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5.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6.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7.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9.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0.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 id="2147483712" r:id="rId6"/>
    <p:sldMasterId id="2147483727" r:id="rId7"/>
    <p:sldMasterId id="2147483739" r:id="rId8"/>
    <p:sldMasterId id="2147483751" r:id="rId9"/>
    <p:sldMasterId id="2147483769" r:id="rId10"/>
    <p:sldMasterId id="2147483787" r:id="rId11"/>
    <p:sldMasterId id="2147483800" r:id="rId12"/>
    <p:sldMasterId id="2147483812" r:id="rId13"/>
    <p:sldMasterId id="2147483827" r:id="rId14"/>
    <p:sldMasterId id="2147483842" r:id="rId15"/>
    <p:sldMasterId id="2147483859" r:id="rId16"/>
    <p:sldMasterId id="2147483871" r:id="rId17"/>
    <p:sldMasterId id="2147483883" r:id="rId18"/>
    <p:sldMasterId id="2147483895" r:id="rId19"/>
    <p:sldMasterId id="2147483907" r:id="rId20"/>
    <p:sldMasterId id="2147483922" r:id="rId21"/>
  </p:sldMasterIdLst>
  <p:notesMasterIdLst>
    <p:notesMasterId r:id="rId88"/>
  </p:notesMasterIdLst>
  <p:sldIdLst>
    <p:sldId id="257" r:id="rId22"/>
    <p:sldId id="278" r:id="rId23"/>
    <p:sldId id="279" r:id="rId24"/>
    <p:sldId id="314" r:id="rId25"/>
    <p:sldId id="315" r:id="rId26"/>
    <p:sldId id="300" r:id="rId27"/>
    <p:sldId id="266" r:id="rId28"/>
    <p:sldId id="281" r:id="rId29"/>
    <p:sldId id="267" r:id="rId30"/>
    <p:sldId id="268" r:id="rId31"/>
    <p:sldId id="338" r:id="rId32"/>
    <p:sldId id="280" r:id="rId33"/>
    <p:sldId id="326" r:id="rId34"/>
    <p:sldId id="311" r:id="rId35"/>
    <p:sldId id="312" r:id="rId36"/>
    <p:sldId id="283" r:id="rId37"/>
    <p:sldId id="282" r:id="rId38"/>
    <p:sldId id="284" r:id="rId39"/>
    <p:sldId id="287" r:id="rId40"/>
    <p:sldId id="288" r:id="rId41"/>
    <p:sldId id="289" r:id="rId42"/>
    <p:sldId id="290" r:id="rId43"/>
    <p:sldId id="292" r:id="rId44"/>
    <p:sldId id="293" r:id="rId45"/>
    <p:sldId id="294" r:id="rId46"/>
    <p:sldId id="295" r:id="rId47"/>
    <p:sldId id="296" r:id="rId48"/>
    <p:sldId id="297" r:id="rId49"/>
    <p:sldId id="298" r:id="rId50"/>
    <p:sldId id="310" r:id="rId51"/>
    <p:sldId id="299" r:id="rId52"/>
    <p:sldId id="269" r:id="rId53"/>
    <p:sldId id="321" r:id="rId54"/>
    <p:sldId id="270" r:id="rId55"/>
    <p:sldId id="271" r:id="rId56"/>
    <p:sldId id="320" r:id="rId57"/>
    <p:sldId id="322" r:id="rId58"/>
    <p:sldId id="273" r:id="rId59"/>
    <p:sldId id="316" r:id="rId60"/>
    <p:sldId id="275" r:id="rId61"/>
    <p:sldId id="260" r:id="rId62"/>
    <p:sldId id="323" r:id="rId63"/>
    <p:sldId id="319" r:id="rId64"/>
    <p:sldId id="317" r:id="rId65"/>
    <p:sldId id="265" r:id="rId66"/>
    <p:sldId id="261" r:id="rId67"/>
    <p:sldId id="324" r:id="rId68"/>
    <p:sldId id="344" r:id="rId69"/>
    <p:sldId id="327" r:id="rId70"/>
    <p:sldId id="318" r:id="rId71"/>
    <p:sldId id="276" r:id="rId72"/>
    <p:sldId id="328" r:id="rId73"/>
    <p:sldId id="329" r:id="rId74"/>
    <p:sldId id="330" r:id="rId75"/>
    <p:sldId id="331" r:id="rId76"/>
    <p:sldId id="332" r:id="rId77"/>
    <p:sldId id="333" r:id="rId78"/>
    <p:sldId id="334" r:id="rId79"/>
    <p:sldId id="335" r:id="rId80"/>
    <p:sldId id="336" r:id="rId81"/>
    <p:sldId id="337" r:id="rId82"/>
    <p:sldId id="339" r:id="rId83"/>
    <p:sldId id="340" r:id="rId84"/>
    <p:sldId id="341" r:id="rId85"/>
    <p:sldId id="342" r:id="rId86"/>
    <p:sldId id="343" r:id="rId87"/>
  </p:sldIdLst>
  <p:sldSz cx="9144000" cy="6858000" type="screen4x3"/>
  <p:notesSz cx="6858000" cy="9144000"/>
  <p:defaultText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1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FC797-6C85-4028-9FF6-0169C3B77752}" type="datetimeFigureOut">
              <a:rPr lang="it-IT" smtClean="0"/>
              <a:t>11/10/2016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D2201-BB47-4504-BBF8-B0DB7EC839ED}" type="slidenum">
              <a:rPr lang="it-IT" smtClean="0"/>
              <a:t>‹N›</a:t>
            </a:fld>
            <a:endParaRPr lang="it-IT"/>
          </a:p>
        </p:txBody>
      </p:sp>
    </p:spTree>
    <p:extLst>
      <p:ext uri="{BB962C8B-B14F-4D97-AF65-F5344CB8AC3E}">
        <p14:creationId xmlns:p14="http://schemas.microsoft.com/office/powerpoint/2010/main" val="1440841213"/>
      </p:ext>
    </p:extLst>
  </p:cSld>
  <p:clrMap bg1="lt1" tx1="dk1" bg2="lt2" tx2="dk2" accent1="accent1" accent2="accent2" accent3="accent3" accent4="accent4" accent5="accent5" accent6="accent6" hlink="hlink" folHlink="folHlink"/>
  <p:notesStyle>
    <a:lvl1pPr marL="0" algn="l" defTabSz="914021" rtl="0" eaLnBrk="1" latinLnBrk="0" hangingPunct="1">
      <a:defRPr sz="1200" kern="1200">
        <a:solidFill>
          <a:schemeClr val="tx1"/>
        </a:solidFill>
        <a:latin typeface="+mn-lt"/>
        <a:ea typeface="+mn-ea"/>
        <a:cs typeface="+mn-cs"/>
      </a:defRPr>
    </a:lvl1pPr>
    <a:lvl2pPr marL="457011" algn="l" defTabSz="914021" rtl="0" eaLnBrk="1" latinLnBrk="0" hangingPunct="1">
      <a:defRPr sz="1200" kern="1200">
        <a:solidFill>
          <a:schemeClr val="tx1"/>
        </a:solidFill>
        <a:latin typeface="+mn-lt"/>
        <a:ea typeface="+mn-ea"/>
        <a:cs typeface="+mn-cs"/>
      </a:defRPr>
    </a:lvl2pPr>
    <a:lvl3pPr marL="914021" algn="l" defTabSz="914021" rtl="0" eaLnBrk="1" latinLnBrk="0" hangingPunct="1">
      <a:defRPr sz="1200" kern="1200">
        <a:solidFill>
          <a:schemeClr val="tx1"/>
        </a:solidFill>
        <a:latin typeface="+mn-lt"/>
        <a:ea typeface="+mn-ea"/>
        <a:cs typeface="+mn-cs"/>
      </a:defRPr>
    </a:lvl3pPr>
    <a:lvl4pPr marL="1371032" algn="l" defTabSz="914021" rtl="0" eaLnBrk="1" latinLnBrk="0" hangingPunct="1">
      <a:defRPr sz="1200" kern="1200">
        <a:solidFill>
          <a:schemeClr val="tx1"/>
        </a:solidFill>
        <a:latin typeface="+mn-lt"/>
        <a:ea typeface="+mn-ea"/>
        <a:cs typeface="+mn-cs"/>
      </a:defRPr>
    </a:lvl4pPr>
    <a:lvl5pPr marL="1828041" algn="l" defTabSz="914021" rtl="0" eaLnBrk="1" latinLnBrk="0" hangingPunct="1">
      <a:defRPr sz="1200" kern="1200">
        <a:solidFill>
          <a:schemeClr val="tx1"/>
        </a:solidFill>
        <a:latin typeface="+mn-lt"/>
        <a:ea typeface="+mn-ea"/>
        <a:cs typeface="+mn-cs"/>
      </a:defRPr>
    </a:lvl5pPr>
    <a:lvl6pPr marL="2285052" algn="l" defTabSz="914021" rtl="0" eaLnBrk="1" latinLnBrk="0" hangingPunct="1">
      <a:defRPr sz="1200" kern="1200">
        <a:solidFill>
          <a:schemeClr val="tx1"/>
        </a:solidFill>
        <a:latin typeface="+mn-lt"/>
        <a:ea typeface="+mn-ea"/>
        <a:cs typeface="+mn-cs"/>
      </a:defRPr>
    </a:lvl6pPr>
    <a:lvl7pPr marL="2742062" algn="l" defTabSz="914021" rtl="0" eaLnBrk="1" latinLnBrk="0" hangingPunct="1">
      <a:defRPr sz="1200" kern="1200">
        <a:solidFill>
          <a:schemeClr val="tx1"/>
        </a:solidFill>
        <a:latin typeface="+mn-lt"/>
        <a:ea typeface="+mn-ea"/>
        <a:cs typeface="+mn-cs"/>
      </a:defRPr>
    </a:lvl7pPr>
    <a:lvl8pPr marL="3199072"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FC1E8D-083B-44D0-A473-37BE2FD1008C}"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116809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8AE5E-E249-49BE-958F-2BFA4C02BAE6}" type="slidenum">
              <a:rPr lang="en-GB" altLang="it-IT">
                <a:solidFill>
                  <a:prstClr val="black"/>
                </a:solidFill>
              </a:rPr>
              <a:pPr/>
              <a:t>21</a:t>
            </a:fld>
            <a:endParaRPr lang="en-GB" altLang="it-IT">
              <a:solidFill>
                <a:prstClr val="black"/>
              </a:solidFill>
            </a:endParaRPr>
          </a:p>
        </p:txBody>
      </p:sp>
      <p:sp>
        <p:nvSpPr>
          <p:cNvPr id="1363970" name="Rectangle 2"/>
          <p:cNvSpPr>
            <a:spLocks noGrp="1" noRot="1" noChangeAspect="1" noChangeArrowheads="1" noTextEdit="1"/>
          </p:cNvSpPr>
          <p:nvPr>
            <p:ph type="sldImg"/>
          </p:nvPr>
        </p:nvSpPr>
        <p:spPr>
          <a:xfrm>
            <a:off x="1143000" y="685800"/>
            <a:ext cx="4572000" cy="3429000"/>
          </a:xfrm>
          <a:ln/>
        </p:spPr>
      </p:sp>
      <p:sp>
        <p:nvSpPr>
          <p:cNvPr id="1363971" name="Rectangle 3"/>
          <p:cNvSpPr>
            <a:spLocks noGrp="1" noChangeArrowheads="1"/>
          </p:cNvSpPr>
          <p:nvPr>
            <p:ph type="body" idx="1"/>
          </p:nvPr>
        </p:nvSpPr>
        <p:spPr/>
        <p:txBody>
          <a:bodyPr/>
          <a:lstStyle/>
          <a:p>
            <a:endParaRPr lang="nl-NL"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C62816-9920-4480-BFC6-66B1EF49586C}" type="slidenum">
              <a:rPr lang="it-IT" smtClean="0">
                <a:solidFill>
                  <a:prstClr val="black"/>
                </a:solidFill>
              </a:rPr>
              <a:pPr/>
              <a:t>26</a:t>
            </a:fld>
            <a:endParaRPr lang="it-IT">
              <a:solidFill>
                <a:prstClr val="black"/>
              </a:solidFill>
            </a:endParaRPr>
          </a:p>
        </p:txBody>
      </p:sp>
    </p:spTree>
    <p:extLst>
      <p:ext uri="{BB962C8B-B14F-4D97-AF65-F5344CB8AC3E}">
        <p14:creationId xmlns:p14="http://schemas.microsoft.com/office/powerpoint/2010/main" val="258393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altLang="it-IT" sz="2200">
              <a:solidFill>
                <a:prstClr val="black"/>
              </a:solidFill>
              <a:latin typeface="Times New Roman" pitchFamily="16" charset="0"/>
            </a:endParaRPr>
          </a:p>
        </p:txBody>
      </p:sp>
      <p:sp>
        <p:nvSpPr>
          <p:cNvPr id="12291"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it-IT" smtClean="0">
                <a:latin typeface="Arial" charset="0"/>
                <a:ea typeface="msgothic" charset="0"/>
                <a:cs typeface="msgothic" charset="0"/>
              </a:rPr>
              <a:t>Figure 4. Between-treatment comparisons for change from baseline to end point in mean sitting BP (mm Hg) by baseline MSSBP. Data presented are least-square mean changes.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457200"/>
            <a:fld id="{FF8B7002-D1C1-438F-9FEB-6D49F68F96EE}" type="slidenum">
              <a:rPr lang="en-US" sz="1200">
                <a:solidFill>
                  <a:srgbClr val="000000"/>
                </a:solidFill>
              </a:rPr>
              <a:pPr algn="r" defTabSz="457200"/>
              <a:t>38</a:t>
            </a:fld>
            <a:endParaRPr lang="en-US" sz="120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341813"/>
            <a:ext cx="5486400" cy="4116387"/>
          </a:xfrm>
          <a:noFill/>
          <a:ln/>
        </p:spPr>
        <p:txBody>
          <a:bodyPr/>
          <a:lstStyle/>
          <a:p>
            <a:pPr eaLnBrk="1" hangingPunct="1">
              <a:spcBef>
                <a:spcPct val="0"/>
              </a:spcBef>
            </a:pPr>
            <a:r>
              <a:rPr lang="en-GB" smtClean="0">
                <a:latin typeface="Arial" pitchFamily="34" charset="0"/>
              </a:rPr>
              <a:t>TRINITY: Comparing OLM/AML/HCTZ with each dual combination in patients with moderate-to-severe hypertension</a:t>
            </a:r>
          </a:p>
          <a:p>
            <a:pPr eaLnBrk="1" hangingPunct="1">
              <a:spcBef>
                <a:spcPct val="0"/>
              </a:spcBef>
            </a:pPr>
            <a:r>
              <a:rPr lang="en-NZ" smtClean="0">
                <a:latin typeface="Arial" pitchFamily="34" charset="0"/>
              </a:rPr>
              <a:t>Oparil et al. </a:t>
            </a:r>
            <a:r>
              <a:rPr lang="en-NZ" i="1" smtClean="0">
                <a:latin typeface="Arial" pitchFamily="34" charset="0"/>
              </a:rPr>
              <a:t>Clin Therap </a:t>
            </a:r>
            <a:r>
              <a:rPr lang="en-NZ" smtClean="0">
                <a:latin typeface="Arial" pitchFamily="34" charset="0"/>
              </a:rPr>
              <a:t>2010;32 (7):1252–69</a:t>
            </a:r>
          </a:p>
          <a:p>
            <a:pPr eaLnBrk="1" hangingPunct="1">
              <a:spcBef>
                <a:spcPct val="0"/>
              </a:spcBef>
            </a:pPr>
            <a:endParaRPr lang="en-GB" smtClean="0">
              <a:latin typeface="Arial" pitchFamily="34" charset="0"/>
            </a:endParaRPr>
          </a:p>
          <a:p>
            <a:pPr eaLnBrk="1" hangingPunct="1">
              <a:spcBef>
                <a:spcPct val="0"/>
              </a:spcBef>
            </a:pPr>
            <a:r>
              <a:rPr lang="en-GB" smtClean="0">
                <a:latin typeface="Arial" pitchFamily="34" charset="0"/>
              </a:rPr>
              <a:t>Design of the TRINITY study</a:t>
            </a:r>
          </a:p>
        </p:txBody>
      </p:sp>
    </p:spTree>
    <p:extLst>
      <p:ext uri="{BB962C8B-B14F-4D97-AF65-F5344CB8AC3E}">
        <p14:creationId xmlns:p14="http://schemas.microsoft.com/office/powerpoint/2010/main" val="45504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37D7B266-51F6-490D-BB89-61D139150835}" type="slidenum">
              <a:rPr lang="fr-FR" smtClean="0">
                <a:solidFill>
                  <a:prstClr val="black"/>
                </a:solidFill>
              </a:rPr>
              <a:pPr/>
              <a:t>44</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endParaRPr lang="fr-FR" dirty="0">
              <a:solidFill>
                <a:prstClr val="black"/>
              </a:solidFill>
            </a:endParaRPr>
          </a:p>
        </p:txBody>
      </p:sp>
    </p:spTree>
    <p:extLst>
      <p:ext uri="{BB962C8B-B14F-4D97-AF65-F5344CB8AC3E}">
        <p14:creationId xmlns:p14="http://schemas.microsoft.com/office/powerpoint/2010/main" val="264267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0C844EC-D4E4-4E05-8B52-5F47D9B4B1EE}" type="slidenum">
              <a:rPr lang="en-US" altLang="it-IT" sz="1200">
                <a:solidFill>
                  <a:prstClr val="black"/>
                </a:solidFill>
              </a:rPr>
              <a:pPr/>
              <a:t>52</a:t>
            </a:fld>
            <a:endParaRPr lang="en-US" altLang="it-IT" sz="1200">
              <a:solidFill>
                <a:prstClr val="black"/>
              </a:solidFill>
            </a:endParaRPr>
          </a:p>
        </p:txBody>
      </p:sp>
      <p:sp>
        <p:nvSpPr>
          <p:cNvPr id="1157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74A3AC1B-BA4C-4C21-969D-323AE9C57145}" type="slidenum">
              <a:rPr lang="en-US" altLang="it-IT" sz="1200" smtClean="0">
                <a:solidFill>
                  <a:prstClr val="black"/>
                </a:solidFill>
              </a:rPr>
              <a:pPr algn="r" eaLnBrk="0" fontAlgn="base" hangingPunct="0">
                <a:spcBef>
                  <a:spcPct val="0"/>
                </a:spcBef>
                <a:spcAft>
                  <a:spcPct val="0"/>
                </a:spcAft>
              </a:pPr>
              <a:t>52</a:t>
            </a:fld>
            <a:endParaRPr lang="en-US" altLang="it-IT" sz="1200" smtClean="0">
              <a:solidFill>
                <a:prstClr val="black"/>
              </a:solidFill>
            </a:endParaRPr>
          </a:p>
        </p:txBody>
      </p:sp>
      <p:sp>
        <p:nvSpPr>
          <p:cNvPr id="115716" name="Rectangle 2"/>
          <p:cNvSpPr>
            <a:spLocks noGrp="1" noRot="1" noChangeAspect="1" noChangeArrowheads="1" noTextEdit="1"/>
          </p:cNvSpPr>
          <p:nvPr>
            <p:ph type="sldImg"/>
          </p:nvPr>
        </p:nvSpPr>
        <p:spPr>
          <a:xfrm>
            <a:off x="1144588" y="685800"/>
            <a:ext cx="4573587" cy="3430588"/>
          </a:xfrm>
          <a:ln/>
        </p:spPr>
      </p:sp>
      <p:sp>
        <p:nvSpPr>
          <p:cNvPr id="115717" name="Rectangle 3"/>
          <p:cNvSpPr>
            <a:spLocks noGrp="1" noChangeArrowheads="1"/>
          </p:cNvSpPr>
          <p:nvPr>
            <p:ph type="body" idx="1"/>
          </p:nvPr>
        </p:nvSpPr>
        <p:spPr>
          <a:xfrm>
            <a:off x="804863" y="4343400"/>
            <a:ext cx="5446712" cy="4649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p>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A04A38F-29A1-437E-B24E-58C3B3E956AA}" type="slidenum">
              <a:rPr lang="en-US" altLang="it-IT" sz="1200">
                <a:solidFill>
                  <a:prstClr val="black"/>
                </a:solidFill>
              </a:rPr>
              <a:pPr/>
              <a:t>53</a:t>
            </a:fld>
            <a:endParaRPr lang="en-US" altLang="it-IT" sz="1200">
              <a:solidFill>
                <a:prstClr val="black"/>
              </a:solidFill>
            </a:endParaRPr>
          </a:p>
        </p:txBody>
      </p:sp>
      <p:sp>
        <p:nvSpPr>
          <p:cNvPr id="1167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42A13AB0-16D6-4CE9-A0FC-B3E1631D45ED}" type="slidenum">
              <a:rPr lang="en-US" altLang="it-IT" sz="1200" smtClean="0">
                <a:solidFill>
                  <a:prstClr val="black"/>
                </a:solidFill>
              </a:rPr>
              <a:pPr algn="r" eaLnBrk="0" fontAlgn="base" hangingPunct="0">
                <a:spcBef>
                  <a:spcPct val="0"/>
                </a:spcBef>
                <a:spcAft>
                  <a:spcPct val="0"/>
                </a:spcAft>
              </a:pPr>
              <a:t>53</a:t>
            </a:fld>
            <a:endParaRPr lang="en-US" altLang="it-IT" sz="1200" smtClean="0">
              <a:solidFill>
                <a:prstClr val="black"/>
              </a:solidFill>
            </a:endParaRPr>
          </a:p>
        </p:txBody>
      </p:sp>
      <p:sp>
        <p:nvSpPr>
          <p:cNvPr id="116740" name="Rectangle 2"/>
          <p:cNvSpPr>
            <a:spLocks noGrp="1" noRot="1" noChangeAspect="1" noChangeArrowheads="1" noTextEdit="1"/>
          </p:cNvSpPr>
          <p:nvPr>
            <p:ph type="sldImg"/>
          </p:nvPr>
        </p:nvSpPr>
        <p:spPr>
          <a:xfrm>
            <a:off x="1144588" y="685800"/>
            <a:ext cx="4572000" cy="3429000"/>
          </a:xfrm>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t>Patients will be randomized to amlodipine/benazepril 5/20 mg or benazepril/HCTZ 20/12.5 mg, and will have their doses force-titrated to standard maintenance doses of amlodipine/benazepril 5/40 mg, and benazepril/HCTZ 40/12.5 mg during the first 2 months. The doses can be increased to 10/40 mg or 40/25 mg, respectively, and after 3 months other antihypertensive agents (excluding the drug classes involved in the primary treatments) may be added to achieve blood pressure &lt;140/90 mmHg (&lt;130/80 mmHg for patients with diabetes or renal insufficiency). Investigators will be strongly encouraged to reach target blood pressure in all patients. Patients will be seen at 3 months, 6 months, and thereafter at 6-month intervals until the end of the trial.</a:t>
            </a:r>
            <a:r>
              <a:rPr lang="en-US" altLang="it-IT" baseline="30000" smtClean="0"/>
              <a:t>1 </a:t>
            </a:r>
            <a:r>
              <a:rPr lang="en-US" altLang="it-IT" smtClean="0"/>
              <a:t>(Jamerson et al. </a:t>
            </a:r>
            <a:r>
              <a:rPr lang="en-US" altLang="it-IT" i="1" smtClean="0"/>
              <a:t>Am J Hypertens</a:t>
            </a:r>
            <a:r>
              <a:rPr lang="en-US" altLang="it-IT" smtClean="0"/>
              <a:t>. 2004;17: Page 796-A)</a:t>
            </a:r>
            <a:endParaRPr lang="en-US" altLang="it-IT" b="1" smtClean="0"/>
          </a:p>
          <a:p>
            <a:endParaRPr lang="en-US" altLang="it-IT" b="1" smtClean="0"/>
          </a:p>
          <a:p>
            <a:endParaRPr lang="en-US" altLang="it-IT" smtClean="0"/>
          </a:p>
          <a:p>
            <a:r>
              <a:rPr lang="en-US" altLang="it-IT" smtClean="0"/>
              <a:t>ACCOMPLISH is an event-driven trial: patients will be treated until 1,642 primary cardiovascular events have been reported. It is estimated this will take approximately 5 years, including the 18 months of recruitment. </a:t>
            </a:r>
          </a:p>
          <a:p>
            <a:endParaRPr lang="en-US" altLang="it-IT" smtClean="0"/>
          </a:p>
          <a:p>
            <a:r>
              <a:rPr lang="en-US" altLang="it-IT" smtClean="0"/>
              <a:t>1. Jamerson KA, Bakris GL, Wun CC, et al. Rationale and design of the Avoiding Cardiovascular events through COMbination therapy in Patients LIving with Systolic Hypertension (ACCOMPLISH) trial: the first randomized controlled trial to compare the clinical outcome effects of first-line combination therapies in hypertension. </a:t>
            </a:r>
            <a:r>
              <a:rPr lang="en-US" altLang="it-IT" i="1" smtClean="0"/>
              <a:t>Am J Hypertens</a:t>
            </a:r>
            <a:r>
              <a:rPr lang="en-US" altLang="it-IT" smtClean="0"/>
              <a:t>. 2004;17:793</a:t>
            </a:r>
            <a:r>
              <a:rPr lang="en-US" altLang="it-IT" smtClean="0">
                <a:latin typeface="Tahoma" pitchFamily="34" charset="0"/>
              </a:rPr>
              <a:t>–</a:t>
            </a:r>
            <a:r>
              <a:rPr lang="en-US" altLang="it-IT" smtClean="0"/>
              <a:t>801.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48FA2B5-CA78-4D25-903D-22A6F70BB7CE}" type="slidenum">
              <a:rPr lang="en-US" altLang="it-IT" sz="1200">
                <a:solidFill>
                  <a:prstClr val="black"/>
                </a:solidFill>
              </a:rPr>
              <a:pPr/>
              <a:t>54</a:t>
            </a:fld>
            <a:endParaRPr lang="en-US" altLang="it-IT" sz="1200">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9F25690-7394-4CFE-95BE-A7F614827DA1}" type="slidenum">
              <a:rPr lang="en-US" altLang="it-IT" sz="1200">
                <a:solidFill>
                  <a:prstClr val="black"/>
                </a:solidFill>
              </a:rPr>
              <a:pPr/>
              <a:t>55</a:t>
            </a:fld>
            <a:endParaRPr lang="en-US" altLang="it-IT" sz="120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FE718C9-4ABA-4971-AA42-45A55054E79B}" type="slidenum">
              <a:rPr lang="en-US" altLang="it-IT" sz="1200">
                <a:solidFill>
                  <a:prstClr val="black"/>
                </a:solidFill>
              </a:rPr>
              <a:pPr/>
              <a:t>56</a:t>
            </a:fld>
            <a:endParaRPr lang="en-US" altLang="it-IT" sz="1200">
              <a:solidFill>
                <a:prstClr val="black"/>
              </a:solidFill>
            </a:endParaRPr>
          </a:p>
        </p:txBody>
      </p:sp>
      <p:sp>
        <p:nvSpPr>
          <p:cNvPr id="1198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F2352F07-81B6-42F5-A20B-31395CF170EA}" type="slidenum">
              <a:rPr lang="en-US" altLang="it-IT" sz="1200" smtClean="0">
                <a:solidFill>
                  <a:prstClr val="black"/>
                </a:solidFill>
              </a:rPr>
              <a:pPr algn="r" eaLnBrk="0" fontAlgn="base" hangingPunct="0">
                <a:spcBef>
                  <a:spcPct val="0"/>
                </a:spcBef>
                <a:spcAft>
                  <a:spcPct val="0"/>
                </a:spcAft>
              </a:pPr>
              <a:t>56</a:t>
            </a:fld>
            <a:endParaRPr lang="en-US" altLang="it-IT" sz="1200" smtClean="0">
              <a:solidFill>
                <a:prstClr val="black"/>
              </a:solidFill>
            </a:endParaRPr>
          </a:p>
        </p:txBody>
      </p:sp>
      <p:sp>
        <p:nvSpPr>
          <p:cNvPr id="119812" name="Rectangle 2"/>
          <p:cNvSpPr>
            <a:spLocks noGrp="1" noRot="1" noChangeAspect="1" noChangeArrowheads="1" noTextEdit="1"/>
          </p:cNvSpPr>
          <p:nvPr>
            <p:ph type="sldImg"/>
          </p:nvPr>
        </p:nvSpPr>
        <p:spPr>
          <a:xfrm>
            <a:off x="1146175" y="685800"/>
            <a:ext cx="4567238" cy="3425825"/>
          </a:xfrm>
          <a:ln/>
        </p:spPr>
      </p:sp>
      <p:sp>
        <p:nvSpPr>
          <p:cNvPr id="119813" name="Rectangle 3"/>
          <p:cNvSpPr>
            <a:spLocks noGrp="1" noChangeArrowheads="1"/>
          </p:cNvSpPr>
          <p:nvPr>
            <p:ph type="body" idx="1"/>
          </p:nvPr>
        </p:nvSpPr>
        <p:spPr>
          <a:xfrm>
            <a:off x="928688" y="4333875"/>
            <a:ext cx="5078412" cy="420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5" tIns="46850" rIns="93695" bIns="46850"/>
          <a:lstStyle/>
          <a:p>
            <a:pPr>
              <a:spcBef>
                <a:spcPct val="50000"/>
              </a:spcBef>
            </a:pPr>
            <a:endParaRPr lang="en-US" altLang="it-IT" smtClean="0"/>
          </a:p>
          <a:p>
            <a:pPr>
              <a:spcBef>
                <a:spcPct val="50000"/>
              </a:spcBef>
            </a:pPr>
            <a:endParaRPr lang="en-US" altLang="it-IT" smtClean="0"/>
          </a:p>
          <a:p>
            <a:pPr>
              <a:spcBef>
                <a:spcPct val="50000"/>
              </a:spcBef>
            </a:pPr>
            <a:endParaRPr lang="en-US" altLang="it-IT" smtClean="0"/>
          </a:p>
          <a:p>
            <a:pPr>
              <a:spcBef>
                <a:spcPct val="50000"/>
              </a:spcBef>
            </a:pPr>
            <a:endParaRPr lang="en-US" altLang="it-IT" smtClean="0"/>
          </a:p>
          <a:p>
            <a:pPr>
              <a:spcBef>
                <a:spcPct val="50000"/>
              </a:spcBef>
            </a:pPr>
            <a:endParaRPr lang="en-US" altLang="it-IT" smtClean="0"/>
          </a:p>
          <a:p>
            <a:pPr>
              <a:spcBef>
                <a:spcPct val="50000"/>
              </a:spcBef>
            </a:pPr>
            <a:endParaRPr lang="en-US" altLang="it-IT" smtClean="0"/>
          </a:p>
          <a:p>
            <a:pPr>
              <a:spcBef>
                <a:spcPct val="50000"/>
              </a:spcBef>
            </a:pPr>
            <a:endParaRPr lang="en-US"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76E910-857D-4D96-A0A5-AAA7F0DD17D4}" type="slidenum">
              <a:rPr lang="de-DE">
                <a:solidFill>
                  <a:prstClr val="black"/>
                </a:solidFill>
              </a:rPr>
              <a:pPr/>
              <a:t>4</a:t>
            </a:fld>
            <a:endParaRPr lang="de-DE">
              <a:solidFill>
                <a:prstClr val="black"/>
              </a:solidFill>
            </a:endParaRPr>
          </a:p>
        </p:txBody>
      </p:sp>
      <p:sp>
        <p:nvSpPr>
          <p:cNvPr id="520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News Gothic MT" pitchFamily="34" charset="0"/>
              </a:defRPr>
            </a:lvl1pPr>
            <a:lvl2pPr marL="742950" indent="-285750">
              <a:defRPr>
                <a:solidFill>
                  <a:schemeClr val="tx1"/>
                </a:solidFill>
                <a:latin typeface="News Gothic MT" pitchFamily="34" charset="0"/>
              </a:defRPr>
            </a:lvl2pPr>
            <a:lvl3pPr marL="1143000" indent="-228600">
              <a:defRPr>
                <a:solidFill>
                  <a:schemeClr val="tx1"/>
                </a:solidFill>
                <a:latin typeface="News Gothic MT" pitchFamily="34" charset="0"/>
              </a:defRPr>
            </a:lvl3pPr>
            <a:lvl4pPr marL="1600200" indent="-228600">
              <a:defRPr>
                <a:solidFill>
                  <a:schemeClr val="tx1"/>
                </a:solidFill>
                <a:latin typeface="News Gothic MT" pitchFamily="34" charset="0"/>
              </a:defRPr>
            </a:lvl4pPr>
            <a:lvl5pPr marL="2057400" indent="-228600">
              <a:defRPr>
                <a:solidFill>
                  <a:schemeClr val="tx1"/>
                </a:solidFill>
                <a:latin typeface="News Gothic MT" pitchFamily="34" charset="0"/>
              </a:defRPr>
            </a:lvl5pPr>
            <a:lvl6pPr marL="2514600" indent="-228600" fontAlgn="base">
              <a:spcBef>
                <a:spcPct val="0"/>
              </a:spcBef>
              <a:spcAft>
                <a:spcPct val="0"/>
              </a:spcAft>
              <a:defRPr>
                <a:solidFill>
                  <a:schemeClr val="tx1"/>
                </a:solidFill>
                <a:latin typeface="News Gothic MT" pitchFamily="34" charset="0"/>
              </a:defRPr>
            </a:lvl6pPr>
            <a:lvl7pPr marL="2971800" indent="-228600" fontAlgn="base">
              <a:spcBef>
                <a:spcPct val="0"/>
              </a:spcBef>
              <a:spcAft>
                <a:spcPct val="0"/>
              </a:spcAft>
              <a:defRPr>
                <a:solidFill>
                  <a:schemeClr val="tx1"/>
                </a:solidFill>
                <a:latin typeface="News Gothic MT" pitchFamily="34" charset="0"/>
              </a:defRPr>
            </a:lvl7pPr>
            <a:lvl8pPr marL="3429000" indent="-228600" fontAlgn="base">
              <a:spcBef>
                <a:spcPct val="0"/>
              </a:spcBef>
              <a:spcAft>
                <a:spcPct val="0"/>
              </a:spcAft>
              <a:defRPr>
                <a:solidFill>
                  <a:schemeClr val="tx1"/>
                </a:solidFill>
                <a:latin typeface="News Gothic MT" pitchFamily="34" charset="0"/>
              </a:defRPr>
            </a:lvl8pPr>
            <a:lvl9pPr marL="3886200" indent="-228600" fontAlgn="base">
              <a:spcBef>
                <a:spcPct val="0"/>
              </a:spcBef>
              <a:spcAft>
                <a:spcPct val="0"/>
              </a:spcAft>
              <a:defRPr>
                <a:solidFill>
                  <a:schemeClr val="tx1"/>
                </a:solidFill>
                <a:latin typeface="News Gothic MT" pitchFamily="34" charset="0"/>
              </a:defRPr>
            </a:lvl9pPr>
          </a:lstStyle>
          <a:p>
            <a:pPr algn="r" eaLnBrk="0" fontAlgn="base" hangingPunct="0">
              <a:spcBef>
                <a:spcPct val="0"/>
              </a:spcBef>
              <a:spcAft>
                <a:spcPct val="0"/>
              </a:spcAft>
            </a:pPr>
            <a:fld id="{E37A34D7-066D-4DEA-BDC7-BFA4D19689BE}" type="slidenum">
              <a:rPr lang="it-IT" sz="1200" smtClean="0">
                <a:solidFill>
                  <a:prstClr val="black"/>
                </a:solidFill>
                <a:latin typeface="Times New Roman" pitchFamily="18" charset="0"/>
              </a:rPr>
              <a:pPr algn="r" eaLnBrk="0" fontAlgn="base" hangingPunct="0">
                <a:spcBef>
                  <a:spcPct val="0"/>
                </a:spcBef>
                <a:spcAft>
                  <a:spcPct val="0"/>
                </a:spcAft>
              </a:pPr>
              <a:t>4</a:t>
            </a:fld>
            <a:endParaRPr lang="it-IT" sz="1200" smtClean="0">
              <a:solidFill>
                <a:prstClr val="black"/>
              </a:solidFill>
              <a:latin typeface="Times New Roman" pitchFamily="18" charset="0"/>
            </a:endParaRPr>
          </a:p>
        </p:txBody>
      </p:sp>
      <p:sp>
        <p:nvSpPr>
          <p:cNvPr id="520195" name="Rectangle 2"/>
          <p:cNvSpPr>
            <a:spLocks noGrp="1" noRot="1" noChangeAspect="1" noChangeArrowheads="1" noTextEdit="1"/>
          </p:cNvSpPr>
          <p:nvPr>
            <p:ph type="sldImg"/>
          </p:nvPr>
        </p:nvSpPr>
        <p:spPr>
          <a:xfrm>
            <a:off x="1379538" y="874713"/>
            <a:ext cx="4098925" cy="3074987"/>
          </a:xfrm>
          <a:ln/>
        </p:spPr>
      </p:sp>
      <p:sp>
        <p:nvSpPr>
          <p:cNvPr id="520196"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10A694E-FDD0-4B61-89B5-4DD6E16F6EA4}" type="slidenum">
              <a:rPr lang="en-US" altLang="it-IT" sz="1200">
                <a:solidFill>
                  <a:prstClr val="black"/>
                </a:solidFill>
              </a:rPr>
              <a:pPr/>
              <a:t>57</a:t>
            </a:fld>
            <a:endParaRPr lang="en-US" altLang="it-IT" sz="1200">
              <a:solidFill>
                <a:prstClr val="black"/>
              </a:solidFill>
            </a:endParaRPr>
          </a:p>
        </p:txBody>
      </p:sp>
      <p:sp>
        <p:nvSpPr>
          <p:cNvPr id="1208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4C22A0A4-C627-4DBF-96B5-FBA8447D151C}" type="slidenum">
              <a:rPr lang="en-US" altLang="it-IT" sz="1200" smtClean="0">
                <a:solidFill>
                  <a:prstClr val="black"/>
                </a:solidFill>
              </a:rPr>
              <a:pPr algn="r" eaLnBrk="0" fontAlgn="base" hangingPunct="0">
                <a:spcBef>
                  <a:spcPct val="0"/>
                </a:spcBef>
                <a:spcAft>
                  <a:spcPct val="0"/>
                </a:spcAft>
              </a:pPr>
              <a:t>57</a:t>
            </a:fld>
            <a:endParaRPr lang="en-US" altLang="it-IT" sz="1200" smtClean="0">
              <a:solidFill>
                <a:prstClr val="black"/>
              </a:solidFill>
            </a:endParaRPr>
          </a:p>
        </p:txBody>
      </p:sp>
      <p:sp>
        <p:nvSpPr>
          <p:cNvPr id="120836" name="Slide Number Placeholder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B0EA15C0-E58E-41C8-AE4F-A2695F73DF6D}" type="slidenum">
              <a:rPr lang="en-US" altLang="it-IT" sz="1200" smtClean="0">
                <a:solidFill>
                  <a:prstClr val="black"/>
                </a:solidFill>
                <a:latin typeface="Calibri" pitchFamily="34" charset="0"/>
              </a:rPr>
              <a:pPr algn="r" eaLnBrk="0" fontAlgn="base" hangingPunct="0">
                <a:spcBef>
                  <a:spcPct val="0"/>
                </a:spcBef>
                <a:spcAft>
                  <a:spcPct val="0"/>
                </a:spcAft>
              </a:pPr>
              <a:t>57</a:t>
            </a:fld>
            <a:endParaRPr lang="en-US" altLang="it-IT" sz="1200" smtClean="0">
              <a:solidFill>
                <a:prstClr val="black"/>
              </a:solidFill>
              <a:latin typeface="Calibri" pitchFamily="34" charset="0"/>
            </a:endParaRPr>
          </a:p>
        </p:txBody>
      </p:sp>
      <p:sp>
        <p:nvSpPr>
          <p:cNvPr id="1208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C26C7D7E-EF96-4389-9FB1-2F7FF9F874A7}" type="slidenum">
              <a:rPr lang="en-US" altLang="it-IT" sz="1200" smtClean="0">
                <a:solidFill>
                  <a:prstClr val="black"/>
                </a:solidFill>
                <a:latin typeface="Calibri" pitchFamily="34" charset="0"/>
              </a:rPr>
              <a:pPr algn="r" eaLnBrk="0" fontAlgn="base" hangingPunct="0">
                <a:spcBef>
                  <a:spcPct val="0"/>
                </a:spcBef>
                <a:spcAft>
                  <a:spcPct val="0"/>
                </a:spcAft>
              </a:pPr>
              <a:t>57</a:t>
            </a:fld>
            <a:endParaRPr lang="en-US" altLang="it-IT" sz="1200" smtClean="0">
              <a:solidFill>
                <a:prstClr val="black"/>
              </a:solidFill>
              <a:latin typeface="Calibri" pitchFamily="34" charset="0"/>
            </a:endParaRPr>
          </a:p>
        </p:txBody>
      </p:sp>
      <p:sp>
        <p:nvSpPr>
          <p:cNvPr id="120838" name="Rectangle 2"/>
          <p:cNvSpPr>
            <a:spLocks noGrp="1" noRot="1" noChangeAspect="1" noChangeArrowheads="1" noTextEdit="1"/>
          </p:cNvSpPr>
          <p:nvPr>
            <p:ph type="sldImg"/>
          </p:nvPr>
        </p:nvSpPr>
        <p:spPr>
          <a:xfrm>
            <a:off x="1144588" y="685800"/>
            <a:ext cx="4573587" cy="3430588"/>
          </a:xfrm>
          <a:ln/>
        </p:spPr>
      </p:sp>
      <p:sp>
        <p:nvSpPr>
          <p:cNvPr id="120839" name="Rectangle 3"/>
          <p:cNvSpPr>
            <a:spLocks noGrp="1" noChangeArrowheads="1"/>
          </p:cNvSpPr>
          <p:nvPr>
            <p:ph type="body" idx="1"/>
          </p:nvPr>
        </p:nvSpPr>
        <p:spPr>
          <a:xfrm>
            <a:off x="914400" y="4343400"/>
            <a:ext cx="53419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BB20DC9-FE86-465F-B4A4-D0F87C257BCB}" type="slidenum">
              <a:rPr lang="en-US" altLang="it-IT" sz="1200">
                <a:solidFill>
                  <a:prstClr val="black"/>
                </a:solidFill>
              </a:rPr>
              <a:pPr/>
              <a:t>58</a:t>
            </a:fld>
            <a:endParaRPr lang="en-US" altLang="it-IT" sz="1200">
              <a:solidFill>
                <a:prstClr val="black"/>
              </a:solidFill>
            </a:endParaRPr>
          </a:p>
        </p:txBody>
      </p:sp>
      <p:sp>
        <p:nvSpPr>
          <p:cNvPr id="1218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729128F1-52D7-4FC4-B670-69211D10DE08}" type="slidenum">
              <a:rPr lang="en-US" altLang="it-IT" sz="1200" smtClean="0">
                <a:solidFill>
                  <a:prstClr val="black"/>
                </a:solidFill>
              </a:rPr>
              <a:pPr algn="r" eaLnBrk="0" fontAlgn="base" hangingPunct="0">
                <a:spcBef>
                  <a:spcPct val="0"/>
                </a:spcBef>
                <a:spcAft>
                  <a:spcPct val="0"/>
                </a:spcAft>
              </a:pPr>
              <a:t>58</a:t>
            </a:fld>
            <a:endParaRPr lang="en-US" altLang="it-IT" sz="1200" smtClean="0">
              <a:solidFill>
                <a:prstClr val="black"/>
              </a:solidFill>
            </a:endParaRPr>
          </a:p>
        </p:txBody>
      </p:sp>
      <p:sp>
        <p:nvSpPr>
          <p:cNvPr id="12186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0" fontAlgn="base" hangingPunct="0">
              <a:spcBef>
                <a:spcPct val="0"/>
              </a:spcBef>
              <a:spcAft>
                <a:spcPct val="0"/>
              </a:spcAft>
            </a:pPr>
            <a:fld id="{1813972B-CBC3-411A-9FC1-CAA55CAAD318}" type="slidenum">
              <a:rPr lang="en-US" altLang="it-IT" sz="1200" smtClean="0">
                <a:solidFill>
                  <a:prstClr val="black"/>
                </a:solidFill>
                <a:latin typeface="Calibri" pitchFamily="34" charset="0"/>
              </a:rPr>
              <a:pPr algn="r" eaLnBrk="0" fontAlgn="base" hangingPunct="0">
                <a:spcBef>
                  <a:spcPct val="0"/>
                </a:spcBef>
                <a:spcAft>
                  <a:spcPct val="0"/>
                </a:spcAft>
              </a:pPr>
              <a:t>58</a:t>
            </a:fld>
            <a:endParaRPr lang="en-US" altLang="it-IT" sz="1200" smtClean="0">
              <a:solidFill>
                <a:prstClr val="black"/>
              </a:solidFill>
              <a:latin typeface="Calibri" pitchFamily="34" charset="0"/>
            </a:endParaRPr>
          </a:p>
        </p:txBody>
      </p:sp>
      <p:sp>
        <p:nvSpPr>
          <p:cNvPr id="121861" name="Rectangle 2"/>
          <p:cNvSpPr>
            <a:spLocks noGrp="1" noRot="1" noChangeAspect="1" noChangeArrowheads="1" noTextEdit="1"/>
          </p:cNvSpPr>
          <p:nvPr>
            <p:ph type="sldImg"/>
          </p:nvPr>
        </p:nvSpPr>
        <p:spPr>
          <a:xfrm>
            <a:off x="1144588" y="685800"/>
            <a:ext cx="4573587" cy="3430588"/>
          </a:xfrm>
          <a:ln/>
        </p:spPr>
      </p:sp>
      <p:sp>
        <p:nvSpPr>
          <p:cNvPr id="121862" name="Rectangle 3"/>
          <p:cNvSpPr>
            <a:spLocks noGrp="1" noChangeArrowheads="1"/>
          </p:cNvSpPr>
          <p:nvPr>
            <p:ph type="body" idx="1"/>
          </p:nvPr>
        </p:nvSpPr>
        <p:spPr>
          <a:xfrm>
            <a:off x="914400" y="4343400"/>
            <a:ext cx="53419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739F44-149C-47FA-A45F-0CB1D40B4F84}" type="slidenum">
              <a:rPr lang="de-DE">
                <a:solidFill>
                  <a:prstClr val="black"/>
                </a:solidFill>
              </a:rPr>
              <a:pPr/>
              <a:t>61</a:t>
            </a:fld>
            <a:endParaRPr lang="de-DE">
              <a:solidFill>
                <a:prstClr val="black"/>
              </a:solidFill>
            </a:endParaRPr>
          </a:p>
        </p:txBody>
      </p:sp>
      <p:sp>
        <p:nvSpPr>
          <p:cNvPr id="518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News Gothic MT" pitchFamily="34" charset="0"/>
              </a:defRPr>
            </a:lvl1pPr>
            <a:lvl2pPr marL="742950" indent="-285750">
              <a:defRPr>
                <a:solidFill>
                  <a:schemeClr val="tx1"/>
                </a:solidFill>
                <a:latin typeface="News Gothic MT" pitchFamily="34" charset="0"/>
              </a:defRPr>
            </a:lvl2pPr>
            <a:lvl3pPr marL="1143000" indent="-228600">
              <a:defRPr>
                <a:solidFill>
                  <a:schemeClr val="tx1"/>
                </a:solidFill>
                <a:latin typeface="News Gothic MT" pitchFamily="34" charset="0"/>
              </a:defRPr>
            </a:lvl3pPr>
            <a:lvl4pPr marL="1600200" indent="-228600">
              <a:defRPr>
                <a:solidFill>
                  <a:schemeClr val="tx1"/>
                </a:solidFill>
                <a:latin typeface="News Gothic MT" pitchFamily="34" charset="0"/>
              </a:defRPr>
            </a:lvl4pPr>
            <a:lvl5pPr marL="2057400" indent="-228600">
              <a:defRPr>
                <a:solidFill>
                  <a:schemeClr val="tx1"/>
                </a:solidFill>
                <a:latin typeface="News Gothic MT" pitchFamily="34" charset="0"/>
              </a:defRPr>
            </a:lvl5pPr>
            <a:lvl6pPr marL="2514600" indent="-228600" fontAlgn="base">
              <a:spcBef>
                <a:spcPct val="0"/>
              </a:spcBef>
              <a:spcAft>
                <a:spcPct val="0"/>
              </a:spcAft>
              <a:defRPr>
                <a:solidFill>
                  <a:schemeClr val="tx1"/>
                </a:solidFill>
                <a:latin typeface="News Gothic MT" pitchFamily="34" charset="0"/>
              </a:defRPr>
            </a:lvl6pPr>
            <a:lvl7pPr marL="2971800" indent="-228600" fontAlgn="base">
              <a:spcBef>
                <a:spcPct val="0"/>
              </a:spcBef>
              <a:spcAft>
                <a:spcPct val="0"/>
              </a:spcAft>
              <a:defRPr>
                <a:solidFill>
                  <a:schemeClr val="tx1"/>
                </a:solidFill>
                <a:latin typeface="News Gothic MT" pitchFamily="34" charset="0"/>
              </a:defRPr>
            </a:lvl7pPr>
            <a:lvl8pPr marL="3429000" indent="-228600" fontAlgn="base">
              <a:spcBef>
                <a:spcPct val="0"/>
              </a:spcBef>
              <a:spcAft>
                <a:spcPct val="0"/>
              </a:spcAft>
              <a:defRPr>
                <a:solidFill>
                  <a:schemeClr val="tx1"/>
                </a:solidFill>
                <a:latin typeface="News Gothic MT" pitchFamily="34" charset="0"/>
              </a:defRPr>
            </a:lvl8pPr>
            <a:lvl9pPr marL="3886200" indent="-228600" fontAlgn="base">
              <a:spcBef>
                <a:spcPct val="0"/>
              </a:spcBef>
              <a:spcAft>
                <a:spcPct val="0"/>
              </a:spcAft>
              <a:defRPr>
                <a:solidFill>
                  <a:schemeClr val="tx1"/>
                </a:solidFill>
                <a:latin typeface="News Gothic MT" pitchFamily="34" charset="0"/>
              </a:defRPr>
            </a:lvl9pPr>
          </a:lstStyle>
          <a:p>
            <a:pPr algn="r" eaLnBrk="0" fontAlgn="base" hangingPunct="0">
              <a:spcBef>
                <a:spcPct val="0"/>
              </a:spcBef>
              <a:spcAft>
                <a:spcPct val="0"/>
              </a:spcAft>
            </a:pPr>
            <a:fld id="{7615B21C-D448-4B78-A4ED-C957489328F0}" type="slidenum">
              <a:rPr lang="it-IT" sz="1200" smtClean="0">
                <a:solidFill>
                  <a:prstClr val="black"/>
                </a:solidFill>
                <a:latin typeface="Times New Roman" pitchFamily="18" charset="0"/>
              </a:rPr>
              <a:pPr algn="r" eaLnBrk="0" fontAlgn="base" hangingPunct="0">
                <a:spcBef>
                  <a:spcPct val="0"/>
                </a:spcBef>
                <a:spcAft>
                  <a:spcPct val="0"/>
                </a:spcAft>
              </a:pPr>
              <a:t>61</a:t>
            </a:fld>
            <a:endParaRPr lang="it-IT" sz="1200" smtClean="0">
              <a:solidFill>
                <a:prstClr val="black"/>
              </a:solidFill>
              <a:latin typeface="Times New Roman" pitchFamily="18" charset="0"/>
            </a:endParaRPr>
          </a:p>
        </p:txBody>
      </p:sp>
      <p:sp>
        <p:nvSpPr>
          <p:cNvPr id="518147" name="Rectangle 2"/>
          <p:cNvSpPr>
            <a:spLocks noGrp="1" noRot="1" noChangeAspect="1" noChangeArrowheads="1" noTextEdit="1"/>
          </p:cNvSpPr>
          <p:nvPr>
            <p:ph type="sldImg"/>
          </p:nvPr>
        </p:nvSpPr>
        <p:spPr>
          <a:xfrm>
            <a:off x="1379538" y="874713"/>
            <a:ext cx="4098925" cy="3074987"/>
          </a:xfrm>
          <a:ln/>
        </p:spPr>
      </p:sp>
      <p:sp>
        <p:nvSpPr>
          <p:cNvPr id="518148"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379538" y="874713"/>
            <a:ext cx="4098925" cy="3074987"/>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D9686F6-FABA-44B2-A388-0D153B39FD30}" type="slidenum">
              <a:rPr lang="it-IT">
                <a:solidFill>
                  <a:prstClr val="black"/>
                </a:solidFill>
              </a:rPr>
              <a:pPr/>
              <a:t>7</a:t>
            </a:fld>
            <a:endParaRPr lang="it-IT">
              <a:solidFill>
                <a:prstClr val="black"/>
              </a:solidFill>
            </a:endParaRPr>
          </a:p>
        </p:txBody>
      </p:sp>
      <p:sp>
        <p:nvSpPr>
          <p:cNvPr id="82947" name="Rectangle 2"/>
          <p:cNvSpPr>
            <a:spLocks noGrp="1" noChangeArrowheads="1"/>
          </p:cNvSpPr>
          <p:nvPr>
            <p:ph type="body" idx="1"/>
          </p:nvPr>
        </p:nvSpPr>
        <p:spPr>
          <a:xfrm>
            <a:off x="894457" y="4337656"/>
            <a:ext cx="5457527" cy="4115405"/>
          </a:xfrm>
          <a:noFill/>
          <a:ln/>
        </p:spPr>
        <p:txBody>
          <a:bodyPr lIns="83823" tIns="41909" rIns="83823" bIns="41909">
            <a:normAutofit lnSpcReduction="10000"/>
          </a:bodyPr>
          <a:lstStyle/>
          <a:p>
            <a:r>
              <a:rPr lang="en-US" b="1" dirty="0" smtClean="0">
                <a:latin typeface="Arial" pitchFamily="34" charset="0"/>
                <a:ea typeface="ＭＳ Ｐゴシック" pitchFamily="34" charset="-128"/>
              </a:rPr>
              <a:t>Multiple antihypertensive agents are needed to achieve target BP</a:t>
            </a:r>
          </a:p>
          <a:p>
            <a:r>
              <a:rPr lang="en-US" dirty="0" smtClean="0">
                <a:latin typeface="Arial" pitchFamily="34" charset="0"/>
                <a:ea typeface="ＭＳ Ｐゴシック" pitchFamily="34" charset="-128"/>
              </a:rPr>
              <a:t>Content points:</a:t>
            </a:r>
          </a:p>
          <a:p>
            <a:pPr>
              <a:buFontTx/>
              <a:buChar char="•"/>
            </a:pPr>
            <a:r>
              <a:rPr lang="en-US" dirty="0" smtClean="0">
                <a:latin typeface="Arial" pitchFamily="34" charset="0"/>
                <a:ea typeface="ＭＳ Ｐゴシック" pitchFamily="34" charset="-128"/>
              </a:rPr>
              <a:t> In order to achieve lower BP targets, multiple antihypertensive agents are necessary.</a:t>
            </a:r>
          </a:p>
          <a:p>
            <a:pPr>
              <a:buFontTx/>
              <a:buChar char="•"/>
            </a:pPr>
            <a:r>
              <a:rPr lang="en-US" dirty="0" smtClean="0">
                <a:latin typeface="Arial" pitchFamily="34" charset="0"/>
                <a:ea typeface="ＭＳ Ｐゴシック" pitchFamily="34" charset="-128"/>
              </a:rPr>
              <a:t> In six large, double-blind, placebo-controlled studies,</a:t>
            </a:r>
            <a:r>
              <a:rPr lang="en-US" baseline="30000" dirty="0" smtClean="0">
                <a:latin typeface="Arial" pitchFamily="34" charset="0"/>
                <a:ea typeface="ＭＳ Ｐゴシック" pitchFamily="34" charset="-128"/>
              </a:rPr>
              <a:t>1</a:t>
            </a:r>
            <a:r>
              <a:rPr lang="en-US" baseline="30000" dirty="0" smtClean="0">
                <a:latin typeface="Arial" pitchFamily="34" charset="0"/>
                <a:ea typeface="ＭＳ Ｐゴシック" pitchFamily="34" charset="-128"/>
                <a:cs typeface="Arial" pitchFamily="34" charset="0"/>
              </a:rPr>
              <a:t>–6</a:t>
            </a:r>
            <a:r>
              <a:rPr lang="en-US" dirty="0" smtClean="0">
                <a:latin typeface="Arial" pitchFamily="34" charset="0"/>
                <a:ea typeface="ＭＳ Ｐゴシック" pitchFamily="34" charset="-128"/>
              </a:rPr>
              <a:t> more than one antihypertensive agent was required to achieve target BP goals.</a:t>
            </a:r>
            <a:r>
              <a:rPr lang="en-US" baseline="30000" dirty="0" smtClean="0">
                <a:latin typeface="Arial" pitchFamily="34" charset="0"/>
                <a:ea typeface="ＭＳ Ｐゴシック" pitchFamily="34" charset="-128"/>
              </a:rPr>
              <a:t>7</a:t>
            </a:r>
          </a:p>
          <a:p>
            <a:pPr>
              <a:spcBef>
                <a:spcPct val="0"/>
              </a:spcBef>
            </a:pPr>
            <a:r>
              <a:rPr lang="en-US" dirty="0" smtClean="0">
                <a:latin typeface="Arial" pitchFamily="34" charset="0"/>
                <a:ea typeface="ＭＳ Ｐゴシック" pitchFamily="34" charset="-128"/>
              </a:rPr>
              <a:t> </a:t>
            </a:r>
          </a:p>
          <a:p>
            <a:pPr>
              <a:spcBef>
                <a:spcPct val="0"/>
              </a:spcBef>
            </a:pPr>
            <a:r>
              <a:rPr lang="en-US" sz="1000" dirty="0" smtClean="0">
                <a:latin typeface="Arial" pitchFamily="34" charset="0"/>
                <a:ea typeface="ＭＳ Ｐゴシック" pitchFamily="34" charset="-128"/>
                <a:cs typeface="Arial" pitchFamily="34" charset="0"/>
              </a:rPr>
              <a:t>1. UK Prospective Diabetes Study Group. Tight blood pressure control and risk of </a:t>
            </a:r>
            <a:r>
              <a:rPr lang="en-US" sz="1000" dirty="0" err="1" smtClean="0">
                <a:latin typeface="Arial" pitchFamily="34" charset="0"/>
                <a:ea typeface="ＭＳ Ｐゴシック" pitchFamily="34" charset="-128"/>
                <a:cs typeface="Arial" pitchFamily="34" charset="0"/>
              </a:rPr>
              <a:t>macrovascular</a:t>
            </a:r>
            <a:r>
              <a:rPr lang="en-US" sz="1000" dirty="0" smtClean="0">
                <a:latin typeface="Arial" pitchFamily="34" charset="0"/>
                <a:ea typeface="ＭＳ Ｐゴシック" pitchFamily="34" charset="-128"/>
                <a:cs typeface="Arial" pitchFamily="34" charset="0"/>
              </a:rPr>
              <a:t> and </a:t>
            </a:r>
            <a:r>
              <a:rPr lang="en-US" sz="1000" dirty="0" err="1" smtClean="0">
                <a:latin typeface="Arial" pitchFamily="34" charset="0"/>
                <a:ea typeface="ＭＳ Ｐゴシック" pitchFamily="34" charset="-128"/>
                <a:cs typeface="Arial" pitchFamily="34" charset="0"/>
              </a:rPr>
              <a:t>microvascular</a:t>
            </a:r>
            <a:r>
              <a:rPr lang="en-US" sz="1000" dirty="0" smtClean="0">
                <a:latin typeface="Arial" pitchFamily="34" charset="0"/>
                <a:ea typeface="ＭＳ Ｐゴシック" pitchFamily="34" charset="-128"/>
                <a:cs typeface="Arial" pitchFamily="34" charset="0"/>
              </a:rPr>
              <a:t> complications in type 2 diabetes: UKPDS 38. </a:t>
            </a:r>
            <a:r>
              <a:rPr lang="en-US" sz="1000" i="1" dirty="0" smtClean="0">
                <a:latin typeface="Arial" pitchFamily="34" charset="0"/>
                <a:ea typeface="ＭＳ Ｐゴシック" pitchFamily="34" charset="-128"/>
                <a:cs typeface="Arial" pitchFamily="34" charset="0"/>
              </a:rPr>
              <a:t>BMJ</a:t>
            </a:r>
            <a:r>
              <a:rPr lang="en-US" sz="1000" dirty="0" smtClean="0">
                <a:latin typeface="Arial" pitchFamily="34" charset="0"/>
                <a:ea typeface="ＭＳ Ｐゴシック" pitchFamily="34" charset="-128"/>
                <a:cs typeface="Arial" pitchFamily="34" charset="0"/>
              </a:rPr>
              <a:t> 1998; </a:t>
            </a:r>
            <a:r>
              <a:rPr lang="en-US" sz="1000" b="1" dirty="0" smtClean="0">
                <a:latin typeface="Arial" pitchFamily="34" charset="0"/>
                <a:ea typeface="ＭＳ Ｐゴシック" pitchFamily="34" charset="-128"/>
                <a:cs typeface="Arial" pitchFamily="34" charset="0"/>
              </a:rPr>
              <a:t>317</a:t>
            </a:r>
            <a:r>
              <a:rPr lang="en-US" sz="1000" dirty="0" smtClean="0">
                <a:latin typeface="Arial" pitchFamily="34" charset="0"/>
                <a:ea typeface="ＭＳ Ｐゴシック" pitchFamily="34" charset="-128"/>
                <a:cs typeface="Arial" pitchFamily="34" charset="0"/>
              </a:rPr>
              <a:t>: 703–713</a:t>
            </a:r>
          </a:p>
          <a:p>
            <a:pPr>
              <a:spcBef>
                <a:spcPct val="0"/>
              </a:spcBef>
            </a:pPr>
            <a:r>
              <a:rPr lang="en-US" sz="1000" dirty="0" smtClean="0">
                <a:latin typeface="Arial" pitchFamily="34" charset="0"/>
                <a:ea typeface="ＭＳ Ｐゴシック" pitchFamily="34" charset="-128"/>
                <a:cs typeface="Arial" pitchFamily="34" charset="0"/>
              </a:rPr>
              <a:t>2. </a:t>
            </a:r>
            <a:r>
              <a:rPr lang="en-US" sz="1000" dirty="0" err="1" smtClean="0">
                <a:latin typeface="Arial" pitchFamily="34" charset="0"/>
                <a:ea typeface="ＭＳ Ｐゴシック" pitchFamily="34" charset="-128"/>
                <a:cs typeface="Arial" pitchFamily="34" charset="0"/>
              </a:rPr>
              <a:t>Estacio</a:t>
            </a:r>
            <a:r>
              <a:rPr lang="en-US" sz="1000" dirty="0" smtClean="0">
                <a:latin typeface="Arial" pitchFamily="34" charset="0"/>
                <a:ea typeface="ＭＳ Ｐゴシック" pitchFamily="34" charset="-128"/>
                <a:cs typeface="Arial" pitchFamily="34" charset="0"/>
              </a:rPr>
              <a:t> RO, </a:t>
            </a:r>
            <a:r>
              <a:rPr lang="en-US" sz="1000" dirty="0" err="1" smtClean="0">
                <a:latin typeface="Arial" pitchFamily="34" charset="0"/>
                <a:ea typeface="ＭＳ Ｐゴシック" pitchFamily="34" charset="-128"/>
                <a:cs typeface="Arial" pitchFamily="34" charset="0"/>
              </a:rPr>
              <a:t>Schrier</a:t>
            </a:r>
            <a:r>
              <a:rPr lang="en-US" sz="1000" dirty="0" smtClean="0">
                <a:latin typeface="Arial" pitchFamily="34" charset="0"/>
                <a:ea typeface="ＭＳ Ｐゴシック" pitchFamily="34" charset="-128"/>
                <a:cs typeface="Arial" pitchFamily="34" charset="0"/>
              </a:rPr>
              <a:t> RW. Antihypertensive therapy in type 2 diabetes: implications of the Appropriate Blood pressure Control in Diabetes (ABCD) trial. </a:t>
            </a:r>
            <a:r>
              <a:rPr lang="en-US" sz="1000" i="1" dirty="0" smtClean="0">
                <a:latin typeface="Arial" pitchFamily="34" charset="0"/>
                <a:ea typeface="ＭＳ Ｐゴシック" pitchFamily="34" charset="-128"/>
                <a:cs typeface="Arial" pitchFamily="34" charset="0"/>
              </a:rPr>
              <a:t>Am J </a:t>
            </a:r>
            <a:r>
              <a:rPr lang="en-US" sz="1000" i="1" dirty="0" err="1" smtClean="0">
                <a:latin typeface="Arial" pitchFamily="34" charset="0"/>
                <a:ea typeface="ＭＳ Ｐゴシック" pitchFamily="34" charset="-128"/>
                <a:cs typeface="Arial" pitchFamily="34" charset="0"/>
              </a:rPr>
              <a:t>Cardiol</a:t>
            </a:r>
            <a:r>
              <a:rPr lang="en-US" sz="1000" dirty="0" smtClean="0">
                <a:latin typeface="Arial" pitchFamily="34" charset="0"/>
                <a:ea typeface="ＭＳ Ｐゴシック" pitchFamily="34" charset="-128"/>
                <a:cs typeface="Arial" pitchFamily="34" charset="0"/>
              </a:rPr>
              <a:t> 1998; </a:t>
            </a:r>
            <a:r>
              <a:rPr lang="en-US" sz="1000" b="1" dirty="0" smtClean="0">
                <a:latin typeface="Arial" pitchFamily="34" charset="0"/>
                <a:ea typeface="ＭＳ Ｐゴシック" pitchFamily="34" charset="-128"/>
                <a:cs typeface="Arial" pitchFamily="34" charset="0"/>
              </a:rPr>
              <a:t>82(9B)</a:t>
            </a:r>
            <a:r>
              <a:rPr lang="en-US" sz="1000" dirty="0" smtClean="0">
                <a:latin typeface="Arial" pitchFamily="34" charset="0"/>
                <a:ea typeface="ＭＳ Ｐゴシック" pitchFamily="34" charset="-128"/>
                <a:cs typeface="Arial" pitchFamily="34" charset="0"/>
              </a:rPr>
              <a:t>: 9R–14R</a:t>
            </a:r>
          </a:p>
          <a:p>
            <a:pPr>
              <a:spcBef>
                <a:spcPct val="0"/>
              </a:spcBef>
            </a:pPr>
            <a:r>
              <a:rPr lang="en-US" sz="1000" dirty="0" smtClean="0">
                <a:latin typeface="Arial" pitchFamily="34" charset="0"/>
                <a:ea typeface="ＭＳ Ｐゴシック" pitchFamily="34" charset="-128"/>
                <a:cs typeface="Arial" pitchFamily="34" charset="0"/>
              </a:rPr>
              <a:t>3. Lazarus JM, </a:t>
            </a:r>
            <a:r>
              <a:rPr lang="en-US" sz="1000" dirty="0" err="1" smtClean="0">
                <a:latin typeface="Arial" pitchFamily="34" charset="0"/>
                <a:ea typeface="ＭＳ Ｐゴシック" pitchFamily="34" charset="-128"/>
                <a:cs typeface="Arial" pitchFamily="34" charset="0"/>
              </a:rPr>
              <a:t>Bourgoignie</a:t>
            </a:r>
            <a:r>
              <a:rPr lang="en-US" sz="1000" dirty="0" smtClean="0">
                <a:latin typeface="Arial" pitchFamily="34" charset="0"/>
                <a:ea typeface="ＭＳ Ｐゴシック" pitchFamily="34" charset="-128"/>
                <a:cs typeface="Arial" pitchFamily="34" charset="0"/>
              </a:rPr>
              <a:t> JJ, </a:t>
            </a:r>
            <a:r>
              <a:rPr lang="en-US" sz="1000" dirty="0" err="1" smtClean="0">
                <a:latin typeface="Arial" pitchFamily="34" charset="0"/>
                <a:ea typeface="ＭＳ Ｐゴシック" pitchFamily="34" charset="-128"/>
                <a:cs typeface="Arial" pitchFamily="34" charset="0"/>
              </a:rPr>
              <a:t>Buckalew</a:t>
            </a:r>
            <a:r>
              <a:rPr lang="en-US" sz="1000" dirty="0" smtClean="0">
                <a:latin typeface="Arial" pitchFamily="34" charset="0"/>
                <a:ea typeface="ＭＳ Ｐゴシック" pitchFamily="34" charset="-128"/>
                <a:cs typeface="Arial" pitchFamily="34" charset="0"/>
              </a:rPr>
              <a:t> VM </a:t>
            </a:r>
            <a:r>
              <a:rPr lang="en-US" sz="1000" i="1" dirty="0" smtClean="0">
                <a:latin typeface="Arial" pitchFamily="34" charset="0"/>
                <a:ea typeface="ＭＳ Ｐゴシック" pitchFamily="34" charset="-128"/>
                <a:cs typeface="Arial" pitchFamily="34" charset="0"/>
              </a:rPr>
              <a:t>et al</a:t>
            </a:r>
            <a:r>
              <a:rPr lang="en-US" sz="1000" dirty="0" smtClean="0">
                <a:latin typeface="Arial" pitchFamily="34" charset="0"/>
                <a:ea typeface="ＭＳ Ｐゴシック" pitchFamily="34" charset="-128"/>
                <a:cs typeface="Arial" pitchFamily="34" charset="0"/>
              </a:rPr>
              <a:t>. Achievement and safety of a low blood pressure goal in chronic renal disease. </a:t>
            </a:r>
            <a:r>
              <a:rPr lang="en-US" sz="1000" i="1" dirty="0" smtClean="0">
                <a:latin typeface="Arial" pitchFamily="34" charset="0"/>
                <a:ea typeface="ＭＳ Ｐゴシック" pitchFamily="34" charset="-128"/>
                <a:cs typeface="Arial" pitchFamily="34" charset="0"/>
              </a:rPr>
              <a:t>Hypertension </a:t>
            </a:r>
            <a:r>
              <a:rPr lang="en-US" sz="1000" dirty="0" smtClean="0">
                <a:latin typeface="Arial" pitchFamily="34" charset="0"/>
                <a:ea typeface="ＭＳ Ｐゴシック" pitchFamily="34" charset="-128"/>
                <a:cs typeface="Arial" pitchFamily="34" charset="0"/>
              </a:rPr>
              <a:t>1997; </a:t>
            </a:r>
            <a:r>
              <a:rPr lang="en-US" sz="1000" b="1" dirty="0" smtClean="0">
                <a:latin typeface="Arial" pitchFamily="34" charset="0"/>
                <a:ea typeface="ＭＳ Ｐゴシック" pitchFamily="34" charset="-128"/>
                <a:cs typeface="Arial" pitchFamily="34" charset="0"/>
              </a:rPr>
              <a:t>29</a:t>
            </a:r>
            <a:r>
              <a:rPr lang="en-US" sz="1000" dirty="0" smtClean="0">
                <a:latin typeface="Arial" pitchFamily="34" charset="0"/>
                <a:ea typeface="ＭＳ Ｐゴシック" pitchFamily="34" charset="-128"/>
                <a:cs typeface="Arial" pitchFamily="34" charset="0"/>
              </a:rPr>
              <a:t>: 641–650</a:t>
            </a:r>
            <a:r>
              <a:rPr lang="en-US" sz="1000" baseline="30000" dirty="0" smtClean="0">
                <a:latin typeface="Arial" pitchFamily="34" charset="0"/>
                <a:ea typeface="ＭＳ Ｐゴシック" pitchFamily="34" charset="-128"/>
                <a:cs typeface="Arial" pitchFamily="34" charset="0"/>
              </a:rPr>
              <a:t> </a:t>
            </a:r>
          </a:p>
          <a:p>
            <a:pPr>
              <a:spcBef>
                <a:spcPct val="0"/>
              </a:spcBef>
            </a:pPr>
            <a:r>
              <a:rPr lang="en-US" sz="1000" dirty="0" smtClean="0">
                <a:latin typeface="Arial" pitchFamily="34" charset="0"/>
                <a:ea typeface="ＭＳ Ｐゴシック" pitchFamily="34" charset="-128"/>
                <a:cs typeface="Arial" pitchFamily="34" charset="0"/>
              </a:rPr>
              <a:t>4. Hansson L, </a:t>
            </a:r>
            <a:r>
              <a:rPr lang="en-US" sz="1000" dirty="0" err="1" smtClean="0">
                <a:latin typeface="Arial" pitchFamily="34" charset="0"/>
                <a:ea typeface="ＭＳ Ｐゴシック" pitchFamily="34" charset="-128"/>
                <a:cs typeface="Arial" pitchFamily="34" charset="0"/>
              </a:rPr>
              <a:t>Zanchetti</a:t>
            </a:r>
            <a:r>
              <a:rPr lang="en-US" sz="1000" dirty="0" smtClean="0">
                <a:latin typeface="Arial" pitchFamily="34" charset="0"/>
                <a:ea typeface="ＭＳ Ｐゴシック" pitchFamily="34" charset="-128"/>
                <a:cs typeface="Arial" pitchFamily="34" charset="0"/>
              </a:rPr>
              <a:t> A, </a:t>
            </a:r>
            <a:r>
              <a:rPr lang="en-US" sz="1000" dirty="0" err="1" smtClean="0">
                <a:latin typeface="Arial" pitchFamily="34" charset="0"/>
                <a:ea typeface="ＭＳ Ｐゴシック" pitchFamily="34" charset="-128"/>
                <a:cs typeface="Arial" pitchFamily="34" charset="0"/>
              </a:rPr>
              <a:t>Carruthers</a:t>
            </a:r>
            <a:r>
              <a:rPr lang="en-US" sz="1000" dirty="0" smtClean="0">
                <a:latin typeface="Arial" pitchFamily="34" charset="0"/>
                <a:ea typeface="ＭＳ Ｐゴシック" pitchFamily="34" charset="-128"/>
                <a:cs typeface="Arial" pitchFamily="34" charset="0"/>
              </a:rPr>
              <a:t> SG </a:t>
            </a:r>
            <a:r>
              <a:rPr lang="en-US" sz="1000" i="1" dirty="0" smtClean="0">
                <a:latin typeface="Arial" pitchFamily="34" charset="0"/>
                <a:ea typeface="ＭＳ Ｐゴシック" pitchFamily="34" charset="-128"/>
                <a:cs typeface="Arial" pitchFamily="34" charset="0"/>
              </a:rPr>
              <a:t>et al</a:t>
            </a:r>
            <a:r>
              <a:rPr lang="en-US" sz="1000" dirty="0" smtClean="0">
                <a:latin typeface="Arial" pitchFamily="34" charset="0"/>
                <a:ea typeface="ＭＳ Ｐゴシック" pitchFamily="34" charset="-128"/>
                <a:cs typeface="Arial" pitchFamily="34" charset="0"/>
              </a:rPr>
              <a:t>. Effects of intensive blood-pressure lowering and low-dose aspirin in patients with hypertension: principal results of the Hypertension Optimal Treatment (HOT) </a:t>
            </a:r>
            <a:r>
              <a:rPr lang="en-US" sz="1000" dirty="0" err="1" smtClean="0">
                <a:latin typeface="Arial" pitchFamily="34" charset="0"/>
                <a:ea typeface="ＭＳ Ｐゴシック" pitchFamily="34" charset="-128"/>
                <a:cs typeface="Arial" pitchFamily="34" charset="0"/>
              </a:rPr>
              <a:t>randomised</a:t>
            </a:r>
            <a:r>
              <a:rPr lang="en-US" sz="1000" dirty="0" smtClean="0">
                <a:latin typeface="Arial" pitchFamily="34" charset="0"/>
                <a:ea typeface="ＭＳ Ｐゴシック" pitchFamily="34" charset="-128"/>
                <a:cs typeface="Arial" pitchFamily="34" charset="0"/>
              </a:rPr>
              <a:t> trial. </a:t>
            </a:r>
            <a:r>
              <a:rPr lang="en-US" sz="1000" i="1" dirty="0" smtClean="0">
                <a:latin typeface="Arial" pitchFamily="34" charset="0"/>
                <a:ea typeface="ＭＳ Ｐゴシック" pitchFamily="34" charset="-128"/>
                <a:cs typeface="Arial" pitchFamily="34" charset="0"/>
              </a:rPr>
              <a:t>Lancet</a:t>
            </a:r>
            <a:r>
              <a:rPr lang="en-US" sz="1000" dirty="0" smtClean="0">
                <a:latin typeface="Arial" pitchFamily="34" charset="0"/>
                <a:ea typeface="ＭＳ Ｐゴシック" pitchFamily="34" charset="-128"/>
                <a:cs typeface="Arial" pitchFamily="34" charset="0"/>
              </a:rPr>
              <a:t> 1998; </a:t>
            </a:r>
            <a:r>
              <a:rPr lang="en-US" sz="1000" b="1" dirty="0" smtClean="0">
                <a:latin typeface="Arial" pitchFamily="34" charset="0"/>
                <a:ea typeface="ＭＳ Ｐゴシック" pitchFamily="34" charset="-128"/>
                <a:cs typeface="Arial" pitchFamily="34" charset="0"/>
              </a:rPr>
              <a:t>351</a:t>
            </a:r>
            <a:r>
              <a:rPr lang="en-US" sz="1000" dirty="0" smtClean="0">
                <a:latin typeface="Arial" pitchFamily="34" charset="0"/>
                <a:ea typeface="ＭＳ Ｐゴシック" pitchFamily="34" charset="-128"/>
                <a:cs typeface="Arial" pitchFamily="34" charset="0"/>
              </a:rPr>
              <a:t>: 1755–1762</a:t>
            </a:r>
          </a:p>
          <a:p>
            <a:pPr>
              <a:spcBef>
                <a:spcPct val="0"/>
              </a:spcBef>
            </a:pPr>
            <a:r>
              <a:rPr lang="en-US" sz="1000" dirty="0" smtClean="0">
                <a:latin typeface="Arial" pitchFamily="34" charset="0"/>
                <a:ea typeface="ＭＳ Ｐゴシック" pitchFamily="34" charset="-128"/>
                <a:cs typeface="Arial" pitchFamily="34" charset="0"/>
              </a:rPr>
              <a:t>5. </a:t>
            </a:r>
            <a:r>
              <a:rPr lang="en-US" sz="1000" dirty="0" err="1" smtClean="0">
                <a:latin typeface="Arial" pitchFamily="34" charset="0"/>
                <a:ea typeface="ＭＳ Ｐゴシック" pitchFamily="34" charset="-128"/>
                <a:cs typeface="Arial" pitchFamily="34" charset="0"/>
              </a:rPr>
              <a:t>Kusek</a:t>
            </a:r>
            <a:r>
              <a:rPr lang="en-US" sz="1000" dirty="0" smtClean="0">
                <a:latin typeface="Arial" pitchFamily="34" charset="0"/>
                <a:ea typeface="ＭＳ Ｐゴシック" pitchFamily="34" charset="-128"/>
                <a:cs typeface="Arial" pitchFamily="34" charset="0"/>
              </a:rPr>
              <a:t> JW, Lee JY, Smith DE </a:t>
            </a:r>
            <a:r>
              <a:rPr lang="en-US" sz="1000" i="1" dirty="0" smtClean="0">
                <a:latin typeface="Arial" pitchFamily="34" charset="0"/>
                <a:ea typeface="ＭＳ Ｐゴシック" pitchFamily="34" charset="-128"/>
                <a:cs typeface="Arial" pitchFamily="34" charset="0"/>
              </a:rPr>
              <a:t>et al</a:t>
            </a:r>
            <a:r>
              <a:rPr lang="en-US" sz="1000" dirty="0" smtClean="0">
                <a:latin typeface="Arial" pitchFamily="34" charset="0"/>
                <a:ea typeface="ＭＳ Ｐゴシック" pitchFamily="34" charset="-128"/>
                <a:cs typeface="Arial" pitchFamily="34" charset="0"/>
              </a:rPr>
              <a:t>. Effect of blood pressure control and antihypertensive drug regimen on quality of life: the African American Study of Kidney Disease and Hypertension (AASK) Pilot Study. </a:t>
            </a:r>
            <a:r>
              <a:rPr lang="en-US" sz="1000" i="1" dirty="0" smtClean="0">
                <a:latin typeface="Arial" pitchFamily="34" charset="0"/>
                <a:ea typeface="ＭＳ Ｐゴシック" pitchFamily="34" charset="-128"/>
                <a:cs typeface="Arial" pitchFamily="34" charset="0"/>
              </a:rPr>
              <a:t>Control </a:t>
            </a:r>
            <a:r>
              <a:rPr lang="en-US" sz="1000" i="1" dirty="0" err="1" smtClean="0">
                <a:latin typeface="Arial" pitchFamily="34" charset="0"/>
                <a:ea typeface="ＭＳ Ｐゴシック" pitchFamily="34" charset="-128"/>
                <a:cs typeface="Arial" pitchFamily="34" charset="0"/>
              </a:rPr>
              <a:t>Clin</a:t>
            </a:r>
            <a:r>
              <a:rPr lang="en-US" sz="1000" i="1" dirty="0" smtClean="0">
                <a:latin typeface="Arial" pitchFamily="34" charset="0"/>
                <a:ea typeface="ＭＳ Ｐゴシック" pitchFamily="34" charset="-128"/>
                <a:cs typeface="Arial" pitchFamily="34" charset="0"/>
              </a:rPr>
              <a:t> Trials</a:t>
            </a:r>
            <a:r>
              <a:rPr lang="en-US" sz="1000" dirty="0" smtClean="0">
                <a:latin typeface="Arial" pitchFamily="34" charset="0"/>
                <a:ea typeface="ＭＳ Ｐゴシック" pitchFamily="34" charset="-128"/>
                <a:cs typeface="Arial" pitchFamily="34" charset="0"/>
              </a:rPr>
              <a:t> 1996; </a:t>
            </a:r>
            <a:r>
              <a:rPr lang="en-US" sz="1000" b="1" dirty="0" smtClean="0">
                <a:latin typeface="Arial" pitchFamily="34" charset="0"/>
                <a:ea typeface="ＭＳ Ｐゴシック" pitchFamily="34" charset="-128"/>
                <a:cs typeface="Arial" pitchFamily="34" charset="0"/>
              </a:rPr>
              <a:t>16(</a:t>
            </a:r>
            <a:r>
              <a:rPr lang="en-US" sz="1000" b="1" dirty="0" err="1" smtClean="0">
                <a:latin typeface="Arial" pitchFamily="34" charset="0"/>
                <a:ea typeface="ＭＳ Ｐゴシック" pitchFamily="34" charset="-128"/>
                <a:cs typeface="Arial" pitchFamily="34" charset="0"/>
              </a:rPr>
              <a:t>suppl</a:t>
            </a:r>
            <a:r>
              <a:rPr lang="en-US" sz="1000" b="1" dirty="0" smtClean="0">
                <a:latin typeface="Arial" pitchFamily="34" charset="0"/>
                <a:ea typeface="ＭＳ Ｐゴシック" pitchFamily="34" charset="-128"/>
                <a:cs typeface="Arial" pitchFamily="34" charset="0"/>
              </a:rPr>
              <a:t> 4)</a:t>
            </a:r>
            <a:r>
              <a:rPr lang="en-US" sz="1000" dirty="0" smtClean="0">
                <a:latin typeface="Arial" pitchFamily="34" charset="0"/>
                <a:ea typeface="ＭＳ Ｐゴシック" pitchFamily="34" charset="-128"/>
                <a:cs typeface="Arial" pitchFamily="34" charset="0"/>
              </a:rPr>
              <a:t>: 40S–46S</a:t>
            </a:r>
            <a:endParaRPr lang="en-US" sz="1000" dirty="0" smtClean="0">
              <a:latin typeface="Arial" pitchFamily="34" charset="0"/>
              <a:ea typeface="ＭＳ Ｐゴシック" pitchFamily="34" charset="-128"/>
            </a:endParaRPr>
          </a:p>
          <a:p>
            <a:pPr>
              <a:spcBef>
                <a:spcPct val="0"/>
              </a:spcBef>
            </a:pPr>
            <a:r>
              <a:rPr lang="en-US" sz="1000" dirty="0" smtClean="0">
                <a:latin typeface="Arial" pitchFamily="34" charset="0"/>
                <a:ea typeface="ＭＳ Ｐゴシック" pitchFamily="34" charset="-128"/>
              </a:rPr>
              <a:t>6. Lewis EJ, </a:t>
            </a:r>
            <a:r>
              <a:rPr lang="en-US" sz="1000" dirty="0" err="1" smtClean="0">
                <a:latin typeface="Arial" pitchFamily="34" charset="0"/>
                <a:ea typeface="ＭＳ Ｐゴシック" pitchFamily="34" charset="-128"/>
              </a:rPr>
              <a:t>Hunsicker</a:t>
            </a:r>
            <a:r>
              <a:rPr lang="en-US" sz="1000" dirty="0" smtClean="0">
                <a:latin typeface="Arial" pitchFamily="34" charset="0"/>
                <a:ea typeface="ＭＳ Ｐゴシック" pitchFamily="34" charset="-128"/>
              </a:rPr>
              <a:t> LG, Clarke WR </a:t>
            </a:r>
            <a:r>
              <a:rPr lang="en-US" sz="1000" i="1" dirty="0" smtClean="0">
                <a:latin typeface="Arial" pitchFamily="34" charset="0"/>
                <a:ea typeface="ＭＳ Ｐゴシック" pitchFamily="34" charset="-128"/>
              </a:rPr>
              <a:t>et al</a:t>
            </a:r>
            <a:r>
              <a:rPr lang="en-US" sz="1000" dirty="0" smtClean="0">
                <a:latin typeface="Arial" pitchFamily="34" charset="0"/>
                <a:ea typeface="ＭＳ Ｐゴシック" pitchFamily="34" charset="-128"/>
              </a:rPr>
              <a:t>. </a:t>
            </a:r>
            <a:r>
              <a:rPr lang="en-US" sz="1000" dirty="0" err="1" smtClean="0">
                <a:latin typeface="Arial" pitchFamily="34" charset="0"/>
                <a:ea typeface="ＭＳ Ｐゴシック" pitchFamily="34" charset="-128"/>
              </a:rPr>
              <a:t>Renoprotective</a:t>
            </a:r>
            <a:r>
              <a:rPr lang="en-US" sz="1000" dirty="0" smtClean="0">
                <a:latin typeface="Arial" pitchFamily="34" charset="0"/>
                <a:ea typeface="ＭＳ Ｐゴシック" pitchFamily="34" charset="-128"/>
              </a:rPr>
              <a:t> effect of the </a:t>
            </a:r>
            <a:r>
              <a:rPr lang="en-US" sz="1000" dirty="0" err="1" smtClean="0">
                <a:latin typeface="Arial" pitchFamily="34" charset="0"/>
                <a:ea typeface="ＭＳ Ｐゴシック" pitchFamily="34" charset="-128"/>
              </a:rPr>
              <a:t>angiotensin</a:t>
            </a:r>
            <a:r>
              <a:rPr lang="en-US" sz="1000" dirty="0" smtClean="0">
                <a:latin typeface="Arial" pitchFamily="34" charset="0"/>
                <a:ea typeface="ＭＳ Ｐゴシック" pitchFamily="34" charset="-128"/>
              </a:rPr>
              <a:t>-receptor antagonist </a:t>
            </a:r>
            <a:r>
              <a:rPr lang="en-US" sz="1000" dirty="0" err="1" smtClean="0">
                <a:latin typeface="Arial" pitchFamily="34" charset="0"/>
                <a:ea typeface="ＭＳ Ｐゴシック" pitchFamily="34" charset="-128"/>
              </a:rPr>
              <a:t>irbesartan</a:t>
            </a:r>
            <a:r>
              <a:rPr lang="en-US" sz="1000" dirty="0" smtClean="0">
                <a:latin typeface="Arial" pitchFamily="34" charset="0"/>
                <a:ea typeface="ＭＳ Ｐゴシック" pitchFamily="34" charset="-128"/>
              </a:rPr>
              <a:t> in patients with nephropathy due to type 2 diabetes. </a:t>
            </a:r>
            <a:r>
              <a:rPr lang="en-US" sz="1000" i="1" dirty="0" smtClean="0">
                <a:latin typeface="Arial" pitchFamily="34" charset="0"/>
                <a:ea typeface="ＭＳ Ｐゴシック" pitchFamily="34" charset="-128"/>
              </a:rPr>
              <a:t>N </a:t>
            </a:r>
            <a:r>
              <a:rPr lang="en-US" sz="1000" i="1" dirty="0" err="1" smtClean="0">
                <a:latin typeface="Arial" pitchFamily="34" charset="0"/>
                <a:ea typeface="ＭＳ Ｐゴシック" pitchFamily="34" charset="-128"/>
              </a:rPr>
              <a:t>Engl</a:t>
            </a:r>
            <a:r>
              <a:rPr lang="en-US" sz="1000" i="1" dirty="0" smtClean="0">
                <a:latin typeface="Arial" pitchFamily="34" charset="0"/>
                <a:ea typeface="ＭＳ Ｐゴシック" pitchFamily="34" charset="-128"/>
              </a:rPr>
              <a:t> J Med</a:t>
            </a:r>
            <a:r>
              <a:rPr lang="en-US" sz="1000" dirty="0" smtClean="0">
                <a:latin typeface="Arial" pitchFamily="34" charset="0"/>
                <a:ea typeface="ＭＳ Ｐゴシック" pitchFamily="34" charset="-128"/>
              </a:rPr>
              <a:t> 2001; </a:t>
            </a:r>
            <a:r>
              <a:rPr lang="en-US" sz="1000" b="1" dirty="0" smtClean="0">
                <a:latin typeface="Arial" pitchFamily="34" charset="0"/>
                <a:ea typeface="ＭＳ Ｐゴシック" pitchFamily="34" charset="-128"/>
              </a:rPr>
              <a:t>345</a:t>
            </a:r>
            <a:r>
              <a:rPr lang="en-US" sz="1000" dirty="0" smtClean="0">
                <a:latin typeface="Arial" pitchFamily="34" charset="0"/>
                <a:ea typeface="ＭＳ Ｐゴシック" pitchFamily="34" charset="-128"/>
              </a:rPr>
              <a:t>: 851</a:t>
            </a:r>
            <a:r>
              <a:rPr lang="en-US" sz="1000" dirty="0" smtClean="0">
                <a:latin typeface="Arial" pitchFamily="34" charset="0"/>
                <a:ea typeface="ＭＳ Ｐゴシック" pitchFamily="34" charset="-128"/>
                <a:cs typeface="Arial" pitchFamily="34" charset="0"/>
              </a:rPr>
              <a:t>–</a:t>
            </a:r>
            <a:r>
              <a:rPr lang="en-US" sz="1000" dirty="0" smtClean="0">
                <a:latin typeface="Arial" pitchFamily="34" charset="0"/>
                <a:ea typeface="ＭＳ Ｐゴシック" pitchFamily="34" charset="-128"/>
              </a:rPr>
              <a:t>860</a:t>
            </a:r>
          </a:p>
          <a:p>
            <a:pPr>
              <a:spcBef>
                <a:spcPct val="0"/>
              </a:spcBef>
            </a:pPr>
            <a:r>
              <a:rPr lang="en-US" sz="1000" dirty="0" smtClean="0">
                <a:latin typeface="Arial" pitchFamily="34" charset="0"/>
                <a:ea typeface="ＭＳ Ｐゴシック" pitchFamily="34" charset="-128"/>
              </a:rPr>
              <a:t>7. </a:t>
            </a:r>
            <a:r>
              <a:rPr lang="en-US" sz="1000" dirty="0" err="1" smtClean="0">
                <a:latin typeface="Arial" pitchFamily="34" charset="0"/>
                <a:ea typeface="ＭＳ Ｐゴシック" pitchFamily="34" charset="-128"/>
                <a:cs typeface="Arial" pitchFamily="34" charset="0"/>
              </a:rPr>
              <a:t>Bakris</a:t>
            </a:r>
            <a:r>
              <a:rPr lang="en-US" sz="1000" dirty="0" smtClean="0">
                <a:latin typeface="Arial" pitchFamily="34" charset="0"/>
                <a:ea typeface="ＭＳ Ｐゴシック" pitchFamily="34" charset="-128"/>
                <a:cs typeface="Arial" pitchFamily="34" charset="0"/>
              </a:rPr>
              <a:t> GL, Williams M, </a:t>
            </a:r>
            <a:r>
              <a:rPr lang="en-US" sz="1000" dirty="0" err="1" smtClean="0">
                <a:latin typeface="Arial" pitchFamily="34" charset="0"/>
                <a:ea typeface="ＭＳ Ｐゴシック" pitchFamily="34" charset="-128"/>
                <a:cs typeface="Arial" pitchFamily="34" charset="0"/>
              </a:rPr>
              <a:t>Dworkin</a:t>
            </a:r>
            <a:r>
              <a:rPr lang="en-US" sz="1000" dirty="0" smtClean="0">
                <a:latin typeface="Arial" pitchFamily="34" charset="0"/>
                <a:ea typeface="ＭＳ Ｐゴシック" pitchFamily="34" charset="-128"/>
                <a:cs typeface="Arial" pitchFamily="34" charset="0"/>
              </a:rPr>
              <a:t> L </a:t>
            </a:r>
            <a:r>
              <a:rPr lang="en-US" sz="1000" i="1" dirty="0" smtClean="0">
                <a:latin typeface="Arial" pitchFamily="34" charset="0"/>
                <a:ea typeface="ＭＳ Ｐゴシック" pitchFamily="34" charset="-128"/>
                <a:cs typeface="Arial" pitchFamily="34" charset="0"/>
              </a:rPr>
              <a:t>et al</a:t>
            </a:r>
            <a:r>
              <a:rPr lang="en-US" sz="1000" dirty="0" smtClean="0">
                <a:latin typeface="Arial" pitchFamily="34" charset="0"/>
                <a:ea typeface="ＭＳ Ｐゴシック" pitchFamily="34" charset="-128"/>
                <a:cs typeface="Arial" pitchFamily="34" charset="0"/>
              </a:rPr>
              <a:t>. Preserving renal function in adults with hypertension and diabetes: a consensus approach. </a:t>
            </a:r>
            <a:r>
              <a:rPr lang="en-US" sz="1000" i="1" dirty="0" smtClean="0">
                <a:latin typeface="Arial" pitchFamily="34" charset="0"/>
                <a:ea typeface="ＭＳ Ｐゴシック" pitchFamily="34" charset="-128"/>
                <a:cs typeface="Arial" pitchFamily="34" charset="0"/>
              </a:rPr>
              <a:t>Am J Kidney </a:t>
            </a:r>
            <a:r>
              <a:rPr lang="en-US" sz="1000" i="1" dirty="0" err="1" smtClean="0">
                <a:latin typeface="Arial" pitchFamily="34" charset="0"/>
                <a:ea typeface="ＭＳ Ｐゴシック" pitchFamily="34" charset="-128"/>
                <a:cs typeface="Arial" pitchFamily="34" charset="0"/>
              </a:rPr>
              <a:t>Dis</a:t>
            </a:r>
            <a:r>
              <a:rPr lang="en-US" sz="1000" dirty="0" smtClean="0">
                <a:latin typeface="Arial" pitchFamily="34" charset="0"/>
                <a:ea typeface="ＭＳ Ｐゴシック" pitchFamily="34" charset="-128"/>
                <a:cs typeface="Arial" pitchFamily="34" charset="0"/>
              </a:rPr>
              <a:t> 2000; </a:t>
            </a:r>
            <a:r>
              <a:rPr lang="en-US" sz="1000" b="1" dirty="0" smtClean="0">
                <a:latin typeface="Arial" pitchFamily="34" charset="0"/>
                <a:ea typeface="ＭＳ Ｐゴシック" pitchFamily="34" charset="-128"/>
                <a:cs typeface="Arial" pitchFamily="34" charset="0"/>
              </a:rPr>
              <a:t>36</a:t>
            </a:r>
            <a:r>
              <a:rPr lang="en-US" sz="1000" dirty="0" smtClean="0">
                <a:latin typeface="Arial" pitchFamily="34" charset="0"/>
                <a:ea typeface="ＭＳ Ｐゴシック" pitchFamily="34" charset="-128"/>
                <a:cs typeface="Arial" pitchFamily="34" charset="0"/>
              </a:rPr>
              <a:t>: 646–661</a:t>
            </a:r>
          </a:p>
        </p:txBody>
      </p:sp>
      <p:sp>
        <p:nvSpPr>
          <p:cNvPr id="82948" name="Rectangle 3"/>
          <p:cNvSpPr>
            <a:spLocks noGrp="1" noRot="1" noChangeAspect="1" noChangeArrowheads="1" noTextEdit="1"/>
          </p:cNvSpPr>
          <p:nvPr>
            <p:ph type="sldImg"/>
          </p:nvPr>
        </p:nvSpPr>
        <p:spPr>
          <a:xfrm>
            <a:off x="1155700" y="690563"/>
            <a:ext cx="4554538" cy="3417887"/>
          </a:xfrm>
          <a:solidFill>
            <a:srgbClr val="FFFFFF"/>
          </a:solidFill>
          <a:ln/>
        </p:spPr>
      </p:sp>
    </p:spTree>
    <p:extLst>
      <p:ext uri="{BB962C8B-B14F-4D97-AF65-F5344CB8AC3E}">
        <p14:creationId xmlns:p14="http://schemas.microsoft.com/office/powerpoint/2010/main" val="275404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0F70718-5145-469B-A0E1-AE97C0234542}" type="slidenum">
              <a:rPr lang="it-IT" altLang="it-IT" sz="1200">
                <a:solidFill>
                  <a:prstClr val="black"/>
                </a:solidFill>
              </a:rPr>
              <a:pPr/>
              <a:t>8</a:t>
            </a:fld>
            <a:endParaRPr lang="it-IT" altLang="it-IT" sz="1200">
              <a:solidFill>
                <a:prstClr val="black"/>
              </a:solidFill>
            </a:endParaRPr>
          </a:p>
        </p:txBody>
      </p:sp>
      <p:sp>
        <p:nvSpPr>
          <p:cNvPr id="135171" name="Rectangle 1026"/>
          <p:cNvSpPr>
            <a:spLocks noGrp="1" noRot="1" noChangeAspect="1" noChangeArrowheads="1" noTextEdit="1"/>
          </p:cNvSpPr>
          <p:nvPr>
            <p:ph type="sldImg"/>
          </p:nvPr>
        </p:nvSpPr>
        <p:spPr>
          <a:solidFill>
            <a:srgbClr val="FFFFFF"/>
          </a:solidFill>
          <a:ln/>
        </p:spPr>
      </p:sp>
      <p:sp>
        <p:nvSpPr>
          <p:cNvPr id="1351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457200" eaLnBrk="1" hangingPunct="1"/>
            <a:r>
              <a:rPr lang="en-GB" altLang="it-IT" sz="900" i="1" smtClean="0"/>
              <a:t>The Seventh Report of the Joint National Committee on Prevention, Detection, Evaluation, and Treatment of High Blood Pressure, 2003</a:t>
            </a:r>
            <a:endParaRPr lang="en-GB" altLang="it-IT" sz="1000" smtClean="0"/>
          </a:p>
          <a:p>
            <a:pPr algn="just" defTabSz="457200" eaLnBrk="1" hangingPunct="1"/>
            <a:r>
              <a:rPr lang="en-GB" altLang="it-IT" sz="900" i="1" smtClean="0"/>
              <a:t>NHANES Survey, 2005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sz="2400">
                <a:solidFill>
                  <a:schemeClr val="tx1"/>
                </a:solidFill>
                <a:latin typeface="Arial" charset="0"/>
              </a:defRPr>
            </a:lvl1pPr>
            <a:lvl2pPr marL="742950" indent="-285750" defTabSz="895350">
              <a:defRPr sz="2400">
                <a:solidFill>
                  <a:schemeClr val="tx1"/>
                </a:solidFill>
                <a:latin typeface="Arial" charset="0"/>
              </a:defRPr>
            </a:lvl2pPr>
            <a:lvl3pPr marL="1143000" indent="-228600" defTabSz="895350">
              <a:defRPr sz="2400">
                <a:solidFill>
                  <a:schemeClr val="tx1"/>
                </a:solidFill>
                <a:latin typeface="Arial" charset="0"/>
              </a:defRPr>
            </a:lvl3pPr>
            <a:lvl4pPr marL="1600200" indent="-228600" defTabSz="895350">
              <a:defRPr sz="2400">
                <a:solidFill>
                  <a:schemeClr val="tx1"/>
                </a:solidFill>
                <a:latin typeface="Arial" charset="0"/>
              </a:defRPr>
            </a:lvl4pPr>
            <a:lvl5pPr marL="2057400" indent="-228600" defTabSz="895350">
              <a:defRPr sz="2400">
                <a:solidFill>
                  <a:schemeClr val="tx1"/>
                </a:solidFill>
                <a:latin typeface="Arial" charset="0"/>
              </a:defRPr>
            </a:lvl5pPr>
            <a:lvl6pPr marL="2514600" indent="-228600" defTabSz="895350" eaLnBrk="0" fontAlgn="base" hangingPunct="0">
              <a:spcBef>
                <a:spcPct val="0"/>
              </a:spcBef>
              <a:spcAft>
                <a:spcPct val="0"/>
              </a:spcAft>
              <a:defRPr sz="2400">
                <a:solidFill>
                  <a:schemeClr val="tx1"/>
                </a:solidFill>
                <a:latin typeface="Arial" charset="0"/>
              </a:defRPr>
            </a:lvl6pPr>
            <a:lvl7pPr marL="2971800" indent="-228600" defTabSz="895350" eaLnBrk="0" fontAlgn="base" hangingPunct="0">
              <a:spcBef>
                <a:spcPct val="0"/>
              </a:spcBef>
              <a:spcAft>
                <a:spcPct val="0"/>
              </a:spcAft>
              <a:defRPr sz="2400">
                <a:solidFill>
                  <a:schemeClr val="tx1"/>
                </a:solidFill>
                <a:latin typeface="Arial" charset="0"/>
              </a:defRPr>
            </a:lvl7pPr>
            <a:lvl8pPr marL="3429000" indent="-228600" defTabSz="895350" eaLnBrk="0" fontAlgn="base" hangingPunct="0">
              <a:spcBef>
                <a:spcPct val="0"/>
              </a:spcBef>
              <a:spcAft>
                <a:spcPct val="0"/>
              </a:spcAft>
              <a:defRPr sz="2400">
                <a:solidFill>
                  <a:schemeClr val="tx1"/>
                </a:solidFill>
                <a:latin typeface="Arial" charset="0"/>
              </a:defRPr>
            </a:lvl8pPr>
            <a:lvl9pPr marL="3886200" indent="-228600" defTabSz="895350" eaLnBrk="0" fontAlgn="base" hangingPunct="0">
              <a:spcBef>
                <a:spcPct val="0"/>
              </a:spcBef>
              <a:spcAft>
                <a:spcPct val="0"/>
              </a:spcAft>
              <a:defRPr sz="2400">
                <a:solidFill>
                  <a:schemeClr val="tx1"/>
                </a:solidFill>
                <a:latin typeface="Arial" charset="0"/>
              </a:defRPr>
            </a:lvl9pPr>
          </a:lstStyle>
          <a:p>
            <a:fld id="{827D32BD-037F-46E8-BD8C-62157D2DA49F}" type="slidenum">
              <a:rPr lang="it-IT" altLang="it-IT" sz="1100">
                <a:solidFill>
                  <a:srgbClr val="000000"/>
                </a:solidFill>
                <a:latin typeface="Calibri" pitchFamily="34" charset="0"/>
              </a:rPr>
              <a:pPr/>
              <a:t>12</a:t>
            </a:fld>
            <a:endParaRPr lang="it-IT" altLang="it-IT" sz="1100">
              <a:solidFill>
                <a:srgbClr val="000000"/>
              </a:solidFill>
              <a:latin typeface="Calibri" pitchFamily="34" charset="0"/>
            </a:endParaRPr>
          </a:p>
        </p:txBody>
      </p:sp>
      <p:sp>
        <p:nvSpPr>
          <p:cNvPr id="101379" name="Rectangle 1026"/>
          <p:cNvSpPr>
            <a:spLocks noGrp="1" noRot="1" noChangeAspect="1" noChangeArrowheads="1" noTextEdit="1"/>
          </p:cNvSpPr>
          <p:nvPr>
            <p:ph type="sldImg"/>
          </p:nvPr>
        </p:nvSpPr>
        <p:spPr>
          <a:xfrm>
            <a:off x="1143000" y="685800"/>
            <a:ext cx="4573588" cy="3429000"/>
          </a:xfrm>
          <a:solidFill>
            <a:srgbClr val="FFFFFF"/>
          </a:solidFill>
          <a:ln/>
        </p:spPr>
      </p:sp>
      <p:sp>
        <p:nvSpPr>
          <p:cNvPr id="101380" name="Rectangle 1027"/>
          <p:cNvSpPr>
            <a:spLocks noGrp="1" noChangeArrowheads="1"/>
          </p:cNvSpPr>
          <p:nvPr>
            <p:ph type="body" idx="1"/>
          </p:nvPr>
        </p:nvSpPr>
        <p:spPr>
          <a:solidFill>
            <a:srgbClr val="FFFFFF"/>
          </a:solidFill>
          <a:ln>
            <a:solidFill>
              <a:srgbClr val="000000"/>
            </a:solidFill>
          </a:ln>
        </p:spPr>
        <p:txBody>
          <a:bodyPr/>
          <a:lstStyle/>
          <a:p>
            <a:r>
              <a:rPr lang="it-IT" altLang="it-IT" smtClean="0">
                <a:latin typeface="Calibri" pitchFamily="34" charset="0"/>
                <a:ea typeface="ＭＳ Ｐゴシック" pitchFamily="34" charset="-128"/>
              </a:rPr>
              <a:t>Un’ associazione razionale </a:t>
            </a:r>
            <a:r>
              <a:rPr lang="it-IT" altLang="it-IT" smtClean="0">
                <a:latin typeface="Calibri" pitchFamily="34" charset="0"/>
                <a:ea typeface="ＭＳ Ｐゴシック" pitchFamily="34" charset="-128"/>
                <a:cs typeface="Times New Roman" pitchFamily="18" charset="0"/>
              </a:rPr>
              <a:t>deve essere costituita da farmaci con lo stesso profilo farmacocinetico. L’ associazione deve cominciare con dosi ridotte di ciascun farmaco. Tuttavia, ciascun farmaco deve essere somministrato a una dose che copra le 24 ore, condizione che talvolta non viene rispettata in alcune associazioni con gli ACE-inibitori. Un altro parametro estremamente importante è che bisogna associare farmaci che hanno meccanismi d’ azione diversi, ma complementari (ad es. un farmaco che attiva il SRA con un farmaco che lo inibisce). E’ ovvio che non bisogna mai associare due farmaci della stessa classe o sottoclasse. E’ infine necessario fare molta attenzione a non associare farmaci con effetto d’ azione opposto (tipico errore è l’ associazione di un alfa-1 antagonista con un simpatico-modulatore alfa-agonista quale la clonidina), in quanto i due farmaci annullano reciprocamente il proprio effetto. Infine l’ associazione deve minimizzare gli effetti umorali indesiderati (ad es. l’ associazione dell’ ACE-inibitore o dell’ AT1-antagonista riduce l’ ipopotassiemia causata dal diuretico tiazidico) e minimizzare gli effetti collaterali (ad es. gli ACE-inibitori riducono l’ edema premalleolare dei calci antagonisti, mentre i calcio-antagonisti riducono la tosse da ACE-inibitori).</a:t>
            </a:r>
            <a:endParaRPr lang="it-IT" altLang="it-IT"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CBAAE6E-9E4B-42AA-97BF-C1657F1F3839}" type="slidenum">
              <a:rPr lang="it-IT" altLang="it-IT" sz="1200">
                <a:solidFill>
                  <a:prstClr val="black"/>
                </a:solidFill>
              </a:rPr>
              <a:pPr/>
              <a:t>13</a:t>
            </a:fld>
            <a:endParaRPr lang="it-IT" altLang="it-IT" sz="120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898525" y="43180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000" b="1" dirty="0" smtClean="0"/>
              <a:t>Associazioni fisse vs estemporanee </a:t>
            </a:r>
          </a:p>
          <a:p>
            <a:r>
              <a:rPr lang="it-IT" altLang="it-IT" sz="1000" dirty="0" smtClean="0"/>
              <a:t>L’aderenza al trattamento è una condizione indispensabile per una cura efficace di condizioni croniche quali l’ipertensione. Le terapie di combinazione a dosaggio fisso sono state realizzate per semplificare i regimi terapeutici e potenzialmente migliorare la </a:t>
            </a:r>
            <a:r>
              <a:rPr lang="it-IT" altLang="it-IT" sz="1000" dirty="0" err="1" smtClean="0"/>
              <a:t>compliance</a:t>
            </a:r>
            <a:r>
              <a:rPr lang="it-IT" altLang="it-IT" sz="1000" dirty="0" smtClean="0"/>
              <a:t> da parte dei pazienti. Comunque i dati relativi al paragone tra combinazioni farmacologiche a dose fissa ed estemporanee sul miglioramento dell’aderenza alla terapia, sono limitati.</a:t>
            </a:r>
          </a:p>
          <a:p>
            <a:r>
              <a:rPr lang="it-IT" altLang="it-IT" sz="1000" dirty="0" smtClean="0"/>
              <a:t>La terapia di combinazione a dosaggio fisso riduce il rischio di non aderenza al trattamento e può essere presa in considerazione in pazienti con patologie croniche come l’ipertensione, al fine di migliorare la </a:t>
            </a:r>
            <a:r>
              <a:rPr lang="it-IT" altLang="it-IT" sz="1000" dirty="0" err="1" smtClean="0"/>
              <a:t>compliance</a:t>
            </a:r>
            <a:r>
              <a:rPr lang="it-IT" altLang="it-IT" sz="1000" dirty="0" smtClean="0"/>
              <a:t>, evenienza che può condurre inoltre ad un miglioramento del decorso clinico del paziente.</a:t>
            </a:r>
            <a:endParaRPr lang="en-GB" altLang="it-IT"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17788-2CF4-4582-9231-8B4D977920E0}" type="slidenum">
              <a:rPr lang="en-GB" altLang="it-IT">
                <a:solidFill>
                  <a:prstClr val="black"/>
                </a:solidFill>
              </a:rPr>
              <a:pPr/>
              <a:t>19</a:t>
            </a:fld>
            <a:endParaRPr lang="en-GB" altLang="it-IT">
              <a:solidFill>
                <a:prstClr val="black"/>
              </a:solidFill>
            </a:endParaRPr>
          </a:p>
        </p:txBody>
      </p:sp>
      <p:sp>
        <p:nvSpPr>
          <p:cNvPr id="1357826" name="Rectangle 2"/>
          <p:cNvSpPr>
            <a:spLocks noGrp="1" noRot="1" noChangeAspect="1" noChangeArrowheads="1" noTextEdit="1"/>
          </p:cNvSpPr>
          <p:nvPr>
            <p:ph type="sldImg"/>
          </p:nvPr>
        </p:nvSpPr>
        <p:spPr>
          <a:xfrm>
            <a:off x="1143000" y="685800"/>
            <a:ext cx="4572000" cy="3429000"/>
          </a:xfrm>
          <a:ln/>
        </p:spPr>
      </p:sp>
      <p:sp>
        <p:nvSpPr>
          <p:cNvPr id="1357827" name="Rectangle 3"/>
          <p:cNvSpPr>
            <a:spLocks noGrp="1" noChangeArrowheads="1"/>
          </p:cNvSpPr>
          <p:nvPr>
            <p:ph type="body" idx="1"/>
          </p:nvPr>
        </p:nvSpPr>
        <p:spPr/>
        <p:txBody>
          <a:bodyPr/>
          <a:lstStyle/>
          <a:p>
            <a:endParaRPr lang="nl-NL"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BC0CF-446B-4740-A658-5EE84C0CFECC}" type="slidenum">
              <a:rPr lang="en-GB" altLang="it-IT">
                <a:solidFill>
                  <a:prstClr val="black"/>
                </a:solidFill>
              </a:rPr>
              <a:pPr/>
              <a:t>20</a:t>
            </a:fld>
            <a:endParaRPr lang="en-GB" altLang="it-IT">
              <a:solidFill>
                <a:prstClr val="black"/>
              </a:solidFill>
            </a:endParaRPr>
          </a:p>
        </p:txBody>
      </p:sp>
      <p:sp>
        <p:nvSpPr>
          <p:cNvPr id="1361922" name="Rectangle 2"/>
          <p:cNvSpPr>
            <a:spLocks noGrp="1" noRot="1" noChangeAspect="1" noChangeArrowheads="1" noTextEdit="1"/>
          </p:cNvSpPr>
          <p:nvPr>
            <p:ph type="sldImg"/>
          </p:nvPr>
        </p:nvSpPr>
        <p:spPr>
          <a:xfrm>
            <a:off x="1143000" y="685800"/>
            <a:ext cx="4572000" cy="3429000"/>
          </a:xfrm>
          <a:ln/>
        </p:spPr>
      </p:sp>
      <p:sp>
        <p:nvSpPr>
          <p:cNvPr id="1361923" name="Rectangle 3"/>
          <p:cNvSpPr>
            <a:spLocks noGrp="1" noChangeArrowheads="1"/>
          </p:cNvSpPr>
          <p:nvPr>
            <p:ph type="body" idx="1"/>
          </p:nvPr>
        </p:nvSpPr>
        <p:spPr/>
        <p:txBody>
          <a:bodyPr/>
          <a:lstStyle/>
          <a:p>
            <a:endParaRPr lang="nl-NL"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acintosh%20HD:Users:giuseppegermano:Library:Mail%20Downloads:" TargetMode="External"/><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t>11/10/2016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261369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t>11/10/2016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17373852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6716693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60169152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93939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52816015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11059026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630878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70652" y="366719"/>
            <a:ext cx="1901825" cy="49990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2000" y="366719"/>
            <a:ext cx="5556250" cy="49990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0450398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62003" y="1352550"/>
            <a:ext cx="7610475" cy="4013200"/>
          </a:xfrm>
        </p:spPr>
        <p:txBody>
          <a:bodyPr/>
          <a:lstStyle/>
          <a:p>
            <a:endParaRPr lang="it-IT"/>
          </a:p>
        </p:txBody>
      </p:sp>
    </p:spTree>
    <p:extLst>
      <p:ext uri="{BB962C8B-B14F-4D97-AF65-F5344CB8AC3E}">
        <p14:creationId xmlns:p14="http://schemas.microsoft.com/office/powerpoint/2010/main" val="405969524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762003" y="1352550"/>
            <a:ext cx="7610475" cy="4013200"/>
          </a:xfrm>
        </p:spPr>
        <p:txBody>
          <a:bodyPr/>
          <a:lstStyle/>
          <a:p>
            <a:endParaRPr lang="it-IT"/>
          </a:p>
        </p:txBody>
      </p:sp>
    </p:spTree>
    <p:extLst>
      <p:ext uri="{BB962C8B-B14F-4D97-AF65-F5344CB8AC3E}">
        <p14:creationId xmlns:p14="http://schemas.microsoft.com/office/powerpoint/2010/main" val="362398775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2000" y="1352550"/>
            <a:ext cx="3729038" cy="401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3442" y="1352553"/>
            <a:ext cx="3729037" cy="1930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3442" y="3435350"/>
            <a:ext cx="3729037" cy="1930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444766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t>11/10/2016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28494476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762003" y="1352550"/>
            <a:ext cx="7610475" cy="4013200"/>
          </a:xfrm>
        </p:spPr>
        <p:txBody>
          <a:bodyPr/>
          <a:lstStyle/>
          <a:p>
            <a:endParaRPr lang="it-IT"/>
          </a:p>
        </p:txBody>
      </p:sp>
    </p:spTree>
    <p:extLst>
      <p:ext uri="{BB962C8B-B14F-4D97-AF65-F5344CB8AC3E}">
        <p14:creationId xmlns:p14="http://schemas.microsoft.com/office/powerpoint/2010/main" val="135926021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762000" y="1352550"/>
            <a:ext cx="3729038" cy="4013200"/>
          </a:xfrm>
        </p:spPr>
        <p:txBody>
          <a:bodyPr/>
          <a:lstStyle/>
          <a:p>
            <a:endParaRPr lang="it-IT"/>
          </a:p>
        </p:txBody>
      </p:sp>
      <p:sp>
        <p:nvSpPr>
          <p:cNvPr id="4" name="Segnaposto testo 3"/>
          <p:cNvSpPr>
            <a:spLocks noGrp="1"/>
          </p:cNvSpPr>
          <p:nvPr>
            <p:ph type="body" sz="half" idx="2"/>
          </p:nvPr>
        </p:nvSpPr>
        <p:spPr>
          <a:xfrm>
            <a:off x="4643442" y="1352550"/>
            <a:ext cx="3729037" cy="401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0386698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762000" y="1352550"/>
            <a:ext cx="3729038" cy="4013200"/>
          </a:xfrm>
        </p:spPr>
        <p:txBody>
          <a:bodyPr/>
          <a:lstStyle/>
          <a:p>
            <a:endParaRPr lang="it-IT"/>
          </a:p>
        </p:txBody>
      </p:sp>
      <p:sp>
        <p:nvSpPr>
          <p:cNvPr id="4" name="Segnaposto testo 3"/>
          <p:cNvSpPr>
            <a:spLocks noGrp="1"/>
          </p:cNvSpPr>
          <p:nvPr>
            <p:ph type="body" sz="half" idx="2"/>
          </p:nvPr>
        </p:nvSpPr>
        <p:spPr>
          <a:xfrm>
            <a:off x="4643442" y="1352550"/>
            <a:ext cx="3729037" cy="401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0931345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31384312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9252236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79176011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2000" y="1352550"/>
            <a:ext cx="3729038"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42" y="1352550"/>
            <a:ext cx="3729037"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9767980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1197823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8523662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4994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99270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12204753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03002358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8928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70652" y="366719"/>
            <a:ext cx="1901825" cy="49990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2000" y="366719"/>
            <a:ext cx="5556250" cy="49990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5648421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62003" y="1352550"/>
            <a:ext cx="7610475" cy="4013200"/>
          </a:xfrm>
        </p:spPr>
        <p:txBody>
          <a:bodyPr/>
          <a:lstStyle/>
          <a:p>
            <a:endParaRPr lang="it-IT"/>
          </a:p>
        </p:txBody>
      </p:sp>
    </p:spTree>
    <p:extLst>
      <p:ext uri="{BB962C8B-B14F-4D97-AF65-F5344CB8AC3E}">
        <p14:creationId xmlns:p14="http://schemas.microsoft.com/office/powerpoint/2010/main" val="216338132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762003" y="1352550"/>
            <a:ext cx="7610475" cy="4013200"/>
          </a:xfrm>
        </p:spPr>
        <p:txBody>
          <a:bodyPr/>
          <a:lstStyle/>
          <a:p>
            <a:endParaRPr lang="it-IT"/>
          </a:p>
        </p:txBody>
      </p:sp>
    </p:spTree>
    <p:extLst>
      <p:ext uri="{BB962C8B-B14F-4D97-AF65-F5344CB8AC3E}">
        <p14:creationId xmlns:p14="http://schemas.microsoft.com/office/powerpoint/2010/main" val="341846950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2000" y="1352550"/>
            <a:ext cx="3729038" cy="401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3442" y="1352553"/>
            <a:ext cx="3729037" cy="1930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3442" y="3435350"/>
            <a:ext cx="3729037" cy="1930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6415250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762003" y="1352550"/>
            <a:ext cx="7610475" cy="4013200"/>
          </a:xfrm>
        </p:spPr>
        <p:txBody>
          <a:bodyPr/>
          <a:lstStyle/>
          <a:p>
            <a:endParaRPr lang="it-IT"/>
          </a:p>
        </p:txBody>
      </p:sp>
    </p:spTree>
    <p:extLst>
      <p:ext uri="{BB962C8B-B14F-4D97-AF65-F5344CB8AC3E}">
        <p14:creationId xmlns:p14="http://schemas.microsoft.com/office/powerpoint/2010/main" val="208599179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762000" y="1352550"/>
            <a:ext cx="3729038" cy="4013200"/>
          </a:xfrm>
        </p:spPr>
        <p:txBody>
          <a:bodyPr/>
          <a:lstStyle/>
          <a:p>
            <a:endParaRPr lang="it-IT"/>
          </a:p>
        </p:txBody>
      </p:sp>
      <p:sp>
        <p:nvSpPr>
          <p:cNvPr id="4" name="Segnaposto testo 3"/>
          <p:cNvSpPr>
            <a:spLocks noGrp="1"/>
          </p:cNvSpPr>
          <p:nvPr>
            <p:ph type="body" sz="half" idx="2"/>
          </p:nvPr>
        </p:nvSpPr>
        <p:spPr>
          <a:xfrm>
            <a:off x="4643442" y="1352550"/>
            <a:ext cx="3729037" cy="401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5373507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771526" y="366713"/>
            <a:ext cx="7600950" cy="4191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762000" y="1352550"/>
            <a:ext cx="3729038" cy="4013200"/>
          </a:xfrm>
        </p:spPr>
        <p:txBody>
          <a:bodyPr/>
          <a:lstStyle/>
          <a:p>
            <a:endParaRPr lang="it-IT"/>
          </a:p>
        </p:txBody>
      </p:sp>
      <p:sp>
        <p:nvSpPr>
          <p:cNvPr id="4" name="Segnaposto testo 3"/>
          <p:cNvSpPr>
            <a:spLocks noGrp="1"/>
          </p:cNvSpPr>
          <p:nvPr>
            <p:ph type="body" sz="half" idx="2"/>
          </p:nvPr>
        </p:nvSpPr>
        <p:spPr>
          <a:xfrm>
            <a:off x="4643442" y="1352550"/>
            <a:ext cx="3729037" cy="401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309915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6017037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21020375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921122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6907"/>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89"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7826573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5"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39"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388762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012"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81" y="1535114"/>
            <a:ext cx="4041422"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81"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328228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708382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896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9"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4"/>
            <a:ext cx="3008489"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3575254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2"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2"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112"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79164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15777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405898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3"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127384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5800" y="1981200"/>
            <a:ext cx="7772400" cy="4114800"/>
          </a:xfrm>
        </p:spPr>
        <p:txBody>
          <a:bodyPr/>
          <a:lstStyle/>
          <a:p>
            <a:endParaRPr lang="it-IT"/>
          </a:p>
        </p:txBody>
      </p:sp>
    </p:spTree>
    <p:extLst>
      <p:ext uri="{BB962C8B-B14F-4D97-AF65-F5344CB8AC3E}">
        <p14:creationId xmlns:p14="http://schemas.microsoft.com/office/powerpoint/2010/main" val="3419716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65538" name="Group 2"/>
          <p:cNvGrpSpPr>
            <a:grpSpLocks/>
          </p:cNvGrpSpPr>
          <p:nvPr/>
        </p:nvGrpSpPr>
        <p:grpSpPr bwMode="auto">
          <a:xfrm>
            <a:off x="3179" y="4267201"/>
            <a:ext cx="9140825" cy="2590800"/>
            <a:chOff x="2" y="2688"/>
            <a:chExt cx="5758" cy="1632"/>
          </a:xfrm>
        </p:grpSpPr>
        <p:sp>
          <p:nvSpPr>
            <p:cNvPr id="65539"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grpSp>
          <p:nvGrpSpPr>
            <p:cNvPr id="65540" name="Group 4"/>
            <p:cNvGrpSpPr>
              <a:grpSpLocks/>
            </p:cNvGrpSpPr>
            <p:nvPr userDrawn="1"/>
          </p:nvGrpSpPr>
          <p:grpSpPr bwMode="auto">
            <a:xfrm>
              <a:off x="3528" y="3715"/>
              <a:ext cx="792" cy="521"/>
              <a:chOff x="3527" y="3715"/>
              <a:chExt cx="792" cy="521"/>
            </a:xfrm>
          </p:grpSpPr>
          <p:sp>
            <p:nvSpPr>
              <p:cNvPr id="6554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4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4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4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4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46"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47"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48"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49"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50"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5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grpSp>
        <p:grpSp>
          <p:nvGrpSpPr>
            <p:cNvPr id="65552" name="Group 16"/>
            <p:cNvGrpSpPr>
              <a:grpSpLocks/>
            </p:cNvGrpSpPr>
            <p:nvPr userDrawn="1"/>
          </p:nvGrpSpPr>
          <p:grpSpPr bwMode="auto">
            <a:xfrm>
              <a:off x="1776" y="3631"/>
              <a:ext cx="1626" cy="683"/>
              <a:chOff x="1776" y="3631"/>
              <a:chExt cx="1626" cy="683"/>
            </a:xfrm>
          </p:grpSpPr>
          <p:sp>
            <p:nvSpPr>
              <p:cNvPr id="6555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5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5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5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5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5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5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6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61"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2"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3"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4"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5"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6"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7"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8"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69"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0"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grpSp>
        <p:grpSp>
          <p:nvGrpSpPr>
            <p:cNvPr id="65571" name="Group 35"/>
            <p:cNvGrpSpPr>
              <a:grpSpLocks/>
            </p:cNvGrpSpPr>
            <p:nvPr userDrawn="1"/>
          </p:nvGrpSpPr>
          <p:grpSpPr bwMode="auto">
            <a:xfrm>
              <a:off x="4128" y="3360"/>
              <a:ext cx="1351" cy="821"/>
              <a:chOff x="4128" y="3360"/>
              <a:chExt cx="1351" cy="821"/>
            </a:xfrm>
          </p:grpSpPr>
          <p:sp>
            <p:nvSpPr>
              <p:cNvPr id="6557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7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8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8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8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8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8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8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8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8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8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grpSp>
        <p:grpSp>
          <p:nvGrpSpPr>
            <p:cNvPr id="65589" name="Group 53"/>
            <p:cNvGrpSpPr>
              <a:grpSpLocks/>
            </p:cNvGrpSpPr>
            <p:nvPr userDrawn="1"/>
          </p:nvGrpSpPr>
          <p:grpSpPr bwMode="auto">
            <a:xfrm>
              <a:off x="5280" y="3024"/>
              <a:ext cx="425" cy="258"/>
              <a:chOff x="5280" y="3024"/>
              <a:chExt cx="425" cy="258"/>
            </a:xfrm>
          </p:grpSpPr>
          <p:sp>
            <p:nvSpPr>
              <p:cNvPr id="6559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9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9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9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9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9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559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grpSp>
            <p:nvGrpSpPr>
              <p:cNvPr id="65597" name="Group 61"/>
              <p:cNvGrpSpPr>
                <a:grpSpLocks/>
              </p:cNvGrpSpPr>
              <p:nvPr/>
            </p:nvGrpSpPr>
            <p:grpSpPr bwMode="auto">
              <a:xfrm>
                <a:off x="5381" y="3085"/>
                <a:ext cx="227" cy="132"/>
                <a:chOff x="5381" y="3085"/>
                <a:chExt cx="227" cy="132"/>
              </a:xfrm>
            </p:grpSpPr>
            <p:sp>
              <p:nvSpPr>
                <p:cNvPr id="6559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59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60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560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grpSp>
        </p:grpSp>
      </p:grpSp>
      <p:sp>
        <p:nvSpPr>
          <p:cNvPr id="6560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it-IT" noProof="0" smtClean="0"/>
              <a:t>Click to edit Master title style</a:t>
            </a:r>
          </a:p>
        </p:txBody>
      </p:sp>
      <p:sp>
        <p:nvSpPr>
          <p:cNvPr id="65603" name="Rectangle 67"/>
          <p:cNvSpPr>
            <a:spLocks noGrp="1" noChangeArrowheads="1"/>
          </p:cNvSpPr>
          <p:nvPr>
            <p:ph type="subTitle" sz="quarter" idx="1"/>
          </p:nvPr>
        </p:nvSpPr>
        <p:spPr>
          <a:xfrm>
            <a:off x="1371600" y="3886202"/>
            <a:ext cx="6400800" cy="1752600"/>
          </a:xfrm>
        </p:spPr>
        <p:txBody>
          <a:bodyPr/>
          <a:lstStyle>
            <a:lvl1pPr marL="0" indent="0" algn="ctr">
              <a:buFont typeface="Wingdings" pitchFamily="2" charset="2"/>
              <a:buNone/>
              <a:defRPr/>
            </a:lvl1pPr>
          </a:lstStyle>
          <a:p>
            <a:pPr lvl="0"/>
            <a:r>
              <a:rPr lang="en-US" altLang="it-IT" noProof="0" smtClean="0"/>
              <a:t>Click to edit Master subtitle style</a:t>
            </a:r>
          </a:p>
        </p:txBody>
      </p:sp>
      <p:sp>
        <p:nvSpPr>
          <p:cNvPr id="65604" name="Rectangle 68"/>
          <p:cNvSpPr>
            <a:spLocks noGrp="1" noChangeArrowheads="1"/>
          </p:cNvSpPr>
          <p:nvPr>
            <p:ph type="dt" sz="quarter" idx="2"/>
          </p:nvPr>
        </p:nvSpPr>
        <p:spPr>
          <a:xfrm>
            <a:off x="457200" y="6248400"/>
            <a:ext cx="2133600" cy="457200"/>
          </a:xfrm>
        </p:spPr>
        <p:txBody>
          <a:bodyPr/>
          <a:lstStyle>
            <a:lvl1pPr>
              <a:defRPr/>
            </a:lvl1pPr>
          </a:lstStyle>
          <a:p>
            <a:fld id="{4C072751-A1FC-410D-B01E-657EB9466237}" type="datetimeFigureOut">
              <a:rPr lang="en-US" altLang="it-IT">
                <a:solidFill>
                  <a:srgbClr val="FFFFFF"/>
                </a:solidFill>
              </a:rPr>
              <a:pPr/>
              <a:t>10/11/2016</a:t>
            </a:fld>
            <a:endParaRPr lang="en-US" altLang="it-IT">
              <a:solidFill>
                <a:srgbClr val="FFFFFF"/>
              </a:solidFill>
            </a:endParaRPr>
          </a:p>
        </p:txBody>
      </p:sp>
      <p:sp>
        <p:nvSpPr>
          <p:cNvPr id="65605" name="Rectangle 69"/>
          <p:cNvSpPr>
            <a:spLocks noGrp="1" noChangeArrowheads="1"/>
          </p:cNvSpPr>
          <p:nvPr>
            <p:ph type="ftr" sz="quarter" idx="3"/>
          </p:nvPr>
        </p:nvSpPr>
        <p:spPr>
          <a:xfrm>
            <a:off x="3124200" y="6248400"/>
            <a:ext cx="2895600" cy="457200"/>
          </a:xfrm>
        </p:spPr>
        <p:txBody>
          <a:bodyPr/>
          <a:lstStyle>
            <a:lvl1pPr>
              <a:defRPr/>
            </a:lvl1pPr>
          </a:lstStyle>
          <a:p>
            <a:endParaRPr lang="en-US" altLang="it-IT">
              <a:solidFill>
                <a:srgbClr val="FFFFFF"/>
              </a:solidFill>
            </a:endParaRPr>
          </a:p>
        </p:txBody>
      </p:sp>
      <p:sp>
        <p:nvSpPr>
          <p:cNvPr id="65606" name="Rectangle 70"/>
          <p:cNvSpPr>
            <a:spLocks noGrp="1" noChangeArrowheads="1"/>
          </p:cNvSpPr>
          <p:nvPr>
            <p:ph type="sldNum" sz="quarter" idx="4"/>
          </p:nvPr>
        </p:nvSpPr>
        <p:spPr>
          <a:xfrm>
            <a:off x="6553200" y="6248400"/>
            <a:ext cx="2133600" cy="457200"/>
          </a:xfrm>
        </p:spPr>
        <p:txBody>
          <a:bodyPr/>
          <a:lstStyle>
            <a:lvl1pPr>
              <a:defRPr/>
            </a:lvl1pPr>
          </a:lstStyle>
          <a:p>
            <a:fld id="{5A232C8F-3938-4595-B68C-C45ABB4113D0}"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81944776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DC011DD1-6259-40C5-913B-90992016955C}" type="datetimeFigureOut">
              <a:rPr lang="en-US" altLang="it-IT">
                <a:solidFill>
                  <a:srgbClr val="FFFFFF"/>
                </a:solidFill>
              </a:rPr>
              <a:pPr/>
              <a:t>10/11/2016</a:t>
            </a:fld>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D3E5973-8F0B-4798-B5F0-99CB50C62271}"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42751922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fld id="{7F414E6A-AE29-4964-BF90-42C12BF1CF8A}" type="datetimeFigureOut">
              <a:rPr lang="en-US" altLang="it-IT">
                <a:solidFill>
                  <a:srgbClr val="FFFFFF"/>
                </a:solidFill>
              </a:rPr>
              <a:pPr/>
              <a:t>10/11/2016</a:t>
            </a:fld>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0533D13-2D86-4A54-B799-6BF5B5F5F169}"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4438954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fld id="{9B5DC7FF-10BA-4F23-B2EC-0888AC3ED139}" type="datetimeFigureOut">
              <a:rPr lang="en-US" altLang="it-IT">
                <a:solidFill>
                  <a:srgbClr val="FFFFFF"/>
                </a:solidFill>
              </a:rPr>
              <a:pPr/>
              <a:t>10/11/2016</a:t>
            </a:fld>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171DCD70-4229-43C1-B370-EAE19137CCD2}"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7451791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fld id="{174E3ECB-351B-435D-A26C-99AEF19DCBA4}" type="datetimeFigureOut">
              <a:rPr lang="en-US" altLang="it-IT">
                <a:solidFill>
                  <a:srgbClr val="FFFFFF"/>
                </a:solidFill>
              </a:rPr>
              <a:pPr/>
              <a:t>10/11/2016</a:t>
            </a:fld>
            <a:endParaRPr lang="en-US"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5FF12491-FA53-429F-9D87-103BA6CD87B1}"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815009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fld id="{7274FCC3-3AE9-4F12-ACBB-D0475870EE1D}" type="datetimeFigureOut">
              <a:rPr lang="en-US" altLang="it-IT">
                <a:solidFill>
                  <a:srgbClr val="FFFFFF"/>
                </a:solidFill>
              </a:rPr>
              <a:pPr/>
              <a:t>10/11/2016</a:t>
            </a:fld>
            <a:endParaRPr lang="en-US"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0942F622-DB9A-49F7-ABD8-5C55BC43DD7A}"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4055050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C786EFFD-4980-473C-A1EE-8FD2EBC45E7B}" type="datetimeFigureOut">
              <a:rPr lang="en-US" altLang="it-IT">
                <a:solidFill>
                  <a:srgbClr val="FFFFFF"/>
                </a:solidFill>
              </a:rPr>
              <a:pPr/>
              <a:t>10/11/2016</a:t>
            </a:fld>
            <a:endParaRPr lang="en-US"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A2DD3A33-2951-4EC7-A36E-6964848097AC}"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4082037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CB2EB691-CD47-43CB-BFEB-A34EC4C9C28F}" type="datetimeFigureOut">
              <a:rPr lang="en-US" altLang="it-IT">
                <a:solidFill>
                  <a:srgbClr val="FFFFFF"/>
                </a:solidFill>
              </a:rPr>
              <a:pPr/>
              <a:t>10/11/2016</a:t>
            </a:fld>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78BCB9A4-A324-4EE8-95C1-3D0180AE70FA}"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4872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314797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F0DE2313-D2C9-42F9-835A-9E203D9426D7}" type="datetimeFigureOut">
              <a:rPr lang="en-US" altLang="it-IT">
                <a:solidFill>
                  <a:srgbClr val="FFFFFF"/>
                </a:solidFill>
              </a:rPr>
              <a:pPr/>
              <a:t>10/11/2016</a:t>
            </a:fld>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60EF2D4B-F779-48D5-AFEC-82EAC66C1345}"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8836633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56E81728-AAE2-4FCD-88DC-A2E9CF13E5AF}" type="datetimeFigureOut">
              <a:rPr lang="en-US" altLang="it-IT">
                <a:solidFill>
                  <a:srgbClr val="FFFFFF"/>
                </a:solidFill>
              </a:rPr>
              <a:pPr/>
              <a:t>10/11/2016</a:t>
            </a:fld>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24CE3C1D-6E6E-4621-8C56-BB544341530C}"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5114617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7813"/>
            <a:ext cx="2057400" cy="5848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7813"/>
            <a:ext cx="6019800" cy="58483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51A9D518-7775-453C-801D-6D54ACF20BB8}" type="datetimeFigureOut">
              <a:rPr lang="en-US" altLang="it-IT">
                <a:solidFill>
                  <a:srgbClr val="FFFFFF"/>
                </a:solidFill>
              </a:rPr>
              <a:pPr/>
              <a:t>10/11/2016</a:t>
            </a:fld>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AA9D2F58-7F6F-4BC1-9210-635DC4FC2DD8}"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2445105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1EFDD-29CA-4D42-9EB4-78817D2CE85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576018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D4838-00F8-41F8-8B75-879F4290C9A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4148277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86CF4-BCD2-47C7-8E06-7B9ED16F358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1802213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F9BE0-DF22-4B94-B64C-AABCD217473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9609086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5B1AA-CAE6-4D7C-94B9-0704F07D1E4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613409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A8B912-848F-4E92-95E2-434CC5C2A86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431988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A8B85E-4279-4552-B1C7-E71AD671E87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937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9349077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FD01B-09E9-4C5F-8B6A-C67608A8C2A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0047226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F5B5A1-D8BF-485C-B77A-AF3295E13D4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0108260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DC9A01-A767-419B-8532-EC6B5E84CD4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5132681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10400" y="0"/>
            <a:ext cx="2133600" cy="6096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3" y="0"/>
            <a:ext cx="6248400" cy="6096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673B1-56B3-4D87-B173-1E0FD9CB9940}"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9563810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2" y="2"/>
            <a:ext cx="8534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14400" y="1295400"/>
            <a:ext cx="8001000" cy="48006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23647-57B9-492F-8305-B5812133451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1676303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43"/>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418D7A1-C077-4796-95E2-80649C17289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561360702"/>
      </p:ext>
    </p:extLst>
  </p:cSld>
  <p:clrMapOvr>
    <a:masterClrMapping/>
  </p:clrMapOvr>
  <p:transition spd="slow" advClick="0"/>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3"/>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AC1FE09-B878-425C-9ABD-FFC9E49AB28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694089446"/>
      </p:ext>
    </p:extLst>
  </p:cSld>
  <p:clrMapOvr>
    <a:masterClrMapping/>
  </p:clrMapOvr>
  <p:transition spd="slow" advClick="0"/>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1EFDD-29CA-4D42-9EB4-78817D2CE85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8740368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D4838-00F8-41F8-8B75-879F4290C9A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882424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86CF4-BCD2-47C7-8E06-7B9ED16F358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10893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9674126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F9BE0-DF22-4B94-B64C-AABCD217473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831931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5B1AA-CAE6-4D7C-94B9-0704F07D1E4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881573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A8B912-848F-4E92-95E2-434CC5C2A86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2457948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A8B85E-4279-4552-B1C7-E71AD671E87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8749115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FD01B-09E9-4C5F-8B6A-C67608A8C2A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0967775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F5B5A1-D8BF-485C-B77A-AF3295E13D4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1408573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DC9A01-A767-419B-8532-EC6B5E84CD4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8186549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10400" y="0"/>
            <a:ext cx="2133600" cy="6096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3" y="0"/>
            <a:ext cx="6248400" cy="6096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673B1-56B3-4D87-B173-1E0FD9CB9940}"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8449978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2" y="2"/>
            <a:ext cx="8534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14400" y="1295400"/>
            <a:ext cx="8001000" cy="48006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23647-57B9-492F-8305-B5812133451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5257807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43"/>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418D7A1-C077-4796-95E2-80649C17289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018036635"/>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984034"/>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3"/>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AC1FE09-B878-425C-9ABD-FFC9E49AB28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33878837"/>
      </p:ext>
    </p:extLst>
  </p:cSld>
  <p:clrMapOvr>
    <a:masterClrMapping/>
  </p:clrMapOvr>
  <p:transition spd="slow" advClick="0"/>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87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2531EB-06DD-40B2-9538-E68900FD3E9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75172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A24577-1BE8-4DEA-AEB8-BB51FE6D33D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405212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7355"/>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489"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6526700-B86D-47E5-8700-1D89AD90A93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866610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8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96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22EE918-C810-46E9-A734-D4EE9245D4F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654259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012"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381" y="1535114"/>
            <a:ext cx="4041422"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381"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F2C176-0634-4297-A659-2EE6FE7F2DD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420736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D014F8C0-DEB5-424E-A986-0687BFFB53E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846250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5FE4B2-AE68-4E87-B2C8-14C1FAB28B7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620476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489"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759" y="27350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4"/>
            <a:ext cx="3008489"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BEAC4E-91F7-475F-B293-66C95F2A73A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8669521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2"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112"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112"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9F9EB6-B9FB-41D1-AFE8-A3384CE9330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91764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57038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2D7E8F5-A07D-45FF-9021-54C127F63D3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7973723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3" y="609600"/>
            <a:ext cx="5693834"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205DB1-445B-4B2B-9601-9DADEB12249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653215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43F67B2-6288-4C16-9D07-93F4F231617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663019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5A76EC-3E07-4977-9A3F-3E183D00D3E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343182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82" y="19812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39963" y="19812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82" y="41148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39963" y="41148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32CB801-9F44-452E-AB99-249871ECCD3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374892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82F694F-1E6B-4E63-8F9F-563C3E8B6BE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905919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3B68D0D-9FBD-439B-93F9-B68FECCD130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241654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130877"/>
            <a:ext cx="7772400" cy="1470025"/>
          </a:xfrm>
        </p:spPr>
        <p:txBody>
          <a:bodyPr/>
          <a:lstStyle>
            <a:lvl1pPr>
              <a:defRPr sz="4000"/>
            </a:lvl1pPr>
          </a:lstStyle>
          <a:p>
            <a:pPr lvl="0"/>
            <a:r>
              <a:rPr lang="en-US" noProof="0" smtClean="0"/>
              <a:t>Click to add title</a:t>
            </a:r>
          </a:p>
        </p:txBody>
      </p:sp>
      <p:sp>
        <p:nvSpPr>
          <p:cNvPr id="39939" name="Rectangle 3"/>
          <p:cNvSpPr>
            <a:spLocks noGrp="1" noChangeArrowheads="1"/>
          </p:cNvSpPr>
          <p:nvPr>
            <p:ph type="subTitle" idx="1"/>
          </p:nvPr>
        </p:nvSpPr>
        <p:spPr>
          <a:xfrm>
            <a:off x="1371600" y="3886210"/>
            <a:ext cx="6400800" cy="396875"/>
          </a:xfrm>
        </p:spPr>
        <p:txBody>
          <a:bodyPr/>
          <a:lstStyle>
            <a:lvl1pPr algn="ctr">
              <a:defRPr/>
            </a:lvl1pPr>
          </a:lstStyle>
          <a:p>
            <a:pPr lvl="0"/>
            <a:r>
              <a:rPr lang="en-US" noProof="0" smtClean="0"/>
              <a:t>Click to add subtitle</a:t>
            </a:r>
          </a:p>
        </p:txBody>
      </p:sp>
      <p:sp>
        <p:nvSpPr>
          <p:cNvPr id="39940"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9941" name="Rectangle 5"/>
          <p:cNvSpPr>
            <a:spLocks noGrp="1" noChangeArrowheads="1"/>
          </p:cNvSpPr>
          <p:nvPr>
            <p:ph type="ftr" sz="quarter" idx="3"/>
          </p:nvPr>
        </p:nvSpPr>
        <p:spPr>
          <a:xfrm>
            <a:off x="3124200" y="6245225"/>
            <a:ext cx="2895600" cy="274638"/>
          </a:xfrm>
        </p:spPr>
        <p:txBody>
          <a:bodyPr/>
          <a:lstStyle>
            <a:lvl1pPr>
              <a:defRPr/>
            </a:lvl1pPr>
          </a:lstStyle>
          <a:p>
            <a:endParaRPr lang="en-US">
              <a:solidFill>
                <a:srgbClr val="000000"/>
              </a:solidFill>
            </a:endParaRPr>
          </a:p>
        </p:txBody>
      </p:sp>
      <p:sp>
        <p:nvSpPr>
          <p:cNvPr id="39942" name="Rectangle 6"/>
          <p:cNvSpPr>
            <a:spLocks noGrp="1" noChangeArrowheads="1"/>
          </p:cNvSpPr>
          <p:nvPr>
            <p:ph type="sldNum" sz="quarter" idx="4"/>
          </p:nvPr>
        </p:nvSpPr>
        <p:spPr>
          <a:xfrm>
            <a:off x="6823075" y="6411913"/>
            <a:ext cx="2133600" cy="271462"/>
          </a:xfrm>
        </p:spPr>
        <p:txBody>
          <a:bodyPr/>
          <a:lstStyle>
            <a:lvl1pPr>
              <a:defRPr/>
            </a:lvl1pPr>
          </a:lstStyle>
          <a:p>
            <a:fld id="{85365449-41C2-4437-9BC9-93678C1D7A9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50139483"/>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212365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BB64966-8915-45E6-A378-1280F86E6E6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146895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35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4006790"/>
            <a:ext cx="7772400" cy="400110"/>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898A13F-90CE-464E-9ADB-FD17CA2210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5860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t>11/10/2016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268958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8882546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653"/>
            <a:ext cx="4038600" cy="31700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653"/>
            <a:ext cx="4038600" cy="31700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F0392325-04AA-4046-A8E7-6C9318CC662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784780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974964"/>
            <a:ext cx="4040188" cy="120029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7"/>
            <a:ext cx="4040188" cy="2757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184" y="974964"/>
            <a:ext cx="4041775" cy="120029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184" y="2174877"/>
            <a:ext cx="4041775" cy="2757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79282F5A-9187-4809-9B4A-4A93ADB39C1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402821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45CFAFA5-8071-4916-9B2E-0713F0AC0E5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6502954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EE297830-601D-4ABD-9D01-C7CEEFBD42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313077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2"/>
            <a:ext cx="5111750" cy="36256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1"/>
            <a:ext cx="3008313" cy="523220"/>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FA9F167-82F0-45D2-8B4E-D09087FEA4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0111049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80"/>
            <a:ext cx="5486400" cy="584775"/>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791"/>
            <a:ext cx="5486400" cy="307777"/>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B6F4EC12-8CDB-44F5-9522-23CCB1E9762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94857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762406" y="1600200"/>
            <a:ext cx="11449207" cy="126188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448A856-BDE1-4D9E-B4A5-DF029713EEE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527016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151263"/>
            <a:ext cx="2057400" cy="2822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645537" y="151263"/>
            <a:ext cx="2831464" cy="2822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197BEF9-4CF1-47D4-84BF-A58BE19B69C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746815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543785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1956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3068520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771643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83968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46150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54313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091028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22501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57886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937718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727509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7231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2"/>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6ACBC2-E993-154F-A787-82FFFF03A997}"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92F38A5-95FD-0540-A6D5-7321DC8D584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4365701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7818872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653692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91347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735294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02468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631947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024466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14666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903941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54765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770875242"/>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1236652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160512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3"/>
            <a:ext cx="7771680" cy="1362383"/>
          </a:xfrm>
        </p:spPr>
        <p:txBody>
          <a:bodyPr anchor="t"/>
          <a:lstStyle>
            <a:lvl1pPr algn="l">
              <a:defRPr sz="3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it-IT" smtClean="0"/>
              <a:t>Fare clic per modificare stili del testo dello schema</a:t>
            </a:r>
          </a:p>
        </p:txBody>
      </p:sp>
    </p:spTree>
    <p:extLst>
      <p:ext uri="{BB962C8B-B14F-4D97-AF65-F5344CB8AC3E}">
        <p14:creationId xmlns:p14="http://schemas.microsoft.com/office/powerpoint/2010/main" val="35878814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961046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1" y="275070"/>
            <a:ext cx="8229600" cy="1142039"/>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057767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5549018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26601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smtClean="0"/>
              <a:t>Fare clic per modificare lo stile del titolo</a:t>
            </a:r>
            <a:endParaRPr lang="it-IT"/>
          </a:p>
        </p:txBody>
      </p:sp>
      <p:sp>
        <p:nvSpPr>
          <p:cNvPr id="3" name="Segnaposto contenuto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35001391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1" y="4800025"/>
            <a:ext cx="5486400" cy="567420"/>
          </a:xfrm>
        </p:spPr>
        <p:txBody>
          <a:bodyPr anchor="b"/>
          <a:lstStyle>
            <a:lvl1pPr algn="l">
              <a:defRPr sz="18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it-IT" noProof="0" smtClean="0"/>
          </a:p>
        </p:txBody>
      </p:sp>
      <p:sp>
        <p:nvSpPr>
          <p:cNvPr id="4" name="Segnaposto testo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421154142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78056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9913729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6081" y="568860"/>
            <a:ext cx="1951200" cy="565691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71040" y="568860"/>
            <a:ext cx="5716800" cy="565691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995880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7" descr="Macintosh HD:Users:giuseppegermano:Library:Mail Downloads:"/>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it-IT" sz="2400" smtClean="0">
              <a:solidFill>
                <a:srgbClr val="FFFFFF"/>
              </a:solidFill>
            </a:endParaRPr>
          </a:p>
        </p:txBody>
      </p:sp>
      <p:sp>
        <p:nvSpPr>
          <p:cNvPr id="70658" name="Rectangle 2"/>
          <p:cNvSpPr>
            <a:spLocks noGrp="1" noChangeArrowheads="1"/>
          </p:cNvSpPr>
          <p:nvPr>
            <p:ph type="ctrTitle"/>
          </p:nvPr>
        </p:nvSpPr>
        <p:spPr>
          <a:xfrm>
            <a:off x="685800" y="2286000"/>
            <a:ext cx="7772400" cy="1143000"/>
          </a:xfrm>
        </p:spPr>
        <p:txBody>
          <a:bodyPr/>
          <a:lstStyle>
            <a:lvl1pPr>
              <a:defRPr/>
            </a:lvl1pPr>
          </a:lstStyle>
          <a:p>
            <a:r>
              <a:rPr lang="de-DE"/>
              <a:t>Fare clic per modificare stile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r>
              <a:rPr lang="de-DE"/>
              <a:t>Fare clic per modificare lo stile del sottotitolo dello schema</a:t>
            </a:r>
          </a:p>
        </p:txBody>
      </p:sp>
      <p:sp>
        <p:nvSpPr>
          <p:cNvPr id="6" name="Rectangle 4"/>
          <p:cNvSpPr>
            <a:spLocks noGrp="1" noChangeArrowheads="1"/>
          </p:cNvSpPr>
          <p:nvPr>
            <p:ph type="dt" sz="half" idx="10"/>
          </p:nvPr>
        </p:nvSpPr>
        <p:spPr/>
        <p:txBody>
          <a:bodyPr/>
          <a:lstStyle>
            <a:lvl1pPr>
              <a:defRPr/>
            </a:lvl1pPr>
          </a:lstStyle>
          <a:p>
            <a:pPr>
              <a:defRPr/>
            </a:pPr>
            <a:endParaRPr lang="de-DE">
              <a:solidFill>
                <a:srgbClr val="FFFFFF"/>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de-DE">
              <a:solidFill>
                <a:srgbClr val="FFFFFF"/>
              </a:solidFill>
            </a:endParaRPr>
          </a:p>
        </p:txBody>
      </p:sp>
      <p:sp>
        <p:nvSpPr>
          <p:cNvPr id="8" name="Rectangle 6"/>
          <p:cNvSpPr>
            <a:spLocks noGrp="1" noChangeArrowheads="1"/>
          </p:cNvSpPr>
          <p:nvPr>
            <p:ph type="sldNum" sz="quarter" idx="12"/>
          </p:nvPr>
        </p:nvSpPr>
        <p:spPr/>
        <p:txBody>
          <a:bodyPr/>
          <a:lstStyle>
            <a:lvl1pPr>
              <a:defRPr/>
            </a:lvl1pPr>
          </a:lstStyle>
          <a:p>
            <a:pPr>
              <a:defRPr/>
            </a:pPr>
            <a:fld id="{8F0DD43E-C091-4001-8F70-4EC8D4DEC294}" type="slidenum">
              <a:rPr lang="de-DE">
                <a:solidFill>
                  <a:srgbClr val="FFFFFF"/>
                </a:solidFill>
              </a:rPr>
              <a:pPr>
                <a:defRPr/>
              </a:pPr>
              <a:t>‹N›</a:t>
            </a:fld>
            <a:endParaRPr lang="de-DE">
              <a:solidFill>
                <a:srgbClr val="FFFFFF"/>
              </a:solidFill>
            </a:endParaRPr>
          </a:p>
        </p:txBody>
      </p:sp>
    </p:spTree>
    <p:extLst>
      <p:ext uri="{BB962C8B-B14F-4D97-AF65-F5344CB8AC3E}">
        <p14:creationId xmlns:p14="http://schemas.microsoft.com/office/powerpoint/2010/main" val="376401002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17F548-845A-45C0-B11A-A5C90D34B27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2769948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BAE63D-B0C1-4A03-AD84-928E480C1A3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1322255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C3637-26EC-4BDB-A639-642FECF87A3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2761309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D54C1B-3DC9-40B2-9F38-2AF42DB14AF9}"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6488421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BA3DCE-2D88-4BA4-82FE-42ACD786B74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02810020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760E37-FF7D-401A-A172-19EEFB10291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52575003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C772A-1402-4C0B-82D7-5BF77F527D9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2785026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0D9E94-B732-4230-B494-88E8408AA4C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05879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153801771"/>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280B5-9E78-42A0-BA29-CCDD4A1CEB0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3921417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13DB8-E7C4-4CF0-81B5-F48A7081AD0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6488101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75DE6-FCB5-4460-B65A-96649B6BE09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9755193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dirty="0" smtClean="0"/>
              <a:t>Fare clic per modificare lo stile del titolo</a:t>
            </a:r>
            <a:endParaRPr lang="it-IT" dirty="0"/>
          </a:p>
        </p:txBody>
      </p:sp>
      <p:sp>
        <p:nvSpPr>
          <p:cNvPr id="3" name="Segnaposto SmartArt 2"/>
          <p:cNvSpPr>
            <a:spLocks noGrp="1"/>
          </p:cNvSpPr>
          <p:nvPr>
            <p:ph type="dgm" idx="1"/>
          </p:nvPr>
        </p:nvSpPr>
        <p:spPr>
          <a:xfrm>
            <a:off x="685800" y="1600200"/>
            <a:ext cx="7772400" cy="4648200"/>
          </a:xfrm>
        </p:spPr>
        <p:txBody>
          <a:bodyPr/>
          <a:lstStyle/>
          <a:p>
            <a:pPr lvl="0"/>
            <a:endParaRPr lang="it-IT" noProof="0"/>
          </a:p>
        </p:txBody>
      </p:sp>
    </p:spTree>
    <p:extLst>
      <p:ext uri="{BB962C8B-B14F-4D97-AF65-F5344CB8AC3E}">
        <p14:creationId xmlns:p14="http://schemas.microsoft.com/office/powerpoint/2010/main" val="11368842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381000"/>
            <a:ext cx="7772400" cy="1143000"/>
          </a:xfrm>
        </p:spPr>
        <p:txBody>
          <a:bodyPr/>
          <a:lstStyle/>
          <a:p>
            <a:r>
              <a:rPr lang="it-IT" smtClean="0"/>
              <a:t>Fare clic per modificare stile</a:t>
            </a:r>
            <a:endParaRPr lang="it-IT" dirty="0"/>
          </a:p>
        </p:txBody>
      </p:sp>
      <p:sp>
        <p:nvSpPr>
          <p:cNvPr id="3" name="Segnaposto tabella 2"/>
          <p:cNvSpPr>
            <a:spLocks noGrp="1"/>
          </p:cNvSpPr>
          <p:nvPr>
            <p:ph type="tbl" idx="1"/>
          </p:nvPr>
        </p:nvSpPr>
        <p:spPr>
          <a:xfrm>
            <a:off x="685800" y="1752600"/>
            <a:ext cx="7772400" cy="4114800"/>
          </a:xfrm>
        </p:spPr>
        <p:txBody>
          <a:bodyPr/>
          <a:lstStyle/>
          <a:p>
            <a:pPr lvl="0"/>
            <a:endParaRPr lang="it-IT" noProof="0"/>
          </a:p>
        </p:txBody>
      </p:sp>
    </p:spTree>
    <p:extLst>
      <p:ext uri="{BB962C8B-B14F-4D97-AF65-F5344CB8AC3E}">
        <p14:creationId xmlns:p14="http://schemas.microsoft.com/office/powerpoint/2010/main" val="8751043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180C31-F5C7-427D-9A3F-6DF3C67CC05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1738823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C8D79E-D108-45BD-A38B-597781B9329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1677274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DB448D-9654-4DEE-91B2-ED52FFCE67C6}"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74792624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A5E2AE-C3E4-4614-BFFC-3F5547C6705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13371808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B6E16C-729A-4A8C-B68F-B8A54796A39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09675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4922868"/>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4DB1A2-0C72-41FA-8F0F-CF7AB342BA70}"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2494279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F80CBD-01EA-4E8E-9B10-0F784DE837A6}"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92434702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2CB0BF-3ED9-4604-93DE-2F612321E3B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98176283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0F89A-8168-4AD2-B42D-4E5C649CAFA9}"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27024122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3C08C-9929-4B47-A859-7FBF26AC65C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3750295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10400" y="0"/>
            <a:ext cx="2133600" cy="6096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0"/>
            <a:ext cx="6248400" cy="6096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E6CF26-9F63-472E-B5E5-407A37A97F3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9561512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0" y="0"/>
            <a:ext cx="8534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14400" y="1295400"/>
            <a:ext cx="8001000" cy="48006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BEBAD9-0654-46DA-B09D-E61E8630FE1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28254009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9"/>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E41F3A-E696-49A6-A3A6-06C0E335875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31668079"/>
      </p:ext>
    </p:extLst>
  </p:cSld>
  <p:clrMapOvr>
    <a:masterClrMapping/>
  </p:clrMapOvr>
  <p:transition spd="slow" advClick="0"/>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1"/>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EB76AE4-7038-4917-8749-880557E9DCFA}"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855882548"/>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4528301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5327549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343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6F20031-7E9D-467D-9CB8-D56046CD9953}" type="datetimeFigureOut">
              <a:rPr lang="it-IT" smtClean="0"/>
              <a:t>11/10/2016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4194772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2249100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7129164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022337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757546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3"/>
            <a:ext cx="8229600" cy="4525963"/>
          </a:xfrm>
        </p:spPr>
        <p:txBody>
          <a:bodyPr/>
          <a:lstStyle/>
          <a:p>
            <a:pPr lvl="0"/>
            <a:endParaRPr lang="it-IT" noProof="0" smtClean="0"/>
          </a:p>
        </p:txBody>
      </p:sp>
    </p:spTree>
    <p:extLst>
      <p:ext uri="{BB962C8B-B14F-4D97-AF65-F5344CB8AC3E}">
        <p14:creationId xmlns:p14="http://schemas.microsoft.com/office/powerpoint/2010/main" val="24358918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0"/>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678" indent="0" algn="ctr">
              <a:buNone/>
              <a:defRPr/>
            </a:lvl2pPr>
            <a:lvl3pPr marL="913358" indent="0" algn="ctr">
              <a:buNone/>
              <a:defRPr/>
            </a:lvl3pPr>
            <a:lvl4pPr marL="1370038" indent="0" algn="ctr">
              <a:buNone/>
              <a:defRPr/>
            </a:lvl4pPr>
            <a:lvl5pPr marL="1826715" indent="0" algn="ctr">
              <a:buNone/>
              <a:defRPr/>
            </a:lvl5pPr>
            <a:lvl6pPr marL="2283396" indent="0" algn="ctr">
              <a:buNone/>
              <a:defRPr/>
            </a:lvl6pPr>
            <a:lvl7pPr marL="2740074" indent="0" algn="ctr">
              <a:buNone/>
              <a:defRPr/>
            </a:lvl7pPr>
            <a:lvl8pPr marL="3196748" indent="0" algn="ctr">
              <a:buNone/>
              <a:defRPr/>
            </a:lvl8pPr>
            <a:lvl9pPr marL="3653431"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0B72E7-D3B7-4F8F-836E-437EE8798C2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15842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AEAD2-DAC5-46CE-B161-935508A65A5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85403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1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20"/>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58DB4-AAAE-46F4-8398-604D6D140DB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34337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D972F0-2A66-4717-9084-9D948F4D4D1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07822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583DF0-060E-407B-837C-BC39DA98B6B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2405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6F20031-7E9D-467D-9CB8-D56046CD9953}" type="datetimeFigureOut">
              <a:rPr lang="it-IT" smtClean="0"/>
              <a:t>11/10/2016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696674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949CA7-E716-4100-AEB3-518ACAFD371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51659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5555B0-AB0E-4D22-AE47-8283E3C9CBA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02356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3"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5"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3"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6E3BD9-EA78-4B83-A483-F5CD36D74B3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39621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61EF89-E354-411E-B0CC-1F4BCA1D142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382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CBE71-923E-42EB-8E8E-6CAE4A76274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13437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51"/>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51"/>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E06C20-A777-4AEC-B07A-F378519A280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08108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1EFDD-29CA-4D42-9EB4-78817D2CE85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452566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D4838-00F8-41F8-8B75-879F4290C9A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926877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86CF4-BCD2-47C7-8E06-7B9ED16F358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608755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F9BE0-DF22-4B94-B64C-AABCD217473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77450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6F20031-7E9D-467D-9CB8-D56046CD9953}" type="datetimeFigureOut">
              <a:rPr lang="it-IT" smtClean="0"/>
              <a:t>11/10/2016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3709185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5B1AA-CAE6-4D7C-94B9-0704F07D1E4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949777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A8B912-848F-4E92-95E2-434CC5C2A86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186709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A8B85E-4279-4552-B1C7-E71AD671E87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006458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FD01B-09E9-4C5F-8B6A-C67608A8C2A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378037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F5B5A1-D8BF-485C-B77A-AF3295E13D4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30516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DC9A01-A767-419B-8532-EC6B5E84CD4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611892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10400" y="0"/>
            <a:ext cx="2133600" cy="6096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3" y="0"/>
            <a:ext cx="6248400" cy="6096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673B1-56B3-4D87-B173-1E0FD9CB9940}"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809368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2" y="2"/>
            <a:ext cx="8534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14400" y="1295400"/>
            <a:ext cx="8001000" cy="48006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23647-57B9-492F-8305-B5812133451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754119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43"/>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418D7A1-C077-4796-95E2-80649C17289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7848504"/>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3"/>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AC1FE09-B878-425C-9ABD-FFC9E49AB28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03337397"/>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6F20031-7E9D-467D-9CB8-D56046CD9953}" type="datetimeFigureOut">
              <a:rPr lang="it-IT" smtClean="0"/>
              <a:t>11/10/2016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1849657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1EFDD-29CA-4D42-9EB4-78817D2CE85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13445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D4838-00F8-41F8-8B75-879F4290C9A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395304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86CF4-BCD2-47C7-8E06-7B9ED16F358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5689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F9BE0-DF22-4B94-B64C-AABCD217473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071428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5B1AA-CAE6-4D7C-94B9-0704F07D1E4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483974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A8B912-848F-4E92-95E2-434CC5C2A86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282638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A8B85E-4279-4552-B1C7-E71AD671E87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107166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FD01B-09E9-4C5F-8B6A-C67608A8C2A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0553870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F5B5A1-D8BF-485C-B77A-AF3295E13D4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813384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DC9A01-A767-419B-8532-EC6B5E84CD4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9328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F20031-7E9D-467D-9CB8-D56046CD9953}" type="datetimeFigureOut">
              <a:rPr lang="it-IT" smtClean="0"/>
              <a:t>11/10/2016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4191883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10400" y="0"/>
            <a:ext cx="2133600" cy="6096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3" y="0"/>
            <a:ext cx="6248400" cy="6096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673B1-56B3-4D87-B173-1E0FD9CB9940}"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93206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2" y="2"/>
            <a:ext cx="8534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14400" y="1295400"/>
            <a:ext cx="8001000" cy="48006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23647-57B9-492F-8305-B5812133451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4773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43"/>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418D7A1-C077-4796-95E2-80649C17289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13166310"/>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3"/>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AC1FE09-B878-425C-9ABD-FFC9E49AB28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474705017"/>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ftr" sz="quarter" idx="11"/>
          </p:nvPr>
        </p:nvSpPr>
        <p:spPr/>
        <p:txBody>
          <a:bodyPr/>
          <a:lstStyle>
            <a:lvl1pPr>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pPr>
              <a:defRPr/>
            </a:pPr>
            <a:fld id="{7CAEB71D-AE16-42CF-8567-E3F9792AA556}" type="slidenum">
              <a:rPr lang="en-US"/>
              <a:pPr>
                <a:defRPr/>
              </a:pPr>
              <a:t>‹N›</a:t>
            </a:fld>
            <a:endParaRPr lang="en-US"/>
          </a:p>
        </p:txBody>
      </p:sp>
    </p:spTree>
    <p:extLst>
      <p:ext uri="{BB962C8B-B14F-4D97-AF65-F5344CB8AC3E}">
        <p14:creationId xmlns:p14="http://schemas.microsoft.com/office/powerpoint/2010/main" val="23197567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ftr" sz="quarter" idx="11"/>
          </p:nvPr>
        </p:nvSpPr>
        <p:spPr/>
        <p:txBody>
          <a:bodyPr/>
          <a:lstStyle>
            <a:lvl1pPr>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pPr>
              <a:defRPr/>
            </a:pPr>
            <a:fld id="{490A499A-1C26-4126-AF7C-13F4CEE3411C}" type="slidenum">
              <a:rPr lang="en-US"/>
              <a:pPr>
                <a:defRPr/>
              </a:pPr>
              <a:t>‹N›</a:t>
            </a:fld>
            <a:endParaRPr lang="en-US"/>
          </a:p>
        </p:txBody>
      </p:sp>
    </p:spTree>
    <p:extLst>
      <p:ext uri="{BB962C8B-B14F-4D97-AF65-F5344CB8AC3E}">
        <p14:creationId xmlns:p14="http://schemas.microsoft.com/office/powerpoint/2010/main" val="1058168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ftr" sz="quarter" idx="11"/>
          </p:nvPr>
        </p:nvSpPr>
        <p:spPr/>
        <p:txBody>
          <a:bodyPr/>
          <a:lstStyle>
            <a:lvl1pPr>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pPr>
              <a:defRPr/>
            </a:pPr>
            <a:fld id="{BFE62C3C-4241-4D5C-87C2-2826192E3C21}" type="slidenum">
              <a:rPr lang="en-US"/>
              <a:pPr>
                <a:defRPr/>
              </a:pPr>
              <a:t>‹N›</a:t>
            </a:fld>
            <a:endParaRPr lang="en-US"/>
          </a:p>
        </p:txBody>
      </p:sp>
    </p:spTree>
    <p:extLst>
      <p:ext uri="{BB962C8B-B14F-4D97-AF65-F5344CB8AC3E}">
        <p14:creationId xmlns:p14="http://schemas.microsoft.com/office/powerpoint/2010/main" val="32276029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66803"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4903"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p:txBody>
          <a:bodyPr/>
          <a:lstStyle>
            <a:lvl1pPr>
              <a:defRPr/>
            </a:lvl1pPr>
          </a:lstStyle>
          <a:p>
            <a:pPr>
              <a:defRPr/>
            </a:pPr>
            <a:endParaRPr lang="en-US"/>
          </a:p>
        </p:txBody>
      </p:sp>
      <p:sp>
        <p:nvSpPr>
          <p:cNvPr id="7" name="Rectangle 19"/>
          <p:cNvSpPr>
            <a:spLocks noGrp="1" noChangeArrowheads="1"/>
          </p:cNvSpPr>
          <p:nvPr>
            <p:ph type="sldNum" sz="quarter" idx="12"/>
          </p:nvPr>
        </p:nvSpPr>
        <p:spPr/>
        <p:txBody>
          <a:bodyPr/>
          <a:lstStyle>
            <a:lvl1pPr>
              <a:defRPr/>
            </a:lvl1pPr>
          </a:lstStyle>
          <a:p>
            <a:pPr>
              <a:defRPr/>
            </a:pPr>
            <a:fld id="{6D2231FC-3EC1-4057-9B01-76F19F7CF4B4}" type="slidenum">
              <a:rPr lang="en-US"/>
              <a:pPr>
                <a:defRPr/>
              </a:pPr>
              <a:t>‹N›</a:t>
            </a:fld>
            <a:endParaRPr lang="en-US"/>
          </a:p>
        </p:txBody>
      </p:sp>
    </p:spTree>
    <p:extLst>
      <p:ext uri="{BB962C8B-B14F-4D97-AF65-F5344CB8AC3E}">
        <p14:creationId xmlns:p14="http://schemas.microsoft.com/office/powerpoint/2010/main" val="2328692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7"/>
          <p:cNvSpPr>
            <a:spLocks noGrp="1" noChangeArrowheads="1"/>
          </p:cNvSpPr>
          <p:nvPr>
            <p:ph type="dt" sz="half" idx="10"/>
          </p:nvPr>
        </p:nvSpPr>
        <p:spPr/>
        <p:txBody>
          <a:bodyPr/>
          <a:lstStyle>
            <a:lvl1pPr>
              <a:defRPr/>
            </a:lvl1pPr>
          </a:lstStyle>
          <a:p>
            <a:pPr>
              <a:defRPr/>
            </a:pPr>
            <a:endParaRPr lang="en-US"/>
          </a:p>
        </p:txBody>
      </p:sp>
      <p:sp>
        <p:nvSpPr>
          <p:cNvPr id="8" name="Rectangle 18"/>
          <p:cNvSpPr>
            <a:spLocks noGrp="1" noChangeArrowheads="1"/>
          </p:cNvSpPr>
          <p:nvPr>
            <p:ph type="ftr" sz="quarter" idx="11"/>
          </p:nvPr>
        </p:nvSpPr>
        <p:spPr/>
        <p:txBody>
          <a:bodyPr/>
          <a:lstStyle>
            <a:lvl1pPr>
              <a:defRPr/>
            </a:lvl1pPr>
          </a:lstStyle>
          <a:p>
            <a:pPr>
              <a:defRPr/>
            </a:pPr>
            <a:endParaRPr lang="en-US"/>
          </a:p>
        </p:txBody>
      </p:sp>
      <p:sp>
        <p:nvSpPr>
          <p:cNvPr id="9" name="Rectangle 19"/>
          <p:cNvSpPr>
            <a:spLocks noGrp="1" noChangeArrowheads="1"/>
          </p:cNvSpPr>
          <p:nvPr>
            <p:ph type="sldNum" sz="quarter" idx="12"/>
          </p:nvPr>
        </p:nvSpPr>
        <p:spPr/>
        <p:txBody>
          <a:bodyPr/>
          <a:lstStyle>
            <a:lvl1pPr>
              <a:defRPr/>
            </a:lvl1pPr>
          </a:lstStyle>
          <a:p>
            <a:pPr>
              <a:defRPr/>
            </a:pPr>
            <a:fld id="{E1CBDAE3-8066-4B39-AB19-18550B3AAE3C}" type="slidenum">
              <a:rPr lang="en-US"/>
              <a:pPr>
                <a:defRPr/>
              </a:pPr>
              <a:t>‹N›</a:t>
            </a:fld>
            <a:endParaRPr lang="en-US"/>
          </a:p>
        </p:txBody>
      </p:sp>
    </p:spTree>
    <p:extLst>
      <p:ext uri="{BB962C8B-B14F-4D97-AF65-F5344CB8AC3E}">
        <p14:creationId xmlns:p14="http://schemas.microsoft.com/office/powerpoint/2010/main" val="2734831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7"/>
          <p:cNvSpPr>
            <a:spLocks noGrp="1" noChangeArrowheads="1"/>
          </p:cNvSpPr>
          <p:nvPr>
            <p:ph type="dt" sz="half" idx="10"/>
          </p:nvPr>
        </p:nvSpPr>
        <p:spPr/>
        <p:txBody>
          <a:bodyPr/>
          <a:lstStyle>
            <a:lvl1pPr>
              <a:defRPr/>
            </a:lvl1pPr>
          </a:lstStyle>
          <a:p>
            <a:pPr>
              <a:defRPr/>
            </a:pPr>
            <a:endParaRPr lang="en-US"/>
          </a:p>
        </p:txBody>
      </p:sp>
      <p:sp>
        <p:nvSpPr>
          <p:cNvPr id="4" name="Rectangle 18"/>
          <p:cNvSpPr>
            <a:spLocks noGrp="1" noChangeArrowheads="1"/>
          </p:cNvSpPr>
          <p:nvPr>
            <p:ph type="ftr" sz="quarter" idx="11"/>
          </p:nvPr>
        </p:nvSpPr>
        <p:spPr/>
        <p:txBody>
          <a:bodyPr/>
          <a:lstStyle>
            <a:lvl1pPr>
              <a:defRPr/>
            </a:lvl1pPr>
          </a:lstStyle>
          <a:p>
            <a:pPr>
              <a:defRPr/>
            </a:pPr>
            <a:endParaRPr lang="en-US"/>
          </a:p>
        </p:txBody>
      </p:sp>
      <p:sp>
        <p:nvSpPr>
          <p:cNvPr id="5" name="Rectangle 19"/>
          <p:cNvSpPr>
            <a:spLocks noGrp="1" noChangeArrowheads="1"/>
          </p:cNvSpPr>
          <p:nvPr>
            <p:ph type="sldNum" sz="quarter" idx="12"/>
          </p:nvPr>
        </p:nvSpPr>
        <p:spPr/>
        <p:txBody>
          <a:bodyPr/>
          <a:lstStyle>
            <a:lvl1pPr>
              <a:defRPr/>
            </a:lvl1pPr>
          </a:lstStyle>
          <a:p>
            <a:pPr>
              <a:defRPr/>
            </a:pPr>
            <a:fld id="{E4D77DC6-325A-402F-9A84-F2B0C889EC65}" type="slidenum">
              <a:rPr lang="en-US"/>
              <a:pPr>
                <a:defRPr/>
              </a:pPr>
              <a:t>‹N›</a:t>
            </a:fld>
            <a:endParaRPr lang="en-US"/>
          </a:p>
        </p:txBody>
      </p:sp>
    </p:spTree>
    <p:extLst>
      <p:ext uri="{BB962C8B-B14F-4D97-AF65-F5344CB8AC3E}">
        <p14:creationId xmlns:p14="http://schemas.microsoft.com/office/powerpoint/2010/main" val="326689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F20031-7E9D-467D-9CB8-D56046CD9953}" type="datetimeFigureOut">
              <a:rPr lang="it-IT" smtClean="0"/>
              <a:t>11/10/2016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3213901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n-US"/>
          </a:p>
        </p:txBody>
      </p:sp>
      <p:sp>
        <p:nvSpPr>
          <p:cNvPr id="3" name="Rectangle 18"/>
          <p:cNvSpPr>
            <a:spLocks noGrp="1" noChangeArrowheads="1"/>
          </p:cNvSpPr>
          <p:nvPr>
            <p:ph type="ftr" sz="quarter" idx="11"/>
          </p:nvPr>
        </p:nvSpPr>
        <p:spPr/>
        <p:txBody>
          <a:bodyPr/>
          <a:lstStyle>
            <a:lvl1pPr>
              <a:defRPr/>
            </a:lvl1pPr>
          </a:lstStyle>
          <a:p>
            <a:pPr>
              <a:defRPr/>
            </a:pPr>
            <a:endParaRPr lang="en-US"/>
          </a:p>
        </p:txBody>
      </p:sp>
      <p:sp>
        <p:nvSpPr>
          <p:cNvPr id="4" name="Rectangle 19"/>
          <p:cNvSpPr>
            <a:spLocks noGrp="1" noChangeArrowheads="1"/>
          </p:cNvSpPr>
          <p:nvPr>
            <p:ph type="sldNum" sz="quarter" idx="12"/>
          </p:nvPr>
        </p:nvSpPr>
        <p:spPr/>
        <p:txBody>
          <a:bodyPr/>
          <a:lstStyle>
            <a:lvl1pPr>
              <a:defRPr/>
            </a:lvl1pPr>
          </a:lstStyle>
          <a:p>
            <a:pPr>
              <a:defRPr/>
            </a:pPr>
            <a:fld id="{A19CAE86-3F80-4DD9-B856-5B39D335AAD6}" type="slidenum">
              <a:rPr lang="en-US"/>
              <a:pPr>
                <a:defRPr/>
              </a:pPr>
              <a:t>‹N›</a:t>
            </a:fld>
            <a:endParaRPr lang="en-US"/>
          </a:p>
        </p:txBody>
      </p:sp>
    </p:spTree>
    <p:extLst>
      <p:ext uri="{BB962C8B-B14F-4D97-AF65-F5344CB8AC3E}">
        <p14:creationId xmlns:p14="http://schemas.microsoft.com/office/powerpoint/2010/main" val="1300438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p:txBody>
          <a:bodyPr/>
          <a:lstStyle>
            <a:lvl1pPr>
              <a:defRPr/>
            </a:lvl1pPr>
          </a:lstStyle>
          <a:p>
            <a:pPr>
              <a:defRPr/>
            </a:pPr>
            <a:endParaRPr lang="en-US"/>
          </a:p>
        </p:txBody>
      </p:sp>
      <p:sp>
        <p:nvSpPr>
          <p:cNvPr id="7" name="Rectangle 19"/>
          <p:cNvSpPr>
            <a:spLocks noGrp="1" noChangeArrowheads="1"/>
          </p:cNvSpPr>
          <p:nvPr>
            <p:ph type="sldNum" sz="quarter" idx="12"/>
          </p:nvPr>
        </p:nvSpPr>
        <p:spPr/>
        <p:txBody>
          <a:bodyPr/>
          <a:lstStyle>
            <a:lvl1pPr>
              <a:defRPr/>
            </a:lvl1pPr>
          </a:lstStyle>
          <a:p>
            <a:pPr>
              <a:defRPr/>
            </a:pPr>
            <a:fld id="{D3A31C81-425C-46E8-A9FA-A2639B2A3935}" type="slidenum">
              <a:rPr lang="en-US"/>
              <a:pPr>
                <a:defRPr/>
              </a:pPr>
              <a:t>‹N›</a:t>
            </a:fld>
            <a:endParaRPr lang="en-US"/>
          </a:p>
        </p:txBody>
      </p:sp>
    </p:spTree>
    <p:extLst>
      <p:ext uri="{BB962C8B-B14F-4D97-AF65-F5344CB8AC3E}">
        <p14:creationId xmlns:p14="http://schemas.microsoft.com/office/powerpoint/2010/main" val="641360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p:txBody>
          <a:bodyPr/>
          <a:lstStyle>
            <a:lvl1pPr>
              <a:defRPr/>
            </a:lvl1pPr>
          </a:lstStyle>
          <a:p>
            <a:pPr>
              <a:defRPr/>
            </a:pPr>
            <a:endParaRPr lang="en-US"/>
          </a:p>
        </p:txBody>
      </p:sp>
      <p:sp>
        <p:nvSpPr>
          <p:cNvPr id="7" name="Rectangle 19"/>
          <p:cNvSpPr>
            <a:spLocks noGrp="1" noChangeArrowheads="1"/>
          </p:cNvSpPr>
          <p:nvPr>
            <p:ph type="sldNum" sz="quarter" idx="12"/>
          </p:nvPr>
        </p:nvSpPr>
        <p:spPr/>
        <p:txBody>
          <a:bodyPr/>
          <a:lstStyle>
            <a:lvl1pPr>
              <a:defRPr/>
            </a:lvl1pPr>
          </a:lstStyle>
          <a:p>
            <a:pPr>
              <a:defRPr/>
            </a:pPr>
            <a:fld id="{7F69602B-F672-45E6-853A-28ACE0B8B826}" type="slidenum">
              <a:rPr lang="en-US"/>
              <a:pPr>
                <a:defRPr/>
              </a:pPr>
              <a:t>‹N›</a:t>
            </a:fld>
            <a:endParaRPr lang="en-US"/>
          </a:p>
        </p:txBody>
      </p:sp>
    </p:spTree>
    <p:extLst>
      <p:ext uri="{BB962C8B-B14F-4D97-AF65-F5344CB8AC3E}">
        <p14:creationId xmlns:p14="http://schemas.microsoft.com/office/powerpoint/2010/main" val="15312951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ftr" sz="quarter" idx="11"/>
          </p:nvPr>
        </p:nvSpPr>
        <p:spPr/>
        <p:txBody>
          <a:bodyPr/>
          <a:lstStyle>
            <a:lvl1pPr>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pPr>
              <a:defRPr/>
            </a:pPr>
            <a:fld id="{76AE3D4A-9D8C-4C31-9D39-13308B9275BA}" type="slidenum">
              <a:rPr lang="en-US"/>
              <a:pPr>
                <a:defRPr/>
              </a:pPr>
              <a:t>‹N›</a:t>
            </a:fld>
            <a:endParaRPr lang="en-US"/>
          </a:p>
        </p:txBody>
      </p:sp>
    </p:spTree>
    <p:extLst>
      <p:ext uri="{BB962C8B-B14F-4D97-AF65-F5344CB8AC3E}">
        <p14:creationId xmlns:p14="http://schemas.microsoft.com/office/powerpoint/2010/main" val="19073193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4654" y="304800"/>
            <a:ext cx="1885950" cy="5791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66800" y="304800"/>
            <a:ext cx="5505450" cy="5791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ftr" sz="quarter" idx="11"/>
          </p:nvPr>
        </p:nvSpPr>
        <p:spPr/>
        <p:txBody>
          <a:bodyPr/>
          <a:lstStyle>
            <a:lvl1pPr>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pPr>
              <a:defRPr/>
            </a:pPr>
            <a:fld id="{F00BDE84-A289-4FA6-9D7D-DC470B528A8A}" type="slidenum">
              <a:rPr lang="en-US"/>
              <a:pPr>
                <a:defRPr/>
              </a:pPr>
              <a:t>‹N›</a:t>
            </a:fld>
            <a:endParaRPr lang="en-US"/>
          </a:p>
        </p:txBody>
      </p:sp>
    </p:spTree>
    <p:extLst>
      <p:ext uri="{BB962C8B-B14F-4D97-AF65-F5344CB8AC3E}">
        <p14:creationId xmlns:p14="http://schemas.microsoft.com/office/powerpoint/2010/main" val="2038990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771AD8-D680-4ED5-A37C-D2224D683C01}" type="slidenum">
              <a:rPr lang="en-GB"/>
              <a:pPr>
                <a:defRPr/>
              </a:pPr>
              <a:t>‹N›</a:t>
            </a:fld>
            <a:endParaRPr lang="en-GB"/>
          </a:p>
        </p:txBody>
      </p:sp>
    </p:spTree>
    <p:extLst>
      <p:ext uri="{BB962C8B-B14F-4D97-AF65-F5344CB8AC3E}">
        <p14:creationId xmlns:p14="http://schemas.microsoft.com/office/powerpoint/2010/main" val="110699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DD3509-A2A6-466D-8463-F05C38F268AC}" type="slidenum">
              <a:rPr lang="en-GB"/>
              <a:pPr>
                <a:defRPr/>
              </a:pPr>
              <a:t>‹N›</a:t>
            </a:fld>
            <a:endParaRPr lang="en-GB"/>
          </a:p>
        </p:txBody>
      </p:sp>
    </p:spTree>
    <p:extLst>
      <p:ext uri="{BB962C8B-B14F-4D97-AF65-F5344CB8AC3E}">
        <p14:creationId xmlns:p14="http://schemas.microsoft.com/office/powerpoint/2010/main" val="36178441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C794EE8-2499-4820-8407-4DD606C45237}" type="slidenum">
              <a:rPr lang="en-GB"/>
              <a:pPr>
                <a:defRPr/>
              </a:pPr>
              <a:t>‹N›</a:t>
            </a:fld>
            <a:endParaRPr lang="en-GB"/>
          </a:p>
        </p:txBody>
      </p:sp>
    </p:spTree>
    <p:extLst>
      <p:ext uri="{BB962C8B-B14F-4D97-AF65-F5344CB8AC3E}">
        <p14:creationId xmlns:p14="http://schemas.microsoft.com/office/powerpoint/2010/main" val="259788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7AC3314-38AD-4524-92EE-6197C29924EB}" type="slidenum">
              <a:rPr lang="en-GB"/>
              <a:pPr>
                <a:defRPr/>
              </a:pPr>
              <a:t>‹N›</a:t>
            </a:fld>
            <a:endParaRPr lang="en-GB"/>
          </a:p>
        </p:txBody>
      </p:sp>
    </p:spTree>
    <p:extLst>
      <p:ext uri="{BB962C8B-B14F-4D97-AF65-F5344CB8AC3E}">
        <p14:creationId xmlns:p14="http://schemas.microsoft.com/office/powerpoint/2010/main" val="1457020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47A424A-5B4D-41F0-BADF-E2FB13940E21}" type="slidenum">
              <a:rPr lang="en-GB"/>
              <a:pPr>
                <a:defRPr/>
              </a:pPr>
              <a:t>‹N›</a:t>
            </a:fld>
            <a:endParaRPr lang="en-GB"/>
          </a:p>
        </p:txBody>
      </p:sp>
    </p:spTree>
    <p:extLst>
      <p:ext uri="{BB962C8B-B14F-4D97-AF65-F5344CB8AC3E}">
        <p14:creationId xmlns:p14="http://schemas.microsoft.com/office/powerpoint/2010/main" val="328341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F20031-7E9D-467D-9CB8-D56046CD9953}" type="datetimeFigureOut">
              <a:rPr lang="it-IT" smtClean="0"/>
              <a:t>11/10/2016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7801C4-D4C1-439F-8CAD-9026B57737E0}" type="slidenum">
              <a:rPr lang="it-IT" smtClean="0"/>
              <a:t>‹N›</a:t>
            </a:fld>
            <a:endParaRPr lang="it-IT"/>
          </a:p>
        </p:txBody>
      </p:sp>
    </p:spTree>
    <p:extLst>
      <p:ext uri="{BB962C8B-B14F-4D97-AF65-F5344CB8AC3E}">
        <p14:creationId xmlns:p14="http://schemas.microsoft.com/office/powerpoint/2010/main" val="10334624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0B3FBA4-651F-4009-8BFB-AE6E356A67DC}" type="slidenum">
              <a:rPr lang="en-GB"/>
              <a:pPr>
                <a:defRPr/>
              </a:pPr>
              <a:t>‹N›</a:t>
            </a:fld>
            <a:endParaRPr lang="en-GB"/>
          </a:p>
        </p:txBody>
      </p:sp>
    </p:spTree>
    <p:extLst>
      <p:ext uri="{BB962C8B-B14F-4D97-AF65-F5344CB8AC3E}">
        <p14:creationId xmlns:p14="http://schemas.microsoft.com/office/powerpoint/2010/main" val="1259562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3F8CFAD-6B45-44C2-924C-454FC02B2F98}" type="slidenum">
              <a:rPr lang="en-GB"/>
              <a:pPr>
                <a:defRPr/>
              </a:pPr>
              <a:t>‹N›</a:t>
            </a:fld>
            <a:endParaRPr lang="en-GB"/>
          </a:p>
        </p:txBody>
      </p:sp>
    </p:spTree>
    <p:extLst>
      <p:ext uri="{BB962C8B-B14F-4D97-AF65-F5344CB8AC3E}">
        <p14:creationId xmlns:p14="http://schemas.microsoft.com/office/powerpoint/2010/main" val="9394715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5C1EC2-2EEA-4F8E-9D2B-9F70DFD90C3A}" type="slidenum">
              <a:rPr lang="en-GB"/>
              <a:pPr>
                <a:defRPr/>
              </a:pPr>
              <a:t>‹N›</a:t>
            </a:fld>
            <a:endParaRPr lang="en-GB"/>
          </a:p>
        </p:txBody>
      </p:sp>
    </p:spTree>
    <p:extLst>
      <p:ext uri="{BB962C8B-B14F-4D97-AF65-F5344CB8AC3E}">
        <p14:creationId xmlns:p14="http://schemas.microsoft.com/office/powerpoint/2010/main" val="3212210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2E7962-A7DB-4AEC-ABEC-7CD487866D8C}" type="slidenum">
              <a:rPr lang="en-GB"/>
              <a:pPr>
                <a:defRPr/>
              </a:pPr>
              <a:t>‹N›</a:t>
            </a:fld>
            <a:endParaRPr lang="en-GB"/>
          </a:p>
        </p:txBody>
      </p:sp>
    </p:spTree>
    <p:extLst>
      <p:ext uri="{BB962C8B-B14F-4D97-AF65-F5344CB8AC3E}">
        <p14:creationId xmlns:p14="http://schemas.microsoft.com/office/powerpoint/2010/main" val="1477479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CFEC0AD-B29D-484D-B4B4-B6457AE54891}" type="slidenum">
              <a:rPr lang="en-GB"/>
              <a:pPr>
                <a:defRPr/>
              </a:pPr>
              <a:t>‹N›</a:t>
            </a:fld>
            <a:endParaRPr lang="en-GB"/>
          </a:p>
        </p:txBody>
      </p:sp>
    </p:spTree>
    <p:extLst>
      <p:ext uri="{BB962C8B-B14F-4D97-AF65-F5344CB8AC3E}">
        <p14:creationId xmlns:p14="http://schemas.microsoft.com/office/powerpoint/2010/main" val="4816949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1C15F3-0961-4072-B15C-1CC80113F315}" type="slidenum">
              <a:rPr lang="en-GB"/>
              <a:pPr>
                <a:defRPr/>
              </a:pPr>
              <a:t>‹N›</a:t>
            </a:fld>
            <a:endParaRPr lang="en-GB"/>
          </a:p>
        </p:txBody>
      </p:sp>
    </p:spTree>
    <p:extLst>
      <p:ext uri="{BB962C8B-B14F-4D97-AF65-F5344CB8AC3E}">
        <p14:creationId xmlns:p14="http://schemas.microsoft.com/office/powerpoint/2010/main" val="1838164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75924595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253456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09461507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2000" y="1352550"/>
            <a:ext cx="3729038"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42" y="1352550"/>
            <a:ext cx="3729037"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551527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10.xml"/><Relationship Id="rId3" Type="http://schemas.openxmlformats.org/officeDocument/2006/relationships/slideLayout" Target="../slideLayouts/slideLayout115.xml"/><Relationship Id="rId21" Type="http://schemas.openxmlformats.org/officeDocument/2006/relationships/image" Target="../media/image5.wmf"/><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oleObject" Target="../embeddings/oleObject2.bin"/><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vmlDrawing" Target="../drawings/vmlDrawing2.v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1.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acintosh%20HD:Users:giuseppegermano:Library:Mail%20Downloads:" TargetMode="External"/><Relationship Id="rId2" Type="http://schemas.openxmlformats.org/officeDocument/2006/relationships/slideLayout" Target="../slideLayouts/slideLayout154.xml"/><Relationship Id="rId16" Type="http://schemas.openxmlformats.org/officeDocument/2006/relationships/image" Target="../media/image4.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3.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image" Target="Macintosh%20HD:Users:giuseppegermano:Library:Mail%20Downloads:" TargetMode="External"/><Relationship Id="rId2" Type="http://schemas.openxmlformats.org/officeDocument/2006/relationships/slideLayout" Target="../slideLayouts/slideLayout168.xml"/><Relationship Id="rId16" Type="http://schemas.openxmlformats.org/officeDocument/2006/relationships/image" Target="../media/image4.pn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theme" Target="../theme/theme14.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image" Target="../media/image6.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theme" Target="../theme/theme15.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6.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17.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18.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19.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image" Target="Macintosh%20HD:Users:giuseppegermano:Library:Mail%20Downloads:" TargetMode="External"/><Relationship Id="rId2" Type="http://schemas.openxmlformats.org/officeDocument/2006/relationships/slideLayout" Target="../slideLayouts/slideLayout242.xml"/><Relationship Id="rId16" Type="http://schemas.openxmlformats.org/officeDocument/2006/relationships/image" Target="../media/image4.png"/><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theme" Target="../theme/theme20.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image" Target="Macintosh%20HD:Users:giuseppegermano:Library:Mail%20Downloads:" TargetMode="External"/><Relationship Id="rId2" Type="http://schemas.openxmlformats.org/officeDocument/2006/relationships/slideLayout" Target="../slideLayouts/slideLayout256.xml"/><Relationship Id="rId16" Type="http://schemas.openxmlformats.org/officeDocument/2006/relationships/image" Target="../media/image4.png"/><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theme" Target="../theme/theme21.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acintosh%20HD:Users:giuseppegermano:Library:Mail%20Downloads:" TargetMode="External"/><Relationship Id="rId2" Type="http://schemas.openxmlformats.org/officeDocument/2006/relationships/slideLayout" Target="../slideLayouts/slideLayout47.xml"/><Relationship Id="rId16"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acintosh%20HD:Users:giuseppegermano:Library:Mail%20Downloads:" TargetMode="External"/><Relationship Id="rId2" Type="http://schemas.openxmlformats.org/officeDocument/2006/relationships/slideLayout" Target="../slideLayouts/slideLayout61.xml"/><Relationship Id="rId16"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9.xml"/><Relationship Id="rId3" Type="http://schemas.openxmlformats.org/officeDocument/2006/relationships/slideLayout" Target="../slideLayouts/slideLayout98.xml"/><Relationship Id="rId21" Type="http://schemas.openxmlformats.org/officeDocument/2006/relationships/image" Target="../media/image5.wmf"/><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oleObject" Target="../embeddings/oleObject1.bin"/><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vmlDrawing" Target="../drawings/vmlDrawing1.v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56F20031-7E9D-467D-9CB8-D56046CD9953}" type="datetimeFigureOut">
              <a:rPr lang="it-IT" smtClean="0"/>
              <a:t>11/10/2016</a:t>
            </a:fld>
            <a:endParaRPr lang="it-IT"/>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ED7801C4-D4C1-439F-8CAD-9026B57737E0}" type="slidenum">
              <a:rPr lang="it-IT" smtClean="0"/>
              <a:t>‹N›</a:t>
            </a:fld>
            <a:endParaRPr lang="it-IT"/>
          </a:p>
        </p:txBody>
      </p:sp>
    </p:spTree>
    <p:extLst>
      <p:ext uri="{BB962C8B-B14F-4D97-AF65-F5344CB8AC3E}">
        <p14:creationId xmlns:p14="http://schemas.microsoft.com/office/powerpoint/2010/main" val="70195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2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91402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42" indent="-285630" algn="l" defTabSz="91402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28" indent="-228506" algn="l" defTabSz="91402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3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4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771526" y="366713"/>
            <a:ext cx="76009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36" name="Rectangle 12"/>
          <p:cNvSpPr>
            <a:spLocks noGrp="1" noChangeArrowheads="1"/>
          </p:cNvSpPr>
          <p:nvPr>
            <p:ph type="body" idx="1"/>
          </p:nvPr>
        </p:nvSpPr>
        <p:spPr bwMode="auto">
          <a:xfrm>
            <a:off x="762003" y="1352550"/>
            <a:ext cx="761047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1038" name="Object 14">
            <a:hlinkClick r:id="" action="ppaction://ole?verb=0"/>
          </p:cNvPr>
          <p:cNvGraphicFramePr>
            <a:graphicFrameLocks/>
          </p:cNvGraphicFramePr>
          <p:nvPr userDrawn="1"/>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5149" name="Bitmap Image" r:id="rId20" imgW="2766960" imgH="785520" progId="Paint.Picture">
                  <p:embed/>
                </p:oleObj>
              </mc:Choice>
              <mc:Fallback>
                <p:oleObj name="Bitmap Image" r:id="rId20" imgW="2766960" imgH="785520" progId="Paint.Picture">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18280" tIns="18280" rIns="18280" bIns="18280" anchor="ctr"/>
          <a:lstStyle/>
          <a:p>
            <a:pPr algn="ctr" eaLnBrk="0" fontAlgn="base" hangingPunct="0">
              <a:spcBef>
                <a:spcPct val="0"/>
              </a:spcBef>
              <a:spcAft>
                <a:spcPct val="0"/>
              </a:spcAft>
            </a:pPr>
            <a:endParaRPr lang="en-US" altLang="it-IT" sz="2800" b="1" smtClean="0">
              <a:solidFill>
                <a:srgbClr val="FFFF00"/>
              </a:solidFill>
              <a:latin typeface="Tahoma" pitchFamily="34" charset="0"/>
            </a:endParaRPr>
          </a:p>
        </p:txBody>
      </p:sp>
    </p:spTree>
    <p:extLst>
      <p:ext uri="{BB962C8B-B14F-4D97-AF65-F5344CB8AC3E}">
        <p14:creationId xmlns:p14="http://schemas.microsoft.com/office/powerpoint/2010/main" val="128120256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pitchFamily="34" charset="0"/>
        </a:defRPr>
      </a:lvl2pPr>
      <a:lvl3pPr algn="ctr" rtl="0" eaLnBrk="0" fontAlgn="base" hangingPunct="0">
        <a:lnSpc>
          <a:spcPct val="90000"/>
        </a:lnSpc>
        <a:spcBef>
          <a:spcPct val="0"/>
        </a:spcBef>
        <a:spcAft>
          <a:spcPct val="0"/>
        </a:spcAft>
        <a:defRPr sz="3600" b="1">
          <a:solidFill>
            <a:srgbClr val="FF3300"/>
          </a:solidFill>
          <a:latin typeface="Arial" pitchFamily="34" charset="0"/>
        </a:defRPr>
      </a:lvl3pPr>
      <a:lvl4pPr algn="ctr" rtl="0" eaLnBrk="0" fontAlgn="base" hangingPunct="0">
        <a:lnSpc>
          <a:spcPct val="90000"/>
        </a:lnSpc>
        <a:spcBef>
          <a:spcPct val="0"/>
        </a:spcBef>
        <a:spcAft>
          <a:spcPct val="0"/>
        </a:spcAft>
        <a:defRPr sz="3600" b="1">
          <a:solidFill>
            <a:srgbClr val="FF3300"/>
          </a:solidFill>
          <a:latin typeface="Arial" pitchFamily="34" charset="0"/>
        </a:defRPr>
      </a:lvl4pPr>
      <a:lvl5pPr algn="ctr" rtl="0" eaLnBrk="0" fontAlgn="base" hangingPunct="0">
        <a:lnSpc>
          <a:spcPct val="90000"/>
        </a:lnSpc>
        <a:spcBef>
          <a:spcPct val="0"/>
        </a:spcBef>
        <a:spcAft>
          <a:spcPct val="0"/>
        </a:spcAft>
        <a:defRPr sz="3600" b="1">
          <a:solidFill>
            <a:srgbClr val="FF3300"/>
          </a:solidFill>
          <a:latin typeface="Arial" pitchFamily="34" charset="0"/>
        </a:defRPr>
      </a:lvl5pPr>
      <a:lvl6pPr marL="457011" algn="ctr" rtl="0" eaLnBrk="0" fontAlgn="base" hangingPunct="0">
        <a:lnSpc>
          <a:spcPct val="90000"/>
        </a:lnSpc>
        <a:spcBef>
          <a:spcPct val="0"/>
        </a:spcBef>
        <a:spcAft>
          <a:spcPct val="0"/>
        </a:spcAft>
        <a:defRPr sz="3600" b="1">
          <a:solidFill>
            <a:srgbClr val="FF3300"/>
          </a:solidFill>
          <a:latin typeface="Arial" pitchFamily="34" charset="0"/>
        </a:defRPr>
      </a:lvl6pPr>
      <a:lvl7pPr marL="914021" algn="ctr" rtl="0" eaLnBrk="0" fontAlgn="base" hangingPunct="0">
        <a:lnSpc>
          <a:spcPct val="90000"/>
        </a:lnSpc>
        <a:spcBef>
          <a:spcPct val="0"/>
        </a:spcBef>
        <a:spcAft>
          <a:spcPct val="0"/>
        </a:spcAft>
        <a:defRPr sz="3600" b="1">
          <a:solidFill>
            <a:srgbClr val="FF3300"/>
          </a:solidFill>
          <a:latin typeface="Arial" pitchFamily="34" charset="0"/>
        </a:defRPr>
      </a:lvl7pPr>
      <a:lvl8pPr marL="1371032" algn="ctr" rtl="0" eaLnBrk="0" fontAlgn="base" hangingPunct="0">
        <a:lnSpc>
          <a:spcPct val="90000"/>
        </a:lnSpc>
        <a:spcBef>
          <a:spcPct val="0"/>
        </a:spcBef>
        <a:spcAft>
          <a:spcPct val="0"/>
        </a:spcAft>
        <a:defRPr sz="3600" b="1">
          <a:solidFill>
            <a:srgbClr val="FF3300"/>
          </a:solidFill>
          <a:latin typeface="Arial" pitchFamily="34" charset="0"/>
        </a:defRPr>
      </a:lvl8pPr>
      <a:lvl9pPr marL="1828041" algn="ctr" rtl="0" eaLnBrk="0" fontAlgn="base" hangingPunct="0">
        <a:lnSpc>
          <a:spcPct val="90000"/>
        </a:lnSpc>
        <a:spcBef>
          <a:spcPct val="0"/>
        </a:spcBef>
        <a:spcAft>
          <a:spcPct val="0"/>
        </a:spcAft>
        <a:defRPr sz="3600" b="1">
          <a:solidFill>
            <a:srgbClr val="FF3300"/>
          </a:solidFill>
          <a:latin typeface="Arial" pitchFamily="34" charset="0"/>
        </a:defRPr>
      </a:lvl9pPr>
    </p:titleStyle>
    <p:bodyStyle>
      <a:lvl1pPr marL="342758" indent="-342758"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642" indent="-285630" algn="l" rtl="0" eaLnBrk="0" fontAlgn="base" hangingPunct="0">
        <a:spcBef>
          <a:spcPct val="20000"/>
        </a:spcBef>
        <a:spcAft>
          <a:spcPct val="0"/>
        </a:spcAft>
        <a:buClr>
          <a:schemeClr val="accent2"/>
        </a:buClr>
        <a:buChar char="–"/>
        <a:defRPr sz="2800">
          <a:solidFill>
            <a:srgbClr val="000099"/>
          </a:solidFill>
          <a:latin typeface="+mn-lt"/>
        </a:defRPr>
      </a:lvl2pPr>
      <a:lvl3pPr marL="1142528" indent="-228506" algn="l" rtl="0" eaLnBrk="0" fontAlgn="base" hangingPunct="0">
        <a:spcBef>
          <a:spcPct val="20000"/>
        </a:spcBef>
        <a:spcAft>
          <a:spcPct val="0"/>
        </a:spcAft>
        <a:buClr>
          <a:schemeClr val="accent2"/>
        </a:buClr>
        <a:buChar char="•"/>
        <a:defRPr sz="2800">
          <a:solidFill>
            <a:srgbClr val="000099"/>
          </a:solidFill>
          <a:latin typeface="+mn-lt"/>
        </a:defRPr>
      </a:lvl3pPr>
      <a:lvl4pPr marL="1561452" indent="-228506" algn="l" rtl="0" eaLnBrk="0" fontAlgn="base" hangingPunct="0">
        <a:spcBef>
          <a:spcPct val="20000"/>
        </a:spcBef>
        <a:spcAft>
          <a:spcPct val="0"/>
        </a:spcAft>
        <a:buClr>
          <a:schemeClr val="accent2"/>
        </a:buClr>
        <a:buChar char="–"/>
        <a:defRPr sz="2800">
          <a:solidFill>
            <a:srgbClr val="000099"/>
          </a:solidFill>
          <a:latin typeface="+mn-lt"/>
        </a:defRPr>
      </a:lvl4pPr>
      <a:lvl5pPr marL="1980380" indent="-228506" algn="l" rtl="0" eaLnBrk="0" fontAlgn="base" hangingPunct="0">
        <a:spcBef>
          <a:spcPct val="20000"/>
        </a:spcBef>
        <a:spcAft>
          <a:spcPct val="0"/>
        </a:spcAft>
        <a:buClr>
          <a:schemeClr val="accent2"/>
        </a:buClr>
        <a:buChar char="»"/>
        <a:defRPr sz="2800">
          <a:solidFill>
            <a:srgbClr val="000099"/>
          </a:solidFill>
          <a:latin typeface="+mn-lt"/>
        </a:defRPr>
      </a:lvl5pPr>
      <a:lvl6pPr marL="2437389" indent="-228506" algn="l" rtl="0" eaLnBrk="0" fontAlgn="base" hangingPunct="0">
        <a:spcBef>
          <a:spcPct val="20000"/>
        </a:spcBef>
        <a:spcAft>
          <a:spcPct val="0"/>
        </a:spcAft>
        <a:buClr>
          <a:schemeClr val="accent2"/>
        </a:buClr>
        <a:buChar char="»"/>
        <a:defRPr sz="2800">
          <a:solidFill>
            <a:srgbClr val="000099"/>
          </a:solidFill>
          <a:latin typeface="+mn-lt"/>
        </a:defRPr>
      </a:lvl6pPr>
      <a:lvl7pPr marL="2894400" indent="-228506" algn="l" rtl="0" eaLnBrk="0" fontAlgn="base" hangingPunct="0">
        <a:spcBef>
          <a:spcPct val="20000"/>
        </a:spcBef>
        <a:spcAft>
          <a:spcPct val="0"/>
        </a:spcAft>
        <a:buClr>
          <a:schemeClr val="accent2"/>
        </a:buClr>
        <a:buChar char="»"/>
        <a:defRPr sz="2800">
          <a:solidFill>
            <a:srgbClr val="000099"/>
          </a:solidFill>
          <a:latin typeface="+mn-lt"/>
        </a:defRPr>
      </a:lvl7pPr>
      <a:lvl8pPr marL="3351410" indent="-228506" algn="l" rtl="0" eaLnBrk="0" fontAlgn="base" hangingPunct="0">
        <a:spcBef>
          <a:spcPct val="20000"/>
        </a:spcBef>
        <a:spcAft>
          <a:spcPct val="0"/>
        </a:spcAft>
        <a:buClr>
          <a:schemeClr val="accent2"/>
        </a:buClr>
        <a:buChar char="»"/>
        <a:defRPr sz="2800">
          <a:solidFill>
            <a:srgbClr val="000099"/>
          </a:solidFill>
          <a:latin typeface="+mn-lt"/>
        </a:defRPr>
      </a:lvl8pPr>
      <a:lvl9pPr marL="3808420" indent="-228506"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ctr" anchorCtr="0" compatLnSpc="1">
            <a:prstTxWarp prst="textNoShape">
              <a:avLst/>
            </a:prstTxWarp>
          </a:bodyPr>
          <a:lstStyle/>
          <a:p>
            <a:pPr lvl="0"/>
            <a:r>
              <a:rPr lang="en-US" altLang="it-IT" smtClean="0"/>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extLst>
      <p:ext uri="{BB962C8B-B14F-4D97-AF65-F5344CB8AC3E}">
        <p14:creationId xmlns:p14="http://schemas.microsoft.com/office/powerpoint/2010/main" val="2159307278"/>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011"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021"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032"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041"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758" indent="-342758" algn="l" rtl="0" eaLnBrk="0" fontAlgn="base" hangingPunct="0">
        <a:spcBef>
          <a:spcPct val="20000"/>
        </a:spcBef>
        <a:spcAft>
          <a:spcPct val="0"/>
        </a:spcAft>
        <a:buClr>
          <a:schemeClr val="accent1"/>
        </a:buClr>
        <a:buChar char="•"/>
        <a:defRPr sz="2400">
          <a:solidFill>
            <a:schemeClr val="tx1"/>
          </a:solidFill>
          <a:effectLst>
            <a:outerShdw blurRad="38100" dist="38100" dir="2700000" algn="tl">
              <a:srgbClr val="000000"/>
            </a:outerShdw>
          </a:effectLst>
          <a:latin typeface="+mn-lt"/>
          <a:ea typeface="+mn-ea"/>
          <a:cs typeface="+mn-cs"/>
        </a:defRPr>
      </a:lvl1pPr>
      <a:lvl2pPr marL="742642" indent="-285630" algn="l" rtl="0" eaLnBrk="0" fontAlgn="base" hangingPunct="0">
        <a:spcBef>
          <a:spcPct val="20000"/>
        </a:spcBef>
        <a:spcAft>
          <a:spcPct val="0"/>
        </a:spcAft>
        <a:buClr>
          <a:schemeClr val="tx2"/>
        </a:buClr>
        <a:buChar char="–"/>
        <a:defRPr sz="2200">
          <a:solidFill>
            <a:schemeClr val="tx1"/>
          </a:solidFill>
          <a:effectLst>
            <a:outerShdw blurRad="38100" dist="38100" dir="2700000" algn="tl">
              <a:srgbClr val="000000"/>
            </a:outerShdw>
          </a:effectLst>
          <a:latin typeface="+mn-lt"/>
        </a:defRPr>
      </a:lvl2pPr>
      <a:lvl3pPr marL="1142528" indent="-228506" algn="l" rtl="0" eaLnBrk="0" fontAlgn="base" hangingPunct="0">
        <a:spcBef>
          <a:spcPct val="20000"/>
        </a:spcBef>
        <a:spcAft>
          <a:spcPct val="0"/>
        </a:spcAft>
        <a:buClr>
          <a:srgbClr val="00FFCC"/>
        </a:buClr>
        <a:buChar char="•"/>
        <a:defRPr sz="2000">
          <a:solidFill>
            <a:schemeClr val="tx1"/>
          </a:solidFill>
          <a:effectLst>
            <a:outerShdw blurRad="38100" dist="38100" dir="2700000" algn="tl">
              <a:srgbClr val="000000"/>
            </a:outerShdw>
          </a:effectLst>
          <a:latin typeface="+mn-lt"/>
        </a:defRPr>
      </a:lvl3pPr>
      <a:lvl4pPr marL="1599537" indent="-228506" algn="l" rtl="0" eaLnBrk="0" fontAlgn="base" hangingPunct="0">
        <a:spcBef>
          <a:spcPct val="20000"/>
        </a:spcBef>
        <a:spcAft>
          <a:spcPct val="0"/>
        </a:spcAft>
        <a:buClr>
          <a:schemeClr val="hlink"/>
        </a:buClr>
        <a:buChar char="–"/>
        <a:defRPr>
          <a:solidFill>
            <a:schemeClr val="tx1"/>
          </a:solidFill>
          <a:effectLst>
            <a:outerShdw blurRad="38100" dist="38100" dir="2700000" algn="tl">
              <a:srgbClr val="000000"/>
            </a:outerShdw>
          </a:effectLst>
          <a:latin typeface="+mn-lt"/>
        </a:defRPr>
      </a:lvl4pPr>
      <a:lvl5pPr marL="2056547" indent="-228506" algn="l" rtl="0" eaLnBrk="0" fontAlgn="base" hangingPunct="0">
        <a:spcBef>
          <a:spcPct val="20000"/>
        </a:spcBef>
        <a:spcAft>
          <a:spcPct val="0"/>
        </a:spcAft>
        <a:buChar char="»"/>
        <a:defRPr>
          <a:solidFill>
            <a:schemeClr val="tx1"/>
          </a:solidFill>
          <a:effectLst>
            <a:outerShdw blurRad="38100" dist="38100" dir="2700000" algn="tl">
              <a:srgbClr val="000000"/>
            </a:outerShdw>
          </a:effectLst>
          <a:latin typeface="+mn-lt"/>
        </a:defRPr>
      </a:lvl5pPr>
      <a:lvl6pPr marL="2513558" indent="-228506" algn="l" rtl="0" eaLnBrk="0" fontAlgn="base" hangingPunct="0">
        <a:spcBef>
          <a:spcPct val="20000"/>
        </a:spcBef>
        <a:spcAft>
          <a:spcPct val="0"/>
        </a:spcAft>
        <a:buChar char="»"/>
        <a:defRPr>
          <a:solidFill>
            <a:schemeClr val="tx1"/>
          </a:solidFill>
          <a:effectLst>
            <a:outerShdw blurRad="38100" dist="38100" dir="2700000" algn="tl">
              <a:srgbClr val="000000"/>
            </a:outerShdw>
          </a:effectLst>
          <a:latin typeface="+mn-lt"/>
        </a:defRPr>
      </a:lvl6pPr>
      <a:lvl7pPr marL="2970568" indent="-228506" algn="l" rtl="0" eaLnBrk="0" fontAlgn="base" hangingPunct="0">
        <a:spcBef>
          <a:spcPct val="20000"/>
        </a:spcBef>
        <a:spcAft>
          <a:spcPct val="0"/>
        </a:spcAft>
        <a:buChar char="»"/>
        <a:defRPr>
          <a:solidFill>
            <a:schemeClr val="tx1"/>
          </a:solidFill>
          <a:effectLst>
            <a:outerShdw blurRad="38100" dist="38100" dir="2700000" algn="tl">
              <a:srgbClr val="000000"/>
            </a:outerShdw>
          </a:effectLst>
          <a:latin typeface="+mn-lt"/>
        </a:defRPr>
      </a:lvl7pPr>
      <a:lvl8pPr marL="3427579" indent="-228506" algn="l" rtl="0" eaLnBrk="0" fontAlgn="base" hangingPunct="0">
        <a:spcBef>
          <a:spcPct val="20000"/>
        </a:spcBef>
        <a:spcAft>
          <a:spcPct val="0"/>
        </a:spcAft>
        <a:buChar char="»"/>
        <a:defRPr>
          <a:solidFill>
            <a:schemeClr val="tx1"/>
          </a:solidFill>
          <a:effectLst>
            <a:outerShdw blurRad="38100" dist="38100" dir="2700000" algn="tl">
              <a:srgbClr val="000000"/>
            </a:outerShdw>
          </a:effectLst>
          <a:latin typeface="+mn-lt"/>
        </a:defRPr>
      </a:lvl8pPr>
      <a:lvl9pPr marL="3884589" indent="-228506" algn="l" rtl="0" eaLnBrk="0" fontAlgn="base" hangingPunct="0">
        <a:spcBef>
          <a:spcPct val="20000"/>
        </a:spcBef>
        <a:spcAft>
          <a:spcPct val="0"/>
        </a:spcAft>
        <a:buChar char="»"/>
        <a:defRPr>
          <a:solidFill>
            <a:schemeClr val="tx1"/>
          </a:solidFill>
          <a:effectLst>
            <a:outerShdw blurRad="38100" dist="38100" dir="2700000" algn="tl">
              <a:srgbClr val="000000"/>
            </a:outerShdw>
          </a:effectLst>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00" tIns="45702" rIns="91400" bIns="45702"/>
          <a:lstStyle/>
          <a:p>
            <a:pPr eaLnBrk="0" fontAlgn="base" hangingPunct="0">
              <a:spcBef>
                <a:spcPct val="0"/>
              </a:spcBef>
              <a:spcAft>
                <a:spcPct val="0"/>
              </a:spcAft>
            </a:pPr>
            <a:endParaRPr lang="it-IT">
              <a:solidFill>
                <a:srgbClr val="FFFFFF"/>
              </a:solidFill>
            </a:endParaRPr>
          </a:p>
        </p:txBody>
      </p:sp>
      <p:grpSp>
        <p:nvGrpSpPr>
          <p:cNvPr id="64515" name="Group 3"/>
          <p:cNvGrpSpPr>
            <a:grpSpLocks/>
          </p:cNvGrpSpPr>
          <p:nvPr/>
        </p:nvGrpSpPr>
        <p:grpSpPr bwMode="auto">
          <a:xfrm>
            <a:off x="3179" y="4267201"/>
            <a:ext cx="9140825" cy="2590800"/>
            <a:chOff x="2" y="2688"/>
            <a:chExt cx="5758" cy="1632"/>
          </a:xfrm>
        </p:grpSpPr>
        <p:sp>
          <p:nvSpPr>
            <p:cNvPr id="6451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grpSp>
          <p:nvGrpSpPr>
            <p:cNvPr id="64517" name="Group 5"/>
            <p:cNvGrpSpPr>
              <a:grpSpLocks/>
            </p:cNvGrpSpPr>
            <p:nvPr userDrawn="1"/>
          </p:nvGrpSpPr>
          <p:grpSpPr bwMode="auto">
            <a:xfrm>
              <a:off x="3528" y="3715"/>
              <a:ext cx="792" cy="521"/>
              <a:chOff x="3527" y="3715"/>
              <a:chExt cx="792" cy="521"/>
            </a:xfrm>
          </p:grpSpPr>
          <p:sp>
            <p:nvSpPr>
              <p:cNvPr id="6451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1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2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2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2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2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2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2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2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2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2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grpSp>
        <p:grpSp>
          <p:nvGrpSpPr>
            <p:cNvPr id="64529" name="Group 17"/>
            <p:cNvGrpSpPr>
              <a:grpSpLocks/>
            </p:cNvGrpSpPr>
            <p:nvPr userDrawn="1"/>
          </p:nvGrpSpPr>
          <p:grpSpPr bwMode="auto">
            <a:xfrm>
              <a:off x="1776" y="3631"/>
              <a:ext cx="1626" cy="683"/>
              <a:chOff x="1776" y="3631"/>
              <a:chExt cx="1626" cy="683"/>
            </a:xfrm>
          </p:grpSpPr>
          <p:sp>
            <p:nvSpPr>
              <p:cNvPr id="6453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3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3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4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grpSp>
        <p:grpSp>
          <p:nvGrpSpPr>
            <p:cNvPr id="64548" name="Group 36"/>
            <p:cNvGrpSpPr>
              <a:grpSpLocks/>
            </p:cNvGrpSpPr>
            <p:nvPr userDrawn="1"/>
          </p:nvGrpSpPr>
          <p:grpSpPr bwMode="auto">
            <a:xfrm>
              <a:off x="4128" y="3360"/>
              <a:ext cx="1351" cy="821"/>
              <a:chOff x="4128" y="3360"/>
              <a:chExt cx="1351" cy="821"/>
            </a:xfrm>
          </p:grpSpPr>
          <p:sp>
            <p:nvSpPr>
              <p:cNvPr id="6454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5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6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6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6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6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6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6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grpSp>
        <p:grpSp>
          <p:nvGrpSpPr>
            <p:cNvPr id="64566" name="Group 54"/>
            <p:cNvGrpSpPr>
              <a:grpSpLocks/>
            </p:cNvGrpSpPr>
            <p:nvPr userDrawn="1"/>
          </p:nvGrpSpPr>
          <p:grpSpPr bwMode="auto">
            <a:xfrm>
              <a:off x="5280" y="3024"/>
              <a:ext cx="425" cy="258"/>
              <a:chOff x="5280" y="3024"/>
              <a:chExt cx="425" cy="258"/>
            </a:xfrm>
          </p:grpSpPr>
          <p:sp>
            <p:nvSpPr>
              <p:cNvPr id="6456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6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6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7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7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7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sp>
            <p:nvSpPr>
              <p:cNvPr id="6457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ndParaRPr>
              </a:p>
            </p:txBody>
          </p:sp>
          <p:grpSp>
            <p:nvGrpSpPr>
              <p:cNvPr id="64574" name="Group 62"/>
              <p:cNvGrpSpPr>
                <a:grpSpLocks/>
              </p:cNvGrpSpPr>
              <p:nvPr/>
            </p:nvGrpSpPr>
            <p:grpSpPr bwMode="auto">
              <a:xfrm>
                <a:off x="5381" y="3085"/>
                <a:ext cx="227" cy="132"/>
                <a:chOff x="5381" y="3085"/>
                <a:chExt cx="227" cy="132"/>
              </a:xfrm>
            </p:grpSpPr>
            <p:sp>
              <p:nvSpPr>
                <p:cNvPr id="6457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7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7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sp>
              <p:nvSpPr>
                <p:cNvPr id="6457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it-IT">
                    <a:solidFill>
                      <a:srgbClr val="FFFFFF"/>
                    </a:solidFill>
                  </a:endParaRPr>
                </a:p>
              </p:txBody>
            </p:sp>
          </p:grpSp>
        </p:grpSp>
      </p:grpSp>
      <p:sp>
        <p:nvSpPr>
          <p:cNvPr id="64579" name="Rectangle 67"/>
          <p:cNvSpPr>
            <a:spLocks noGrp="1" noChangeArrowheads="1"/>
          </p:cNvSpPr>
          <p:nvPr>
            <p:ph type="title"/>
          </p:nvPr>
        </p:nvSpPr>
        <p:spPr bwMode="auto">
          <a:xfrm>
            <a:off x="457200" y="277814"/>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ctr" anchorCtr="1" compatLnSpc="1">
            <a:prstTxWarp prst="textNoShape">
              <a:avLst/>
            </a:prstTxWarp>
          </a:bodyPr>
          <a:lstStyle/>
          <a:p>
            <a:pPr lvl="0"/>
            <a:r>
              <a:rPr lang="en-US" altLang="it-IT" smtClean="0"/>
              <a:t>Click to edit Master title style</a:t>
            </a:r>
          </a:p>
        </p:txBody>
      </p:sp>
      <p:sp>
        <p:nvSpPr>
          <p:cNvPr id="64580" name="Rectangle 68"/>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6458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fld id="{358E78FD-8E46-4245-91B7-6C9EFCE67057}" type="datetimeFigureOut">
              <a:rPr lang="en-US" altLang="it-IT">
                <a:solidFill>
                  <a:srgbClr val="FFFFFF"/>
                </a:solidFill>
              </a:rPr>
              <a:pPr fontAlgn="base">
                <a:spcBef>
                  <a:spcPct val="0"/>
                </a:spcBef>
                <a:spcAft>
                  <a:spcPct val="0"/>
                </a:spcAft>
              </a:pPr>
              <a:t>10/11/2016</a:t>
            </a:fld>
            <a:endParaRPr lang="en-US" altLang="it-IT">
              <a:solidFill>
                <a:srgbClr val="FFFFFF"/>
              </a:solidFill>
            </a:endParaRPr>
          </a:p>
        </p:txBody>
      </p:sp>
      <p:sp>
        <p:nvSpPr>
          <p:cNvPr id="6458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ltLang="it-IT">
              <a:solidFill>
                <a:srgbClr val="FFFFFF"/>
              </a:solidFill>
            </a:endParaRPr>
          </a:p>
        </p:txBody>
      </p:sp>
      <p:sp>
        <p:nvSpPr>
          <p:cNvPr id="6458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4F37FED7-5AF1-4CD0-805B-34992E5B07FF}" type="slidenum">
              <a:rPr lang="en-US" altLang="it-IT">
                <a:solidFill>
                  <a:srgbClr val="FFFFFF"/>
                </a:solidFill>
              </a:rPr>
              <a:pPr fontAlgn="base">
                <a:spcBef>
                  <a:spcPct val="0"/>
                </a:spcBef>
                <a:spcAft>
                  <a:spcPct val="0"/>
                </a:spcAft>
              </a:pPr>
              <a:t>‹N›</a:t>
            </a:fld>
            <a:endParaRPr lang="en-US" altLang="it-IT">
              <a:solidFill>
                <a:srgbClr val="FFFFFF"/>
              </a:solidFill>
            </a:endParaRPr>
          </a:p>
        </p:txBody>
      </p:sp>
    </p:spTree>
    <p:extLst>
      <p:ext uri="{BB962C8B-B14F-4D97-AF65-F5344CB8AC3E}">
        <p14:creationId xmlns:p14="http://schemas.microsoft.com/office/powerpoint/2010/main" val="1319567358"/>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011"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021"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03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041"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758" indent="-342758"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642" indent="-28563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2528" indent="-228506"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599537" indent="-228506"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6547" indent="-22850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3558" indent="-22850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0568" indent="-22850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7579" indent="-22850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4589" indent="-22850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pic>
        <p:nvPicPr>
          <p:cNvPr id="1026" name="Picture 10" descr="Macintosh HD:Users:giuseppegermano:Library:Mail Downloads:"/>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09602" y="2"/>
            <a:ext cx="8534400" cy="1295400"/>
          </a:xfrm>
          <a:prstGeom prst="rect">
            <a:avLst/>
          </a:prstGeom>
          <a:noFill/>
          <a:ln w="9525">
            <a:noFill/>
            <a:miter lim="800000"/>
            <a:headEnd/>
            <a:tailEnd/>
          </a:ln>
          <a:effectLst/>
        </p:spPr>
        <p:txBody>
          <a:bodyPr vert="horz" wrap="square" lIns="91400" tIns="45702" rIns="91400" bIns="45702" numCol="1" anchor="ctr"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r">
              <a:defRPr sz="1400">
                <a:latin typeface="Arial" charset="0"/>
              </a:defRPr>
            </a:lvl1pPr>
          </a:lstStyle>
          <a:p>
            <a:pPr eaLnBrk="0" fontAlgn="base" hangingPunct="0">
              <a:spcBef>
                <a:spcPct val="0"/>
              </a:spcBef>
              <a:spcAft>
                <a:spcPct val="0"/>
              </a:spcAft>
              <a:defRPr/>
            </a:pPr>
            <a:fld id="{D58420FB-1984-41CD-AB9D-1C630B20760A}" type="slidenum">
              <a:rPr lang="it-IT">
                <a:solidFill>
                  <a:srgbClr val="FFFFFF"/>
                </a:solidFill>
              </a:rPr>
              <a:pPr eaLnBrk="0" fontAlgn="base" hangingPunct="0">
                <a:spcBef>
                  <a:spcPct val="0"/>
                </a:spcBef>
                <a:spcAft>
                  <a:spcPct val="0"/>
                </a:spcAft>
                <a:defRPr/>
              </a:pPr>
              <a:t>‹N›</a:t>
            </a:fld>
            <a:endParaRPr lang="it-IT">
              <a:solidFill>
                <a:srgbClr val="FFFFFF"/>
              </a:solidFill>
            </a:endParaRPr>
          </a:p>
        </p:txBody>
      </p:sp>
      <p:sp>
        <p:nvSpPr>
          <p:cNvPr id="1032"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91400" tIns="45702" rIns="91400" bIns="45702" anchor="ctr"/>
          <a:lstStyle/>
          <a:p>
            <a:pPr eaLnBrk="0" fontAlgn="base" hangingPunct="0">
              <a:spcBef>
                <a:spcPct val="0"/>
              </a:spcBef>
              <a:spcAft>
                <a:spcPct val="0"/>
              </a:spcAft>
            </a:pPr>
            <a:endParaRPr lang="it-IT" sz="2400" smtClean="0">
              <a:solidFill>
                <a:srgbClr val="FFFFFF"/>
              </a:solidFill>
            </a:endParaRPr>
          </a:p>
        </p:txBody>
      </p:sp>
    </p:spTree>
    <p:extLst>
      <p:ext uri="{BB962C8B-B14F-4D97-AF65-F5344CB8AC3E}">
        <p14:creationId xmlns:p14="http://schemas.microsoft.com/office/powerpoint/2010/main" val="158046814"/>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01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02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032"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04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mn-lt"/>
          <a:ea typeface="+mn-ea"/>
          <a:cs typeface="+mn-cs"/>
        </a:defRPr>
      </a:lvl1pPr>
      <a:lvl2pPr marL="742642" indent="-285630" algn="l" rtl="0" eaLnBrk="0" fontAlgn="base" hangingPunct="0">
        <a:spcBef>
          <a:spcPct val="20000"/>
        </a:spcBef>
        <a:spcAft>
          <a:spcPct val="0"/>
        </a:spcAft>
        <a:buChar char="–"/>
        <a:defRPr sz="2800">
          <a:solidFill>
            <a:schemeClr val="tx1"/>
          </a:solidFill>
          <a:latin typeface="+mn-lt"/>
        </a:defRPr>
      </a:lvl2pPr>
      <a:lvl3pPr marL="1142528" indent="-228506" algn="l" rtl="0" eaLnBrk="0" fontAlgn="base" hangingPunct="0">
        <a:spcBef>
          <a:spcPct val="20000"/>
        </a:spcBef>
        <a:spcAft>
          <a:spcPct val="0"/>
        </a:spcAft>
        <a:buChar char="•"/>
        <a:defRPr sz="2400">
          <a:solidFill>
            <a:schemeClr val="tx1"/>
          </a:solidFill>
          <a:latin typeface="+mn-lt"/>
        </a:defRPr>
      </a:lvl3pPr>
      <a:lvl4pPr marL="1599537" indent="-228506" algn="l" rtl="0" eaLnBrk="0" fontAlgn="base" hangingPunct="0">
        <a:spcBef>
          <a:spcPct val="20000"/>
        </a:spcBef>
        <a:spcAft>
          <a:spcPct val="0"/>
        </a:spcAft>
        <a:buChar char="–"/>
        <a:defRPr sz="2000">
          <a:solidFill>
            <a:schemeClr val="tx1"/>
          </a:solidFill>
          <a:latin typeface="+mn-lt"/>
        </a:defRPr>
      </a:lvl4pPr>
      <a:lvl5pPr marL="2056547" indent="-228506" algn="l" rtl="0" eaLnBrk="0" fontAlgn="base" hangingPunct="0">
        <a:spcBef>
          <a:spcPct val="20000"/>
        </a:spcBef>
        <a:spcAft>
          <a:spcPct val="0"/>
        </a:spcAft>
        <a:buChar char="»"/>
        <a:defRPr sz="2000">
          <a:solidFill>
            <a:schemeClr val="tx1"/>
          </a:solidFill>
          <a:latin typeface="+mn-lt"/>
        </a:defRPr>
      </a:lvl5pPr>
      <a:lvl6pPr marL="2513558" indent="-228506" algn="l" rtl="0" fontAlgn="base">
        <a:spcBef>
          <a:spcPct val="20000"/>
        </a:spcBef>
        <a:spcAft>
          <a:spcPct val="0"/>
        </a:spcAft>
        <a:buChar char="»"/>
        <a:defRPr sz="2000">
          <a:solidFill>
            <a:schemeClr val="tx1"/>
          </a:solidFill>
          <a:latin typeface="+mn-lt"/>
        </a:defRPr>
      </a:lvl6pPr>
      <a:lvl7pPr marL="2970568" indent="-228506" algn="l" rtl="0" fontAlgn="base">
        <a:spcBef>
          <a:spcPct val="20000"/>
        </a:spcBef>
        <a:spcAft>
          <a:spcPct val="0"/>
        </a:spcAft>
        <a:buChar char="»"/>
        <a:defRPr sz="2000">
          <a:solidFill>
            <a:schemeClr val="tx1"/>
          </a:solidFill>
          <a:latin typeface="+mn-lt"/>
        </a:defRPr>
      </a:lvl7pPr>
      <a:lvl8pPr marL="3427579" indent="-228506" algn="l" rtl="0" fontAlgn="base">
        <a:spcBef>
          <a:spcPct val="20000"/>
        </a:spcBef>
        <a:spcAft>
          <a:spcPct val="0"/>
        </a:spcAft>
        <a:buChar char="»"/>
        <a:defRPr sz="2000">
          <a:solidFill>
            <a:schemeClr val="tx1"/>
          </a:solidFill>
          <a:latin typeface="+mn-lt"/>
        </a:defRPr>
      </a:lvl8pPr>
      <a:lvl9pPr marL="3884589" indent="-228506"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pic>
        <p:nvPicPr>
          <p:cNvPr id="1026" name="Picture 10" descr="Macintosh HD:Users:giuseppegermano:Library:Mail Downloads:"/>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09602" y="2"/>
            <a:ext cx="8534400" cy="1295400"/>
          </a:xfrm>
          <a:prstGeom prst="rect">
            <a:avLst/>
          </a:prstGeom>
          <a:noFill/>
          <a:ln w="9525">
            <a:noFill/>
            <a:miter lim="800000"/>
            <a:headEnd/>
            <a:tailEnd/>
          </a:ln>
          <a:effectLst/>
        </p:spPr>
        <p:txBody>
          <a:bodyPr vert="horz" wrap="square" lIns="91400" tIns="45702" rIns="91400" bIns="45702" numCol="1" anchor="ctr"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r">
              <a:defRPr sz="1400">
                <a:latin typeface="Arial" charset="0"/>
              </a:defRPr>
            </a:lvl1pPr>
          </a:lstStyle>
          <a:p>
            <a:pPr eaLnBrk="0" fontAlgn="base" hangingPunct="0">
              <a:spcBef>
                <a:spcPct val="0"/>
              </a:spcBef>
              <a:spcAft>
                <a:spcPct val="0"/>
              </a:spcAft>
              <a:defRPr/>
            </a:pPr>
            <a:fld id="{D58420FB-1984-41CD-AB9D-1C630B20760A}" type="slidenum">
              <a:rPr lang="it-IT">
                <a:solidFill>
                  <a:srgbClr val="FFFFFF"/>
                </a:solidFill>
              </a:rPr>
              <a:pPr eaLnBrk="0" fontAlgn="base" hangingPunct="0">
                <a:spcBef>
                  <a:spcPct val="0"/>
                </a:spcBef>
                <a:spcAft>
                  <a:spcPct val="0"/>
                </a:spcAft>
                <a:defRPr/>
              </a:pPr>
              <a:t>‹N›</a:t>
            </a:fld>
            <a:endParaRPr lang="it-IT">
              <a:solidFill>
                <a:srgbClr val="FFFFFF"/>
              </a:solidFill>
            </a:endParaRPr>
          </a:p>
        </p:txBody>
      </p:sp>
      <p:sp>
        <p:nvSpPr>
          <p:cNvPr id="1032"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91400" tIns="45702" rIns="91400" bIns="45702" anchor="ctr"/>
          <a:lstStyle/>
          <a:p>
            <a:pPr eaLnBrk="0" fontAlgn="base" hangingPunct="0">
              <a:spcBef>
                <a:spcPct val="0"/>
              </a:spcBef>
              <a:spcAft>
                <a:spcPct val="0"/>
              </a:spcAft>
            </a:pPr>
            <a:endParaRPr lang="it-IT" sz="2400" smtClean="0">
              <a:solidFill>
                <a:srgbClr val="FFFFFF"/>
              </a:solidFill>
            </a:endParaRPr>
          </a:p>
        </p:txBody>
      </p:sp>
    </p:spTree>
    <p:extLst>
      <p:ext uri="{BB962C8B-B14F-4D97-AF65-F5344CB8AC3E}">
        <p14:creationId xmlns:p14="http://schemas.microsoft.com/office/powerpoint/2010/main" val="1219928832"/>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01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02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032"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04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mn-lt"/>
          <a:ea typeface="+mn-ea"/>
          <a:cs typeface="+mn-cs"/>
        </a:defRPr>
      </a:lvl1pPr>
      <a:lvl2pPr marL="742642" indent="-285630" algn="l" rtl="0" eaLnBrk="0" fontAlgn="base" hangingPunct="0">
        <a:spcBef>
          <a:spcPct val="20000"/>
        </a:spcBef>
        <a:spcAft>
          <a:spcPct val="0"/>
        </a:spcAft>
        <a:buChar char="–"/>
        <a:defRPr sz="2800">
          <a:solidFill>
            <a:schemeClr val="tx1"/>
          </a:solidFill>
          <a:latin typeface="+mn-lt"/>
        </a:defRPr>
      </a:lvl2pPr>
      <a:lvl3pPr marL="1142528" indent="-228506" algn="l" rtl="0" eaLnBrk="0" fontAlgn="base" hangingPunct="0">
        <a:spcBef>
          <a:spcPct val="20000"/>
        </a:spcBef>
        <a:spcAft>
          <a:spcPct val="0"/>
        </a:spcAft>
        <a:buChar char="•"/>
        <a:defRPr sz="2400">
          <a:solidFill>
            <a:schemeClr val="tx1"/>
          </a:solidFill>
          <a:latin typeface="+mn-lt"/>
        </a:defRPr>
      </a:lvl3pPr>
      <a:lvl4pPr marL="1599537" indent="-228506" algn="l" rtl="0" eaLnBrk="0" fontAlgn="base" hangingPunct="0">
        <a:spcBef>
          <a:spcPct val="20000"/>
        </a:spcBef>
        <a:spcAft>
          <a:spcPct val="0"/>
        </a:spcAft>
        <a:buChar char="–"/>
        <a:defRPr sz="2000">
          <a:solidFill>
            <a:schemeClr val="tx1"/>
          </a:solidFill>
          <a:latin typeface="+mn-lt"/>
        </a:defRPr>
      </a:lvl4pPr>
      <a:lvl5pPr marL="2056547" indent="-228506" algn="l" rtl="0" eaLnBrk="0" fontAlgn="base" hangingPunct="0">
        <a:spcBef>
          <a:spcPct val="20000"/>
        </a:spcBef>
        <a:spcAft>
          <a:spcPct val="0"/>
        </a:spcAft>
        <a:buChar char="»"/>
        <a:defRPr sz="2000">
          <a:solidFill>
            <a:schemeClr val="tx1"/>
          </a:solidFill>
          <a:latin typeface="+mn-lt"/>
        </a:defRPr>
      </a:lvl5pPr>
      <a:lvl6pPr marL="2513558" indent="-228506" algn="l" rtl="0" fontAlgn="base">
        <a:spcBef>
          <a:spcPct val="20000"/>
        </a:spcBef>
        <a:spcAft>
          <a:spcPct val="0"/>
        </a:spcAft>
        <a:buChar char="»"/>
        <a:defRPr sz="2000">
          <a:solidFill>
            <a:schemeClr val="tx1"/>
          </a:solidFill>
          <a:latin typeface="+mn-lt"/>
        </a:defRPr>
      </a:lvl6pPr>
      <a:lvl7pPr marL="2970568" indent="-228506" algn="l" rtl="0" fontAlgn="base">
        <a:spcBef>
          <a:spcPct val="20000"/>
        </a:spcBef>
        <a:spcAft>
          <a:spcPct val="0"/>
        </a:spcAft>
        <a:buChar char="»"/>
        <a:defRPr sz="2000">
          <a:solidFill>
            <a:schemeClr val="tx1"/>
          </a:solidFill>
          <a:latin typeface="+mn-lt"/>
        </a:defRPr>
      </a:lvl7pPr>
      <a:lvl8pPr marL="3427579" indent="-228506" algn="l" rtl="0" fontAlgn="base">
        <a:spcBef>
          <a:spcPct val="20000"/>
        </a:spcBef>
        <a:spcAft>
          <a:spcPct val="0"/>
        </a:spcAft>
        <a:buChar char="»"/>
        <a:defRPr sz="2000">
          <a:solidFill>
            <a:schemeClr val="tx1"/>
          </a:solidFill>
          <a:latin typeface="+mn-lt"/>
        </a:defRPr>
      </a:lvl8pPr>
      <a:lvl9pPr marL="3884589" indent="-228506"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exserver\prex comune\Francesca\Guidotti\fondino guidotti.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ctr" anchorCtr="0" compatLnSpc="1">
            <a:prstTxWarp prst="textNoShape">
              <a:avLst/>
            </a:prstTxWarp>
          </a:bodyPr>
          <a:lstStyle/>
          <a:p>
            <a:pPr lvl="0"/>
            <a:r>
              <a:rPr lang="it-IT" smtClean="0"/>
              <a:t>TITOLO</a:t>
            </a:r>
            <a:endParaRPr lang="en-GB" smtClean="0"/>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p>
            <a:pPr lvl="0"/>
            <a:r>
              <a:rPr lang="en-GB" smtClean="0"/>
              <a:t>Fare clic per modificare gli stili del testo dello schema</a:t>
            </a:r>
          </a:p>
        </p:txBody>
      </p:sp>
      <p:sp>
        <p:nvSpPr>
          <p:cNvPr id="179507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79507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795079"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defRPr/>
            </a:pPr>
            <a:fld id="{02D35DDC-7904-430E-89BF-685CA4824B05}" type="slidenum">
              <a:rPr lang="en-GB">
                <a:solidFill>
                  <a:srgbClr val="000000"/>
                </a:solidFill>
              </a:rPr>
              <a:pPr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val="427570965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hf sldNum="0" hdr="0" ftr="0" dt="0"/>
  <p:txStyles>
    <p:titleStyle>
      <a:lvl1pPr algn="ctr" rtl="0" eaLnBrk="0" fontAlgn="base" hangingPunct="0">
        <a:spcBef>
          <a:spcPct val="0"/>
        </a:spcBef>
        <a:spcAft>
          <a:spcPct val="0"/>
        </a:spcAft>
        <a:defRPr sz="4000" b="1">
          <a:solidFill>
            <a:srgbClr val="003399"/>
          </a:solidFill>
          <a:latin typeface="+mj-lt"/>
          <a:ea typeface="+mj-ea"/>
          <a:cs typeface="+mj-cs"/>
        </a:defRPr>
      </a:lvl1pPr>
      <a:lvl2pPr algn="ctr" rtl="0" eaLnBrk="0" fontAlgn="base" hangingPunct="0">
        <a:spcBef>
          <a:spcPct val="0"/>
        </a:spcBef>
        <a:spcAft>
          <a:spcPct val="0"/>
        </a:spcAft>
        <a:defRPr sz="4000" b="1">
          <a:solidFill>
            <a:srgbClr val="003399"/>
          </a:solidFill>
          <a:latin typeface="Arial" pitchFamily="34" charset="0"/>
        </a:defRPr>
      </a:lvl2pPr>
      <a:lvl3pPr algn="ctr" rtl="0" eaLnBrk="0" fontAlgn="base" hangingPunct="0">
        <a:spcBef>
          <a:spcPct val="0"/>
        </a:spcBef>
        <a:spcAft>
          <a:spcPct val="0"/>
        </a:spcAft>
        <a:defRPr sz="4000" b="1">
          <a:solidFill>
            <a:srgbClr val="003399"/>
          </a:solidFill>
          <a:latin typeface="Arial" pitchFamily="34" charset="0"/>
        </a:defRPr>
      </a:lvl3pPr>
      <a:lvl4pPr algn="ctr" rtl="0" eaLnBrk="0" fontAlgn="base" hangingPunct="0">
        <a:spcBef>
          <a:spcPct val="0"/>
        </a:spcBef>
        <a:spcAft>
          <a:spcPct val="0"/>
        </a:spcAft>
        <a:defRPr sz="4000" b="1">
          <a:solidFill>
            <a:srgbClr val="003399"/>
          </a:solidFill>
          <a:latin typeface="Arial" pitchFamily="34" charset="0"/>
        </a:defRPr>
      </a:lvl4pPr>
      <a:lvl5pPr algn="ctr" rtl="0" eaLnBrk="0" fontAlgn="base" hangingPunct="0">
        <a:spcBef>
          <a:spcPct val="0"/>
        </a:spcBef>
        <a:spcAft>
          <a:spcPct val="0"/>
        </a:spcAft>
        <a:defRPr sz="4000" b="1">
          <a:solidFill>
            <a:srgbClr val="003399"/>
          </a:solidFill>
          <a:latin typeface="Arial" pitchFamily="34" charset="0"/>
        </a:defRPr>
      </a:lvl5pPr>
      <a:lvl6pPr marL="457011" algn="ctr" rtl="0" fontAlgn="base">
        <a:spcBef>
          <a:spcPct val="0"/>
        </a:spcBef>
        <a:spcAft>
          <a:spcPct val="0"/>
        </a:spcAft>
        <a:defRPr sz="4000" b="1">
          <a:solidFill>
            <a:srgbClr val="003399"/>
          </a:solidFill>
          <a:latin typeface="Arial" pitchFamily="34" charset="0"/>
        </a:defRPr>
      </a:lvl6pPr>
      <a:lvl7pPr marL="914021" algn="ctr" rtl="0" fontAlgn="base">
        <a:spcBef>
          <a:spcPct val="0"/>
        </a:spcBef>
        <a:spcAft>
          <a:spcPct val="0"/>
        </a:spcAft>
        <a:defRPr sz="4000" b="1">
          <a:solidFill>
            <a:srgbClr val="003399"/>
          </a:solidFill>
          <a:latin typeface="Arial" pitchFamily="34" charset="0"/>
        </a:defRPr>
      </a:lvl7pPr>
      <a:lvl8pPr marL="1371032" algn="ctr" rtl="0" fontAlgn="base">
        <a:spcBef>
          <a:spcPct val="0"/>
        </a:spcBef>
        <a:spcAft>
          <a:spcPct val="0"/>
        </a:spcAft>
        <a:defRPr sz="4000" b="1">
          <a:solidFill>
            <a:srgbClr val="003399"/>
          </a:solidFill>
          <a:latin typeface="Arial" pitchFamily="34" charset="0"/>
        </a:defRPr>
      </a:lvl8pPr>
      <a:lvl9pPr marL="1828041" algn="ctr" rtl="0" fontAlgn="base">
        <a:spcBef>
          <a:spcPct val="0"/>
        </a:spcBef>
        <a:spcAft>
          <a:spcPct val="0"/>
        </a:spcAft>
        <a:defRPr sz="4000" b="1">
          <a:solidFill>
            <a:srgbClr val="003399"/>
          </a:solidFill>
          <a:latin typeface="Arial" pitchFamily="34" charset="0"/>
        </a:defRPr>
      </a:lvl9pPr>
    </p:titleStyle>
    <p:bodyStyle>
      <a:lvl1pPr marL="342758" indent="-342758" algn="l" rtl="0" eaLnBrk="0" fontAlgn="base" hangingPunct="0">
        <a:spcBef>
          <a:spcPct val="20000"/>
        </a:spcBef>
        <a:spcAft>
          <a:spcPct val="0"/>
        </a:spcAft>
        <a:buChar char="•"/>
        <a:defRPr sz="2400" b="1">
          <a:solidFill>
            <a:srgbClr val="003399"/>
          </a:solidFill>
          <a:latin typeface="+mn-lt"/>
          <a:ea typeface="+mn-ea"/>
          <a:cs typeface="+mn-cs"/>
        </a:defRPr>
      </a:lvl1pPr>
      <a:lvl2pPr marL="742642" indent="-285630" algn="l" rtl="0" eaLnBrk="0" fontAlgn="base" hangingPunct="0">
        <a:spcBef>
          <a:spcPct val="20000"/>
        </a:spcBef>
        <a:spcAft>
          <a:spcPct val="0"/>
        </a:spcAft>
        <a:buChar char="–"/>
        <a:defRPr sz="2400">
          <a:solidFill>
            <a:schemeClr val="tx1"/>
          </a:solidFill>
          <a:latin typeface="+mn-lt"/>
        </a:defRPr>
      </a:lvl2pPr>
      <a:lvl3pPr marL="1142528" indent="-228506" algn="l" rtl="0" eaLnBrk="0" fontAlgn="base" hangingPunct="0">
        <a:spcBef>
          <a:spcPct val="20000"/>
        </a:spcBef>
        <a:spcAft>
          <a:spcPct val="0"/>
        </a:spcAft>
        <a:buChar char="•"/>
        <a:defRPr sz="2400">
          <a:solidFill>
            <a:schemeClr val="tx1"/>
          </a:solidFill>
          <a:latin typeface="+mn-lt"/>
        </a:defRPr>
      </a:lvl3pPr>
      <a:lvl4pPr marL="1599537" indent="-228506" algn="l" rtl="0" eaLnBrk="0" fontAlgn="base" hangingPunct="0">
        <a:spcBef>
          <a:spcPct val="20000"/>
        </a:spcBef>
        <a:spcAft>
          <a:spcPct val="0"/>
        </a:spcAft>
        <a:buChar char="–"/>
        <a:defRPr sz="2000">
          <a:solidFill>
            <a:schemeClr val="tx1"/>
          </a:solidFill>
          <a:latin typeface="+mn-lt"/>
        </a:defRPr>
      </a:lvl4pPr>
      <a:lvl5pPr marL="2056547" indent="-228506" algn="l" rtl="0" eaLnBrk="0" fontAlgn="base" hangingPunct="0">
        <a:spcBef>
          <a:spcPct val="20000"/>
        </a:spcBef>
        <a:spcAft>
          <a:spcPct val="0"/>
        </a:spcAft>
        <a:buChar char="»"/>
        <a:defRPr sz="2000">
          <a:solidFill>
            <a:schemeClr val="tx1"/>
          </a:solidFill>
          <a:latin typeface="+mn-lt"/>
        </a:defRPr>
      </a:lvl5pPr>
      <a:lvl6pPr marL="2513558" indent="-228506" algn="l" rtl="0" fontAlgn="base">
        <a:spcBef>
          <a:spcPct val="20000"/>
        </a:spcBef>
        <a:spcAft>
          <a:spcPct val="0"/>
        </a:spcAft>
        <a:buChar char="»"/>
        <a:defRPr sz="2000">
          <a:solidFill>
            <a:schemeClr val="tx1"/>
          </a:solidFill>
          <a:latin typeface="+mn-lt"/>
        </a:defRPr>
      </a:lvl6pPr>
      <a:lvl7pPr marL="2970568" indent="-228506" algn="l" rtl="0" fontAlgn="base">
        <a:spcBef>
          <a:spcPct val="20000"/>
        </a:spcBef>
        <a:spcAft>
          <a:spcPct val="0"/>
        </a:spcAft>
        <a:buChar char="»"/>
        <a:defRPr sz="2000">
          <a:solidFill>
            <a:schemeClr val="tx1"/>
          </a:solidFill>
          <a:latin typeface="+mn-lt"/>
        </a:defRPr>
      </a:lvl7pPr>
      <a:lvl8pPr marL="3427579" indent="-228506" algn="l" rtl="0" fontAlgn="base">
        <a:spcBef>
          <a:spcPct val="20000"/>
        </a:spcBef>
        <a:spcAft>
          <a:spcPct val="0"/>
        </a:spcAft>
        <a:buChar char="»"/>
        <a:defRPr sz="2000">
          <a:solidFill>
            <a:schemeClr val="tx1"/>
          </a:solidFill>
          <a:latin typeface="+mn-lt"/>
        </a:defRPr>
      </a:lvl8pPr>
      <a:lvl9pPr marL="3884589" indent="-228506"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150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ctr" anchorCtr="0" compatLnSpc="1">
            <a:prstTxWarp prst="textNoShape">
              <a:avLst/>
            </a:prstTxWarp>
          </a:bodyPr>
          <a:lstStyle/>
          <a:p>
            <a:pPr lvl="0"/>
            <a:r>
              <a:rPr lang="en-US" smtClean="0"/>
              <a:t>Click to add title</a:t>
            </a:r>
          </a:p>
        </p:txBody>
      </p:sp>
      <p:sp>
        <p:nvSpPr>
          <p:cNvPr id="38915" name="Rectangle 3"/>
          <p:cNvSpPr>
            <a:spLocks noGrp="1" noChangeArrowheads="1"/>
          </p:cNvSpPr>
          <p:nvPr>
            <p:ph type="body" idx="1"/>
          </p:nvPr>
        </p:nvSpPr>
        <p:spPr bwMode="auto">
          <a:xfrm>
            <a:off x="457200" y="1600200"/>
            <a:ext cx="82296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spAutoFit/>
          </a:bodyPr>
          <a:lstStyle/>
          <a:p>
            <a:pPr lvl="0"/>
            <a:r>
              <a:rPr lang="en-US" smtClean="0"/>
              <a:t>Click to add text</a:t>
            </a:r>
          </a:p>
          <a:p>
            <a:pPr lvl="1"/>
            <a:r>
              <a:rPr lang="en-US" smtClean="0"/>
              <a:t>Second level</a:t>
            </a:r>
          </a:p>
          <a:p>
            <a:pPr lvl="2"/>
            <a:r>
              <a:rPr lang="en-US" smtClean="0"/>
              <a:t>Third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38917" name="Rectangle 5"/>
          <p:cNvSpPr>
            <a:spLocks noGrp="1" noChangeArrowheads="1"/>
          </p:cNvSpPr>
          <p:nvPr>
            <p:ph type="ftr" sz="quarter" idx="3"/>
          </p:nvPr>
        </p:nvSpPr>
        <p:spPr bwMode="auto">
          <a:xfrm>
            <a:off x="190552" y="6553200"/>
            <a:ext cx="8774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spAutoFit/>
          </a:bodyPr>
          <a:lstStyle>
            <a:lvl1pPr algn="ctr">
              <a:defRPr sz="1200"/>
            </a:lvl1pPr>
          </a:lstStyle>
          <a:p>
            <a:pPr fontAlgn="base">
              <a:spcBef>
                <a:spcPct val="0"/>
              </a:spcBef>
              <a:spcAft>
                <a:spcPct val="0"/>
              </a:spcAft>
            </a:pPr>
            <a:endParaRPr lang="en-US" smtClean="0">
              <a:solidFill>
                <a:srgbClr val="000000"/>
              </a:solidFill>
            </a:endParaRPr>
          </a:p>
        </p:txBody>
      </p:sp>
      <p:sp>
        <p:nvSpPr>
          <p:cNvPr id="38918" name="Rectangle 6"/>
          <p:cNvSpPr>
            <a:spLocks noGrp="1" noChangeArrowheads="1"/>
          </p:cNvSpPr>
          <p:nvPr>
            <p:ph type="sldNum" sz="quarter" idx="4"/>
          </p:nvPr>
        </p:nvSpPr>
        <p:spPr bwMode="auto">
          <a:xfrm>
            <a:off x="6831013" y="6423479"/>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lgn="r">
              <a:defRPr sz="1400"/>
            </a:lvl1pPr>
          </a:lstStyle>
          <a:p>
            <a:pPr fontAlgn="base">
              <a:spcBef>
                <a:spcPct val="0"/>
              </a:spcBef>
              <a:spcAft>
                <a:spcPct val="0"/>
              </a:spcAft>
            </a:pPr>
            <a:fld id="{C6094348-6A6E-4EA6-BE8C-75D4D6513104}" type="slidenum">
              <a:rPr lang="en-US" smtClean="0">
                <a:solidFill>
                  <a:srgbClr val="000000"/>
                </a:solidFill>
              </a:rPr>
              <a:pPr fontAlgn="base">
                <a:spcBef>
                  <a:spcPct val="0"/>
                </a:spcBef>
                <a:spcAft>
                  <a:spcPct val="0"/>
                </a:spcAft>
              </a:pPr>
              <a:t>‹N›</a:t>
            </a:fld>
            <a:endParaRPr lang="en-US" smtClean="0">
              <a:solidFill>
                <a:srgbClr val="000000"/>
              </a:solidFill>
            </a:endParaRPr>
          </a:p>
        </p:txBody>
      </p:sp>
    </p:spTree>
    <p:extLst>
      <p:ext uri="{BB962C8B-B14F-4D97-AF65-F5344CB8AC3E}">
        <p14:creationId xmlns:p14="http://schemas.microsoft.com/office/powerpoint/2010/main" val="63122576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iming>
    <p:tnLst>
      <p:par>
        <p:cTn id="1" dur="indefinite" restart="never" nodeType="tmRoot"/>
      </p:par>
    </p:tnLst>
  </p:timing>
  <p:hf sldNum="0" hdr="0" ftr="0" dt="0"/>
  <p:txStyles>
    <p:titleStyle>
      <a:lvl1pPr algn="ctr" rtl="0" fontAlgn="base">
        <a:spcBef>
          <a:spcPct val="0"/>
        </a:spcBef>
        <a:spcAft>
          <a:spcPct val="0"/>
        </a:spcAft>
        <a:defRPr sz="2800" b="1">
          <a:solidFill>
            <a:schemeClr val="tx2"/>
          </a:solidFill>
          <a:latin typeface="+mj-lt"/>
          <a:ea typeface="+mj-ea"/>
          <a:cs typeface="+mj-cs"/>
        </a:defRPr>
      </a:lvl1pPr>
      <a:lvl2pPr algn="ctr" rtl="0" fontAlgn="base">
        <a:spcBef>
          <a:spcPct val="0"/>
        </a:spcBef>
        <a:spcAft>
          <a:spcPct val="0"/>
        </a:spcAft>
        <a:defRPr sz="2800" b="1">
          <a:solidFill>
            <a:schemeClr val="tx2"/>
          </a:solidFill>
          <a:latin typeface="News Gothic MT" pitchFamily="34" charset="0"/>
          <a:cs typeface="Arial" charset="0"/>
        </a:defRPr>
      </a:lvl2pPr>
      <a:lvl3pPr algn="ctr" rtl="0" fontAlgn="base">
        <a:spcBef>
          <a:spcPct val="0"/>
        </a:spcBef>
        <a:spcAft>
          <a:spcPct val="0"/>
        </a:spcAft>
        <a:defRPr sz="2800" b="1">
          <a:solidFill>
            <a:schemeClr val="tx2"/>
          </a:solidFill>
          <a:latin typeface="News Gothic MT" pitchFamily="34" charset="0"/>
          <a:cs typeface="Arial" charset="0"/>
        </a:defRPr>
      </a:lvl3pPr>
      <a:lvl4pPr algn="ctr" rtl="0" fontAlgn="base">
        <a:spcBef>
          <a:spcPct val="0"/>
        </a:spcBef>
        <a:spcAft>
          <a:spcPct val="0"/>
        </a:spcAft>
        <a:defRPr sz="2800" b="1">
          <a:solidFill>
            <a:schemeClr val="tx2"/>
          </a:solidFill>
          <a:latin typeface="News Gothic MT" pitchFamily="34" charset="0"/>
          <a:cs typeface="Arial" charset="0"/>
        </a:defRPr>
      </a:lvl4pPr>
      <a:lvl5pPr algn="ctr" rtl="0" fontAlgn="base">
        <a:spcBef>
          <a:spcPct val="0"/>
        </a:spcBef>
        <a:spcAft>
          <a:spcPct val="0"/>
        </a:spcAft>
        <a:defRPr sz="2800" b="1">
          <a:solidFill>
            <a:schemeClr val="tx2"/>
          </a:solidFill>
          <a:latin typeface="News Gothic MT" pitchFamily="34" charset="0"/>
          <a:cs typeface="Arial" charset="0"/>
        </a:defRPr>
      </a:lvl5pPr>
      <a:lvl6pPr marL="457011" algn="ctr" rtl="0" fontAlgn="base">
        <a:spcBef>
          <a:spcPct val="0"/>
        </a:spcBef>
        <a:spcAft>
          <a:spcPct val="0"/>
        </a:spcAft>
        <a:defRPr sz="2800" b="1">
          <a:solidFill>
            <a:schemeClr val="tx2"/>
          </a:solidFill>
          <a:latin typeface="News Gothic MT" pitchFamily="34" charset="0"/>
          <a:cs typeface="Arial" charset="0"/>
        </a:defRPr>
      </a:lvl6pPr>
      <a:lvl7pPr marL="914021" algn="ctr" rtl="0" fontAlgn="base">
        <a:spcBef>
          <a:spcPct val="0"/>
        </a:spcBef>
        <a:spcAft>
          <a:spcPct val="0"/>
        </a:spcAft>
        <a:defRPr sz="2800" b="1">
          <a:solidFill>
            <a:schemeClr val="tx2"/>
          </a:solidFill>
          <a:latin typeface="News Gothic MT" pitchFamily="34" charset="0"/>
          <a:cs typeface="Arial" charset="0"/>
        </a:defRPr>
      </a:lvl7pPr>
      <a:lvl8pPr marL="1371032" algn="ctr" rtl="0" fontAlgn="base">
        <a:spcBef>
          <a:spcPct val="0"/>
        </a:spcBef>
        <a:spcAft>
          <a:spcPct val="0"/>
        </a:spcAft>
        <a:defRPr sz="2800" b="1">
          <a:solidFill>
            <a:schemeClr val="tx2"/>
          </a:solidFill>
          <a:latin typeface="News Gothic MT" pitchFamily="34" charset="0"/>
          <a:cs typeface="Arial" charset="0"/>
        </a:defRPr>
      </a:lvl8pPr>
      <a:lvl9pPr marL="1828041" algn="ctr" rtl="0" fontAlgn="base">
        <a:spcBef>
          <a:spcPct val="0"/>
        </a:spcBef>
        <a:spcAft>
          <a:spcPct val="0"/>
        </a:spcAft>
        <a:defRPr sz="2800" b="1">
          <a:solidFill>
            <a:schemeClr val="tx2"/>
          </a:solidFill>
          <a:latin typeface="News Gothic MT" pitchFamily="34" charset="0"/>
          <a:cs typeface="Arial" charset="0"/>
        </a:defRPr>
      </a:lvl9pPr>
    </p:titleStyle>
    <p:bodyStyle>
      <a:lvl1pPr algn="l" rtl="0" fontAlgn="base">
        <a:spcBef>
          <a:spcPct val="0"/>
        </a:spcBef>
        <a:spcAft>
          <a:spcPct val="40000"/>
        </a:spcAft>
        <a:buFont typeface="Symbol" pitchFamily="18" charset="2"/>
        <a:defRPr sz="2000" b="1">
          <a:solidFill>
            <a:schemeClr val="tx1"/>
          </a:solidFill>
          <a:latin typeface="+mn-lt"/>
          <a:ea typeface="+mn-ea"/>
          <a:cs typeface="+mn-cs"/>
        </a:defRPr>
      </a:lvl1pPr>
      <a:lvl2pPr marL="287221" indent="-285630" algn="l" rtl="0" fontAlgn="base">
        <a:spcBef>
          <a:spcPct val="0"/>
        </a:spcBef>
        <a:spcAft>
          <a:spcPct val="40000"/>
        </a:spcAft>
        <a:buFont typeface="Symbol" pitchFamily="18" charset="2"/>
        <a:buChar char="·"/>
        <a:defRPr sz="2000" b="1">
          <a:solidFill>
            <a:schemeClr val="tx1"/>
          </a:solidFill>
          <a:latin typeface="+mn-lt"/>
          <a:cs typeface="+mn-cs"/>
        </a:defRPr>
      </a:lvl2pPr>
      <a:lvl3pPr marL="566502" indent="-277697" algn="l" rtl="0" fontAlgn="base">
        <a:spcBef>
          <a:spcPct val="0"/>
        </a:spcBef>
        <a:spcAft>
          <a:spcPct val="40000"/>
        </a:spcAft>
        <a:buFont typeface="Symbol" pitchFamily="18" charset="2"/>
        <a:buChar char="-"/>
        <a:defRPr sz="2000" b="1">
          <a:solidFill>
            <a:schemeClr val="tx1"/>
          </a:solidFill>
          <a:latin typeface="+mn-lt"/>
          <a:cs typeface="+mn-cs"/>
        </a:defRPr>
      </a:lvl3pPr>
      <a:lvl4pPr marL="853723" indent="-285630" algn="l" rtl="0" fontAlgn="base">
        <a:spcBef>
          <a:spcPct val="0"/>
        </a:spcBef>
        <a:spcAft>
          <a:spcPct val="40000"/>
        </a:spcAft>
        <a:buChar char="•"/>
        <a:defRPr sz="2000" b="1">
          <a:solidFill>
            <a:schemeClr val="tx1"/>
          </a:solidFill>
          <a:latin typeface="+mn-lt"/>
          <a:cs typeface="+mn-cs"/>
        </a:defRPr>
      </a:lvl4pPr>
      <a:lvl5pPr marL="1139353" indent="-280872" algn="l" rtl="0" fontAlgn="base">
        <a:spcBef>
          <a:spcPct val="0"/>
        </a:spcBef>
        <a:spcAft>
          <a:spcPct val="0"/>
        </a:spcAft>
        <a:defRPr sz="2000" b="1">
          <a:solidFill>
            <a:schemeClr val="tx2"/>
          </a:solidFill>
          <a:latin typeface="+mn-lt"/>
          <a:cs typeface="+mn-cs"/>
        </a:defRPr>
      </a:lvl5pPr>
      <a:lvl6pPr marL="1596364" indent="-280872" algn="l" rtl="0" fontAlgn="base">
        <a:spcBef>
          <a:spcPct val="0"/>
        </a:spcBef>
        <a:spcAft>
          <a:spcPct val="0"/>
        </a:spcAft>
        <a:defRPr sz="2000" b="1">
          <a:solidFill>
            <a:schemeClr val="tx2"/>
          </a:solidFill>
          <a:latin typeface="+mn-lt"/>
          <a:cs typeface="+mn-cs"/>
        </a:defRPr>
      </a:lvl6pPr>
      <a:lvl7pPr marL="2053373" indent="-280872" algn="l" rtl="0" fontAlgn="base">
        <a:spcBef>
          <a:spcPct val="0"/>
        </a:spcBef>
        <a:spcAft>
          <a:spcPct val="0"/>
        </a:spcAft>
        <a:defRPr sz="2000" b="1">
          <a:solidFill>
            <a:schemeClr val="tx2"/>
          </a:solidFill>
          <a:latin typeface="+mn-lt"/>
          <a:cs typeface="+mn-cs"/>
        </a:defRPr>
      </a:lvl7pPr>
      <a:lvl8pPr marL="2510385" indent="-280872" algn="l" rtl="0" fontAlgn="base">
        <a:spcBef>
          <a:spcPct val="0"/>
        </a:spcBef>
        <a:spcAft>
          <a:spcPct val="0"/>
        </a:spcAft>
        <a:defRPr sz="2000" b="1">
          <a:solidFill>
            <a:schemeClr val="tx2"/>
          </a:solidFill>
          <a:latin typeface="+mn-lt"/>
          <a:cs typeface="+mn-cs"/>
        </a:defRPr>
      </a:lvl8pPr>
      <a:lvl9pPr marL="2967394" indent="-280872" algn="l" rtl="0" fontAlgn="base">
        <a:spcBef>
          <a:spcPct val="0"/>
        </a:spcBef>
        <a:spcAft>
          <a:spcPct val="0"/>
        </a:spcAft>
        <a:defRPr sz="2000" b="1">
          <a:solidFill>
            <a:schemeClr val="tx2"/>
          </a:solidFill>
          <a:latin typeface="+mn-lt"/>
          <a:cs typeface="+mn-cs"/>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4821019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02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91402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42" indent="-285630" algn="l" defTabSz="91402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28" indent="-228506" algn="l" defTabSz="91402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3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4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56F20031-7E9D-467D-9CB8-D56046CD9953}" type="datetimeFigureOut">
              <a:rPr lang="it-IT" smtClean="0">
                <a:solidFill>
                  <a:prstClr val="black">
                    <a:tint val="75000"/>
                  </a:prstClr>
                </a:solidFill>
              </a:rPr>
              <a:pPr/>
              <a:t>11/10/2016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ED7801C4-D4C1-439F-8CAD-9026B57737E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7611784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91402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91402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42" indent="-285630" algn="l" defTabSz="91402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28" indent="-228506" algn="l" defTabSz="91402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3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4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1027"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a:p>
            <a:pPr lvl="4"/>
            <a:r>
              <a:rPr lang="en-GB" altLang="it-IT" smtClean="0"/>
              <a:t>Eighth Outline Level</a:t>
            </a:r>
          </a:p>
          <a:p>
            <a:pPr lvl="4"/>
            <a:r>
              <a:rPr lang="en-GB" altLang="it-IT" smtClean="0"/>
              <a:t>Ninth Outline Level</a:t>
            </a:r>
          </a:p>
        </p:txBody>
      </p:sp>
    </p:spTree>
    <p:extLst>
      <p:ext uri="{BB962C8B-B14F-4D97-AF65-F5344CB8AC3E}">
        <p14:creationId xmlns:p14="http://schemas.microsoft.com/office/powerpoint/2010/main" val="310858230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414726"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algn="ctr" defTabSz="414726"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algn="ctr" defTabSz="414726"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algn="ctr" defTabSz="414726"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eaLnBrk="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eaLnBrk="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5057" indent="-195843" algn="l" defTabSz="414726" rtl="0" eaLnBrk="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743" indent="-195843" algn="l" defTabSz="414726" rtl="0" eaLnBrk="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429" indent="-195843" algn="l" defTabSz="414726" rtl="0" eaLnBrk="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it-IT"/>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pPr defTabSz="457011"/>
            <a:fld id="{9B6ACBC2-E993-154F-A787-82FFFF03A997}" type="datetimeFigureOut">
              <a:rPr lang="it-IT" smtClean="0">
                <a:solidFill>
                  <a:prstClr val="black">
                    <a:tint val="75000"/>
                  </a:prstClr>
                </a:solidFill>
              </a:rPr>
              <a:pPr defTabSz="457011"/>
              <a:t>11/10/2016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pPr defTabSz="457011"/>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pPr defTabSz="457011"/>
            <a:fld id="{092F38A5-95FD-0540-A6D5-7321DC8D5840}" type="slidenum">
              <a:rPr lang="it-IT" smtClean="0">
                <a:solidFill>
                  <a:prstClr val="black">
                    <a:tint val="75000"/>
                  </a:prstClr>
                </a:solidFill>
              </a:rPr>
              <a:pPr defTabSz="457011"/>
              <a:t>‹N›</a:t>
            </a:fld>
            <a:endParaRPr lang="it-IT">
              <a:solidFill>
                <a:prstClr val="black">
                  <a:tint val="75000"/>
                </a:prstClr>
              </a:solidFill>
            </a:endParaRPr>
          </a:p>
        </p:txBody>
      </p:sp>
    </p:spTree>
    <p:extLst>
      <p:ext uri="{BB962C8B-B14F-4D97-AF65-F5344CB8AC3E}">
        <p14:creationId xmlns:p14="http://schemas.microsoft.com/office/powerpoint/2010/main" val="3900618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xStyles>
    <p:titleStyle>
      <a:lvl1pPr algn="ctr" defTabSz="45701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2" indent="-285630"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28" indent="-228506"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37" indent="-228506"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47" indent="-228506"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58" indent="-228506"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68" indent="-228506"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79" indent="-228506"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589" indent="-228506"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1" algn="l" defTabSz="457011" rtl="0" eaLnBrk="1" latinLnBrk="0" hangingPunct="1">
        <a:defRPr sz="1800" kern="1200">
          <a:solidFill>
            <a:schemeClr val="tx1"/>
          </a:solidFill>
          <a:latin typeface="+mn-lt"/>
          <a:ea typeface="+mn-ea"/>
          <a:cs typeface="+mn-cs"/>
        </a:defRPr>
      </a:lvl3pPr>
      <a:lvl4pPr marL="1371032" algn="l" defTabSz="457011" rtl="0" eaLnBrk="1" latinLnBrk="0" hangingPunct="1">
        <a:defRPr sz="1800" kern="1200">
          <a:solidFill>
            <a:schemeClr val="tx1"/>
          </a:solidFill>
          <a:latin typeface="+mn-lt"/>
          <a:ea typeface="+mn-ea"/>
          <a:cs typeface="+mn-cs"/>
        </a:defRPr>
      </a:lvl4pPr>
      <a:lvl5pPr marL="1828041" algn="l" defTabSz="457011" rtl="0" eaLnBrk="1" latinLnBrk="0" hangingPunct="1">
        <a:defRPr sz="1800" kern="1200">
          <a:solidFill>
            <a:schemeClr val="tx1"/>
          </a:solidFill>
          <a:latin typeface="+mn-lt"/>
          <a:ea typeface="+mn-ea"/>
          <a:cs typeface="+mn-cs"/>
        </a:defRPr>
      </a:lvl5pPr>
      <a:lvl6pPr marL="2285052" algn="l" defTabSz="457011" rtl="0" eaLnBrk="1" latinLnBrk="0" hangingPunct="1">
        <a:defRPr sz="1800" kern="1200">
          <a:solidFill>
            <a:schemeClr val="tx1"/>
          </a:solidFill>
          <a:latin typeface="+mn-lt"/>
          <a:ea typeface="+mn-ea"/>
          <a:cs typeface="+mn-cs"/>
        </a:defRPr>
      </a:lvl6pPr>
      <a:lvl7pPr marL="2742062" algn="l" defTabSz="457011" rtl="0" eaLnBrk="1" latinLnBrk="0" hangingPunct="1">
        <a:defRPr sz="1800" kern="1200">
          <a:solidFill>
            <a:schemeClr val="tx1"/>
          </a:solidFill>
          <a:latin typeface="+mn-lt"/>
          <a:ea typeface="+mn-ea"/>
          <a:cs typeface="+mn-cs"/>
        </a:defRPr>
      </a:lvl7pPr>
      <a:lvl8pPr marL="3199072" algn="l" defTabSz="457011" rtl="0" eaLnBrk="1" latinLnBrk="0" hangingPunct="1">
        <a:defRPr sz="1800" kern="1200">
          <a:solidFill>
            <a:schemeClr val="tx1"/>
          </a:solidFill>
          <a:latin typeface="+mn-lt"/>
          <a:ea typeface="+mn-ea"/>
          <a:cs typeface="+mn-cs"/>
        </a:defRPr>
      </a:lvl8pPr>
      <a:lvl9pPr marL="3656083" algn="l" defTabSz="4570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outerShdw dist="12700"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outerShdw dist="12700"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defTabSz="914400" eaLnBrk="0" fontAlgn="base" hangingPunct="0">
              <a:spcBef>
                <a:spcPct val="0"/>
              </a:spcBef>
              <a:spcAft>
                <a:spcPct val="0"/>
              </a:spcAft>
              <a:defRPr/>
            </a:pPr>
            <a:endParaRPr lang="it-IT">
              <a:solidFill>
                <a:srgbClr val="FFFFFF"/>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defTabSz="914400" eaLnBrk="0" fontAlgn="base" hangingPunct="0">
              <a:spcBef>
                <a:spcPct val="0"/>
              </a:spcBef>
              <a:spcAft>
                <a:spcPct val="0"/>
              </a:spcAft>
              <a:defRPr/>
            </a:pPr>
            <a:endParaRPr lang="it-IT">
              <a:solidFill>
                <a:srgbClr val="FFFFFF"/>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defRPr>
            </a:lvl1pPr>
          </a:lstStyle>
          <a:p>
            <a:pPr defTabSz="914400" eaLnBrk="0" fontAlgn="base" hangingPunct="0">
              <a:spcBef>
                <a:spcPct val="0"/>
              </a:spcBef>
              <a:spcAft>
                <a:spcPct val="0"/>
              </a:spcAft>
              <a:defRPr/>
            </a:pPr>
            <a:fld id="{8F9BA7B1-A091-4854-A913-ABEF05B52687}" type="slidenum">
              <a:rPr lang="it-IT">
                <a:solidFill>
                  <a:srgbClr val="FFFFFF"/>
                </a:solidFill>
              </a:rPr>
              <a:pPr defTabSz="914400" eaLnBrk="0" fontAlgn="base" hangingPunct="0">
                <a:spcBef>
                  <a:spcPct val="0"/>
                </a:spcBef>
                <a:spcAft>
                  <a:spcPct val="0"/>
                </a:spcAft>
                <a:defRPr/>
              </a:pPr>
              <a:t>‹N›</a:t>
            </a:fld>
            <a:endParaRPr lang="it-IT">
              <a:solidFill>
                <a:srgbClr val="FFFFFF"/>
              </a:solidFill>
            </a:endParaRPr>
          </a:p>
        </p:txBody>
      </p:sp>
      <p:pic>
        <p:nvPicPr>
          <p:cNvPr id="2055" name="Picture 7" descr="Macintosh HD:Users:giuseppegermano:Library:Mail Downloads:"/>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it-IT" sz="2400" smtClean="0">
              <a:solidFill>
                <a:srgbClr val="FFFFFF"/>
              </a:solidFill>
            </a:endParaRPr>
          </a:p>
        </p:txBody>
      </p:sp>
    </p:spTree>
    <p:extLst>
      <p:ext uri="{BB962C8B-B14F-4D97-AF65-F5344CB8AC3E}">
        <p14:creationId xmlns:p14="http://schemas.microsoft.com/office/powerpoint/2010/main" val="75845767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lr>
          <a:srgbClr val="FFCC66"/>
        </a:buClr>
        <a:buFont typeface="Wingdings"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66"/>
        </a:buClr>
        <a:buFont typeface="Wingdings" charset="2"/>
        <a:buChar char="w"/>
        <a:defRPr sz="28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charset="2"/>
        <a:buChar char="w"/>
        <a:defRPr sz="2400">
          <a:solidFill>
            <a:schemeClr val="tx1"/>
          </a:solidFill>
          <a:latin typeface="+mn-lt"/>
          <a:ea typeface="+mn-ea"/>
        </a:defRPr>
      </a:lvl3pPr>
      <a:lvl4pPr marL="1600200" indent="-228600" algn="l" rtl="0" eaLnBrk="0" fontAlgn="base" hangingPunct="0">
        <a:spcBef>
          <a:spcPct val="20000"/>
        </a:spcBef>
        <a:spcAft>
          <a:spcPct val="0"/>
        </a:spcAft>
        <a:buClr>
          <a:srgbClr val="FFFF66"/>
        </a:buClr>
        <a:buFont typeface="Wingdings" charset="2"/>
        <a:buChar char="w"/>
        <a:defRPr sz="20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charset="2"/>
        <a:buChar char="w"/>
        <a:defRPr sz="20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1" charset="2"/>
        <a:buChar char="w"/>
        <a:defRPr sz="20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1" charset="2"/>
        <a:buChar char="w"/>
        <a:defRPr sz="20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1" charset="2"/>
        <a:buChar char="w"/>
        <a:defRPr sz="20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1" charset="2"/>
        <a:buChar char="w"/>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Macintosh HD:Users:giuseppegermano:Library:Mail Downloads:"/>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09600" y="0"/>
            <a:ext cx="8534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eaLnBrk="0" fontAlgn="base" hangingPunct="0">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eaLnBrk="0" fontAlgn="base" hangingPunct="0">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eaLnBrk="0" fontAlgn="base" hangingPunct="0">
              <a:spcBef>
                <a:spcPct val="0"/>
              </a:spcBef>
              <a:spcAft>
                <a:spcPct val="0"/>
              </a:spcAft>
              <a:defRPr/>
            </a:pPr>
            <a:fld id="{6ECBEC9E-F7ED-4A0A-A4D0-E7BE0A6172FD}" type="slidenum">
              <a:rPr lang="it-IT">
                <a:solidFill>
                  <a:srgbClr val="FFFFFF"/>
                </a:solidFill>
              </a:rPr>
              <a:pPr defTabSz="914400" eaLnBrk="0" fontAlgn="base" hangingPunct="0">
                <a:spcBef>
                  <a:spcPct val="0"/>
                </a:spcBef>
                <a:spcAft>
                  <a:spcPct val="0"/>
                </a:spcAft>
                <a:defRPr/>
              </a:pPr>
              <a:t>‹N›</a:t>
            </a:fld>
            <a:endParaRPr lang="it-IT">
              <a:solidFill>
                <a:srgbClr val="FFFFFF"/>
              </a:solidFill>
            </a:endParaRPr>
          </a:p>
        </p:txBody>
      </p:sp>
      <p:sp>
        <p:nvSpPr>
          <p:cNvPr id="1032"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it-IT" sz="2400" smtClean="0">
              <a:solidFill>
                <a:srgbClr val="FFFFFF"/>
              </a:solidFill>
            </a:endParaRPr>
          </a:p>
        </p:txBody>
      </p:sp>
    </p:spTree>
    <p:extLst>
      <p:ext uri="{BB962C8B-B14F-4D97-AF65-F5344CB8AC3E}">
        <p14:creationId xmlns:p14="http://schemas.microsoft.com/office/powerpoint/2010/main" val="212901118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lvl="0"/>
            <a:r>
              <a:rPr lang="en-US" altLang="it-IT" smtClean="0"/>
              <a:t>Click to edit Master title style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p:txBody>
      </p:sp>
      <p:pic>
        <p:nvPicPr>
          <p:cNvPr id="1028" name="Picture 5" descr="Art of Cardi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48663" y="5589592"/>
            <a:ext cx="7604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597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l" rtl="0" eaLnBrk="0" fontAlgn="base" hangingPunct="0">
        <a:spcBef>
          <a:spcPct val="0"/>
        </a:spcBef>
        <a:spcAft>
          <a:spcPct val="0"/>
        </a:spcAft>
        <a:defRPr sz="4400">
          <a:solidFill>
            <a:srgbClr val="33CCFF"/>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rgbClr val="33CCFF"/>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rgbClr val="33CCFF"/>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rgbClr val="33CCFF"/>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rgbClr val="33CCFF"/>
          </a:solidFill>
          <a:latin typeface="Arial" charset="0"/>
          <a:ea typeface="ＭＳ Ｐゴシック" charset="-128"/>
          <a:cs typeface="ＭＳ Ｐゴシック" charset="-128"/>
        </a:defRPr>
      </a:lvl5pPr>
      <a:lvl6pPr marL="457011" algn="l" rtl="0" fontAlgn="base">
        <a:spcBef>
          <a:spcPct val="0"/>
        </a:spcBef>
        <a:spcAft>
          <a:spcPct val="0"/>
        </a:spcAft>
        <a:defRPr sz="4400">
          <a:solidFill>
            <a:srgbClr val="33CCFF"/>
          </a:solidFill>
          <a:latin typeface="Arial" charset="0"/>
        </a:defRPr>
      </a:lvl6pPr>
      <a:lvl7pPr marL="914021" algn="l" rtl="0" fontAlgn="base">
        <a:spcBef>
          <a:spcPct val="0"/>
        </a:spcBef>
        <a:spcAft>
          <a:spcPct val="0"/>
        </a:spcAft>
        <a:defRPr sz="4400">
          <a:solidFill>
            <a:srgbClr val="33CCFF"/>
          </a:solidFill>
          <a:latin typeface="Arial" charset="0"/>
        </a:defRPr>
      </a:lvl7pPr>
      <a:lvl8pPr marL="1371032" algn="l" rtl="0" fontAlgn="base">
        <a:spcBef>
          <a:spcPct val="0"/>
        </a:spcBef>
        <a:spcAft>
          <a:spcPct val="0"/>
        </a:spcAft>
        <a:defRPr sz="4400">
          <a:solidFill>
            <a:srgbClr val="33CCFF"/>
          </a:solidFill>
          <a:latin typeface="Arial" charset="0"/>
        </a:defRPr>
      </a:lvl8pPr>
      <a:lvl9pPr marL="1828041" algn="l" rtl="0" fontAlgn="base">
        <a:spcBef>
          <a:spcPct val="0"/>
        </a:spcBef>
        <a:spcAft>
          <a:spcPct val="0"/>
        </a:spcAft>
        <a:defRPr sz="4400">
          <a:solidFill>
            <a:srgbClr val="33CCFF"/>
          </a:solidFill>
          <a:latin typeface="Arial" charset="0"/>
        </a:defRPr>
      </a:lvl9pPr>
    </p:titleStyle>
    <p:bodyStyle>
      <a:lvl1pPr marL="342758" indent="-342758" algn="l" rtl="0" eaLnBrk="0" fontAlgn="base" hangingPunct="0">
        <a:spcBef>
          <a:spcPct val="20000"/>
        </a:spcBef>
        <a:spcAft>
          <a:spcPct val="0"/>
        </a:spcAft>
        <a:buBlip>
          <a:blip r:embed="rId15"/>
        </a:buBlip>
        <a:defRPr sz="3200">
          <a:solidFill>
            <a:schemeClr val="bg1"/>
          </a:solidFill>
          <a:latin typeface="+mn-lt"/>
          <a:ea typeface="ＭＳ Ｐゴシック" charset="-128"/>
          <a:cs typeface="ＭＳ Ｐゴシック" charset="-128"/>
        </a:defRPr>
      </a:lvl1pPr>
      <a:lvl2pPr marL="742642" indent="-285630" algn="l" rtl="0" eaLnBrk="0" fontAlgn="base" hangingPunct="0">
        <a:spcBef>
          <a:spcPct val="20000"/>
        </a:spcBef>
        <a:spcAft>
          <a:spcPct val="0"/>
        </a:spcAft>
        <a:buChar char="•"/>
        <a:defRPr sz="2800">
          <a:solidFill>
            <a:schemeClr val="bg1"/>
          </a:solidFill>
          <a:latin typeface="+mn-lt"/>
          <a:ea typeface="ＭＳ Ｐゴシック" charset="-128"/>
        </a:defRPr>
      </a:lvl2pPr>
      <a:lvl3pPr marL="1142528" indent="-228506" algn="l" rtl="0" eaLnBrk="0" fontAlgn="base" hangingPunct="0">
        <a:spcBef>
          <a:spcPct val="20000"/>
        </a:spcBef>
        <a:spcAft>
          <a:spcPct val="0"/>
        </a:spcAft>
        <a:buFont typeface="Arial" charset="0"/>
        <a:buChar char="−"/>
        <a:defRPr sz="2400">
          <a:solidFill>
            <a:schemeClr val="bg1"/>
          </a:solidFill>
          <a:latin typeface="+mn-lt"/>
          <a:ea typeface="ＭＳ Ｐゴシック" charset="-128"/>
        </a:defRPr>
      </a:lvl3pPr>
      <a:lvl4pPr marL="1599537" indent="-228506" algn="l" rtl="0" eaLnBrk="0" fontAlgn="base" hangingPunct="0">
        <a:spcBef>
          <a:spcPct val="20000"/>
        </a:spcBef>
        <a:spcAft>
          <a:spcPct val="0"/>
        </a:spcAft>
        <a:buBlip>
          <a:blip r:embed="rId16"/>
        </a:buBlip>
        <a:defRPr sz="2000">
          <a:solidFill>
            <a:schemeClr val="bg1"/>
          </a:solidFill>
          <a:latin typeface="+mn-lt"/>
          <a:ea typeface="ＭＳ Ｐゴシック" charset="-128"/>
        </a:defRPr>
      </a:lvl4pPr>
      <a:lvl5pPr marL="2056547" indent="-228506" algn="l" rtl="0" eaLnBrk="0" fontAlgn="base" hangingPunct="0">
        <a:spcBef>
          <a:spcPct val="20000"/>
        </a:spcBef>
        <a:spcAft>
          <a:spcPct val="0"/>
        </a:spcAft>
        <a:buBlip>
          <a:blip r:embed="rId16"/>
        </a:buBlip>
        <a:defRPr sz="2000">
          <a:solidFill>
            <a:schemeClr val="bg1"/>
          </a:solidFill>
          <a:latin typeface="+mn-lt"/>
          <a:ea typeface="ＭＳ Ｐゴシック" charset="-128"/>
        </a:defRPr>
      </a:lvl5pPr>
      <a:lvl6pPr marL="2513558" indent="-228506" algn="l" rtl="0" fontAlgn="base">
        <a:spcBef>
          <a:spcPct val="20000"/>
        </a:spcBef>
        <a:spcAft>
          <a:spcPct val="0"/>
        </a:spcAft>
        <a:buBlip>
          <a:blip r:embed="rId16"/>
        </a:buBlip>
        <a:defRPr sz="2000">
          <a:solidFill>
            <a:schemeClr val="bg1"/>
          </a:solidFill>
          <a:latin typeface="+mn-lt"/>
        </a:defRPr>
      </a:lvl6pPr>
      <a:lvl7pPr marL="2970568" indent="-228506" algn="l" rtl="0" fontAlgn="base">
        <a:spcBef>
          <a:spcPct val="20000"/>
        </a:spcBef>
        <a:spcAft>
          <a:spcPct val="0"/>
        </a:spcAft>
        <a:buBlip>
          <a:blip r:embed="rId16"/>
        </a:buBlip>
        <a:defRPr sz="2000">
          <a:solidFill>
            <a:schemeClr val="bg1"/>
          </a:solidFill>
          <a:latin typeface="+mn-lt"/>
        </a:defRPr>
      </a:lvl7pPr>
      <a:lvl8pPr marL="3427579" indent="-228506" algn="l" rtl="0" fontAlgn="base">
        <a:spcBef>
          <a:spcPct val="20000"/>
        </a:spcBef>
        <a:spcAft>
          <a:spcPct val="0"/>
        </a:spcAft>
        <a:buBlip>
          <a:blip r:embed="rId16"/>
        </a:buBlip>
        <a:defRPr sz="2000">
          <a:solidFill>
            <a:schemeClr val="bg1"/>
          </a:solidFill>
          <a:latin typeface="+mn-lt"/>
        </a:defRPr>
      </a:lvl8pPr>
      <a:lvl9pPr marL="3884589" indent="-228506" algn="l" rtl="0" fontAlgn="base">
        <a:spcBef>
          <a:spcPct val="20000"/>
        </a:spcBef>
        <a:spcAft>
          <a:spcPct val="0"/>
        </a:spcAft>
        <a:buBlip>
          <a:blip r:embed="rId16"/>
        </a:buBlip>
        <a:defRPr sz="2000">
          <a:solidFill>
            <a:schemeClr val="bg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7" rIns="91330" bIns="45667"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7" rIns="91330" bIns="45667"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7" rIns="91330" bIns="45667" numCol="1" anchor="t" anchorCtr="0" compatLnSpc="1">
            <a:prstTxWarp prst="textNoShape">
              <a:avLst/>
            </a:prstTxWarp>
          </a:bodyPr>
          <a:lstStyle>
            <a:lvl1pPr>
              <a:defRPr sz="1400">
                <a:latin typeface="Arial" charset="0"/>
              </a:defRPr>
            </a:lvl1pPr>
          </a:lstStyle>
          <a:p>
            <a:pPr defTabSz="913358"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7" rIns="91330" bIns="45667" numCol="1" anchor="t" anchorCtr="0" compatLnSpc="1">
            <a:prstTxWarp prst="textNoShape">
              <a:avLst/>
            </a:prstTxWarp>
          </a:bodyPr>
          <a:lstStyle>
            <a:lvl1pPr algn="ctr">
              <a:defRPr sz="1400">
                <a:latin typeface="Arial" charset="0"/>
              </a:defRPr>
            </a:lvl1pPr>
          </a:lstStyle>
          <a:p>
            <a:pPr defTabSz="913358"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0" tIns="45667" rIns="91330" bIns="45667" numCol="1" anchor="t" anchorCtr="0" compatLnSpc="1">
            <a:prstTxWarp prst="textNoShape">
              <a:avLst/>
            </a:prstTxWarp>
          </a:bodyPr>
          <a:lstStyle>
            <a:lvl1pPr algn="r">
              <a:defRPr sz="1400">
                <a:latin typeface="Arial" charset="0"/>
              </a:defRPr>
            </a:lvl1pPr>
          </a:lstStyle>
          <a:p>
            <a:pPr defTabSz="913358" fontAlgn="base">
              <a:spcBef>
                <a:spcPct val="0"/>
              </a:spcBef>
              <a:spcAft>
                <a:spcPct val="0"/>
              </a:spcAft>
              <a:defRPr/>
            </a:pPr>
            <a:fld id="{C021EB09-D194-459C-BA07-BD51F1AA03C4}" type="slidenum">
              <a:rPr lang="it-IT" smtClean="0">
                <a:solidFill>
                  <a:srgbClr val="000000"/>
                </a:solidFill>
              </a:rPr>
              <a:pPr defTabSz="913358"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9062857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78" algn="ctr" rtl="0" fontAlgn="base">
        <a:spcBef>
          <a:spcPct val="0"/>
        </a:spcBef>
        <a:spcAft>
          <a:spcPct val="0"/>
        </a:spcAft>
        <a:defRPr sz="4400">
          <a:solidFill>
            <a:schemeClr val="tx2"/>
          </a:solidFill>
          <a:latin typeface="Arial" charset="0"/>
        </a:defRPr>
      </a:lvl6pPr>
      <a:lvl7pPr marL="913358" algn="ctr" rtl="0" fontAlgn="base">
        <a:spcBef>
          <a:spcPct val="0"/>
        </a:spcBef>
        <a:spcAft>
          <a:spcPct val="0"/>
        </a:spcAft>
        <a:defRPr sz="4400">
          <a:solidFill>
            <a:schemeClr val="tx2"/>
          </a:solidFill>
          <a:latin typeface="Arial" charset="0"/>
        </a:defRPr>
      </a:lvl7pPr>
      <a:lvl8pPr marL="1370038" algn="ctr" rtl="0" fontAlgn="base">
        <a:spcBef>
          <a:spcPct val="0"/>
        </a:spcBef>
        <a:spcAft>
          <a:spcPct val="0"/>
        </a:spcAft>
        <a:defRPr sz="4400">
          <a:solidFill>
            <a:schemeClr val="tx2"/>
          </a:solidFill>
          <a:latin typeface="Arial" charset="0"/>
        </a:defRPr>
      </a:lvl8pPr>
      <a:lvl9pPr marL="1826715" algn="ctr" rtl="0" fontAlgn="base">
        <a:spcBef>
          <a:spcPct val="0"/>
        </a:spcBef>
        <a:spcAft>
          <a:spcPct val="0"/>
        </a:spcAft>
        <a:defRPr sz="4400">
          <a:solidFill>
            <a:schemeClr val="tx2"/>
          </a:solidFill>
          <a:latin typeface="Arial" charset="0"/>
        </a:defRPr>
      </a:lvl9pPr>
    </p:titleStyle>
    <p:bodyStyle>
      <a:lvl1pPr marL="342509" indent="-342509" algn="l" rtl="0" eaLnBrk="0" fontAlgn="base" hangingPunct="0">
        <a:spcBef>
          <a:spcPct val="20000"/>
        </a:spcBef>
        <a:spcAft>
          <a:spcPct val="0"/>
        </a:spcAft>
        <a:buChar char="•"/>
        <a:defRPr sz="3200">
          <a:solidFill>
            <a:schemeClr val="tx1"/>
          </a:solidFill>
          <a:latin typeface="+mn-lt"/>
          <a:ea typeface="+mn-ea"/>
          <a:cs typeface="+mn-cs"/>
        </a:defRPr>
      </a:lvl1pPr>
      <a:lvl2pPr marL="742103" indent="-285424" algn="l" rtl="0" eaLnBrk="0" fontAlgn="base" hangingPunct="0">
        <a:spcBef>
          <a:spcPct val="20000"/>
        </a:spcBef>
        <a:spcAft>
          <a:spcPct val="0"/>
        </a:spcAft>
        <a:buChar char="–"/>
        <a:defRPr sz="2800">
          <a:solidFill>
            <a:schemeClr val="tx1"/>
          </a:solidFill>
          <a:latin typeface="+mn-lt"/>
        </a:defRPr>
      </a:lvl2pPr>
      <a:lvl3pPr marL="1141699" indent="-228340" algn="l" rtl="0" eaLnBrk="0" fontAlgn="base" hangingPunct="0">
        <a:spcBef>
          <a:spcPct val="20000"/>
        </a:spcBef>
        <a:spcAft>
          <a:spcPct val="0"/>
        </a:spcAft>
        <a:buChar char="•"/>
        <a:defRPr sz="2400">
          <a:solidFill>
            <a:schemeClr val="tx1"/>
          </a:solidFill>
          <a:latin typeface="+mn-lt"/>
        </a:defRPr>
      </a:lvl3pPr>
      <a:lvl4pPr marL="1598376" indent="-228340" algn="l" rtl="0" eaLnBrk="0" fontAlgn="base" hangingPunct="0">
        <a:spcBef>
          <a:spcPct val="20000"/>
        </a:spcBef>
        <a:spcAft>
          <a:spcPct val="0"/>
        </a:spcAft>
        <a:buChar char="–"/>
        <a:defRPr sz="2000">
          <a:solidFill>
            <a:schemeClr val="tx1"/>
          </a:solidFill>
          <a:latin typeface="+mn-lt"/>
        </a:defRPr>
      </a:lvl4pPr>
      <a:lvl5pPr marL="2055056" indent="-228340" algn="l" rtl="0" eaLnBrk="0" fontAlgn="base" hangingPunct="0">
        <a:spcBef>
          <a:spcPct val="20000"/>
        </a:spcBef>
        <a:spcAft>
          <a:spcPct val="0"/>
        </a:spcAft>
        <a:buChar char="»"/>
        <a:defRPr sz="2000">
          <a:solidFill>
            <a:schemeClr val="tx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Macintosh HD:Users:giuseppegermano:Library:Mail Downloads:"/>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09602" y="2"/>
            <a:ext cx="8534400" cy="1295400"/>
          </a:xfrm>
          <a:prstGeom prst="rect">
            <a:avLst/>
          </a:prstGeom>
          <a:noFill/>
          <a:ln w="9525">
            <a:noFill/>
            <a:miter lim="800000"/>
            <a:headEnd/>
            <a:tailEnd/>
          </a:ln>
          <a:effectLst/>
        </p:spPr>
        <p:txBody>
          <a:bodyPr vert="horz" wrap="square" lIns="91400" tIns="45702" rIns="91400" bIns="45702" numCol="1" anchor="ctr"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r">
              <a:defRPr sz="1400">
                <a:latin typeface="Arial" charset="0"/>
              </a:defRPr>
            </a:lvl1pPr>
          </a:lstStyle>
          <a:p>
            <a:pPr eaLnBrk="0" fontAlgn="base" hangingPunct="0">
              <a:spcBef>
                <a:spcPct val="0"/>
              </a:spcBef>
              <a:spcAft>
                <a:spcPct val="0"/>
              </a:spcAft>
              <a:defRPr/>
            </a:pPr>
            <a:fld id="{D58420FB-1984-41CD-AB9D-1C630B20760A}" type="slidenum">
              <a:rPr lang="it-IT">
                <a:solidFill>
                  <a:srgbClr val="FFFFFF"/>
                </a:solidFill>
              </a:rPr>
              <a:pPr eaLnBrk="0" fontAlgn="base" hangingPunct="0">
                <a:spcBef>
                  <a:spcPct val="0"/>
                </a:spcBef>
                <a:spcAft>
                  <a:spcPct val="0"/>
                </a:spcAft>
                <a:defRPr/>
              </a:pPr>
              <a:t>‹N›</a:t>
            </a:fld>
            <a:endParaRPr lang="it-IT">
              <a:solidFill>
                <a:srgbClr val="FFFFFF"/>
              </a:solidFill>
            </a:endParaRPr>
          </a:p>
        </p:txBody>
      </p:sp>
      <p:sp>
        <p:nvSpPr>
          <p:cNvPr id="1032"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91400" tIns="45702" rIns="91400" bIns="45702" anchor="ctr"/>
          <a:lstStyle/>
          <a:p>
            <a:pPr eaLnBrk="0" fontAlgn="base" hangingPunct="0">
              <a:spcBef>
                <a:spcPct val="0"/>
              </a:spcBef>
              <a:spcAft>
                <a:spcPct val="0"/>
              </a:spcAft>
            </a:pPr>
            <a:endParaRPr lang="it-IT" sz="2400" smtClean="0">
              <a:solidFill>
                <a:srgbClr val="FFFFFF"/>
              </a:solidFill>
            </a:endParaRPr>
          </a:p>
        </p:txBody>
      </p:sp>
    </p:spTree>
    <p:extLst>
      <p:ext uri="{BB962C8B-B14F-4D97-AF65-F5344CB8AC3E}">
        <p14:creationId xmlns:p14="http://schemas.microsoft.com/office/powerpoint/2010/main" val="21628773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01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02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032"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04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mn-lt"/>
          <a:ea typeface="+mn-ea"/>
          <a:cs typeface="+mn-cs"/>
        </a:defRPr>
      </a:lvl1pPr>
      <a:lvl2pPr marL="742642" indent="-285630" algn="l" rtl="0" eaLnBrk="0" fontAlgn="base" hangingPunct="0">
        <a:spcBef>
          <a:spcPct val="20000"/>
        </a:spcBef>
        <a:spcAft>
          <a:spcPct val="0"/>
        </a:spcAft>
        <a:buChar char="–"/>
        <a:defRPr sz="2800">
          <a:solidFill>
            <a:schemeClr val="tx1"/>
          </a:solidFill>
          <a:latin typeface="+mn-lt"/>
        </a:defRPr>
      </a:lvl2pPr>
      <a:lvl3pPr marL="1142528" indent="-228506" algn="l" rtl="0" eaLnBrk="0" fontAlgn="base" hangingPunct="0">
        <a:spcBef>
          <a:spcPct val="20000"/>
        </a:spcBef>
        <a:spcAft>
          <a:spcPct val="0"/>
        </a:spcAft>
        <a:buChar char="•"/>
        <a:defRPr sz="2400">
          <a:solidFill>
            <a:schemeClr val="tx1"/>
          </a:solidFill>
          <a:latin typeface="+mn-lt"/>
        </a:defRPr>
      </a:lvl3pPr>
      <a:lvl4pPr marL="1599537" indent="-228506" algn="l" rtl="0" eaLnBrk="0" fontAlgn="base" hangingPunct="0">
        <a:spcBef>
          <a:spcPct val="20000"/>
        </a:spcBef>
        <a:spcAft>
          <a:spcPct val="0"/>
        </a:spcAft>
        <a:buChar char="–"/>
        <a:defRPr sz="2000">
          <a:solidFill>
            <a:schemeClr val="tx1"/>
          </a:solidFill>
          <a:latin typeface="+mn-lt"/>
        </a:defRPr>
      </a:lvl4pPr>
      <a:lvl5pPr marL="2056547" indent="-228506" algn="l" rtl="0" eaLnBrk="0" fontAlgn="base" hangingPunct="0">
        <a:spcBef>
          <a:spcPct val="20000"/>
        </a:spcBef>
        <a:spcAft>
          <a:spcPct val="0"/>
        </a:spcAft>
        <a:buChar char="»"/>
        <a:defRPr sz="2000">
          <a:solidFill>
            <a:schemeClr val="tx1"/>
          </a:solidFill>
          <a:latin typeface="+mn-lt"/>
        </a:defRPr>
      </a:lvl5pPr>
      <a:lvl6pPr marL="2513558" indent="-228506" algn="l" rtl="0" fontAlgn="base">
        <a:spcBef>
          <a:spcPct val="20000"/>
        </a:spcBef>
        <a:spcAft>
          <a:spcPct val="0"/>
        </a:spcAft>
        <a:buChar char="»"/>
        <a:defRPr sz="2000">
          <a:solidFill>
            <a:schemeClr val="tx1"/>
          </a:solidFill>
          <a:latin typeface="+mn-lt"/>
        </a:defRPr>
      </a:lvl6pPr>
      <a:lvl7pPr marL="2970568" indent="-228506" algn="l" rtl="0" fontAlgn="base">
        <a:spcBef>
          <a:spcPct val="20000"/>
        </a:spcBef>
        <a:spcAft>
          <a:spcPct val="0"/>
        </a:spcAft>
        <a:buChar char="»"/>
        <a:defRPr sz="2000">
          <a:solidFill>
            <a:schemeClr val="tx1"/>
          </a:solidFill>
          <a:latin typeface="+mn-lt"/>
        </a:defRPr>
      </a:lvl7pPr>
      <a:lvl8pPr marL="3427579" indent="-228506" algn="l" rtl="0" fontAlgn="base">
        <a:spcBef>
          <a:spcPct val="20000"/>
        </a:spcBef>
        <a:spcAft>
          <a:spcPct val="0"/>
        </a:spcAft>
        <a:buChar char="»"/>
        <a:defRPr sz="2000">
          <a:solidFill>
            <a:schemeClr val="tx1"/>
          </a:solidFill>
          <a:latin typeface="+mn-lt"/>
        </a:defRPr>
      </a:lvl8pPr>
      <a:lvl9pPr marL="3884589" indent="-228506"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Macintosh HD:Users:giuseppegermano:Library:Mail Downloads:"/>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09602" y="2"/>
            <a:ext cx="8534400" cy="1295400"/>
          </a:xfrm>
          <a:prstGeom prst="rect">
            <a:avLst/>
          </a:prstGeom>
          <a:noFill/>
          <a:ln w="9525">
            <a:noFill/>
            <a:miter lim="800000"/>
            <a:headEnd/>
            <a:tailEnd/>
          </a:ln>
          <a:effectLst/>
        </p:spPr>
        <p:txBody>
          <a:bodyPr vert="horz" wrap="square" lIns="91400" tIns="45702" rIns="91400" bIns="45702" numCol="1" anchor="ctr"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lvl1pPr algn="r">
              <a:defRPr sz="1400">
                <a:latin typeface="Arial" charset="0"/>
              </a:defRPr>
            </a:lvl1pPr>
          </a:lstStyle>
          <a:p>
            <a:pPr eaLnBrk="0" fontAlgn="base" hangingPunct="0">
              <a:spcBef>
                <a:spcPct val="0"/>
              </a:spcBef>
              <a:spcAft>
                <a:spcPct val="0"/>
              </a:spcAft>
              <a:defRPr/>
            </a:pPr>
            <a:fld id="{D58420FB-1984-41CD-AB9D-1C630B20760A}" type="slidenum">
              <a:rPr lang="it-IT">
                <a:solidFill>
                  <a:srgbClr val="FFFFFF"/>
                </a:solidFill>
              </a:rPr>
              <a:pPr eaLnBrk="0" fontAlgn="base" hangingPunct="0">
                <a:spcBef>
                  <a:spcPct val="0"/>
                </a:spcBef>
                <a:spcAft>
                  <a:spcPct val="0"/>
                </a:spcAft>
                <a:defRPr/>
              </a:pPr>
              <a:t>‹N›</a:t>
            </a:fld>
            <a:endParaRPr lang="it-IT">
              <a:solidFill>
                <a:srgbClr val="FFFFFF"/>
              </a:solidFill>
            </a:endParaRPr>
          </a:p>
        </p:txBody>
      </p:sp>
      <p:sp>
        <p:nvSpPr>
          <p:cNvPr id="1032" name="Line 8"/>
          <p:cNvSpPr>
            <a:spLocks noChangeShapeType="1"/>
          </p:cNvSpPr>
          <p:nvPr userDrawn="1"/>
        </p:nvSpPr>
        <p:spPr bwMode="auto">
          <a:xfrm>
            <a:off x="685800" y="6096000"/>
            <a:ext cx="830580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91400" tIns="45702" rIns="91400" bIns="45702" anchor="ctr"/>
          <a:lstStyle/>
          <a:p>
            <a:pPr eaLnBrk="0" fontAlgn="base" hangingPunct="0">
              <a:spcBef>
                <a:spcPct val="0"/>
              </a:spcBef>
              <a:spcAft>
                <a:spcPct val="0"/>
              </a:spcAft>
            </a:pPr>
            <a:endParaRPr lang="it-IT" sz="2400" smtClean="0">
              <a:solidFill>
                <a:srgbClr val="FFFFFF"/>
              </a:solidFill>
            </a:endParaRPr>
          </a:p>
        </p:txBody>
      </p:sp>
    </p:spTree>
    <p:extLst>
      <p:ext uri="{BB962C8B-B14F-4D97-AF65-F5344CB8AC3E}">
        <p14:creationId xmlns:p14="http://schemas.microsoft.com/office/powerpoint/2010/main" val="4392940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01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02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032"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041"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mn-lt"/>
          <a:ea typeface="+mn-ea"/>
          <a:cs typeface="+mn-cs"/>
        </a:defRPr>
      </a:lvl1pPr>
      <a:lvl2pPr marL="742642" indent="-285630" algn="l" rtl="0" eaLnBrk="0" fontAlgn="base" hangingPunct="0">
        <a:spcBef>
          <a:spcPct val="20000"/>
        </a:spcBef>
        <a:spcAft>
          <a:spcPct val="0"/>
        </a:spcAft>
        <a:buChar char="–"/>
        <a:defRPr sz="2800">
          <a:solidFill>
            <a:schemeClr val="tx1"/>
          </a:solidFill>
          <a:latin typeface="+mn-lt"/>
        </a:defRPr>
      </a:lvl2pPr>
      <a:lvl3pPr marL="1142528" indent="-228506" algn="l" rtl="0" eaLnBrk="0" fontAlgn="base" hangingPunct="0">
        <a:spcBef>
          <a:spcPct val="20000"/>
        </a:spcBef>
        <a:spcAft>
          <a:spcPct val="0"/>
        </a:spcAft>
        <a:buChar char="•"/>
        <a:defRPr sz="2400">
          <a:solidFill>
            <a:schemeClr val="tx1"/>
          </a:solidFill>
          <a:latin typeface="+mn-lt"/>
        </a:defRPr>
      </a:lvl3pPr>
      <a:lvl4pPr marL="1599537" indent="-228506" algn="l" rtl="0" eaLnBrk="0" fontAlgn="base" hangingPunct="0">
        <a:spcBef>
          <a:spcPct val="20000"/>
        </a:spcBef>
        <a:spcAft>
          <a:spcPct val="0"/>
        </a:spcAft>
        <a:buChar char="–"/>
        <a:defRPr sz="2000">
          <a:solidFill>
            <a:schemeClr val="tx1"/>
          </a:solidFill>
          <a:latin typeface="+mn-lt"/>
        </a:defRPr>
      </a:lvl4pPr>
      <a:lvl5pPr marL="2056547" indent="-228506" algn="l" rtl="0" eaLnBrk="0" fontAlgn="base" hangingPunct="0">
        <a:spcBef>
          <a:spcPct val="20000"/>
        </a:spcBef>
        <a:spcAft>
          <a:spcPct val="0"/>
        </a:spcAft>
        <a:buChar char="»"/>
        <a:defRPr sz="2000">
          <a:solidFill>
            <a:schemeClr val="tx1"/>
          </a:solidFill>
          <a:latin typeface="+mn-lt"/>
        </a:defRPr>
      </a:lvl5pPr>
      <a:lvl6pPr marL="2513558" indent="-228506" algn="l" rtl="0" fontAlgn="base">
        <a:spcBef>
          <a:spcPct val="20000"/>
        </a:spcBef>
        <a:spcAft>
          <a:spcPct val="0"/>
        </a:spcAft>
        <a:buChar char="»"/>
        <a:defRPr sz="2000">
          <a:solidFill>
            <a:schemeClr val="tx1"/>
          </a:solidFill>
          <a:latin typeface="+mn-lt"/>
        </a:defRPr>
      </a:lvl6pPr>
      <a:lvl7pPr marL="2970568" indent="-228506" algn="l" rtl="0" fontAlgn="base">
        <a:spcBef>
          <a:spcPct val="20000"/>
        </a:spcBef>
        <a:spcAft>
          <a:spcPct val="0"/>
        </a:spcAft>
        <a:buChar char="»"/>
        <a:defRPr sz="2000">
          <a:solidFill>
            <a:schemeClr val="tx1"/>
          </a:solidFill>
          <a:latin typeface="+mn-lt"/>
        </a:defRPr>
      </a:lvl7pPr>
      <a:lvl8pPr marL="3427579" indent="-228506" algn="l" rtl="0" fontAlgn="base">
        <a:spcBef>
          <a:spcPct val="20000"/>
        </a:spcBef>
        <a:spcAft>
          <a:spcPct val="0"/>
        </a:spcAft>
        <a:buChar char="»"/>
        <a:defRPr sz="2000">
          <a:solidFill>
            <a:schemeClr val="tx1"/>
          </a:solidFill>
          <a:latin typeface="+mn-lt"/>
        </a:defRPr>
      </a:lvl8pPr>
      <a:lvl9pPr marL="3884589" indent="-228506"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4" y="6351"/>
            <a:ext cx="9140825" cy="6851650"/>
            <a:chOff x="0" y="4"/>
            <a:chExt cx="5758" cy="4316"/>
          </a:xfrm>
        </p:grpSpPr>
        <p:sp>
          <p:nvSpPr>
            <p:cNvPr id="615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615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grpSp>
          <p:nvGrpSpPr>
            <p:cNvPr id="6154" name="Group 5"/>
            <p:cNvGrpSpPr>
              <a:grpSpLocks/>
            </p:cNvGrpSpPr>
            <p:nvPr userDrawn="1"/>
          </p:nvGrpSpPr>
          <p:grpSpPr bwMode="auto">
            <a:xfrm>
              <a:off x="0" y="4"/>
              <a:ext cx="5758" cy="4316"/>
              <a:chOff x="0" y="4"/>
              <a:chExt cx="5758" cy="4316"/>
            </a:xfrm>
          </p:grpSpPr>
          <p:sp>
            <p:nvSpPr>
              <p:cNvPr id="615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615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615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615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615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5121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eaLnBrk="0" fontAlgn="base" hangingPunct="0">
                  <a:spcBef>
                    <a:spcPct val="0"/>
                  </a:spcBef>
                  <a:spcAft>
                    <a:spcPct val="0"/>
                  </a:spcAft>
                  <a:defRPr/>
                </a:pPr>
                <a:endParaRPr lang="it-IT" sz="2000" u="sng">
                  <a:solidFill>
                    <a:srgbClr val="FFFFFF"/>
                  </a:solidFill>
                </a:endParaRPr>
              </a:p>
            </p:txBody>
          </p:sp>
          <p:sp>
            <p:nvSpPr>
              <p:cNvPr id="616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616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mtClean="0">
                  <a:solidFill>
                    <a:srgbClr val="FFFFFF"/>
                  </a:solidFill>
                  <a:latin typeface="Arial" pitchFamily="34" charset="0"/>
                </a:endParaRPr>
              </a:p>
            </p:txBody>
          </p:sp>
          <p:sp>
            <p:nvSpPr>
              <p:cNvPr id="5121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eaLnBrk="0" fontAlgn="base" hangingPunct="0">
                  <a:spcBef>
                    <a:spcPct val="0"/>
                  </a:spcBef>
                  <a:spcAft>
                    <a:spcPct val="0"/>
                  </a:spcAft>
                  <a:defRPr/>
                </a:pPr>
                <a:endParaRPr lang="it-IT" sz="2000" u="sng">
                  <a:solidFill>
                    <a:srgbClr val="FFFFFF"/>
                  </a:solidFill>
                </a:endParaRPr>
              </a:p>
            </p:txBody>
          </p:sp>
        </p:grpSp>
      </p:grpSp>
      <p:sp>
        <p:nvSpPr>
          <p:cNvPr id="6147" name="Rectangle 15"/>
          <p:cNvSpPr>
            <a:spLocks noGrp="1" noChangeArrowheads="1"/>
          </p:cNvSpPr>
          <p:nvPr>
            <p:ph type="title"/>
          </p:nvPr>
        </p:nvSpPr>
        <p:spPr bwMode="auto">
          <a:xfrm>
            <a:off x="1066800" y="3048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lvl="0"/>
            <a:r>
              <a:rPr lang="en-US" altLang="it-IT" smtClean="0"/>
              <a:t>Click to Edit Master Title Style</a:t>
            </a:r>
          </a:p>
        </p:txBody>
      </p:sp>
      <p:sp>
        <p:nvSpPr>
          <p:cNvPr id="6148" name="Rectangle 16"/>
          <p:cNvSpPr>
            <a:spLocks noGrp="1" noChangeArrowheads="1"/>
          </p:cNvSpPr>
          <p:nvPr>
            <p:ph type="body" idx="1"/>
          </p:nvPr>
        </p:nvSpPr>
        <p:spPr bwMode="auto">
          <a:xfrm>
            <a:off x="10668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20" name="Rectangle 17"/>
          <p:cNvSpPr>
            <a:spLocks noGrp="1" noChangeArrowheads="1"/>
          </p:cNvSpPr>
          <p:nvPr>
            <p:ph type="dt" sz="half" idx="2"/>
          </p:nvPr>
        </p:nvSpPr>
        <p:spPr bwMode="auto">
          <a:xfrm>
            <a:off x="1066800" y="6248400"/>
            <a:ext cx="1905000" cy="457200"/>
          </a:xfrm>
          <a:prstGeom prst="rect">
            <a:avLst/>
          </a:prstGeom>
          <a:extLst/>
        </p:spPr>
        <p:txBody>
          <a:bodyPr vert="horz" wrap="square" lIns="91400" tIns="45702" rIns="91400" bIns="45702" numCol="1" anchor="t" anchorCtr="0" compatLnSpc="1">
            <a:prstTxWarp prst="textNoShape">
              <a:avLst/>
            </a:prstTxWarp>
          </a:bodyPr>
          <a:lstStyle>
            <a:lvl1pPr fontAlgn="auto">
              <a:spcBef>
                <a:spcPts val="0"/>
              </a:spcBef>
              <a:spcAft>
                <a:spcPts val="0"/>
              </a:spcAft>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21" name="Rectangle 18"/>
          <p:cNvSpPr>
            <a:spLocks noGrp="1" noChangeArrowheads="1"/>
          </p:cNvSpPr>
          <p:nvPr>
            <p:ph type="ftr" sz="quarter" idx="3"/>
          </p:nvPr>
        </p:nvSpPr>
        <p:spPr bwMode="auto">
          <a:xfrm>
            <a:off x="3429000" y="6248400"/>
            <a:ext cx="2895600" cy="457200"/>
          </a:xfrm>
          <a:prstGeom prst="rect">
            <a:avLst/>
          </a:prstGeom>
          <a:extLst/>
        </p:spPr>
        <p:txBody>
          <a:bodyPr vert="horz" wrap="square" lIns="91400" tIns="45702" rIns="91400" bIns="45702" numCol="1" anchor="t" anchorCtr="0" compatLnSpc="1">
            <a:prstTxWarp prst="textNoShape">
              <a:avLst/>
            </a:prstTxWarp>
          </a:bodyPr>
          <a:lstStyle>
            <a:lvl1pPr algn="ctr" fontAlgn="auto">
              <a:spcBef>
                <a:spcPts val="0"/>
              </a:spcBef>
              <a:spcAft>
                <a:spcPts val="0"/>
              </a:spcAft>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22" name="Rectangle 19"/>
          <p:cNvSpPr>
            <a:spLocks noGrp="1" noChangeArrowheads="1"/>
          </p:cNvSpPr>
          <p:nvPr>
            <p:ph type="sldNum" sz="quarter" idx="4"/>
          </p:nvPr>
        </p:nvSpPr>
        <p:spPr bwMode="auto">
          <a:xfrm>
            <a:off x="6705600" y="6248400"/>
            <a:ext cx="1905000" cy="457200"/>
          </a:xfrm>
          <a:prstGeom prst="rect">
            <a:avLst/>
          </a:prstGeom>
          <a:extLst/>
        </p:spPr>
        <p:txBody>
          <a:bodyPr vert="horz" wrap="square" lIns="91400" tIns="45702" rIns="91400" bIns="45702" numCol="1" anchor="t" anchorCtr="0" compatLnSpc="1">
            <a:prstTxWarp prst="textNoShape">
              <a:avLst/>
            </a:prstTxWarp>
          </a:bodyPr>
          <a:lstStyle>
            <a:lvl1pPr algn="r" fontAlgn="auto">
              <a:spcBef>
                <a:spcPts val="0"/>
              </a:spcBef>
              <a:spcAft>
                <a:spcPts val="0"/>
              </a:spcAft>
              <a:defRPr sz="1000">
                <a:solidFill>
                  <a:srgbClr val="FFFFFF"/>
                </a:solidFill>
                <a:effectLst>
                  <a:outerShdw blurRad="38100" dist="38100" dir="2700000" algn="tl">
                    <a:srgbClr val="000000"/>
                  </a:outerShdw>
                </a:effectLst>
                <a:latin typeface="+mn-lt"/>
              </a:defRPr>
            </a:lvl1pPr>
          </a:lstStyle>
          <a:p>
            <a:pPr>
              <a:defRPr/>
            </a:pPr>
            <a:fld id="{79E938F6-89E4-4F43-8762-34A649033B81}" type="slidenum">
              <a:rPr lang="en-US"/>
              <a:pPr>
                <a:defRPr/>
              </a:pPr>
              <a:t>‹N›</a:t>
            </a:fld>
            <a:endParaRPr lang="en-US"/>
          </a:p>
        </p:txBody>
      </p:sp>
    </p:spTree>
    <p:extLst>
      <p:ext uri="{BB962C8B-B14F-4D97-AF65-F5344CB8AC3E}">
        <p14:creationId xmlns:p14="http://schemas.microsoft.com/office/powerpoint/2010/main" val="2287083454"/>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defRPr>
      </a:lvl2pPr>
      <a:lvl3pPr algn="l" rtl="0" eaLnBrk="0" fontAlgn="base" hangingPunct="0">
        <a:spcBef>
          <a:spcPct val="0"/>
        </a:spcBef>
        <a:spcAft>
          <a:spcPct val="0"/>
        </a:spcAft>
        <a:defRPr sz="4400" b="1">
          <a:solidFill>
            <a:schemeClr val="tx2"/>
          </a:solidFill>
          <a:latin typeface="Tahoma" pitchFamily="34" charset="0"/>
        </a:defRPr>
      </a:lvl3pPr>
      <a:lvl4pPr algn="l" rtl="0" eaLnBrk="0" fontAlgn="base" hangingPunct="0">
        <a:spcBef>
          <a:spcPct val="0"/>
        </a:spcBef>
        <a:spcAft>
          <a:spcPct val="0"/>
        </a:spcAft>
        <a:defRPr sz="4400" b="1">
          <a:solidFill>
            <a:schemeClr val="tx2"/>
          </a:solidFill>
          <a:latin typeface="Tahoma" pitchFamily="34" charset="0"/>
        </a:defRPr>
      </a:lvl4pPr>
      <a:lvl5pPr algn="l" rtl="0" eaLnBrk="0" fontAlgn="base" hangingPunct="0">
        <a:spcBef>
          <a:spcPct val="0"/>
        </a:spcBef>
        <a:spcAft>
          <a:spcPct val="0"/>
        </a:spcAft>
        <a:defRPr sz="4400" b="1">
          <a:solidFill>
            <a:schemeClr val="tx2"/>
          </a:solidFill>
          <a:latin typeface="Tahoma" pitchFamily="34" charset="0"/>
        </a:defRPr>
      </a:lvl5pPr>
      <a:lvl6pPr marL="457011" algn="l" rtl="0" eaLnBrk="0" fontAlgn="base" hangingPunct="0">
        <a:spcBef>
          <a:spcPct val="0"/>
        </a:spcBef>
        <a:spcAft>
          <a:spcPct val="0"/>
        </a:spcAft>
        <a:defRPr sz="4400" b="1">
          <a:solidFill>
            <a:schemeClr val="tx2"/>
          </a:solidFill>
          <a:latin typeface="Tahoma" pitchFamily="34" charset="0"/>
        </a:defRPr>
      </a:lvl6pPr>
      <a:lvl7pPr marL="914021" algn="l" rtl="0" eaLnBrk="0" fontAlgn="base" hangingPunct="0">
        <a:spcBef>
          <a:spcPct val="0"/>
        </a:spcBef>
        <a:spcAft>
          <a:spcPct val="0"/>
        </a:spcAft>
        <a:defRPr sz="4400" b="1">
          <a:solidFill>
            <a:schemeClr val="tx2"/>
          </a:solidFill>
          <a:latin typeface="Tahoma" pitchFamily="34" charset="0"/>
        </a:defRPr>
      </a:lvl7pPr>
      <a:lvl8pPr marL="1371032" algn="l" rtl="0" eaLnBrk="0" fontAlgn="base" hangingPunct="0">
        <a:spcBef>
          <a:spcPct val="0"/>
        </a:spcBef>
        <a:spcAft>
          <a:spcPct val="0"/>
        </a:spcAft>
        <a:defRPr sz="4400" b="1">
          <a:solidFill>
            <a:schemeClr val="tx2"/>
          </a:solidFill>
          <a:latin typeface="Tahoma" pitchFamily="34" charset="0"/>
        </a:defRPr>
      </a:lvl8pPr>
      <a:lvl9pPr marL="1828041" algn="l" rtl="0" eaLnBrk="0" fontAlgn="base" hangingPunct="0">
        <a:spcBef>
          <a:spcPct val="0"/>
        </a:spcBef>
        <a:spcAft>
          <a:spcPct val="0"/>
        </a:spcAft>
        <a:defRPr sz="4400" b="1">
          <a:solidFill>
            <a:schemeClr val="tx2"/>
          </a:solidFill>
          <a:latin typeface="Tahoma" pitchFamily="34" charset="0"/>
        </a:defRPr>
      </a:lvl9pPr>
    </p:titleStyle>
    <p:bodyStyle>
      <a:lvl1pPr marL="342758" indent="-342758"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642" indent="-285630" algn="l" rtl="0" eaLnBrk="0" fontAlgn="base" hangingPunct="0">
        <a:spcBef>
          <a:spcPct val="20000"/>
        </a:spcBef>
        <a:spcAft>
          <a:spcPct val="0"/>
        </a:spcAft>
        <a:buClr>
          <a:schemeClr val="tx1"/>
        </a:buClr>
        <a:buChar char="–"/>
        <a:defRPr sz="2800">
          <a:solidFill>
            <a:schemeClr val="tx1"/>
          </a:solidFill>
          <a:latin typeface="+mn-lt"/>
        </a:defRPr>
      </a:lvl2pPr>
      <a:lvl3pPr marL="1142528" indent="-228506"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599537" indent="-228506" algn="l" rtl="0" eaLnBrk="0" fontAlgn="base" hangingPunct="0">
        <a:spcBef>
          <a:spcPct val="20000"/>
        </a:spcBef>
        <a:spcAft>
          <a:spcPct val="0"/>
        </a:spcAft>
        <a:buClr>
          <a:schemeClr val="tx1"/>
        </a:buClr>
        <a:buChar char="–"/>
        <a:defRPr sz="2000">
          <a:solidFill>
            <a:schemeClr val="tx1"/>
          </a:solidFill>
          <a:latin typeface="+mn-lt"/>
        </a:defRPr>
      </a:lvl4pPr>
      <a:lvl5pPr marL="2056547" indent="-228506"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3558" indent="-228506"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6pPr>
      <a:lvl7pPr marL="2970568" indent="-228506"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7pPr>
      <a:lvl8pPr marL="3427579" indent="-228506"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8pPr>
      <a:lvl9pPr marL="3884589" indent="-228506"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lvl="0"/>
            <a:r>
              <a:rPr lang="en-GB" altLang="it-IT" smtClean="0"/>
              <a:t>Click to edit Master title style</a:t>
            </a:r>
          </a:p>
        </p:txBody>
      </p:sp>
      <p:sp>
        <p:nvSpPr>
          <p:cNvPr id="3075"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23E4B2AB-7902-4ED8-AE65-329AD3E43919}" type="slidenum">
              <a:rPr lang="en-GB"/>
              <a:pPr fontAlgn="base">
                <a:spcBef>
                  <a:spcPct val="0"/>
                </a:spcBef>
                <a:spcAft>
                  <a:spcPct val="0"/>
                </a:spcAft>
                <a:defRPr/>
              </a:pPr>
              <a:t>‹N›</a:t>
            </a:fld>
            <a:endParaRPr lang="en-GB"/>
          </a:p>
        </p:txBody>
      </p:sp>
    </p:spTree>
    <p:extLst>
      <p:ext uri="{BB962C8B-B14F-4D97-AF65-F5344CB8AC3E}">
        <p14:creationId xmlns:p14="http://schemas.microsoft.com/office/powerpoint/2010/main" val="2601497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1" algn="ctr" rtl="0" fontAlgn="base">
        <a:spcBef>
          <a:spcPct val="0"/>
        </a:spcBef>
        <a:spcAft>
          <a:spcPct val="0"/>
        </a:spcAft>
        <a:defRPr sz="4400">
          <a:solidFill>
            <a:schemeClr val="tx2"/>
          </a:solidFill>
          <a:latin typeface="Arial" charset="0"/>
        </a:defRPr>
      </a:lvl6pPr>
      <a:lvl7pPr marL="914021" algn="ctr" rtl="0" fontAlgn="base">
        <a:spcBef>
          <a:spcPct val="0"/>
        </a:spcBef>
        <a:spcAft>
          <a:spcPct val="0"/>
        </a:spcAft>
        <a:defRPr sz="4400">
          <a:solidFill>
            <a:schemeClr val="tx2"/>
          </a:solidFill>
          <a:latin typeface="Arial" charset="0"/>
        </a:defRPr>
      </a:lvl7pPr>
      <a:lvl8pPr marL="1371032" algn="ctr" rtl="0" fontAlgn="base">
        <a:spcBef>
          <a:spcPct val="0"/>
        </a:spcBef>
        <a:spcAft>
          <a:spcPct val="0"/>
        </a:spcAft>
        <a:defRPr sz="4400">
          <a:solidFill>
            <a:schemeClr val="tx2"/>
          </a:solidFill>
          <a:latin typeface="Arial" charset="0"/>
        </a:defRPr>
      </a:lvl8pPr>
      <a:lvl9pPr marL="1828041"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mn-lt"/>
          <a:ea typeface="+mn-ea"/>
          <a:cs typeface="+mn-cs"/>
        </a:defRPr>
      </a:lvl1pPr>
      <a:lvl2pPr marL="742642" indent="-285630" algn="l" rtl="0" eaLnBrk="0" fontAlgn="base" hangingPunct="0">
        <a:spcBef>
          <a:spcPct val="20000"/>
        </a:spcBef>
        <a:spcAft>
          <a:spcPct val="0"/>
        </a:spcAft>
        <a:buChar char="–"/>
        <a:defRPr sz="2800">
          <a:solidFill>
            <a:schemeClr val="tx1"/>
          </a:solidFill>
          <a:latin typeface="+mn-lt"/>
        </a:defRPr>
      </a:lvl2pPr>
      <a:lvl3pPr marL="1142528" indent="-228506" algn="l" rtl="0" eaLnBrk="0" fontAlgn="base" hangingPunct="0">
        <a:spcBef>
          <a:spcPct val="20000"/>
        </a:spcBef>
        <a:spcAft>
          <a:spcPct val="0"/>
        </a:spcAft>
        <a:buChar char="•"/>
        <a:defRPr sz="2400">
          <a:solidFill>
            <a:schemeClr val="tx1"/>
          </a:solidFill>
          <a:latin typeface="+mn-lt"/>
        </a:defRPr>
      </a:lvl3pPr>
      <a:lvl4pPr marL="1599537" indent="-228506" algn="l" rtl="0" eaLnBrk="0" fontAlgn="base" hangingPunct="0">
        <a:spcBef>
          <a:spcPct val="20000"/>
        </a:spcBef>
        <a:spcAft>
          <a:spcPct val="0"/>
        </a:spcAft>
        <a:buChar char="–"/>
        <a:defRPr sz="2000">
          <a:solidFill>
            <a:schemeClr val="tx1"/>
          </a:solidFill>
          <a:latin typeface="+mn-lt"/>
        </a:defRPr>
      </a:lvl4pPr>
      <a:lvl5pPr marL="2056547" indent="-228506" algn="l" rtl="0" eaLnBrk="0" fontAlgn="base" hangingPunct="0">
        <a:spcBef>
          <a:spcPct val="20000"/>
        </a:spcBef>
        <a:spcAft>
          <a:spcPct val="0"/>
        </a:spcAft>
        <a:buChar char="»"/>
        <a:defRPr sz="2000">
          <a:solidFill>
            <a:schemeClr val="tx1"/>
          </a:solidFill>
          <a:latin typeface="+mn-lt"/>
        </a:defRPr>
      </a:lvl5pPr>
      <a:lvl6pPr marL="2513558" indent="-228506" algn="l" rtl="0" fontAlgn="base">
        <a:spcBef>
          <a:spcPct val="20000"/>
        </a:spcBef>
        <a:spcAft>
          <a:spcPct val="0"/>
        </a:spcAft>
        <a:buChar char="»"/>
        <a:defRPr sz="2000">
          <a:solidFill>
            <a:schemeClr val="tx1"/>
          </a:solidFill>
          <a:latin typeface="+mn-lt"/>
        </a:defRPr>
      </a:lvl6pPr>
      <a:lvl7pPr marL="2970568" indent="-228506" algn="l" rtl="0" fontAlgn="base">
        <a:spcBef>
          <a:spcPct val="20000"/>
        </a:spcBef>
        <a:spcAft>
          <a:spcPct val="0"/>
        </a:spcAft>
        <a:buChar char="»"/>
        <a:defRPr sz="2000">
          <a:solidFill>
            <a:schemeClr val="tx1"/>
          </a:solidFill>
          <a:latin typeface="+mn-lt"/>
        </a:defRPr>
      </a:lvl7pPr>
      <a:lvl8pPr marL="3427579" indent="-228506" algn="l" rtl="0" fontAlgn="base">
        <a:spcBef>
          <a:spcPct val="20000"/>
        </a:spcBef>
        <a:spcAft>
          <a:spcPct val="0"/>
        </a:spcAft>
        <a:buChar char="»"/>
        <a:defRPr sz="2000">
          <a:solidFill>
            <a:schemeClr val="tx1"/>
          </a:solidFill>
          <a:latin typeface="+mn-lt"/>
        </a:defRPr>
      </a:lvl8pPr>
      <a:lvl9pPr marL="3884589" indent="-22850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771526" y="366713"/>
            <a:ext cx="76009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36" name="Rectangle 12"/>
          <p:cNvSpPr>
            <a:spLocks noGrp="1" noChangeArrowheads="1"/>
          </p:cNvSpPr>
          <p:nvPr>
            <p:ph type="body" idx="1"/>
          </p:nvPr>
        </p:nvSpPr>
        <p:spPr bwMode="auto">
          <a:xfrm>
            <a:off x="762003" y="1352550"/>
            <a:ext cx="761047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1038" name="Object 14">
            <a:hlinkClick r:id="" action="ppaction://ole?verb=0"/>
          </p:cNvPr>
          <p:cNvGraphicFramePr>
            <a:graphicFrameLocks/>
          </p:cNvGraphicFramePr>
          <p:nvPr userDrawn="1"/>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4125" name="Bitmap Image" r:id="rId20" imgW="2766960" imgH="785520" progId="Paint.Picture">
                  <p:embed/>
                </p:oleObj>
              </mc:Choice>
              <mc:Fallback>
                <p:oleObj name="Bitmap Image" r:id="rId20" imgW="2766960" imgH="785520" progId="Paint.Picture">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18280" tIns="18280" rIns="18280" bIns="18280" anchor="ctr"/>
          <a:lstStyle/>
          <a:p>
            <a:pPr algn="ctr" eaLnBrk="0" fontAlgn="base" hangingPunct="0">
              <a:spcBef>
                <a:spcPct val="0"/>
              </a:spcBef>
              <a:spcAft>
                <a:spcPct val="0"/>
              </a:spcAft>
            </a:pPr>
            <a:endParaRPr lang="en-US" altLang="it-IT" sz="2800" b="1" smtClean="0">
              <a:solidFill>
                <a:srgbClr val="FFFF00"/>
              </a:solidFill>
              <a:latin typeface="Tahoma" pitchFamily="34" charset="0"/>
            </a:endParaRPr>
          </a:p>
        </p:txBody>
      </p:sp>
    </p:spTree>
    <p:extLst>
      <p:ext uri="{BB962C8B-B14F-4D97-AF65-F5344CB8AC3E}">
        <p14:creationId xmlns:p14="http://schemas.microsoft.com/office/powerpoint/2010/main" val="38215793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011" algn="ctr" rtl="0" eaLnBrk="0" fontAlgn="base" hangingPunct="0">
        <a:lnSpc>
          <a:spcPct val="90000"/>
        </a:lnSpc>
        <a:spcBef>
          <a:spcPct val="0"/>
        </a:spcBef>
        <a:spcAft>
          <a:spcPct val="0"/>
        </a:spcAft>
        <a:defRPr sz="3600" b="1">
          <a:solidFill>
            <a:srgbClr val="FF3300"/>
          </a:solidFill>
          <a:latin typeface="Arial" charset="0"/>
        </a:defRPr>
      </a:lvl6pPr>
      <a:lvl7pPr marL="914021" algn="ctr" rtl="0" eaLnBrk="0" fontAlgn="base" hangingPunct="0">
        <a:lnSpc>
          <a:spcPct val="90000"/>
        </a:lnSpc>
        <a:spcBef>
          <a:spcPct val="0"/>
        </a:spcBef>
        <a:spcAft>
          <a:spcPct val="0"/>
        </a:spcAft>
        <a:defRPr sz="3600" b="1">
          <a:solidFill>
            <a:srgbClr val="FF3300"/>
          </a:solidFill>
          <a:latin typeface="Arial" charset="0"/>
        </a:defRPr>
      </a:lvl7pPr>
      <a:lvl8pPr marL="1371032" algn="ctr" rtl="0" eaLnBrk="0" fontAlgn="base" hangingPunct="0">
        <a:lnSpc>
          <a:spcPct val="90000"/>
        </a:lnSpc>
        <a:spcBef>
          <a:spcPct val="0"/>
        </a:spcBef>
        <a:spcAft>
          <a:spcPct val="0"/>
        </a:spcAft>
        <a:defRPr sz="3600" b="1">
          <a:solidFill>
            <a:srgbClr val="FF3300"/>
          </a:solidFill>
          <a:latin typeface="Arial" charset="0"/>
        </a:defRPr>
      </a:lvl8pPr>
      <a:lvl9pPr marL="1828041"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758" indent="-342758"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642" indent="-285630" algn="l" rtl="0" eaLnBrk="0" fontAlgn="base" hangingPunct="0">
        <a:spcBef>
          <a:spcPct val="20000"/>
        </a:spcBef>
        <a:spcAft>
          <a:spcPct val="0"/>
        </a:spcAft>
        <a:buClr>
          <a:schemeClr val="accent2"/>
        </a:buClr>
        <a:buChar char="–"/>
        <a:defRPr sz="2800">
          <a:solidFill>
            <a:srgbClr val="000099"/>
          </a:solidFill>
          <a:latin typeface="+mn-lt"/>
        </a:defRPr>
      </a:lvl2pPr>
      <a:lvl3pPr marL="1142528" indent="-228506" algn="l" rtl="0" eaLnBrk="0" fontAlgn="base" hangingPunct="0">
        <a:spcBef>
          <a:spcPct val="20000"/>
        </a:spcBef>
        <a:spcAft>
          <a:spcPct val="0"/>
        </a:spcAft>
        <a:buClr>
          <a:schemeClr val="accent2"/>
        </a:buClr>
        <a:buChar char="•"/>
        <a:defRPr sz="2800">
          <a:solidFill>
            <a:srgbClr val="000099"/>
          </a:solidFill>
          <a:latin typeface="+mn-lt"/>
        </a:defRPr>
      </a:lvl3pPr>
      <a:lvl4pPr marL="1561452" indent="-228506" algn="l" rtl="0" eaLnBrk="0" fontAlgn="base" hangingPunct="0">
        <a:spcBef>
          <a:spcPct val="20000"/>
        </a:spcBef>
        <a:spcAft>
          <a:spcPct val="0"/>
        </a:spcAft>
        <a:buClr>
          <a:schemeClr val="accent2"/>
        </a:buClr>
        <a:buChar char="–"/>
        <a:defRPr sz="2800">
          <a:solidFill>
            <a:srgbClr val="000099"/>
          </a:solidFill>
          <a:latin typeface="+mn-lt"/>
        </a:defRPr>
      </a:lvl4pPr>
      <a:lvl5pPr marL="1980380" indent="-228506" algn="l" rtl="0" eaLnBrk="0" fontAlgn="base" hangingPunct="0">
        <a:spcBef>
          <a:spcPct val="20000"/>
        </a:spcBef>
        <a:spcAft>
          <a:spcPct val="0"/>
        </a:spcAft>
        <a:buClr>
          <a:schemeClr val="accent2"/>
        </a:buClr>
        <a:buChar char="»"/>
        <a:defRPr sz="2800">
          <a:solidFill>
            <a:srgbClr val="000099"/>
          </a:solidFill>
          <a:latin typeface="+mn-lt"/>
        </a:defRPr>
      </a:lvl5pPr>
      <a:lvl6pPr marL="2437389" indent="-228506" algn="l" rtl="0" eaLnBrk="0" fontAlgn="base" hangingPunct="0">
        <a:spcBef>
          <a:spcPct val="20000"/>
        </a:spcBef>
        <a:spcAft>
          <a:spcPct val="0"/>
        </a:spcAft>
        <a:buClr>
          <a:schemeClr val="accent2"/>
        </a:buClr>
        <a:buChar char="»"/>
        <a:defRPr sz="2800">
          <a:solidFill>
            <a:srgbClr val="000099"/>
          </a:solidFill>
          <a:latin typeface="+mn-lt"/>
        </a:defRPr>
      </a:lvl6pPr>
      <a:lvl7pPr marL="2894400" indent="-228506" algn="l" rtl="0" eaLnBrk="0" fontAlgn="base" hangingPunct="0">
        <a:spcBef>
          <a:spcPct val="20000"/>
        </a:spcBef>
        <a:spcAft>
          <a:spcPct val="0"/>
        </a:spcAft>
        <a:buClr>
          <a:schemeClr val="accent2"/>
        </a:buClr>
        <a:buChar char="»"/>
        <a:defRPr sz="2800">
          <a:solidFill>
            <a:srgbClr val="000099"/>
          </a:solidFill>
          <a:latin typeface="+mn-lt"/>
        </a:defRPr>
      </a:lvl7pPr>
      <a:lvl8pPr marL="3351410" indent="-228506" algn="l" rtl="0" eaLnBrk="0" fontAlgn="base" hangingPunct="0">
        <a:spcBef>
          <a:spcPct val="20000"/>
        </a:spcBef>
        <a:spcAft>
          <a:spcPct val="0"/>
        </a:spcAft>
        <a:buClr>
          <a:schemeClr val="accent2"/>
        </a:buClr>
        <a:buChar char="»"/>
        <a:defRPr sz="2800">
          <a:solidFill>
            <a:srgbClr val="000099"/>
          </a:solidFill>
          <a:latin typeface="+mn-lt"/>
        </a:defRPr>
      </a:lvl8pPr>
      <a:lvl9pPr marL="3808420" indent="-228506"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7.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7.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1.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4.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1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19.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36.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8.xml"/></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0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46.emf"/><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3.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5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9.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59.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59.xm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9.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65.emf"/><Relationship Id="rId4" Type="http://schemas.openxmlformats.org/officeDocument/2006/relationships/oleObject" Target="../embeddings/Microsoft_Excel_97-2003_Worksheet2.xls"/></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16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3.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1.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1.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2.pn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386" y="3429005"/>
            <a:ext cx="93174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35501" y="4581531"/>
            <a:ext cx="4752975" cy="12096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15" tIns="46009" rIns="92015" bIns="46009"/>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lnSpc>
                <a:spcPct val="90000"/>
              </a:lnSpc>
              <a:spcAft>
                <a:spcPct val="0"/>
              </a:spcAft>
              <a:buFontTx/>
              <a:buNone/>
            </a:pPr>
            <a:r>
              <a:rPr kumimoji="1" lang="it-IT" altLang="it-IT" sz="2000" b="1" dirty="0">
                <a:solidFill>
                  <a:srgbClr val="000000"/>
                </a:solidFill>
                <a:cs typeface="Arial" pitchFamily="34" charset="0"/>
              </a:rPr>
              <a:t>Renato </a:t>
            </a:r>
            <a:r>
              <a:rPr kumimoji="1" lang="it-IT" altLang="it-IT" sz="2000" b="1" dirty="0" err="1">
                <a:solidFill>
                  <a:srgbClr val="000000"/>
                </a:solidFill>
                <a:cs typeface="Arial" pitchFamily="34" charset="0"/>
              </a:rPr>
              <a:t>Nami</a:t>
            </a:r>
            <a:endParaRPr kumimoji="1" lang="it-IT" altLang="it-IT" sz="1200" dirty="0">
              <a:solidFill>
                <a:srgbClr val="000000"/>
              </a:solidFill>
              <a:cs typeface="Arial" pitchFamily="34" charset="0"/>
            </a:endParaRPr>
          </a:p>
          <a:p>
            <a:pPr algn="ctr" eaLnBrk="1" fontAlgn="base" hangingPunct="1">
              <a:lnSpc>
                <a:spcPct val="90000"/>
              </a:lnSpc>
              <a:spcAft>
                <a:spcPct val="0"/>
              </a:spcAft>
              <a:buFontTx/>
              <a:buNone/>
            </a:pPr>
            <a:r>
              <a:rPr kumimoji="1" lang="it-IT" altLang="it-IT" sz="1200" dirty="0">
                <a:solidFill>
                  <a:srgbClr val="000000"/>
                </a:solidFill>
                <a:cs typeface="Arial" pitchFamily="34" charset="0"/>
              </a:rPr>
              <a:t>Docente di Cardiologia</a:t>
            </a:r>
          </a:p>
          <a:p>
            <a:pPr algn="ctr" eaLnBrk="1" fontAlgn="base" hangingPunct="1">
              <a:lnSpc>
                <a:spcPct val="90000"/>
              </a:lnSpc>
              <a:spcAft>
                <a:spcPct val="0"/>
              </a:spcAft>
              <a:buFontTx/>
              <a:buNone/>
            </a:pPr>
            <a:r>
              <a:rPr kumimoji="1" lang="it-IT" altLang="it-IT" sz="1200" dirty="0">
                <a:solidFill>
                  <a:srgbClr val="000000"/>
                </a:solidFill>
                <a:cs typeface="Arial" pitchFamily="34" charset="0"/>
              </a:rPr>
              <a:t>Scuola di Specializzazione di Malattie Apparato Cardiovascolare</a:t>
            </a:r>
          </a:p>
          <a:p>
            <a:pPr algn="ctr" eaLnBrk="1" fontAlgn="base" hangingPunct="1">
              <a:lnSpc>
                <a:spcPct val="90000"/>
              </a:lnSpc>
              <a:spcAft>
                <a:spcPct val="0"/>
              </a:spcAft>
              <a:buFontTx/>
              <a:buNone/>
            </a:pPr>
            <a:r>
              <a:rPr kumimoji="1" lang="it-IT" altLang="it-IT" sz="1200" dirty="0">
                <a:solidFill>
                  <a:srgbClr val="000000"/>
                </a:solidFill>
                <a:cs typeface="Arial" pitchFamily="34" charset="0"/>
              </a:rPr>
              <a:t>Università di Siena</a:t>
            </a:r>
          </a:p>
          <a:p>
            <a:pPr algn="ctr" eaLnBrk="1" fontAlgn="base" hangingPunct="1">
              <a:lnSpc>
                <a:spcPct val="90000"/>
              </a:lnSpc>
              <a:spcAft>
                <a:spcPct val="0"/>
              </a:spcAft>
              <a:buFontTx/>
              <a:buNone/>
            </a:pPr>
            <a:endParaRPr kumimoji="1" lang="it-IT" altLang="it-IT" sz="1200" dirty="0">
              <a:solidFill>
                <a:srgbClr val="000000"/>
              </a:solidFill>
              <a:cs typeface="Arial" pitchFamily="34" charset="0"/>
            </a:endParaRPr>
          </a:p>
          <a:p>
            <a:pPr algn="ctr" eaLnBrk="1" fontAlgn="base" hangingPunct="1">
              <a:lnSpc>
                <a:spcPct val="90000"/>
              </a:lnSpc>
              <a:spcAft>
                <a:spcPct val="0"/>
              </a:spcAft>
              <a:buFontTx/>
              <a:buNone/>
            </a:pPr>
            <a:endParaRPr kumimoji="1" lang="it-IT" altLang="it-IT" sz="1200" b="1" dirty="0">
              <a:solidFill>
                <a:srgbClr val="000000"/>
              </a:solidFill>
              <a:cs typeface="Arial" pitchFamily="34" charset="0"/>
            </a:endParaRPr>
          </a:p>
        </p:txBody>
      </p:sp>
      <p:sp>
        <p:nvSpPr>
          <p:cNvPr id="4" name="Rettangolo 3"/>
          <p:cNvSpPr/>
          <p:nvPr/>
        </p:nvSpPr>
        <p:spPr>
          <a:xfrm>
            <a:off x="125983" y="1556792"/>
            <a:ext cx="4572000" cy="1815882"/>
          </a:xfrm>
          <a:prstGeom prst="rect">
            <a:avLst/>
          </a:prstGeom>
          <a:ln>
            <a:solidFill>
              <a:schemeClr val="tx1"/>
            </a:solidFill>
          </a:ln>
        </p:spPr>
        <p:txBody>
          <a:bodyPr lIns="91400" tIns="45702" rIns="91400" bIns="45702">
            <a:spAutoFit/>
          </a:bodyPr>
          <a:lstStyle/>
          <a:p>
            <a:pPr algn="ctr"/>
            <a:r>
              <a:rPr lang="it-IT" sz="2800" dirty="0">
                <a:solidFill>
                  <a:prstClr val="black"/>
                </a:solidFill>
                <a:latin typeface="Arial" panose="020B0604020202020204" pitchFamily="34" charset="0"/>
                <a:cs typeface="Arial" panose="020B0604020202020204" pitchFamily="34" charset="0"/>
              </a:rPr>
              <a:t>Nuove terapie di associazione nell’ipertensione arteriosa:</a:t>
            </a:r>
          </a:p>
          <a:p>
            <a:pPr algn="ctr"/>
            <a:r>
              <a:rPr lang="it-IT" sz="2800" dirty="0">
                <a:solidFill>
                  <a:prstClr val="black"/>
                </a:solidFill>
                <a:latin typeface="Arial" panose="020B0604020202020204" pitchFamily="34" charset="0"/>
                <a:cs typeface="Arial" panose="020B0604020202020204" pitchFamily="34" charset="0"/>
              </a:rPr>
              <a:t>«</a:t>
            </a:r>
            <a:r>
              <a:rPr lang="it-IT" sz="2800" dirty="0" err="1">
                <a:solidFill>
                  <a:prstClr val="black"/>
                </a:solidFill>
                <a:latin typeface="Arial" panose="020B0604020202020204" pitchFamily="34" charset="0"/>
                <a:cs typeface="Arial" panose="020B0604020202020204" pitchFamily="34" charset="0"/>
              </a:rPr>
              <a:t>doublete</a:t>
            </a:r>
            <a:r>
              <a:rPr lang="it-IT" sz="2800" dirty="0">
                <a:solidFill>
                  <a:prstClr val="black"/>
                </a:solidFill>
                <a:latin typeface="Arial" panose="020B0604020202020204" pitchFamily="34" charset="0"/>
                <a:cs typeface="Arial" panose="020B0604020202020204" pitchFamily="34" charset="0"/>
              </a:rPr>
              <a:t>», «</a:t>
            </a:r>
            <a:r>
              <a:rPr lang="it-IT" sz="2800" dirty="0" err="1">
                <a:solidFill>
                  <a:prstClr val="black"/>
                </a:solidFill>
                <a:latin typeface="Arial" panose="020B0604020202020204" pitchFamily="34" charset="0"/>
                <a:cs typeface="Arial" panose="020B0604020202020204" pitchFamily="34" charset="0"/>
              </a:rPr>
              <a:t>triplete</a:t>
            </a:r>
            <a:r>
              <a:rPr lang="it-IT" sz="2800" dirty="0">
                <a:solidFill>
                  <a:prstClr val="black"/>
                </a:solidFill>
                <a:latin typeface="Arial" panose="020B0604020202020204" pitchFamily="34" charset="0"/>
                <a:cs typeface="Arial" panose="020B0604020202020204" pitchFamily="34" charset="0"/>
              </a:rPr>
              <a: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470" y="322601"/>
            <a:ext cx="4117022" cy="601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19" y="322603"/>
            <a:ext cx="45815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10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900E3"/>
                </a:solidFill>
              </a:rPr>
              <a:t>L’associazione </a:t>
            </a:r>
            <a:r>
              <a:rPr lang="fr-FR" b="1" dirty="0" err="1" smtClean="0">
                <a:solidFill>
                  <a:srgbClr val="F900E3"/>
                </a:solidFill>
              </a:rPr>
              <a:t>migliora</a:t>
            </a:r>
            <a:r>
              <a:rPr lang="fr-FR" b="1" dirty="0" smtClean="0">
                <a:solidFill>
                  <a:srgbClr val="F900E3"/>
                </a:solidFill>
              </a:rPr>
              <a:t> </a:t>
            </a:r>
            <a:br>
              <a:rPr lang="fr-FR" b="1" dirty="0" smtClean="0">
                <a:solidFill>
                  <a:srgbClr val="F900E3"/>
                </a:solidFill>
              </a:rPr>
            </a:br>
            <a:r>
              <a:rPr lang="fr-FR" b="1" dirty="0" smtClean="0">
                <a:solidFill>
                  <a:srgbClr val="F900E3"/>
                </a:solidFill>
              </a:rPr>
              <a:t>l’</a:t>
            </a:r>
            <a:r>
              <a:rPr lang="fr-FR" b="1" dirty="0" err="1" smtClean="0">
                <a:solidFill>
                  <a:srgbClr val="F900E3"/>
                </a:solidFill>
              </a:rPr>
              <a:t>aderenza</a:t>
            </a:r>
            <a:r>
              <a:rPr lang="fr-FR" b="1" dirty="0" smtClean="0">
                <a:solidFill>
                  <a:srgbClr val="F900E3"/>
                </a:solidFill>
              </a:rPr>
              <a:t> alla terapia</a:t>
            </a:r>
            <a:endParaRPr lang="en-US" b="1" dirty="0">
              <a:solidFill>
                <a:srgbClr val="F900E3"/>
              </a:solidFill>
            </a:endParaRPr>
          </a:p>
        </p:txBody>
      </p:sp>
      <p:sp>
        <p:nvSpPr>
          <p:cNvPr id="7" name="Espace réservé du contenu 6"/>
          <p:cNvSpPr>
            <a:spLocks noGrp="1"/>
          </p:cNvSpPr>
          <p:nvPr>
            <p:ph idx="1"/>
          </p:nvPr>
        </p:nvSpPr>
        <p:spPr>
          <a:xfrm>
            <a:off x="588130" y="1681198"/>
            <a:ext cx="8003232" cy="3569513"/>
          </a:xfrm>
        </p:spPr>
        <p:txBody>
          <a:bodyPr>
            <a:normAutofit/>
          </a:bodyPr>
          <a:lstStyle/>
          <a:p>
            <a:pPr marL="0" indent="0">
              <a:buNone/>
            </a:pPr>
            <a:endParaRPr lang="fr-FR" dirty="0"/>
          </a:p>
          <a:p>
            <a:pPr marL="0" indent="0">
              <a:buNone/>
            </a:pPr>
            <a:endParaRPr lang="fr-FR" dirty="0"/>
          </a:p>
          <a:p>
            <a:r>
              <a:rPr lang="fr-FR" b="1" dirty="0">
                <a:solidFill>
                  <a:srgbClr val="000090"/>
                </a:solidFill>
              </a:rPr>
              <a:t>L’</a:t>
            </a:r>
            <a:r>
              <a:rPr lang="fr-FR" b="1" dirty="0" err="1">
                <a:solidFill>
                  <a:srgbClr val="000090"/>
                </a:solidFill>
              </a:rPr>
              <a:t>associazione</a:t>
            </a:r>
            <a:r>
              <a:rPr lang="fr-FR" b="1" dirty="0">
                <a:solidFill>
                  <a:srgbClr val="000090"/>
                </a:solidFill>
              </a:rPr>
              <a:t> fissa  riduce il rischio di non aderenza alla terapia del 24%  vs l’</a:t>
            </a:r>
            <a:r>
              <a:rPr lang="fr-FR" b="1" dirty="0" err="1">
                <a:solidFill>
                  <a:srgbClr val="000090"/>
                </a:solidFill>
              </a:rPr>
              <a:t>associazione</a:t>
            </a:r>
            <a:r>
              <a:rPr lang="fr-FR" b="1" dirty="0">
                <a:solidFill>
                  <a:srgbClr val="000090"/>
                </a:solidFill>
              </a:rPr>
              <a:t> libera</a:t>
            </a:r>
            <a:endParaRPr lang="en-US" b="1" baseline="30000" dirty="0">
              <a:solidFill>
                <a:srgbClr val="000090"/>
              </a:solidFill>
            </a:endParaRPr>
          </a:p>
        </p:txBody>
      </p:sp>
      <p:sp>
        <p:nvSpPr>
          <p:cNvPr id="5" name="Text Box 6"/>
          <p:cNvSpPr txBox="1">
            <a:spLocks noChangeArrowheads="1"/>
          </p:cNvSpPr>
          <p:nvPr/>
        </p:nvSpPr>
        <p:spPr bwMode="auto">
          <a:xfrm>
            <a:off x="2843808" y="5949283"/>
            <a:ext cx="6049083" cy="63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76" tIns="39989" rIns="79976" bIns="39989">
            <a:spAutoFit/>
          </a:bodyPr>
          <a:lstStyle>
            <a:lvl1pPr defTabSz="666750">
              <a:defRPr sz="1700">
                <a:solidFill>
                  <a:schemeClr val="tx1"/>
                </a:solidFill>
                <a:latin typeface="Arial Narrow" pitchFamily="34" charset="0"/>
              </a:defRPr>
            </a:lvl1pPr>
            <a:lvl2pPr defTabSz="666750">
              <a:defRPr sz="1700">
                <a:solidFill>
                  <a:schemeClr val="tx1"/>
                </a:solidFill>
                <a:latin typeface="Arial Narrow" pitchFamily="34" charset="0"/>
              </a:defRPr>
            </a:lvl2pPr>
            <a:lvl3pPr defTabSz="666750">
              <a:defRPr sz="1700">
                <a:solidFill>
                  <a:schemeClr val="tx1"/>
                </a:solidFill>
                <a:latin typeface="Arial Narrow" pitchFamily="34" charset="0"/>
              </a:defRPr>
            </a:lvl3pPr>
            <a:lvl4pPr defTabSz="666750">
              <a:defRPr sz="1700">
                <a:solidFill>
                  <a:schemeClr val="tx1"/>
                </a:solidFill>
                <a:latin typeface="Arial Narrow" pitchFamily="34" charset="0"/>
              </a:defRPr>
            </a:lvl4pPr>
            <a:lvl5pPr defTabSz="666750">
              <a:defRPr sz="1700">
                <a:solidFill>
                  <a:schemeClr val="tx1"/>
                </a:solidFill>
                <a:latin typeface="Arial Narrow" pitchFamily="34" charset="0"/>
              </a:defRPr>
            </a:lvl5pPr>
            <a:lvl6pPr defTabSz="666750" eaLnBrk="0" fontAlgn="base" hangingPunct="0">
              <a:buFont typeface="Arial" charset="0"/>
              <a:defRPr sz="1700">
                <a:solidFill>
                  <a:schemeClr val="tx1"/>
                </a:solidFill>
                <a:latin typeface="Arial Narrow" pitchFamily="34" charset="0"/>
              </a:defRPr>
            </a:lvl6pPr>
            <a:lvl7pPr defTabSz="666750" eaLnBrk="0" fontAlgn="base" hangingPunct="0">
              <a:buFont typeface="Arial" charset="0"/>
              <a:defRPr sz="1700">
                <a:solidFill>
                  <a:schemeClr val="tx1"/>
                </a:solidFill>
                <a:latin typeface="Arial Narrow" pitchFamily="34" charset="0"/>
              </a:defRPr>
            </a:lvl7pPr>
            <a:lvl8pPr defTabSz="666750" eaLnBrk="0" fontAlgn="base" hangingPunct="0">
              <a:buFont typeface="Arial" charset="0"/>
              <a:defRPr sz="1700">
                <a:solidFill>
                  <a:schemeClr val="tx1"/>
                </a:solidFill>
                <a:latin typeface="Arial Narrow" pitchFamily="34" charset="0"/>
              </a:defRPr>
            </a:lvl8pPr>
            <a:lvl9pPr defTabSz="666750" eaLnBrk="0" fontAlgn="base" hangingPunct="0">
              <a:buFont typeface="Arial" charset="0"/>
              <a:defRPr sz="1700">
                <a:solidFill>
                  <a:schemeClr val="tx1"/>
                </a:solidFill>
                <a:latin typeface="Arial Narrow" pitchFamily="34" charset="0"/>
              </a:defRPr>
            </a:lvl9pPr>
          </a:lstStyle>
          <a:p>
            <a:endParaRPr lang="en-GB" altLang="nl-NL" sz="1100" i="1" dirty="0">
              <a:latin typeface="Trebuchet MS" pitchFamily="34" charset="0"/>
            </a:endParaRPr>
          </a:p>
          <a:p>
            <a:r>
              <a:rPr lang="en-GB" altLang="nl-NL" sz="1100" dirty="0">
                <a:latin typeface="Trebuchet MS" pitchFamily="34" charset="0"/>
              </a:rPr>
              <a:t>Bangalore S et al. Fixed-Dose Combinations Improve Medication Compliance: A Meta-Analysis. </a:t>
            </a:r>
          </a:p>
          <a:p>
            <a:r>
              <a:rPr lang="en-GB" altLang="nl-NL" sz="1100" i="1" dirty="0">
                <a:latin typeface="Trebuchet MS" pitchFamily="34" charset="0"/>
              </a:rPr>
              <a:t>Am J Med. </a:t>
            </a:r>
            <a:r>
              <a:rPr lang="en-GB" altLang="nl-NL" sz="1100" dirty="0">
                <a:latin typeface="Trebuchet MS" pitchFamily="34" charset="0"/>
              </a:rPr>
              <a:t>2007;120:713-719</a:t>
            </a:r>
            <a:r>
              <a:rPr lang="en-GB" altLang="nl-NL" sz="1400" dirty="0">
                <a:latin typeface="Trebuchet MS" pitchFamily="34" charset="0"/>
              </a:rPr>
              <a:t>.</a:t>
            </a:r>
            <a:r>
              <a:rPr lang="en-GB" altLang="nl-NL" sz="1400" i="1" dirty="0">
                <a:latin typeface="Trebuchet MS" pitchFamily="34" charset="0"/>
              </a:rPr>
              <a:t> </a:t>
            </a:r>
          </a:p>
        </p:txBody>
      </p:sp>
      <p:sp>
        <p:nvSpPr>
          <p:cNvPr id="3" name="CasellaDiTesto 2"/>
          <p:cNvSpPr txBox="1"/>
          <p:nvPr/>
        </p:nvSpPr>
        <p:spPr>
          <a:xfrm>
            <a:off x="8460432" y="404664"/>
            <a:ext cx="231742" cy="253916"/>
          </a:xfrm>
          <a:prstGeom prst="rect">
            <a:avLst/>
          </a:prstGeom>
          <a:noFill/>
        </p:spPr>
        <p:txBody>
          <a:bodyPr wrap="none" lIns="91400" tIns="45702" rIns="91400" bIns="45702" rtlCol="0">
            <a:spAutoFit/>
          </a:bodyPr>
          <a:lstStyle/>
          <a:p>
            <a:pPr defTabSz="457011"/>
            <a:r>
              <a:rPr lang="it-IT" sz="1000" dirty="0">
                <a:solidFill>
                  <a:srgbClr val="4BACC6">
                    <a:lumMod val="50000"/>
                  </a:srgbClr>
                </a:solidFill>
                <a:latin typeface="Candara"/>
                <a:cs typeface="Candara"/>
              </a:rPr>
              <a:t>1</a:t>
            </a:r>
          </a:p>
        </p:txBody>
      </p:sp>
    </p:spTree>
    <p:extLst>
      <p:ext uri="{BB962C8B-B14F-4D97-AF65-F5344CB8AC3E}">
        <p14:creationId xmlns:p14="http://schemas.microsoft.com/office/powerpoint/2010/main" val="296907778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asellaDiTesto 1"/>
          <p:cNvSpPr txBox="1">
            <a:spLocks noChangeArrowheads="1"/>
          </p:cNvSpPr>
          <p:nvPr/>
        </p:nvSpPr>
        <p:spPr bwMode="auto">
          <a:xfrm>
            <a:off x="251520" y="980728"/>
            <a:ext cx="84820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C66"/>
              </a:buClr>
              <a:buFont typeface="Wingdings" charset="2"/>
              <a:buChar char="w"/>
              <a:defRPr sz="3200">
                <a:solidFill>
                  <a:schemeClr val="tx1"/>
                </a:solidFill>
                <a:latin typeface="Arial" charset="0"/>
                <a:ea typeface="ヒラギノ角ゴ Pro W3" pitchFamily="1" charset="-128"/>
              </a:defRPr>
            </a:lvl1pPr>
            <a:lvl2pPr marL="742950" indent="-285750">
              <a:spcBef>
                <a:spcPct val="20000"/>
              </a:spcBef>
              <a:buClr>
                <a:srgbClr val="FFFF66"/>
              </a:buClr>
              <a:buFont typeface="Wingdings" charset="2"/>
              <a:buChar char="w"/>
              <a:defRPr sz="2800">
                <a:solidFill>
                  <a:schemeClr val="tx1"/>
                </a:solidFill>
                <a:latin typeface="Arial" charset="0"/>
                <a:ea typeface="ヒラギノ角ゴ Pro W3" pitchFamily="1" charset="-128"/>
              </a:defRPr>
            </a:lvl2pPr>
            <a:lvl3pPr marL="1143000" indent="-228600">
              <a:spcBef>
                <a:spcPct val="20000"/>
              </a:spcBef>
              <a:buClr>
                <a:srgbClr val="FFCC66"/>
              </a:buClr>
              <a:buFont typeface="Wingdings" charset="2"/>
              <a:buChar char="w"/>
              <a:defRPr sz="2400">
                <a:solidFill>
                  <a:schemeClr val="tx1"/>
                </a:solidFill>
                <a:latin typeface="Arial" charset="0"/>
                <a:ea typeface="ヒラギノ角ゴ Pro W3" pitchFamily="1" charset="-128"/>
              </a:defRPr>
            </a:lvl3pPr>
            <a:lvl4pPr marL="1600200" indent="-228600">
              <a:spcBef>
                <a:spcPct val="20000"/>
              </a:spcBef>
              <a:buClr>
                <a:srgbClr val="FFFF66"/>
              </a:buClr>
              <a:buFont typeface="Wingdings" charset="2"/>
              <a:buChar char="w"/>
              <a:defRPr sz="2000">
                <a:solidFill>
                  <a:schemeClr val="tx1"/>
                </a:solidFill>
                <a:latin typeface="Arial" charset="0"/>
                <a:ea typeface="ヒラギノ角ゴ Pro W3" pitchFamily="1" charset="-128"/>
              </a:defRPr>
            </a:lvl4pPr>
            <a:lvl5pPr marL="2057400" indent="-228600">
              <a:spcBef>
                <a:spcPct val="20000"/>
              </a:spcBef>
              <a:buClr>
                <a:srgbClr val="FFCC66"/>
              </a:buClr>
              <a:buFont typeface="Wingdings" charset="2"/>
              <a:buChar char="w"/>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lr>
                <a:srgbClr val="FFCC66"/>
              </a:buClr>
              <a:buFont typeface="Wingdings" charset="2"/>
              <a:buChar char="w"/>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lr>
                <a:srgbClr val="FFCC66"/>
              </a:buClr>
              <a:buFont typeface="Wingdings" charset="2"/>
              <a:buChar char="w"/>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lr>
                <a:srgbClr val="FFCC66"/>
              </a:buClr>
              <a:buFont typeface="Wingdings" charset="2"/>
              <a:buChar char="w"/>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lr>
                <a:srgbClr val="FFCC66"/>
              </a:buClr>
              <a:buFont typeface="Wingdings" charset="2"/>
              <a:buChar char="w"/>
              <a:defRPr sz="2000">
                <a:solidFill>
                  <a:schemeClr val="tx1"/>
                </a:solidFill>
                <a:latin typeface="Arial" charset="0"/>
                <a:ea typeface="ヒラギノ角ゴ Pro W3" pitchFamily="1" charset="-128"/>
              </a:defRPr>
            </a:lvl9pPr>
          </a:lstStyle>
          <a:p>
            <a:pPr defTabSz="914400" eaLnBrk="0" fontAlgn="base" hangingPunct="0">
              <a:spcBef>
                <a:spcPct val="0"/>
              </a:spcBef>
              <a:spcAft>
                <a:spcPct val="0"/>
              </a:spcAft>
              <a:buClrTx/>
              <a:buFontTx/>
              <a:buNone/>
            </a:pPr>
            <a:r>
              <a:rPr lang="it-IT" altLang="it-IT" sz="4000" dirty="0" smtClean="0">
                <a:solidFill>
                  <a:srgbClr val="010199"/>
                </a:solidFill>
              </a:rPr>
              <a:t>…..non mi piacciono le associazioni precostituite, le voglio  personalizzare liberamente ed a mio piacimento, basandomi sulle diverse caratteristiche cliniche di ciascun paziente iperteso (</a:t>
            </a:r>
            <a:r>
              <a:rPr lang="it-IT" altLang="it-IT" sz="4000" dirty="0" err="1" smtClean="0">
                <a:solidFill>
                  <a:srgbClr val="010199"/>
                </a:solidFill>
              </a:rPr>
              <a:t>Tailored</a:t>
            </a:r>
            <a:r>
              <a:rPr lang="it-IT" altLang="it-IT" sz="4000" dirty="0" smtClean="0">
                <a:solidFill>
                  <a:srgbClr val="010199"/>
                </a:solidFill>
              </a:rPr>
              <a:t> </a:t>
            </a:r>
            <a:r>
              <a:rPr lang="it-IT" altLang="it-IT" sz="4000" dirty="0" err="1" smtClean="0">
                <a:solidFill>
                  <a:srgbClr val="010199"/>
                </a:solidFill>
              </a:rPr>
              <a:t>therapy</a:t>
            </a:r>
            <a:r>
              <a:rPr lang="it-IT" altLang="it-IT" sz="4000" dirty="0" smtClean="0">
                <a:solidFill>
                  <a:srgbClr val="010199"/>
                </a:solidFill>
              </a:rPr>
              <a:t>)….</a:t>
            </a:r>
          </a:p>
        </p:txBody>
      </p:sp>
    </p:spTree>
    <p:extLst>
      <p:ext uri="{BB962C8B-B14F-4D97-AF65-F5344CB8AC3E}">
        <p14:creationId xmlns:p14="http://schemas.microsoft.com/office/powerpoint/2010/main" val="229496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38138" y="1694780"/>
            <a:ext cx="8255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lnSpc>
                <a:spcPct val="90000"/>
              </a:lnSpc>
              <a:spcAft>
                <a:spcPct val="0"/>
              </a:spcAft>
              <a:buFont typeface="Wingdings" pitchFamily="2" charset="2"/>
              <a:buChar char="q"/>
            </a:pPr>
            <a:r>
              <a:rPr lang="it-IT" altLang="it-IT" sz="2000" dirty="0">
                <a:cs typeface="Arial" charset="0"/>
              </a:rPr>
              <a:t>Associare farmaci con lo stesso profilo farmacocinetico in termini di tempo di picco e di durata d’azione</a:t>
            </a:r>
          </a:p>
          <a:p>
            <a:pPr eaLnBrk="0" fontAlgn="base" hangingPunct="0">
              <a:lnSpc>
                <a:spcPct val="90000"/>
              </a:lnSpc>
              <a:spcAft>
                <a:spcPct val="0"/>
              </a:spcAft>
              <a:buFont typeface="Wingdings" pitchFamily="2" charset="2"/>
              <a:buChar char="q"/>
            </a:pPr>
            <a:endParaRPr lang="it-IT" altLang="it-IT" sz="2000" dirty="0">
              <a:cs typeface="Arial" charset="0"/>
            </a:endParaRPr>
          </a:p>
          <a:p>
            <a:pPr eaLnBrk="0" fontAlgn="base" hangingPunct="0">
              <a:lnSpc>
                <a:spcPct val="90000"/>
              </a:lnSpc>
              <a:spcAft>
                <a:spcPct val="0"/>
              </a:spcAft>
              <a:buFont typeface="Wingdings" pitchFamily="2" charset="2"/>
              <a:buChar char="q"/>
            </a:pPr>
            <a:r>
              <a:rPr lang="it-IT" altLang="it-IT" sz="2000" dirty="0">
                <a:cs typeface="Arial" charset="0"/>
              </a:rPr>
              <a:t>Associare farmaci che hanno meccanismi d’azione diversi, ma complementari</a:t>
            </a:r>
          </a:p>
          <a:p>
            <a:pPr eaLnBrk="0" fontAlgn="base" hangingPunct="0">
              <a:lnSpc>
                <a:spcPct val="90000"/>
              </a:lnSpc>
              <a:spcAft>
                <a:spcPct val="0"/>
              </a:spcAft>
              <a:buFont typeface="Wingdings" pitchFamily="2" charset="2"/>
              <a:buChar char="q"/>
            </a:pPr>
            <a:endParaRPr lang="it-IT" altLang="it-IT" sz="2000" dirty="0">
              <a:cs typeface="Arial" charset="0"/>
            </a:endParaRPr>
          </a:p>
          <a:p>
            <a:pPr eaLnBrk="0" fontAlgn="base" hangingPunct="0">
              <a:lnSpc>
                <a:spcPct val="90000"/>
              </a:lnSpc>
              <a:spcAft>
                <a:spcPct val="0"/>
              </a:spcAft>
              <a:buFont typeface="Wingdings" pitchFamily="2" charset="2"/>
              <a:buChar char="q"/>
            </a:pPr>
            <a:r>
              <a:rPr lang="it-IT" altLang="it-IT" sz="2000" dirty="0">
                <a:cs typeface="Arial" charset="0"/>
              </a:rPr>
              <a:t>L’efficacia antiipertensiva dell’associazione deve essere superiore all’ efficacia di ciascun singolo componente (effetto additivo o di potenziamento)</a:t>
            </a:r>
          </a:p>
          <a:p>
            <a:pPr eaLnBrk="0" fontAlgn="base" hangingPunct="0">
              <a:lnSpc>
                <a:spcPct val="90000"/>
              </a:lnSpc>
              <a:spcAft>
                <a:spcPct val="0"/>
              </a:spcAft>
              <a:buFont typeface="Wingdings" pitchFamily="2" charset="2"/>
              <a:buChar char="q"/>
            </a:pPr>
            <a:endParaRPr lang="it-IT" altLang="it-IT" sz="2000" dirty="0">
              <a:cs typeface="Arial" charset="0"/>
            </a:endParaRPr>
          </a:p>
          <a:p>
            <a:pPr eaLnBrk="0" fontAlgn="base" hangingPunct="0">
              <a:lnSpc>
                <a:spcPct val="90000"/>
              </a:lnSpc>
              <a:spcAft>
                <a:spcPct val="0"/>
              </a:spcAft>
              <a:buFont typeface="Wingdings" pitchFamily="2" charset="2"/>
              <a:buChar char="q"/>
            </a:pPr>
            <a:r>
              <a:rPr lang="it-IT" altLang="it-IT" sz="2000" dirty="0">
                <a:cs typeface="Arial" charset="0"/>
              </a:rPr>
              <a:t>L’associazione deve minimizzare gli effetti metabolici indesiderati</a:t>
            </a:r>
          </a:p>
          <a:p>
            <a:pPr eaLnBrk="0" fontAlgn="base" hangingPunct="0">
              <a:lnSpc>
                <a:spcPct val="90000"/>
              </a:lnSpc>
              <a:spcAft>
                <a:spcPct val="0"/>
              </a:spcAft>
              <a:buFont typeface="Wingdings" pitchFamily="2" charset="2"/>
              <a:buChar char="q"/>
            </a:pPr>
            <a:endParaRPr lang="it-IT" altLang="it-IT" sz="2000" dirty="0">
              <a:cs typeface="Arial" charset="0"/>
            </a:endParaRPr>
          </a:p>
          <a:p>
            <a:pPr eaLnBrk="0" fontAlgn="base" hangingPunct="0">
              <a:lnSpc>
                <a:spcPct val="90000"/>
              </a:lnSpc>
              <a:spcAft>
                <a:spcPct val="0"/>
              </a:spcAft>
              <a:buFont typeface="Wingdings" pitchFamily="2" charset="2"/>
              <a:buChar char="q"/>
            </a:pPr>
            <a:r>
              <a:rPr lang="it-IT" altLang="it-IT" sz="2000" dirty="0">
                <a:cs typeface="Arial" charset="0"/>
              </a:rPr>
              <a:t>L’associazione deve minimizzare gli effetti collaterali indesiderati</a:t>
            </a:r>
          </a:p>
        </p:txBody>
      </p:sp>
      <p:sp>
        <p:nvSpPr>
          <p:cNvPr id="39939" name="Text Box 22"/>
          <p:cNvSpPr txBox="1">
            <a:spLocks noChangeArrowheads="1"/>
          </p:cNvSpPr>
          <p:nvPr/>
        </p:nvSpPr>
        <p:spPr bwMode="auto">
          <a:xfrm>
            <a:off x="123825" y="17466"/>
            <a:ext cx="8959850" cy="1076638"/>
          </a:xfrm>
          <a:prstGeom prst="rect">
            <a:avLst/>
          </a:prstGeom>
          <a:solidFill>
            <a:srgbClr val="FFFF00"/>
          </a:solidFill>
          <a:ln>
            <a:noFill/>
          </a:ln>
        </p:spPr>
        <p:txBody>
          <a:bodyPr lIns="90891" tIns="45433" rIns="90891" bIns="4543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b="1" dirty="0" err="1" smtClean="0"/>
              <a:t>Criteri</a:t>
            </a:r>
            <a:r>
              <a:rPr lang="en-US" altLang="it-IT" b="1" dirty="0" smtClean="0"/>
              <a:t> per </a:t>
            </a:r>
            <a:r>
              <a:rPr lang="en-US" altLang="it-IT" b="1" dirty="0" err="1" smtClean="0"/>
              <a:t>l’associazione</a:t>
            </a:r>
            <a:r>
              <a:rPr lang="en-US" altLang="it-IT" b="1" dirty="0" smtClean="0"/>
              <a:t> di </a:t>
            </a:r>
            <a:br>
              <a:rPr lang="en-US" altLang="it-IT" b="1" dirty="0" smtClean="0"/>
            </a:br>
            <a:r>
              <a:rPr lang="en-US" altLang="it-IT" b="1" dirty="0" err="1" smtClean="0"/>
              <a:t>farmaci</a:t>
            </a:r>
            <a:r>
              <a:rPr lang="en-US" altLang="it-IT" b="1" dirty="0" smtClean="0"/>
              <a:t> </a:t>
            </a:r>
            <a:r>
              <a:rPr lang="en-US" altLang="it-IT" b="1" dirty="0" err="1" smtClean="0"/>
              <a:t>antiipertensivi</a:t>
            </a:r>
            <a:endParaRPr lang="en-US" altLang="it-IT" b="1" dirty="0" smtClean="0"/>
          </a:p>
        </p:txBody>
      </p:sp>
    </p:spTree>
    <p:extLst>
      <p:ext uri="{BB962C8B-B14F-4D97-AF65-F5344CB8AC3E}">
        <p14:creationId xmlns:p14="http://schemas.microsoft.com/office/powerpoint/2010/main" val="37279034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6634" name="Text Box 26"/>
          <p:cNvSpPr txBox="1">
            <a:spLocks noChangeArrowheads="1"/>
          </p:cNvSpPr>
          <p:nvPr/>
        </p:nvSpPr>
        <p:spPr bwMode="auto">
          <a:xfrm>
            <a:off x="5853113" y="1635125"/>
            <a:ext cx="2165350" cy="3094038"/>
          </a:xfrm>
          <a:prstGeom prst="rect">
            <a:avLst/>
          </a:prstGeom>
          <a:noFill/>
          <a:ln w="9525">
            <a:noFill/>
            <a:miter lim="800000"/>
            <a:headEnd/>
            <a:tailEnd/>
          </a:ln>
          <a:effectLst/>
        </p:spPr>
        <p:txBody>
          <a:bodyPr wrap="none" lIns="80003" tIns="40002" rIns="80003" bIns="40002"/>
          <a:lstStyle/>
          <a:p>
            <a:pPr algn="ctr" defTabSz="800560" eaLnBrk="0" fontAlgn="base" hangingPunct="0">
              <a:lnSpc>
                <a:spcPct val="87000"/>
              </a:lnSpc>
              <a:spcBef>
                <a:spcPct val="0"/>
              </a:spcBef>
              <a:spcAft>
                <a:spcPct val="0"/>
              </a:spcAft>
              <a:defRPr/>
            </a:pPr>
            <a:r>
              <a:rPr lang="en-GB" b="1" dirty="0" err="1">
                <a:solidFill>
                  <a:srgbClr val="D7482A"/>
                </a:solidFill>
              </a:rPr>
              <a:t>Rapporto</a:t>
            </a:r>
            <a:r>
              <a:rPr lang="en-GB" b="1" dirty="0">
                <a:solidFill>
                  <a:srgbClr val="D7482A"/>
                </a:solidFill>
              </a:rPr>
              <a:t> del </a:t>
            </a:r>
            <a:r>
              <a:rPr lang="en-GB" b="1" dirty="0" err="1">
                <a:solidFill>
                  <a:srgbClr val="D7482A"/>
                </a:solidFill>
              </a:rPr>
              <a:t>rischio</a:t>
            </a:r>
            <a:endParaRPr lang="en-GB" b="1" dirty="0">
              <a:solidFill>
                <a:srgbClr val="D7482A"/>
              </a:solidFill>
            </a:endParaRPr>
          </a:p>
          <a:p>
            <a:pPr algn="ctr" defTabSz="800560" eaLnBrk="0" fontAlgn="base" hangingPunct="0">
              <a:lnSpc>
                <a:spcPct val="87000"/>
              </a:lnSpc>
              <a:spcBef>
                <a:spcPct val="0"/>
              </a:spcBef>
              <a:spcAft>
                <a:spcPct val="0"/>
              </a:spcAft>
              <a:defRPr/>
            </a:pPr>
            <a:r>
              <a:rPr lang="en-GB" b="1" dirty="0">
                <a:solidFill>
                  <a:srgbClr val="D7482A"/>
                </a:solidFill>
              </a:rPr>
              <a:t>(IC 95%)</a:t>
            </a:r>
          </a:p>
          <a:p>
            <a:pPr algn="ctr" defTabSz="800560" eaLnBrk="0" fontAlgn="base" hangingPunct="0">
              <a:lnSpc>
                <a:spcPct val="87000"/>
              </a:lnSpc>
              <a:spcBef>
                <a:spcPct val="0"/>
              </a:spcBef>
              <a:spcAft>
                <a:spcPct val="0"/>
              </a:spcAft>
              <a:defRPr/>
            </a:pPr>
            <a:endParaRPr lang="en-GB" b="1" dirty="0">
              <a:solidFill>
                <a:srgbClr val="FFFFFF"/>
              </a:solidFill>
              <a:effectLst>
                <a:outerShdw blurRad="38100" dist="38100" dir="2700000" algn="tl">
                  <a:srgbClr val="C0C0C0"/>
                </a:outerShdw>
              </a:effectLst>
            </a:endParaRPr>
          </a:p>
          <a:p>
            <a:pPr algn="ctr" defTabSz="800560" eaLnBrk="0" fontAlgn="base" hangingPunct="0">
              <a:lnSpc>
                <a:spcPct val="87000"/>
              </a:lnSpc>
              <a:spcBef>
                <a:spcPct val="0"/>
              </a:spcBef>
              <a:spcAft>
                <a:spcPct val="0"/>
              </a:spcAft>
              <a:defRPr/>
            </a:pPr>
            <a:r>
              <a:rPr lang="en-GB" b="1" dirty="0">
                <a:solidFill>
                  <a:srgbClr val="4F5150"/>
                </a:solidFill>
              </a:rPr>
              <a:t>0.74 (0.65, 0.84)</a:t>
            </a:r>
          </a:p>
          <a:p>
            <a:pPr algn="ctr" defTabSz="800560" eaLnBrk="0" fontAlgn="base" hangingPunct="0">
              <a:lnSpc>
                <a:spcPct val="87000"/>
              </a:lnSpc>
              <a:spcBef>
                <a:spcPct val="0"/>
              </a:spcBef>
              <a:spcAft>
                <a:spcPct val="0"/>
              </a:spcAft>
              <a:defRPr/>
            </a:pPr>
            <a:endParaRPr lang="en-GB" b="1" dirty="0">
              <a:solidFill>
                <a:srgbClr val="4F5150"/>
              </a:solidFill>
            </a:endParaRPr>
          </a:p>
          <a:p>
            <a:pPr algn="ctr" defTabSz="800560" eaLnBrk="0" fontAlgn="base" hangingPunct="0">
              <a:lnSpc>
                <a:spcPct val="87000"/>
              </a:lnSpc>
              <a:spcBef>
                <a:spcPct val="0"/>
              </a:spcBef>
              <a:spcAft>
                <a:spcPct val="0"/>
              </a:spcAft>
              <a:defRPr/>
            </a:pPr>
            <a:r>
              <a:rPr lang="en-GB" b="1" dirty="0">
                <a:solidFill>
                  <a:srgbClr val="4F5150"/>
                </a:solidFill>
              </a:rPr>
              <a:t>0.71 (0.62, 0.80)</a:t>
            </a:r>
          </a:p>
          <a:p>
            <a:pPr algn="ctr" defTabSz="800560" eaLnBrk="0" fontAlgn="base" hangingPunct="0">
              <a:lnSpc>
                <a:spcPct val="87000"/>
              </a:lnSpc>
              <a:spcBef>
                <a:spcPct val="0"/>
              </a:spcBef>
              <a:spcAft>
                <a:spcPct val="0"/>
              </a:spcAft>
              <a:defRPr/>
            </a:pPr>
            <a:endParaRPr lang="en-GB" b="1" dirty="0">
              <a:solidFill>
                <a:srgbClr val="4F5150"/>
              </a:solidFill>
            </a:endParaRPr>
          </a:p>
          <a:p>
            <a:pPr algn="ctr" defTabSz="800560" eaLnBrk="0" fontAlgn="base" hangingPunct="0">
              <a:lnSpc>
                <a:spcPct val="87000"/>
              </a:lnSpc>
              <a:spcBef>
                <a:spcPct val="0"/>
              </a:spcBef>
              <a:spcAft>
                <a:spcPct val="0"/>
              </a:spcAft>
              <a:defRPr/>
            </a:pPr>
            <a:r>
              <a:rPr lang="en-GB" b="1" dirty="0">
                <a:solidFill>
                  <a:srgbClr val="4F5150"/>
                </a:solidFill>
              </a:rPr>
              <a:t>0.81 (0.77, 0.86)</a:t>
            </a:r>
          </a:p>
          <a:p>
            <a:pPr algn="ctr" defTabSz="800560" eaLnBrk="0" fontAlgn="base" hangingPunct="0">
              <a:lnSpc>
                <a:spcPct val="87000"/>
              </a:lnSpc>
              <a:spcBef>
                <a:spcPct val="0"/>
              </a:spcBef>
              <a:spcAft>
                <a:spcPct val="0"/>
              </a:spcAft>
              <a:defRPr/>
            </a:pPr>
            <a:endParaRPr lang="en-GB" b="1" dirty="0">
              <a:solidFill>
                <a:srgbClr val="4F5150"/>
              </a:solidFill>
            </a:endParaRPr>
          </a:p>
          <a:p>
            <a:pPr algn="ctr" defTabSz="800560" eaLnBrk="0" fontAlgn="base" hangingPunct="0">
              <a:lnSpc>
                <a:spcPct val="87000"/>
              </a:lnSpc>
              <a:spcBef>
                <a:spcPct val="0"/>
              </a:spcBef>
              <a:spcAft>
                <a:spcPct val="0"/>
              </a:spcAft>
              <a:defRPr/>
            </a:pPr>
            <a:r>
              <a:rPr lang="en-GB" b="1" dirty="0">
                <a:solidFill>
                  <a:srgbClr val="4F5150"/>
                </a:solidFill>
              </a:rPr>
              <a:t>0.74 (0.67, 0.81)</a:t>
            </a:r>
          </a:p>
          <a:p>
            <a:pPr algn="ctr" defTabSz="800560" eaLnBrk="0" fontAlgn="base" hangingPunct="0">
              <a:lnSpc>
                <a:spcPct val="87000"/>
              </a:lnSpc>
              <a:spcBef>
                <a:spcPct val="0"/>
              </a:spcBef>
              <a:spcAft>
                <a:spcPct val="0"/>
              </a:spcAft>
              <a:defRPr/>
            </a:pPr>
            <a:endParaRPr lang="en-GB" b="1" dirty="0">
              <a:solidFill>
                <a:srgbClr val="4F5150"/>
              </a:solidFill>
            </a:endParaRPr>
          </a:p>
          <a:p>
            <a:pPr algn="ctr" defTabSz="800560" eaLnBrk="0" fontAlgn="base" hangingPunct="0">
              <a:lnSpc>
                <a:spcPct val="87000"/>
              </a:lnSpc>
              <a:spcBef>
                <a:spcPct val="0"/>
              </a:spcBef>
              <a:spcAft>
                <a:spcPct val="0"/>
              </a:spcAft>
              <a:defRPr/>
            </a:pPr>
            <a:r>
              <a:rPr lang="en-GB" b="1" dirty="0">
                <a:solidFill>
                  <a:srgbClr val="4F5150"/>
                </a:solidFill>
              </a:rPr>
              <a:t>0.76 (0.71, 0.81)</a:t>
            </a:r>
          </a:p>
        </p:txBody>
      </p:sp>
      <p:sp>
        <p:nvSpPr>
          <p:cNvPr id="836636" name="Text Box 28"/>
          <p:cNvSpPr txBox="1">
            <a:spLocks noChangeArrowheads="1"/>
          </p:cNvSpPr>
          <p:nvPr/>
        </p:nvSpPr>
        <p:spPr bwMode="auto">
          <a:xfrm>
            <a:off x="1012825" y="1649413"/>
            <a:ext cx="2274888" cy="3094037"/>
          </a:xfrm>
          <a:prstGeom prst="rect">
            <a:avLst/>
          </a:prstGeom>
          <a:noFill/>
          <a:ln w="9525">
            <a:noFill/>
            <a:miter lim="800000"/>
            <a:headEnd/>
            <a:tailEnd/>
          </a:ln>
          <a:effectLst/>
        </p:spPr>
        <p:txBody>
          <a:bodyPr wrap="none" lIns="80003" tIns="40002" rIns="80003" bIns="40002"/>
          <a:lstStyle/>
          <a:p>
            <a:pPr defTabSz="800560" eaLnBrk="0" fontAlgn="base" hangingPunct="0">
              <a:lnSpc>
                <a:spcPct val="87000"/>
              </a:lnSpc>
              <a:spcBef>
                <a:spcPct val="0"/>
              </a:spcBef>
              <a:spcAft>
                <a:spcPct val="0"/>
              </a:spcAft>
              <a:defRPr/>
            </a:pPr>
            <a:endParaRPr lang="en-GB" b="1" dirty="0">
              <a:solidFill>
                <a:srgbClr val="FFFFFF"/>
              </a:solidFill>
              <a:effectLst>
                <a:outerShdw blurRad="38100" dist="38100" dir="2700000" algn="tl">
                  <a:srgbClr val="C0C0C0"/>
                </a:outerShdw>
              </a:effectLst>
            </a:endParaRPr>
          </a:p>
          <a:p>
            <a:pPr defTabSz="800560" eaLnBrk="0" fontAlgn="base" hangingPunct="0">
              <a:lnSpc>
                <a:spcPct val="87000"/>
              </a:lnSpc>
              <a:spcBef>
                <a:spcPct val="0"/>
              </a:spcBef>
              <a:spcAft>
                <a:spcPct val="0"/>
              </a:spcAft>
              <a:defRPr/>
            </a:pPr>
            <a:r>
              <a:rPr lang="en-GB" b="1" dirty="0">
                <a:solidFill>
                  <a:srgbClr val="D7482A"/>
                </a:solidFill>
              </a:rPr>
              <a:t>Studio</a:t>
            </a:r>
            <a:endParaRPr lang="en-GB" b="1" dirty="0">
              <a:solidFill>
                <a:srgbClr val="FFFFFF"/>
              </a:solidFill>
              <a:effectLst>
                <a:outerShdw blurRad="38100" dist="38100" dir="2700000" algn="tl">
                  <a:srgbClr val="C0C0C0"/>
                </a:outerShdw>
              </a:effectLst>
            </a:endParaRPr>
          </a:p>
          <a:p>
            <a:pPr defTabSz="800560" eaLnBrk="0" fontAlgn="base" hangingPunct="0">
              <a:lnSpc>
                <a:spcPct val="87000"/>
              </a:lnSpc>
              <a:spcBef>
                <a:spcPct val="0"/>
              </a:spcBef>
              <a:spcAft>
                <a:spcPct val="0"/>
              </a:spcAft>
              <a:defRPr/>
            </a:pPr>
            <a:endParaRPr lang="en-GB" b="1" dirty="0">
              <a:solidFill>
                <a:srgbClr val="FFFFFF"/>
              </a:solidFill>
              <a:effectLst>
                <a:outerShdw blurRad="38100" dist="38100" dir="2700000" algn="tl">
                  <a:srgbClr val="C0C0C0"/>
                </a:outerShdw>
              </a:effectLst>
            </a:endParaRPr>
          </a:p>
          <a:p>
            <a:pPr defTabSz="800560" eaLnBrk="0" fontAlgn="base" hangingPunct="0">
              <a:lnSpc>
                <a:spcPct val="87000"/>
              </a:lnSpc>
              <a:spcBef>
                <a:spcPct val="0"/>
              </a:spcBef>
              <a:spcAft>
                <a:spcPct val="0"/>
              </a:spcAft>
              <a:defRPr/>
            </a:pPr>
            <a:r>
              <a:rPr lang="en-GB" b="1" dirty="0" err="1">
                <a:solidFill>
                  <a:srgbClr val="4F5150"/>
                </a:solidFill>
              </a:rPr>
              <a:t>Dezii</a:t>
            </a:r>
            <a:r>
              <a:rPr lang="en-GB" b="1" dirty="0">
                <a:solidFill>
                  <a:srgbClr val="4F5150"/>
                </a:solidFill>
              </a:rPr>
              <a:t> CM et al, 2000</a:t>
            </a:r>
          </a:p>
          <a:p>
            <a:pPr defTabSz="800560" eaLnBrk="0" fontAlgn="base" hangingPunct="0">
              <a:lnSpc>
                <a:spcPct val="87000"/>
              </a:lnSpc>
              <a:spcBef>
                <a:spcPct val="0"/>
              </a:spcBef>
              <a:spcAft>
                <a:spcPct val="0"/>
              </a:spcAft>
              <a:defRPr/>
            </a:pPr>
            <a:endParaRPr lang="en-GB" b="1" dirty="0">
              <a:solidFill>
                <a:srgbClr val="4F5150"/>
              </a:solidFill>
            </a:endParaRPr>
          </a:p>
          <a:p>
            <a:pPr defTabSz="800560" eaLnBrk="0" fontAlgn="base" hangingPunct="0">
              <a:lnSpc>
                <a:spcPct val="87000"/>
              </a:lnSpc>
              <a:spcBef>
                <a:spcPct val="0"/>
              </a:spcBef>
              <a:spcAft>
                <a:spcPct val="0"/>
              </a:spcAft>
              <a:defRPr/>
            </a:pPr>
            <a:r>
              <a:rPr lang="en-GB" b="1" dirty="0" err="1">
                <a:solidFill>
                  <a:srgbClr val="4F5150"/>
                </a:solidFill>
              </a:rPr>
              <a:t>Dezii</a:t>
            </a:r>
            <a:r>
              <a:rPr lang="en-GB" b="1" dirty="0">
                <a:solidFill>
                  <a:srgbClr val="4F5150"/>
                </a:solidFill>
              </a:rPr>
              <a:t> CM et al, 2000</a:t>
            </a:r>
          </a:p>
          <a:p>
            <a:pPr defTabSz="800560" eaLnBrk="0" fontAlgn="base" hangingPunct="0">
              <a:lnSpc>
                <a:spcPct val="87000"/>
              </a:lnSpc>
              <a:spcBef>
                <a:spcPct val="0"/>
              </a:spcBef>
              <a:spcAft>
                <a:spcPct val="0"/>
              </a:spcAft>
              <a:defRPr/>
            </a:pPr>
            <a:endParaRPr lang="en-GB" b="1" dirty="0">
              <a:solidFill>
                <a:srgbClr val="4F5150"/>
              </a:solidFill>
            </a:endParaRPr>
          </a:p>
          <a:p>
            <a:pPr defTabSz="800560" eaLnBrk="0" fontAlgn="base" hangingPunct="0">
              <a:lnSpc>
                <a:spcPct val="87000"/>
              </a:lnSpc>
              <a:spcBef>
                <a:spcPct val="0"/>
              </a:spcBef>
              <a:spcAft>
                <a:spcPct val="0"/>
              </a:spcAft>
              <a:defRPr/>
            </a:pPr>
            <a:r>
              <a:rPr lang="en-GB" b="1" dirty="0">
                <a:solidFill>
                  <a:srgbClr val="4F5150"/>
                </a:solidFill>
              </a:rPr>
              <a:t>NDC Dataset, 2003</a:t>
            </a:r>
          </a:p>
          <a:p>
            <a:pPr defTabSz="800560" eaLnBrk="0" fontAlgn="base" hangingPunct="0">
              <a:lnSpc>
                <a:spcPct val="87000"/>
              </a:lnSpc>
              <a:spcBef>
                <a:spcPct val="0"/>
              </a:spcBef>
              <a:spcAft>
                <a:spcPct val="0"/>
              </a:spcAft>
              <a:defRPr/>
            </a:pPr>
            <a:endParaRPr lang="en-GB" b="1" dirty="0">
              <a:solidFill>
                <a:srgbClr val="4F5150"/>
              </a:solidFill>
            </a:endParaRPr>
          </a:p>
          <a:p>
            <a:pPr defTabSz="800560" eaLnBrk="0" fontAlgn="base" hangingPunct="0">
              <a:lnSpc>
                <a:spcPct val="87000"/>
              </a:lnSpc>
              <a:spcBef>
                <a:spcPct val="0"/>
              </a:spcBef>
              <a:spcAft>
                <a:spcPct val="0"/>
              </a:spcAft>
              <a:defRPr/>
            </a:pPr>
            <a:r>
              <a:rPr lang="en-GB" b="1" dirty="0">
                <a:solidFill>
                  <a:srgbClr val="4F5150"/>
                </a:solidFill>
              </a:rPr>
              <a:t>Taylor AA et al, 2003</a:t>
            </a:r>
          </a:p>
          <a:p>
            <a:pPr defTabSz="800560" eaLnBrk="0" fontAlgn="base" hangingPunct="0">
              <a:lnSpc>
                <a:spcPct val="87000"/>
              </a:lnSpc>
              <a:spcBef>
                <a:spcPct val="0"/>
              </a:spcBef>
              <a:spcAft>
                <a:spcPct val="0"/>
              </a:spcAft>
              <a:defRPr/>
            </a:pPr>
            <a:endParaRPr lang="en-GB" b="1" dirty="0">
              <a:solidFill>
                <a:srgbClr val="4F5150"/>
              </a:solidFill>
            </a:endParaRPr>
          </a:p>
          <a:p>
            <a:pPr defTabSz="800560" eaLnBrk="0" fontAlgn="base" hangingPunct="0">
              <a:lnSpc>
                <a:spcPct val="87000"/>
              </a:lnSpc>
              <a:spcBef>
                <a:spcPct val="0"/>
              </a:spcBef>
              <a:spcAft>
                <a:spcPct val="0"/>
              </a:spcAft>
              <a:defRPr/>
            </a:pPr>
            <a:r>
              <a:rPr lang="en-GB" b="1" dirty="0" err="1">
                <a:solidFill>
                  <a:srgbClr val="4F5150"/>
                </a:solidFill>
              </a:rPr>
              <a:t>Dato</a:t>
            </a:r>
            <a:r>
              <a:rPr lang="en-GB" b="1" dirty="0">
                <a:solidFill>
                  <a:srgbClr val="4F5150"/>
                </a:solidFill>
              </a:rPr>
              <a:t> </a:t>
            </a:r>
            <a:r>
              <a:rPr lang="en-GB" b="1" dirty="0" err="1">
                <a:solidFill>
                  <a:srgbClr val="4F5150"/>
                </a:solidFill>
              </a:rPr>
              <a:t>globale</a:t>
            </a:r>
            <a:endParaRPr lang="en-GB" b="1" dirty="0">
              <a:solidFill>
                <a:srgbClr val="4F5150"/>
              </a:solidFill>
            </a:endParaRPr>
          </a:p>
        </p:txBody>
      </p:sp>
      <p:sp>
        <p:nvSpPr>
          <p:cNvPr id="28677" name="Freeform 30"/>
          <p:cNvSpPr>
            <a:spLocks/>
          </p:cNvSpPr>
          <p:nvPr/>
        </p:nvSpPr>
        <p:spPr bwMode="auto">
          <a:xfrm flipV="1">
            <a:off x="3068638" y="4819650"/>
            <a:ext cx="2963862" cy="109538"/>
          </a:xfrm>
          <a:custGeom>
            <a:avLst/>
            <a:gdLst>
              <a:gd name="T0" fmla="*/ 0 w 2240"/>
              <a:gd name="T1" fmla="*/ 0 h 73"/>
              <a:gd name="T2" fmla="*/ 0 w 2240"/>
              <a:gd name="T3" fmla="*/ 2147483647 h 73"/>
              <a:gd name="T4" fmla="*/ 2147483647 w 2240"/>
              <a:gd name="T5" fmla="*/ 2147483647 h 73"/>
              <a:gd name="T6" fmla="*/ 2147483647 w 2240"/>
              <a:gd name="T7" fmla="*/ 0 h 73"/>
              <a:gd name="T8" fmla="*/ 0 60000 65536"/>
              <a:gd name="T9" fmla="*/ 0 60000 65536"/>
              <a:gd name="T10" fmla="*/ 0 60000 65536"/>
              <a:gd name="T11" fmla="*/ 0 60000 65536"/>
              <a:gd name="T12" fmla="*/ 0 w 2240"/>
              <a:gd name="T13" fmla="*/ 0 h 73"/>
              <a:gd name="T14" fmla="*/ 2240 w 2240"/>
              <a:gd name="T15" fmla="*/ 73 h 73"/>
            </a:gdLst>
            <a:ahLst/>
            <a:cxnLst>
              <a:cxn ang="T8">
                <a:pos x="T0" y="T1"/>
              </a:cxn>
              <a:cxn ang="T9">
                <a:pos x="T2" y="T3"/>
              </a:cxn>
              <a:cxn ang="T10">
                <a:pos x="T4" y="T5"/>
              </a:cxn>
              <a:cxn ang="T11">
                <a:pos x="T6" y="T7"/>
              </a:cxn>
            </a:cxnLst>
            <a:rect l="T12" t="T13" r="T14" b="T15"/>
            <a:pathLst>
              <a:path w="2240" h="73">
                <a:moveTo>
                  <a:pt x="0" y="0"/>
                </a:moveTo>
                <a:lnTo>
                  <a:pt x="0" y="73"/>
                </a:lnTo>
                <a:lnTo>
                  <a:pt x="2240" y="73"/>
                </a:lnTo>
                <a:lnTo>
                  <a:pt x="2240" y="0"/>
                </a:lnTo>
              </a:path>
            </a:pathLst>
          </a:custGeom>
          <a:noFill/>
          <a:ln w="19050">
            <a:solidFill>
              <a:srgbClr val="4F5150"/>
            </a:solidFill>
            <a:round/>
            <a:headEnd/>
            <a:tailEnd/>
          </a:ln>
          <a:extLst>
            <a:ext uri="{909E8E84-426E-40DD-AFC4-6F175D3DCCD1}">
              <a14:hiddenFill xmlns:a14="http://schemas.microsoft.com/office/drawing/2010/main">
                <a:solidFill>
                  <a:srgbClr val="FFFFFF"/>
                </a:solidFill>
              </a14:hiddenFill>
            </a:ext>
          </a:extLst>
        </p:spPr>
        <p:txBody>
          <a:bodyPr wrap="none" lIns="64493" tIns="32246" rIns="64493" bIns="32246" anchor="ctr"/>
          <a:lstStyle/>
          <a:p>
            <a:pPr defTabSz="914400" eaLnBrk="0" fontAlgn="base" hangingPunct="0">
              <a:spcBef>
                <a:spcPct val="0"/>
              </a:spcBef>
              <a:spcAft>
                <a:spcPct val="0"/>
              </a:spcAft>
            </a:pPr>
            <a:endParaRPr lang="it-IT" sz="2400" smtClean="0">
              <a:solidFill>
                <a:srgbClr val="FFFFFF"/>
              </a:solidFill>
            </a:endParaRPr>
          </a:p>
        </p:txBody>
      </p:sp>
      <p:sp>
        <p:nvSpPr>
          <p:cNvPr id="28678" name="Line 31"/>
          <p:cNvSpPr>
            <a:spLocks noChangeShapeType="1"/>
          </p:cNvSpPr>
          <p:nvPr/>
        </p:nvSpPr>
        <p:spPr bwMode="auto">
          <a:xfrm flipV="1">
            <a:off x="4541838" y="1985963"/>
            <a:ext cx="0" cy="2943225"/>
          </a:xfrm>
          <a:prstGeom prst="line">
            <a:avLst/>
          </a:prstGeom>
          <a:noFill/>
          <a:ln w="19050">
            <a:solidFill>
              <a:srgbClr val="4F5150"/>
            </a:solidFill>
            <a:round/>
            <a:headEnd/>
            <a:tailEnd/>
          </a:ln>
          <a:extLst>
            <a:ext uri="{909E8E84-426E-40DD-AFC4-6F175D3DCCD1}">
              <a14:hiddenFill xmlns:a14="http://schemas.microsoft.com/office/drawing/2010/main">
                <a:noFill/>
              </a14:hiddenFill>
            </a:ext>
          </a:extLst>
        </p:spPr>
        <p:txBody>
          <a:bodyPr wrap="none" lIns="64493" tIns="32246" rIns="64493" bIns="32246" anchor="ctr"/>
          <a:lstStyle/>
          <a:p>
            <a:pPr defTabSz="914400" eaLnBrk="0" fontAlgn="base" hangingPunct="0">
              <a:spcBef>
                <a:spcPct val="0"/>
              </a:spcBef>
              <a:spcAft>
                <a:spcPct val="0"/>
              </a:spcAft>
            </a:pPr>
            <a:endParaRPr lang="it-IT" sz="2400" smtClean="0">
              <a:solidFill>
                <a:srgbClr val="FFFFFF"/>
              </a:solidFill>
            </a:endParaRPr>
          </a:p>
        </p:txBody>
      </p:sp>
      <p:sp>
        <p:nvSpPr>
          <p:cNvPr id="28679" name="Text Box 32"/>
          <p:cNvSpPr txBox="1">
            <a:spLocks noChangeArrowheads="1"/>
          </p:cNvSpPr>
          <p:nvPr/>
        </p:nvSpPr>
        <p:spPr bwMode="auto">
          <a:xfrm>
            <a:off x="3322638" y="5221288"/>
            <a:ext cx="24050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spAutoFit/>
          </a:bodyPr>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GB" altLang="it-IT" sz="1800" b="1" smtClean="0">
                <a:solidFill>
                  <a:srgbClr val="4F5150"/>
                </a:solidFill>
              </a:rPr>
              <a:t>Rapporto del rischio</a:t>
            </a:r>
          </a:p>
        </p:txBody>
      </p:sp>
      <p:sp>
        <p:nvSpPr>
          <p:cNvPr id="28680" name="Text Box 33"/>
          <p:cNvSpPr txBox="1">
            <a:spLocks noChangeArrowheads="1"/>
          </p:cNvSpPr>
          <p:nvPr/>
        </p:nvSpPr>
        <p:spPr bwMode="auto">
          <a:xfrm>
            <a:off x="4640263" y="5616575"/>
            <a:ext cx="42243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spAutoFit/>
          </a:bodyPr>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GB" altLang="it-IT" sz="1600" b="1" smtClean="0">
                <a:solidFill>
                  <a:srgbClr val="4F5150"/>
                </a:solidFill>
              </a:rPr>
              <a:t>A favore delle associazioni estemporanee</a:t>
            </a:r>
          </a:p>
        </p:txBody>
      </p:sp>
      <p:sp>
        <p:nvSpPr>
          <p:cNvPr id="28681" name="Text Box 34"/>
          <p:cNvSpPr txBox="1">
            <a:spLocks noChangeArrowheads="1"/>
          </p:cNvSpPr>
          <p:nvPr/>
        </p:nvSpPr>
        <p:spPr bwMode="auto">
          <a:xfrm>
            <a:off x="2863850" y="4916488"/>
            <a:ext cx="4095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spAutoFit/>
          </a:bodyPr>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GB" altLang="it-IT" sz="1400" b="1" smtClean="0">
                <a:solidFill>
                  <a:srgbClr val="4F5150"/>
                </a:solidFill>
              </a:rPr>
              <a:t>0.1</a:t>
            </a:r>
          </a:p>
        </p:txBody>
      </p:sp>
      <p:sp>
        <p:nvSpPr>
          <p:cNvPr id="28682" name="Text Box 35"/>
          <p:cNvSpPr txBox="1">
            <a:spLocks noChangeArrowheads="1"/>
          </p:cNvSpPr>
          <p:nvPr/>
        </p:nvSpPr>
        <p:spPr bwMode="auto">
          <a:xfrm>
            <a:off x="4413250" y="4916488"/>
            <a:ext cx="260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spAutoFit/>
          </a:bodyPr>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GB" altLang="it-IT" sz="1400" b="1" smtClean="0">
                <a:solidFill>
                  <a:srgbClr val="4F5150"/>
                </a:solidFill>
              </a:rPr>
              <a:t>1</a:t>
            </a:r>
          </a:p>
        </p:txBody>
      </p:sp>
      <p:sp>
        <p:nvSpPr>
          <p:cNvPr id="28683" name="Text Box 36"/>
          <p:cNvSpPr txBox="1">
            <a:spLocks noChangeArrowheads="1"/>
          </p:cNvSpPr>
          <p:nvPr/>
        </p:nvSpPr>
        <p:spPr bwMode="auto">
          <a:xfrm>
            <a:off x="5926138" y="4916488"/>
            <a:ext cx="3603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spAutoFit/>
          </a:bodyPr>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GB" altLang="it-IT" sz="1400" b="1" smtClean="0">
                <a:solidFill>
                  <a:srgbClr val="4F5150"/>
                </a:solidFill>
              </a:rPr>
              <a:t>10</a:t>
            </a:r>
          </a:p>
        </p:txBody>
      </p:sp>
      <p:sp>
        <p:nvSpPr>
          <p:cNvPr id="28684" name="Line 42"/>
          <p:cNvSpPr>
            <a:spLocks noChangeShapeType="1"/>
          </p:cNvSpPr>
          <p:nvPr/>
        </p:nvSpPr>
        <p:spPr bwMode="auto">
          <a:xfrm flipV="1">
            <a:off x="4364038" y="2497138"/>
            <a:ext cx="0" cy="2122487"/>
          </a:xfrm>
          <a:prstGeom prst="line">
            <a:avLst/>
          </a:prstGeom>
          <a:noFill/>
          <a:ln w="19050">
            <a:solidFill>
              <a:srgbClr val="4F5150"/>
            </a:solidFill>
            <a:prstDash val="dash"/>
            <a:round/>
            <a:headEnd/>
            <a:tailEnd/>
          </a:ln>
          <a:extLst>
            <a:ext uri="{909E8E84-426E-40DD-AFC4-6F175D3DCCD1}">
              <a14:hiddenFill xmlns:a14="http://schemas.microsoft.com/office/drawing/2010/main">
                <a:noFill/>
              </a14:hiddenFill>
            </a:ext>
          </a:extLst>
        </p:spPr>
        <p:txBody>
          <a:bodyPr wrap="none" lIns="64493" tIns="32246" rIns="64493" bIns="32246" anchor="ctr"/>
          <a:lstStyle/>
          <a:p>
            <a:pPr defTabSz="914400" eaLnBrk="0" fontAlgn="base" hangingPunct="0">
              <a:spcBef>
                <a:spcPct val="0"/>
              </a:spcBef>
              <a:spcAft>
                <a:spcPct val="0"/>
              </a:spcAft>
            </a:pPr>
            <a:endParaRPr lang="it-IT" sz="2400" smtClean="0">
              <a:solidFill>
                <a:srgbClr val="FFFFFF"/>
              </a:solidFill>
            </a:endParaRPr>
          </a:p>
        </p:txBody>
      </p:sp>
      <p:sp>
        <p:nvSpPr>
          <p:cNvPr id="28685" name="Text Box 43"/>
          <p:cNvSpPr txBox="1">
            <a:spLocks noChangeArrowheads="1"/>
          </p:cNvSpPr>
          <p:nvPr/>
        </p:nvSpPr>
        <p:spPr bwMode="auto">
          <a:xfrm>
            <a:off x="1155700" y="5616575"/>
            <a:ext cx="33035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spAutoFit/>
          </a:bodyPr>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en-GB" altLang="it-IT" sz="1600" b="1" smtClean="0">
                <a:solidFill>
                  <a:srgbClr val="4F5150"/>
                </a:solidFill>
              </a:rPr>
              <a:t>A favore delle associazioni fisse</a:t>
            </a:r>
          </a:p>
        </p:txBody>
      </p:sp>
      <p:sp>
        <p:nvSpPr>
          <p:cNvPr id="28686" name="Rectangle 38"/>
          <p:cNvSpPr>
            <a:spLocks noChangeArrowheads="1"/>
          </p:cNvSpPr>
          <p:nvPr/>
        </p:nvSpPr>
        <p:spPr bwMode="auto">
          <a:xfrm>
            <a:off x="4181475" y="2417763"/>
            <a:ext cx="350838" cy="344487"/>
          </a:xfrm>
          <a:prstGeom prst="rect">
            <a:avLst/>
          </a:prstGeom>
          <a:solidFill>
            <a:srgbClr val="FF8000"/>
          </a:solidFill>
          <a:ln w="19050">
            <a:solidFill>
              <a:srgbClr val="4F5150"/>
            </a:solidFill>
            <a:miter lim="800000"/>
            <a:headEnd/>
            <a:tailEnd/>
          </a:ln>
          <a:effectLst>
            <a:outerShdw dist="20138" dir="2700000" algn="ctr" rotWithShape="0">
              <a:schemeClr val="tx1"/>
            </a:outerShdw>
          </a:effectLst>
        </p:spPr>
        <p:txBody>
          <a:bodyPr wrap="none" lIns="64493" tIns="32246" rIns="64493" bIns="32246"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0" fontAlgn="base" hangingPunct="0">
              <a:spcBef>
                <a:spcPct val="0"/>
              </a:spcBef>
              <a:spcAft>
                <a:spcPct val="0"/>
              </a:spcAft>
            </a:pPr>
            <a:endParaRPr lang="it-IT" altLang="it-IT" smtClean="0">
              <a:solidFill>
                <a:srgbClr val="FFFFFF"/>
              </a:solidFill>
            </a:endParaRPr>
          </a:p>
        </p:txBody>
      </p:sp>
      <p:sp>
        <p:nvSpPr>
          <p:cNvPr id="28687" name="Rectangle 39"/>
          <p:cNvSpPr>
            <a:spLocks noChangeArrowheads="1"/>
          </p:cNvSpPr>
          <p:nvPr/>
        </p:nvSpPr>
        <p:spPr bwMode="auto">
          <a:xfrm>
            <a:off x="4156075" y="2917825"/>
            <a:ext cx="349250" cy="344488"/>
          </a:xfrm>
          <a:prstGeom prst="rect">
            <a:avLst/>
          </a:prstGeom>
          <a:solidFill>
            <a:srgbClr val="FF8000"/>
          </a:solidFill>
          <a:ln w="19050">
            <a:solidFill>
              <a:srgbClr val="4F5150"/>
            </a:solidFill>
            <a:miter lim="800000"/>
            <a:headEnd/>
            <a:tailEnd/>
          </a:ln>
          <a:effectLst>
            <a:outerShdw dist="20138" dir="2700000" algn="ctr" rotWithShape="0">
              <a:schemeClr val="tx1"/>
            </a:outerShdw>
          </a:effectLst>
        </p:spPr>
        <p:txBody>
          <a:bodyPr wrap="none" lIns="64493" tIns="32246" rIns="64493" bIns="32246"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0" fontAlgn="base" hangingPunct="0">
              <a:spcBef>
                <a:spcPct val="0"/>
              </a:spcBef>
              <a:spcAft>
                <a:spcPct val="0"/>
              </a:spcAft>
            </a:pPr>
            <a:endParaRPr lang="it-IT" altLang="it-IT" smtClean="0">
              <a:solidFill>
                <a:srgbClr val="FFFFFF"/>
              </a:solidFill>
            </a:endParaRPr>
          </a:p>
        </p:txBody>
      </p:sp>
      <p:sp>
        <p:nvSpPr>
          <p:cNvPr id="28688" name="Rectangle 40"/>
          <p:cNvSpPr>
            <a:spLocks noChangeArrowheads="1"/>
          </p:cNvSpPr>
          <p:nvPr/>
        </p:nvSpPr>
        <p:spPr bwMode="auto">
          <a:xfrm>
            <a:off x="4192588" y="3362325"/>
            <a:ext cx="461962" cy="457200"/>
          </a:xfrm>
          <a:prstGeom prst="rect">
            <a:avLst/>
          </a:prstGeom>
          <a:solidFill>
            <a:srgbClr val="FF8000"/>
          </a:solidFill>
          <a:ln w="19050">
            <a:solidFill>
              <a:srgbClr val="4F5150"/>
            </a:solidFill>
            <a:miter lim="800000"/>
            <a:headEnd/>
            <a:tailEnd/>
          </a:ln>
          <a:effectLst>
            <a:outerShdw dist="20138" dir="2700000" algn="ctr" rotWithShape="0">
              <a:schemeClr val="tx1"/>
            </a:outerShdw>
          </a:effectLst>
        </p:spPr>
        <p:txBody>
          <a:bodyPr wrap="none" lIns="64493" tIns="32246" rIns="64493" bIns="32246"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0" fontAlgn="base" hangingPunct="0">
              <a:spcBef>
                <a:spcPct val="0"/>
              </a:spcBef>
              <a:spcAft>
                <a:spcPct val="0"/>
              </a:spcAft>
            </a:pPr>
            <a:endParaRPr lang="it-IT" altLang="it-IT" smtClean="0">
              <a:solidFill>
                <a:srgbClr val="FFFFFF"/>
              </a:solidFill>
            </a:endParaRPr>
          </a:p>
        </p:txBody>
      </p:sp>
      <p:sp>
        <p:nvSpPr>
          <p:cNvPr id="28689" name="Rectangle 41"/>
          <p:cNvSpPr>
            <a:spLocks noChangeArrowheads="1"/>
          </p:cNvSpPr>
          <p:nvPr/>
        </p:nvSpPr>
        <p:spPr bwMode="auto">
          <a:xfrm>
            <a:off x="4165600" y="3922713"/>
            <a:ext cx="366713" cy="361950"/>
          </a:xfrm>
          <a:prstGeom prst="rect">
            <a:avLst/>
          </a:prstGeom>
          <a:solidFill>
            <a:srgbClr val="FF8000"/>
          </a:solidFill>
          <a:ln w="19050">
            <a:solidFill>
              <a:srgbClr val="4F5150"/>
            </a:solidFill>
            <a:miter lim="800000"/>
            <a:headEnd/>
            <a:tailEnd/>
          </a:ln>
          <a:effectLst>
            <a:outerShdw dist="20138" dir="2700000" algn="ctr" rotWithShape="0">
              <a:schemeClr val="tx1"/>
            </a:outerShdw>
          </a:effectLst>
        </p:spPr>
        <p:txBody>
          <a:bodyPr wrap="none" lIns="64493" tIns="32246" rIns="64493" bIns="32246"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0" fontAlgn="base" hangingPunct="0">
              <a:spcBef>
                <a:spcPct val="0"/>
              </a:spcBef>
              <a:spcAft>
                <a:spcPct val="0"/>
              </a:spcAft>
            </a:pPr>
            <a:endParaRPr lang="it-IT" altLang="it-IT" smtClean="0">
              <a:solidFill>
                <a:srgbClr val="FFFFFF"/>
              </a:solidFill>
            </a:endParaRPr>
          </a:p>
        </p:txBody>
      </p:sp>
      <p:sp>
        <p:nvSpPr>
          <p:cNvPr id="28690" name="Text Box 44"/>
          <p:cNvSpPr txBox="1">
            <a:spLocks noChangeArrowheads="1"/>
          </p:cNvSpPr>
          <p:nvPr/>
        </p:nvSpPr>
        <p:spPr bwMode="auto">
          <a:xfrm>
            <a:off x="6500813" y="6453188"/>
            <a:ext cx="25273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03" tIns="40002" rIns="80003" bIns="40002"/>
          <a:lstStyle>
            <a:lvl1pPr defTabSz="800100">
              <a:spcBef>
                <a:spcPct val="20000"/>
              </a:spcBef>
              <a:buChar char="•"/>
              <a:defRPr sz="3200">
                <a:solidFill>
                  <a:schemeClr val="tx1"/>
                </a:solidFill>
                <a:latin typeface="Arial" charset="0"/>
              </a:defRPr>
            </a:lvl1pPr>
            <a:lvl2pPr marL="742950" indent="-285750" defTabSz="800100">
              <a:spcBef>
                <a:spcPct val="20000"/>
              </a:spcBef>
              <a:buChar char="–"/>
              <a:defRPr sz="2800">
                <a:solidFill>
                  <a:schemeClr val="tx1"/>
                </a:solidFill>
                <a:latin typeface="Arial" charset="0"/>
              </a:defRPr>
            </a:lvl2pPr>
            <a:lvl3pPr marL="1143000" indent="-228600" defTabSz="800100">
              <a:spcBef>
                <a:spcPct val="20000"/>
              </a:spcBef>
              <a:buChar char="•"/>
              <a:defRPr sz="2400">
                <a:solidFill>
                  <a:schemeClr val="tx1"/>
                </a:solidFill>
                <a:latin typeface="Arial" charset="0"/>
              </a:defRPr>
            </a:lvl3pPr>
            <a:lvl4pPr marL="1600200" indent="-228600" defTabSz="800100">
              <a:spcBef>
                <a:spcPct val="20000"/>
              </a:spcBef>
              <a:buChar char="–"/>
              <a:defRPr sz="2000">
                <a:solidFill>
                  <a:schemeClr val="tx1"/>
                </a:solidFill>
                <a:latin typeface="Arial" charset="0"/>
              </a:defRPr>
            </a:lvl4pPr>
            <a:lvl5pPr marL="2057400" indent="-228600" defTabSz="800100">
              <a:spcBef>
                <a:spcPct val="20000"/>
              </a:spcBef>
              <a:buChar char="»"/>
              <a:defRPr sz="2000">
                <a:solidFill>
                  <a:schemeClr val="tx1"/>
                </a:solidFill>
                <a:latin typeface="Arial" charset="0"/>
              </a:defRPr>
            </a:lvl5pPr>
            <a:lvl6pPr marL="2514600" indent="-228600" defTabSz="800100" eaLnBrk="0" fontAlgn="base" hangingPunct="0">
              <a:spcBef>
                <a:spcPct val="20000"/>
              </a:spcBef>
              <a:spcAft>
                <a:spcPct val="0"/>
              </a:spcAft>
              <a:buChar char="»"/>
              <a:defRPr sz="2000">
                <a:solidFill>
                  <a:schemeClr val="tx1"/>
                </a:solidFill>
                <a:latin typeface="Arial" charset="0"/>
              </a:defRPr>
            </a:lvl6pPr>
            <a:lvl7pPr marL="2971800" indent="-228600" defTabSz="800100" eaLnBrk="0" fontAlgn="base" hangingPunct="0">
              <a:spcBef>
                <a:spcPct val="20000"/>
              </a:spcBef>
              <a:spcAft>
                <a:spcPct val="0"/>
              </a:spcAft>
              <a:buChar char="»"/>
              <a:defRPr sz="2000">
                <a:solidFill>
                  <a:schemeClr val="tx1"/>
                </a:solidFill>
                <a:latin typeface="Arial" charset="0"/>
              </a:defRPr>
            </a:lvl7pPr>
            <a:lvl8pPr marL="3429000" indent="-228600" defTabSz="800100" eaLnBrk="0" fontAlgn="base" hangingPunct="0">
              <a:spcBef>
                <a:spcPct val="20000"/>
              </a:spcBef>
              <a:spcAft>
                <a:spcPct val="0"/>
              </a:spcAft>
              <a:buChar char="»"/>
              <a:defRPr sz="2000">
                <a:solidFill>
                  <a:schemeClr val="tx1"/>
                </a:solidFill>
                <a:latin typeface="Arial" charset="0"/>
              </a:defRPr>
            </a:lvl8pPr>
            <a:lvl9pPr marL="3886200" indent="-228600" defTabSz="8001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it-IT" altLang="it-IT" sz="1300" i="1" dirty="0" smtClean="0">
                <a:solidFill>
                  <a:srgbClr val="3E3E5C"/>
                </a:solidFill>
              </a:rPr>
              <a:t>Bangalore S et al. </a:t>
            </a:r>
            <a:r>
              <a:rPr lang="it-IT" altLang="it-IT" sz="1300" i="1" dirty="0" err="1" smtClean="0">
                <a:solidFill>
                  <a:srgbClr val="3E3E5C"/>
                </a:solidFill>
              </a:rPr>
              <a:t>Am</a:t>
            </a:r>
            <a:r>
              <a:rPr lang="it-IT" altLang="it-IT" sz="1300" i="1" dirty="0" smtClean="0">
                <a:solidFill>
                  <a:srgbClr val="3E3E5C"/>
                </a:solidFill>
              </a:rPr>
              <a:t> J </a:t>
            </a:r>
            <a:r>
              <a:rPr lang="it-IT" altLang="it-IT" sz="1300" i="1" dirty="0" err="1" smtClean="0">
                <a:solidFill>
                  <a:srgbClr val="3E3E5C"/>
                </a:solidFill>
              </a:rPr>
              <a:t>Med</a:t>
            </a:r>
            <a:r>
              <a:rPr lang="it-IT" altLang="it-IT" sz="1300" i="1" dirty="0" smtClean="0">
                <a:solidFill>
                  <a:srgbClr val="3E3E5C"/>
                </a:solidFill>
              </a:rPr>
              <a:t> 2007; 120: 713-19</a:t>
            </a:r>
          </a:p>
        </p:txBody>
      </p:sp>
      <p:sp>
        <p:nvSpPr>
          <p:cNvPr id="28691" name="AutoShape 37"/>
          <p:cNvSpPr>
            <a:spLocks noChangeArrowheads="1"/>
          </p:cNvSpPr>
          <p:nvPr/>
        </p:nvSpPr>
        <p:spPr bwMode="auto">
          <a:xfrm>
            <a:off x="4314825" y="4518025"/>
            <a:ext cx="104775" cy="196850"/>
          </a:xfrm>
          <a:prstGeom prst="diamond">
            <a:avLst/>
          </a:prstGeom>
          <a:solidFill>
            <a:srgbClr val="FF8000"/>
          </a:solidFill>
          <a:ln w="19050">
            <a:solidFill>
              <a:srgbClr val="4F5150"/>
            </a:solidFill>
            <a:miter lim="800000"/>
            <a:headEnd/>
            <a:tailEnd/>
          </a:ln>
          <a:effectLst>
            <a:outerShdw dist="20138" dir="2700000" algn="ctr" rotWithShape="0">
              <a:schemeClr val="tx1"/>
            </a:outerShdw>
          </a:effectLst>
        </p:spPr>
        <p:txBody>
          <a:bodyPr wrap="none" lIns="64493" tIns="32246" rIns="64493" bIns="32246"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0" fontAlgn="base" hangingPunct="0">
              <a:spcBef>
                <a:spcPct val="0"/>
              </a:spcBef>
              <a:spcAft>
                <a:spcPct val="0"/>
              </a:spcAft>
            </a:pPr>
            <a:endParaRPr lang="it-IT" altLang="it-IT" smtClean="0">
              <a:solidFill>
                <a:srgbClr val="FFFFFF"/>
              </a:solidFill>
            </a:endParaRPr>
          </a:p>
        </p:txBody>
      </p:sp>
      <p:sp>
        <p:nvSpPr>
          <p:cNvPr id="2" name="CasellaDiTesto 1"/>
          <p:cNvSpPr txBox="1"/>
          <p:nvPr/>
        </p:nvSpPr>
        <p:spPr>
          <a:xfrm>
            <a:off x="540239" y="530106"/>
            <a:ext cx="7580921" cy="461665"/>
          </a:xfrm>
          <a:prstGeom prst="rect">
            <a:avLst/>
          </a:prstGeom>
          <a:solidFill>
            <a:srgbClr val="FFFF00"/>
          </a:solidFill>
        </p:spPr>
        <p:txBody>
          <a:bodyPr wrap="none" rtlCol="0">
            <a:spAutoFit/>
          </a:bodyPr>
          <a:lstStyle/>
          <a:p>
            <a:r>
              <a:rPr lang="it-IT" sz="2400" dirty="0" smtClean="0">
                <a:solidFill>
                  <a:srgbClr val="3E3E5C"/>
                </a:solidFill>
              </a:rPr>
              <a:t>Associazioni fisse vs estemporanee: Dati di </a:t>
            </a:r>
            <a:r>
              <a:rPr lang="it-IT" sz="2400" dirty="0" err="1" smtClean="0">
                <a:solidFill>
                  <a:srgbClr val="3E3E5C"/>
                </a:solidFill>
              </a:rPr>
              <a:t>metanalisi</a:t>
            </a:r>
            <a:endParaRPr lang="it-IT" sz="2400" dirty="0">
              <a:solidFill>
                <a:srgbClr val="3E3E5C"/>
              </a:solidFill>
            </a:endParaRPr>
          </a:p>
        </p:txBody>
      </p:sp>
    </p:spTree>
    <p:extLst>
      <p:ext uri="{BB962C8B-B14F-4D97-AF65-F5344CB8AC3E}">
        <p14:creationId xmlns:p14="http://schemas.microsoft.com/office/powerpoint/2010/main" val="340637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938" y="1262070"/>
            <a:ext cx="677227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779916" y="6464709"/>
            <a:ext cx="5112568" cy="276999"/>
          </a:xfrm>
          <a:prstGeom prst="rect">
            <a:avLst/>
          </a:prstGeom>
        </p:spPr>
        <p:txBody>
          <a:bodyPr wrap="square" lIns="91400" tIns="45702" rIns="91400" bIns="45702">
            <a:spAutoFit/>
          </a:bodyPr>
          <a:lstStyle/>
          <a:p>
            <a:r>
              <a:rPr lang="en-US" sz="1200" dirty="0">
                <a:solidFill>
                  <a:srgbClr val="000000"/>
                </a:solidFill>
                <a:latin typeface="AdvPA334"/>
              </a:rPr>
              <a:t>2013 ESH/ESC Guidelines for the management of arterial hypertension</a:t>
            </a:r>
            <a:endParaRPr lang="it-IT" sz="1200" dirty="0">
              <a:solidFill>
                <a:srgbClr val="000000"/>
              </a:solidFill>
            </a:endParaRPr>
          </a:p>
        </p:txBody>
      </p:sp>
      <p:sp>
        <p:nvSpPr>
          <p:cNvPr id="5" name="Rectangle 8"/>
          <p:cNvSpPr>
            <a:spLocks noChangeArrowheads="1"/>
          </p:cNvSpPr>
          <p:nvPr/>
        </p:nvSpPr>
        <p:spPr bwMode="auto">
          <a:xfrm>
            <a:off x="323850" y="333375"/>
            <a:ext cx="8351838" cy="782638"/>
          </a:xfrm>
          <a:prstGeom prst="rect">
            <a:avLst/>
          </a:prstGeom>
          <a:noFill/>
          <a:ln>
            <a:noFill/>
          </a:ln>
          <a:effectLst/>
          <a:extLst>
            <a:ext uri="{909E8E84-426E-40DD-AFC4-6F175D3DCCD1}">
              <a14:hiddenFill xmlns:a14="http://schemas.microsoft.com/office/drawing/2010/main">
                <a:solidFill>
                  <a:srgbClr val="C1CE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nchor="ctr"/>
          <a:lstStyle/>
          <a:p>
            <a:pPr algn="ctr" eaLnBrk="0" hangingPunct="0"/>
            <a:r>
              <a:rPr lang="en-US" sz="2400" dirty="0">
                <a:solidFill>
                  <a:srgbClr val="0070C0"/>
                </a:solidFill>
              </a:rPr>
              <a:t>Possible combinations of different classes of antihypertensive agents</a:t>
            </a:r>
          </a:p>
        </p:txBody>
      </p:sp>
    </p:spTree>
    <p:extLst>
      <p:ext uri="{BB962C8B-B14F-4D97-AF65-F5344CB8AC3E}">
        <p14:creationId xmlns:p14="http://schemas.microsoft.com/office/powerpoint/2010/main" val="397459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47" y="803548"/>
            <a:ext cx="82962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907704" y="404664"/>
            <a:ext cx="4557658" cy="369332"/>
          </a:xfrm>
          <a:prstGeom prst="rect">
            <a:avLst/>
          </a:prstGeom>
        </p:spPr>
        <p:txBody>
          <a:bodyPr wrap="none" lIns="91400" tIns="45702" rIns="91400" bIns="45702">
            <a:spAutoFit/>
          </a:bodyPr>
          <a:lstStyle/>
          <a:p>
            <a:r>
              <a:rPr lang="en-US" dirty="0">
                <a:solidFill>
                  <a:srgbClr val="000000"/>
                </a:solidFill>
              </a:rPr>
              <a:t>Drugs to be preferred in specific conditions</a:t>
            </a:r>
            <a:endParaRPr lang="it-IT" dirty="0">
              <a:solidFill>
                <a:srgbClr val="000000"/>
              </a:solidFill>
            </a:endParaRPr>
          </a:p>
        </p:txBody>
      </p:sp>
      <p:sp>
        <p:nvSpPr>
          <p:cNvPr id="5" name="Rettangolo 4"/>
          <p:cNvSpPr/>
          <p:nvPr/>
        </p:nvSpPr>
        <p:spPr>
          <a:xfrm>
            <a:off x="3779916" y="6464709"/>
            <a:ext cx="5112568" cy="276999"/>
          </a:xfrm>
          <a:prstGeom prst="rect">
            <a:avLst/>
          </a:prstGeom>
        </p:spPr>
        <p:txBody>
          <a:bodyPr wrap="square" lIns="91400" tIns="45702" rIns="91400" bIns="45702">
            <a:spAutoFit/>
          </a:bodyPr>
          <a:lstStyle/>
          <a:p>
            <a:r>
              <a:rPr lang="en-US" sz="1200" dirty="0">
                <a:solidFill>
                  <a:srgbClr val="000000"/>
                </a:solidFill>
                <a:latin typeface="AdvPA334"/>
              </a:rPr>
              <a:t>2013 ESH/ESC Guidelines for the management of arterial hypertension</a:t>
            </a:r>
            <a:endParaRPr lang="it-IT" sz="1200" dirty="0">
              <a:solidFill>
                <a:srgbClr val="000000"/>
              </a:solidFill>
            </a:endParaRPr>
          </a:p>
        </p:txBody>
      </p:sp>
    </p:spTree>
    <p:extLst>
      <p:ext uri="{BB962C8B-B14F-4D97-AF65-F5344CB8AC3E}">
        <p14:creationId xmlns:p14="http://schemas.microsoft.com/office/powerpoint/2010/main" val="55465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0" y="2924944"/>
            <a:ext cx="9144000" cy="1268760"/>
          </a:xfrm>
          <a:prstGeom prst="rect">
            <a:avLst/>
          </a:prstGeom>
          <a:effectLst>
            <a:outerShdw blurRad="50800" dist="38100" dir="2700000" algn="tl" rotWithShape="0">
              <a:schemeClr val="bg1">
                <a:alpha val="40000"/>
              </a:schemeClr>
            </a:outerShdw>
          </a:effectLst>
        </p:spPr>
        <p:txBody>
          <a:bodyPr vert="horz" lIns="91400" tIns="45702" rIns="91400" bIns="45702" rtlCol="0" anchor="ctr">
            <a:normAutofit fontScale="70000" lnSpcReduction="20000"/>
          </a:bodyPr>
          <a:lstStyle>
            <a:lvl1pPr algn="ctr" defTabSz="914400" rtl="0" eaLnBrk="1" fontAlgn="base" latinLnBrk="0" hangingPunct="1">
              <a:spcBef>
                <a:spcPct val="0"/>
              </a:spcBef>
              <a:spcAft>
                <a:spcPct val="0"/>
              </a:spcAft>
              <a:buNone/>
              <a:defRPr lang="fr-FR" sz="4400" b="1" i="1" kern="1200" noProof="0" dirty="0" smtClean="0">
                <a:solidFill>
                  <a:schemeClr val="accent2"/>
                </a:solidFill>
                <a:effectLst/>
                <a:latin typeface="Candara" pitchFamily="34" charset="0"/>
                <a:ea typeface="+mn-ea"/>
                <a:cs typeface="Aharoni" pitchFamily="2" charset="-79"/>
              </a:defRPr>
            </a:lvl1pPr>
          </a:lstStyle>
          <a:p>
            <a:r>
              <a:rPr lang="it-IT" dirty="0">
                <a:solidFill>
                  <a:srgbClr val="F900E3"/>
                </a:solidFill>
              </a:rPr>
              <a:t>Tutte le associazioni sono uguali in termini di raggiungimento del target pressorio e riduzione del rischio CV?</a:t>
            </a:r>
          </a:p>
        </p:txBody>
      </p:sp>
    </p:spTree>
    <p:extLst>
      <p:ext uri="{BB962C8B-B14F-4D97-AF65-F5344CB8AC3E}">
        <p14:creationId xmlns:p14="http://schemas.microsoft.com/office/powerpoint/2010/main" val="270247734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116013" y="260350"/>
            <a:ext cx="7543800" cy="1431925"/>
          </a:xfrm>
        </p:spPr>
        <p:txBody>
          <a:bodyPr/>
          <a:lstStyle/>
          <a:p>
            <a:pPr algn="ctr">
              <a:defRPr/>
            </a:pPr>
            <a:r>
              <a:rPr lang="en-US" b="0" dirty="0">
                <a:solidFill>
                  <a:schemeClr val="tx1"/>
                </a:solidFill>
                <a:effectLst>
                  <a:outerShdw blurRad="38100" dist="38100" dir="2700000" algn="tl">
                    <a:srgbClr val="000000"/>
                  </a:outerShdw>
                </a:effectLst>
                <a:latin typeface="FranklinGothic-Demi"/>
              </a:rPr>
              <a:t>Percent of Patients Reaching BP Goals</a:t>
            </a:r>
            <a:endParaRPr lang="it-IT" dirty="0">
              <a:solidFill>
                <a:schemeClr val="tx1"/>
              </a:solidFill>
              <a:effectLst>
                <a:outerShdw blurRad="38100" dist="38100" dir="2700000" algn="tl">
                  <a:srgbClr val="000000"/>
                </a:outerShdw>
              </a:effectLst>
            </a:endParaRPr>
          </a:p>
        </p:txBody>
      </p:sp>
      <p:pic>
        <p:nvPicPr>
          <p:cNvPr id="23555" name="Picture 2" descr="C:\Documents and Settings\Utente\Desktop\resistant hypertension\slides\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276479"/>
            <a:ext cx="63071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700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6" y="250725"/>
            <a:ext cx="9100224" cy="628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969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p:txBody>
          <a:bodyPr/>
          <a:lstStyle/>
          <a:p>
            <a:r>
              <a:rPr lang="en-GB" altLang="it-IT" sz="3200" b="0"/>
              <a:t>Fatal and non-fatal stroke </a:t>
            </a:r>
            <a:endParaRPr lang="en-US" altLang="it-IT" sz="3200" b="0"/>
          </a:p>
        </p:txBody>
      </p:sp>
      <p:sp>
        <p:nvSpPr>
          <p:cNvPr id="1356803" name="Rectangle 3"/>
          <p:cNvSpPr>
            <a:spLocks noChangeArrowheads="1"/>
          </p:cNvSpPr>
          <p:nvPr/>
        </p:nvSpPr>
        <p:spPr bwMode="auto">
          <a:xfrm>
            <a:off x="4786283" y="103981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endParaRPr lang="en-US" altLang="it-IT" sz="1400" b="1">
              <a:solidFill>
                <a:srgbClr val="000000"/>
              </a:solidFill>
              <a:latin typeface="Times New Roman" pitchFamily="18" charset="0"/>
            </a:endParaRPr>
          </a:p>
        </p:txBody>
      </p:sp>
      <p:sp>
        <p:nvSpPr>
          <p:cNvPr id="1356804" name="Rectangle 4"/>
          <p:cNvSpPr>
            <a:spLocks noChangeArrowheads="1"/>
          </p:cNvSpPr>
          <p:nvPr/>
        </p:nvSpPr>
        <p:spPr bwMode="auto">
          <a:xfrm>
            <a:off x="4784694" y="1200151"/>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endParaRPr lang="en-US" altLang="it-IT" sz="1400" b="1">
              <a:solidFill>
                <a:srgbClr val="000000"/>
              </a:solidFill>
              <a:latin typeface="Helvetica" pitchFamily="34" charset="0"/>
            </a:endParaRPr>
          </a:p>
        </p:txBody>
      </p:sp>
      <p:sp>
        <p:nvSpPr>
          <p:cNvPr id="1356805" name="Rectangle 5"/>
          <p:cNvSpPr>
            <a:spLocks noChangeArrowheads="1"/>
          </p:cNvSpPr>
          <p:nvPr/>
        </p:nvSpPr>
        <p:spPr bwMode="auto">
          <a:xfrm>
            <a:off x="4786283" y="1358901"/>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endParaRPr lang="en-US" altLang="it-IT" sz="1400" b="1">
              <a:solidFill>
                <a:srgbClr val="000000"/>
              </a:solidFill>
              <a:latin typeface="Helvetica" pitchFamily="34" charset="0"/>
            </a:endParaRPr>
          </a:p>
        </p:txBody>
      </p:sp>
      <p:sp>
        <p:nvSpPr>
          <p:cNvPr id="1356806" name="Text Box 6"/>
          <p:cNvSpPr txBox="1">
            <a:spLocks noChangeArrowheads="1"/>
          </p:cNvSpPr>
          <p:nvPr/>
        </p:nvSpPr>
        <p:spPr bwMode="auto">
          <a:xfrm>
            <a:off x="320675" y="4972050"/>
            <a:ext cx="7864475"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spAutoFit/>
          </a:bodyPr>
          <a:lstStyle>
            <a:lvl1pPr>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1pPr>
            <a:lvl2pPr>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2pPr>
            <a:lvl3pPr>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3pPr>
            <a:lvl4pPr>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4pPr>
            <a:lvl5pPr>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5pPr>
            <a:lvl6pPr eaLnBrk="0" fontAlgn="base" hangingPunct="0">
              <a:spcBef>
                <a:spcPct val="0"/>
              </a:spcBef>
              <a:spcAft>
                <a:spcPct val="0"/>
              </a:spcAft>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6pPr>
            <a:lvl7pPr eaLnBrk="0" fontAlgn="base" hangingPunct="0">
              <a:spcBef>
                <a:spcPct val="0"/>
              </a:spcBef>
              <a:spcAft>
                <a:spcPct val="0"/>
              </a:spcAft>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7pPr>
            <a:lvl8pPr eaLnBrk="0" fontAlgn="base" hangingPunct="0">
              <a:spcBef>
                <a:spcPct val="0"/>
              </a:spcBef>
              <a:spcAft>
                <a:spcPct val="0"/>
              </a:spcAft>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8pPr>
            <a:lvl9pPr eaLnBrk="0" fontAlgn="base" hangingPunct="0">
              <a:spcBef>
                <a:spcPct val="0"/>
              </a:spcBef>
              <a:spcAft>
                <a:spcPct val="0"/>
              </a:spcAft>
              <a:tabLst>
                <a:tab pos="2066925" algn="ctr"/>
                <a:tab pos="2962275" algn="ctr"/>
                <a:tab pos="3857625" algn="ctr"/>
                <a:tab pos="4752975" algn="ctr"/>
                <a:tab pos="5648325" algn="ctr"/>
                <a:tab pos="6457950" algn="ctr"/>
              </a:tabLst>
              <a:defRPr sz="2400">
                <a:solidFill>
                  <a:schemeClr val="tx1"/>
                </a:solidFill>
                <a:latin typeface="Times New Roman" pitchFamily="18" charset="0"/>
              </a:defRPr>
            </a:lvl9pPr>
          </a:lstStyle>
          <a:p>
            <a:pPr eaLnBrk="0" fontAlgn="base" hangingPunct="0">
              <a:spcBef>
                <a:spcPct val="0"/>
              </a:spcBef>
              <a:spcAft>
                <a:spcPct val="0"/>
              </a:spcAft>
            </a:pPr>
            <a:r>
              <a:rPr lang="en-GB" altLang="it-IT" sz="1200" b="1">
                <a:solidFill>
                  <a:srgbClr val="000099"/>
                </a:solidFill>
                <a:latin typeface="Arial" charset="0"/>
              </a:rPr>
              <a:t>Number at risk</a:t>
            </a:r>
          </a:p>
          <a:p>
            <a:pPr eaLnBrk="0" fontAlgn="base" hangingPunct="0">
              <a:spcBef>
                <a:spcPct val="0"/>
              </a:spcBef>
              <a:spcAft>
                <a:spcPct val="0"/>
              </a:spcAft>
            </a:pPr>
            <a:r>
              <a:rPr lang="en-GB" altLang="it-IT" sz="1200">
                <a:solidFill>
                  <a:srgbClr val="000099"/>
                </a:solidFill>
                <a:latin typeface="Arial" charset="0"/>
              </a:rPr>
              <a:t>Amlodipine </a:t>
            </a:r>
            <a:r>
              <a:rPr lang="en-GB" altLang="it-IT" sz="1200">
                <a:solidFill>
                  <a:srgbClr val="000099"/>
                </a:solidFill>
                <a:latin typeface="Arial" charset="0"/>
                <a:sym typeface="Symbol" pitchFamily="18" charset="2"/>
              </a:rPr>
              <a:t> </a:t>
            </a:r>
            <a:r>
              <a:rPr lang="en-GB" altLang="it-IT" sz="1200">
                <a:solidFill>
                  <a:srgbClr val="000099"/>
                </a:solidFill>
                <a:latin typeface="Arial" charset="0"/>
              </a:rPr>
              <a:t>perindopril	 9639	9483	 9331	 9156	 8972	 7863</a:t>
            </a:r>
          </a:p>
          <a:p>
            <a:pPr eaLnBrk="0" fontAlgn="base" hangingPunct="0">
              <a:spcBef>
                <a:spcPct val="0"/>
              </a:spcBef>
              <a:spcAft>
                <a:spcPct val="0"/>
              </a:spcAft>
            </a:pPr>
            <a:r>
              <a:rPr lang="en-GB" altLang="it-IT" sz="1200">
                <a:solidFill>
                  <a:srgbClr val="FF3300"/>
                </a:solidFill>
                <a:latin typeface="Arial" charset="0"/>
              </a:rPr>
              <a:t>Atenolol </a:t>
            </a:r>
            <a:r>
              <a:rPr lang="en-GB" altLang="it-IT" sz="1200">
                <a:solidFill>
                  <a:srgbClr val="FF3300"/>
                </a:solidFill>
                <a:latin typeface="Arial" charset="0"/>
                <a:sym typeface="Symbol" pitchFamily="18" charset="2"/>
              </a:rPr>
              <a:t> </a:t>
            </a:r>
            <a:r>
              <a:rPr lang="en-GB" altLang="it-IT" sz="1200">
                <a:solidFill>
                  <a:srgbClr val="FF3300"/>
                </a:solidFill>
                <a:latin typeface="Arial" charset="0"/>
              </a:rPr>
              <a:t>thiazide</a:t>
            </a:r>
            <a:r>
              <a:rPr lang="en-GB" altLang="it-IT" sz="1200" b="1">
                <a:solidFill>
                  <a:srgbClr val="FF3300"/>
                </a:solidFill>
                <a:latin typeface="Arial" charset="0"/>
              </a:rPr>
              <a:t> 	 </a:t>
            </a:r>
            <a:r>
              <a:rPr lang="en-GB" altLang="it-IT" sz="1200">
                <a:solidFill>
                  <a:srgbClr val="FF3300"/>
                </a:solidFill>
                <a:latin typeface="Arial" charset="0"/>
              </a:rPr>
              <a:t>9618	9461	 9274	 9059	 8843	 7720</a:t>
            </a:r>
          </a:p>
        </p:txBody>
      </p:sp>
      <p:sp>
        <p:nvSpPr>
          <p:cNvPr id="1356807" name="Line 7"/>
          <p:cNvSpPr>
            <a:spLocks noChangeShapeType="1"/>
          </p:cNvSpPr>
          <p:nvPr/>
        </p:nvSpPr>
        <p:spPr bwMode="auto">
          <a:xfrm>
            <a:off x="2411413" y="4721228"/>
            <a:ext cx="0" cy="100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08" name="Line 8"/>
          <p:cNvSpPr>
            <a:spLocks noChangeShapeType="1"/>
          </p:cNvSpPr>
          <p:nvPr/>
        </p:nvSpPr>
        <p:spPr bwMode="auto">
          <a:xfrm>
            <a:off x="3303588" y="4732338"/>
            <a:ext cx="0" cy="100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09" name="Line 9"/>
          <p:cNvSpPr>
            <a:spLocks noChangeShapeType="1"/>
          </p:cNvSpPr>
          <p:nvPr/>
        </p:nvSpPr>
        <p:spPr bwMode="auto">
          <a:xfrm>
            <a:off x="4175125" y="4721228"/>
            <a:ext cx="0" cy="100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0" name="Line 10"/>
          <p:cNvSpPr>
            <a:spLocks noChangeShapeType="1"/>
          </p:cNvSpPr>
          <p:nvPr/>
        </p:nvSpPr>
        <p:spPr bwMode="auto">
          <a:xfrm>
            <a:off x="5067300" y="4721228"/>
            <a:ext cx="0" cy="100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1" name="Line 11"/>
          <p:cNvSpPr>
            <a:spLocks noChangeShapeType="1"/>
          </p:cNvSpPr>
          <p:nvPr/>
        </p:nvSpPr>
        <p:spPr bwMode="auto">
          <a:xfrm>
            <a:off x="5949950" y="4732338"/>
            <a:ext cx="0" cy="100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2" name="Line 12"/>
          <p:cNvSpPr>
            <a:spLocks noChangeShapeType="1"/>
          </p:cNvSpPr>
          <p:nvPr/>
        </p:nvSpPr>
        <p:spPr bwMode="auto">
          <a:xfrm>
            <a:off x="6832600" y="4727581"/>
            <a:ext cx="0" cy="984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3" name="Line 13"/>
          <p:cNvSpPr>
            <a:spLocks noChangeShapeType="1"/>
          </p:cNvSpPr>
          <p:nvPr/>
        </p:nvSpPr>
        <p:spPr bwMode="auto">
          <a:xfrm flipH="1">
            <a:off x="2292353" y="1704975"/>
            <a:ext cx="650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4" name="Line 14"/>
          <p:cNvSpPr>
            <a:spLocks noChangeShapeType="1"/>
          </p:cNvSpPr>
          <p:nvPr/>
        </p:nvSpPr>
        <p:spPr bwMode="auto">
          <a:xfrm flipH="1">
            <a:off x="2268538" y="2032000"/>
            <a:ext cx="88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5" name="Line 15"/>
          <p:cNvSpPr>
            <a:spLocks noChangeShapeType="1"/>
          </p:cNvSpPr>
          <p:nvPr/>
        </p:nvSpPr>
        <p:spPr bwMode="auto">
          <a:xfrm flipH="1">
            <a:off x="2292353" y="2359025"/>
            <a:ext cx="650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6" name="Line 16"/>
          <p:cNvSpPr>
            <a:spLocks noChangeShapeType="1"/>
          </p:cNvSpPr>
          <p:nvPr/>
        </p:nvSpPr>
        <p:spPr bwMode="auto">
          <a:xfrm flipH="1">
            <a:off x="2268538" y="2695575"/>
            <a:ext cx="88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7" name="Line 17"/>
          <p:cNvSpPr>
            <a:spLocks noChangeShapeType="1"/>
          </p:cNvSpPr>
          <p:nvPr/>
        </p:nvSpPr>
        <p:spPr bwMode="auto">
          <a:xfrm>
            <a:off x="2347913" y="1358906"/>
            <a:ext cx="0" cy="33242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8" name="Line 18"/>
          <p:cNvSpPr>
            <a:spLocks noChangeShapeType="1"/>
          </p:cNvSpPr>
          <p:nvPr/>
        </p:nvSpPr>
        <p:spPr bwMode="auto">
          <a:xfrm flipH="1">
            <a:off x="2292353" y="3025775"/>
            <a:ext cx="650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19" name="Line 19"/>
          <p:cNvSpPr>
            <a:spLocks noChangeShapeType="1"/>
          </p:cNvSpPr>
          <p:nvPr/>
        </p:nvSpPr>
        <p:spPr bwMode="auto">
          <a:xfrm flipH="1">
            <a:off x="2268538" y="3348038"/>
            <a:ext cx="88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0" name="Line 20"/>
          <p:cNvSpPr>
            <a:spLocks noChangeShapeType="1"/>
          </p:cNvSpPr>
          <p:nvPr/>
        </p:nvSpPr>
        <p:spPr bwMode="auto">
          <a:xfrm flipH="1">
            <a:off x="2297118" y="3684588"/>
            <a:ext cx="66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1" name="Line 21"/>
          <p:cNvSpPr>
            <a:spLocks noChangeShapeType="1"/>
          </p:cNvSpPr>
          <p:nvPr/>
        </p:nvSpPr>
        <p:spPr bwMode="auto">
          <a:xfrm flipH="1">
            <a:off x="2268538" y="4010025"/>
            <a:ext cx="88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2" name="Line 22"/>
          <p:cNvSpPr>
            <a:spLocks noChangeShapeType="1"/>
          </p:cNvSpPr>
          <p:nvPr/>
        </p:nvSpPr>
        <p:spPr bwMode="auto">
          <a:xfrm flipH="1">
            <a:off x="2292353" y="4348163"/>
            <a:ext cx="650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3" name="Line 23"/>
          <p:cNvSpPr>
            <a:spLocks noChangeShapeType="1"/>
          </p:cNvSpPr>
          <p:nvPr/>
        </p:nvSpPr>
        <p:spPr bwMode="auto">
          <a:xfrm flipH="1">
            <a:off x="2278064" y="4683125"/>
            <a:ext cx="88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4" name="Line 24"/>
          <p:cNvSpPr>
            <a:spLocks noChangeShapeType="1"/>
          </p:cNvSpPr>
          <p:nvPr/>
        </p:nvSpPr>
        <p:spPr bwMode="auto">
          <a:xfrm flipH="1">
            <a:off x="2276475" y="1373188"/>
            <a:ext cx="88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5" name="Line 25"/>
          <p:cNvSpPr>
            <a:spLocks noChangeShapeType="1"/>
          </p:cNvSpPr>
          <p:nvPr/>
        </p:nvSpPr>
        <p:spPr bwMode="auto">
          <a:xfrm rot="16200000" flipV="1">
            <a:off x="4833145" y="2293150"/>
            <a:ext cx="3175" cy="4868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26" name="Rectangle 26"/>
          <p:cNvSpPr>
            <a:spLocks noChangeArrowheads="1"/>
          </p:cNvSpPr>
          <p:nvPr/>
        </p:nvSpPr>
        <p:spPr bwMode="auto">
          <a:xfrm>
            <a:off x="2286468" y="48307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0.0</a:t>
            </a:r>
            <a:endParaRPr lang="en-GB" altLang="it-IT" sz="1400" b="1">
              <a:solidFill>
                <a:srgbClr val="000000"/>
              </a:solidFill>
              <a:latin typeface="Helvetica" pitchFamily="34" charset="0"/>
            </a:endParaRPr>
          </a:p>
        </p:txBody>
      </p:sp>
      <p:sp>
        <p:nvSpPr>
          <p:cNvPr id="1356827" name="Rectangle 27"/>
          <p:cNvSpPr>
            <a:spLocks noChangeArrowheads="1"/>
          </p:cNvSpPr>
          <p:nvPr/>
        </p:nvSpPr>
        <p:spPr bwMode="auto">
          <a:xfrm>
            <a:off x="3178643" y="482600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1.0</a:t>
            </a:r>
            <a:endParaRPr lang="en-GB" altLang="it-IT" sz="1400" b="1">
              <a:solidFill>
                <a:srgbClr val="000000"/>
              </a:solidFill>
              <a:latin typeface="Helvetica" pitchFamily="34" charset="0"/>
            </a:endParaRPr>
          </a:p>
        </p:txBody>
      </p:sp>
      <p:sp>
        <p:nvSpPr>
          <p:cNvPr id="1356828" name="Rectangle 28"/>
          <p:cNvSpPr>
            <a:spLocks noChangeArrowheads="1"/>
          </p:cNvSpPr>
          <p:nvPr/>
        </p:nvSpPr>
        <p:spPr bwMode="auto">
          <a:xfrm>
            <a:off x="4066055" y="482600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2.0</a:t>
            </a:r>
            <a:endParaRPr lang="en-GB" altLang="it-IT" sz="1400" b="1">
              <a:solidFill>
                <a:srgbClr val="000000"/>
              </a:solidFill>
              <a:latin typeface="Helvetica" pitchFamily="34" charset="0"/>
            </a:endParaRPr>
          </a:p>
        </p:txBody>
      </p:sp>
      <p:sp>
        <p:nvSpPr>
          <p:cNvPr id="1356829" name="Rectangle 29"/>
          <p:cNvSpPr>
            <a:spLocks noChangeArrowheads="1"/>
          </p:cNvSpPr>
          <p:nvPr/>
        </p:nvSpPr>
        <p:spPr bwMode="auto">
          <a:xfrm>
            <a:off x="4945528" y="4821243"/>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3.0</a:t>
            </a:r>
            <a:endParaRPr lang="en-GB" altLang="it-IT" sz="1400" b="1">
              <a:solidFill>
                <a:srgbClr val="000000"/>
              </a:solidFill>
              <a:latin typeface="Helvetica" pitchFamily="34" charset="0"/>
            </a:endParaRPr>
          </a:p>
        </p:txBody>
      </p:sp>
      <p:sp>
        <p:nvSpPr>
          <p:cNvPr id="1356830" name="Rectangle 30"/>
          <p:cNvSpPr>
            <a:spLocks noChangeArrowheads="1"/>
          </p:cNvSpPr>
          <p:nvPr/>
        </p:nvSpPr>
        <p:spPr bwMode="auto">
          <a:xfrm>
            <a:off x="5829767" y="48307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4.0</a:t>
            </a:r>
            <a:endParaRPr lang="en-GB" altLang="it-IT" sz="1400" b="1">
              <a:solidFill>
                <a:srgbClr val="000000"/>
              </a:solidFill>
              <a:latin typeface="Helvetica" pitchFamily="34" charset="0"/>
            </a:endParaRPr>
          </a:p>
        </p:txBody>
      </p:sp>
      <p:sp>
        <p:nvSpPr>
          <p:cNvPr id="1356831" name="Rectangle 31"/>
          <p:cNvSpPr>
            <a:spLocks noChangeArrowheads="1"/>
          </p:cNvSpPr>
          <p:nvPr/>
        </p:nvSpPr>
        <p:spPr bwMode="auto">
          <a:xfrm>
            <a:off x="6718769" y="48307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5.0</a:t>
            </a:r>
            <a:endParaRPr lang="en-GB" altLang="it-IT" sz="1400" b="1">
              <a:solidFill>
                <a:srgbClr val="000000"/>
              </a:solidFill>
              <a:latin typeface="Helvetica" pitchFamily="34" charset="0"/>
            </a:endParaRPr>
          </a:p>
        </p:txBody>
      </p:sp>
      <p:sp>
        <p:nvSpPr>
          <p:cNvPr id="1356832" name="Rectangle 32"/>
          <p:cNvSpPr>
            <a:spLocks noChangeArrowheads="1"/>
          </p:cNvSpPr>
          <p:nvPr/>
        </p:nvSpPr>
        <p:spPr bwMode="auto">
          <a:xfrm>
            <a:off x="7405880" y="4783142"/>
            <a:ext cx="558419" cy="2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600" b="1">
                <a:solidFill>
                  <a:srgbClr val="000000"/>
                </a:solidFill>
              </a:rPr>
              <a:t>Years</a:t>
            </a:r>
            <a:endParaRPr lang="en-GB" altLang="it-IT" sz="1600" b="1">
              <a:solidFill>
                <a:srgbClr val="000000"/>
              </a:solidFill>
              <a:latin typeface="Helvetica" pitchFamily="34" charset="0"/>
            </a:endParaRPr>
          </a:p>
        </p:txBody>
      </p:sp>
      <p:sp>
        <p:nvSpPr>
          <p:cNvPr id="1356833" name="Rectangle 33"/>
          <p:cNvSpPr>
            <a:spLocks noChangeArrowheads="1"/>
          </p:cNvSpPr>
          <p:nvPr/>
        </p:nvSpPr>
        <p:spPr bwMode="auto">
          <a:xfrm>
            <a:off x="1983252" y="4592640"/>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0.0</a:t>
            </a:r>
            <a:endParaRPr lang="en-GB" altLang="it-IT" sz="1400" b="1">
              <a:solidFill>
                <a:srgbClr val="000000"/>
              </a:solidFill>
              <a:latin typeface="Helvetica" pitchFamily="34" charset="0"/>
            </a:endParaRPr>
          </a:p>
        </p:txBody>
      </p:sp>
      <p:sp>
        <p:nvSpPr>
          <p:cNvPr id="1356834" name="Rectangle 34"/>
          <p:cNvSpPr>
            <a:spLocks noChangeArrowheads="1"/>
          </p:cNvSpPr>
          <p:nvPr/>
        </p:nvSpPr>
        <p:spPr bwMode="auto">
          <a:xfrm>
            <a:off x="1988015" y="3921130"/>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1.0</a:t>
            </a:r>
            <a:endParaRPr lang="en-GB" altLang="it-IT" sz="1400" b="1">
              <a:solidFill>
                <a:srgbClr val="000000"/>
              </a:solidFill>
              <a:latin typeface="Helvetica" pitchFamily="34" charset="0"/>
            </a:endParaRPr>
          </a:p>
        </p:txBody>
      </p:sp>
      <p:sp>
        <p:nvSpPr>
          <p:cNvPr id="1356835" name="Rectangle 35"/>
          <p:cNvSpPr>
            <a:spLocks noChangeArrowheads="1"/>
          </p:cNvSpPr>
          <p:nvPr/>
        </p:nvSpPr>
        <p:spPr bwMode="auto">
          <a:xfrm>
            <a:off x="1983252" y="3265490"/>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2.0</a:t>
            </a:r>
            <a:endParaRPr lang="en-GB" altLang="it-IT" sz="1400" b="1">
              <a:solidFill>
                <a:srgbClr val="000000"/>
              </a:solidFill>
              <a:latin typeface="Helvetica" pitchFamily="34" charset="0"/>
            </a:endParaRPr>
          </a:p>
        </p:txBody>
      </p:sp>
      <p:sp>
        <p:nvSpPr>
          <p:cNvPr id="1356836" name="Rectangle 36"/>
          <p:cNvSpPr>
            <a:spLocks noChangeArrowheads="1"/>
          </p:cNvSpPr>
          <p:nvPr/>
        </p:nvSpPr>
        <p:spPr bwMode="auto">
          <a:xfrm>
            <a:off x="1988015" y="260350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3.0</a:t>
            </a:r>
            <a:endParaRPr lang="en-GB" altLang="it-IT" sz="1400" b="1">
              <a:solidFill>
                <a:srgbClr val="000000"/>
              </a:solidFill>
              <a:latin typeface="Helvetica" pitchFamily="34" charset="0"/>
            </a:endParaRPr>
          </a:p>
        </p:txBody>
      </p:sp>
      <p:sp>
        <p:nvSpPr>
          <p:cNvPr id="1356837" name="Rectangle 37"/>
          <p:cNvSpPr>
            <a:spLocks noChangeArrowheads="1"/>
          </p:cNvSpPr>
          <p:nvPr/>
        </p:nvSpPr>
        <p:spPr bwMode="auto">
          <a:xfrm>
            <a:off x="1992777" y="1938339"/>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4.0</a:t>
            </a:r>
            <a:endParaRPr lang="en-GB" altLang="it-IT" sz="1400" b="1">
              <a:solidFill>
                <a:srgbClr val="000000"/>
              </a:solidFill>
              <a:latin typeface="Helvetica" pitchFamily="34" charset="0"/>
            </a:endParaRPr>
          </a:p>
        </p:txBody>
      </p:sp>
      <p:sp>
        <p:nvSpPr>
          <p:cNvPr id="1356838" name="Rectangle 38"/>
          <p:cNvSpPr>
            <a:spLocks noChangeArrowheads="1"/>
          </p:cNvSpPr>
          <p:nvPr/>
        </p:nvSpPr>
        <p:spPr bwMode="auto">
          <a:xfrm>
            <a:off x="1992777" y="1266826"/>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5.0</a:t>
            </a:r>
            <a:endParaRPr lang="en-GB" altLang="it-IT" sz="1400" b="1">
              <a:solidFill>
                <a:srgbClr val="000000"/>
              </a:solidFill>
              <a:latin typeface="Helvetica" pitchFamily="34" charset="0"/>
            </a:endParaRPr>
          </a:p>
        </p:txBody>
      </p:sp>
      <p:sp>
        <p:nvSpPr>
          <p:cNvPr id="1356839" name="Rectangle 39"/>
          <p:cNvSpPr>
            <a:spLocks noChangeArrowheads="1"/>
          </p:cNvSpPr>
          <p:nvPr/>
        </p:nvSpPr>
        <p:spPr bwMode="auto">
          <a:xfrm rot="16167316">
            <a:off x="1194028" y="3203545"/>
            <a:ext cx="21544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ctr" eaLnBrk="0" fontAlgn="base" hangingPunct="0">
              <a:spcBef>
                <a:spcPct val="0"/>
              </a:spcBef>
              <a:spcAft>
                <a:spcPct val="0"/>
              </a:spcAft>
            </a:pPr>
            <a:endParaRPr lang="en-US" altLang="it-IT" sz="1400" b="1">
              <a:solidFill>
                <a:srgbClr val="000000"/>
              </a:solidFill>
              <a:latin typeface="Helvetica" pitchFamily="34" charset="0"/>
            </a:endParaRPr>
          </a:p>
        </p:txBody>
      </p:sp>
      <p:sp>
        <p:nvSpPr>
          <p:cNvPr id="1356840" name="Rectangle 40"/>
          <p:cNvSpPr>
            <a:spLocks noChangeArrowheads="1"/>
          </p:cNvSpPr>
          <p:nvPr/>
        </p:nvSpPr>
        <p:spPr bwMode="auto">
          <a:xfrm>
            <a:off x="6465225" y="2838455"/>
            <a:ext cx="21079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400" b="1">
                <a:solidFill>
                  <a:srgbClr val="000099"/>
                </a:solidFill>
              </a:rPr>
              <a:t>Amlodipine </a:t>
            </a:r>
            <a:r>
              <a:rPr lang="en-GB" altLang="it-IT" sz="1400" b="1">
                <a:solidFill>
                  <a:srgbClr val="000099"/>
                </a:solidFill>
                <a:sym typeface="Symbol" pitchFamily="18" charset="2"/>
              </a:rPr>
              <a:t> </a:t>
            </a:r>
            <a:r>
              <a:rPr lang="en-GB" altLang="it-IT" sz="1400" b="1">
                <a:solidFill>
                  <a:srgbClr val="000099"/>
                </a:solidFill>
              </a:rPr>
              <a:t>perindopril</a:t>
            </a:r>
          </a:p>
          <a:p>
            <a:pPr algn="ctr" eaLnBrk="0" fontAlgn="base" hangingPunct="0">
              <a:spcBef>
                <a:spcPct val="0"/>
              </a:spcBef>
              <a:spcAft>
                <a:spcPct val="0"/>
              </a:spcAft>
            </a:pPr>
            <a:r>
              <a:rPr lang="en-GB" altLang="it-IT" sz="1400" b="1">
                <a:solidFill>
                  <a:srgbClr val="000099"/>
                </a:solidFill>
              </a:rPr>
              <a:t>(No. of events 327)</a:t>
            </a:r>
          </a:p>
        </p:txBody>
      </p:sp>
      <p:sp>
        <p:nvSpPr>
          <p:cNvPr id="1356841" name="Rectangle 41"/>
          <p:cNvSpPr>
            <a:spLocks noChangeArrowheads="1"/>
          </p:cNvSpPr>
          <p:nvPr/>
        </p:nvSpPr>
        <p:spPr bwMode="auto">
          <a:xfrm>
            <a:off x="5256470" y="1560518"/>
            <a:ext cx="15885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400" b="1">
                <a:solidFill>
                  <a:srgbClr val="FF3300"/>
                </a:solidFill>
              </a:rPr>
              <a:t>Atenolol </a:t>
            </a:r>
            <a:r>
              <a:rPr lang="en-GB" altLang="it-IT" sz="1400" b="1">
                <a:solidFill>
                  <a:srgbClr val="FF3300"/>
                </a:solidFill>
                <a:sym typeface="Symbol" pitchFamily="18" charset="2"/>
              </a:rPr>
              <a:t> </a:t>
            </a:r>
            <a:r>
              <a:rPr lang="en-GB" altLang="it-IT" sz="1400" b="1">
                <a:solidFill>
                  <a:srgbClr val="FF3300"/>
                </a:solidFill>
              </a:rPr>
              <a:t>thiazide</a:t>
            </a:r>
          </a:p>
          <a:p>
            <a:pPr algn="ctr" eaLnBrk="0" fontAlgn="base" hangingPunct="0">
              <a:spcBef>
                <a:spcPct val="0"/>
              </a:spcBef>
              <a:spcAft>
                <a:spcPct val="0"/>
              </a:spcAft>
            </a:pPr>
            <a:r>
              <a:rPr lang="en-GB" altLang="it-IT" sz="1400" b="1">
                <a:solidFill>
                  <a:srgbClr val="FF3300"/>
                </a:solidFill>
              </a:rPr>
              <a:t>(No. of events 422)</a:t>
            </a:r>
          </a:p>
        </p:txBody>
      </p:sp>
      <p:sp>
        <p:nvSpPr>
          <p:cNvPr id="1356842" name="Rectangle 42"/>
          <p:cNvSpPr>
            <a:spLocks noChangeArrowheads="1"/>
          </p:cNvSpPr>
          <p:nvPr/>
        </p:nvSpPr>
        <p:spPr bwMode="auto">
          <a:xfrm>
            <a:off x="5338763" y="3846514"/>
            <a:ext cx="21608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it-IT">
                <a:solidFill>
                  <a:srgbClr val="000000"/>
                </a:solidFill>
              </a:rPr>
              <a:t>HR = 0.77 (0.66­0.89)</a:t>
            </a:r>
          </a:p>
          <a:p>
            <a:pPr eaLnBrk="0" fontAlgn="base" hangingPunct="0">
              <a:spcBef>
                <a:spcPct val="0"/>
              </a:spcBef>
              <a:spcAft>
                <a:spcPct val="0"/>
              </a:spcAft>
            </a:pPr>
            <a:r>
              <a:rPr lang="en-GB" altLang="it-IT">
                <a:solidFill>
                  <a:srgbClr val="000000"/>
                </a:solidFill>
              </a:rPr>
              <a:t>p = 0.0003</a:t>
            </a:r>
            <a:endParaRPr lang="en-GB" altLang="it-IT">
              <a:solidFill>
                <a:srgbClr val="000000"/>
              </a:solidFill>
              <a:latin typeface="Helvetica" pitchFamily="34" charset="0"/>
            </a:endParaRPr>
          </a:p>
        </p:txBody>
      </p:sp>
      <p:sp>
        <p:nvSpPr>
          <p:cNvPr id="1356843" name="Rectangle 43"/>
          <p:cNvSpPr>
            <a:spLocks noChangeArrowheads="1"/>
          </p:cNvSpPr>
          <p:nvPr/>
        </p:nvSpPr>
        <p:spPr bwMode="auto">
          <a:xfrm>
            <a:off x="1504955" y="1023938"/>
            <a:ext cx="44767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18280" tIns="18280" rIns="18280" bIns="18280" anchor="ctr"/>
          <a:lstStyle/>
          <a:p>
            <a:pPr algn="ctr" eaLnBrk="0" fontAlgn="base" hangingPunct="0">
              <a:spcBef>
                <a:spcPct val="0"/>
              </a:spcBef>
              <a:spcAft>
                <a:spcPct val="0"/>
              </a:spcAft>
            </a:pPr>
            <a:r>
              <a:rPr lang="en-GB" altLang="it-IT" sz="2000">
                <a:solidFill>
                  <a:srgbClr val="000000"/>
                </a:solidFill>
              </a:rPr>
              <a:t>%</a:t>
            </a:r>
          </a:p>
        </p:txBody>
      </p:sp>
      <p:sp>
        <p:nvSpPr>
          <p:cNvPr id="1356844" name="Freeform 44"/>
          <p:cNvSpPr>
            <a:spLocks/>
          </p:cNvSpPr>
          <p:nvPr/>
        </p:nvSpPr>
        <p:spPr bwMode="auto">
          <a:xfrm>
            <a:off x="2438401" y="1785941"/>
            <a:ext cx="4824413" cy="2857500"/>
          </a:xfrm>
          <a:custGeom>
            <a:avLst/>
            <a:gdLst>
              <a:gd name="T0" fmla="*/ 0 w 3039"/>
              <a:gd name="T1" fmla="*/ 1800 h 1800"/>
              <a:gd name="T2" fmla="*/ 201 w 3039"/>
              <a:gd name="T3" fmla="*/ 1638 h 1800"/>
              <a:gd name="T4" fmla="*/ 420 w 3039"/>
              <a:gd name="T5" fmla="*/ 1527 h 1800"/>
              <a:gd name="T6" fmla="*/ 576 w 3039"/>
              <a:gd name="T7" fmla="*/ 1446 h 1800"/>
              <a:gd name="T8" fmla="*/ 714 w 3039"/>
              <a:gd name="T9" fmla="*/ 1353 h 1800"/>
              <a:gd name="T10" fmla="*/ 807 w 3039"/>
              <a:gd name="T11" fmla="*/ 1263 h 1800"/>
              <a:gd name="T12" fmla="*/ 990 w 3039"/>
              <a:gd name="T13" fmla="*/ 1119 h 1800"/>
              <a:gd name="T14" fmla="*/ 1134 w 3039"/>
              <a:gd name="T15" fmla="*/ 1041 h 1800"/>
              <a:gd name="T16" fmla="*/ 1314 w 3039"/>
              <a:gd name="T17" fmla="*/ 966 h 1800"/>
              <a:gd name="T18" fmla="*/ 1491 w 3039"/>
              <a:gd name="T19" fmla="*/ 801 h 1800"/>
              <a:gd name="T20" fmla="*/ 1665 w 3039"/>
              <a:gd name="T21" fmla="*/ 708 h 1800"/>
              <a:gd name="T22" fmla="*/ 1767 w 3039"/>
              <a:gd name="T23" fmla="*/ 651 h 1800"/>
              <a:gd name="T24" fmla="*/ 1962 w 3039"/>
              <a:gd name="T25" fmla="*/ 588 h 1800"/>
              <a:gd name="T26" fmla="*/ 2088 w 3039"/>
              <a:gd name="T27" fmla="*/ 483 h 1800"/>
              <a:gd name="T28" fmla="*/ 2280 w 3039"/>
              <a:gd name="T29" fmla="*/ 381 h 1800"/>
              <a:gd name="T30" fmla="*/ 2412 w 3039"/>
              <a:gd name="T31" fmla="*/ 303 h 1800"/>
              <a:gd name="T32" fmla="*/ 2508 w 3039"/>
              <a:gd name="T33" fmla="*/ 276 h 1800"/>
              <a:gd name="T34" fmla="*/ 2658 w 3039"/>
              <a:gd name="T35" fmla="*/ 189 h 1800"/>
              <a:gd name="T36" fmla="*/ 2748 w 3039"/>
              <a:gd name="T37" fmla="*/ 135 h 1800"/>
              <a:gd name="T38" fmla="*/ 2871 w 3039"/>
              <a:gd name="T39" fmla="*/ 117 h 1800"/>
              <a:gd name="T40" fmla="*/ 3039 w 3039"/>
              <a:gd name="T4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9" h="1800">
                <a:moveTo>
                  <a:pt x="0" y="1800"/>
                </a:moveTo>
                <a:cubicBezTo>
                  <a:pt x="65" y="1741"/>
                  <a:pt x="131" y="1683"/>
                  <a:pt x="201" y="1638"/>
                </a:cubicBezTo>
                <a:cubicBezTo>
                  <a:pt x="271" y="1593"/>
                  <a:pt x="358" y="1559"/>
                  <a:pt x="420" y="1527"/>
                </a:cubicBezTo>
                <a:cubicBezTo>
                  <a:pt x="482" y="1495"/>
                  <a:pt x="527" y="1475"/>
                  <a:pt x="576" y="1446"/>
                </a:cubicBezTo>
                <a:cubicBezTo>
                  <a:pt x="625" y="1417"/>
                  <a:pt x="676" y="1383"/>
                  <a:pt x="714" y="1353"/>
                </a:cubicBezTo>
                <a:cubicBezTo>
                  <a:pt x="752" y="1323"/>
                  <a:pt x="761" y="1302"/>
                  <a:pt x="807" y="1263"/>
                </a:cubicBezTo>
                <a:cubicBezTo>
                  <a:pt x="853" y="1224"/>
                  <a:pt x="936" y="1156"/>
                  <a:pt x="990" y="1119"/>
                </a:cubicBezTo>
                <a:cubicBezTo>
                  <a:pt x="1044" y="1082"/>
                  <a:pt x="1080" y="1067"/>
                  <a:pt x="1134" y="1041"/>
                </a:cubicBezTo>
                <a:cubicBezTo>
                  <a:pt x="1188" y="1015"/>
                  <a:pt x="1254" y="1006"/>
                  <a:pt x="1314" y="966"/>
                </a:cubicBezTo>
                <a:cubicBezTo>
                  <a:pt x="1374" y="926"/>
                  <a:pt x="1432" y="844"/>
                  <a:pt x="1491" y="801"/>
                </a:cubicBezTo>
                <a:cubicBezTo>
                  <a:pt x="1550" y="758"/>
                  <a:pt x="1619" y="733"/>
                  <a:pt x="1665" y="708"/>
                </a:cubicBezTo>
                <a:cubicBezTo>
                  <a:pt x="1711" y="683"/>
                  <a:pt x="1718" y="671"/>
                  <a:pt x="1767" y="651"/>
                </a:cubicBezTo>
                <a:cubicBezTo>
                  <a:pt x="1816" y="631"/>
                  <a:pt x="1908" y="616"/>
                  <a:pt x="1962" y="588"/>
                </a:cubicBezTo>
                <a:cubicBezTo>
                  <a:pt x="2016" y="560"/>
                  <a:pt x="2035" y="517"/>
                  <a:pt x="2088" y="483"/>
                </a:cubicBezTo>
                <a:cubicBezTo>
                  <a:pt x="2141" y="449"/>
                  <a:pt x="2226" y="411"/>
                  <a:pt x="2280" y="381"/>
                </a:cubicBezTo>
                <a:cubicBezTo>
                  <a:pt x="2334" y="351"/>
                  <a:pt x="2374" y="321"/>
                  <a:pt x="2412" y="303"/>
                </a:cubicBezTo>
                <a:cubicBezTo>
                  <a:pt x="2450" y="285"/>
                  <a:pt x="2467" y="295"/>
                  <a:pt x="2508" y="276"/>
                </a:cubicBezTo>
                <a:cubicBezTo>
                  <a:pt x="2549" y="257"/>
                  <a:pt x="2618" y="212"/>
                  <a:pt x="2658" y="189"/>
                </a:cubicBezTo>
                <a:cubicBezTo>
                  <a:pt x="2698" y="166"/>
                  <a:pt x="2713" y="147"/>
                  <a:pt x="2748" y="135"/>
                </a:cubicBezTo>
                <a:cubicBezTo>
                  <a:pt x="2783" y="123"/>
                  <a:pt x="2823" y="139"/>
                  <a:pt x="2871" y="117"/>
                </a:cubicBezTo>
                <a:cubicBezTo>
                  <a:pt x="2919" y="95"/>
                  <a:pt x="2979" y="47"/>
                  <a:pt x="3039" y="0"/>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56845" name="Freeform 45"/>
          <p:cNvSpPr>
            <a:spLocks/>
          </p:cNvSpPr>
          <p:nvPr/>
        </p:nvSpPr>
        <p:spPr bwMode="auto">
          <a:xfrm>
            <a:off x="2395542" y="2481269"/>
            <a:ext cx="4859337" cy="2181225"/>
          </a:xfrm>
          <a:custGeom>
            <a:avLst/>
            <a:gdLst>
              <a:gd name="T0" fmla="*/ 0 w 3061"/>
              <a:gd name="T1" fmla="*/ 1374 h 1374"/>
              <a:gd name="T2" fmla="*/ 108 w 3061"/>
              <a:gd name="T3" fmla="*/ 1329 h 1374"/>
              <a:gd name="T4" fmla="*/ 234 w 3061"/>
              <a:gd name="T5" fmla="*/ 1245 h 1374"/>
              <a:gd name="T6" fmla="*/ 384 w 3061"/>
              <a:gd name="T7" fmla="*/ 1194 h 1374"/>
              <a:gd name="T8" fmla="*/ 420 w 3061"/>
              <a:gd name="T9" fmla="*/ 1149 h 1374"/>
              <a:gd name="T10" fmla="*/ 486 w 3061"/>
              <a:gd name="T11" fmla="*/ 1119 h 1374"/>
              <a:gd name="T12" fmla="*/ 585 w 3061"/>
              <a:gd name="T13" fmla="*/ 1059 h 1374"/>
              <a:gd name="T14" fmla="*/ 618 w 3061"/>
              <a:gd name="T15" fmla="*/ 1050 h 1374"/>
              <a:gd name="T16" fmla="*/ 633 w 3061"/>
              <a:gd name="T17" fmla="*/ 1023 h 1374"/>
              <a:gd name="T18" fmla="*/ 693 w 3061"/>
              <a:gd name="T19" fmla="*/ 1005 h 1374"/>
              <a:gd name="T20" fmla="*/ 942 w 3061"/>
              <a:gd name="T21" fmla="*/ 909 h 1374"/>
              <a:gd name="T22" fmla="*/ 996 w 3061"/>
              <a:gd name="T23" fmla="*/ 885 h 1374"/>
              <a:gd name="T24" fmla="*/ 1056 w 3061"/>
              <a:gd name="T25" fmla="*/ 840 h 1374"/>
              <a:gd name="T26" fmla="*/ 1176 w 3061"/>
              <a:gd name="T27" fmla="*/ 783 h 1374"/>
              <a:gd name="T28" fmla="*/ 1299 w 3061"/>
              <a:gd name="T29" fmla="*/ 720 h 1374"/>
              <a:gd name="T30" fmla="*/ 1320 w 3061"/>
              <a:gd name="T31" fmla="*/ 696 h 1374"/>
              <a:gd name="T32" fmla="*/ 1386 w 3061"/>
              <a:gd name="T33" fmla="*/ 678 h 1374"/>
              <a:gd name="T34" fmla="*/ 1542 w 3061"/>
              <a:gd name="T35" fmla="*/ 564 h 1374"/>
              <a:gd name="T36" fmla="*/ 1620 w 3061"/>
              <a:gd name="T37" fmla="*/ 552 h 1374"/>
              <a:gd name="T38" fmla="*/ 1761 w 3061"/>
              <a:gd name="T39" fmla="*/ 483 h 1374"/>
              <a:gd name="T40" fmla="*/ 1845 w 3061"/>
              <a:gd name="T41" fmla="*/ 459 h 1374"/>
              <a:gd name="T42" fmla="*/ 1893 w 3061"/>
              <a:gd name="T43" fmla="*/ 447 h 1374"/>
              <a:gd name="T44" fmla="*/ 1989 w 3061"/>
              <a:gd name="T45" fmla="*/ 402 h 1374"/>
              <a:gd name="T46" fmla="*/ 2088 w 3061"/>
              <a:gd name="T47" fmla="*/ 342 h 1374"/>
              <a:gd name="T48" fmla="*/ 2322 w 3061"/>
              <a:gd name="T49" fmla="*/ 279 h 1374"/>
              <a:gd name="T50" fmla="*/ 2370 w 3061"/>
              <a:gd name="T51" fmla="*/ 249 h 1374"/>
              <a:gd name="T52" fmla="*/ 2475 w 3061"/>
              <a:gd name="T53" fmla="*/ 222 h 1374"/>
              <a:gd name="T54" fmla="*/ 2676 w 3061"/>
              <a:gd name="T55" fmla="*/ 162 h 1374"/>
              <a:gd name="T56" fmla="*/ 2745 w 3061"/>
              <a:gd name="T57" fmla="*/ 138 h 1374"/>
              <a:gd name="T58" fmla="*/ 2871 w 3061"/>
              <a:gd name="T59" fmla="*/ 93 h 1374"/>
              <a:gd name="T60" fmla="*/ 2943 w 3061"/>
              <a:gd name="T61" fmla="*/ 57 h 1374"/>
              <a:gd name="T62" fmla="*/ 2994 w 3061"/>
              <a:gd name="T63" fmla="*/ 39 h 1374"/>
              <a:gd name="T64" fmla="*/ 3060 w 3061"/>
              <a:gd name="T65" fmla="*/ 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1" h="1374">
                <a:moveTo>
                  <a:pt x="0" y="1374"/>
                </a:moveTo>
                <a:cubicBezTo>
                  <a:pt x="34" y="1362"/>
                  <a:pt x="69" y="1351"/>
                  <a:pt x="108" y="1329"/>
                </a:cubicBezTo>
                <a:cubicBezTo>
                  <a:pt x="147" y="1307"/>
                  <a:pt x="188" y="1267"/>
                  <a:pt x="234" y="1245"/>
                </a:cubicBezTo>
                <a:cubicBezTo>
                  <a:pt x="280" y="1223"/>
                  <a:pt x="353" y="1210"/>
                  <a:pt x="384" y="1194"/>
                </a:cubicBezTo>
                <a:cubicBezTo>
                  <a:pt x="415" y="1178"/>
                  <a:pt x="403" y="1161"/>
                  <a:pt x="420" y="1149"/>
                </a:cubicBezTo>
                <a:cubicBezTo>
                  <a:pt x="437" y="1137"/>
                  <a:pt x="459" y="1134"/>
                  <a:pt x="486" y="1119"/>
                </a:cubicBezTo>
                <a:cubicBezTo>
                  <a:pt x="513" y="1104"/>
                  <a:pt x="563" y="1071"/>
                  <a:pt x="585" y="1059"/>
                </a:cubicBezTo>
                <a:cubicBezTo>
                  <a:pt x="607" y="1047"/>
                  <a:pt x="610" y="1056"/>
                  <a:pt x="618" y="1050"/>
                </a:cubicBezTo>
                <a:cubicBezTo>
                  <a:pt x="626" y="1044"/>
                  <a:pt x="621" y="1030"/>
                  <a:pt x="633" y="1023"/>
                </a:cubicBezTo>
                <a:cubicBezTo>
                  <a:pt x="645" y="1016"/>
                  <a:pt x="641" y="1024"/>
                  <a:pt x="693" y="1005"/>
                </a:cubicBezTo>
                <a:cubicBezTo>
                  <a:pt x="745" y="986"/>
                  <a:pt x="891" y="929"/>
                  <a:pt x="942" y="909"/>
                </a:cubicBezTo>
                <a:cubicBezTo>
                  <a:pt x="993" y="889"/>
                  <a:pt x="977" y="896"/>
                  <a:pt x="996" y="885"/>
                </a:cubicBezTo>
                <a:cubicBezTo>
                  <a:pt x="1015" y="874"/>
                  <a:pt x="1026" y="857"/>
                  <a:pt x="1056" y="840"/>
                </a:cubicBezTo>
                <a:cubicBezTo>
                  <a:pt x="1086" y="823"/>
                  <a:pt x="1136" y="803"/>
                  <a:pt x="1176" y="783"/>
                </a:cubicBezTo>
                <a:cubicBezTo>
                  <a:pt x="1216" y="763"/>
                  <a:pt x="1275" y="735"/>
                  <a:pt x="1299" y="720"/>
                </a:cubicBezTo>
                <a:cubicBezTo>
                  <a:pt x="1323" y="705"/>
                  <a:pt x="1306" y="703"/>
                  <a:pt x="1320" y="696"/>
                </a:cubicBezTo>
                <a:cubicBezTo>
                  <a:pt x="1334" y="689"/>
                  <a:pt x="1349" y="700"/>
                  <a:pt x="1386" y="678"/>
                </a:cubicBezTo>
                <a:cubicBezTo>
                  <a:pt x="1423" y="656"/>
                  <a:pt x="1503" y="585"/>
                  <a:pt x="1542" y="564"/>
                </a:cubicBezTo>
                <a:cubicBezTo>
                  <a:pt x="1581" y="543"/>
                  <a:pt x="1584" y="565"/>
                  <a:pt x="1620" y="552"/>
                </a:cubicBezTo>
                <a:cubicBezTo>
                  <a:pt x="1656" y="539"/>
                  <a:pt x="1723" y="499"/>
                  <a:pt x="1761" y="483"/>
                </a:cubicBezTo>
                <a:cubicBezTo>
                  <a:pt x="1799" y="467"/>
                  <a:pt x="1823" y="465"/>
                  <a:pt x="1845" y="459"/>
                </a:cubicBezTo>
                <a:cubicBezTo>
                  <a:pt x="1867" y="453"/>
                  <a:pt x="1869" y="456"/>
                  <a:pt x="1893" y="447"/>
                </a:cubicBezTo>
                <a:cubicBezTo>
                  <a:pt x="1917" y="438"/>
                  <a:pt x="1957" y="419"/>
                  <a:pt x="1989" y="402"/>
                </a:cubicBezTo>
                <a:cubicBezTo>
                  <a:pt x="2021" y="385"/>
                  <a:pt x="2033" y="362"/>
                  <a:pt x="2088" y="342"/>
                </a:cubicBezTo>
                <a:cubicBezTo>
                  <a:pt x="2143" y="322"/>
                  <a:pt x="2275" y="294"/>
                  <a:pt x="2322" y="279"/>
                </a:cubicBezTo>
                <a:cubicBezTo>
                  <a:pt x="2369" y="264"/>
                  <a:pt x="2345" y="259"/>
                  <a:pt x="2370" y="249"/>
                </a:cubicBezTo>
                <a:cubicBezTo>
                  <a:pt x="2395" y="239"/>
                  <a:pt x="2424" y="237"/>
                  <a:pt x="2475" y="222"/>
                </a:cubicBezTo>
                <a:cubicBezTo>
                  <a:pt x="2526" y="207"/>
                  <a:pt x="2631" y="176"/>
                  <a:pt x="2676" y="162"/>
                </a:cubicBezTo>
                <a:cubicBezTo>
                  <a:pt x="2721" y="148"/>
                  <a:pt x="2713" y="149"/>
                  <a:pt x="2745" y="138"/>
                </a:cubicBezTo>
                <a:cubicBezTo>
                  <a:pt x="2777" y="127"/>
                  <a:pt x="2838" y="106"/>
                  <a:pt x="2871" y="93"/>
                </a:cubicBezTo>
                <a:cubicBezTo>
                  <a:pt x="2904" y="80"/>
                  <a:pt x="2922" y="66"/>
                  <a:pt x="2943" y="57"/>
                </a:cubicBezTo>
                <a:cubicBezTo>
                  <a:pt x="2964" y="48"/>
                  <a:pt x="2975" y="48"/>
                  <a:pt x="2994" y="39"/>
                </a:cubicBezTo>
                <a:cubicBezTo>
                  <a:pt x="3013" y="30"/>
                  <a:pt x="3061" y="17"/>
                  <a:pt x="3060" y="0"/>
                </a:cubicBezTo>
              </a:path>
            </a:pathLst>
          </a:custGeom>
          <a:noFill/>
          <a:ln w="28575" cap="flat" cmpd="sng">
            <a:solidFill>
              <a:srgbClr val="00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graphicFrame>
        <p:nvGraphicFramePr>
          <p:cNvPr id="1356846" name="Object 46">
            <a:hlinkClick r:id="" action="ppaction://ole?verb=0"/>
          </p:cNvPr>
          <p:cNvGraphicFramePr>
            <a:graphicFrameLocks noGrp="1"/>
          </p:cNvGraphicFramePr>
          <p:nvPr>
            <p:ph idx="1"/>
          </p:nvPr>
        </p:nvGraphicFramePr>
        <p:xfrm>
          <a:off x="1" y="5"/>
          <a:ext cx="1327150" cy="492125"/>
        </p:xfrm>
        <a:graphic>
          <a:graphicData uri="http://schemas.openxmlformats.org/presentationml/2006/ole">
            <mc:AlternateContent xmlns:mc="http://schemas.openxmlformats.org/markup-compatibility/2006">
              <mc:Choice xmlns:v="urn:schemas-microsoft-com:vml" Requires="v">
                <p:oleObj spid="_x0000_s6173" name="Bitmapafbeelding" r:id="rId4" imgW="2685714" imgH="1000000" progId="Paint.Picture">
                  <p:embed/>
                </p:oleObj>
              </mc:Choice>
              <mc:Fallback>
                <p:oleObj name="Bitmapafbeelding" r:id="rId4" imgW="2685714" imgH="1000000"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
                        <a:ext cx="13271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330544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ttangolo 1"/>
          <p:cNvSpPr>
            <a:spLocks noChangeArrowheads="1"/>
          </p:cNvSpPr>
          <p:nvPr/>
        </p:nvSpPr>
        <p:spPr bwMode="auto">
          <a:xfrm>
            <a:off x="785815" y="928690"/>
            <a:ext cx="7286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marL="261938" indent="-261938" eaLnBrk="0" hangingPunct="0">
              <a:spcBef>
                <a:spcPct val="20000"/>
              </a:spcBef>
              <a:buBlip>
                <a:blip r:embed="rId2"/>
              </a:buBlip>
              <a:defRPr sz="3200">
                <a:solidFill>
                  <a:schemeClr val="bg1"/>
                </a:solidFill>
                <a:latin typeface="Arial" charset="0"/>
                <a:ea typeface="ＭＳ Ｐゴシック" charset="-128"/>
              </a:defRPr>
            </a:lvl1pPr>
            <a:lvl2pPr marL="742950" indent="-285750" eaLnBrk="0" hangingPunct="0">
              <a:spcBef>
                <a:spcPct val="20000"/>
              </a:spcBef>
              <a:buChar char="•"/>
              <a:defRPr sz="2800">
                <a:solidFill>
                  <a:schemeClr val="bg1"/>
                </a:solidFill>
                <a:latin typeface="Arial" charset="0"/>
                <a:ea typeface="ＭＳ Ｐゴシック" charset="-128"/>
              </a:defRPr>
            </a:lvl2pPr>
            <a:lvl3pPr marL="1143000" indent="-228600" eaLnBrk="0" hangingPunct="0">
              <a:spcBef>
                <a:spcPct val="20000"/>
              </a:spcBef>
              <a:buFont typeface="Arial" charset="0"/>
              <a:buChar char="−"/>
              <a:defRPr sz="2400">
                <a:solidFill>
                  <a:schemeClr val="bg1"/>
                </a:solidFill>
                <a:latin typeface="Arial" charset="0"/>
                <a:ea typeface="ＭＳ Ｐゴシック" charset="-128"/>
              </a:defRPr>
            </a:lvl3pPr>
            <a:lvl4pPr marL="1600200" indent="-228600" eaLnBrk="0" hangingPunct="0">
              <a:spcBef>
                <a:spcPct val="20000"/>
              </a:spcBef>
              <a:buBlip>
                <a:blip r:embed="rId3"/>
              </a:buBlip>
              <a:defRPr sz="2000">
                <a:solidFill>
                  <a:schemeClr val="bg1"/>
                </a:solidFill>
                <a:latin typeface="Arial" charset="0"/>
                <a:ea typeface="ＭＳ Ｐゴシック" charset="-128"/>
              </a:defRPr>
            </a:lvl4pPr>
            <a:lvl5pPr marL="2057400" indent="-228600" eaLnBrk="0" hangingPunct="0">
              <a:spcBef>
                <a:spcPct val="20000"/>
              </a:spcBef>
              <a:buBlip>
                <a:blip r:embed="rId3"/>
              </a:buBlip>
              <a:defRPr sz="2000">
                <a:solidFill>
                  <a:schemeClr val="bg1"/>
                </a:solidFill>
                <a:latin typeface="Arial" charset="0"/>
                <a:ea typeface="ＭＳ Ｐゴシック" charset="-128"/>
              </a:defRPr>
            </a:lvl5pPr>
            <a:lvl6pPr marL="2514600" indent="-228600" eaLnBrk="0" fontAlgn="base" hangingPunct="0">
              <a:spcBef>
                <a:spcPct val="20000"/>
              </a:spcBef>
              <a:spcAft>
                <a:spcPct val="0"/>
              </a:spcAft>
              <a:buBlip>
                <a:blip r:embed="rId3"/>
              </a:buBlip>
              <a:defRPr sz="2000">
                <a:solidFill>
                  <a:schemeClr val="bg1"/>
                </a:solidFill>
                <a:latin typeface="Arial" charset="0"/>
                <a:ea typeface="ＭＳ Ｐゴシック" charset="-128"/>
              </a:defRPr>
            </a:lvl6pPr>
            <a:lvl7pPr marL="2971800" indent="-228600" eaLnBrk="0" fontAlgn="base" hangingPunct="0">
              <a:spcBef>
                <a:spcPct val="20000"/>
              </a:spcBef>
              <a:spcAft>
                <a:spcPct val="0"/>
              </a:spcAft>
              <a:buBlip>
                <a:blip r:embed="rId3"/>
              </a:buBlip>
              <a:defRPr sz="2000">
                <a:solidFill>
                  <a:schemeClr val="bg1"/>
                </a:solidFill>
                <a:latin typeface="Arial" charset="0"/>
                <a:ea typeface="ＭＳ Ｐゴシック" charset="-128"/>
              </a:defRPr>
            </a:lvl7pPr>
            <a:lvl8pPr marL="3429000" indent="-228600" eaLnBrk="0" fontAlgn="base" hangingPunct="0">
              <a:spcBef>
                <a:spcPct val="20000"/>
              </a:spcBef>
              <a:spcAft>
                <a:spcPct val="0"/>
              </a:spcAft>
              <a:buBlip>
                <a:blip r:embed="rId3"/>
              </a:buBlip>
              <a:defRPr sz="2000">
                <a:solidFill>
                  <a:schemeClr val="bg1"/>
                </a:solidFill>
                <a:latin typeface="Arial" charset="0"/>
                <a:ea typeface="ＭＳ Ｐゴシック" charset="-128"/>
              </a:defRPr>
            </a:lvl8pPr>
            <a:lvl9pPr marL="3886200" indent="-228600" eaLnBrk="0" fontAlgn="base" hangingPunct="0">
              <a:spcBef>
                <a:spcPct val="20000"/>
              </a:spcBef>
              <a:spcAft>
                <a:spcPct val="0"/>
              </a:spcAft>
              <a:buBlip>
                <a:blip r:embed="rId3"/>
              </a:buBlip>
              <a:defRPr sz="2000">
                <a:solidFill>
                  <a:schemeClr val="bg1"/>
                </a:solidFill>
                <a:latin typeface="Arial" charset="0"/>
                <a:ea typeface="ＭＳ Ｐゴシック" charset="-128"/>
              </a:defRPr>
            </a:lvl9pPr>
          </a:lstStyle>
          <a:p>
            <a:pPr algn="just" eaLnBrk="1" fontAlgn="base" hangingPunct="1">
              <a:spcBef>
                <a:spcPct val="0"/>
              </a:spcBef>
              <a:spcAft>
                <a:spcPct val="0"/>
              </a:spcAft>
              <a:buFontTx/>
              <a:buChar char="•"/>
            </a:pPr>
            <a:r>
              <a:rPr lang="it-IT" altLang="it-IT" sz="2400" dirty="0">
                <a:solidFill>
                  <a:srgbClr val="000000"/>
                </a:solidFill>
                <a:cs typeface="Arial" charset="0"/>
              </a:rPr>
              <a:t>Nella pratica clinica quotidiana, l’approccio clinico verso il paziente iperteso è quello di ridurre la pressione arteriosa, utilizzando uno o più farmaci a disposizione della classe medica. </a:t>
            </a:r>
          </a:p>
          <a:p>
            <a:pPr algn="just" eaLnBrk="1" fontAlgn="base" hangingPunct="1">
              <a:spcBef>
                <a:spcPct val="0"/>
              </a:spcBef>
              <a:spcAft>
                <a:spcPct val="0"/>
              </a:spcAft>
              <a:buFontTx/>
              <a:buChar char="•"/>
            </a:pPr>
            <a:endParaRPr lang="it-IT" altLang="it-IT" sz="2400" dirty="0">
              <a:solidFill>
                <a:srgbClr val="000000"/>
              </a:solidFill>
              <a:cs typeface="Arial" charset="0"/>
            </a:endParaRPr>
          </a:p>
          <a:p>
            <a:pPr algn="just" eaLnBrk="1" fontAlgn="base" hangingPunct="1">
              <a:spcBef>
                <a:spcPct val="0"/>
              </a:spcBef>
              <a:spcAft>
                <a:spcPct val="0"/>
              </a:spcAft>
              <a:buFontTx/>
              <a:buChar char="•"/>
            </a:pPr>
            <a:endParaRPr lang="it-IT" altLang="it-IT" sz="2400" dirty="0">
              <a:solidFill>
                <a:srgbClr val="000000"/>
              </a:solidFill>
              <a:cs typeface="Arial" charset="0"/>
            </a:endParaRPr>
          </a:p>
          <a:p>
            <a:pPr algn="just" eaLnBrk="1" fontAlgn="base" hangingPunct="1">
              <a:spcBef>
                <a:spcPct val="0"/>
              </a:spcBef>
              <a:spcAft>
                <a:spcPct val="0"/>
              </a:spcAft>
              <a:buFontTx/>
              <a:buChar char="•"/>
            </a:pPr>
            <a:r>
              <a:rPr lang="it-IT" altLang="it-IT" sz="2400" dirty="0">
                <a:solidFill>
                  <a:srgbClr val="000000"/>
                </a:solidFill>
                <a:cs typeface="Arial" charset="0"/>
              </a:rPr>
              <a:t>La terapia del paziente iperteso non è mirata soltanto alla normalizzazione dei valori pressori, ma soprattutto alla regressione, ove possibile, del danno d’ organo e alla riduzione del rischio CV globale, bersagli clinici essenziali per ottenere una riduzione della mortalità e morbilità CV</a:t>
            </a:r>
          </a:p>
        </p:txBody>
      </p:sp>
    </p:spTree>
    <p:extLst>
      <p:ext uri="{BB962C8B-B14F-4D97-AF65-F5344CB8AC3E}">
        <p14:creationId xmlns:p14="http://schemas.microsoft.com/office/powerpoint/2010/main" val="111333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0898" name="Text Box 2"/>
          <p:cNvSpPr txBox="1">
            <a:spLocks noChangeArrowheads="1"/>
          </p:cNvSpPr>
          <p:nvPr/>
        </p:nvSpPr>
        <p:spPr bwMode="auto">
          <a:xfrm>
            <a:off x="207965" y="5280028"/>
            <a:ext cx="7866062"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spAutoFit/>
          </a:bodyPr>
          <a:lstStyle>
            <a:lvl1pPr>
              <a:tabLst>
                <a:tab pos="2066925" algn="ctr"/>
                <a:tab pos="2962275" algn="ctr"/>
                <a:tab pos="3857625" algn="ctr"/>
                <a:tab pos="4752975" algn="ctr"/>
                <a:tab pos="5648325" algn="ctr"/>
              </a:tabLst>
              <a:defRPr sz="2400">
                <a:solidFill>
                  <a:schemeClr val="tx1"/>
                </a:solidFill>
                <a:latin typeface="Times New Roman" pitchFamily="18" charset="0"/>
              </a:defRPr>
            </a:lvl1pPr>
            <a:lvl2pPr>
              <a:tabLst>
                <a:tab pos="2066925" algn="ctr"/>
                <a:tab pos="2962275" algn="ctr"/>
                <a:tab pos="3857625" algn="ctr"/>
                <a:tab pos="4752975" algn="ctr"/>
                <a:tab pos="5648325" algn="ctr"/>
              </a:tabLst>
              <a:defRPr sz="2400">
                <a:solidFill>
                  <a:schemeClr val="tx1"/>
                </a:solidFill>
                <a:latin typeface="Times New Roman" pitchFamily="18" charset="0"/>
              </a:defRPr>
            </a:lvl2pPr>
            <a:lvl3pPr>
              <a:tabLst>
                <a:tab pos="2066925" algn="ctr"/>
                <a:tab pos="2962275" algn="ctr"/>
                <a:tab pos="3857625" algn="ctr"/>
                <a:tab pos="4752975" algn="ctr"/>
                <a:tab pos="5648325" algn="ctr"/>
              </a:tabLst>
              <a:defRPr sz="2400">
                <a:solidFill>
                  <a:schemeClr val="tx1"/>
                </a:solidFill>
                <a:latin typeface="Times New Roman" pitchFamily="18" charset="0"/>
              </a:defRPr>
            </a:lvl3pPr>
            <a:lvl4pPr>
              <a:tabLst>
                <a:tab pos="2066925" algn="ctr"/>
                <a:tab pos="2962275" algn="ctr"/>
                <a:tab pos="3857625" algn="ctr"/>
                <a:tab pos="4752975" algn="ctr"/>
                <a:tab pos="5648325" algn="ctr"/>
              </a:tabLst>
              <a:defRPr sz="2400">
                <a:solidFill>
                  <a:schemeClr val="tx1"/>
                </a:solidFill>
                <a:latin typeface="Times New Roman" pitchFamily="18" charset="0"/>
              </a:defRPr>
            </a:lvl4pPr>
            <a:lvl5pPr>
              <a:tabLst>
                <a:tab pos="2066925" algn="ctr"/>
                <a:tab pos="2962275" algn="ctr"/>
                <a:tab pos="3857625" algn="ctr"/>
                <a:tab pos="4752975" algn="ctr"/>
                <a:tab pos="5648325" algn="ctr"/>
              </a:tabLst>
              <a:defRPr sz="2400">
                <a:solidFill>
                  <a:schemeClr val="tx1"/>
                </a:solidFill>
                <a:latin typeface="Times New Roman" pitchFamily="18" charset="0"/>
              </a:defRPr>
            </a:lvl5pPr>
            <a:lvl6pPr eaLnBrk="0" fontAlgn="base" hangingPunct="0">
              <a:spcBef>
                <a:spcPct val="0"/>
              </a:spcBef>
              <a:spcAft>
                <a:spcPct val="0"/>
              </a:spcAft>
              <a:tabLst>
                <a:tab pos="2066925" algn="ctr"/>
                <a:tab pos="2962275" algn="ctr"/>
                <a:tab pos="3857625" algn="ctr"/>
                <a:tab pos="4752975" algn="ctr"/>
                <a:tab pos="5648325" algn="ctr"/>
              </a:tabLst>
              <a:defRPr sz="2400">
                <a:solidFill>
                  <a:schemeClr val="tx1"/>
                </a:solidFill>
                <a:latin typeface="Times New Roman" pitchFamily="18" charset="0"/>
              </a:defRPr>
            </a:lvl6pPr>
            <a:lvl7pPr eaLnBrk="0" fontAlgn="base" hangingPunct="0">
              <a:spcBef>
                <a:spcPct val="0"/>
              </a:spcBef>
              <a:spcAft>
                <a:spcPct val="0"/>
              </a:spcAft>
              <a:tabLst>
                <a:tab pos="2066925" algn="ctr"/>
                <a:tab pos="2962275" algn="ctr"/>
                <a:tab pos="3857625" algn="ctr"/>
                <a:tab pos="4752975" algn="ctr"/>
                <a:tab pos="5648325" algn="ctr"/>
              </a:tabLst>
              <a:defRPr sz="2400">
                <a:solidFill>
                  <a:schemeClr val="tx1"/>
                </a:solidFill>
                <a:latin typeface="Times New Roman" pitchFamily="18" charset="0"/>
              </a:defRPr>
            </a:lvl7pPr>
            <a:lvl8pPr eaLnBrk="0" fontAlgn="base" hangingPunct="0">
              <a:spcBef>
                <a:spcPct val="0"/>
              </a:spcBef>
              <a:spcAft>
                <a:spcPct val="0"/>
              </a:spcAft>
              <a:tabLst>
                <a:tab pos="2066925" algn="ctr"/>
                <a:tab pos="2962275" algn="ctr"/>
                <a:tab pos="3857625" algn="ctr"/>
                <a:tab pos="4752975" algn="ctr"/>
                <a:tab pos="5648325" algn="ctr"/>
              </a:tabLst>
              <a:defRPr sz="2400">
                <a:solidFill>
                  <a:schemeClr val="tx1"/>
                </a:solidFill>
                <a:latin typeface="Times New Roman" pitchFamily="18" charset="0"/>
              </a:defRPr>
            </a:lvl8pPr>
            <a:lvl9pPr eaLnBrk="0" fontAlgn="base" hangingPunct="0">
              <a:spcBef>
                <a:spcPct val="0"/>
              </a:spcBef>
              <a:spcAft>
                <a:spcPct val="0"/>
              </a:spcAft>
              <a:tabLst>
                <a:tab pos="2066925" algn="ctr"/>
                <a:tab pos="2962275" algn="ctr"/>
                <a:tab pos="3857625" algn="ctr"/>
                <a:tab pos="4752975" algn="ctr"/>
                <a:tab pos="5648325" algn="ctr"/>
              </a:tabLst>
              <a:defRPr sz="2400">
                <a:solidFill>
                  <a:schemeClr val="tx1"/>
                </a:solidFill>
                <a:latin typeface="Times New Roman" pitchFamily="18" charset="0"/>
              </a:defRPr>
            </a:lvl9pPr>
          </a:lstStyle>
          <a:p>
            <a:pPr eaLnBrk="0" fontAlgn="base" hangingPunct="0">
              <a:spcBef>
                <a:spcPct val="0"/>
              </a:spcBef>
              <a:spcAft>
                <a:spcPct val="0"/>
              </a:spcAft>
            </a:pPr>
            <a:r>
              <a:rPr lang="en-GB" altLang="it-IT" sz="1200" b="1">
                <a:solidFill>
                  <a:srgbClr val="000099"/>
                </a:solidFill>
                <a:latin typeface="Arial" charset="0"/>
              </a:rPr>
              <a:t>Number at risk</a:t>
            </a:r>
          </a:p>
          <a:p>
            <a:pPr eaLnBrk="0" fontAlgn="base" hangingPunct="0">
              <a:spcBef>
                <a:spcPct val="0"/>
              </a:spcBef>
              <a:spcAft>
                <a:spcPct val="0"/>
              </a:spcAft>
            </a:pPr>
            <a:r>
              <a:rPr lang="en-GB" altLang="it-IT" sz="1200">
                <a:solidFill>
                  <a:srgbClr val="000099"/>
                </a:solidFill>
                <a:latin typeface="Arial" charset="0"/>
              </a:rPr>
              <a:t>Amlodipine </a:t>
            </a:r>
            <a:r>
              <a:rPr lang="en-GB" altLang="it-IT" sz="1200">
                <a:solidFill>
                  <a:srgbClr val="000099"/>
                </a:solidFill>
                <a:latin typeface="Arial" charset="0"/>
                <a:sym typeface="Symbol" pitchFamily="18" charset="2"/>
              </a:rPr>
              <a:t> </a:t>
            </a:r>
            <a:r>
              <a:rPr lang="en-GB" altLang="it-IT" sz="1200">
                <a:solidFill>
                  <a:srgbClr val="000099"/>
                </a:solidFill>
                <a:latin typeface="Arial" charset="0"/>
              </a:rPr>
              <a:t>perindopril	 9639	9400	 9204	 8984	 8744	 7614	</a:t>
            </a:r>
            <a:endParaRPr lang="en-GB" altLang="it-IT" sz="1200" b="1">
              <a:solidFill>
                <a:srgbClr val="000099"/>
              </a:solidFill>
              <a:latin typeface="Arial" charset="0"/>
            </a:endParaRPr>
          </a:p>
          <a:p>
            <a:pPr eaLnBrk="0" fontAlgn="base" hangingPunct="0">
              <a:spcBef>
                <a:spcPct val="0"/>
              </a:spcBef>
              <a:spcAft>
                <a:spcPct val="0"/>
              </a:spcAft>
            </a:pPr>
            <a:r>
              <a:rPr lang="en-GB" altLang="it-IT" sz="1200">
                <a:solidFill>
                  <a:srgbClr val="FF3300"/>
                </a:solidFill>
                <a:latin typeface="Arial" charset="0"/>
              </a:rPr>
              <a:t>Atenolol </a:t>
            </a:r>
            <a:r>
              <a:rPr lang="en-GB" altLang="it-IT" sz="1200">
                <a:solidFill>
                  <a:srgbClr val="FF3300"/>
                </a:solidFill>
                <a:latin typeface="Arial" charset="0"/>
                <a:sym typeface="Symbol" pitchFamily="18" charset="2"/>
              </a:rPr>
              <a:t> </a:t>
            </a:r>
            <a:r>
              <a:rPr lang="en-GB" altLang="it-IT" sz="1200">
                <a:solidFill>
                  <a:srgbClr val="FF3300"/>
                </a:solidFill>
                <a:latin typeface="Arial" charset="0"/>
              </a:rPr>
              <a:t>thiazide</a:t>
            </a:r>
            <a:r>
              <a:rPr lang="en-GB" altLang="it-IT" sz="1200" b="1">
                <a:solidFill>
                  <a:srgbClr val="FF3300"/>
                </a:solidFill>
                <a:latin typeface="Arial" charset="0"/>
              </a:rPr>
              <a:t> 	 </a:t>
            </a:r>
            <a:r>
              <a:rPr lang="en-GB" altLang="it-IT" sz="1200">
                <a:solidFill>
                  <a:srgbClr val="FF3300"/>
                </a:solidFill>
                <a:latin typeface="Arial" charset="0"/>
              </a:rPr>
              <a:t>9618	9373	 9136	 8864	 8591	 7470	</a:t>
            </a:r>
          </a:p>
        </p:txBody>
      </p:sp>
      <p:sp>
        <p:nvSpPr>
          <p:cNvPr id="1360899" name="Rectangle 3"/>
          <p:cNvSpPr>
            <a:spLocks noChangeArrowheads="1"/>
          </p:cNvSpPr>
          <p:nvPr/>
        </p:nvSpPr>
        <p:spPr bwMode="auto">
          <a:xfrm>
            <a:off x="7340334" y="5097468"/>
            <a:ext cx="5815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a:solidFill>
                  <a:srgbClr val="000000"/>
                </a:solidFill>
              </a:rPr>
              <a:t>Years</a:t>
            </a:r>
            <a:endParaRPr lang="en-GB" altLang="it-IT" b="1">
              <a:solidFill>
                <a:srgbClr val="000000"/>
              </a:solidFill>
              <a:latin typeface="Helvetica" pitchFamily="34" charset="0"/>
            </a:endParaRPr>
          </a:p>
        </p:txBody>
      </p:sp>
      <p:sp>
        <p:nvSpPr>
          <p:cNvPr id="1360900" name="Line 4"/>
          <p:cNvSpPr>
            <a:spLocks noChangeShapeType="1"/>
          </p:cNvSpPr>
          <p:nvPr/>
        </p:nvSpPr>
        <p:spPr bwMode="auto">
          <a:xfrm rot="16343156" flipH="1">
            <a:off x="2242345" y="5101438"/>
            <a:ext cx="92075" cy="15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1" name="Line 5"/>
          <p:cNvSpPr>
            <a:spLocks noChangeShapeType="1"/>
          </p:cNvSpPr>
          <p:nvPr/>
        </p:nvSpPr>
        <p:spPr bwMode="auto">
          <a:xfrm rot="16343156" flipH="1">
            <a:off x="3144046" y="5096671"/>
            <a:ext cx="92075" cy="15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2" name="Line 6"/>
          <p:cNvSpPr>
            <a:spLocks noChangeShapeType="1"/>
          </p:cNvSpPr>
          <p:nvPr/>
        </p:nvSpPr>
        <p:spPr bwMode="auto">
          <a:xfrm rot="16343156" flipH="1">
            <a:off x="4026695" y="5085559"/>
            <a:ext cx="92075" cy="15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3" name="Line 7"/>
          <p:cNvSpPr>
            <a:spLocks noChangeShapeType="1"/>
          </p:cNvSpPr>
          <p:nvPr/>
        </p:nvSpPr>
        <p:spPr bwMode="auto">
          <a:xfrm rot="16343156" flipH="1">
            <a:off x="4913314" y="5091116"/>
            <a:ext cx="92075"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4" name="Line 8"/>
          <p:cNvSpPr>
            <a:spLocks noChangeShapeType="1"/>
          </p:cNvSpPr>
          <p:nvPr/>
        </p:nvSpPr>
        <p:spPr bwMode="auto">
          <a:xfrm rot="16343156" flipH="1">
            <a:off x="5795968" y="5095876"/>
            <a:ext cx="92075"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5" name="Line 9"/>
          <p:cNvSpPr>
            <a:spLocks noChangeShapeType="1"/>
          </p:cNvSpPr>
          <p:nvPr/>
        </p:nvSpPr>
        <p:spPr bwMode="auto">
          <a:xfrm rot="16343156" flipH="1">
            <a:off x="6678616" y="5095876"/>
            <a:ext cx="92075"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6" name="Line 10"/>
          <p:cNvSpPr>
            <a:spLocks noChangeShapeType="1"/>
          </p:cNvSpPr>
          <p:nvPr/>
        </p:nvSpPr>
        <p:spPr bwMode="auto">
          <a:xfrm flipH="1">
            <a:off x="2173288" y="464978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7" name="Line 11"/>
          <p:cNvSpPr>
            <a:spLocks noChangeShapeType="1"/>
          </p:cNvSpPr>
          <p:nvPr/>
        </p:nvSpPr>
        <p:spPr bwMode="auto">
          <a:xfrm flipH="1">
            <a:off x="2173288" y="398621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8" name="Line 12"/>
          <p:cNvSpPr>
            <a:spLocks noChangeShapeType="1"/>
          </p:cNvSpPr>
          <p:nvPr/>
        </p:nvSpPr>
        <p:spPr bwMode="auto">
          <a:xfrm flipH="1">
            <a:off x="2178050" y="3333750"/>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09" name="Line 13"/>
          <p:cNvSpPr>
            <a:spLocks noChangeShapeType="1"/>
          </p:cNvSpPr>
          <p:nvPr/>
        </p:nvSpPr>
        <p:spPr bwMode="auto">
          <a:xfrm flipH="1">
            <a:off x="2178050" y="267176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0" name="Line 14"/>
          <p:cNvSpPr>
            <a:spLocks noChangeShapeType="1"/>
          </p:cNvSpPr>
          <p:nvPr/>
        </p:nvSpPr>
        <p:spPr bwMode="auto">
          <a:xfrm flipH="1">
            <a:off x="2163763" y="200818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1" name="Line 15"/>
          <p:cNvSpPr>
            <a:spLocks noChangeShapeType="1"/>
          </p:cNvSpPr>
          <p:nvPr/>
        </p:nvSpPr>
        <p:spPr bwMode="auto">
          <a:xfrm flipH="1">
            <a:off x="2149478" y="1673225"/>
            <a:ext cx="95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2" name="Line 16"/>
          <p:cNvSpPr>
            <a:spLocks noChangeShapeType="1"/>
          </p:cNvSpPr>
          <p:nvPr/>
        </p:nvSpPr>
        <p:spPr bwMode="auto">
          <a:xfrm flipH="1">
            <a:off x="2141541" y="2346325"/>
            <a:ext cx="95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3" name="Line 17"/>
          <p:cNvSpPr>
            <a:spLocks noChangeShapeType="1"/>
          </p:cNvSpPr>
          <p:nvPr/>
        </p:nvSpPr>
        <p:spPr bwMode="auto">
          <a:xfrm flipH="1">
            <a:off x="2141541" y="3000375"/>
            <a:ext cx="95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4" name="Line 18"/>
          <p:cNvSpPr>
            <a:spLocks noChangeShapeType="1"/>
          </p:cNvSpPr>
          <p:nvPr/>
        </p:nvSpPr>
        <p:spPr bwMode="auto">
          <a:xfrm flipH="1">
            <a:off x="2141541" y="3663950"/>
            <a:ext cx="95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5" name="Line 19"/>
          <p:cNvSpPr>
            <a:spLocks noChangeShapeType="1"/>
          </p:cNvSpPr>
          <p:nvPr/>
        </p:nvSpPr>
        <p:spPr bwMode="auto">
          <a:xfrm flipH="1">
            <a:off x="2141541" y="4330700"/>
            <a:ext cx="95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6" name="Line 20"/>
          <p:cNvSpPr>
            <a:spLocks noChangeShapeType="1"/>
          </p:cNvSpPr>
          <p:nvPr/>
        </p:nvSpPr>
        <p:spPr bwMode="auto">
          <a:xfrm flipH="1">
            <a:off x="2149478" y="4975225"/>
            <a:ext cx="95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7" name="Line 21"/>
          <p:cNvSpPr>
            <a:spLocks noChangeShapeType="1"/>
          </p:cNvSpPr>
          <p:nvPr/>
        </p:nvSpPr>
        <p:spPr bwMode="auto">
          <a:xfrm rot="5400000">
            <a:off x="4824413" y="2501902"/>
            <a:ext cx="1588" cy="5100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8" name="Line 22"/>
          <p:cNvSpPr>
            <a:spLocks noChangeShapeType="1"/>
          </p:cNvSpPr>
          <p:nvPr/>
        </p:nvSpPr>
        <p:spPr bwMode="auto">
          <a:xfrm>
            <a:off x="2228850" y="1682756"/>
            <a:ext cx="0" cy="32877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19" name="Rectangle 23"/>
          <p:cNvSpPr>
            <a:spLocks noChangeArrowheads="1"/>
          </p:cNvSpPr>
          <p:nvPr/>
        </p:nvSpPr>
        <p:spPr bwMode="auto">
          <a:xfrm>
            <a:off x="2182486" y="51228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0.0</a:t>
            </a:r>
            <a:endParaRPr lang="en-GB" altLang="it-IT" sz="1400" b="1">
              <a:solidFill>
                <a:srgbClr val="000000"/>
              </a:solidFill>
              <a:latin typeface="Helvetica" pitchFamily="34" charset="0"/>
            </a:endParaRPr>
          </a:p>
        </p:txBody>
      </p:sp>
      <p:sp>
        <p:nvSpPr>
          <p:cNvPr id="1360920" name="Rectangle 24"/>
          <p:cNvSpPr>
            <a:spLocks noChangeArrowheads="1"/>
          </p:cNvSpPr>
          <p:nvPr/>
        </p:nvSpPr>
        <p:spPr bwMode="auto">
          <a:xfrm>
            <a:off x="3073864" y="51228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1.0</a:t>
            </a:r>
            <a:endParaRPr lang="en-GB" altLang="it-IT" sz="1400" b="1">
              <a:solidFill>
                <a:srgbClr val="000000"/>
              </a:solidFill>
              <a:latin typeface="Helvetica" pitchFamily="34" charset="0"/>
            </a:endParaRPr>
          </a:p>
        </p:txBody>
      </p:sp>
      <p:sp>
        <p:nvSpPr>
          <p:cNvPr id="1360921" name="Rectangle 25"/>
          <p:cNvSpPr>
            <a:spLocks noChangeArrowheads="1"/>
          </p:cNvSpPr>
          <p:nvPr/>
        </p:nvSpPr>
        <p:spPr bwMode="auto">
          <a:xfrm>
            <a:off x="3956517" y="5132392"/>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2.0</a:t>
            </a:r>
            <a:endParaRPr lang="en-GB" altLang="it-IT" sz="1400" b="1">
              <a:solidFill>
                <a:srgbClr val="000000"/>
              </a:solidFill>
              <a:latin typeface="Helvetica" pitchFamily="34" charset="0"/>
            </a:endParaRPr>
          </a:p>
        </p:txBody>
      </p:sp>
      <p:sp>
        <p:nvSpPr>
          <p:cNvPr id="1360922" name="Rectangle 26"/>
          <p:cNvSpPr>
            <a:spLocks noChangeArrowheads="1"/>
          </p:cNvSpPr>
          <p:nvPr/>
        </p:nvSpPr>
        <p:spPr bwMode="auto">
          <a:xfrm>
            <a:off x="4839956" y="5132392"/>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3.0</a:t>
            </a:r>
            <a:endParaRPr lang="en-GB" altLang="it-IT" sz="1400" b="1">
              <a:solidFill>
                <a:srgbClr val="000000"/>
              </a:solidFill>
              <a:latin typeface="Helvetica" pitchFamily="34" charset="0"/>
            </a:endParaRPr>
          </a:p>
        </p:txBody>
      </p:sp>
      <p:sp>
        <p:nvSpPr>
          <p:cNvPr id="1360923" name="Rectangle 27"/>
          <p:cNvSpPr>
            <a:spLocks noChangeArrowheads="1"/>
          </p:cNvSpPr>
          <p:nvPr/>
        </p:nvSpPr>
        <p:spPr bwMode="auto">
          <a:xfrm>
            <a:off x="5729752" y="514191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4.0</a:t>
            </a:r>
            <a:endParaRPr lang="en-GB" altLang="it-IT" sz="1400" b="1">
              <a:solidFill>
                <a:srgbClr val="000000"/>
              </a:solidFill>
              <a:latin typeface="Helvetica" pitchFamily="34" charset="0"/>
            </a:endParaRPr>
          </a:p>
        </p:txBody>
      </p:sp>
      <p:sp>
        <p:nvSpPr>
          <p:cNvPr id="1360924" name="Rectangle 28"/>
          <p:cNvSpPr>
            <a:spLocks noChangeArrowheads="1"/>
          </p:cNvSpPr>
          <p:nvPr/>
        </p:nvSpPr>
        <p:spPr bwMode="auto">
          <a:xfrm>
            <a:off x="6607640" y="515144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5.0</a:t>
            </a:r>
            <a:endParaRPr lang="en-GB" altLang="it-IT" sz="1400" b="1">
              <a:solidFill>
                <a:srgbClr val="000000"/>
              </a:solidFill>
              <a:latin typeface="Helvetica" pitchFamily="34" charset="0"/>
            </a:endParaRPr>
          </a:p>
        </p:txBody>
      </p:sp>
      <p:sp>
        <p:nvSpPr>
          <p:cNvPr id="1360925" name="Rectangle 29"/>
          <p:cNvSpPr>
            <a:spLocks noChangeArrowheads="1"/>
          </p:cNvSpPr>
          <p:nvPr/>
        </p:nvSpPr>
        <p:spPr bwMode="auto">
          <a:xfrm>
            <a:off x="1876893" y="4887915"/>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0.0</a:t>
            </a:r>
            <a:endParaRPr lang="en-GB" altLang="it-IT" sz="1400" b="1">
              <a:solidFill>
                <a:srgbClr val="000000"/>
              </a:solidFill>
              <a:latin typeface="Helvetica" pitchFamily="34" charset="0"/>
            </a:endParaRPr>
          </a:p>
        </p:txBody>
      </p:sp>
      <p:sp>
        <p:nvSpPr>
          <p:cNvPr id="1360926" name="Rectangle 30"/>
          <p:cNvSpPr>
            <a:spLocks noChangeArrowheads="1"/>
          </p:cNvSpPr>
          <p:nvPr/>
        </p:nvSpPr>
        <p:spPr bwMode="auto">
          <a:xfrm>
            <a:off x="1896731" y="42338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2.0</a:t>
            </a:r>
            <a:endParaRPr lang="en-GB" altLang="it-IT" sz="1400" b="1">
              <a:solidFill>
                <a:srgbClr val="000000"/>
              </a:solidFill>
              <a:latin typeface="Helvetica" pitchFamily="34" charset="0"/>
            </a:endParaRPr>
          </a:p>
        </p:txBody>
      </p:sp>
      <p:sp>
        <p:nvSpPr>
          <p:cNvPr id="1360927" name="Rectangle 31"/>
          <p:cNvSpPr>
            <a:spLocks noChangeArrowheads="1"/>
          </p:cNvSpPr>
          <p:nvPr/>
        </p:nvSpPr>
        <p:spPr bwMode="auto">
          <a:xfrm>
            <a:off x="1886415" y="35702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4.0</a:t>
            </a:r>
            <a:endParaRPr lang="en-GB" altLang="it-IT" sz="1400" b="1">
              <a:solidFill>
                <a:srgbClr val="000000"/>
              </a:solidFill>
              <a:latin typeface="Helvetica" pitchFamily="34" charset="0"/>
            </a:endParaRPr>
          </a:p>
        </p:txBody>
      </p:sp>
      <p:sp>
        <p:nvSpPr>
          <p:cNvPr id="1360928" name="Rectangle 32"/>
          <p:cNvSpPr>
            <a:spLocks noChangeArrowheads="1"/>
          </p:cNvSpPr>
          <p:nvPr/>
        </p:nvSpPr>
        <p:spPr bwMode="auto">
          <a:xfrm>
            <a:off x="1895940" y="2897192"/>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6.0</a:t>
            </a:r>
            <a:endParaRPr lang="en-GB" altLang="it-IT" sz="1400" b="1">
              <a:solidFill>
                <a:srgbClr val="000000"/>
              </a:solidFill>
              <a:latin typeface="Helvetica" pitchFamily="34" charset="0"/>
            </a:endParaRPr>
          </a:p>
        </p:txBody>
      </p:sp>
      <p:sp>
        <p:nvSpPr>
          <p:cNvPr id="1360929" name="Rectangle 33"/>
          <p:cNvSpPr>
            <a:spLocks noChangeArrowheads="1"/>
          </p:cNvSpPr>
          <p:nvPr/>
        </p:nvSpPr>
        <p:spPr bwMode="auto">
          <a:xfrm>
            <a:off x="1895940" y="2244726"/>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8.0</a:t>
            </a:r>
            <a:endParaRPr lang="en-GB" altLang="it-IT" sz="1400" b="1">
              <a:solidFill>
                <a:srgbClr val="000000"/>
              </a:solidFill>
              <a:latin typeface="Helvetica" pitchFamily="34" charset="0"/>
            </a:endParaRPr>
          </a:p>
        </p:txBody>
      </p:sp>
      <p:sp>
        <p:nvSpPr>
          <p:cNvPr id="1360930" name="Rectangle 34"/>
          <p:cNvSpPr>
            <a:spLocks noChangeArrowheads="1"/>
          </p:cNvSpPr>
          <p:nvPr/>
        </p:nvSpPr>
        <p:spPr bwMode="auto">
          <a:xfrm>
            <a:off x="1811352" y="1571627"/>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10.0</a:t>
            </a:r>
            <a:endParaRPr lang="en-GB" altLang="it-IT" sz="1400" b="1">
              <a:solidFill>
                <a:srgbClr val="000000"/>
              </a:solidFill>
              <a:latin typeface="Helvetica" pitchFamily="34" charset="0"/>
            </a:endParaRPr>
          </a:p>
        </p:txBody>
      </p:sp>
      <p:sp>
        <p:nvSpPr>
          <p:cNvPr id="1360931" name="Rectangle 35"/>
          <p:cNvSpPr>
            <a:spLocks noChangeArrowheads="1"/>
          </p:cNvSpPr>
          <p:nvPr/>
        </p:nvSpPr>
        <p:spPr bwMode="auto">
          <a:xfrm rot="-5439280">
            <a:off x="1074172" y="3504377"/>
            <a:ext cx="21544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ctr" eaLnBrk="0" fontAlgn="base" hangingPunct="0">
              <a:spcBef>
                <a:spcPct val="0"/>
              </a:spcBef>
              <a:spcAft>
                <a:spcPct val="0"/>
              </a:spcAft>
            </a:pPr>
            <a:endParaRPr lang="en-US" altLang="it-IT" sz="1400" b="1">
              <a:solidFill>
                <a:srgbClr val="000000"/>
              </a:solidFill>
              <a:latin typeface="Helvetica" pitchFamily="34" charset="0"/>
            </a:endParaRPr>
          </a:p>
        </p:txBody>
      </p:sp>
      <p:sp>
        <p:nvSpPr>
          <p:cNvPr id="1360932" name="Rectangle 36"/>
          <p:cNvSpPr>
            <a:spLocks noChangeArrowheads="1"/>
          </p:cNvSpPr>
          <p:nvPr/>
        </p:nvSpPr>
        <p:spPr bwMode="auto">
          <a:xfrm>
            <a:off x="5943604" y="3076580"/>
            <a:ext cx="22082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fontAlgn="base" hangingPunct="0">
              <a:spcBef>
                <a:spcPct val="0"/>
              </a:spcBef>
              <a:spcAft>
                <a:spcPct val="0"/>
              </a:spcAft>
            </a:pPr>
            <a:r>
              <a:rPr lang="en-GB" altLang="it-IT" sz="1400" b="1">
                <a:solidFill>
                  <a:srgbClr val="000099"/>
                </a:solidFill>
              </a:rPr>
              <a:t>Amlodipine </a:t>
            </a:r>
            <a:r>
              <a:rPr lang="en-GB" altLang="it-IT" sz="1400" b="1">
                <a:solidFill>
                  <a:srgbClr val="000099"/>
                </a:solidFill>
                <a:sym typeface="Symbol" pitchFamily="18" charset="2"/>
              </a:rPr>
              <a:t> </a:t>
            </a:r>
            <a:r>
              <a:rPr lang="en-GB" altLang="it-IT" sz="1400" b="1">
                <a:solidFill>
                  <a:srgbClr val="000099"/>
                </a:solidFill>
              </a:rPr>
              <a:t>perindopril</a:t>
            </a:r>
          </a:p>
          <a:p>
            <a:pPr algn="ctr" eaLnBrk="0" fontAlgn="base" hangingPunct="0">
              <a:spcBef>
                <a:spcPct val="0"/>
              </a:spcBef>
              <a:spcAft>
                <a:spcPct val="0"/>
              </a:spcAft>
            </a:pPr>
            <a:r>
              <a:rPr lang="en-GB" altLang="it-IT" sz="1400" b="1">
                <a:solidFill>
                  <a:srgbClr val="000099"/>
                </a:solidFill>
              </a:rPr>
              <a:t>(No. of events 753)</a:t>
            </a:r>
          </a:p>
        </p:txBody>
      </p:sp>
      <p:sp>
        <p:nvSpPr>
          <p:cNvPr id="1360933" name="Rectangle 37"/>
          <p:cNvSpPr>
            <a:spLocks noChangeArrowheads="1"/>
          </p:cNvSpPr>
          <p:nvPr/>
        </p:nvSpPr>
        <p:spPr bwMode="auto">
          <a:xfrm>
            <a:off x="4967545" y="1912943"/>
            <a:ext cx="15885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400" b="1">
                <a:solidFill>
                  <a:srgbClr val="FF3300"/>
                </a:solidFill>
              </a:rPr>
              <a:t>Atenolol </a:t>
            </a:r>
            <a:r>
              <a:rPr lang="en-GB" altLang="it-IT" sz="1400" b="1">
                <a:solidFill>
                  <a:srgbClr val="FF3300"/>
                </a:solidFill>
                <a:sym typeface="Symbol" pitchFamily="18" charset="2"/>
              </a:rPr>
              <a:t> </a:t>
            </a:r>
            <a:r>
              <a:rPr lang="en-GB" altLang="it-IT" sz="1400" b="1">
                <a:solidFill>
                  <a:srgbClr val="FF3300"/>
                </a:solidFill>
              </a:rPr>
              <a:t>thiazide</a:t>
            </a:r>
          </a:p>
          <a:p>
            <a:pPr algn="ctr" eaLnBrk="0" fontAlgn="base" hangingPunct="0">
              <a:spcBef>
                <a:spcPct val="0"/>
              </a:spcBef>
              <a:spcAft>
                <a:spcPct val="0"/>
              </a:spcAft>
            </a:pPr>
            <a:r>
              <a:rPr lang="en-GB" altLang="it-IT" sz="1400" b="1">
                <a:solidFill>
                  <a:srgbClr val="FF3300"/>
                </a:solidFill>
              </a:rPr>
              <a:t>(No. of events 852)</a:t>
            </a:r>
          </a:p>
        </p:txBody>
      </p:sp>
      <p:sp>
        <p:nvSpPr>
          <p:cNvPr id="1360934" name="Rectangle 38"/>
          <p:cNvSpPr>
            <a:spLocks noChangeArrowheads="1"/>
          </p:cNvSpPr>
          <p:nvPr/>
        </p:nvSpPr>
        <p:spPr bwMode="auto">
          <a:xfrm>
            <a:off x="5260979" y="4241801"/>
            <a:ext cx="21608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it-IT">
                <a:solidFill>
                  <a:srgbClr val="000000"/>
                </a:solidFill>
              </a:rPr>
              <a:t>HR = 0.87 (0.79­0.96)</a:t>
            </a:r>
          </a:p>
          <a:p>
            <a:pPr eaLnBrk="0" fontAlgn="base" hangingPunct="0">
              <a:spcBef>
                <a:spcPct val="0"/>
              </a:spcBef>
              <a:spcAft>
                <a:spcPct val="0"/>
              </a:spcAft>
            </a:pPr>
            <a:r>
              <a:rPr lang="en-GB" altLang="it-IT">
                <a:solidFill>
                  <a:srgbClr val="000000"/>
                </a:solidFill>
              </a:rPr>
              <a:t>p = 0.0070</a:t>
            </a:r>
          </a:p>
        </p:txBody>
      </p:sp>
      <p:sp>
        <p:nvSpPr>
          <p:cNvPr id="1360935" name="Rectangle 39"/>
          <p:cNvSpPr>
            <a:spLocks noChangeArrowheads="1"/>
          </p:cNvSpPr>
          <p:nvPr/>
        </p:nvSpPr>
        <p:spPr bwMode="auto">
          <a:xfrm>
            <a:off x="1120776" y="1185869"/>
            <a:ext cx="94297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18280" tIns="18280" rIns="18280" bIns="18280" anchor="ctr"/>
          <a:lstStyle/>
          <a:p>
            <a:pPr algn="ctr" eaLnBrk="0" fontAlgn="base" hangingPunct="0">
              <a:spcBef>
                <a:spcPct val="0"/>
              </a:spcBef>
              <a:spcAft>
                <a:spcPct val="0"/>
              </a:spcAft>
            </a:pPr>
            <a:r>
              <a:rPr lang="en-GB" altLang="it-IT" sz="2000">
                <a:solidFill>
                  <a:srgbClr val="000000"/>
                </a:solidFill>
              </a:rPr>
              <a:t>%</a:t>
            </a:r>
          </a:p>
        </p:txBody>
      </p:sp>
      <p:sp>
        <p:nvSpPr>
          <p:cNvPr id="1360936" name="Rectangle 40"/>
          <p:cNvSpPr>
            <a:spLocks noGrp="1" noChangeArrowheads="1"/>
          </p:cNvSpPr>
          <p:nvPr>
            <p:ph type="title"/>
          </p:nvPr>
        </p:nvSpPr>
        <p:spPr/>
        <p:txBody>
          <a:bodyPr/>
          <a:lstStyle/>
          <a:p>
            <a:pPr>
              <a:lnSpc>
                <a:spcPct val="80000"/>
              </a:lnSpc>
            </a:pPr>
            <a:r>
              <a:rPr lang="en-GB" altLang="it-IT" sz="3200" b="0"/>
              <a:t>Total coronary end point </a:t>
            </a:r>
            <a:endParaRPr lang="en-US" altLang="it-IT" sz="3200" b="0"/>
          </a:p>
        </p:txBody>
      </p:sp>
      <p:sp>
        <p:nvSpPr>
          <p:cNvPr id="1360937" name="Freeform 41"/>
          <p:cNvSpPr>
            <a:spLocks/>
          </p:cNvSpPr>
          <p:nvPr/>
        </p:nvSpPr>
        <p:spPr bwMode="auto">
          <a:xfrm>
            <a:off x="2309813" y="2100268"/>
            <a:ext cx="4838700" cy="2828925"/>
          </a:xfrm>
          <a:custGeom>
            <a:avLst/>
            <a:gdLst>
              <a:gd name="T0" fmla="*/ 0 w 3048"/>
              <a:gd name="T1" fmla="*/ 1782 h 1782"/>
              <a:gd name="T2" fmla="*/ 153 w 3048"/>
              <a:gd name="T3" fmla="*/ 1650 h 1782"/>
              <a:gd name="T4" fmla="*/ 351 w 3048"/>
              <a:gd name="T5" fmla="*/ 1542 h 1782"/>
              <a:gd name="T6" fmla="*/ 525 w 3048"/>
              <a:gd name="T7" fmla="*/ 1449 h 1782"/>
              <a:gd name="T8" fmla="*/ 696 w 3048"/>
              <a:gd name="T9" fmla="*/ 1302 h 1782"/>
              <a:gd name="T10" fmla="*/ 882 w 3048"/>
              <a:gd name="T11" fmla="*/ 1194 h 1782"/>
              <a:gd name="T12" fmla="*/ 1011 w 3048"/>
              <a:gd name="T13" fmla="*/ 1149 h 1782"/>
              <a:gd name="T14" fmla="*/ 1149 w 3048"/>
              <a:gd name="T15" fmla="*/ 1062 h 1782"/>
              <a:gd name="T16" fmla="*/ 1293 w 3048"/>
              <a:gd name="T17" fmla="*/ 966 h 1782"/>
              <a:gd name="T18" fmla="*/ 1368 w 3048"/>
              <a:gd name="T19" fmla="*/ 936 h 1782"/>
              <a:gd name="T20" fmla="*/ 1491 w 3048"/>
              <a:gd name="T21" fmla="*/ 840 h 1782"/>
              <a:gd name="T22" fmla="*/ 1626 w 3048"/>
              <a:gd name="T23" fmla="*/ 765 h 1782"/>
              <a:gd name="T24" fmla="*/ 1743 w 3048"/>
              <a:gd name="T25" fmla="*/ 693 h 1782"/>
              <a:gd name="T26" fmla="*/ 1788 w 3048"/>
              <a:gd name="T27" fmla="*/ 669 h 1782"/>
              <a:gd name="T28" fmla="*/ 1830 w 3048"/>
              <a:gd name="T29" fmla="*/ 618 h 1782"/>
              <a:gd name="T30" fmla="*/ 1923 w 3048"/>
              <a:gd name="T31" fmla="*/ 588 h 1782"/>
              <a:gd name="T32" fmla="*/ 1974 w 3048"/>
              <a:gd name="T33" fmla="*/ 549 h 1782"/>
              <a:gd name="T34" fmla="*/ 2031 w 3048"/>
              <a:gd name="T35" fmla="*/ 537 h 1782"/>
              <a:gd name="T36" fmla="*/ 2136 w 3048"/>
              <a:gd name="T37" fmla="*/ 477 h 1782"/>
              <a:gd name="T38" fmla="*/ 2205 w 3048"/>
              <a:gd name="T39" fmla="*/ 432 h 1782"/>
              <a:gd name="T40" fmla="*/ 2262 w 3048"/>
              <a:gd name="T41" fmla="*/ 408 h 1782"/>
              <a:gd name="T42" fmla="*/ 2325 w 3048"/>
              <a:gd name="T43" fmla="*/ 357 h 1782"/>
              <a:gd name="T44" fmla="*/ 2433 w 3048"/>
              <a:gd name="T45" fmla="*/ 294 h 1782"/>
              <a:gd name="T46" fmla="*/ 2529 w 3048"/>
              <a:gd name="T47" fmla="*/ 267 h 1782"/>
              <a:gd name="T48" fmla="*/ 2580 w 3048"/>
              <a:gd name="T49" fmla="*/ 225 h 1782"/>
              <a:gd name="T50" fmla="*/ 2664 w 3048"/>
              <a:gd name="T51" fmla="*/ 177 h 1782"/>
              <a:gd name="T52" fmla="*/ 2718 w 3048"/>
              <a:gd name="T53" fmla="*/ 171 h 1782"/>
              <a:gd name="T54" fmla="*/ 2775 w 3048"/>
              <a:gd name="T55" fmla="*/ 135 h 1782"/>
              <a:gd name="T56" fmla="*/ 2832 w 3048"/>
              <a:gd name="T57" fmla="*/ 126 h 1782"/>
              <a:gd name="T58" fmla="*/ 2913 w 3048"/>
              <a:gd name="T59" fmla="*/ 60 h 1782"/>
              <a:gd name="T60" fmla="*/ 2964 w 3048"/>
              <a:gd name="T61" fmla="*/ 51 h 1782"/>
              <a:gd name="T62" fmla="*/ 3006 w 3048"/>
              <a:gd name="T63" fmla="*/ 15 h 1782"/>
              <a:gd name="T64" fmla="*/ 3048 w 3048"/>
              <a:gd name="T65" fmla="*/ 0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8" h="1782">
                <a:moveTo>
                  <a:pt x="0" y="1782"/>
                </a:moveTo>
                <a:cubicBezTo>
                  <a:pt x="47" y="1736"/>
                  <a:pt x="95" y="1690"/>
                  <a:pt x="153" y="1650"/>
                </a:cubicBezTo>
                <a:cubicBezTo>
                  <a:pt x="211" y="1610"/>
                  <a:pt x="289" y="1575"/>
                  <a:pt x="351" y="1542"/>
                </a:cubicBezTo>
                <a:cubicBezTo>
                  <a:pt x="413" y="1509"/>
                  <a:pt x="468" y="1489"/>
                  <a:pt x="525" y="1449"/>
                </a:cubicBezTo>
                <a:cubicBezTo>
                  <a:pt x="582" y="1409"/>
                  <a:pt x="637" y="1344"/>
                  <a:pt x="696" y="1302"/>
                </a:cubicBezTo>
                <a:cubicBezTo>
                  <a:pt x="755" y="1260"/>
                  <a:pt x="830" y="1219"/>
                  <a:pt x="882" y="1194"/>
                </a:cubicBezTo>
                <a:cubicBezTo>
                  <a:pt x="934" y="1169"/>
                  <a:pt x="967" y="1171"/>
                  <a:pt x="1011" y="1149"/>
                </a:cubicBezTo>
                <a:cubicBezTo>
                  <a:pt x="1055" y="1127"/>
                  <a:pt x="1102" y="1092"/>
                  <a:pt x="1149" y="1062"/>
                </a:cubicBezTo>
                <a:cubicBezTo>
                  <a:pt x="1196" y="1032"/>
                  <a:pt x="1257" y="987"/>
                  <a:pt x="1293" y="966"/>
                </a:cubicBezTo>
                <a:cubicBezTo>
                  <a:pt x="1329" y="945"/>
                  <a:pt x="1335" y="957"/>
                  <a:pt x="1368" y="936"/>
                </a:cubicBezTo>
                <a:cubicBezTo>
                  <a:pt x="1401" y="915"/>
                  <a:pt x="1448" y="869"/>
                  <a:pt x="1491" y="840"/>
                </a:cubicBezTo>
                <a:cubicBezTo>
                  <a:pt x="1534" y="811"/>
                  <a:pt x="1584" y="789"/>
                  <a:pt x="1626" y="765"/>
                </a:cubicBezTo>
                <a:cubicBezTo>
                  <a:pt x="1668" y="741"/>
                  <a:pt x="1716" y="709"/>
                  <a:pt x="1743" y="693"/>
                </a:cubicBezTo>
                <a:cubicBezTo>
                  <a:pt x="1770" y="677"/>
                  <a:pt x="1773" y="682"/>
                  <a:pt x="1788" y="669"/>
                </a:cubicBezTo>
                <a:cubicBezTo>
                  <a:pt x="1803" y="656"/>
                  <a:pt x="1807" y="631"/>
                  <a:pt x="1830" y="618"/>
                </a:cubicBezTo>
                <a:cubicBezTo>
                  <a:pt x="1853" y="605"/>
                  <a:pt x="1899" y="600"/>
                  <a:pt x="1923" y="588"/>
                </a:cubicBezTo>
                <a:cubicBezTo>
                  <a:pt x="1947" y="576"/>
                  <a:pt x="1956" y="557"/>
                  <a:pt x="1974" y="549"/>
                </a:cubicBezTo>
                <a:cubicBezTo>
                  <a:pt x="1992" y="541"/>
                  <a:pt x="2004" y="549"/>
                  <a:pt x="2031" y="537"/>
                </a:cubicBezTo>
                <a:cubicBezTo>
                  <a:pt x="2058" y="525"/>
                  <a:pt x="2107" y="495"/>
                  <a:pt x="2136" y="477"/>
                </a:cubicBezTo>
                <a:cubicBezTo>
                  <a:pt x="2165" y="459"/>
                  <a:pt x="2184" y="443"/>
                  <a:pt x="2205" y="432"/>
                </a:cubicBezTo>
                <a:cubicBezTo>
                  <a:pt x="2226" y="421"/>
                  <a:pt x="2242" y="420"/>
                  <a:pt x="2262" y="408"/>
                </a:cubicBezTo>
                <a:cubicBezTo>
                  <a:pt x="2282" y="396"/>
                  <a:pt x="2297" y="376"/>
                  <a:pt x="2325" y="357"/>
                </a:cubicBezTo>
                <a:cubicBezTo>
                  <a:pt x="2353" y="338"/>
                  <a:pt x="2399" y="309"/>
                  <a:pt x="2433" y="294"/>
                </a:cubicBezTo>
                <a:cubicBezTo>
                  <a:pt x="2467" y="279"/>
                  <a:pt x="2505" y="278"/>
                  <a:pt x="2529" y="267"/>
                </a:cubicBezTo>
                <a:cubicBezTo>
                  <a:pt x="2553" y="256"/>
                  <a:pt x="2558" y="240"/>
                  <a:pt x="2580" y="225"/>
                </a:cubicBezTo>
                <a:cubicBezTo>
                  <a:pt x="2602" y="210"/>
                  <a:pt x="2641" y="186"/>
                  <a:pt x="2664" y="177"/>
                </a:cubicBezTo>
                <a:cubicBezTo>
                  <a:pt x="2687" y="168"/>
                  <a:pt x="2700" y="178"/>
                  <a:pt x="2718" y="171"/>
                </a:cubicBezTo>
                <a:cubicBezTo>
                  <a:pt x="2736" y="164"/>
                  <a:pt x="2756" y="143"/>
                  <a:pt x="2775" y="135"/>
                </a:cubicBezTo>
                <a:cubicBezTo>
                  <a:pt x="2794" y="127"/>
                  <a:pt x="2809" y="139"/>
                  <a:pt x="2832" y="126"/>
                </a:cubicBezTo>
                <a:cubicBezTo>
                  <a:pt x="2855" y="113"/>
                  <a:pt x="2891" y="72"/>
                  <a:pt x="2913" y="60"/>
                </a:cubicBezTo>
                <a:cubicBezTo>
                  <a:pt x="2935" y="48"/>
                  <a:pt x="2949" y="59"/>
                  <a:pt x="2964" y="51"/>
                </a:cubicBezTo>
                <a:cubicBezTo>
                  <a:pt x="2979" y="43"/>
                  <a:pt x="2992" y="23"/>
                  <a:pt x="3006" y="15"/>
                </a:cubicBezTo>
                <a:cubicBezTo>
                  <a:pt x="3020" y="7"/>
                  <a:pt x="3041" y="3"/>
                  <a:pt x="3048" y="0"/>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0938" name="Freeform 42"/>
          <p:cNvSpPr>
            <a:spLocks/>
          </p:cNvSpPr>
          <p:nvPr/>
        </p:nvSpPr>
        <p:spPr bwMode="auto">
          <a:xfrm>
            <a:off x="2276475" y="2419350"/>
            <a:ext cx="4881563" cy="2566988"/>
          </a:xfrm>
          <a:custGeom>
            <a:avLst/>
            <a:gdLst>
              <a:gd name="T0" fmla="*/ 0 w 3075"/>
              <a:gd name="T1" fmla="*/ 1617 h 1617"/>
              <a:gd name="T2" fmla="*/ 198 w 3075"/>
              <a:gd name="T3" fmla="*/ 1470 h 1617"/>
              <a:gd name="T4" fmla="*/ 264 w 3075"/>
              <a:gd name="T5" fmla="*/ 1440 h 1617"/>
              <a:gd name="T6" fmla="*/ 321 w 3075"/>
              <a:gd name="T7" fmla="*/ 1356 h 1617"/>
              <a:gd name="T8" fmla="*/ 558 w 3075"/>
              <a:gd name="T9" fmla="*/ 1227 h 1617"/>
              <a:gd name="T10" fmla="*/ 714 w 3075"/>
              <a:gd name="T11" fmla="*/ 1161 h 1617"/>
              <a:gd name="T12" fmla="*/ 741 w 3075"/>
              <a:gd name="T13" fmla="*/ 1116 h 1617"/>
              <a:gd name="T14" fmla="*/ 834 w 3075"/>
              <a:gd name="T15" fmla="*/ 1104 h 1617"/>
              <a:gd name="T16" fmla="*/ 897 w 3075"/>
              <a:gd name="T17" fmla="*/ 1053 h 1617"/>
              <a:gd name="T18" fmla="*/ 1077 w 3075"/>
              <a:gd name="T19" fmla="*/ 951 h 1617"/>
              <a:gd name="T20" fmla="*/ 1140 w 3075"/>
              <a:gd name="T21" fmla="*/ 939 h 1617"/>
              <a:gd name="T22" fmla="*/ 1224 w 3075"/>
              <a:gd name="T23" fmla="*/ 879 h 1617"/>
              <a:gd name="T24" fmla="*/ 1269 w 3075"/>
              <a:gd name="T25" fmla="*/ 876 h 1617"/>
              <a:gd name="T26" fmla="*/ 1350 w 3075"/>
              <a:gd name="T27" fmla="*/ 807 h 1617"/>
              <a:gd name="T28" fmla="*/ 1377 w 3075"/>
              <a:gd name="T29" fmla="*/ 810 h 1617"/>
              <a:gd name="T30" fmla="*/ 1401 w 3075"/>
              <a:gd name="T31" fmla="*/ 774 h 1617"/>
              <a:gd name="T32" fmla="*/ 1464 w 3075"/>
              <a:gd name="T33" fmla="*/ 774 h 1617"/>
              <a:gd name="T34" fmla="*/ 1530 w 3075"/>
              <a:gd name="T35" fmla="*/ 726 h 1617"/>
              <a:gd name="T36" fmla="*/ 1644 w 3075"/>
              <a:gd name="T37" fmla="*/ 705 h 1617"/>
              <a:gd name="T38" fmla="*/ 1665 w 3075"/>
              <a:gd name="T39" fmla="*/ 660 h 1617"/>
              <a:gd name="T40" fmla="*/ 1773 w 3075"/>
              <a:gd name="T41" fmla="*/ 639 h 1617"/>
              <a:gd name="T42" fmla="*/ 1875 w 3075"/>
              <a:gd name="T43" fmla="*/ 585 h 1617"/>
              <a:gd name="T44" fmla="*/ 1935 w 3075"/>
              <a:gd name="T45" fmla="*/ 561 h 1617"/>
              <a:gd name="T46" fmla="*/ 1959 w 3075"/>
              <a:gd name="T47" fmla="*/ 534 h 1617"/>
              <a:gd name="T48" fmla="*/ 2067 w 3075"/>
              <a:gd name="T49" fmla="*/ 513 h 1617"/>
              <a:gd name="T50" fmla="*/ 2097 w 3075"/>
              <a:gd name="T51" fmla="*/ 456 h 1617"/>
              <a:gd name="T52" fmla="*/ 2148 w 3075"/>
              <a:gd name="T53" fmla="*/ 450 h 1617"/>
              <a:gd name="T54" fmla="*/ 2232 w 3075"/>
              <a:gd name="T55" fmla="*/ 393 h 1617"/>
              <a:gd name="T56" fmla="*/ 2325 w 3075"/>
              <a:gd name="T57" fmla="*/ 339 h 1617"/>
              <a:gd name="T58" fmla="*/ 2394 w 3075"/>
              <a:gd name="T59" fmla="*/ 318 h 1617"/>
              <a:gd name="T60" fmla="*/ 2505 w 3075"/>
              <a:gd name="T61" fmla="*/ 237 h 1617"/>
              <a:gd name="T62" fmla="*/ 2562 w 3075"/>
              <a:gd name="T63" fmla="*/ 228 h 1617"/>
              <a:gd name="T64" fmla="*/ 2601 w 3075"/>
              <a:gd name="T65" fmla="*/ 195 h 1617"/>
              <a:gd name="T66" fmla="*/ 2718 w 3075"/>
              <a:gd name="T67" fmla="*/ 144 h 1617"/>
              <a:gd name="T68" fmla="*/ 2769 w 3075"/>
              <a:gd name="T69" fmla="*/ 93 h 1617"/>
              <a:gd name="T70" fmla="*/ 2865 w 3075"/>
              <a:gd name="T71" fmla="*/ 75 h 1617"/>
              <a:gd name="T72" fmla="*/ 2922 w 3075"/>
              <a:gd name="T73" fmla="*/ 45 h 1617"/>
              <a:gd name="T74" fmla="*/ 3000 w 3075"/>
              <a:gd name="T75" fmla="*/ 18 h 1617"/>
              <a:gd name="T76" fmla="*/ 3075 w 3075"/>
              <a:gd name="T77"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5" h="1617">
                <a:moveTo>
                  <a:pt x="0" y="1617"/>
                </a:moveTo>
                <a:lnTo>
                  <a:pt x="198" y="1470"/>
                </a:lnTo>
                <a:lnTo>
                  <a:pt x="264" y="1440"/>
                </a:lnTo>
                <a:lnTo>
                  <a:pt x="321" y="1356"/>
                </a:lnTo>
                <a:lnTo>
                  <a:pt x="558" y="1227"/>
                </a:lnTo>
                <a:lnTo>
                  <a:pt x="714" y="1161"/>
                </a:lnTo>
                <a:lnTo>
                  <a:pt x="741" y="1116"/>
                </a:lnTo>
                <a:lnTo>
                  <a:pt x="834" y="1104"/>
                </a:lnTo>
                <a:lnTo>
                  <a:pt x="897" y="1053"/>
                </a:lnTo>
                <a:lnTo>
                  <a:pt x="1077" y="951"/>
                </a:lnTo>
                <a:lnTo>
                  <a:pt x="1140" y="939"/>
                </a:lnTo>
                <a:lnTo>
                  <a:pt x="1224" y="879"/>
                </a:lnTo>
                <a:lnTo>
                  <a:pt x="1269" y="876"/>
                </a:lnTo>
                <a:lnTo>
                  <a:pt x="1350" y="807"/>
                </a:lnTo>
                <a:lnTo>
                  <a:pt x="1377" y="810"/>
                </a:lnTo>
                <a:lnTo>
                  <a:pt x="1401" y="774"/>
                </a:lnTo>
                <a:lnTo>
                  <a:pt x="1464" y="774"/>
                </a:lnTo>
                <a:lnTo>
                  <a:pt x="1530" y="726"/>
                </a:lnTo>
                <a:lnTo>
                  <a:pt x="1644" y="705"/>
                </a:lnTo>
                <a:lnTo>
                  <a:pt x="1665" y="660"/>
                </a:lnTo>
                <a:lnTo>
                  <a:pt x="1773" y="639"/>
                </a:lnTo>
                <a:lnTo>
                  <a:pt x="1875" y="585"/>
                </a:lnTo>
                <a:lnTo>
                  <a:pt x="1935" y="561"/>
                </a:lnTo>
                <a:lnTo>
                  <a:pt x="1959" y="534"/>
                </a:lnTo>
                <a:lnTo>
                  <a:pt x="2067" y="513"/>
                </a:lnTo>
                <a:lnTo>
                  <a:pt x="2097" y="456"/>
                </a:lnTo>
                <a:lnTo>
                  <a:pt x="2148" y="450"/>
                </a:lnTo>
                <a:lnTo>
                  <a:pt x="2232" y="393"/>
                </a:lnTo>
                <a:lnTo>
                  <a:pt x="2325" y="339"/>
                </a:lnTo>
                <a:lnTo>
                  <a:pt x="2394" y="318"/>
                </a:lnTo>
                <a:lnTo>
                  <a:pt x="2505" y="237"/>
                </a:lnTo>
                <a:lnTo>
                  <a:pt x="2562" y="228"/>
                </a:lnTo>
                <a:lnTo>
                  <a:pt x="2601" y="195"/>
                </a:lnTo>
                <a:lnTo>
                  <a:pt x="2718" y="144"/>
                </a:lnTo>
                <a:lnTo>
                  <a:pt x="2769" y="93"/>
                </a:lnTo>
                <a:lnTo>
                  <a:pt x="2865" y="75"/>
                </a:lnTo>
                <a:lnTo>
                  <a:pt x="2922" y="45"/>
                </a:lnTo>
                <a:lnTo>
                  <a:pt x="3000" y="18"/>
                </a:lnTo>
                <a:lnTo>
                  <a:pt x="3075" y="0"/>
                </a:lnTo>
              </a:path>
            </a:pathLst>
          </a:custGeom>
          <a:noFill/>
          <a:ln w="28575" cap="flat" cmpd="sng">
            <a:solidFill>
              <a:srgbClr val="00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Tree>
    <p:extLst>
      <p:ext uri="{BB962C8B-B14F-4D97-AF65-F5344CB8AC3E}">
        <p14:creationId xmlns:p14="http://schemas.microsoft.com/office/powerpoint/2010/main" val="41987581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p:txBody>
          <a:bodyPr/>
          <a:lstStyle/>
          <a:p>
            <a:r>
              <a:rPr lang="en-GB" altLang="it-IT" sz="3200" b="0"/>
              <a:t>CV mortality</a:t>
            </a:r>
            <a:endParaRPr lang="en-US" altLang="it-IT" sz="3200" b="0"/>
          </a:p>
        </p:txBody>
      </p:sp>
      <p:sp>
        <p:nvSpPr>
          <p:cNvPr id="1362947" name="Rectangle 3"/>
          <p:cNvSpPr>
            <a:spLocks noChangeArrowheads="1"/>
          </p:cNvSpPr>
          <p:nvPr/>
        </p:nvSpPr>
        <p:spPr bwMode="auto">
          <a:xfrm>
            <a:off x="4784694" y="1200151"/>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endParaRPr lang="en-US" altLang="it-IT" sz="1400" b="1">
              <a:solidFill>
                <a:srgbClr val="000000"/>
              </a:solidFill>
              <a:latin typeface="Helvetica" pitchFamily="34" charset="0"/>
            </a:endParaRPr>
          </a:p>
        </p:txBody>
      </p:sp>
      <p:sp>
        <p:nvSpPr>
          <p:cNvPr id="1362948" name="Rectangle 4"/>
          <p:cNvSpPr>
            <a:spLocks noChangeArrowheads="1"/>
          </p:cNvSpPr>
          <p:nvPr/>
        </p:nvSpPr>
        <p:spPr bwMode="auto">
          <a:xfrm>
            <a:off x="4784694" y="1358901"/>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endParaRPr lang="en-US" altLang="it-IT" sz="1400" b="1">
              <a:solidFill>
                <a:srgbClr val="000000"/>
              </a:solidFill>
              <a:latin typeface="Helvetica" pitchFamily="34" charset="0"/>
            </a:endParaRPr>
          </a:p>
        </p:txBody>
      </p:sp>
      <p:sp>
        <p:nvSpPr>
          <p:cNvPr id="1362949" name="Text Box 5"/>
          <p:cNvSpPr txBox="1">
            <a:spLocks noChangeArrowheads="1"/>
          </p:cNvSpPr>
          <p:nvPr/>
        </p:nvSpPr>
        <p:spPr bwMode="auto">
          <a:xfrm>
            <a:off x="341316" y="5078415"/>
            <a:ext cx="788035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spAutoFit/>
          </a:bodyPr>
          <a:lstStyle>
            <a:lvl1pPr>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1pPr>
            <a:lvl2pPr>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2pPr>
            <a:lvl3pPr>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3pPr>
            <a:lvl4pPr>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4pPr>
            <a:lvl5pPr>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5pPr>
            <a:lvl6pPr eaLnBrk="0" fontAlgn="base" hangingPunct="0">
              <a:spcBef>
                <a:spcPct val="0"/>
              </a:spcBef>
              <a:spcAft>
                <a:spcPct val="0"/>
              </a:spcAft>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6pPr>
            <a:lvl7pPr eaLnBrk="0" fontAlgn="base" hangingPunct="0">
              <a:spcBef>
                <a:spcPct val="0"/>
              </a:spcBef>
              <a:spcAft>
                <a:spcPct val="0"/>
              </a:spcAft>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7pPr>
            <a:lvl8pPr eaLnBrk="0" fontAlgn="base" hangingPunct="0">
              <a:spcBef>
                <a:spcPct val="0"/>
              </a:spcBef>
              <a:spcAft>
                <a:spcPct val="0"/>
              </a:spcAft>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8pPr>
            <a:lvl9pPr eaLnBrk="0" fontAlgn="base" hangingPunct="0">
              <a:spcBef>
                <a:spcPct val="0"/>
              </a:spcBef>
              <a:spcAft>
                <a:spcPct val="0"/>
              </a:spcAft>
              <a:tabLst>
                <a:tab pos="2066925" algn="ctr"/>
                <a:tab pos="2962275" algn="ctr"/>
                <a:tab pos="3857625" algn="ctr"/>
                <a:tab pos="4752975" algn="ctr"/>
                <a:tab pos="5743575" algn="ctr"/>
                <a:tab pos="6638925" algn="ctr"/>
              </a:tabLst>
              <a:defRPr sz="2400">
                <a:solidFill>
                  <a:schemeClr val="tx1"/>
                </a:solidFill>
                <a:latin typeface="Times New Roman" pitchFamily="18" charset="0"/>
              </a:defRPr>
            </a:lvl9pPr>
          </a:lstStyle>
          <a:p>
            <a:pPr eaLnBrk="0" fontAlgn="base" hangingPunct="0">
              <a:spcBef>
                <a:spcPct val="0"/>
              </a:spcBef>
              <a:spcAft>
                <a:spcPct val="0"/>
              </a:spcAft>
            </a:pPr>
            <a:r>
              <a:rPr lang="en-GB" altLang="it-IT" sz="1200" b="1">
                <a:solidFill>
                  <a:srgbClr val="000099"/>
                </a:solidFill>
                <a:latin typeface="Arial" charset="0"/>
              </a:rPr>
              <a:t>Number at risk</a:t>
            </a:r>
          </a:p>
          <a:p>
            <a:pPr eaLnBrk="0" fontAlgn="base" hangingPunct="0">
              <a:spcBef>
                <a:spcPct val="0"/>
              </a:spcBef>
              <a:spcAft>
                <a:spcPct val="0"/>
              </a:spcAft>
            </a:pPr>
            <a:r>
              <a:rPr lang="en-GB" altLang="it-IT" sz="1200">
                <a:solidFill>
                  <a:srgbClr val="000099"/>
                </a:solidFill>
                <a:latin typeface="Arial" charset="0"/>
              </a:rPr>
              <a:t>Amlodipine </a:t>
            </a:r>
            <a:r>
              <a:rPr lang="en-GB" altLang="it-IT" sz="1200">
                <a:solidFill>
                  <a:srgbClr val="000099"/>
                </a:solidFill>
                <a:latin typeface="Arial" charset="0"/>
                <a:sym typeface="Symbol" pitchFamily="18" charset="2"/>
              </a:rPr>
              <a:t> </a:t>
            </a:r>
            <a:r>
              <a:rPr lang="en-GB" altLang="it-IT" sz="1200">
                <a:solidFill>
                  <a:srgbClr val="000099"/>
                </a:solidFill>
                <a:latin typeface="Arial" charset="0"/>
              </a:rPr>
              <a:t>perindopril	 9639	9544	 9441	 9322	9167	 8078</a:t>
            </a:r>
          </a:p>
          <a:p>
            <a:pPr eaLnBrk="0" fontAlgn="base" hangingPunct="0">
              <a:spcBef>
                <a:spcPct val="0"/>
              </a:spcBef>
              <a:spcAft>
                <a:spcPct val="0"/>
              </a:spcAft>
            </a:pPr>
            <a:r>
              <a:rPr lang="en-GB" altLang="it-IT" sz="1200">
                <a:solidFill>
                  <a:srgbClr val="FF3300"/>
                </a:solidFill>
                <a:latin typeface="Arial" charset="0"/>
              </a:rPr>
              <a:t>Atenolol </a:t>
            </a:r>
            <a:r>
              <a:rPr lang="en-GB" altLang="it-IT" sz="1200">
                <a:solidFill>
                  <a:srgbClr val="FF3300"/>
                </a:solidFill>
                <a:latin typeface="Arial" charset="0"/>
                <a:sym typeface="Symbol" pitchFamily="18" charset="2"/>
              </a:rPr>
              <a:t> </a:t>
            </a:r>
            <a:r>
              <a:rPr lang="en-GB" altLang="it-IT" sz="1200">
                <a:solidFill>
                  <a:srgbClr val="FF3300"/>
                </a:solidFill>
                <a:latin typeface="Arial" charset="0"/>
              </a:rPr>
              <a:t>thiazide</a:t>
            </a:r>
            <a:r>
              <a:rPr lang="en-GB" altLang="it-IT" sz="1200" b="1">
                <a:solidFill>
                  <a:srgbClr val="FF3300"/>
                </a:solidFill>
                <a:latin typeface="Arial" charset="0"/>
              </a:rPr>
              <a:t>	 </a:t>
            </a:r>
            <a:r>
              <a:rPr lang="en-GB" altLang="it-IT" sz="1200">
                <a:solidFill>
                  <a:srgbClr val="FF3300"/>
                </a:solidFill>
                <a:latin typeface="Arial" charset="0"/>
              </a:rPr>
              <a:t>9618	9532	 9415	 9261	9085	 7975	</a:t>
            </a:r>
          </a:p>
        </p:txBody>
      </p:sp>
      <p:sp>
        <p:nvSpPr>
          <p:cNvPr id="1362950" name="Line 6"/>
          <p:cNvSpPr>
            <a:spLocks noChangeShapeType="1"/>
          </p:cNvSpPr>
          <p:nvPr/>
        </p:nvSpPr>
        <p:spPr bwMode="auto">
          <a:xfrm>
            <a:off x="2376488" y="4713294"/>
            <a:ext cx="0" cy="111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1" name="Line 7"/>
          <p:cNvSpPr>
            <a:spLocks noChangeShapeType="1"/>
          </p:cNvSpPr>
          <p:nvPr/>
        </p:nvSpPr>
        <p:spPr bwMode="auto">
          <a:xfrm>
            <a:off x="3316288" y="4721231"/>
            <a:ext cx="0" cy="111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2" name="Line 8"/>
          <p:cNvSpPr>
            <a:spLocks noChangeShapeType="1"/>
          </p:cNvSpPr>
          <p:nvPr/>
        </p:nvSpPr>
        <p:spPr bwMode="auto">
          <a:xfrm>
            <a:off x="4249738" y="4721231"/>
            <a:ext cx="0" cy="111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3" name="Line 9"/>
          <p:cNvSpPr>
            <a:spLocks noChangeShapeType="1"/>
          </p:cNvSpPr>
          <p:nvPr/>
        </p:nvSpPr>
        <p:spPr bwMode="auto">
          <a:xfrm>
            <a:off x="5175250" y="4724406"/>
            <a:ext cx="0" cy="111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4" name="Line 10"/>
          <p:cNvSpPr>
            <a:spLocks noChangeShapeType="1"/>
          </p:cNvSpPr>
          <p:nvPr/>
        </p:nvSpPr>
        <p:spPr bwMode="auto">
          <a:xfrm>
            <a:off x="6105525" y="4727581"/>
            <a:ext cx="0" cy="1127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5" name="Line 11"/>
          <p:cNvSpPr>
            <a:spLocks noChangeShapeType="1"/>
          </p:cNvSpPr>
          <p:nvPr/>
        </p:nvSpPr>
        <p:spPr bwMode="auto">
          <a:xfrm>
            <a:off x="7042150" y="4732344"/>
            <a:ext cx="0" cy="111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6" name="Line 12"/>
          <p:cNvSpPr>
            <a:spLocks noChangeShapeType="1"/>
          </p:cNvSpPr>
          <p:nvPr/>
        </p:nvSpPr>
        <p:spPr bwMode="auto">
          <a:xfrm rot="5400000">
            <a:off x="4939507" y="2162970"/>
            <a:ext cx="3175" cy="51323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57" name="Rectangle 13"/>
          <p:cNvSpPr>
            <a:spLocks noChangeArrowheads="1"/>
          </p:cNvSpPr>
          <p:nvPr/>
        </p:nvSpPr>
        <p:spPr bwMode="auto">
          <a:xfrm>
            <a:off x="2265032" y="4840293"/>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0.0</a:t>
            </a:r>
            <a:endParaRPr lang="en-GB" altLang="it-IT" sz="1400" b="1">
              <a:solidFill>
                <a:srgbClr val="000000"/>
              </a:solidFill>
              <a:latin typeface="Helvetica" pitchFamily="34" charset="0"/>
            </a:endParaRPr>
          </a:p>
        </p:txBody>
      </p:sp>
      <p:sp>
        <p:nvSpPr>
          <p:cNvPr id="1362958" name="Rectangle 14"/>
          <p:cNvSpPr>
            <a:spLocks noChangeArrowheads="1"/>
          </p:cNvSpPr>
          <p:nvPr/>
        </p:nvSpPr>
        <p:spPr bwMode="auto">
          <a:xfrm>
            <a:off x="3196102" y="4835526"/>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1.0</a:t>
            </a:r>
            <a:endParaRPr lang="en-GB" altLang="it-IT" sz="1400" b="1">
              <a:solidFill>
                <a:srgbClr val="000000"/>
              </a:solidFill>
              <a:latin typeface="Helvetica" pitchFamily="34" charset="0"/>
            </a:endParaRPr>
          </a:p>
        </p:txBody>
      </p:sp>
      <p:sp>
        <p:nvSpPr>
          <p:cNvPr id="1362959" name="Rectangle 15"/>
          <p:cNvSpPr>
            <a:spLocks noChangeArrowheads="1"/>
          </p:cNvSpPr>
          <p:nvPr/>
        </p:nvSpPr>
        <p:spPr bwMode="auto">
          <a:xfrm>
            <a:off x="4137489" y="483076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2.0</a:t>
            </a:r>
            <a:endParaRPr lang="en-GB" altLang="it-IT" sz="1400" b="1">
              <a:solidFill>
                <a:srgbClr val="000000"/>
              </a:solidFill>
              <a:latin typeface="Helvetica" pitchFamily="34" charset="0"/>
            </a:endParaRPr>
          </a:p>
        </p:txBody>
      </p:sp>
      <p:sp>
        <p:nvSpPr>
          <p:cNvPr id="1362960" name="Rectangle 16"/>
          <p:cNvSpPr>
            <a:spLocks noChangeArrowheads="1"/>
          </p:cNvSpPr>
          <p:nvPr/>
        </p:nvSpPr>
        <p:spPr bwMode="auto">
          <a:xfrm>
            <a:off x="5060621" y="482600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3.0</a:t>
            </a:r>
            <a:endParaRPr lang="en-GB" altLang="it-IT" sz="1400" b="1">
              <a:solidFill>
                <a:srgbClr val="000000"/>
              </a:solidFill>
              <a:latin typeface="Helvetica" pitchFamily="34" charset="0"/>
            </a:endParaRPr>
          </a:p>
        </p:txBody>
      </p:sp>
      <p:sp>
        <p:nvSpPr>
          <p:cNvPr id="1362961" name="Rectangle 17"/>
          <p:cNvSpPr>
            <a:spLocks noChangeArrowheads="1"/>
          </p:cNvSpPr>
          <p:nvPr/>
        </p:nvSpPr>
        <p:spPr bwMode="auto">
          <a:xfrm>
            <a:off x="5997246" y="482600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4.0</a:t>
            </a:r>
            <a:endParaRPr lang="en-GB" altLang="it-IT" sz="1400" b="1">
              <a:solidFill>
                <a:srgbClr val="000000"/>
              </a:solidFill>
              <a:latin typeface="Helvetica" pitchFamily="34" charset="0"/>
            </a:endParaRPr>
          </a:p>
        </p:txBody>
      </p:sp>
      <p:sp>
        <p:nvSpPr>
          <p:cNvPr id="1362962" name="Rectangle 18"/>
          <p:cNvSpPr>
            <a:spLocks noChangeArrowheads="1"/>
          </p:cNvSpPr>
          <p:nvPr/>
        </p:nvSpPr>
        <p:spPr bwMode="auto">
          <a:xfrm>
            <a:off x="6927525" y="4826004"/>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300">
                <a:solidFill>
                  <a:srgbClr val="000000"/>
                </a:solidFill>
              </a:rPr>
              <a:t>5.0</a:t>
            </a:r>
            <a:endParaRPr lang="en-GB" altLang="it-IT" sz="1400" b="1">
              <a:solidFill>
                <a:srgbClr val="000000"/>
              </a:solidFill>
              <a:latin typeface="Helvetica" pitchFamily="34" charset="0"/>
            </a:endParaRPr>
          </a:p>
        </p:txBody>
      </p:sp>
      <p:sp>
        <p:nvSpPr>
          <p:cNvPr id="1362963" name="Rectangle 19"/>
          <p:cNvSpPr>
            <a:spLocks noChangeArrowheads="1"/>
          </p:cNvSpPr>
          <p:nvPr/>
        </p:nvSpPr>
        <p:spPr bwMode="auto">
          <a:xfrm>
            <a:off x="7638811" y="4792666"/>
            <a:ext cx="527533" cy="2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600">
                <a:solidFill>
                  <a:srgbClr val="000000"/>
                </a:solidFill>
              </a:rPr>
              <a:t>Years</a:t>
            </a:r>
          </a:p>
        </p:txBody>
      </p:sp>
      <p:sp>
        <p:nvSpPr>
          <p:cNvPr id="1362964" name="Rectangle 20"/>
          <p:cNvSpPr>
            <a:spLocks noChangeArrowheads="1"/>
          </p:cNvSpPr>
          <p:nvPr/>
        </p:nvSpPr>
        <p:spPr bwMode="auto">
          <a:xfrm>
            <a:off x="1923236" y="4579937"/>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0.0</a:t>
            </a:r>
            <a:endParaRPr lang="en-GB" altLang="it-IT" sz="1600" b="1">
              <a:solidFill>
                <a:srgbClr val="000000"/>
              </a:solidFill>
              <a:latin typeface="Helvetica" pitchFamily="34" charset="0"/>
            </a:endParaRPr>
          </a:p>
        </p:txBody>
      </p:sp>
      <p:sp>
        <p:nvSpPr>
          <p:cNvPr id="1362965" name="Rectangle 21"/>
          <p:cNvSpPr>
            <a:spLocks noChangeArrowheads="1"/>
          </p:cNvSpPr>
          <p:nvPr/>
        </p:nvSpPr>
        <p:spPr bwMode="auto">
          <a:xfrm>
            <a:off x="1923236" y="4079874"/>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0.5</a:t>
            </a:r>
            <a:endParaRPr lang="en-GB" altLang="it-IT" sz="1600" b="1">
              <a:solidFill>
                <a:srgbClr val="000000"/>
              </a:solidFill>
              <a:latin typeface="Helvetica" pitchFamily="34" charset="0"/>
            </a:endParaRPr>
          </a:p>
        </p:txBody>
      </p:sp>
      <p:sp>
        <p:nvSpPr>
          <p:cNvPr id="1362966" name="Rectangle 22"/>
          <p:cNvSpPr>
            <a:spLocks noChangeArrowheads="1"/>
          </p:cNvSpPr>
          <p:nvPr/>
        </p:nvSpPr>
        <p:spPr bwMode="auto">
          <a:xfrm>
            <a:off x="1918472" y="3582988"/>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1.0</a:t>
            </a:r>
            <a:endParaRPr lang="en-GB" altLang="it-IT" sz="1600" b="1">
              <a:solidFill>
                <a:srgbClr val="000000"/>
              </a:solidFill>
              <a:latin typeface="Helvetica" pitchFamily="34" charset="0"/>
            </a:endParaRPr>
          </a:p>
        </p:txBody>
      </p:sp>
      <p:sp>
        <p:nvSpPr>
          <p:cNvPr id="1362967" name="Rectangle 23"/>
          <p:cNvSpPr>
            <a:spLocks noChangeArrowheads="1"/>
          </p:cNvSpPr>
          <p:nvPr/>
        </p:nvSpPr>
        <p:spPr bwMode="auto">
          <a:xfrm>
            <a:off x="1932758" y="3081337"/>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1.5</a:t>
            </a:r>
            <a:endParaRPr lang="en-GB" altLang="it-IT" sz="1600" b="1">
              <a:solidFill>
                <a:srgbClr val="000000"/>
              </a:solidFill>
              <a:latin typeface="Helvetica" pitchFamily="34" charset="0"/>
            </a:endParaRPr>
          </a:p>
        </p:txBody>
      </p:sp>
      <p:sp>
        <p:nvSpPr>
          <p:cNvPr id="1362968" name="Rectangle 24"/>
          <p:cNvSpPr>
            <a:spLocks noChangeArrowheads="1"/>
          </p:cNvSpPr>
          <p:nvPr/>
        </p:nvSpPr>
        <p:spPr bwMode="auto">
          <a:xfrm>
            <a:off x="1981971" y="2587625"/>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2.0</a:t>
            </a:r>
            <a:endParaRPr lang="en-GB" altLang="it-IT" sz="1600" b="1">
              <a:solidFill>
                <a:srgbClr val="000000"/>
              </a:solidFill>
              <a:latin typeface="Helvetica" pitchFamily="34" charset="0"/>
            </a:endParaRPr>
          </a:p>
        </p:txBody>
      </p:sp>
      <p:sp>
        <p:nvSpPr>
          <p:cNvPr id="1362969" name="Rectangle 25"/>
          <p:cNvSpPr>
            <a:spLocks noChangeArrowheads="1"/>
          </p:cNvSpPr>
          <p:nvPr/>
        </p:nvSpPr>
        <p:spPr bwMode="auto">
          <a:xfrm>
            <a:off x="1918472" y="2092325"/>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2.5</a:t>
            </a:r>
            <a:endParaRPr lang="en-GB" altLang="it-IT" sz="1600" b="1">
              <a:solidFill>
                <a:srgbClr val="000000"/>
              </a:solidFill>
              <a:latin typeface="Helvetica" pitchFamily="34" charset="0"/>
            </a:endParaRPr>
          </a:p>
        </p:txBody>
      </p:sp>
      <p:sp>
        <p:nvSpPr>
          <p:cNvPr id="1362970" name="Rectangle 26"/>
          <p:cNvSpPr>
            <a:spLocks noChangeArrowheads="1"/>
          </p:cNvSpPr>
          <p:nvPr/>
        </p:nvSpPr>
        <p:spPr bwMode="auto">
          <a:xfrm>
            <a:off x="1918472" y="1587500"/>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3.0</a:t>
            </a:r>
            <a:endParaRPr lang="en-GB" altLang="it-IT" sz="1600" b="1">
              <a:solidFill>
                <a:srgbClr val="000000"/>
              </a:solidFill>
              <a:latin typeface="Helvetica" pitchFamily="34" charset="0"/>
            </a:endParaRPr>
          </a:p>
        </p:txBody>
      </p:sp>
      <p:sp>
        <p:nvSpPr>
          <p:cNvPr id="1362971" name="Rectangle 27"/>
          <p:cNvSpPr>
            <a:spLocks noChangeArrowheads="1"/>
          </p:cNvSpPr>
          <p:nvPr/>
        </p:nvSpPr>
        <p:spPr bwMode="auto">
          <a:xfrm>
            <a:off x="1918472" y="1100138"/>
            <a:ext cx="276272" cy="2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500">
                <a:solidFill>
                  <a:srgbClr val="000000"/>
                </a:solidFill>
              </a:rPr>
              <a:t>3.5</a:t>
            </a:r>
            <a:endParaRPr lang="en-GB" altLang="it-IT" sz="1600" b="1">
              <a:solidFill>
                <a:srgbClr val="000000"/>
              </a:solidFill>
              <a:latin typeface="Helvetica" pitchFamily="34" charset="0"/>
            </a:endParaRPr>
          </a:p>
        </p:txBody>
      </p:sp>
      <p:sp>
        <p:nvSpPr>
          <p:cNvPr id="1362972" name="Rectangle 28"/>
          <p:cNvSpPr>
            <a:spLocks noChangeArrowheads="1"/>
          </p:cNvSpPr>
          <p:nvPr/>
        </p:nvSpPr>
        <p:spPr bwMode="auto">
          <a:xfrm rot="16228239">
            <a:off x="1141642" y="3195607"/>
            <a:ext cx="21544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ctr" eaLnBrk="0" fontAlgn="base" hangingPunct="0">
              <a:spcBef>
                <a:spcPct val="0"/>
              </a:spcBef>
              <a:spcAft>
                <a:spcPct val="0"/>
              </a:spcAft>
            </a:pPr>
            <a:endParaRPr lang="en-US" altLang="it-IT" sz="1400" b="1">
              <a:solidFill>
                <a:srgbClr val="000000"/>
              </a:solidFill>
            </a:endParaRPr>
          </a:p>
        </p:txBody>
      </p:sp>
      <p:sp>
        <p:nvSpPr>
          <p:cNvPr id="1362973" name="Rectangle 29"/>
          <p:cNvSpPr>
            <a:spLocks noChangeArrowheads="1"/>
          </p:cNvSpPr>
          <p:nvPr/>
        </p:nvSpPr>
        <p:spPr bwMode="auto">
          <a:xfrm>
            <a:off x="5676237" y="2963868"/>
            <a:ext cx="21079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400" b="1">
                <a:solidFill>
                  <a:srgbClr val="000099"/>
                </a:solidFill>
              </a:rPr>
              <a:t>Amlodipine </a:t>
            </a:r>
            <a:r>
              <a:rPr lang="en-GB" altLang="it-IT" sz="1400" b="1">
                <a:solidFill>
                  <a:srgbClr val="000099"/>
                </a:solidFill>
                <a:sym typeface="Symbol" pitchFamily="18" charset="2"/>
              </a:rPr>
              <a:t> </a:t>
            </a:r>
            <a:r>
              <a:rPr lang="en-GB" altLang="it-IT" sz="1400" b="1">
                <a:solidFill>
                  <a:srgbClr val="000099"/>
                </a:solidFill>
              </a:rPr>
              <a:t>perindopril</a:t>
            </a:r>
          </a:p>
          <a:p>
            <a:pPr algn="ctr" eaLnBrk="0" fontAlgn="base" hangingPunct="0">
              <a:spcBef>
                <a:spcPct val="0"/>
              </a:spcBef>
              <a:spcAft>
                <a:spcPct val="0"/>
              </a:spcAft>
            </a:pPr>
            <a:r>
              <a:rPr lang="en-GB" altLang="it-IT" sz="1400" b="1">
                <a:solidFill>
                  <a:srgbClr val="000099"/>
                </a:solidFill>
              </a:rPr>
              <a:t>(No. of events 263)</a:t>
            </a:r>
          </a:p>
        </p:txBody>
      </p:sp>
      <p:sp>
        <p:nvSpPr>
          <p:cNvPr id="1362974" name="Rectangle 30"/>
          <p:cNvSpPr>
            <a:spLocks noChangeArrowheads="1"/>
          </p:cNvSpPr>
          <p:nvPr/>
        </p:nvSpPr>
        <p:spPr bwMode="auto">
          <a:xfrm>
            <a:off x="5050096" y="1455743"/>
            <a:ext cx="15885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altLang="it-IT" sz="1400" b="1">
                <a:solidFill>
                  <a:srgbClr val="FF3300"/>
                </a:solidFill>
              </a:rPr>
              <a:t>Atenolol </a:t>
            </a:r>
            <a:r>
              <a:rPr lang="en-GB" altLang="it-IT" sz="1400" b="1">
                <a:solidFill>
                  <a:srgbClr val="FF3300"/>
                </a:solidFill>
                <a:sym typeface="Symbol" pitchFamily="18" charset="2"/>
              </a:rPr>
              <a:t> </a:t>
            </a:r>
            <a:r>
              <a:rPr lang="en-GB" altLang="it-IT" sz="1400" b="1">
                <a:solidFill>
                  <a:srgbClr val="FF3300"/>
                </a:solidFill>
              </a:rPr>
              <a:t>thiazide</a:t>
            </a:r>
          </a:p>
          <a:p>
            <a:pPr algn="ctr" eaLnBrk="0" fontAlgn="base" hangingPunct="0">
              <a:spcBef>
                <a:spcPct val="0"/>
              </a:spcBef>
              <a:spcAft>
                <a:spcPct val="0"/>
              </a:spcAft>
            </a:pPr>
            <a:r>
              <a:rPr lang="en-GB" altLang="it-IT" sz="1400" b="1">
                <a:solidFill>
                  <a:srgbClr val="FF3300"/>
                </a:solidFill>
              </a:rPr>
              <a:t>(No. of events 342)</a:t>
            </a:r>
          </a:p>
        </p:txBody>
      </p:sp>
      <p:sp>
        <p:nvSpPr>
          <p:cNvPr id="1362975" name="Rectangle 31"/>
          <p:cNvSpPr>
            <a:spLocks noChangeArrowheads="1"/>
          </p:cNvSpPr>
          <p:nvPr/>
        </p:nvSpPr>
        <p:spPr bwMode="auto">
          <a:xfrm>
            <a:off x="5399092" y="3829051"/>
            <a:ext cx="21608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altLang="it-IT">
                <a:solidFill>
                  <a:srgbClr val="000000"/>
                </a:solidFill>
              </a:rPr>
              <a:t>HR = 0.76 (0.65­0.90)</a:t>
            </a:r>
          </a:p>
          <a:p>
            <a:pPr eaLnBrk="0" fontAlgn="base" hangingPunct="0">
              <a:spcBef>
                <a:spcPct val="0"/>
              </a:spcBef>
              <a:spcAft>
                <a:spcPct val="0"/>
              </a:spcAft>
            </a:pPr>
            <a:r>
              <a:rPr lang="en-GB" altLang="it-IT">
                <a:solidFill>
                  <a:srgbClr val="000000"/>
                </a:solidFill>
              </a:rPr>
              <a:t>p = 0.0010</a:t>
            </a:r>
            <a:endParaRPr lang="en-GB" altLang="it-IT">
              <a:solidFill>
                <a:srgbClr val="000000"/>
              </a:solidFill>
              <a:latin typeface="Helvetica" pitchFamily="34" charset="0"/>
            </a:endParaRPr>
          </a:p>
        </p:txBody>
      </p:sp>
      <p:sp>
        <p:nvSpPr>
          <p:cNvPr id="1362976" name="Line 32"/>
          <p:cNvSpPr>
            <a:spLocks noChangeShapeType="1"/>
          </p:cNvSpPr>
          <p:nvPr/>
        </p:nvSpPr>
        <p:spPr bwMode="auto">
          <a:xfrm flipH="1">
            <a:off x="2233613" y="2695575"/>
            <a:ext cx="1000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77" name="Line 33"/>
          <p:cNvSpPr>
            <a:spLocks noChangeShapeType="1"/>
          </p:cNvSpPr>
          <p:nvPr/>
        </p:nvSpPr>
        <p:spPr bwMode="auto">
          <a:xfrm flipH="1">
            <a:off x="2224088" y="2193925"/>
            <a:ext cx="1000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78" name="Line 34"/>
          <p:cNvSpPr>
            <a:spLocks noChangeShapeType="1"/>
          </p:cNvSpPr>
          <p:nvPr/>
        </p:nvSpPr>
        <p:spPr bwMode="auto">
          <a:xfrm flipH="1">
            <a:off x="2270130" y="2441575"/>
            <a:ext cx="66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79" name="Line 35"/>
          <p:cNvSpPr>
            <a:spLocks noChangeShapeType="1"/>
          </p:cNvSpPr>
          <p:nvPr/>
        </p:nvSpPr>
        <p:spPr bwMode="auto">
          <a:xfrm flipH="1">
            <a:off x="2233613" y="1700213"/>
            <a:ext cx="1000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0" name="Line 36"/>
          <p:cNvSpPr>
            <a:spLocks noChangeShapeType="1"/>
          </p:cNvSpPr>
          <p:nvPr/>
        </p:nvSpPr>
        <p:spPr bwMode="auto">
          <a:xfrm flipH="1">
            <a:off x="2265368" y="1939925"/>
            <a:ext cx="66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1" name="Line 37"/>
          <p:cNvSpPr>
            <a:spLocks noChangeShapeType="1"/>
          </p:cNvSpPr>
          <p:nvPr/>
        </p:nvSpPr>
        <p:spPr bwMode="auto">
          <a:xfrm flipH="1">
            <a:off x="2263779" y="1447800"/>
            <a:ext cx="68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2" name="Line 38"/>
          <p:cNvSpPr>
            <a:spLocks noChangeShapeType="1"/>
          </p:cNvSpPr>
          <p:nvPr/>
        </p:nvSpPr>
        <p:spPr bwMode="auto">
          <a:xfrm flipH="1">
            <a:off x="2241555" y="1211263"/>
            <a:ext cx="1000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3" name="Line 39"/>
          <p:cNvSpPr>
            <a:spLocks noChangeShapeType="1"/>
          </p:cNvSpPr>
          <p:nvPr/>
        </p:nvSpPr>
        <p:spPr bwMode="auto">
          <a:xfrm flipH="1">
            <a:off x="2219330" y="3195638"/>
            <a:ext cx="1000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4" name="Line 40"/>
          <p:cNvSpPr>
            <a:spLocks noChangeShapeType="1"/>
          </p:cNvSpPr>
          <p:nvPr/>
        </p:nvSpPr>
        <p:spPr bwMode="auto">
          <a:xfrm flipH="1">
            <a:off x="2241555" y="4687888"/>
            <a:ext cx="1000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5" name="Line 41"/>
          <p:cNvSpPr>
            <a:spLocks noChangeShapeType="1"/>
          </p:cNvSpPr>
          <p:nvPr/>
        </p:nvSpPr>
        <p:spPr bwMode="auto">
          <a:xfrm flipH="1">
            <a:off x="2228855" y="4186238"/>
            <a:ext cx="1000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6" name="Line 42"/>
          <p:cNvSpPr>
            <a:spLocks noChangeShapeType="1"/>
          </p:cNvSpPr>
          <p:nvPr/>
        </p:nvSpPr>
        <p:spPr bwMode="auto">
          <a:xfrm flipH="1">
            <a:off x="2228855" y="3692525"/>
            <a:ext cx="1000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7" name="Line 43"/>
          <p:cNvSpPr>
            <a:spLocks noChangeShapeType="1"/>
          </p:cNvSpPr>
          <p:nvPr/>
        </p:nvSpPr>
        <p:spPr bwMode="auto">
          <a:xfrm flipH="1">
            <a:off x="2260605" y="4429125"/>
            <a:ext cx="68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8" name="Line 44"/>
          <p:cNvSpPr>
            <a:spLocks noChangeShapeType="1"/>
          </p:cNvSpPr>
          <p:nvPr/>
        </p:nvSpPr>
        <p:spPr bwMode="auto">
          <a:xfrm flipH="1">
            <a:off x="2260605" y="3932238"/>
            <a:ext cx="66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89" name="Line 45"/>
          <p:cNvSpPr>
            <a:spLocks noChangeShapeType="1"/>
          </p:cNvSpPr>
          <p:nvPr/>
        </p:nvSpPr>
        <p:spPr bwMode="auto">
          <a:xfrm flipH="1">
            <a:off x="2260605" y="3440113"/>
            <a:ext cx="66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90" name="Line 46"/>
          <p:cNvSpPr>
            <a:spLocks noChangeShapeType="1"/>
          </p:cNvSpPr>
          <p:nvPr/>
        </p:nvSpPr>
        <p:spPr bwMode="auto">
          <a:xfrm>
            <a:off x="2325688" y="1208094"/>
            <a:ext cx="0" cy="34829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91" name="Line 47"/>
          <p:cNvSpPr>
            <a:spLocks noChangeShapeType="1"/>
          </p:cNvSpPr>
          <p:nvPr/>
        </p:nvSpPr>
        <p:spPr bwMode="auto">
          <a:xfrm>
            <a:off x="2327276" y="3170244"/>
            <a:ext cx="1588"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lIns="91400" tIns="45702" rIns="91400" bIns="45702"/>
          <a:lstStyle/>
          <a:p>
            <a:pPr eaLnBrk="0" fontAlgn="base" hangingPunct="0">
              <a:spcBef>
                <a:spcPct val="0"/>
              </a:spcBef>
              <a:spcAft>
                <a:spcPct val="0"/>
              </a:spcAft>
            </a:pPr>
            <a:endParaRPr lang="it-IT" sz="1400" b="1">
              <a:solidFill>
                <a:srgbClr val="000099"/>
              </a:solidFill>
            </a:endParaRPr>
          </a:p>
        </p:txBody>
      </p:sp>
      <p:sp>
        <p:nvSpPr>
          <p:cNvPr id="1362992" name="Line 48"/>
          <p:cNvSpPr>
            <a:spLocks noChangeShapeType="1"/>
          </p:cNvSpPr>
          <p:nvPr/>
        </p:nvSpPr>
        <p:spPr bwMode="auto">
          <a:xfrm flipH="1">
            <a:off x="2260605" y="2935288"/>
            <a:ext cx="66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93" name="Rectangle 49"/>
          <p:cNvSpPr>
            <a:spLocks noChangeArrowheads="1"/>
          </p:cNvSpPr>
          <p:nvPr/>
        </p:nvSpPr>
        <p:spPr bwMode="auto">
          <a:xfrm>
            <a:off x="1203325" y="806454"/>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18280" tIns="18280" rIns="18280" bIns="18280" anchor="ctr"/>
          <a:lstStyle/>
          <a:p>
            <a:pPr algn="ctr" eaLnBrk="0" fontAlgn="base" hangingPunct="0">
              <a:spcBef>
                <a:spcPct val="0"/>
              </a:spcBef>
              <a:spcAft>
                <a:spcPct val="0"/>
              </a:spcAft>
            </a:pPr>
            <a:r>
              <a:rPr lang="en-GB" altLang="it-IT" sz="2000">
                <a:solidFill>
                  <a:srgbClr val="000000"/>
                </a:solidFill>
              </a:rPr>
              <a:t>%</a:t>
            </a:r>
          </a:p>
        </p:txBody>
      </p:sp>
      <p:sp>
        <p:nvSpPr>
          <p:cNvPr id="1362994" name="Freeform 50"/>
          <p:cNvSpPr>
            <a:spLocks/>
          </p:cNvSpPr>
          <p:nvPr/>
        </p:nvSpPr>
        <p:spPr bwMode="auto">
          <a:xfrm>
            <a:off x="2376493" y="1604965"/>
            <a:ext cx="4611687" cy="3076575"/>
          </a:xfrm>
          <a:custGeom>
            <a:avLst/>
            <a:gdLst>
              <a:gd name="T0" fmla="*/ 0 w 2905"/>
              <a:gd name="T1" fmla="*/ 1938 h 1938"/>
              <a:gd name="T2" fmla="*/ 144 w 2905"/>
              <a:gd name="T3" fmla="*/ 1863 h 1938"/>
              <a:gd name="T4" fmla="*/ 240 w 2905"/>
              <a:gd name="T5" fmla="*/ 1848 h 1938"/>
              <a:gd name="T6" fmla="*/ 318 w 2905"/>
              <a:gd name="T7" fmla="*/ 1797 h 1938"/>
              <a:gd name="T8" fmla="*/ 387 w 2905"/>
              <a:gd name="T9" fmla="*/ 1776 h 1938"/>
              <a:gd name="T10" fmla="*/ 531 w 2905"/>
              <a:gd name="T11" fmla="*/ 1704 h 1938"/>
              <a:gd name="T12" fmla="*/ 570 w 2905"/>
              <a:gd name="T13" fmla="*/ 1671 h 1938"/>
              <a:gd name="T14" fmla="*/ 681 w 2905"/>
              <a:gd name="T15" fmla="*/ 1629 h 1938"/>
              <a:gd name="T16" fmla="*/ 744 w 2905"/>
              <a:gd name="T17" fmla="*/ 1611 h 1938"/>
              <a:gd name="T18" fmla="*/ 819 w 2905"/>
              <a:gd name="T19" fmla="*/ 1515 h 1938"/>
              <a:gd name="T20" fmla="*/ 915 w 2905"/>
              <a:gd name="T21" fmla="*/ 1476 h 1938"/>
              <a:gd name="T22" fmla="*/ 1059 w 2905"/>
              <a:gd name="T23" fmla="*/ 1398 h 1938"/>
              <a:gd name="T24" fmla="*/ 1140 w 2905"/>
              <a:gd name="T25" fmla="*/ 1323 h 1938"/>
              <a:gd name="T26" fmla="*/ 1251 w 2905"/>
              <a:gd name="T27" fmla="*/ 1284 h 1938"/>
              <a:gd name="T28" fmla="*/ 1269 w 2905"/>
              <a:gd name="T29" fmla="*/ 1224 h 1938"/>
              <a:gd name="T30" fmla="*/ 1326 w 2905"/>
              <a:gd name="T31" fmla="*/ 1209 h 1938"/>
              <a:gd name="T32" fmla="*/ 1410 w 2905"/>
              <a:gd name="T33" fmla="*/ 1131 h 1938"/>
              <a:gd name="T34" fmla="*/ 1482 w 2905"/>
              <a:gd name="T35" fmla="*/ 1122 h 1938"/>
              <a:gd name="T36" fmla="*/ 1617 w 2905"/>
              <a:gd name="T37" fmla="*/ 993 h 1938"/>
              <a:gd name="T38" fmla="*/ 1743 w 2905"/>
              <a:gd name="T39" fmla="*/ 957 h 1938"/>
              <a:gd name="T40" fmla="*/ 1824 w 2905"/>
              <a:gd name="T41" fmla="*/ 876 h 1938"/>
              <a:gd name="T42" fmla="*/ 1911 w 2905"/>
              <a:gd name="T43" fmla="*/ 837 h 1938"/>
              <a:gd name="T44" fmla="*/ 1956 w 2905"/>
              <a:gd name="T45" fmla="*/ 756 h 1938"/>
              <a:gd name="T46" fmla="*/ 2031 w 2905"/>
              <a:gd name="T47" fmla="*/ 738 h 1938"/>
              <a:gd name="T48" fmla="*/ 2094 w 2905"/>
              <a:gd name="T49" fmla="*/ 708 h 1938"/>
              <a:gd name="T50" fmla="*/ 2151 w 2905"/>
              <a:gd name="T51" fmla="*/ 705 h 1938"/>
              <a:gd name="T52" fmla="*/ 2178 w 2905"/>
              <a:gd name="T53" fmla="*/ 651 h 1938"/>
              <a:gd name="T54" fmla="*/ 2304 w 2905"/>
              <a:gd name="T55" fmla="*/ 564 h 1938"/>
              <a:gd name="T56" fmla="*/ 2355 w 2905"/>
              <a:gd name="T57" fmla="*/ 528 h 1938"/>
              <a:gd name="T58" fmla="*/ 2415 w 2905"/>
              <a:gd name="T59" fmla="*/ 501 h 1938"/>
              <a:gd name="T60" fmla="*/ 2472 w 2905"/>
              <a:gd name="T61" fmla="*/ 405 h 1938"/>
              <a:gd name="T62" fmla="*/ 2547 w 2905"/>
              <a:gd name="T63" fmla="*/ 336 h 1938"/>
              <a:gd name="T64" fmla="*/ 2607 w 2905"/>
              <a:gd name="T65" fmla="*/ 270 h 1938"/>
              <a:gd name="T66" fmla="*/ 2661 w 2905"/>
              <a:gd name="T67" fmla="*/ 240 h 1938"/>
              <a:gd name="T68" fmla="*/ 2685 w 2905"/>
              <a:gd name="T69" fmla="*/ 186 h 1938"/>
              <a:gd name="T70" fmla="*/ 2736 w 2905"/>
              <a:gd name="T71" fmla="*/ 180 h 1938"/>
              <a:gd name="T72" fmla="*/ 2802 w 2905"/>
              <a:gd name="T73" fmla="*/ 96 h 1938"/>
              <a:gd name="T74" fmla="*/ 2856 w 2905"/>
              <a:gd name="T75" fmla="*/ 60 h 1938"/>
              <a:gd name="T76" fmla="*/ 2895 w 2905"/>
              <a:gd name="T77" fmla="*/ 9 h 1938"/>
              <a:gd name="T78" fmla="*/ 2799 w 2905"/>
              <a:gd name="T79" fmla="*/ 6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5" h="1938">
                <a:moveTo>
                  <a:pt x="0" y="1938"/>
                </a:moveTo>
                <a:cubicBezTo>
                  <a:pt x="52" y="1908"/>
                  <a:pt x="104" y="1878"/>
                  <a:pt x="144" y="1863"/>
                </a:cubicBezTo>
                <a:cubicBezTo>
                  <a:pt x="184" y="1848"/>
                  <a:pt x="211" y="1859"/>
                  <a:pt x="240" y="1848"/>
                </a:cubicBezTo>
                <a:cubicBezTo>
                  <a:pt x="269" y="1837"/>
                  <a:pt x="293" y="1809"/>
                  <a:pt x="318" y="1797"/>
                </a:cubicBezTo>
                <a:cubicBezTo>
                  <a:pt x="343" y="1785"/>
                  <a:pt x="351" y="1791"/>
                  <a:pt x="387" y="1776"/>
                </a:cubicBezTo>
                <a:cubicBezTo>
                  <a:pt x="423" y="1761"/>
                  <a:pt x="501" y="1721"/>
                  <a:pt x="531" y="1704"/>
                </a:cubicBezTo>
                <a:cubicBezTo>
                  <a:pt x="561" y="1687"/>
                  <a:pt x="545" y="1683"/>
                  <a:pt x="570" y="1671"/>
                </a:cubicBezTo>
                <a:cubicBezTo>
                  <a:pt x="595" y="1659"/>
                  <a:pt x="652" y="1639"/>
                  <a:pt x="681" y="1629"/>
                </a:cubicBezTo>
                <a:cubicBezTo>
                  <a:pt x="710" y="1619"/>
                  <a:pt x="721" y="1630"/>
                  <a:pt x="744" y="1611"/>
                </a:cubicBezTo>
                <a:cubicBezTo>
                  <a:pt x="767" y="1592"/>
                  <a:pt x="791" y="1537"/>
                  <a:pt x="819" y="1515"/>
                </a:cubicBezTo>
                <a:cubicBezTo>
                  <a:pt x="847" y="1493"/>
                  <a:pt x="875" y="1495"/>
                  <a:pt x="915" y="1476"/>
                </a:cubicBezTo>
                <a:cubicBezTo>
                  <a:pt x="955" y="1457"/>
                  <a:pt x="1022" y="1423"/>
                  <a:pt x="1059" y="1398"/>
                </a:cubicBezTo>
                <a:cubicBezTo>
                  <a:pt x="1096" y="1373"/>
                  <a:pt x="1108" y="1342"/>
                  <a:pt x="1140" y="1323"/>
                </a:cubicBezTo>
                <a:cubicBezTo>
                  <a:pt x="1172" y="1304"/>
                  <a:pt x="1229" y="1301"/>
                  <a:pt x="1251" y="1284"/>
                </a:cubicBezTo>
                <a:cubicBezTo>
                  <a:pt x="1273" y="1267"/>
                  <a:pt x="1257" y="1236"/>
                  <a:pt x="1269" y="1224"/>
                </a:cubicBezTo>
                <a:cubicBezTo>
                  <a:pt x="1281" y="1212"/>
                  <a:pt x="1303" y="1224"/>
                  <a:pt x="1326" y="1209"/>
                </a:cubicBezTo>
                <a:cubicBezTo>
                  <a:pt x="1349" y="1194"/>
                  <a:pt x="1384" y="1145"/>
                  <a:pt x="1410" y="1131"/>
                </a:cubicBezTo>
                <a:cubicBezTo>
                  <a:pt x="1436" y="1117"/>
                  <a:pt x="1447" y="1145"/>
                  <a:pt x="1482" y="1122"/>
                </a:cubicBezTo>
                <a:cubicBezTo>
                  <a:pt x="1517" y="1099"/>
                  <a:pt x="1574" y="1020"/>
                  <a:pt x="1617" y="993"/>
                </a:cubicBezTo>
                <a:cubicBezTo>
                  <a:pt x="1660" y="966"/>
                  <a:pt x="1709" y="976"/>
                  <a:pt x="1743" y="957"/>
                </a:cubicBezTo>
                <a:cubicBezTo>
                  <a:pt x="1777" y="938"/>
                  <a:pt x="1796" y="896"/>
                  <a:pt x="1824" y="876"/>
                </a:cubicBezTo>
                <a:cubicBezTo>
                  <a:pt x="1852" y="856"/>
                  <a:pt x="1889" y="857"/>
                  <a:pt x="1911" y="837"/>
                </a:cubicBezTo>
                <a:cubicBezTo>
                  <a:pt x="1933" y="817"/>
                  <a:pt x="1936" y="772"/>
                  <a:pt x="1956" y="756"/>
                </a:cubicBezTo>
                <a:cubicBezTo>
                  <a:pt x="1976" y="740"/>
                  <a:pt x="2008" y="746"/>
                  <a:pt x="2031" y="738"/>
                </a:cubicBezTo>
                <a:cubicBezTo>
                  <a:pt x="2054" y="730"/>
                  <a:pt x="2074" y="714"/>
                  <a:pt x="2094" y="708"/>
                </a:cubicBezTo>
                <a:cubicBezTo>
                  <a:pt x="2114" y="702"/>
                  <a:pt x="2137" y="715"/>
                  <a:pt x="2151" y="705"/>
                </a:cubicBezTo>
                <a:cubicBezTo>
                  <a:pt x="2165" y="695"/>
                  <a:pt x="2153" y="675"/>
                  <a:pt x="2178" y="651"/>
                </a:cubicBezTo>
                <a:cubicBezTo>
                  <a:pt x="2203" y="627"/>
                  <a:pt x="2275" y="585"/>
                  <a:pt x="2304" y="564"/>
                </a:cubicBezTo>
                <a:cubicBezTo>
                  <a:pt x="2333" y="543"/>
                  <a:pt x="2337" y="538"/>
                  <a:pt x="2355" y="528"/>
                </a:cubicBezTo>
                <a:cubicBezTo>
                  <a:pt x="2373" y="518"/>
                  <a:pt x="2396" y="521"/>
                  <a:pt x="2415" y="501"/>
                </a:cubicBezTo>
                <a:cubicBezTo>
                  <a:pt x="2434" y="481"/>
                  <a:pt x="2450" y="432"/>
                  <a:pt x="2472" y="405"/>
                </a:cubicBezTo>
                <a:cubicBezTo>
                  <a:pt x="2494" y="378"/>
                  <a:pt x="2525" y="358"/>
                  <a:pt x="2547" y="336"/>
                </a:cubicBezTo>
                <a:cubicBezTo>
                  <a:pt x="2569" y="314"/>
                  <a:pt x="2588" y="286"/>
                  <a:pt x="2607" y="270"/>
                </a:cubicBezTo>
                <a:cubicBezTo>
                  <a:pt x="2626" y="254"/>
                  <a:pt x="2648" y="254"/>
                  <a:pt x="2661" y="240"/>
                </a:cubicBezTo>
                <a:cubicBezTo>
                  <a:pt x="2674" y="226"/>
                  <a:pt x="2673" y="196"/>
                  <a:pt x="2685" y="186"/>
                </a:cubicBezTo>
                <a:cubicBezTo>
                  <a:pt x="2697" y="176"/>
                  <a:pt x="2717" y="195"/>
                  <a:pt x="2736" y="180"/>
                </a:cubicBezTo>
                <a:cubicBezTo>
                  <a:pt x="2755" y="165"/>
                  <a:pt x="2782" y="116"/>
                  <a:pt x="2802" y="96"/>
                </a:cubicBezTo>
                <a:cubicBezTo>
                  <a:pt x="2822" y="76"/>
                  <a:pt x="2841" y="75"/>
                  <a:pt x="2856" y="60"/>
                </a:cubicBezTo>
                <a:cubicBezTo>
                  <a:pt x="2871" y="45"/>
                  <a:pt x="2905" y="18"/>
                  <a:pt x="2895" y="9"/>
                </a:cubicBezTo>
                <a:cubicBezTo>
                  <a:pt x="2885" y="0"/>
                  <a:pt x="2807" y="8"/>
                  <a:pt x="2799" y="6"/>
                </a:cubicBezTo>
              </a:path>
            </a:pathLst>
          </a:cu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round/>
                <a:headEnd/>
                <a:tailEnd/>
              </a14:hiddenLine>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95" name="Freeform 51"/>
          <p:cNvSpPr>
            <a:spLocks/>
          </p:cNvSpPr>
          <p:nvPr/>
        </p:nvSpPr>
        <p:spPr bwMode="auto">
          <a:xfrm>
            <a:off x="2366963" y="1243019"/>
            <a:ext cx="5143500" cy="3462337"/>
          </a:xfrm>
          <a:custGeom>
            <a:avLst/>
            <a:gdLst>
              <a:gd name="T0" fmla="*/ 0 w 3240"/>
              <a:gd name="T1" fmla="*/ 2181 h 2181"/>
              <a:gd name="T2" fmla="*/ 201 w 3240"/>
              <a:gd name="T3" fmla="*/ 2070 h 2181"/>
              <a:gd name="T4" fmla="*/ 261 w 3240"/>
              <a:gd name="T5" fmla="*/ 2070 h 2181"/>
              <a:gd name="T6" fmla="*/ 339 w 3240"/>
              <a:gd name="T7" fmla="*/ 2019 h 2181"/>
              <a:gd name="T8" fmla="*/ 399 w 3240"/>
              <a:gd name="T9" fmla="*/ 2007 h 2181"/>
              <a:gd name="T10" fmla="*/ 552 w 3240"/>
              <a:gd name="T11" fmla="*/ 1929 h 2181"/>
              <a:gd name="T12" fmla="*/ 573 w 3240"/>
              <a:gd name="T13" fmla="*/ 1887 h 2181"/>
              <a:gd name="T14" fmla="*/ 645 w 3240"/>
              <a:gd name="T15" fmla="*/ 1878 h 2181"/>
              <a:gd name="T16" fmla="*/ 699 w 3240"/>
              <a:gd name="T17" fmla="*/ 1839 h 2181"/>
              <a:gd name="T18" fmla="*/ 759 w 3240"/>
              <a:gd name="T19" fmla="*/ 1827 h 2181"/>
              <a:gd name="T20" fmla="*/ 831 w 3240"/>
              <a:gd name="T21" fmla="*/ 1746 h 2181"/>
              <a:gd name="T22" fmla="*/ 1071 w 3240"/>
              <a:gd name="T23" fmla="*/ 1641 h 2181"/>
              <a:gd name="T24" fmla="*/ 1191 w 3240"/>
              <a:gd name="T25" fmla="*/ 1509 h 2181"/>
              <a:gd name="T26" fmla="*/ 1257 w 3240"/>
              <a:gd name="T27" fmla="*/ 1491 h 2181"/>
              <a:gd name="T28" fmla="*/ 1302 w 3240"/>
              <a:gd name="T29" fmla="*/ 1446 h 2181"/>
              <a:gd name="T30" fmla="*/ 1386 w 3240"/>
              <a:gd name="T31" fmla="*/ 1407 h 2181"/>
              <a:gd name="T32" fmla="*/ 1398 w 3240"/>
              <a:gd name="T33" fmla="*/ 1359 h 2181"/>
              <a:gd name="T34" fmla="*/ 1494 w 3240"/>
              <a:gd name="T35" fmla="*/ 1332 h 2181"/>
              <a:gd name="T36" fmla="*/ 1608 w 3240"/>
              <a:gd name="T37" fmla="*/ 1221 h 2181"/>
              <a:gd name="T38" fmla="*/ 1764 w 3240"/>
              <a:gd name="T39" fmla="*/ 1176 h 2181"/>
              <a:gd name="T40" fmla="*/ 1845 w 3240"/>
              <a:gd name="T41" fmla="*/ 1098 h 2181"/>
              <a:gd name="T42" fmla="*/ 1884 w 3240"/>
              <a:gd name="T43" fmla="*/ 1083 h 2181"/>
              <a:gd name="T44" fmla="*/ 1974 w 3240"/>
              <a:gd name="T45" fmla="*/ 972 h 2181"/>
              <a:gd name="T46" fmla="*/ 2052 w 3240"/>
              <a:gd name="T47" fmla="*/ 942 h 2181"/>
              <a:gd name="T48" fmla="*/ 2073 w 3240"/>
              <a:gd name="T49" fmla="*/ 918 h 2181"/>
              <a:gd name="T50" fmla="*/ 2160 w 3240"/>
              <a:gd name="T51" fmla="*/ 912 h 2181"/>
              <a:gd name="T52" fmla="*/ 2349 w 3240"/>
              <a:gd name="T53" fmla="*/ 747 h 2181"/>
              <a:gd name="T54" fmla="*/ 2427 w 3240"/>
              <a:gd name="T55" fmla="*/ 732 h 2181"/>
              <a:gd name="T56" fmla="*/ 2550 w 3240"/>
              <a:gd name="T57" fmla="*/ 543 h 2181"/>
              <a:gd name="T58" fmla="*/ 2658 w 3240"/>
              <a:gd name="T59" fmla="*/ 465 h 2181"/>
              <a:gd name="T60" fmla="*/ 2727 w 3240"/>
              <a:gd name="T61" fmla="*/ 384 h 2181"/>
              <a:gd name="T62" fmla="*/ 2850 w 3240"/>
              <a:gd name="T63" fmla="*/ 312 h 2181"/>
              <a:gd name="T64" fmla="*/ 2916 w 3240"/>
              <a:gd name="T65" fmla="*/ 210 h 2181"/>
              <a:gd name="T66" fmla="*/ 3024 w 3240"/>
              <a:gd name="T67" fmla="*/ 195 h 2181"/>
              <a:gd name="T68" fmla="*/ 3072 w 3240"/>
              <a:gd name="T69" fmla="*/ 129 h 2181"/>
              <a:gd name="T70" fmla="*/ 3144 w 3240"/>
              <a:gd name="T71" fmla="*/ 111 h 2181"/>
              <a:gd name="T72" fmla="*/ 3240 w 3240"/>
              <a:gd name="T73" fmla="*/ 0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0" h="2181">
                <a:moveTo>
                  <a:pt x="0" y="2181"/>
                </a:moveTo>
                <a:lnTo>
                  <a:pt x="201" y="2070"/>
                </a:lnTo>
                <a:lnTo>
                  <a:pt x="261" y="2070"/>
                </a:lnTo>
                <a:lnTo>
                  <a:pt x="339" y="2019"/>
                </a:lnTo>
                <a:lnTo>
                  <a:pt x="399" y="2007"/>
                </a:lnTo>
                <a:lnTo>
                  <a:pt x="552" y="1929"/>
                </a:lnTo>
                <a:lnTo>
                  <a:pt x="573" y="1887"/>
                </a:lnTo>
                <a:lnTo>
                  <a:pt x="645" y="1878"/>
                </a:lnTo>
                <a:lnTo>
                  <a:pt x="699" y="1839"/>
                </a:lnTo>
                <a:lnTo>
                  <a:pt x="759" y="1827"/>
                </a:lnTo>
                <a:lnTo>
                  <a:pt x="831" y="1746"/>
                </a:lnTo>
                <a:lnTo>
                  <a:pt x="1071" y="1641"/>
                </a:lnTo>
                <a:lnTo>
                  <a:pt x="1191" y="1509"/>
                </a:lnTo>
                <a:lnTo>
                  <a:pt x="1257" y="1491"/>
                </a:lnTo>
                <a:lnTo>
                  <a:pt x="1302" y="1446"/>
                </a:lnTo>
                <a:lnTo>
                  <a:pt x="1386" y="1407"/>
                </a:lnTo>
                <a:lnTo>
                  <a:pt x="1398" y="1359"/>
                </a:lnTo>
                <a:lnTo>
                  <a:pt x="1494" y="1332"/>
                </a:lnTo>
                <a:lnTo>
                  <a:pt x="1608" y="1221"/>
                </a:lnTo>
                <a:lnTo>
                  <a:pt x="1764" y="1176"/>
                </a:lnTo>
                <a:lnTo>
                  <a:pt x="1845" y="1098"/>
                </a:lnTo>
                <a:lnTo>
                  <a:pt x="1884" y="1083"/>
                </a:lnTo>
                <a:lnTo>
                  <a:pt x="1974" y="972"/>
                </a:lnTo>
                <a:lnTo>
                  <a:pt x="2052" y="942"/>
                </a:lnTo>
                <a:lnTo>
                  <a:pt x="2073" y="918"/>
                </a:lnTo>
                <a:lnTo>
                  <a:pt x="2160" y="912"/>
                </a:lnTo>
                <a:lnTo>
                  <a:pt x="2349" y="747"/>
                </a:lnTo>
                <a:lnTo>
                  <a:pt x="2427" y="732"/>
                </a:lnTo>
                <a:lnTo>
                  <a:pt x="2550" y="543"/>
                </a:lnTo>
                <a:lnTo>
                  <a:pt x="2658" y="465"/>
                </a:lnTo>
                <a:lnTo>
                  <a:pt x="2727" y="384"/>
                </a:lnTo>
                <a:lnTo>
                  <a:pt x="2850" y="312"/>
                </a:lnTo>
                <a:lnTo>
                  <a:pt x="2916" y="210"/>
                </a:lnTo>
                <a:lnTo>
                  <a:pt x="3024" y="195"/>
                </a:lnTo>
                <a:lnTo>
                  <a:pt x="3072" y="129"/>
                </a:lnTo>
                <a:lnTo>
                  <a:pt x="3144" y="111"/>
                </a:lnTo>
                <a:lnTo>
                  <a:pt x="3240" y="0"/>
                </a:ln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62996" name="Freeform 52"/>
          <p:cNvSpPr>
            <a:spLocks/>
          </p:cNvSpPr>
          <p:nvPr/>
        </p:nvSpPr>
        <p:spPr bwMode="auto">
          <a:xfrm>
            <a:off x="2357438" y="2009775"/>
            <a:ext cx="5129212" cy="2681288"/>
          </a:xfrm>
          <a:custGeom>
            <a:avLst/>
            <a:gdLst>
              <a:gd name="T0" fmla="*/ 0 w 3231"/>
              <a:gd name="T1" fmla="*/ 1689 h 1689"/>
              <a:gd name="T2" fmla="*/ 168 w 3231"/>
              <a:gd name="T3" fmla="*/ 1536 h 1689"/>
              <a:gd name="T4" fmla="*/ 267 w 3231"/>
              <a:gd name="T5" fmla="*/ 1527 h 1689"/>
              <a:gd name="T6" fmla="*/ 396 w 3231"/>
              <a:gd name="T7" fmla="*/ 1401 h 1689"/>
              <a:gd name="T8" fmla="*/ 453 w 3231"/>
              <a:gd name="T9" fmla="*/ 1386 h 1689"/>
              <a:gd name="T10" fmla="*/ 486 w 3231"/>
              <a:gd name="T11" fmla="*/ 1347 h 1689"/>
              <a:gd name="T12" fmla="*/ 732 w 3231"/>
              <a:gd name="T13" fmla="*/ 1272 h 1689"/>
              <a:gd name="T14" fmla="*/ 747 w 3231"/>
              <a:gd name="T15" fmla="*/ 1233 h 1689"/>
              <a:gd name="T16" fmla="*/ 1044 w 3231"/>
              <a:gd name="T17" fmla="*/ 1107 h 1689"/>
              <a:gd name="T18" fmla="*/ 1089 w 3231"/>
              <a:gd name="T19" fmla="*/ 1095 h 1689"/>
              <a:gd name="T20" fmla="*/ 1125 w 3231"/>
              <a:gd name="T21" fmla="*/ 1050 h 1689"/>
              <a:gd name="T22" fmla="*/ 1284 w 3231"/>
              <a:gd name="T23" fmla="*/ 960 h 1689"/>
              <a:gd name="T24" fmla="*/ 1365 w 3231"/>
              <a:gd name="T25" fmla="*/ 957 h 1689"/>
              <a:gd name="T26" fmla="*/ 1416 w 3231"/>
              <a:gd name="T27" fmla="*/ 927 h 1689"/>
              <a:gd name="T28" fmla="*/ 1458 w 3231"/>
              <a:gd name="T29" fmla="*/ 927 h 1689"/>
              <a:gd name="T30" fmla="*/ 1473 w 3231"/>
              <a:gd name="T31" fmla="*/ 888 h 1689"/>
              <a:gd name="T32" fmla="*/ 1539 w 3231"/>
              <a:gd name="T33" fmla="*/ 885 h 1689"/>
              <a:gd name="T34" fmla="*/ 1677 w 3231"/>
              <a:gd name="T35" fmla="*/ 822 h 1689"/>
              <a:gd name="T36" fmla="*/ 1758 w 3231"/>
              <a:gd name="T37" fmla="*/ 735 h 1689"/>
              <a:gd name="T38" fmla="*/ 1893 w 3231"/>
              <a:gd name="T39" fmla="*/ 714 h 1689"/>
              <a:gd name="T40" fmla="*/ 1992 w 3231"/>
              <a:gd name="T41" fmla="*/ 612 h 1689"/>
              <a:gd name="T42" fmla="*/ 2085 w 3231"/>
              <a:gd name="T43" fmla="*/ 558 h 1689"/>
              <a:gd name="T44" fmla="*/ 2160 w 3231"/>
              <a:gd name="T45" fmla="*/ 549 h 1689"/>
              <a:gd name="T46" fmla="*/ 2205 w 3231"/>
              <a:gd name="T47" fmla="*/ 513 h 1689"/>
              <a:gd name="T48" fmla="*/ 2253 w 3231"/>
              <a:gd name="T49" fmla="*/ 507 h 1689"/>
              <a:gd name="T50" fmla="*/ 2373 w 3231"/>
              <a:gd name="T51" fmla="*/ 381 h 1689"/>
              <a:gd name="T52" fmla="*/ 2394 w 3231"/>
              <a:gd name="T53" fmla="*/ 339 h 1689"/>
              <a:gd name="T54" fmla="*/ 2499 w 3231"/>
              <a:gd name="T55" fmla="*/ 327 h 1689"/>
              <a:gd name="T56" fmla="*/ 2694 w 3231"/>
              <a:gd name="T57" fmla="*/ 246 h 1689"/>
              <a:gd name="T58" fmla="*/ 2718 w 3231"/>
              <a:gd name="T59" fmla="*/ 216 h 1689"/>
              <a:gd name="T60" fmla="*/ 2835 w 3231"/>
              <a:gd name="T61" fmla="*/ 201 h 1689"/>
              <a:gd name="T62" fmla="*/ 2886 w 3231"/>
              <a:gd name="T63" fmla="*/ 132 h 1689"/>
              <a:gd name="T64" fmla="*/ 2961 w 3231"/>
              <a:gd name="T65" fmla="*/ 120 h 1689"/>
              <a:gd name="T66" fmla="*/ 2994 w 3231"/>
              <a:gd name="T67" fmla="*/ 96 h 1689"/>
              <a:gd name="T68" fmla="*/ 3054 w 3231"/>
              <a:gd name="T69" fmla="*/ 87 h 1689"/>
              <a:gd name="T70" fmla="*/ 3078 w 3231"/>
              <a:gd name="T71" fmla="*/ 51 h 1689"/>
              <a:gd name="T72" fmla="*/ 3183 w 3231"/>
              <a:gd name="T73" fmla="*/ 36 h 1689"/>
              <a:gd name="T74" fmla="*/ 3231 w 3231"/>
              <a:gd name="T75" fmla="*/ 0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1" h="1689">
                <a:moveTo>
                  <a:pt x="0" y="1689"/>
                </a:moveTo>
                <a:lnTo>
                  <a:pt x="168" y="1536"/>
                </a:lnTo>
                <a:lnTo>
                  <a:pt x="267" y="1527"/>
                </a:lnTo>
                <a:lnTo>
                  <a:pt x="396" y="1401"/>
                </a:lnTo>
                <a:lnTo>
                  <a:pt x="453" y="1386"/>
                </a:lnTo>
                <a:lnTo>
                  <a:pt x="486" y="1347"/>
                </a:lnTo>
                <a:lnTo>
                  <a:pt x="732" y="1272"/>
                </a:lnTo>
                <a:lnTo>
                  <a:pt x="747" y="1233"/>
                </a:lnTo>
                <a:lnTo>
                  <a:pt x="1044" y="1107"/>
                </a:lnTo>
                <a:lnTo>
                  <a:pt x="1089" y="1095"/>
                </a:lnTo>
                <a:lnTo>
                  <a:pt x="1125" y="1050"/>
                </a:lnTo>
                <a:lnTo>
                  <a:pt x="1284" y="960"/>
                </a:lnTo>
                <a:lnTo>
                  <a:pt x="1365" y="957"/>
                </a:lnTo>
                <a:lnTo>
                  <a:pt x="1416" y="927"/>
                </a:lnTo>
                <a:lnTo>
                  <a:pt x="1458" y="927"/>
                </a:lnTo>
                <a:lnTo>
                  <a:pt x="1473" y="888"/>
                </a:lnTo>
                <a:lnTo>
                  <a:pt x="1539" y="885"/>
                </a:lnTo>
                <a:lnTo>
                  <a:pt x="1677" y="822"/>
                </a:lnTo>
                <a:lnTo>
                  <a:pt x="1758" y="735"/>
                </a:lnTo>
                <a:lnTo>
                  <a:pt x="1893" y="714"/>
                </a:lnTo>
                <a:lnTo>
                  <a:pt x="1992" y="612"/>
                </a:lnTo>
                <a:lnTo>
                  <a:pt x="2085" y="558"/>
                </a:lnTo>
                <a:lnTo>
                  <a:pt x="2160" y="549"/>
                </a:lnTo>
                <a:lnTo>
                  <a:pt x="2205" y="513"/>
                </a:lnTo>
                <a:lnTo>
                  <a:pt x="2253" y="507"/>
                </a:lnTo>
                <a:lnTo>
                  <a:pt x="2373" y="381"/>
                </a:lnTo>
                <a:lnTo>
                  <a:pt x="2394" y="339"/>
                </a:lnTo>
                <a:lnTo>
                  <a:pt x="2499" y="327"/>
                </a:lnTo>
                <a:lnTo>
                  <a:pt x="2694" y="246"/>
                </a:lnTo>
                <a:lnTo>
                  <a:pt x="2718" y="216"/>
                </a:lnTo>
                <a:lnTo>
                  <a:pt x="2835" y="201"/>
                </a:lnTo>
                <a:lnTo>
                  <a:pt x="2886" y="132"/>
                </a:lnTo>
                <a:lnTo>
                  <a:pt x="2961" y="120"/>
                </a:lnTo>
                <a:lnTo>
                  <a:pt x="2994" y="96"/>
                </a:lnTo>
                <a:lnTo>
                  <a:pt x="3054" y="87"/>
                </a:lnTo>
                <a:lnTo>
                  <a:pt x="3078" y="51"/>
                </a:lnTo>
                <a:lnTo>
                  <a:pt x="3183" y="36"/>
                </a:lnTo>
                <a:lnTo>
                  <a:pt x="3231" y="0"/>
                </a:lnTo>
              </a:path>
            </a:pathLst>
          </a:custGeom>
          <a:noFill/>
          <a:ln w="28575" cap="flat" cmpd="sng">
            <a:solidFill>
              <a:srgbClr val="00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graphicFrame>
        <p:nvGraphicFramePr>
          <p:cNvPr id="1362997" name="Object 53">
            <a:hlinkClick r:id="" action="ppaction://ole?verb=0"/>
          </p:cNvPr>
          <p:cNvGraphicFramePr>
            <a:graphicFrameLocks noGrp="1"/>
          </p:cNvGraphicFramePr>
          <p:nvPr>
            <p:ph idx="1"/>
          </p:nvPr>
        </p:nvGraphicFramePr>
        <p:xfrm>
          <a:off x="38100" y="101606"/>
          <a:ext cx="1174750" cy="441325"/>
        </p:xfrm>
        <a:graphic>
          <a:graphicData uri="http://schemas.openxmlformats.org/presentationml/2006/ole">
            <mc:AlternateContent xmlns:mc="http://schemas.openxmlformats.org/markup-compatibility/2006">
              <mc:Choice xmlns:v="urn:schemas-microsoft-com:vml" Requires="v">
                <p:oleObj spid="_x0000_s7197" name="Bitmapafbeelding" r:id="rId4" imgW="2685714" imgH="1000000" progId="Paint.Picture">
                  <p:embed/>
                </p:oleObj>
              </mc:Choice>
              <mc:Fallback>
                <p:oleObj name="Bitmapafbeelding" r:id="rId4" imgW="2685714" imgH="1000000"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101606"/>
                        <a:ext cx="11747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42606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r>
              <a:rPr lang="nl-NL" altLang="it-IT" b="0"/>
              <a:t>CAFE Study Conclusions</a:t>
            </a:r>
          </a:p>
        </p:txBody>
      </p:sp>
      <p:sp>
        <p:nvSpPr>
          <p:cNvPr id="1364995" name="Rectangle 3"/>
          <p:cNvSpPr>
            <a:spLocks noGrp="1" noChangeArrowheads="1"/>
          </p:cNvSpPr>
          <p:nvPr>
            <p:ph type="body" idx="1"/>
          </p:nvPr>
        </p:nvSpPr>
        <p:spPr>
          <a:xfrm>
            <a:off x="762003" y="1162050"/>
            <a:ext cx="7610475" cy="4586288"/>
          </a:xfrm>
        </p:spPr>
        <p:txBody>
          <a:bodyPr/>
          <a:lstStyle/>
          <a:p>
            <a:r>
              <a:rPr lang="en-US" altLang="it-IT" sz="2400" dirty="0">
                <a:cs typeface="Arial" pitchFamily="34" charset="0"/>
                <a:sym typeface="Symbol" pitchFamily="18" charset="2"/>
              </a:rPr>
              <a:t>Central aortic pressure may be an important independent determinant of clinical outcomes</a:t>
            </a:r>
          </a:p>
          <a:p>
            <a:pPr marL="0" indent="0">
              <a:buNone/>
            </a:pPr>
            <a:endParaRPr lang="en-US" altLang="it-IT" sz="2400" dirty="0">
              <a:cs typeface="Arial" pitchFamily="34" charset="0"/>
              <a:sym typeface="Symbol" pitchFamily="18" charset="2"/>
            </a:endParaRPr>
          </a:p>
          <a:p>
            <a:r>
              <a:rPr lang="en-US" altLang="it-IT" sz="2400" dirty="0">
                <a:cs typeface="Arial" pitchFamily="34" charset="0"/>
                <a:sym typeface="Symbol" pitchFamily="18" charset="2"/>
              </a:rPr>
              <a:t>Results of the CAFE study suggest that the “central aortic blood pressure hypothesis” is a plausible mechanism to explain the better clinical outcomes for hypertensive patients treated with amlodipine ± perindopril-based therapy in ASCOT</a:t>
            </a:r>
          </a:p>
        </p:txBody>
      </p:sp>
    </p:spTree>
    <p:extLst>
      <p:ext uri="{BB962C8B-B14F-4D97-AF65-F5344CB8AC3E}">
        <p14:creationId xmlns:p14="http://schemas.microsoft.com/office/powerpoint/2010/main" val="19123250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2" y="1123950"/>
            <a:ext cx="90773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827586" y="3255371"/>
            <a:ext cx="5366962" cy="461655"/>
          </a:xfrm>
          <a:prstGeom prst="rect">
            <a:avLst/>
          </a:prstGeom>
          <a:solidFill>
            <a:schemeClr val="bg1"/>
          </a:solidFill>
        </p:spPr>
        <p:txBody>
          <a:bodyPr wrap="none" lIns="91400" tIns="45702" rIns="91400" bIns="45702" rtlCol="0">
            <a:spAutoFit/>
          </a:bodyPr>
          <a:lstStyle/>
          <a:p>
            <a:r>
              <a:rPr lang="it-IT" sz="2400" b="1" dirty="0">
                <a:solidFill>
                  <a:srgbClr val="170CA2"/>
                </a:solidFill>
              </a:rPr>
              <a:t>HOPE, LIFE, ACCOMPLISH  </a:t>
            </a:r>
            <a:r>
              <a:rPr lang="it-IT" sz="2400" b="1" dirty="0" err="1">
                <a:solidFill>
                  <a:srgbClr val="170CA2"/>
                </a:solidFill>
              </a:rPr>
              <a:t>studies</a:t>
            </a:r>
            <a:endParaRPr lang="it-IT" sz="2400" b="1" dirty="0">
              <a:solidFill>
                <a:srgbClr val="170CA2"/>
              </a:solidFill>
            </a:endParaRPr>
          </a:p>
        </p:txBody>
      </p:sp>
    </p:spTree>
    <p:extLst>
      <p:ext uri="{BB962C8B-B14F-4D97-AF65-F5344CB8AC3E}">
        <p14:creationId xmlns:p14="http://schemas.microsoft.com/office/powerpoint/2010/main" val="21341963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White marble"/>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nchor="ctr"/>
          <a:lstStyle/>
          <a:p>
            <a:pPr algn="ctr" eaLnBrk="0" fontAlgn="base" hangingPunct="0">
              <a:spcBef>
                <a:spcPct val="0"/>
              </a:spcBef>
              <a:spcAft>
                <a:spcPct val="0"/>
              </a:spcAft>
            </a:pPr>
            <a:r>
              <a:rPr lang="en-US" altLang="it-IT" sz="3200">
                <a:solidFill>
                  <a:srgbClr val="FFFF00"/>
                </a:solidFill>
              </a:rPr>
              <a:t>HOPE - BP Effects</a:t>
            </a:r>
          </a:p>
        </p:txBody>
      </p:sp>
      <p:sp>
        <p:nvSpPr>
          <p:cNvPr id="13315" name="Text Box 3"/>
          <p:cNvSpPr txBox="1">
            <a:spLocks noChangeArrowheads="1"/>
          </p:cNvSpPr>
          <p:nvPr/>
        </p:nvSpPr>
        <p:spPr bwMode="auto">
          <a:xfrm>
            <a:off x="725312" y="2220913"/>
            <a:ext cx="902362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pPr eaLnBrk="0" fontAlgn="base" hangingPunct="0">
              <a:spcBef>
                <a:spcPct val="0"/>
              </a:spcBef>
              <a:spcAft>
                <a:spcPct val="0"/>
              </a:spcAft>
            </a:pPr>
            <a:r>
              <a:rPr lang="en-US" altLang="it-IT" sz="2100" dirty="0">
                <a:solidFill>
                  <a:srgbClr val="FFFFFF"/>
                </a:solidFill>
                <a:effectLst>
                  <a:outerShdw blurRad="38100" dist="38100" dir="2700000" algn="tl">
                    <a:srgbClr val="000000"/>
                  </a:outerShdw>
                </a:effectLst>
                <a:latin typeface="Arial Narrow" pitchFamily="34" charset="0"/>
              </a:rPr>
              <a:t>Outcome		Baseline		Change at 1 	Change at 2	Change at end</a:t>
            </a:r>
          </a:p>
          <a:p>
            <a:pPr eaLnBrk="0" fontAlgn="base" hangingPunct="0">
              <a:spcBef>
                <a:spcPct val="0"/>
              </a:spcBef>
              <a:spcAft>
                <a:spcPct val="0"/>
              </a:spcAft>
            </a:pPr>
            <a:r>
              <a:rPr lang="en-US" altLang="it-IT" sz="2100" dirty="0">
                <a:solidFill>
                  <a:srgbClr val="FFFFFF"/>
                </a:solidFill>
                <a:effectLst>
                  <a:outerShdw blurRad="38100" dist="38100" dir="2700000" algn="tl">
                    <a:srgbClr val="000000"/>
                  </a:outerShdw>
                </a:effectLst>
                <a:latin typeface="Arial Narrow" pitchFamily="34" charset="0"/>
              </a:rPr>
              <a:t>		(mmHg)		month (mmHg)	months (mmHg)	(mmHg)</a:t>
            </a:r>
          </a:p>
          <a:p>
            <a:pPr eaLnBrk="0" fontAlgn="base" hangingPunct="0">
              <a:spcBef>
                <a:spcPct val="0"/>
              </a:spcBef>
              <a:spcAft>
                <a:spcPct val="0"/>
              </a:spcAft>
            </a:pPr>
            <a:endParaRPr lang="en-US" altLang="it-IT" sz="2100" dirty="0">
              <a:solidFill>
                <a:srgbClr val="FFFFFF"/>
              </a:solidFill>
              <a:effectLst>
                <a:outerShdw blurRad="38100" dist="38100" dir="2700000" algn="tl">
                  <a:srgbClr val="000000"/>
                </a:outerShdw>
              </a:effectLst>
              <a:latin typeface="Arial Narrow" pitchFamily="34" charset="0"/>
            </a:endParaRPr>
          </a:p>
          <a:p>
            <a:pPr eaLnBrk="0" fontAlgn="base" hangingPunct="0">
              <a:lnSpc>
                <a:spcPct val="125000"/>
              </a:lnSpc>
              <a:spcBef>
                <a:spcPct val="0"/>
              </a:spcBef>
              <a:spcAft>
                <a:spcPct val="0"/>
              </a:spcAft>
            </a:pPr>
            <a:r>
              <a:rPr lang="en-US" altLang="it-IT" sz="2100" dirty="0">
                <a:solidFill>
                  <a:srgbClr val="FFFFFF"/>
                </a:solidFill>
                <a:effectLst>
                  <a:outerShdw blurRad="38100" dist="38100" dir="2700000" algn="tl">
                    <a:srgbClr val="000000"/>
                  </a:outerShdw>
                </a:effectLst>
                <a:latin typeface="Arial Narrow" pitchFamily="34" charset="0"/>
              </a:rPr>
              <a:t>Ramipril SBP	139		-6.0		-3.0		-2.0</a:t>
            </a:r>
          </a:p>
          <a:p>
            <a:pPr eaLnBrk="0" fontAlgn="base" hangingPunct="0">
              <a:lnSpc>
                <a:spcPct val="125000"/>
              </a:lnSpc>
              <a:spcBef>
                <a:spcPct val="0"/>
              </a:spcBef>
              <a:spcAft>
                <a:spcPct val="0"/>
              </a:spcAft>
            </a:pPr>
            <a:r>
              <a:rPr lang="en-US" altLang="it-IT" sz="2100" dirty="0">
                <a:solidFill>
                  <a:srgbClr val="FFFFFF"/>
                </a:solidFill>
                <a:effectLst>
                  <a:outerShdw blurRad="38100" dist="38100" dir="2700000" algn="tl">
                    <a:srgbClr val="000000"/>
                  </a:outerShdw>
                </a:effectLst>
                <a:latin typeface="Arial Narrow" pitchFamily="34" charset="0"/>
              </a:rPr>
              <a:t>Placebo SBP	139		-2.0		0.00		0.00</a:t>
            </a:r>
          </a:p>
          <a:p>
            <a:pPr eaLnBrk="0" fontAlgn="base" hangingPunct="0">
              <a:lnSpc>
                <a:spcPct val="125000"/>
              </a:lnSpc>
              <a:spcBef>
                <a:spcPct val="0"/>
              </a:spcBef>
              <a:spcAft>
                <a:spcPct val="0"/>
              </a:spcAft>
            </a:pPr>
            <a:r>
              <a:rPr lang="en-US" altLang="it-IT" sz="2100" dirty="0">
                <a:solidFill>
                  <a:srgbClr val="FFFFFF"/>
                </a:solidFill>
                <a:effectLst>
                  <a:outerShdw blurRad="38100" dist="38100" dir="2700000" algn="tl">
                    <a:srgbClr val="000000"/>
                  </a:outerShdw>
                </a:effectLst>
                <a:latin typeface="Arial Narrow" pitchFamily="34" charset="0"/>
              </a:rPr>
              <a:t>Ramipril DBP	79		-3.0		-3.0		-3.00</a:t>
            </a:r>
          </a:p>
          <a:p>
            <a:pPr eaLnBrk="0" fontAlgn="base" hangingPunct="0">
              <a:lnSpc>
                <a:spcPct val="125000"/>
              </a:lnSpc>
              <a:spcBef>
                <a:spcPct val="0"/>
              </a:spcBef>
              <a:spcAft>
                <a:spcPct val="0"/>
              </a:spcAft>
            </a:pPr>
            <a:r>
              <a:rPr lang="en-US" altLang="it-IT" sz="2100" dirty="0">
                <a:solidFill>
                  <a:srgbClr val="FFFFFF"/>
                </a:solidFill>
                <a:effectLst>
                  <a:outerShdw blurRad="38100" dist="38100" dir="2700000" algn="tl">
                    <a:srgbClr val="000000"/>
                  </a:outerShdw>
                </a:effectLst>
                <a:latin typeface="Arial Narrow" pitchFamily="34" charset="0"/>
              </a:rPr>
              <a:t>Placebo DBP	79		-1.0		-1.0		-2.00	</a:t>
            </a:r>
          </a:p>
        </p:txBody>
      </p:sp>
      <p:sp>
        <p:nvSpPr>
          <p:cNvPr id="13316" name="Line 4"/>
          <p:cNvSpPr>
            <a:spLocks noChangeShapeType="1"/>
          </p:cNvSpPr>
          <p:nvPr/>
        </p:nvSpPr>
        <p:spPr bwMode="auto">
          <a:xfrm>
            <a:off x="203204" y="2057400"/>
            <a:ext cx="866986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nchor="ctr"/>
          <a:lstStyle/>
          <a:p>
            <a:pPr eaLnBrk="0" fontAlgn="base" hangingPunct="0">
              <a:spcBef>
                <a:spcPct val="0"/>
              </a:spcBef>
              <a:spcAft>
                <a:spcPct val="0"/>
              </a:spcAft>
            </a:pPr>
            <a:endParaRPr lang="it-IT" sz="2400">
              <a:solidFill>
                <a:srgbClr val="FFFFFF"/>
              </a:solidFill>
              <a:latin typeface="Times New Roman" pitchFamily="18" charset="0"/>
            </a:endParaRPr>
          </a:p>
        </p:txBody>
      </p:sp>
      <p:sp>
        <p:nvSpPr>
          <p:cNvPr id="13319" name="Line 7"/>
          <p:cNvSpPr>
            <a:spLocks noChangeShapeType="1"/>
          </p:cNvSpPr>
          <p:nvPr/>
        </p:nvSpPr>
        <p:spPr bwMode="auto">
          <a:xfrm>
            <a:off x="203204" y="3124200"/>
            <a:ext cx="866986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nchor="ctr"/>
          <a:lstStyle/>
          <a:p>
            <a:pPr eaLnBrk="0" fontAlgn="base" hangingPunct="0">
              <a:spcBef>
                <a:spcPct val="0"/>
              </a:spcBef>
              <a:spcAft>
                <a:spcPct val="0"/>
              </a:spcAft>
            </a:pPr>
            <a:endParaRPr lang="it-IT" sz="2400">
              <a:solidFill>
                <a:srgbClr val="FFFFFF"/>
              </a:solidFill>
              <a:latin typeface="Times New Roman" pitchFamily="18" charset="0"/>
            </a:endParaRPr>
          </a:p>
        </p:txBody>
      </p:sp>
      <p:sp>
        <p:nvSpPr>
          <p:cNvPr id="13320" name="Line 8"/>
          <p:cNvSpPr>
            <a:spLocks noChangeShapeType="1"/>
          </p:cNvSpPr>
          <p:nvPr/>
        </p:nvSpPr>
        <p:spPr bwMode="auto">
          <a:xfrm>
            <a:off x="203204" y="5105400"/>
            <a:ext cx="866986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nchor="ctr"/>
          <a:lstStyle/>
          <a:p>
            <a:pPr eaLnBrk="0" fontAlgn="base" hangingPunct="0">
              <a:spcBef>
                <a:spcPct val="0"/>
              </a:spcBef>
              <a:spcAft>
                <a:spcPct val="0"/>
              </a:spcAft>
            </a:pPr>
            <a:endParaRPr lang="it-IT" sz="2400">
              <a:solidFill>
                <a:srgbClr val="FFFFFF"/>
              </a:solidFill>
              <a:latin typeface="Times New Roman" pitchFamily="18" charset="0"/>
            </a:endParaRPr>
          </a:p>
        </p:txBody>
      </p:sp>
      <p:sp>
        <p:nvSpPr>
          <p:cNvPr id="13322" name="Text Box 10"/>
          <p:cNvSpPr txBox="1">
            <a:spLocks noChangeArrowheads="1"/>
          </p:cNvSpPr>
          <p:nvPr/>
        </p:nvSpPr>
        <p:spPr bwMode="auto">
          <a:xfrm>
            <a:off x="757767" y="5819779"/>
            <a:ext cx="25106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pPr eaLnBrk="0" fontAlgn="base" hangingPunct="0">
              <a:spcBef>
                <a:spcPct val="0"/>
              </a:spcBef>
              <a:spcAft>
                <a:spcPct val="0"/>
              </a:spcAft>
            </a:pPr>
            <a:r>
              <a:rPr lang="en-US" altLang="it-IT" sz="1400">
                <a:solidFill>
                  <a:srgbClr val="FFFFFF"/>
                </a:solidFill>
                <a:effectLst>
                  <a:outerShdw blurRad="38100" dist="38100" dir="2700000" algn="tl">
                    <a:srgbClr val="000000"/>
                  </a:outerShdw>
                </a:effectLst>
                <a:latin typeface="Times New Roman" pitchFamily="18" charset="0"/>
              </a:rPr>
              <a:t>N Engl J Med, January 20, 2000</a:t>
            </a:r>
          </a:p>
        </p:txBody>
      </p:sp>
    </p:spTree>
    <p:extLst>
      <p:ext uri="{BB962C8B-B14F-4D97-AF65-F5344CB8AC3E}">
        <p14:creationId xmlns:p14="http://schemas.microsoft.com/office/powerpoint/2010/main" val="3856927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3534" y="495300"/>
            <a:ext cx="7772400" cy="1143000"/>
          </a:xfrm>
        </p:spPr>
        <p:txBody>
          <a:bodyPr/>
          <a:lstStyle/>
          <a:p>
            <a:r>
              <a:rPr lang="en-US" altLang="it-IT" sz="2800"/>
              <a:t>HOPE - Kaplan-Meier Estimates of the Composite Endpoint of CV Death, MI or Stroke in the Ramipril and Placebo Groups</a:t>
            </a:r>
          </a:p>
        </p:txBody>
      </p:sp>
      <p:graphicFrame>
        <p:nvGraphicFramePr>
          <p:cNvPr id="21507" name="Object 3"/>
          <p:cNvGraphicFramePr>
            <a:graphicFrameLocks noGrp="1" noChangeAspect="1"/>
          </p:cNvGraphicFramePr>
          <p:nvPr>
            <p:ph type="chart" idx="1"/>
          </p:nvPr>
        </p:nvGraphicFramePr>
        <p:xfrm>
          <a:off x="345725" y="1684338"/>
          <a:ext cx="8429978" cy="4721225"/>
        </p:xfrm>
        <a:graphic>
          <a:graphicData uri="http://schemas.openxmlformats.org/presentationml/2006/ole">
            <mc:AlternateContent xmlns:mc="http://schemas.openxmlformats.org/markup-compatibility/2006">
              <mc:Choice xmlns:v="urn:schemas-microsoft-com:vml" Requires="v">
                <p:oleObj spid="_x0000_s8221" name="Chart" r:id="rId3" imgW="8743947" imgH="4114989" progId="MSGraph.Chart.8">
                  <p:embed followColorScheme="full"/>
                </p:oleObj>
              </mc:Choice>
              <mc:Fallback>
                <p:oleObj name="Chart" r:id="rId3" imgW="8743947" imgH="4114989" progId="MSGraph.Chart.8">
                  <p:embed followColorScheme="full"/>
                  <p:pic>
                    <p:nvPicPr>
                      <p:cNvPr id="0" name=""/>
                      <p:cNvPicPr>
                        <a:picLocks noChangeAspect="1" noChangeArrowheads="1"/>
                      </p:cNvPicPr>
                      <p:nvPr/>
                    </p:nvPicPr>
                    <p:blipFill>
                      <a:blip r:embed="rId4"/>
                      <a:srcRect/>
                      <a:stretch>
                        <a:fillRect/>
                      </a:stretch>
                    </p:blipFill>
                    <p:spPr bwMode="auto">
                      <a:xfrm>
                        <a:off x="345725" y="1684338"/>
                        <a:ext cx="8429978" cy="4721225"/>
                      </a:xfrm>
                      <a:prstGeom prst="rect">
                        <a:avLst/>
                      </a:prstGeom>
                    </p:spPr>
                  </p:pic>
                </p:oleObj>
              </mc:Fallback>
            </mc:AlternateContent>
          </a:graphicData>
        </a:graphic>
      </p:graphicFrame>
      <p:sp>
        <p:nvSpPr>
          <p:cNvPr id="21508" name="Text Box 4"/>
          <p:cNvSpPr txBox="1">
            <a:spLocks noChangeArrowheads="1"/>
          </p:cNvSpPr>
          <p:nvPr/>
        </p:nvSpPr>
        <p:spPr bwMode="auto">
          <a:xfrm>
            <a:off x="531992" y="6315083"/>
            <a:ext cx="25106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pPr eaLnBrk="0" fontAlgn="base" hangingPunct="0">
              <a:spcBef>
                <a:spcPct val="0"/>
              </a:spcBef>
              <a:spcAft>
                <a:spcPct val="0"/>
              </a:spcAft>
            </a:pPr>
            <a:r>
              <a:rPr lang="en-US" altLang="it-IT" sz="1400">
                <a:solidFill>
                  <a:srgbClr val="FFFFFF"/>
                </a:solidFill>
                <a:effectLst>
                  <a:outerShdw blurRad="38100" dist="38100" dir="2700000" algn="tl">
                    <a:srgbClr val="000000"/>
                  </a:outerShdw>
                </a:effectLst>
                <a:latin typeface="Times New Roman" pitchFamily="18" charset="0"/>
              </a:rPr>
              <a:t>N Engl J Med, January 20, 2000</a:t>
            </a:r>
          </a:p>
        </p:txBody>
      </p:sp>
      <p:sp>
        <p:nvSpPr>
          <p:cNvPr id="21509" name="Text Box 5"/>
          <p:cNvSpPr txBox="1">
            <a:spLocks noChangeArrowheads="1"/>
          </p:cNvSpPr>
          <p:nvPr/>
        </p:nvSpPr>
        <p:spPr bwMode="auto">
          <a:xfrm>
            <a:off x="3656191" y="2963867"/>
            <a:ext cx="1273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pPr eaLnBrk="0" fontAlgn="base" hangingPunct="0">
              <a:spcBef>
                <a:spcPct val="0"/>
              </a:spcBef>
              <a:spcAft>
                <a:spcPct val="0"/>
              </a:spcAft>
            </a:pPr>
            <a:r>
              <a:rPr lang="en-US" altLang="it-IT" sz="2400" i="1">
                <a:solidFill>
                  <a:srgbClr val="FFFFFF"/>
                </a:solidFill>
                <a:latin typeface="Times New Roman" pitchFamily="18" charset="0"/>
              </a:rPr>
              <a:t>P&lt;0.001</a:t>
            </a:r>
          </a:p>
        </p:txBody>
      </p:sp>
      <p:sp>
        <p:nvSpPr>
          <p:cNvPr id="21510" name="Line 6"/>
          <p:cNvSpPr>
            <a:spLocks noChangeShapeType="1"/>
          </p:cNvSpPr>
          <p:nvPr/>
        </p:nvSpPr>
        <p:spPr bwMode="auto">
          <a:xfrm>
            <a:off x="616660" y="1774825"/>
            <a:ext cx="799253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nchor="ctr"/>
          <a:lstStyle/>
          <a:p>
            <a:pPr eaLnBrk="0" fontAlgn="base" hangingPunct="0">
              <a:spcBef>
                <a:spcPct val="0"/>
              </a:spcBef>
              <a:spcAft>
                <a:spcPct val="0"/>
              </a:spcAft>
            </a:pPr>
            <a:endParaRPr lang="it-IT" sz="2400">
              <a:solidFill>
                <a:srgbClr val="FFFFFF"/>
              </a:solidFill>
              <a:latin typeface="Times New Roman" pitchFamily="18" charset="0"/>
            </a:endParaRPr>
          </a:p>
        </p:txBody>
      </p:sp>
    </p:spTree>
    <p:extLst>
      <p:ext uri="{BB962C8B-B14F-4D97-AF65-F5344CB8AC3E}">
        <p14:creationId xmlns:p14="http://schemas.microsoft.com/office/powerpoint/2010/main" val="4120787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14" y="2910015"/>
            <a:ext cx="4395916" cy="282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683" y="2863352"/>
            <a:ext cx="4514850" cy="286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31" y="33342"/>
            <a:ext cx="8469313" cy="226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7807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idx="4294967295"/>
          </p:nvPr>
        </p:nvSpPr>
        <p:spPr/>
        <p:txBody>
          <a:bodyPr anchorCtr="0"/>
          <a:lstStyle/>
          <a:p>
            <a:r>
              <a:rPr lang="en-US" altLang="it-IT"/>
              <a:t>The ACCOMPLISH Trial</a:t>
            </a:r>
          </a:p>
        </p:txBody>
      </p:sp>
      <p:pic>
        <p:nvPicPr>
          <p:cNvPr id="1331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516191" y="1676400"/>
            <a:ext cx="4037012" cy="795338"/>
          </a:xfrm>
          <a:noFill/>
        </p:spPr>
      </p:pic>
      <p:pic>
        <p:nvPicPr>
          <p:cNvPr id="13316"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3404" y="2819400"/>
            <a:ext cx="8153400" cy="2566988"/>
          </a:xfrm>
          <a:noFill/>
        </p:spPr>
      </p:pic>
    </p:spTree>
    <p:extLst>
      <p:ext uri="{BB962C8B-B14F-4D97-AF65-F5344CB8AC3E}">
        <p14:creationId xmlns:p14="http://schemas.microsoft.com/office/powerpoint/2010/main" val="282478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idx="4294967295"/>
          </p:nvPr>
        </p:nvSpPr>
        <p:spPr/>
        <p:txBody>
          <a:bodyPr anchorCtr="0"/>
          <a:lstStyle/>
          <a:p>
            <a:r>
              <a:rPr lang="en-US" altLang="it-IT"/>
              <a:t>Results: Improved BP Control</a:t>
            </a:r>
          </a:p>
        </p:txBody>
      </p:sp>
      <p:sp>
        <p:nvSpPr>
          <p:cNvPr id="19459" name="Content Placeholder 5"/>
          <p:cNvSpPr>
            <a:spLocks noGrp="1"/>
          </p:cNvSpPr>
          <p:nvPr>
            <p:ph idx="4294967295"/>
          </p:nvPr>
        </p:nvSpPr>
        <p:spPr/>
        <p:txBody>
          <a:bodyPr/>
          <a:lstStyle/>
          <a:p>
            <a:r>
              <a:rPr lang="en-US" altLang="it-IT"/>
              <a:t>Both benazepril/ amlodipine and benazepril/ HCTZ combination therapy improved blood pressure control</a:t>
            </a:r>
          </a:p>
        </p:txBody>
      </p:sp>
      <p:graphicFrame>
        <p:nvGraphicFramePr>
          <p:cNvPr id="19484" name="Group 28"/>
          <p:cNvGraphicFramePr>
            <a:graphicFrameLocks noGrp="1"/>
          </p:cNvGraphicFramePr>
          <p:nvPr/>
        </p:nvGraphicFramePr>
        <p:xfrm>
          <a:off x="1600200" y="3657600"/>
          <a:ext cx="6096000" cy="1485900"/>
        </p:xfrm>
        <a:graphic>
          <a:graphicData uri="http://schemas.openxmlformats.org/drawingml/2006/table">
            <a:tbl>
              <a:tblPr/>
              <a:tblGrid>
                <a:gridCol w="2032000"/>
                <a:gridCol w="2032000"/>
                <a:gridCol w="2032000"/>
              </a:tblGrid>
              <a:tr h="37147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it-IT" altLang="it-IT" sz="1800" b="1"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1" i="0" u="none" strike="noStrike" cap="none" normalizeH="0" baseline="0" smtClean="0">
                          <a:ln>
                            <a:noFill/>
                          </a:ln>
                          <a:solidFill>
                            <a:srgbClr val="FFFFFF"/>
                          </a:solidFill>
                          <a:effectLst>
                            <a:outerShdw blurRad="38100" dist="38100" dir="2700000" algn="tl">
                              <a:srgbClr val="000000"/>
                            </a:outerShdw>
                          </a:effectLst>
                          <a:latin typeface="Arial" charset="0"/>
                        </a:rPr>
                        <a:t>Amlodipine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1" i="0" u="none" strike="noStrike" cap="none" normalizeH="0" baseline="0" smtClean="0">
                          <a:ln>
                            <a:noFill/>
                          </a:ln>
                          <a:solidFill>
                            <a:srgbClr val="FFFFFF"/>
                          </a:solidFill>
                          <a:effectLst>
                            <a:outerShdw blurRad="38100" dist="38100" dir="2700000" algn="tl">
                              <a:srgbClr val="000000"/>
                            </a:outerShdw>
                          </a:effectLst>
                          <a:latin typeface="Arial" charset="0"/>
                        </a:rPr>
                        <a:t>HCTZ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FFFFFF"/>
                            </a:outerShdw>
                          </a:effectLst>
                          <a:latin typeface="Arial" charset="0"/>
                        </a:rPr>
                        <a:t>Mean SBP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FFFFFF"/>
                            </a:outerShdw>
                          </a:effectLst>
                          <a:latin typeface="Arial" charset="0"/>
                        </a:rPr>
                        <a:t>131.6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FFFFFF"/>
                            </a:outerShdw>
                          </a:effectLst>
                          <a:latin typeface="Arial" charset="0"/>
                        </a:rPr>
                        <a:t>132.5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C0C0C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C0C0C0"/>
                            </a:outerShdw>
                          </a:effectLst>
                          <a:latin typeface="Arial" charset="0"/>
                        </a:rPr>
                        <a:t>Mean DBP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C0C0C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C0C0C0"/>
                            </a:outerShdw>
                          </a:effectLst>
                          <a:latin typeface="Arial" charset="0"/>
                        </a:rPr>
                        <a:t>73.3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C0C0C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C0C0C0"/>
                            </a:outerShdw>
                          </a:effectLst>
                          <a:latin typeface="Arial" charset="0"/>
                        </a:rPr>
                        <a:t>74.4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FFFFFF"/>
                            </a:outerShdw>
                          </a:effectLst>
                          <a:latin typeface="Arial" charset="0"/>
                        </a:rPr>
                        <a:t>% BP &lt;140/90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smtClean="0">
                          <a:ln>
                            <a:noFill/>
                          </a:ln>
                          <a:solidFill>
                            <a:srgbClr val="000000"/>
                          </a:solidFill>
                          <a:effectLst>
                            <a:outerShdw blurRad="38100" dist="38100" dir="2700000" algn="tl">
                              <a:srgbClr val="FFFFFF"/>
                            </a:outerShdw>
                          </a:effectLst>
                          <a:latin typeface="Arial" charset="0"/>
                        </a:rPr>
                        <a:t>75.4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it-IT" sz="1800" b="0" i="0" u="none" strike="noStrike" cap="none" normalizeH="0" baseline="0" dirty="0" smtClean="0">
                          <a:ln>
                            <a:noFill/>
                          </a:ln>
                          <a:solidFill>
                            <a:srgbClr val="000000"/>
                          </a:solidFill>
                          <a:effectLst>
                            <a:outerShdw blurRad="38100" dist="38100" dir="2700000" algn="tl">
                              <a:srgbClr val="FFFFFF"/>
                            </a:outerShdw>
                          </a:effectLst>
                          <a:latin typeface="Arial" charset="0"/>
                        </a:rPr>
                        <a:t>72.4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405267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chorCtr="0"/>
          <a:lstStyle/>
          <a:p>
            <a:r>
              <a:rPr lang="en-US" altLang="it-IT"/>
              <a:t>Kaplan-Meier Curve:</a:t>
            </a:r>
            <a:br>
              <a:rPr lang="en-US" altLang="it-IT"/>
            </a:br>
            <a:r>
              <a:rPr lang="en-US" altLang="it-IT" sz="3200"/>
              <a:t>Time to First Primary Composite Endpoint</a:t>
            </a:r>
          </a:p>
        </p:txBody>
      </p:sp>
      <p:pic>
        <p:nvPicPr>
          <p:cNvPr id="21507"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9769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9"/>
            <a:ext cx="8640960" cy="38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665" y="4725144"/>
            <a:ext cx="7334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045" y="908721"/>
            <a:ext cx="4225156" cy="131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16103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23728" y="1196752"/>
            <a:ext cx="5688632" cy="3539430"/>
          </a:xfrm>
          <a:prstGeom prst="rect">
            <a:avLst/>
          </a:prstGeom>
        </p:spPr>
        <p:txBody>
          <a:bodyPr wrap="square" lIns="91400" tIns="45702" rIns="91400" bIns="45702">
            <a:spAutoFit/>
          </a:bodyPr>
          <a:lstStyle/>
          <a:p>
            <a:r>
              <a:rPr lang="it-IT" sz="2800" dirty="0"/>
              <a:t>….Non si può escludere la possibilità che i risultati dello studio ACCOMPLISH possano essere legati ad una maggiore riduzione della BP centrale indotta dall’associazione di un bloccante del RAS con un calcioantagonista….</a:t>
            </a:r>
          </a:p>
        </p:txBody>
      </p:sp>
      <p:sp>
        <p:nvSpPr>
          <p:cNvPr id="3" name="CasellaDiTesto 2"/>
          <p:cNvSpPr txBox="1"/>
          <p:nvPr/>
        </p:nvSpPr>
        <p:spPr>
          <a:xfrm>
            <a:off x="6203010" y="6453336"/>
            <a:ext cx="2820003" cy="276999"/>
          </a:xfrm>
          <a:prstGeom prst="rect">
            <a:avLst/>
          </a:prstGeom>
          <a:noFill/>
        </p:spPr>
        <p:txBody>
          <a:bodyPr wrap="none" lIns="91400" tIns="45702" rIns="91400" bIns="45702" rtlCol="0">
            <a:spAutoFit/>
          </a:bodyPr>
          <a:lstStyle/>
          <a:p>
            <a:r>
              <a:rPr lang="it-IT" sz="1200" dirty="0"/>
              <a:t>Linee Guida  Europee ESH/ESC 2013 </a:t>
            </a:r>
          </a:p>
        </p:txBody>
      </p:sp>
    </p:spTree>
    <p:extLst>
      <p:ext uri="{BB962C8B-B14F-4D97-AF65-F5344CB8AC3E}">
        <p14:creationId xmlns:p14="http://schemas.microsoft.com/office/powerpoint/2010/main" val="272485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85139"/>
            <a:ext cx="9180512" cy="6384223"/>
          </a:xfrm>
          <a:prstGeom prst="rect">
            <a:avLst/>
          </a:prstGeom>
          <a:solidFill>
            <a:srgbClr val="FF0000"/>
          </a:solidFill>
          <a:ln>
            <a:noFill/>
          </a:ln>
        </p:spPr>
      </p:pic>
      <p:cxnSp>
        <p:nvCxnSpPr>
          <p:cNvPr id="6" name="Connettore 1 5"/>
          <p:cNvCxnSpPr/>
          <p:nvPr/>
        </p:nvCxnSpPr>
        <p:spPr bwMode="auto">
          <a:xfrm>
            <a:off x="755576" y="3789040"/>
            <a:ext cx="3168352" cy="0"/>
          </a:xfrm>
          <a:prstGeom prst="line">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cxnSp>
      <p:cxnSp>
        <p:nvCxnSpPr>
          <p:cNvPr id="11" name="Connettore 1 10"/>
          <p:cNvCxnSpPr/>
          <p:nvPr/>
        </p:nvCxnSpPr>
        <p:spPr bwMode="auto">
          <a:xfrm>
            <a:off x="755576" y="3789040"/>
            <a:ext cx="7848872" cy="0"/>
          </a:xfrm>
          <a:prstGeom prst="line">
            <a:avLst/>
          </a:prstGeom>
          <a:solidFill>
            <a:srgbClr val="FFFFFF"/>
          </a:solidFill>
          <a:ln w="28575" cap="flat" cmpd="sng" algn="ctr">
            <a:solidFill>
              <a:srgbClr val="FF0000"/>
            </a:solidFill>
            <a:prstDash val="solid"/>
            <a:round/>
            <a:headEnd type="none" w="med" len="med"/>
            <a:tailEnd type="none" w="med" len="med"/>
          </a:ln>
          <a:effectLst>
            <a:outerShdw dist="35921" dir="2700000" algn="ctr" rotWithShape="0">
              <a:schemeClr val="tx1"/>
            </a:outerShdw>
          </a:effectLst>
        </p:spPr>
      </p:cxnSp>
      <p:cxnSp>
        <p:nvCxnSpPr>
          <p:cNvPr id="19" name="Connettore 1 18"/>
          <p:cNvCxnSpPr/>
          <p:nvPr/>
        </p:nvCxnSpPr>
        <p:spPr bwMode="auto">
          <a:xfrm>
            <a:off x="6156176" y="3789042"/>
            <a:ext cx="914400" cy="914400"/>
          </a:xfrm>
          <a:prstGeom prst="line">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cxnSp>
      <p:cxnSp>
        <p:nvCxnSpPr>
          <p:cNvPr id="23" name="Connettore 1 22"/>
          <p:cNvCxnSpPr/>
          <p:nvPr/>
        </p:nvCxnSpPr>
        <p:spPr bwMode="auto">
          <a:xfrm>
            <a:off x="755576" y="3140968"/>
            <a:ext cx="7848872" cy="0"/>
          </a:xfrm>
          <a:prstGeom prst="line">
            <a:avLst/>
          </a:prstGeom>
          <a:solidFill>
            <a:srgbClr val="FFFFFF"/>
          </a:solidFill>
          <a:ln w="28575" cap="flat" cmpd="sng" algn="ctr">
            <a:solidFill>
              <a:srgbClr val="FF0000"/>
            </a:solidFill>
            <a:prstDash val="solid"/>
            <a:round/>
            <a:headEnd type="none" w="med" len="med"/>
            <a:tailEnd type="none" w="med" len="med"/>
          </a:ln>
          <a:effectLst>
            <a:outerShdw dist="35921" dir="2700000" algn="ctr" rotWithShape="0">
              <a:schemeClr val="tx1"/>
            </a:outerShdw>
          </a:effectLst>
        </p:spPr>
      </p:cxnSp>
      <p:cxnSp>
        <p:nvCxnSpPr>
          <p:cNvPr id="24" name="Connettore 1 23"/>
          <p:cNvCxnSpPr/>
          <p:nvPr/>
        </p:nvCxnSpPr>
        <p:spPr bwMode="auto">
          <a:xfrm>
            <a:off x="755576" y="5229200"/>
            <a:ext cx="7848872" cy="0"/>
          </a:xfrm>
          <a:prstGeom prst="line">
            <a:avLst/>
          </a:prstGeom>
          <a:solidFill>
            <a:srgbClr val="FFFFFF"/>
          </a:solidFill>
          <a:ln w="28575" cap="flat" cmpd="sng" algn="ctr">
            <a:solidFill>
              <a:srgbClr val="FF0000"/>
            </a:solidFill>
            <a:prstDash val="solid"/>
            <a:round/>
            <a:headEnd type="none" w="med" len="med"/>
            <a:tailEnd type="none" w="med" len="med"/>
          </a:ln>
          <a:effectLst>
            <a:outerShdw dist="35921" dir="2700000" algn="ctr" rotWithShape="0">
              <a:schemeClr val="tx1"/>
            </a:outerShdw>
          </a:effectLst>
        </p:spPr>
      </p:cxn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5576" y="4437115"/>
            <a:ext cx="7848872" cy="10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907685"/>
            <a:ext cx="122555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0623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0" y="2924944"/>
            <a:ext cx="9144000" cy="1268760"/>
          </a:xfrm>
          <a:prstGeom prst="rect">
            <a:avLst/>
          </a:prstGeom>
          <a:effectLst>
            <a:outerShdw blurRad="50800" dist="38100" dir="2700000" algn="tl" rotWithShape="0">
              <a:schemeClr val="bg1">
                <a:alpha val="40000"/>
              </a:schemeClr>
            </a:outerShdw>
          </a:effectLst>
        </p:spPr>
        <p:txBody>
          <a:bodyPr vert="horz" lIns="91400" tIns="45702" rIns="91400" bIns="45702" rtlCol="0" anchor="ctr">
            <a:normAutofit/>
          </a:bodyPr>
          <a:lstStyle>
            <a:lvl1pPr algn="ctr" defTabSz="914400" rtl="0" eaLnBrk="1" fontAlgn="base" latinLnBrk="0" hangingPunct="1">
              <a:spcBef>
                <a:spcPct val="0"/>
              </a:spcBef>
              <a:spcAft>
                <a:spcPct val="0"/>
              </a:spcAft>
              <a:buNone/>
              <a:defRPr lang="fr-FR" sz="4400" b="1" i="1" kern="1200" noProof="0" dirty="0" smtClean="0">
                <a:solidFill>
                  <a:schemeClr val="accent2"/>
                </a:solidFill>
                <a:effectLst/>
                <a:latin typeface="Candara" pitchFamily="34" charset="0"/>
                <a:ea typeface="+mn-ea"/>
                <a:cs typeface="Aharoni" pitchFamily="2" charset="-79"/>
              </a:defRPr>
            </a:lvl1pPr>
          </a:lstStyle>
          <a:p>
            <a:r>
              <a:rPr lang="it-IT">
                <a:solidFill>
                  <a:srgbClr val="F900E3"/>
                </a:solidFill>
              </a:rPr>
              <a:t>Perché una triplice associazione?</a:t>
            </a:r>
          </a:p>
        </p:txBody>
      </p:sp>
    </p:spTree>
    <p:extLst>
      <p:ext uri="{BB962C8B-B14F-4D97-AF65-F5344CB8AC3E}">
        <p14:creationId xmlns:p14="http://schemas.microsoft.com/office/powerpoint/2010/main" val="20772796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45853"/>
            <a:ext cx="8182548" cy="516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922414" y="47521"/>
            <a:ext cx="7560840" cy="1077218"/>
          </a:xfrm>
          <a:prstGeom prst="rect">
            <a:avLst/>
          </a:prstGeom>
          <a:solidFill>
            <a:srgbClr val="FFFF00"/>
          </a:solidFill>
        </p:spPr>
        <p:txBody>
          <a:bodyPr wrap="square" lIns="91400" tIns="45702" rIns="91400" bIns="45702">
            <a:spAutoFit/>
          </a:bodyPr>
          <a:lstStyle/>
          <a:p>
            <a:r>
              <a:rPr lang="en-US" sz="3200" dirty="0"/>
              <a:t> Complementary mechanism of triple combination antihypertensive therapy </a:t>
            </a:r>
            <a:endParaRPr lang="it-IT" sz="3200" dirty="0"/>
          </a:p>
        </p:txBody>
      </p:sp>
      <p:sp>
        <p:nvSpPr>
          <p:cNvPr id="5" name="Rettangolo 4"/>
          <p:cNvSpPr/>
          <p:nvPr/>
        </p:nvSpPr>
        <p:spPr>
          <a:xfrm>
            <a:off x="755576" y="6372036"/>
            <a:ext cx="8038532" cy="276999"/>
          </a:xfrm>
          <a:prstGeom prst="rect">
            <a:avLst/>
          </a:prstGeom>
        </p:spPr>
        <p:txBody>
          <a:bodyPr wrap="square" lIns="91400" tIns="45702" rIns="91400" bIns="45702">
            <a:spAutoFit/>
          </a:bodyPr>
          <a:lstStyle/>
          <a:p>
            <a:pPr algn="r"/>
            <a:r>
              <a:rPr lang="en-US" sz="1200" dirty="0"/>
              <a:t>Joel M. </a:t>
            </a:r>
            <a:r>
              <a:rPr lang="en-US" sz="1200" dirty="0" err="1"/>
              <a:t>Neutel</a:t>
            </a:r>
            <a:r>
              <a:rPr lang="en-US" sz="1200" dirty="0"/>
              <a:t> &amp; David H. G. Smith , Cardiovascular Therapeutics 31 (2013) 251–258 </a:t>
            </a:r>
            <a:endParaRPr lang="it-IT" sz="1200" dirty="0"/>
          </a:p>
        </p:txBody>
      </p:sp>
    </p:spTree>
    <p:extLst>
      <p:ext uri="{BB962C8B-B14F-4D97-AF65-F5344CB8AC3E}">
        <p14:creationId xmlns:p14="http://schemas.microsoft.com/office/powerpoint/2010/main" val="3819725043"/>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fr-FR" b="1" dirty="0" err="1" smtClean="0">
                <a:solidFill>
                  <a:srgbClr val="F900E3"/>
                </a:solidFill>
              </a:rPr>
              <a:t>Effetto</a:t>
            </a:r>
            <a:r>
              <a:rPr lang="fr-FR" b="1" dirty="0" smtClean="0">
                <a:solidFill>
                  <a:srgbClr val="F900E3"/>
                </a:solidFill>
              </a:rPr>
              <a:t> </a:t>
            </a:r>
            <a:r>
              <a:rPr lang="fr-FR" b="1" dirty="0" err="1" smtClean="0">
                <a:solidFill>
                  <a:srgbClr val="F900E3"/>
                </a:solidFill>
              </a:rPr>
              <a:t>sulla</a:t>
            </a:r>
            <a:r>
              <a:rPr lang="fr-FR" b="1" dirty="0" smtClean="0">
                <a:solidFill>
                  <a:srgbClr val="F900E3"/>
                </a:solidFill>
              </a:rPr>
              <a:t> </a:t>
            </a:r>
            <a:r>
              <a:rPr lang="fr-FR" b="1" dirty="0" err="1" smtClean="0">
                <a:solidFill>
                  <a:srgbClr val="F900E3"/>
                </a:solidFill>
              </a:rPr>
              <a:t>riduzione</a:t>
            </a:r>
            <a:r>
              <a:rPr lang="fr-FR" b="1" dirty="0" smtClean="0">
                <a:solidFill>
                  <a:srgbClr val="F900E3"/>
                </a:solidFill>
              </a:rPr>
              <a:t> </a:t>
            </a:r>
            <a:r>
              <a:rPr lang="fr-FR" b="1" dirty="0" err="1" smtClean="0">
                <a:solidFill>
                  <a:srgbClr val="F900E3"/>
                </a:solidFill>
              </a:rPr>
              <a:t>pressoria</a:t>
            </a:r>
            <a:endParaRPr lang="it-IT" b="1" dirty="0">
              <a:solidFill>
                <a:srgbClr val="F900E3"/>
              </a:solidFill>
            </a:endParaRPr>
          </a:p>
        </p:txBody>
      </p:sp>
      <p:sp>
        <p:nvSpPr>
          <p:cNvPr id="12" name="CasellaDiTesto 11"/>
          <p:cNvSpPr txBox="1"/>
          <p:nvPr/>
        </p:nvSpPr>
        <p:spPr>
          <a:xfrm>
            <a:off x="3698037" y="1556795"/>
            <a:ext cx="4409044" cy="371541"/>
          </a:xfrm>
          <a:prstGeom prst="rect">
            <a:avLst/>
          </a:prstGeom>
          <a:noFill/>
        </p:spPr>
        <p:txBody>
          <a:bodyPr wrap="none" lIns="91400" tIns="45702" rIns="91400" bIns="45702" rtlCol="0">
            <a:spAutoFit/>
          </a:bodyPr>
          <a:lstStyle/>
          <a:p>
            <a:pPr defTabSz="457011"/>
            <a:r>
              <a:rPr lang="it-IT" b="1" dirty="0">
                <a:solidFill>
                  <a:srgbClr val="4BACC6">
                    <a:lumMod val="50000"/>
                  </a:srgbClr>
                </a:solidFill>
              </a:rPr>
              <a:t>Riduzione della pressione </a:t>
            </a:r>
            <a:r>
              <a:rPr lang="it-IT" b="1" dirty="0" smtClean="0">
                <a:solidFill>
                  <a:srgbClr val="4BACC6">
                    <a:lumMod val="50000"/>
                  </a:srgbClr>
                </a:solidFill>
              </a:rPr>
              <a:t>arteriosa </a:t>
            </a:r>
            <a:r>
              <a:rPr lang="it-IT" b="1" dirty="0">
                <a:solidFill>
                  <a:srgbClr val="4BACC6">
                    <a:lumMod val="50000"/>
                  </a:srgbClr>
                </a:solidFill>
              </a:rPr>
              <a:t>(95% CI)</a:t>
            </a:r>
          </a:p>
        </p:txBody>
      </p:sp>
      <p:cxnSp>
        <p:nvCxnSpPr>
          <p:cNvPr id="14" name="Connettore 1 13"/>
          <p:cNvCxnSpPr/>
          <p:nvPr/>
        </p:nvCxnSpPr>
        <p:spPr>
          <a:xfrm>
            <a:off x="3635900" y="1926124"/>
            <a:ext cx="51224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923931" y="2276872"/>
            <a:ext cx="1169487" cy="36933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none" lIns="91400" tIns="45702" rIns="91400" bIns="45702" rtlCol="0">
            <a:spAutoFit/>
          </a:bodyPr>
          <a:lstStyle/>
          <a:p>
            <a:pPr defTabSz="457011"/>
            <a:r>
              <a:rPr lang="it-IT" b="1" dirty="0">
                <a:solidFill>
                  <a:prstClr val="white"/>
                </a:solidFill>
              </a:rPr>
              <a:t>1 Farmaco</a:t>
            </a:r>
          </a:p>
        </p:txBody>
      </p:sp>
      <p:sp>
        <p:nvSpPr>
          <p:cNvPr id="16" name="CasellaDiTesto 15"/>
          <p:cNvSpPr txBox="1"/>
          <p:nvPr/>
        </p:nvSpPr>
        <p:spPr>
          <a:xfrm>
            <a:off x="5700933" y="2276872"/>
            <a:ext cx="1103315" cy="369332"/>
          </a:xfrm>
          <a:prstGeom prst="rect">
            <a:avLst/>
          </a:prstGeom>
        </p:spPr>
        <p:style>
          <a:lnRef idx="0">
            <a:schemeClr val="accent3"/>
          </a:lnRef>
          <a:fillRef idx="3">
            <a:schemeClr val="accent3"/>
          </a:fillRef>
          <a:effectRef idx="3">
            <a:schemeClr val="accent3"/>
          </a:effectRef>
          <a:fontRef idx="minor">
            <a:schemeClr val="lt1"/>
          </a:fontRef>
        </p:style>
        <p:txBody>
          <a:bodyPr wrap="none" lIns="91400" tIns="45702" rIns="91400" bIns="45702" rtlCol="0">
            <a:spAutoFit/>
          </a:bodyPr>
          <a:lstStyle/>
          <a:p>
            <a:pPr defTabSz="457011"/>
            <a:r>
              <a:rPr lang="it-IT" b="1" dirty="0">
                <a:solidFill>
                  <a:prstClr val="white"/>
                </a:solidFill>
              </a:rPr>
              <a:t>2 Farmaci</a:t>
            </a:r>
          </a:p>
        </p:txBody>
      </p:sp>
      <p:sp>
        <p:nvSpPr>
          <p:cNvPr id="18" name="CasellaDiTesto 17"/>
          <p:cNvSpPr txBox="1"/>
          <p:nvPr/>
        </p:nvSpPr>
        <p:spPr>
          <a:xfrm>
            <a:off x="7573145" y="2267580"/>
            <a:ext cx="1103315" cy="369332"/>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wrap="none" lIns="91400" tIns="45702" rIns="91400" bIns="45702" rtlCol="0">
            <a:spAutoFit/>
          </a:bodyPr>
          <a:lstStyle/>
          <a:p>
            <a:pPr defTabSz="457011"/>
            <a:r>
              <a:rPr lang="it-IT" b="1" dirty="0">
                <a:solidFill>
                  <a:prstClr val="white"/>
                </a:solidFill>
              </a:rPr>
              <a:t>3 Farmaci</a:t>
            </a:r>
          </a:p>
        </p:txBody>
      </p:sp>
      <p:sp>
        <p:nvSpPr>
          <p:cNvPr id="21" name="CasellaDiTesto 20"/>
          <p:cNvSpPr txBox="1"/>
          <p:nvPr/>
        </p:nvSpPr>
        <p:spPr>
          <a:xfrm>
            <a:off x="107504" y="2996952"/>
            <a:ext cx="3659853" cy="357580"/>
          </a:xfrm>
          <a:prstGeom prst="rect">
            <a:avLst/>
          </a:prstGeom>
          <a:noFill/>
        </p:spPr>
        <p:txBody>
          <a:bodyPr wrap="none" lIns="91400" tIns="45702" rIns="91400" bIns="45702" rtlCol="0">
            <a:spAutoFit/>
          </a:bodyPr>
          <a:lstStyle/>
          <a:p>
            <a:pPr defTabSz="457011"/>
            <a:r>
              <a:rPr lang="it-IT" sz="1700" b="1" dirty="0">
                <a:solidFill>
                  <a:srgbClr val="C0504D">
                    <a:lumMod val="75000"/>
                  </a:srgbClr>
                </a:solidFill>
                <a:latin typeface="Candara" pitchFamily="34" charset="0"/>
              </a:rPr>
              <a:t>Pressione arteriosa sistolica (</a:t>
            </a:r>
            <a:r>
              <a:rPr lang="it-IT" sz="1700" b="1" dirty="0" err="1">
                <a:solidFill>
                  <a:srgbClr val="C0504D">
                    <a:lumMod val="75000"/>
                  </a:srgbClr>
                </a:solidFill>
                <a:latin typeface="Candara" pitchFamily="34" charset="0"/>
              </a:rPr>
              <a:t>mmHg</a:t>
            </a:r>
            <a:r>
              <a:rPr lang="it-IT" sz="1700" b="1" dirty="0">
                <a:solidFill>
                  <a:srgbClr val="C0504D">
                    <a:lumMod val="75000"/>
                  </a:srgbClr>
                </a:solidFill>
                <a:latin typeface="Candara" pitchFamily="34" charset="0"/>
              </a:rPr>
              <a:t>)</a:t>
            </a:r>
          </a:p>
        </p:txBody>
      </p:sp>
      <p:cxnSp>
        <p:nvCxnSpPr>
          <p:cNvPr id="23" name="Connettore 1 22"/>
          <p:cNvCxnSpPr/>
          <p:nvPr/>
        </p:nvCxnSpPr>
        <p:spPr>
          <a:xfrm>
            <a:off x="107504" y="2780928"/>
            <a:ext cx="89289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107504" y="3573016"/>
            <a:ext cx="89289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4020374" y="2996952"/>
            <a:ext cx="479618"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6.7</a:t>
            </a:r>
          </a:p>
        </p:txBody>
      </p:sp>
      <p:sp>
        <p:nvSpPr>
          <p:cNvPr id="26" name="CasellaDiTesto 25"/>
          <p:cNvSpPr txBox="1"/>
          <p:nvPr/>
        </p:nvSpPr>
        <p:spPr>
          <a:xfrm>
            <a:off x="5735491" y="2996952"/>
            <a:ext cx="636713"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13.3</a:t>
            </a:r>
            <a:r>
              <a:rPr lang="it-IT" sz="1400" b="1" dirty="0">
                <a:solidFill>
                  <a:srgbClr val="C0504D">
                    <a:lumMod val="75000"/>
                  </a:srgbClr>
                </a:solidFill>
              </a:rPr>
              <a:t> </a:t>
            </a:r>
          </a:p>
        </p:txBody>
      </p:sp>
      <p:sp>
        <p:nvSpPr>
          <p:cNvPr id="27" name="CasellaDiTesto 26"/>
          <p:cNvSpPr txBox="1"/>
          <p:nvPr/>
        </p:nvSpPr>
        <p:spPr>
          <a:xfrm>
            <a:off x="7503754" y="2996952"/>
            <a:ext cx="596638"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19.9</a:t>
            </a:r>
          </a:p>
        </p:txBody>
      </p:sp>
      <p:sp>
        <p:nvSpPr>
          <p:cNvPr id="28" name="CasellaDiTesto 27"/>
          <p:cNvSpPr txBox="1"/>
          <p:nvPr/>
        </p:nvSpPr>
        <p:spPr>
          <a:xfrm>
            <a:off x="60120" y="3867146"/>
            <a:ext cx="3797989" cy="357580"/>
          </a:xfrm>
          <a:prstGeom prst="rect">
            <a:avLst/>
          </a:prstGeom>
          <a:noFill/>
        </p:spPr>
        <p:txBody>
          <a:bodyPr wrap="none" lIns="91400" tIns="45702" rIns="91400" bIns="45702" rtlCol="0">
            <a:spAutoFit/>
          </a:bodyPr>
          <a:lstStyle/>
          <a:p>
            <a:pPr defTabSz="457011"/>
            <a:r>
              <a:rPr lang="it-IT" sz="1700" b="1" dirty="0">
                <a:solidFill>
                  <a:srgbClr val="C0504D">
                    <a:lumMod val="75000"/>
                  </a:srgbClr>
                </a:solidFill>
                <a:latin typeface="Candara" pitchFamily="34" charset="0"/>
              </a:rPr>
              <a:t>Pressione arteriosa diastolica (</a:t>
            </a:r>
            <a:r>
              <a:rPr lang="it-IT" sz="1700" b="1" dirty="0" err="1">
                <a:solidFill>
                  <a:srgbClr val="C0504D">
                    <a:lumMod val="75000"/>
                  </a:srgbClr>
                </a:solidFill>
                <a:latin typeface="Candara" pitchFamily="34" charset="0"/>
              </a:rPr>
              <a:t>mmHg</a:t>
            </a:r>
            <a:r>
              <a:rPr lang="it-IT" sz="1700" b="1" dirty="0">
                <a:solidFill>
                  <a:srgbClr val="C0504D">
                    <a:lumMod val="75000"/>
                  </a:srgbClr>
                </a:solidFill>
                <a:latin typeface="Candara" pitchFamily="34" charset="0"/>
              </a:rPr>
              <a:t>)</a:t>
            </a:r>
          </a:p>
        </p:txBody>
      </p:sp>
      <p:sp>
        <p:nvSpPr>
          <p:cNvPr id="29" name="CasellaDiTesto 28"/>
          <p:cNvSpPr txBox="1"/>
          <p:nvPr/>
        </p:nvSpPr>
        <p:spPr>
          <a:xfrm>
            <a:off x="4067948" y="3861048"/>
            <a:ext cx="519694"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3.7</a:t>
            </a:r>
            <a:r>
              <a:rPr lang="it-IT" sz="1400" b="1" dirty="0">
                <a:solidFill>
                  <a:srgbClr val="C0504D">
                    <a:lumMod val="75000"/>
                  </a:srgbClr>
                </a:solidFill>
              </a:rPr>
              <a:t> </a:t>
            </a:r>
          </a:p>
        </p:txBody>
      </p:sp>
      <p:sp>
        <p:nvSpPr>
          <p:cNvPr id="30" name="CasellaDiTesto 29"/>
          <p:cNvSpPr txBox="1"/>
          <p:nvPr/>
        </p:nvSpPr>
        <p:spPr>
          <a:xfrm>
            <a:off x="5724128" y="3861048"/>
            <a:ext cx="519694"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7.3</a:t>
            </a:r>
            <a:r>
              <a:rPr lang="it-IT" sz="1400" b="1" dirty="0">
                <a:solidFill>
                  <a:srgbClr val="C0504D">
                    <a:lumMod val="75000"/>
                  </a:srgbClr>
                </a:solidFill>
              </a:rPr>
              <a:t> </a:t>
            </a:r>
          </a:p>
        </p:txBody>
      </p:sp>
      <p:sp>
        <p:nvSpPr>
          <p:cNvPr id="31" name="CasellaDiTesto 30"/>
          <p:cNvSpPr txBox="1"/>
          <p:nvPr/>
        </p:nvSpPr>
        <p:spPr>
          <a:xfrm>
            <a:off x="7607696" y="3861048"/>
            <a:ext cx="636713"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10.7</a:t>
            </a:r>
            <a:r>
              <a:rPr lang="it-IT" sz="1400" b="1" dirty="0">
                <a:solidFill>
                  <a:srgbClr val="C0504D">
                    <a:lumMod val="75000"/>
                  </a:srgbClr>
                </a:solidFill>
              </a:rPr>
              <a:t> </a:t>
            </a:r>
          </a:p>
        </p:txBody>
      </p:sp>
      <p:sp>
        <p:nvSpPr>
          <p:cNvPr id="33" name="CasellaDiTesto 32"/>
          <p:cNvSpPr txBox="1"/>
          <p:nvPr/>
        </p:nvSpPr>
        <p:spPr>
          <a:xfrm>
            <a:off x="4323418" y="3059668"/>
            <a:ext cx="1040670"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6.1 a 7.2)</a:t>
            </a:r>
          </a:p>
        </p:txBody>
      </p:sp>
      <p:sp>
        <p:nvSpPr>
          <p:cNvPr id="34" name="CasellaDiTesto 33"/>
          <p:cNvSpPr txBox="1"/>
          <p:nvPr/>
        </p:nvSpPr>
        <p:spPr>
          <a:xfrm>
            <a:off x="6152219" y="3068960"/>
            <a:ext cx="1156086"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12.4 a 14.1)</a:t>
            </a:r>
          </a:p>
        </p:txBody>
      </p:sp>
      <p:sp>
        <p:nvSpPr>
          <p:cNvPr id="35" name="CasellaDiTesto 34"/>
          <p:cNvSpPr txBox="1"/>
          <p:nvPr/>
        </p:nvSpPr>
        <p:spPr>
          <a:xfrm>
            <a:off x="7880414" y="3059668"/>
            <a:ext cx="1156086"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18.5 a 21.3)</a:t>
            </a:r>
          </a:p>
        </p:txBody>
      </p:sp>
      <p:sp>
        <p:nvSpPr>
          <p:cNvPr id="36" name="CasellaDiTesto 35"/>
          <p:cNvSpPr txBox="1"/>
          <p:nvPr/>
        </p:nvSpPr>
        <p:spPr>
          <a:xfrm>
            <a:off x="4355976" y="3933056"/>
            <a:ext cx="1011815"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3.1 a 4.3)</a:t>
            </a:r>
          </a:p>
        </p:txBody>
      </p:sp>
      <p:sp>
        <p:nvSpPr>
          <p:cNvPr id="37" name="CasellaDiTesto 36"/>
          <p:cNvSpPr txBox="1"/>
          <p:nvPr/>
        </p:nvSpPr>
        <p:spPr>
          <a:xfrm>
            <a:off x="6008457" y="3933056"/>
            <a:ext cx="1011815"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6.2 a 8.3)</a:t>
            </a:r>
          </a:p>
        </p:txBody>
      </p:sp>
      <p:sp>
        <p:nvSpPr>
          <p:cNvPr id="38" name="CasellaDiTesto 37"/>
          <p:cNvSpPr txBox="1"/>
          <p:nvPr/>
        </p:nvSpPr>
        <p:spPr>
          <a:xfrm>
            <a:off x="7956380" y="3933056"/>
            <a:ext cx="108395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9.1 a 12.4)</a:t>
            </a:r>
          </a:p>
        </p:txBody>
      </p:sp>
      <p:sp>
        <p:nvSpPr>
          <p:cNvPr id="39" name="CasellaDiTesto 38"/>
          <p:cNvSpPr txBox="1"/>
          <p:nvPr/>
        </p:nvSpPr>
        <p:spPr>
          <a:xfrm>
            <a:off x="7092280" y="1556795"/>
            <a:ext cx="255198" cy="261610"/>
          </a:xfrm>
          <a:prstGeom prst="rect">
            <a:avLst/>
          </a:prstGeom>
          <a:noFill/>
        </p:spPr>
        <p:txBody>
          <a:bodyPr wrap="none" lIns="91400" tIns="45702" rIns="91400" bIns="45702" rtlCol="0">
            <a:spAutoFit/>
          </a:bodyPr>
          <a:lstStyle/>
          <a:p>
            <a:pPr defTabSz="457011"/>
            <a:r>
              <a:rPr lang="it-IT" sz="1100" dirty="0">
                <a:solidFill>
                  <a:srgbClr val="C0504D">
                    <a:lumMod val="75000"/>
                  </a:srgbClr>
                </a:solidFill>
              </a:rPr>
              <a:t>*</a:t>
            </a:r>
          </a:p>
        </p:txBody>
      </p:sp>
      <p:sp>
        <p:nvSpPr>
          <p:cNvPr id="40" name="CasellaDiTesto 39"/>
          <p:cNvSpPr txBox="1"/>
          <p:nvPr/>
        </p:nvSpPr>
        <p:spPr>
          <a:xfrm>
            <a:off x="107504" y="4967592"/>
            <a:ext cx="255198" cy="261610"/>
          </a:xfrm>
          <a:prstGeom prst="rect">
            <a:avLst/>
          </a:prstGeom>
          <a:noFill/>
        </p:spPr>
        <p:txBody>
          <a:bodyPr wrap="none" lIns="91400" tIns="45702" rIns="91400" bIns="45702" rtlCol="0">
            <a:spAutoFit/>
          </a:bodyPr>
          <a:lstStyle/>
          <a:p>
            <a:pPr defTabSz="457011"/>
            <a:r>
              <a:rPr lang="it-IT" sz="1100" dirty="0">
                <a:solidFill>
                  <a:srgbClr val="C0504D">
                    <a:lumMod val="75000"/>
                  </a:srgbClr>
                </a:solidFill>
              </a:rPr>
              <a:t>*</a:t>
            </a:r>
          </a:p>
        </p:txBody>
      </p:sp>
      <p:sp>
        <p:nvSpPr>
          <p:cNvPr id="43" name="CasellaDiTesto 42"/>
          <p:cNvSpPr txBox="1"/>
          <p:nvPr/>
        </p:nvSpPr>
        <p:spPr>
          <a:xfrm>
            <a:off x="181824" y="5013180"/>
            <a:ext cx="8742906" cy="846197"/>
          </a:xfrm>
          <a:prstGeom prst="rect">
            <a:avLst/>
          </a:prstGeom>
          <a:noFill/>
        </p:spPr>
        <p:txBody>
          <a:bodyPr wrap="none" lIns="91400" tIns="45702" rIns="91400" bIns="45702" rtlCol="0">
            <a:spAutoFit/>
          </a:bodyPr>
          <a:lstStyle/>
          <a:p>
            <a:pPr defTabSz="457011"/>
            <a:r>
              <a:rPr lang="it-IT" sz="1600" dirty="0">
                <a:solidFill>
                  <a:prstClr val="white">
                    <a:lumMod val="50000"/>
                  </a:prstClr>
                </a:solidFill>
              </a:rPr>
              <a:t>Riduzioni della pressione arteriosa regolata a un usuale pretrattamento  del valore di 150/90 mm Hg,</a:t>
            </a:r>
          </a:p>
          <a:p>
            <a:pPr defTabSz="457011"/>
            <a:r>
              <a:rPr lang="it-IT" sz="1600" dirty="0">
                <a:solidFill>
                  <a:prstClr val="white">
                    <a:lumMod val="50000"/>
                  </a:prstClr>
                </a:solidFill>
              </a:rPr>
              <a:t> la media della pressione arteriosa in persone di 50-69 anni  che hanno avuto eventi di ictus o</a:t>
            </a:r>
          </a:p>
          <a:p>
            <a:pPr defTabSz="457011"/>
            <a:r>
              <a:rPr lang="it-IT" sz="1600" dirty="0">
                <a:solidFill>
                  <a:prstClr val="white">
                    <a:lumMod val="50000"/>
                  </a:prstClr>
                </a:solidFill>
              </a:rPr>
              <a:t> cardiopatia ischemica .</a:t>
            </a:r>
          </a:p>
        </p:txBody>
      </p:sp>
      <p:sp>
        <p:nvSpPr>
          <p:cNvPr id="32" name="Espace réservé du numéro de diapositive 3"/>
          <p:cNvSpPr>
            <a:spLocks noGrp="1"/>
          </p:cNvSpPr>
          <p:nvPr>
            <p:ph type="sldNum" sz="quarter" idx="12"/>
          </p:nvPr>
        </p:nvSpPr>
        <p:spPr>
          <a:xfrm>
            <a:off x="7020272" y="6510729"/>
            <a:ext cx="2133600" cy="365125"/>
          </a:xfrm>
        </p:spPr>
        <p:txBody>
          <a:bodyPr/>
          <a:lstStyle/>
          <a:p>
            <a:fld id="{8BF08B20-5E99-4B59-B3CF-6D7D23EC42C3}" type="slidenum">
              <a:rPr lang="en-US" smtClean="0">
                <a:solidFill>
                  <a:srgbClr val="FFFFFF">
                    <a:lumMod val="50000"/>
                  </a:srgbClr>
                </a:solidFill>
              </a:rPr>
              <a:pPr/>
              <a:t>34</a:t>
            </a:fld>
            <a:endParaRPr lang="en-US" dirty="0">
              <a:solidFill>
                <a:srgbClr val="FFFFFF">
                  <a:lumMod val="50000"/>
                </a:srgbClr>
              </a:solidFill>
            </a:endParaRPr>
          </a:p>
        </p:txBody>
      </p:sp>
      <p:sp>
        <p:nvSpPr>
          <p:cNvPr id="41" name="CasellaDiTesto 40"/>
          <p:cNvSpPr txBox="1"/>
          <p:nvPr/>
        </p:nvSpPr>
        <p:spPr>
          <a:xfrm>
            <a:off x="149840" y="5961474"/>
            <a:ext cx="8958664" cy="707886"/>
          </a:xfrm>
          <a:prstGeom prst="rect">
            <a:avLst/>
          </a:prstGeom>
          <a:noFill/>
        </p:spPr>
        <p:txBody>
          <a:bodyPr wrap="square" lIns="91400" tIns="45702" rIns="91400" bIns="45702" rtlCol="0">
            <a:spAutoFit/>
          </a:bodyPr>
          <a:lstStyle/>
          <a:p>
            <a:pPr defTabSz="457011"/>
            <a:r>
              <a:rPr lang="en-US" sz="2000" dirty="0">
                <a:solidFill>
                  <a:prstClr val="white">
                    <a:lumMod val="50000"/>
                  </a:prstClr>
                </a:solidFill>
                <a:latin typeface="Trebuchet MS" pitchFamily="34" charset="0"/>
              </a:rPr>
              <a:t>Law M R et al. Value of low dose combination treatment with blood pressure lowering drugs: analysis of 354 </a:t>
            </a:r>
            <a:r>
              <a:rPr lang="en-US" sz="2000" dirty="0" err="1">
                <a:solidFill>
                  <a:prstClr val="white">
                    <a:lumMod val="50000"/>
                  </a:prstClr>
                </a:solidFill>
                <a:latin typeface="Trebuchet MS" pitchFamily="34" charset="0"/>
              </a:rPr>
              <a:t>randomised</a:t>
            </a:r>
            <a:r>
              <a:rPr lang="en-US" sz="2000" dirty="0">
                <a:solidFill>
                  <a:prstClr val="white">
                    <a:lumMod val="50000"/>
                  </a:prstClr>
                </a:solidFill>
                <a:latin typeface="Trebuchet MS" pitchFamily="34" charset="0"/>
              </a:rPr>
              <a:t> trials. BMJ. 2003;326:1427-1434</a:t>
            </a:r>
          </a:p>
        </p:txBody>
      </p:sp>
      <p:sp>
        <p:nvSpPr>
          <p:cNvPr id="2" name="CasellaDiTesto 1"/>
          <p:cNvSpPr txBox="1"/>
          <p:nvPr/>
        </p:nvSpPr>
        <p:spPr>
          <a:xfrm>
            <a:off x="7308305" y="446475"/>
            <a:ext cx="231742" cy="253916"/>
          </a:xfrm>
          <a:prstGeom prst="rect">
            <a:avLst/>
          </a:prstGeom>
          <a:noFill/>
        </p:spPr>
        <p:txBody>
          <a:bodyPr wrap="none" lIns="91400" tIns="45702" rIns="91400" bIns="45702" rtlCol="0">
            <a:spAutoFit/>
          </a:bodyPr>
          <a:lstStyle/>
          <a:p>
            <a:pPr defTabSz="457011"/>
            <a:r>
              <a:rPr lang="it-IT" sz="1000" dirty="0">
                <a:solidFill>
                  <a:srgbClr val="4BACC6">
                    <a:lumMod val="50000"/>
                  </a:srgbClr>
                </a:solidFill>
                <a:latin typeface="Candara"/>
                <a:cs typeface="Candara"/>
              </a:rPr>
              <a:t>1</a:t>
            </a:r>
          </a:p>
        </p:txBody>
      </p:sp>
    </p:spTree>
    <p:extLst>
      <p:ext uri="{BB962C8B-B14F-4D97-AF65-F5344CB8AC3E}">
        <p14:creationId xmlns:p14="http://schemas.microsoft.com/office/powerpoint/2010/main" val="910815144"/>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fr-FR" b="1" dirty="0" err="1" smtClean="0">
                <a:solidFill>
                  <a:srgbClr val="F900E3"/>
                </a:solidFill>
              </a:rPr>
              <a:t>Effetto</a:t>
            </a:r>
            <a:r>
              <a:rPr lang="fr-FR" b="1" dirty="0" smtClean="0">
                <a:solidFill>
                  <a:srgbClr val="F900E3"/>
                </a:solidFill>
              </a:rPr>
              <a:t> </a:t>
            </a:r>
            <a:r>
              <a:rPr lang="fr-FR" b="1" dirty="0" err="1" smtClean="0">
                <a:solidFill>
                  <a:srgbClr val="F900E3"/>
                </a:solidFill>
              </a:rPr>
              <a:t>sulla</a:t>
            </a:r>
            <a:r>
              <a:rPr lang="fr-FR" b="1" dirty="0" smtClean="0">
                <a:solidFill>
                  <a:srgbClr val="F900E3"/>
                </a:solidFill>
              </a:rPr>
              <a:t> </a:t>
            </a:r>
            <a:r>
              <a:rPr lang="fr-FR" b="1" dirty="0" err="1" smtClean="0">
                <a:solidFill>
                  <a:srgbClr val="F900E3"/>
                </a:solidFill>
              </a:rPr>
              <a:t>riduzione</a:t>
            </a:r>
            <a:r>
              <a:rPr lang="fr-FR" b="1" dirty="0" smtClean="0">
                <a:solidFill>
                  <a:srgbClr val="F900E3"/>
                </a:solidFill>
              </a:rPr>
              <a:t> </a:t>
            </a:r>
            <a:r>
              <a:rPr lang="fr-FR" b="1" dirty="0" err="1" smtClean="0">
                <a:solidFill>
                  <a:srgbClr val="F900E3"/>
                </a:solidFill>
              </a:rPr>
              <a:t>dell’incidenza</a:t>
            </a:r>
            <a:r>
              <a:rPr lang="fr-FR" b="1" dirty="0" smtClean="0">
                <a:solidFill>
                  <a:srgbClr val="F900E3"/>
                </a:solidFill>
              </a:rPr>
              <a:t> di ictus e CAD</a:t>
            </a:r>
            <a:endParaRPr lang="it-IT" sz="2000" b="1" baseline="30000" dirty="0">
              <a:solidFill>
                <a:srgbClr val="F900E3"/>
              </a:solidFill>
            </a:endParaRPr>
          </a:p>
        </p:txBody>
      </p:sp>
      <p:sp>
        <p:nvSpPr>
          <p:cNvPr id="12" name="CasellaDiTesto 11"/>
          <p:cNvSpPr txBox="1"/>
          <p:nvPr/>
        </p:nvSpPr>
        <p:spPr>
          <a:xfrm>
            <a:off x="3698037" y="1556792"/>
            <a:ext cx="4409349" cy="369332"/>
          </a:xfrm>
          <a:prstGeom prst="rect">
            <a:avLst/>
          </a:prstGeom>
          <a:noFill/>
        </p:spPr>
        <p:txBody>
          <a:bodyPr wrap="none" lIns="91400" tIns="45702" rIns="91400" bIns="45702" rtlCol="0">
            <a:spAutoFit/>
          </a:bodyPr>
          <a:lstStyle/>
          <a:p>
            <a:pPr defTabSz="457011"/>
            <a:r>
              <a:rPr lang="it-IT" b="1" dirty="0">
                <a:solidFill>
                  <a:srgbClr val="4BACC6">
                    <a:lumMod val="50000"/>
                  </a:srgbClr>
                </a:solidFill>
              </a:rPr>
              <a:t>Percentuale (95% CI) riduzione d’incidenza </a:t>
            </a:r>
          </a:p>
        </p:txBody>
      </p:sp>
      <p:cxnSp>
        <p:nvCxnSpPr>
          <p:cNvPr id="14" name="Connettore 1 13"/>
          <p:cNvCxnSpPr/>
          <p:nvPr/>
        </p:nvCxnSpPr>
        <p:spPr>
          <a:xfrm>
            <a:off x="3635900" y="1926124"/>
            <a:ext cx="51224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923931" y="2276872"/>
            <a:ext cx="1169487" cy="36933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none" lIns="91400" tIns="45702" rIns="91400" bIns="45702" rtlCol="0">
            <a:spAutoFit/>
          </a:bodyPr>
          <a:lstStyle/>
          <a:p>
            <a:pPr defTabSz="457011"/>
            <a:r>
              <a:rPr lang="it-IT" b="1" dirty="0">
                <a:solidFill>
                  <a:prstClr val="white"/>
                </a:solidFill>
              </a:rPr>
              <a:t>1 Farmaco</a:t>
            </a:r>
          </a:p>
        </p:txBody>
      </p:sp>
      <p:sp>
        <p:nvSpPr>
          <p:cNvPr id="16" name="CasellaDiTesto 15"/>
          <p:cNvSpPr txBox="1"/>
          <p:nvPr/>
        </p:nvSpPr>
        <p:spPr>
          <a:xfrm>
            <a:off x="5700933" y="2276872"/>
            <a:ext cx="1103315" cy="369332"/>
          </a:xfrm>
          <a:prstGeom prst="rect">
            <a:avLst/>
          </a:prstGeom>
        </p:spPr>
        <p:style>
          <a:lnRef idx="0">
            <a:schemeClr val="accent3"/>
          </a:lnRef>
          <a:fillRef idx="3">
            <a:schemeClr val="accent3"/>
          </a:fillRef>
          <a:effectRef idx="3">
            <a:schemeClr val="accent3"/>
          </a:effectRef>
          <a:fontRef idx="minor">
            <a:schemeClr val="lt1"/>
          </a:fontRef>
        </p:style>
        <p:txBody>
          <a:bodyPr wrap="none" lIns="91400" tIns="45702" rIns="91400" bIns="45702" rtlCol="0">
            <a:spAutoFit/>
          </a:bodyPr>
          <a:lstStyle/>
          <a:p>
            <a:pPr defTabSz="457011"/>
            <a:r>
              <a:rPr lang="it-IT" b="1" dirty="0">
                <a:solidFill>
                  <a:prstClr val="white"/>
                </a:solidFill>
              </a:rPr>
              <a:t>2 Farmaci</a:t>
            </a:r>
          </a:p>
        </p:txBody>
      </p:sp>
      <p:sp>
        <p:nvSpPr>
          <p:cNvPr id="18" name="CasellaDiTesto 17"/>
          <p:cNvSpPr txBox="1"/>
          <p:nvPr/>
        </p:nvSpPr>
        <p:spPr>
          <a:xfrm>
            <a:off x="7573145" y="2267580"/>
            <a:ext cx="1103315" cy="369332"/>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wrap="none" lIns="91400" tIns="45702" rIns="91400" bIns="45702" rtlCol="0">
            <a:spAutoFit/>
          </a:bodyPr>
          <a:lstStyle/>
          <a:p>
            <a:pPr defTabSz="457011"/>
            <a:r>
              <a:rPr lang="it-IT" b="1" dirty="0">
                <a:solidFill>
                  <a:prstClr val="white"/>
                </a:solidFill>
              </a:rPr>
              <a:t>3 Farmaci</a:t>
            </a:r>
          </a:p>
        </p:txBody>
      </p:sp>
      <p:sp>
        <p:nvSpPr>
          <p:cNvPr id="21" name="CasellaDiTesto 20"/>
          <p:cNvSpPr txBox="1"/>
          <p:nvPr/>
        </p:nvSpPr>
        <p:spPr>
          <a:xfrm>
            <a:off x="1187628" y="2996955"/>
            <a:ext cx="835485" cy="400110"/>
          </a:xfrm>
          <a:prstGeom prst="rect">
            <a:avLst/>
          </a:prstGeom>
          <a:noFill/>
        </p:spPr>
        <p:txBody>
          <a:bodyPr wrap="none" lIns="91400" tIns="45702" rIns="91400" bIns="45702" rtlCol="0">
            <a:spAutoFit/>
          </a:bodyPr>
          <a:lstStyle/>
          <a:p>
            <a:pPr defTabSz="457011"/>
            <a:r>
              <a:rPr lang="it-IT" sz="2000" b="1" dirty="0">
                <a:solidFill>
                  <a:srgbClr val="C0504D">
                    <a:lumMod val="75000"/>
                  </a:srgbClr>
                </a:solidFill>
                <a:latin typeface="Candara" pitchFamily="34" charset="0"/>
              </a:rPr>
              <a:t>ICTUS</a:t>
            </a:r>
          </a:p>
        </p:txBody>
      </p:sp>
      <p:cxnSp>
        <p:nvCxnSpPr>
          <p:cNvPr id="23" name="Connettore 1 22"/>
          <p:cNvCxnSpPr/>
          <p:nvPr/>
        </p:nvCxnSpPr>
        <p:spPr>
          <a:xfrm>
            <a:off x="107504" y="2780928"/>
            <a:ext cx="89289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107504" y="3573016"/>
            <a:ext cx="89289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4020374" y="2996952"/>
            <a:ext cx="418704"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29</a:t>
            </a:r>
          </a:p>
        </p:txBody>
      </p:sp>
      <p:sp>
        <p:nvSpPr>
          <p:cNvPr id="26" name="CasellaDiTesto 25"/>
          <p:cNvSpPr txBox="1"/>
          <p:nvPr/>
        </p:nvSpPr>
        <p:spPr>
          <a:xfrm>
            <a:off x="5735487" y="2996952"/>
            <a:ext cx="458780"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49</a:t>
            </a:r>
            <a:r>
              <a:rPr lang="it-IT" sz="1400" b="1" dirty="0">
                <a:solidFill>
                  <a:srgbClr val="C0504D">
                    <a:lumMod val="75000"/>
                  </a:srgbClr>
                </a:solidFill>
              </a:rPr>
              <a:t> </a:t>
            </a:r>
          </a:p>
        </p:txBody>
      </p:sp>
      <p:sp>
        <p:nvSpPr>
          <p:cNvPr id="27" name="CasellaDiTesto 26"/>
          <p:cNvSpPr txBox="1"/>
          <p:nvPr/>
        </p:nvSpPr>
        <p:spPr>
          <a:xfrm>
            <a:off x="7503754" y="2996952"/>
            <a:ext cx="418704"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63</a:t>
            </a:r>
          </a:p>
        </p:txBody>
      </p:sp>
      <p:sp>
        <p:nvSpPr>
          <p:cNvPr id="28" name="CasellaDiTesto 27"/>
          <p:cNvSpPr txBox="1"/>
          <p:nvPr/>
        </p:nvSpPr>
        <p:spPr>
          <a:xfrm>
            <a:off x="462587" y="3867146"/>
            <a:ext cx="2625026" cy="357580"/>
          </a:xfrm>
          <a:prstGeom prst="rect">
            <a:avLst/>
          </a:prstGeom>
          <a:noFill/>
        </p:spPr>
        <p:txBody>
          <a:bodyPr wrap="none" lIns="91400" tIns="45702" rIns="91400" bIns="45702" rtlCol="0">
            <a:spAutoFit/>
          </a:bodyPr>
          <a:lstStyle/>
          <a:p>
            <a:pPr defTabSz="457011"/>
            <a:r>
              <a:rPr lang="it-IT" sz="1700" b="1" dirty="0">
                <a:solidFill>
                  <a:srgbClr val="C0504D">
                    <a:lumMod val="75000"/>
                  </a:srgbClr>
                </a:solidFill>
                <a:latin typeface="Candara" pitchFamily="34" charset="0"/>
              </a:rPr>
              <a:t>CARDIOPATIA ISCHEMICA</a:t>
            </a:r>
          </a:p>
        </p:txBody>
      </p:sp>
      <p:sp>
        <p:nvSpPr>
          <p:cNvPr id="29" name="CasellaDiTesto 28"/>
          <p:cNvSpPr txBox="1"/>
          <p:nvPr/>
        </p:nvSpPr>
        <p:spPr>
          <a:xfrm>
            <a:off x="4067946" y="3861048"/>
            <a:ext cx="458780"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19</a:t>
            </a:r>
            <a:r>
              <a:rPr lang="it-IT" sz="1400" b="1" dirty="0">
                <a:solidFill>
                  <a:srgbClr val="C0504D">
                    <a:lumMod val="75000"/>
                  </a:srgbClr>
                </a:solidFill>
              </a:rPr>
              <a:t> </a:t>
            </a:r>
          </a:p>
        </p:txBody>
      </p:sp>
      <p:sp>
        <p:nvSpPr>
          <p:cNvPr id="30" name="CasellaDiTesto 29"/>
          <p:cNvSpPr txBox="1"/>
          <p:nvPr/>
        </p:nvSpPr>
        <p:spPr>
          <a:xfrm>
            <a:off x="5724131" y="3861048"/>
            <a:ext cx="458780"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34</a:t>
            </a:r>
            <a:r>
              <a:rPr lang="it-IT" sz="1400" b="1" dirty="0">
                <a:solidFill>
                  <a:srgbClr val="C0504D">
                    <a:lumMod val="75000"/>
                  </a:srgbClr>
                </a:solidFill>
              </a:rPr>
              <a:t> </a:t>
            </a:r>
          </a:p>
        </p:txBody>
      </p:sp>
      <p:sp>
        <p:nvSpPr>
          <p:cNvPr id="31" name="CasellaDiTesto 30"/>
          <p:cNvSpPr txBox="1"/>
          <p:nvPr/>
        </p:nvSpPr>
        <p:spPr>
          <a:xfrm>
            <a:off x="7607695" y="3861048"/>
            <a:ext cx="458780"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46</a:t>
            </a:r>
            <a:r>
              <a:rPr lang="it-IT" sz="1400" b="1" dirty="0">
                <a:solidFill>
                  <a:srgbClr val="C0504D">
                    <a:lumMod val="75000"/>
                  </a:srgbClr>
                </a:solidFill>
              </a:rPr>
              <a:t> </a:t>
            </a:r>
          </a:p>
        </p:txBody>
      </p:sp>
      <p:sp>
        <p:nvSpPr>
          <p:cNvPr id="33" name="CasellaDiTesto 32"/>
          <p:cNvSpPr txBox="1"/>
          <p:nvPr/>
        </p:nvSpPr>
        <p:spPr>
          <a:xfrm>
            <a:off x="4211960" y="3059668"/>
            <a:ext cx="93487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26 a 31)</a:t>
            </a:r>
          </a:p>
        </p:txBody>
      </p:sp>
      <p:sp>
        <p:nvSpPr>
          <p:cNvPr id="34" name="CasellaDiTesto 33"/>
          <p:cNvSpPr txBox="1"/>
          <p:nvPr/>
        </p:nvSpPr>
        <p:spPr>
          <a:xfrm>
            <a:off x="5940154" y="3068960"/>
            <a:ext cx="93487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42 a 55)</a:t>
            </a:r>
          </a:p>
        </p:txBody>
      </p:sp>
      <p:sp>
        <p:nvSpPr>
          <p:cNvPr id="35" name="CasellaDiTesto 34"/>
          <p:cNvSpPr txBox="1"/>
          <p:nvPr/>
        </p:nvSpPr>
        <p:spPr>
          <a:xfrm>
            <a:off x="7741589" y="3059668"/>
            <a:ext cx="93487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55 a 70)</a:t>
            </a:r>
          </a:p>
        </p:txBody>
      </p:sp>
      <p:sp>
        <p:nvSpPr>
          <p:cNvPr id="36" name="CasellaDiTesto 35"/>
          <p:cNvSpPr txBox="1"/>
          <p:nvPr/>
        </p:nvSpPr>
        <p:spPr>
          <a:xfrm>
            <a:off x="4285201" y="3933056"/>
            <a:ext cx="93487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17 a 21)</a:t>
            </a:r>
          </a:p>
        </p:txBody>
      </p:sp>
      <p:sp>
        <p:nvSpPr>
          <p:cNvPr id="37" name="CasellaDiTesto 36"/>
          <p:cNvSpPr txBox="1"/>
          <p:nvPr/>
        </p:nvSpPr>
        <p:spPr>
          <a:xfrm>
            <a:off x="5941385" y="3933056"/>
            <a:ext cx="93487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29 a 40)</a:t>
            </a:r>
          </a:p>
        </p:txBody>
      </p:sp>
      <p:sp>
        <p:nvSpPr>
          <p:cNvPr id="38" name="CasellaDiTesto 37"/>
          <p:cNvSpPr txBox="1"/>
          <p:nvPr/>
        </p:nvSpPr>
        <p:spPr>
          <a:xfrm>
            <a:off x="7812360" y="3933056"/>
            <a:ext cx="934871" cy="369332"/>
          </a:xfrm>
          <a:prstGeom prst="rect">
            <a:avLst/>
          </a:prstGeom>
          <a:noFill/>
        </p:spPr>
        <p:txBody>
          <a:bodyPr wrap="none" lIns="91400" tIns="45702" rIns="91400" bIns="45702" rtlCol="0">
            <a:spAutoFit/>
          </a:bodyPr>
          <a:lstStyle/>
          <a:p>
            <a:pPr defTabSz="457011"/>
            <a:r>
              <a:rPr lang="it-IT" b="1" dirty="0">
                <a:solidFill>
                  <a:srgbClr val="C0504D">
                    <a:lumMod val="75000"/>
                  </a:srgbClr>
                </a:solidFill>
              </a:rPr>
              <a:t> </a:t>
            </a:r>
            <a:r>
              <a:rPr lang="it-IT" sz="1100" b="1" dirty="0">
                <a:solidFill>
                  <a:srgbClr val="C0504D">
                    <a:lumMod val="75000"/>
                  </a:srgbClr>
                </a:solidFill>
              </a:rPr>
              <a:t>(Da 39 a 53)</a:t>
            </a:r>
          </a:p>
        </p:txBody>
      </p:sp>
      <p:sp>
        <p:nvSpPr>
          <p:cNvPr id="40" name="CasellaDiTesto 39"/>
          <p:cNvSpPr txBox="1"/>
          <p:nvPr/>
        </p:nvSpPr>
        <p:spPr>
          <a:xfrm>
            <a:off x="71293" y="5066024"/>
            <a:ext cx="8893195" cy="646331"/>
          </a:xfrm>
          <a:prstGeom prst="rect">
            <a:avLst/>
          </a:prstGeom>
          <a:noFill/>
        </p:spPr>
        <p:txBody>
          <a:bodyPr wrap="square" lIns="91400" tIns="45702" rIns="91400" bIns="45702" rtlCol="0">
            <a:spAutoFit/>
          </a:bodyPr>
          <a:lstStyle/>
          <a:p>
            <a:pPr algn="ctr" defTabSz="457011"/>
            <a:r>
              <a:rPr lang="it-IT" b="1" dirty="0">
                <a:solidFill>
                  <a:srgbClr val="C0504D">
                    <a:lumMod val="75000"/>
                  </a:srgbClr>
                </a:solidFill>
              </a:rPr>
              <a:t>Effetti di farmaci antiipertensivi sulla riduzione nell’incidenza di ictus ed eventi ischemici quando utilizzati separatamente e in combinazione a metà dose standard</a:t>
            </a:r>
          </a:p>
        </p:txBody>
      </p:sp>
      <p:sp>
        <p:nvSpPr>
          <p:cNvPr id="32" name="Espace réservé du numéro de diapositive 3"/>
          <p:cNvSpPr>
            <a:spLocks noGrp="1"/>
          </p:cNvSpPr>
          <p:nvPr>
            <p:ph type="sldNum" sz="quarter" idx="12"/>
          </p:nvPr>
        </p:nvSpPr>
        <p:spPr>
          <a:xfrm>
            <a:off x="7020272" y="6510729"/>
            <a:ext cx="2133600" cy="365125"/>
          </a:xfrm>
        </p:spPr>
        <p:txBody>
          <a:bodyPr/>
          <a:lstStyle/>
          <a:p>
            <a:fld id="{8BF08B20-5E99-4B59-B3CF-6D7D23EC42C3}" type="slidenum">
              <a:rPr lang="en-US" smtClean="0">
                <a:solidFill>
                  <a:srgbClr val="FFFFFF">
                    <a:lumMod val="50000"/>
                  </a:srgbClr>
                </a:solidFill>
              </a:rPr>
              <a:pPr/>
              <a:t>35</a:t>
            </a:fld>
            <a:endParaRPr lang="en-US" dirty="0">
              <a:solidFill>
                <a:srgbClr val="FFFFFF">
                  <a:lumMod val="50000"/>
                </a:srgbClr>
              </a:solidFill>
            </a:endParaRPr>
          </a:p>
        </p:txBody>
      </p:sp>
      <p:sp>
        <p:nvSpPr>
          <p:cNvPr id="41" name="CasellaDiTesto 40"/>
          <p:cNvSpPr txBox="1"/>
          <p:nvPr/>
        </p:nvSpPr>
        <p:spPr>
          <a:xfrm>
            <a:off x="149840" y="5805264"/>
            <a:ext cx="8958664" cy="923330"/>
          </a:xfrm>
          <a:prstGeom prst="rect">
            <a:avLst/>
          </a:prstGeom>
          <a:noFill/>
        </p:spPr>
        <p:txBody>
          <a:bodyPr wrap="square" lIns="91400" tIns="45702" rIns="91400" bIns="45702" rtlCol="0">
            <a:spAutoFit/>
          </a:bodyPr>
          <a:lstStyle/>
          <a:p>
            <a:pPr defTabSz="457011"/>
            <a:r>
              <a:rPr lang="en-US" dirty="0" err="1">
                <a:solidFill>
                  <a:prstClr val="white">
                    <a:lumMod val="50000"/>
                  </a:prstClr>
                </a:solidFill>
                <a:latin typeface="Trebuchet MS" pitchFamily="34" charset="0"/>
              </a:rPr>
              <a:t>Rielaborazione</a:t>
            </a:r>
            <a:r>
              <a:rPr lang="en-US" dirty="0">
                <a:solidFill>
                  <a:prstClr val="white">
                    <a:lumMod val="50000"/>
                  </a:prstClr>
                </a:solidFill>
                <a:latin typeface="Trebuchet MS" pitchFamily="34" charset="0"/>
              </a:rPr>
              <a:t> </a:t>
            </a:r>
            <a:r>
              <a:rPr lang="en-US" dirty="0" err="1">
                <a:solidFill>
                  <a:prstClr val="white">
                    <a:lumMod val="50000"/>
                  </a:prstClr>
                </a:solidFill>
                <a:latin typeface="Trebuchet MS" pitchFamily="34" charset="0"/>
              </a:rPr>
              <a:t>grafica</a:t>
            </a:r>
            <a:r>
              <a:rPr lang="en-US" dirty="0">
                <a:solidFill>
                  <a:prstClr val="white">
                    <a:lumMod val="50000"/>
                  </a:prstClr>
                </a:solidFill>
                <a:latin typeface="Trebuchet MS" pitchFamily="34" charset="0"/>
              </a:rPr>
              <a:t>  </a:t>
            </a:r>
            <a:r>
              <a:rPr lang="en-US" dirty="0" err="1">
                <a:solidFill>
                  <a:prstClr val="white">
                    <a:lumMod val="50000"/>
                  </a:prstClr>
                </a:solidFill>
                <a:latin typeface="Trebuchet MS" pitchFamily="34" charset="0"/>
              </a:rPr>
              <a:t>della</a:t>
            </a:r>
            <a:r>
              <a:rPr lang="en-US" dirty="0">
                <a:solidFill>
                  <a:prstClr val="white">
                    <a:lumMod val="50000"/>
                  </a:prstClr>
                </a:solidFill>
                <a:latin typeface="Trebuchet MS" pitchFamily="34" charset="0"/>
              </a:rPr>
              <a:t> </a:t>
            </a:r>
            <a:r>
              <a:rPr lang="en-US" dirty="0" err="1">
                <a:solidFill>
                  <a:prstClr val="white">
                    <a:lumMod val="50000"/>
                  </a:prstClr>
                </a:solidFill>
                <a:latin typeface="Trebuchet MS" pitchFamily="34" charset="0"/>
              </a:rPr>
              <a:t>tabella</a:t>
            </a:r>
            <a:r>
              <a:rPr lang="en-US" dirty="0">
                <a:solidFill>
                  <a:prstClr val="white">
                    <a:lumMod val="50000"/>
                  </a:prstClr>
                </a:solidFill>
                <a:latin typeface="Trebuchet MS" pitchFamily="34" charset="0"/>
              </a:rPr>
              <a:t> da Law M R et al. Value of low dose combination treatment with blood pressure lowering drugs: analysis of 354 </a:t>
            </a:r>
            <a:r>
              <a:rPr lang="en-US" dirty="0" err="1">
                <a:solidFill>
                  <a:prstClr val="white">
                    <a:lumMod val="50000"/>
                  </a:prstClr>
                </a:solidFill>
                <a:latin typeface="Trebuchet MS" pitchFamily="34" charset="0"/>
              </a:rPr>
              <a:t>randomised</a:t>
            </a:r>
            <a:r>
              <a:rPr lang="en-US" dirty="0">
                <a:solidFill>
                  <a:prstClr val="white">
                    <a:lumMod val="50000"/>
                  </a:prstClr>
                </a:solidFill>
                <a:latin typeface="Trebuchet MS" pitchFamily="34" charset="0"/>
              </a:rPr>
              <a:t> trials. BMJ. 2003;326:1427-1434</a:t>
            </a:r>
          </a:p>
        </p:txBody>
      </p:sp>
      <p:sp>
        <p:nvSpPr>
          <p:cNvPr id="39" name="CasellaDiTesto 38"/>
          <p:cNvSpPr txBox="1"/>
          <p:nvPr/>
        </p:nvSpPr>
        <p:spPr>
          <a:xfrm>
            <a:off x="8858116" y="332658"/>
            <a:ext cx="231742" cy="253916"/>
          </a:xfrm>
          <a:prstGeom prst="rect">
            <a:avLst/>
          </a:prstGeom>
          <a:noFill/>
        </p:spPr>
        <p:txBody>
          <a:bodyPr wrap="none" lIns="91400" tIns="45702" rIns="91400" bIns="45702" rtlCol="0">
            <a:spAutoFit/>
          </a:bodyPr>
          <a:lstStyle/>
          <a:p>
            <a:pPr defTabSz="457011"/>
            <a:r>
              <a:rPr lang="it-IT" sz="1000" dirty="0">
                <a:solidFill>
                  <a:srgbClr val="4BACC6">
                    <a:lumMod val="50000"/>
                  </a:srgbClr>
                </a:solidFill>
                <a:latin typeface="Candara"/>
                <a:cs typeface="Candara"/>
              </a:rPr>
              <a:t>1</a:t>
            </a:r>
          </a:p>
        </p:txBody>
      </p:sp>
    </p:spTree>
    <p:extLst>
      <p:ext uri="{BB962C8B-B14F-4D97-AF65-F5344CB8AC3E}">
        <p14:creationId xmlns:p14="http://schemas.microsoft.com/office/powerpoint/2010/main" val="44056132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6584" cy="147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520489" y="1772816"/>
            <a:ext cx="2215607" cy="276999"/>
          </a:xfrm>
          <a:prstGeom prst="rect">
            <a:avLst/>
          </a:prstGeom>
        </p:spPr>
        <p:txBody>
          <a:bodyPr wrap="none" lIns="91400" tIns="45702" rIns="91400" bIns="45702">
            <a:spAutoFit/>
          </a:bodyPr>
          <a:lstStyle/>
          <a:p>
            <a:r>
              <a:rPr lang="it-IT" sz="1200" dirty="0">
                <a:solidFill>
                  <a:prstClr val="black"/>
                </a:solidFill>
              </a:rPr>
              <a:t> (</a:t>
            </a:r>
            <a:r>
              <a:rPr lang="it-IT" sz="1200" dirty="0" err="1">
                <a:solidFill>
                  <a:prstClr val="black"/>
                </a:solidFill>
              </a:rPr>
              <a:t>Hypertension</a:t>
            </a:r>
            <a:r>
              <a:rPr lang="it-IT" sz="1200" dirty="0">
                <a:solidFill>
                  <a:prstClr val="black"/>
                </a:solidFill>
              </a:rPr>
              <a:t>. 2009;54:32-39.)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324" y="739700"/>
            <a:ext cx="3540125"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22"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5420160" y="6453336"/>
            <a:ext cx="3624480" cy="244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it-IT" sz="900">
                <a:solidFill>
                  <a:srgbClr val="000000"/>
                </a:solidFill>
                <a:latin typeface="Arial" charset="0"/>
              </a:rPr>
              <a:t>Copyright © American Heart Association, Inc. All rights reserved.</a:t>
            </a:r>
          </a:p>
        </p:txBody>
      </p:sp>
    </p:spTree>
    <p:extLst>
      <p:ext uri="{BB962C8B-B14F-4D97-AF65-F5344CB8AC3E}">
        <p14:creationId xmlns:p14="http://schemas.microsoft.com/office/powerpoint/2010/main" val="1762525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defTabSz="414683" eaLnBrk="1" fontAlgn="base" hangingPunct="0">
              <a:lnSpc>
                <a:spcPct val="93000"/>
              </a:lnSpc>
              <a:spcBef>
                <a:spcPct val="0"/>
              </a:spcBef>
              <a:spcAft>
                <a:spcPct val="0"/>
              </a:spcAft>
              <a:buClr>
                <a:srgbClr val="000000"/>
              </a:buClr>
              <a:buSzPct val="45000"/>
            </a:pPr>
            <a:r>
              <a:rPr lang="en-GB" altLang="it-IT" sz="1500" b="1">
                <a:solidFill>
                  <a:srgbClr val="000000"/>
                </a:solidFill>
                <a:latin typeface="Arial" charset="0"/>
              </a:rPr>
              <a:t>Figure 4. Between-treatment comparisons for change from baseline to end point in mean sitting BP (mm Hg) by baseline MSSBP. Data presented are least-square mean changes.</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2"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00" y="979303"/>
            <a:ext cx="7175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4"/>
          <p:cNvSpPr txBox="1">
            <a:spLocks noChangeArrowheads="1"/>
          </p:cNvSpPr>
          <p:nvPr/>
        </p:nvSpPr>
        <p:spPr bwMode="auto">
          <a:xfrm>
            <a:off x="986401" y="597230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it-IT" sz="1100" b="1">
                <a:solidFill>
                  <a:srgbClr val="000000"/>
                </a:solidFill>
                <a:latin typeface="Arial" charset="0"/>
              </a:rPr>
              <a:t>David A. Calhoun et al. Hypertension. 2009;54:32-39</a:t>
            </a:r>
          </a:p>
        </p:txBody>
      </p:sp>
      <p:sp>
        <p:nvSpPr>
          <p:cNvPr id="6150" name="Text Box 5"/>
          <p:cNvSpPr txBox="1">
            <a:spLocks noChangeArrowheads="1"/>
          </p:cNvSpPr>
          <p:nvPr/>
        </p:nvSpPr>
        <p:spPr bwMode="auto">
          <a:xfrm>
            <a:off x="5420160" y="6613176"/>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defTabSz="414683" eaLnBrk="1" fontAlgn="base" hangingPunct="0">
              <a:lnSpc>
                <a:spcPct val="93000"/>
              </a:lnSpc>
              <a:spcBef>
                <a:spcPct val="0"/>
              </a:spcBef>
              <a:spcAft>
                <a:spcPct val="0"/>
              </a:spcAft>
              <a:buClr>
                <a:srgbClr val="000000"/>
              </a:buClr>
              <a:buSzPct val="45000"/>
            </a:pPr>
            <a:r>
              <a:rPr lang="en-GB" altLang="it-IT" sz="900">
                <a:solidFill>
                  <a:srgbClr val="000000"/>
                </a:solidFill>
                <a:latin typeface="Arial" charset="0"/>
              </a:rPr>
              <a:t>Copyright © American Heart Association, Inc. All rights reserved.</a:t>
            </a:r>
          </a:p>
        </p:txBody>
      </p:sp>
    </p:spTree>
    <p:extLst>
      <p:ext uri="{BB962C8B-B14F-4D97-AF65-F5344CB8AC3E}">
        <p14:creationId xmlns:p14="http://schemas.microsoft.com/office/powerpoint/2010/main" val="3809529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643688" y="5429250"/>
            <a:ext cx="2428875" cy="1428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00" tIns="45702" rIns="91400" bIns="45702" anchor="ctr"/>
          <a:lstStyle/>
          <a:p>
            <a:pPr algn="ctr" defTabSz="457011">
              <a:defRPr/>
            </a:pPr>
            <a:endParaRPr lang="cs-CZ">
              <a:solidFill>
                <a:srgbClr val="FFFFFF"/>
              </a:solidFill>
              <a:cs typeface="Arial" pitchFamily="34" charset="0"/>
            </a:endParaRPr>
          </a:p>
        </p:txBody>
      </p:sp>
      <p:sp>
        <p:nvSpPr>
          <p:cNvPr id="41987" name="Rectangle 119"/>
          <p:cNvSpPr>
            <a:spLocks noChangeArrowheads="1"/>
          </p:cNvSpPr>
          <p:nvPr/>
        </p:nvSpPr>
        <p:spPr bwMode="auto">
          <a:xfrm>
            <a:off x="7824790" y="2825750"/>
            <a:ext cx="1139825" cy="1035050"/>
          </a:xfrm>
          <a:prstGeom prst="rect">
            <a:avLst/>
          </a:prstGeom>
          <a:solidFill>
            <a:srgbClr val="FF0000"/>
          </a:solidFill>
          <a:ln w="9525">
            <a:solidFill>
              <a:srgbClr val="FF0000"/>
            </a:solidFill>
            <a:miter lim="800000"/>
            <a:headEnd/>
            <a:tailEnd/>
          </a:ln>
        </p:spPr>
        <p:txBody>
          <a:bodyPr lIns="91400" tIns="45702" rIns="91400" bIns="45702" anchor="ctr"/>
          <a:lstStyle/>
          <a:p>
            <a:pPr algn="ctr" defTabSz="457011"/>
            <a:r>
              <a:rPr lang="en-GB" sz="1400">
                <a:solidFill>
                  <a:srgbClr val="FFFFFF"/>
                </a:solidFill>
                <a:cs typeface="Arial" pitchFamily="34" charset="0"/>
              </a:rPr>
              <a:t>Primary endpoint:</a:t>
            </a:r>
          </a:p>
          <a:p>
            <a:pPr algn="ctr" defTabSz="457011"/>
            <a:r>
              <a:rPr lang="el-GR" sz="1400">
                <a:solidFill>
                  <a:srgbClr val="FFFFFF"/>
                </a:solidFill>
                <a:cs typeface="Arial" pitchFamily="34" charset="0"/>
              </a:rPr>
              <a:t>Δ</a:t>
            </a:r>
            <a:r>
              <a:rPr lang="en-GB" sz="1400">
                <a:solidFill>
                  <a:srgbClr val="FFFFFF"/>
                </a:solidFill>
                <a:cs typeface="Arial" pitchFamily="34" charset="0"/>
              </a:rPr>
              <a:t> SeDBP </a:t>
            </a:r>
          </a:p>
          <a:p>
            <a:pPr algn="ctr" defTabSz="457011"/>
            <a:r>
              <a:rPr lang="en-GB" sz="1400">
                <a:solidFill>
                  <a:srgbClr val="FFFFFF"/>
                </a:solidFill>
                <a:cs typeface="Arial" pitchFamily="34" charset="0"/>
              </a:rPr>
              <a:t>from Week 0</a:t>
            </a:r>
          </a:p>
        </p:txBody>
      </p:sp>
      <p:sp>
        <p:nvSpPr>
          <p:cNvPr id="210977" name="Rectangle 33"/>
          <p:cNvSpPr>
            <a:spLocks noChangeArrowheads="1"/>
          </p:cNvSpPr>
          <p:nvPr/>
        </p:nvSpPr>
        <p:spPr bwMode="auto">
          <a:xfrm>
            <a:off x="4595813" y="4649788"/>
            <a:ext cx="2700337" cy="482600"/>
          </a:xfrm>
          <a:prstGeom prst="rect">
            <a:avLst/>
          </a:prstGeom>
          <a:solidFill>
            <a:srgbClr val="EA5B06"/>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500" b="1" dirty="0">
                <a:solidFill>
                  <a:prstClr val="black"/>
                </a:solidFill>
                <a:cs typeface="Arial" pitchFamily="34" charset="0"/>
              </a:rPr>
              <a:t>OLM/AML/HCTZ 40/10/25 </a:t>
            </a:r>
            <a:br>
              <a:rPr lang="en-GB" sz="1500" b="1" dirty="0">
                <a:solidFill>
                  <a:prstClr val="black"/>
                </a:solidFill>
                <a:cs typeface="Arial" pitchFamily="34" charset="0"/>
              </a:rPr>
            </a:br>
            <a:r>
              <a:rPr lang="en-GB" sz="1500" b="1" dirty="0">
                <a:solidFill>
                  <a:prstClr val="black"/>
                </a:solidFill>
                <a:cs typeface="Arial" pitchFamily="34" charset="0"/>
              </a:rPr>
              <a:t>(n=200)</a:t>
            </a:r>
          </a:p>
        </p:txBody>
      </p:sp>
      <p:sp>
        <p:nvSpPr>
          <p:cNvPr id="210978" name="Rectangle 34"/>
          <p:cNvSpPr>
            <a:spLocks noChangeArrowheads="1"/>
          </p:cNvSpPr>
          <p:nvPr/>
        </p:nvSpPr>
        <p:spPr bwMode="auto">
          <a:xfrm>
            <a:off x="4595813" y="4087817"/>
            <a:ext cx="2700337" cy="465137"/>
          </a:xfrm>
          <a:prstGeom prst="rect">
            <a:avLst/>
          </a:prstGeom>
          <a:solidFill>
            <a:srgbClr val="00B050"/>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500" b="1" dirty="0">
                <a:solidFill>
                  <a:prstClr val="black"/>
                </a:solidFill>
                <a:cs typeface="Arial" pitchFamily="34" charset="0"/>
              </a:rPr>
              <a:t>AML/HCTZ 10/25 </a:t>
            </a:r>
            <a:br>
              <a:rPr lang="en-GB" sz="1500" b="1" dirty="0">
                <a:solidFill>
                  <a:prstClr val="black"/>
                </a:solidFill>
                <a:cs typeface="Arial" pitchFamily="34" charset="0"/>
              </a:rPr>
            </a:br>
            <a:r>
              <a:rPr lang="en-GB" sz="1500" b="1" dirty="0">
                <a:solidFill>
                  <a:prstClr val="black"/>
                </a:solidFill>
                <a:cs typeface="Arial" pitchFamily="34" charset="0"/>
              </a:rPr>
              <a:t>(n=600)</a:t>
            </a:r>
          </a:p>
        </p:txBody>
      </p:sp>
      <p:sp>
        <p:nvSpPr>
          <p:cNvPr id="210979" name="Rectangle 35"/>
          <p:cNvSpPr>
            <a:spLocks noChangeArrowheads="1"/>
          </p:cNvSpPr>
          <p:nvPr/>
        </p:nvSpPr>
        <p:spPr bwMode="auto">
          <a:xfrm>
            <a:off x="4595813" y="2706688"/>
            <a:ext cx="2700337" cy="498475"/>
          </a:xfrm>
          <a:prstGeom prst="rect">
            <a:avLst/>
          </a:prstGeom>
          <a:solidFill>
            <a:srgbClr val="0000FF"/>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500" b="1" dirty="0">
                <a:solidFill>
                  <a:prstClr val="white"/>
                </a:solidFill>
                <a:cs typeface="Arial" pitchFamily="34" charset="0"/>
              </a:rPr>
              <a:t>OLM/HCTZ 40/25 </a:t>
            </a:r>
            <a:br>
              <a:rPr lang="en-GB" sz="1500" b="1" dirty="0">
                <a:solidFill>
                  <a:prstClr val="white"/>
                </a:solidFill>
                <a:cs typeface="Arial" pitchFamily="34" charset="0"/>
              </a:rPr>
            </a:br>
            <a:r>
              <a:rPr lang="en-GB" sz="1500" b="1" dirty="0">
                <a:solidFill>
                  <a:prstClr val="white"/>
                </a:solidFill>
                <a:cs typeface="Arial" pitchFamily="34" charset="0"/>
              </a:rPr>
              <a:t>(n=600)</a:t>
            </a:r>
          </a:p>
        </p:txBody>
      </p:sp>
      <p:sp>
        <p:nvSpPr>
          <p:cNvPr id="210980" name="Rectangle 36"/>
          <p:cNvSpPr>
            <a:spLocks noChangeArrowheads="1"/>
          </p:cNvSpPr>
          <p:nvPr/>
        </p:nvSpPr>
        <p:spPr bwMode="auto">
          <a:xfrm>
            <a:off x="4595813" y="3314700"/>
            <a:ext cx="2700337" cy="473075"/>
          </a:xfrm>
          <a:prstGeom prst="rect">
            <a:avLst/>
          </a:prstGeom>
          <a:solidFill>
            <a:srgbClr val="EA5B06"/>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500" b="1" dirty="0">
                <a:solidFill>
                  <a:prstClr val="black"/>
                </a:solidFill>
                <a:cs typeface="Arial" pitchFamily="34" charset="0"/>
              </a:rPr>
              <a:t>OLM/AML/HCTZ 40/10/25 </a:t>
            </a:r>
            <a:br>
              <a:rPr lang="en-GB" sz="1500" b="1" dirty="0">
                <a:solidFill>
                  <a:prstClr val="black"/>
                </a:solidFill>
                <a:cs typeface="Arial" pitchFamily="34" charset="0"/>
              </a:rPr>
            </a:br>
            <a:r>
              <a:rPr lang="en-GB" sz="1500" b="1" dirty="0">
                <a:solidFill>
                  <a:prstClr val="black"/>
                </a:solidFill>
                <a:cs typeface="Arial" pitchFamily="34" charset="0"/>
              </a:rPr>
              <a:t>(n=200)</a:t>
            </a:r>
          </a:p>
        </p:txBody>
      </p:sp>
      <p:sp>
        <p:nvSpPr>
          <p:cNvPr id="210981" name="Rectangle 37"/>
          <p:cNvSpPr>
            <a:spLocks noChangeArrowheads="1"/>
          </p:cNvSpPr>
          <p:nvPr/>
        </p:nvSpPr>
        <p:spPr bwMode="auto">
          <a:xfrm>
            <a:off x="4595813" y="1341442"/>
            <a:ext cx="2700337" cy="471487"/>
          </a:xfrm>
          <a:prstGeom prst="rect">
            <a:avLst/>
          </a:prstGeom>
          <a:solidFill>
            <a:srgbClr val="FFB250"/>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500" b="1" dirty="0">
                <a:solidFill>
                  <a:prstClr val="black"/>
                </a:solidFill>
                <a:cs typeface="Arial" pitchFamily="34" charset="0"/>
              </a:rPr>
              <a:t>OLM/AML 40/10 </a:t>
            </a:r>
            <a:br>
              <a:rPr lang="en-GB" sz="1500" b="1" dirty="0">
                <a:solidFill>
                  <a:prstClr val="black"/>
                </a:solidFill>
                <a:cs typeface="Arial" pitchFamily="34" charset="0"/>
              </a:rPr>
            </a:br>
            <a:r>
              <a:rPr lang="en-GB" sz="1500" b="1" dirty="0">
                <a:solidFill>
                  <a:prstClr val="black"/>
                </a:solidFill>
                <a:cs typeface="Arial" pitchFamily="34" charset="0"/>
              </a:rPr>
              <a:t>(n=600)</a:t>
            </a:r>
          </a:p>
        </p:txBody>
      </p:sp>
      <p:sp>
        <p:nvSpPr>
          <p:cNvPr id="210982" name="Rectangle 38"/>
          <p:cNvSpPr>
            <a:spLocks noChangeArrowheads="1"/>
          </p:cNvSpPr>
          <p:nvPr/>
        </p:nvSpPr>
        <p:spPr bwMode="auto">
          <a:xfrm>
            <a:off x="4595813" y="1922463"/>
            <a:ext cx="2700337" cy="481012"/>
          </a:xfrm>
          <a:prstGeom prst="rect">
            <a:avLst/>
          </a:prstGeom>
          <a:solidFill>
            <a:srgbClr val="EA5B06"/>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500" b="1" dirty="0">
                <a:solidFill>
                  <a:prstClr val="black"/>
                </a:solidFill>
                <a:cs typeface="Arial" pitchFamily="34" charset="0"/>
              </a:rPr>
              <a:t>OLM/AML/HCTZ 40/10/25 </a:t>
            </a:r>
            <a:br>
              <a:rPr lang="en-GB" sz="1500" b="1" dirty="0">
                <a:solidFill>
                  <a:prstClr val="black"/>
                </a:solidFill>
                <a:cs typeface="Arial" pitchFamily="34" charset="0"/>
              </a:rPr>
            </a:br>
            <a:r>
              <a:rPr lang="en-GB" sz="1500" b="1" dirty="0">
                <a:solidFill>
                  <a:prstClr val="black"/>
                </a:solidFill>
                <a:cs typeface="Arial" pitchFamily="34" charset="0"/>
              </a:rPr>
              <a:t>(n=200)</a:t>
            </a:r>
          </a:p>
        </p:txBody>
      </p:sp>
      <p:sp>
        <p:nvSpPr>
          <p:cNvPr id="210996" name="Rectangle 52"/>
          <p:cNvSpPr>
            <a:spLocks noChangeArrowheads="1"/>
          </p:cNvSpPr>
          <p:nvPr/>
        </p:nvSpPr>
        <p:spPr bwMode="auto">
          <a:xfrm>
            <a:off x="1909767" y="2894016"/>
            <a:ext cx="2427287" cy="682625"/>
          </a:xfrm>
          <a:prstGeom prst="rect">
            <a:avLst/>
          </a:prstGeom>
          <a:solidFill>
            <a:srgbClr val="0000FF"/>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600" b="1" dirty="0">
                <a:solidFill>
                  <a:prstClr val="white"/>
                </a:solidFill>
                <a:cs typeface="Arial" pitchFamily="34" charset="0"/>
              </a:rPr>
              <a:t>OLM/HCTZ 40/25 (n=800) </a:t>
            </a:r>
          </a:p>
        </p:txBody>
      </p:sp>
      <p:sp>
        <p:nvSpPr>
          <p:cNvPr id="211002" name="Rectangle 58"/>
          <p:cNvSpPr>
            <a:spLocks noChangeArrowheads="1"/>
          </p:cNvSpPr>
          <p:nvPr/>
        </p:nvSpPr>
        <p:spPr bwMode="auto">
          <a:xfrm>
            <a:off x="1909767" y="1535113"/>
            <a:ext cx="2427287" cy="668337"/>
          </a:xfrm>
          <a:prstGeom prst="rect">
            <a:avLst/>
          </a:prstGeom>
          <a:solidFill>
            <a:srgbClr val="FFB250"/>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600" b="1" dirty="0">
                <a:solidFill>
                  <a:prstClr val="black"/>
                </a:solidFill>
                <a:cs typeface="Arial" pitchFamily="34" charset="0"/>
              </a:rPr>
              <a:t>OLM/AML 40/10 (n=800)</a:t>
            </a:r>
          </a:p>
        </p:txBody>
      </p:sp>
      <p:sp>
        <p:nvSpPr>
          <p:cNvPr id="211009" name="Rectangle 65"/>
          <p:cNvSpPr>
            <a:spLocks noChangeArrowheads="1"/>
          </p:cNvSpPr>
          <p:nvPr/>
        </p:nvSpPr>
        <p:spPr bwMode="auto">
          <a:xfrm>
            <a:off x="1905000" y="4211642"/>
            <a:ext cx="2400300" cy="739775"/>
          </a:xfrm>
          <a:prstGeom prst="rect">
            <a:avLst/>
          </a:prstGeom>
          <a:solidFill>
            <a:srgbClr val="00B050"/>
          </a:solidFill>
          <a:ln>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GB" sz="1600" b="1" dirty="0">
                <a:solidFill>
                  <a:prstClr val="black"/>
                </a:solidFill>
                <a:cs typeface="Arial" pitchFamily="34" charset="0"/>
              </a:rPr>
              <a:t>AML/HCTZ 10/25 (n=800)</a:t>
            </a:r>
          </a:p>
        </p:txBody>
      </p:sp>
      <p:sp>
        <p:nvSpPr>
          <p:cNvPr id="2087" name="Rectangle 2"/>
          <p:cNvSpPr>
            <a:spLocks noChangeArrowheads="1"/>
          </p:cNvSpPr>
          <p:nvPr/>
        </p:nvSpPr>
        <p:spPr bwMode="auto">
          <a:xfrm>
            <a:off x="400050" y="2779715"/>
            <a:ext cx="1144588" cy="908050"/>
          </a:xfrm>
          <a:prstGeom prst="rect">
            <a:avLst/>
          </a:prstGeom>
          <a:solidFill>
            <a:schemeClr val="tx1">
              <a:lumMod val="85000"/>
            </a:schemeClr>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457011">
              <a:defRPr/>
            </a:pPr>
            <a:r>
              <a:rPr lang="en-US" sz="1600" b="1" dirty="0">
                <a:solidFill>
                  <a:prstClr val="white"/>
                </a:solidFill>
                <a:cs typeface="Arial" pitchFamily="34" charset="0"/>
              </a:rPr>
              <a:t>Washout Run-In</a:t>
            </a:r>
          </a:p>
          <a:p>
            <a:pPr algn="ctr" defTabSz="457011">
              <a:defRPr/>
            </a:pPr>
            <a:r>
              <a:rPr lang="en-US" sz="1600" b="1" dirty="0">
                <a:solidFill>
                  <a:prstClr val="white"/>
                </a:solidFill>
                <a:cs typeface="Arial" pitchFamily="34" charset="0"/>
              </a:rPr>
              <a:t>(N=2400)</a:t>
            </a:r>
          </a:p>
        </p:txBody>
      </p:sp>
      <p:cxnSp>
        <p:nvCxnSpPr>
          <p:cNvPr id="41998" name="Straight Connector 21"/>
          <p:cNvCxnSpPr>
            <a:cxnSpLocks noChangeShapeType="1"/>
            <a:stCxn id="2087" idx="3"/>
            <a:endCxn id="211002" idx="1"/>
          </p:cNvCxnSpPr>
          <p:nvPr/>
        </p:nvCxnSpPr>
        <p:spPr bwMode="auto">
          <a:xfrm flipV="1">
            <a:off x="1544642" y="1870077"/>
            <a:ext cx="365125" cy="1363663"/>
          </a:xfrm>
          <a:prstGeom prst="line">
            <a:avLst/>
          </a:prstGeom>
          <a:noFill/>
          <a:ln w="25400" algn="ctr">
            <a:solidFill>
              <a:schemeClr val="tx1"/>
            </a:solidFill>
            <a:round/>
            <a:headEnd/>
            <a:tailEnd type="triangle" w="med" len="med"/>
          </a:ln>
        </p:spPr>
      </p:cxnSp>
      <p:cxnSp>
        <p:nvCxnSpPr>
          <p:cNvPr id="41999" name="Straight Connector 23"/>
          <p:cNvCxnSpPr>
            <a:cxnSpLocks noChangeShapeType="1"/>
            <a:stCxn id="2087" idx="3"/>
            <a:endCxn id="210996" idx="1"/>
          </p:cNvCxnSpPr>
          <p:nvPr/>
        </p:nvCxnSpPr>
        <p:spPr bwMode="auto">
          <a:xfrm>
            <a:off x="1544642" y="3233742"/>
            <a:ext cx="365125" cy="1587"/>
          </a:xfrm>
          <a:prstGeom prst="line">
            <a:avLst/>
          </a:prstGeom>
          <a:noFill/>
          <a:ln w="25400" algn="ctr">
            <a:solidFill>
              <a:schemeClr val="tx1"/>
            </a:solidFill>
            <a:round/>
            <a:headEnd/>
            <a:tailEnd type="triangle" w="med" len="med"/>
          </a:ln>
        </p:spPr>
      </p:cxnSp>
      <p:cxnSp>
        <p:nvCxnSpPr>
          <p:cNvPr id="42000" name="Straight Connector 27"/>
          <p:cNvCxnSpPr>
            <a:cxnSpLocks noChangeShapeType="1"/>
            <a:stCxn id="2087" idx="3"/>
            <a:endCxn id="211009" idx="1"/>
          </p:cNvCxnSpPr>
          <p:nvPr/>
        </p:nvCxnSpPr>
        <p:spPr bwMode="auto">
          <a:xfrm>
            <a:off x="1544638" y="3233742"/>
            <a:ext cx="360362" cy="1347787"/>
          </a:xfrm>
          <a:prstGeom prst="line">
            <a:avLst/>
          </a:prstGeom>
          <a:noFill/>
          <a:ln w="25400" algn="ctr">
            <a:solidFill>
              <a:schemeClr val="tx1"/>
            </a:solidFill>
            <a:round/>
            <a:headEnd/>
            <a:tailEnd type="triangle" w="med" len="med"/>
          </a:ln>
        </p:spPr>
      </p:cxnSp>
      <p:cxnSp>
        <p:nvCxnSpPr>
          <p:cNvPr id="42001" name="Straight Arrow Connector 3"/>
          <p:cNvCxnSpPr>
            <a:cxnSpLocks noChangeShapeType="1"/>
          </p:cNvCxnSpPr>
          <p:nvPr/>
        </p:nvCxnSpPr>
        <p:spPr bwMode="auto">
          <a:xfrm flipV="1">
            <a:off x="4337050" y="1577979"/>
            <a:ext cx="260350" cy="290513"/>
          </a:xfrm>
          <a:prstGeom prst="straightConnector1">
            <a:avLst/>
          </a:prstGeom>
          <a:noFill/>
          <a:ln w="25400" algn="ctr">
            <a:solidFill>
              <a:schemeClr val="tx1"/>
            </a:solidFill>
            <a:round/>
            <a:headEnd/>
            <a:tailEnd type="triangle" w="med" len="med"/>
          </a:ln>
        </p:spPr>
      </p:cxnSp>
      <p:cxnSp>
        <p:nvCxnSpPr>
          <p:cNvPr id="42002" name="Straight Arrow Connector 61"/>
          <p:cNvCxnSpPr>
            <a:cxnSpLocks noChangeShapeType="1"/>
          </p:cNvCxnSpPr>
          <p:nvPr/>
        </p:nvCxnSpPr>
        <p:spPr bwMode="auto">
          <a:xfrm>
            <a:off x="4337050" y="1868492"/>
            <a:ext cx="260350" cy="295275"/>
          </a:xfrm>
          <a:prstGeom prst="straightConnector1">
            <a:avLst/>
          </a:prstGeom>
          <a:noFill/>
          <a:ln w="25400" algn="ctr">
            <a:solidFill>
              <a:schemeClr val="tx1"/>
            </a:solidFill>
            <a:round/>
            <a:headEnd/>
            <a:tailEnd type="triangle" w="med" len="med"/>
          </a:ln>
        </p:spPr>
      </p:cxnSp>
      <p:cxnSp>
        <p:nvCxnSpPr>
          <p:cNvPr id="42003" name="Straight Arrow Connector 66"/>
          <p:cNvCxnSpPr>
            <a:cxnSpLocks noChangeShapeType="1"/>
          </p:cNvCxnSpPr>
          <p:nvPr/>
        </p:nvCxnSpPr>
        <p:spPr bwMode="auto">
          <a:xfrm flipV="1">
            <a:off x="4337050" y="2955927"/>
            <a:ext cx="260350" cy="279400"/>
          </a:xfrm>
          <a:prstGeom prst="straightConnector1">
            <a:avLst/>
          </a:prstGeom>
          <a:noFill/>
          <a:ln w="25400" algn="ctr">
            <a:solidFill>
              <a:schemeClr val="tx1"/>
            </a:solidFill>
            <a:round/>
            <a:headEnd/>
            <a:tailEnd type="triangle" w="med" len="med"/>
          </a:ln>
        </p:spPr>
      </p:cxnSp>
      <p:cxnSp>
        <p:nvCxnSpPr>
          <p:cNvPr id="42004" name="Straight Arrow Connector 67"/>
          <p:cNvCxnSpPr>
            <a:cxnSpLocks noChangeShapeType="1"/>
          </p:cNvCxnSpPr>
          <p:nvPr/>
        </p:nvCxnSpPr>
        <p:spPr bwMode="auto">
          <a:xfrm>
            <a:off x="4337050" y="3235325"/>
            <a:ext cx="260350" cy="315913"/>
          </a:xfrm>
          <a:prstGeom prst="straightConnector1">
            <a:avLst/>
          </a:prstGeom>
          <a:noFill/>
          <a:ln w="25400" algn="ctr">
            <a:solidFill>
              <a:schemeClr val="tx1"/>
            </a:solidFill>
            <a:round/>
            <a:headEnd/>
            <a:tailEnd type="triangle" w="med" len="med"/>
          </a:ln>
        </p:spPr>
      </p:cxnSp>
      <p:cxnSp>
        <p:nvCxnSpPr>
          <p:cNvPr id="42005" name="Straight Arrow Connector 68"/>
          <p:cNvCxnSpPr>
            <a:cxnSpLocks noChangeShapeType="1"/>
          </p:cNvCxnSpPr>
          <p:nvPr/>
        </p:nvCxnSpPr>
        <p:spPr bwMode="auto">
          <a:xfrm flipV="1">
            <a:off x="4305300" y="4321175"/>
            <a:ext cx="292100" cy="260350"/>
          </a:xfrm>
          <a:prstGeom prst="straightConnector1">
            <a:avLst/>
          </a:prstGeom>
          <a:noFill/>
          <a:ln w="25400" algn="ctr">
            <a:solidFill>
              <a:schemeClr val="tx1"/>
            </a:solidFill>
            <a:round/>
            <a:headEnd/>
            <a:tailEnd type="triangle" w="med" len="med"/>
          </a:ln>
        </p:spPr>
      </p:cxnSp>
      <p:cxnSp>
        <p:nvCxnSpPr>
          <p:cNvPr id="42006" name="Straight Arrow Connector 69"/>
          <p:cNvCxnSpPr>
            <a:cxnSpLocks noChangeShapeType="1"/>
          </p:cNvCxnSpPr>
          <p:nvPr/>
        </p:nvCxnSpPr>
        <p:spPr bwMode="auto">
          <a:xfrm>
            <a:off x="4305300" y="4581525"/>
            <a:ext cx="292100" cy="309563"/>
          </a:xfrm>
          <a:prstGeom prst="straightConnector1">
            <a:avLst/>
          </a:prstGeom>
          <a:noFill/>
          <a:ln w="25400" algn="ctr">
            <a:solidFill>
              <a:schemeClr val="tx1"/>
            </a:solidFill>
            <a:round/>
            <a:headEnd/>
            <a:tailEnd type="triangle" w="med" len="med"/>
          </a:ln>
        </p:spPr>
      </p:cxnSp>
      <p:cxnSp>
        <p:nvCxnSpPr>
          <p:cNvPr id="42007" name="Elbow Connector 7"/>
          <p:cNvCxnSpPr>
            <a:cxnSpLocks noChangeShapeType="1"/>
            <a:stCxn id="210982" idx="3"/>
          </p:cNvCxnSpPr>
          <p:nvPr/>
        </p:nvCxnSpPr>
        <p:spPr bwMode="auto">
          <a:xfrm>
            <a:off x="7296154" y="2163763"/>
            <a:ext cx="528638" cy="1179512"/>
          </a:xfrm>
          <a:prstGeom prst="bentConnector3">
            <a:avLst>
              <a:gd name="adj1" fmla="val 50000"/>
            </a:avLst>
          </a:prstGeom>
          <a:noFill/>
          <a:ln w="25400" algn="ctr">
            <a:solidFill>
              <a:schemeClr val="tx1"/>
            </a:solidFill>
            <a:round/>
            <a:headEnd/>
            <a:tailEnd type="triangle" w="med" len="med"/>
          </a:ln>
        </p:spPr>
      </p:cxnSp>
      <p:cxnSp>
        <p:nvCxnSpPr>
          <p:cNvPr id="42008" name="Elbow Connector 7"/>
          <p:cNvCxnSpPr>
            <a:cxnSpLocks noChangeShapeType="1"/>
            <a:stCxn id="210981" idx="3"/>
          </p:cNvCxnSpPr>
          <p:nvPr/>
        </p:nvCxnSpPr>
        <p:spPr bwMode="auto">
          <a:xfrm>
            <a:off x="7296154" y="1577975"/>
            <a:ext cx="528638" cy="1765300"/>
          </a:xfrm>
          <a:prstGeom prst="bentConnector3">
            <a:avLst>
              <a:gd name="adj1" fmla="val 50000"/>
            </a:avLst>
          </a:prstGeom>
          <a:noFill/>
          <a:ln w="25400" algn="ctr">
            <a:solidFill>
              <a:schemeClr val="tx1"/>
            </a:solidFill>
            <a:round/>
            <a:headEnd/>
            <a:tailEnd type="triangle" w="med" len="med"/>
          </a:ln>
        </p:spPr>
      </p:cxnSp>
      <p:cxnSp>
        <p:nvCxnSpPr>
          <p:cNvPr id="42009" name="Elbow Connector 7"/>
          <p:cNvCxnSpPr>
            <a:cxnSpLocks noChangeShapeType="1"/>
            <a:stCxn id="210979" idx="3"/>
          </p:cNvCxnSpPr>
          <p:nvPr/>
        </p:nvCxnSpPr>
        <p:spPr bwMode="auto">
          <a:xfrm>
            <a:off x="7296154" y="2955925"/>
            <a:ext cx="528638" cy="387350"/>
          </a:xfrm>
          <a:prstGeom prst="bentConnector3">
            <a:avLst>
              <a:gd name="adj1" fmla="val 50000"/>
            </a:avLst>
          </a:prstGeom>
          <a:noFill/>
          <a:ln w="25400" algn="ctr">
            <a:solidFill>
              <a:schemeClr val="tx1"/>
            </a:solidFill>
            <a:round/>
            <a:headEnd/>
            <a:tailEnd type="triangle" w="med" len="med"/>
          </a:ln>
        </p:spPr>
      </p:cxnSp>
      <p:cxnSp>
        <p:nvCxnSpPr>
          <p:cNvPr id="42010" name="Elbow Connector 7"/>
          <p:cNvCxnSpPr>
            <a:cxnSpLocks noChangeShapeType="1"/>
            <a:stCxn id="210980" idx="3"/>
          </p:cNvCxnSpPr>
          <p:nvPr/>
        </p:nvCxnSpPr>
        <p:spPr bwMode="auto">
          <a:xfrm flipV="1">
            <a:off x="7296154" y="3343279"/>
            <a:ext cx="528638" cy="207963"/>
          </a:xfrm>
          <a:prstGeom prst="bentConnector3">
            <a:avLst>
              <a:gd name="adj1" fmla="val 50000"/>
            </a:avLst>
          </a:prstGeom>
          <a:noFill/>
          <a:ln w="25400" algn="ctr">
            <a:solidFill>
              <a:schemeClr val="tx1"/>
            </a:solidFill>
            <a:round/>
            <a:headEnd/>
            <a:tailEnd type="triangle" w="med" len="med"/>
          </a:ln>
        </p:spPr>
      </p:cxnSp>
      <p:cxnSp>
        <p:nvCxnSpPr>
          <p:cNvPr id="42011" name="Elbow Connector 7"/>
          <p:cNvCxnSpPr>
            <a:cxnSpLocks noChangeShapeType="1"/>
            <a:stCxn id="210978" idx="3"/>
          </p:cNvCxnSpPr>
          <p:nvPr/>
        </p:nvCxnSpPr>
        <p:spPr bwMode="auto">
          <a:xfrm flipV="1">
            <a:off x="7296154" y="3343275"/>
            <a:ext cx="528638" cy="977900"/>
          </a:xfrm>
          <a:prstGeom prst="bentConnector3">
            <a:avLst>
              <a:gd name="adj1" fmla="val 50000"/>
            </a:avLst>
          </a:prstGeom>
          <a:noFill/>
          <a:ln w="25400" algn="ctr">
            <a:solidFill>
              <a:schemeClr val="tx1"/>
            </a:solidFill>
            <a:round/>
            <a:headEnd/>
            <a:tailEnd type="triangle" w="med" len="med"/>
          </a:ln>
        </p:spPr>
      </p:cxnSp>
      <p:cxnSp>
        <p:nvCxnSpPr>
          <p:cNvPr id="42012" name="Elbow Connector 7"/>
          <p:cNvCxnSpPr>
            <a:cxnSpLocks noChangeShapeType="1"/>
            <a:stCxn id="210977" idx="3"/>
          </p:cNvCxnSpPr>
          <p:nvPr/>
        </p:nvCxnSpPr>
        <p:spPr bwMode="auto">
          <a:xfrm flipV="1">
            <a:off x="7296154" y="3343279"/>
            <a:ext cx="528638" cy="1547813"/>
          </a:xfrm>
          <a:prstGeom prst="bentConnector3">
            <a:avLst>
              <a:gd name="adj1" fmla="val 50000"/>
            </a:avLst>
          </a:prstGeom>
          <a:noFill/>
          <a:ln w="25400" algn="ctr">
            <a:solidFill>
              <a:schemeClr val="tx1"/>
            </a:solidFill>
            <a:round/>
            <a:headEnd/>
            <a:tailEnd type="triangle" w="med" len="med"/>
          </a:ln>
        </p:spPr>
      </p:cxnSp>
      <p:sp>
        <p:nvSpPr>
          <p:cNvPr id="42013" name="Title 1"/>
          <p:cNvSpPr>
            <a:spLocks noGrp="1"/>
          </p:cNvSpPr>
          <p:nvPr>
            <p:ph type="title" idx="4294967295"/>
          </p:nvPr>
        </p:nvSpPr>
        <p:spPr>
          <a:xfrm>
            <a:off x="404813" y="115888"/>
            <a:ext cx="7772400" cy="795337"/>
          </a:xfrm>
        </p:spPr>
        <p:txBody>
          <a:bodyPr>
            <a:normAutofit/>
          </a:bodyPr>
          <a:lstStyle/>
          <a:p>
            <a:r>
              <a:rPr lang="en-US" sz="3600" b="1" dirty="0">
                <a:solidFill>
                  <a:srgbClr val="F900E3"/>
                </a:solidFill>
                <a:cs typeface="Arial" pitchFamily="34" charset="0"/>
              </a:rPr>
              <a:t>The TRINITY study: design</a:t>
            </a:r>
            <a:endParaRPr lang="de-DE" sz="3600" b="1" dirty="0">
              <a:solidFill>
                <a:srgbClr val="F900E3"/>
              </a:solidFill>
              <a:cs typeface="Arial" pitchFamily="34" charset="0"/>
            </a:endParaRPr>
          </a:p>
        </p:txBody>
      </p:sp>
      <p:sp>
        <p:nvSpPr>
          <p:cNvPr id="82" name="TextBox 81"/>
          <p:cNvSpPr txBox="1"/>
          <p:nvPr/>
        </p:nvSpPr>
        <p:spPr bwMode="auto">
          <a:xfrm>
            <a:off x="176245" y="5489985"/>
            <a:ext cx="811782" cy="307777"/>
          </a:xfrm>
          <a:prstGeom prst="rect">
            <a:avLst/>
          </a:prstGeom>
          <a:noFill/>
          <a:ln>
            <a:noFill/>
          </a:ln>
          <a:scene3d>
            <a:camera prst="orthographicFront"/>
            <a:lightRig rig="threePt" dir="t"/>
          </a:scene3d>
          <a:sp3d>
            <a:bevelT w="152400" h="50800" prst="softRound"/>
          </a:sp3d>
        </p:spPr>
        <p:txBody>
          <a:bodyPr lIns="91400" tIns="45702" rIns="91400" bIns="45702">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457011" eaLnBrk="1" hangingPunct="1">
              <a:defRPr/>
            </a:pPr>
            <a:r>
              <a:rPr lang="en-US" sz="1400" b="1">
                <a:solidFill>
                  <a:srgbClr val="000000"/>
                </a:solidFill>
                <a:latin typeface="Arial" pitchFamily="34" charset="0"/>
                <a:ea typeface="Geneva"/>
                <a:cs typeface="Geneva"/>
              </a:rPr>
              <a:t>Wk -3</a:t>
            </a:r>
            <a:endParaRPr lang="de-DE" sz="1400" b="1">
              <a:solidFill>
                <a:srgbClr val="000000"/>
              </a:solidFill>
              <a:latin typeface="Arial" pitchFamily="34" charset="0"/>
              <a:ea typeface="Geneva"/>
              <a:cs typeface="Geneva"/>
            </a:endParaRPr>
          </a:p>
        </p:txBody>
      </p:sp>
      <p:sp>
        <p:nvSpPr>
          <p:cNvPr id="83" name="TextBox 82"/>
          <p:cNvSpPr txBox="1"/>
          <p:nvPr/>
        </p:nvSpPr>
        <p:spPr bwMode="auto">
          <a:xfrm>
            <a:off x="1581904" y="5565487"/>
            <a:ext cx="811782" cy="307777"/>
          </a:xfrm>
          <a:prstGeom prst="rect">
            <a:avLst/>
          </a:prstGeom>
          <a:noFill/>
          <a:ln>
            <a:noFill/>
          </a:ln>
          <a:scene3d>
            <a:camera prst="orthographicFront"/>
            <a:lightRig rig="threePt" dir="t"/>
          </a:scene3d>
          <a:sp3d>
            <a:bevelT w="152400" h="50800" prst="softRound"/>
          </a:sp3d>
        </p:spPr>
        <p:txBody>
          <a:bodyPr lIns="91400" tIns="45702" rIns="91400" bIns="45702">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457011" eaLnBrk="1" hangingPunct="1">
              <a:defRPr/>
            </a:pPr>
            <a:r>
              <a:rPr lang="en-US" sz="1400" b="1">
                <a:solidFill>
                  <a:srgbClr val="000000"/>
                </a:solidFill>
                <a:latin typeface="Arial" pitchFamily="34" charset="0"/>
                <a:ea typeface="Geneva"/>
                <a:cs typeface="Geneva"/>
              </a:rPr>
              <a:t>Wk 0</a:t>
            </a:r>
            <a:endParaRPr lang="de-DE" sz="1400" b="1">
              <a:solidFill>
                <a:srgbClr val="000000"/>
              </a:solidFill>
              <a:latin typeface="Arial" pitchFamily="34" charset="0"/>
              <a:ea typeface="Geneva"/>
              <a:cs typeface="Geneva"/>
            </a:endParaRPr>
          </a:p>
        </p:txBody>
      </p:sp>
      <p:sp>
        <p:nvSpPr>
          <p:cNvPr id="84" name="TextBox 83"/>
          <p:cNvSpPr txBox="1"/>
          <p:nvPr/>
        </p:nvSpPr>
        <p:spPr bwMode="auto">
          <a:xfrm>
            <a:off x="4124152" y="5489986"/>
            <a:ext cx="811782" cy="307777"/>
          </a:xfrm>
          <a:prstGeom prst="rect">
            <a:avLst/>
          </a:prstGeom>
          <a:noFill/>
          <a:ln>
            <a:noFill/>
          </a:ln>
          <a:scene3d>
            <a:camera prst="orthographicFront"/>
            <a:lightRig rig="threePt" dir="t"/>
          </a:scene3d>
          <a:sp3d>
            <a:bevelT w="152400" h="50800" prst="softRound"/>
          </a:sp3d>
        </p:spPr>
        <p:txBody>
          <a:bodyPr lIns="91400" tIns="45702" rIns="91400" bIns="45702">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457011" eaLnBrk="1" hangingPunct="1">
              <a:defRPr/>
            </a:pPr>
            <a:r>
              <a:rPr lang="en-US" sz="1400" b="1">
                <a:solidFill>
                  <a:srgbClr val="000000"/>
                </a:solidFill>
                <a:latin typeface="Arial" pitchFamily="34" charset="0"/>
                <a:ea typeface="Geneva"/>
                <a:cs typeface="Geneva"/>
              </a:rPr>
              <a:t>Wk 4</a:t>
            </a:r>
            <a:endParaRPr lang="de-DE" sz="1400" b="1">
              <a:solidFill>
                <a:srgbClr val="000000"/>
              </a:solidFill>
              <a:latin typeface="Arial" pitchFamily="34" charset="0"/>
              <a:ea typeface="Geneva"/>
              <a:cs typeface="Geneva"/>
            </a:endParaRPr>
          </a:p>
        </p:txBody>
      </p:sp>
      <p:sp>
        <p:nvSpPr>
          <p:cNvPr id="86" name="TextBox 85"/>
          <p:cNvSpPr txBox="1"/>
          <p:nvPr/>
        </p:nvSpPr>
        <p:spPr bwMode="auto">
          <a:xfrm>
            <a:off x="7059152" y="5489986"/>
            <a:ext cx="811782" cy="307777"/>
          </a:xfrm>
          <a:prstGeom prst="rect">
            <a:avLst/>
          </a:prstGeom>
          <a:noFill/>
          <a:ln>
            <a:noFill/>
          </a:ln>
          <a:scene3d>
            <a:camera prst="orthographicFront"/>
            <a:lightRig rig="threePt" dir="t"/>
          </a:scene3d>
          <a:sp3d>
            <a:bevelT w="152400" h="50800" prst="softRound"/>
          </a:sp3d>
        </p:spPr>
        <p:txBody>
          <a:bodyPr lIns="91400" tIns="45702" rIns="91400" bIns="45702">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457011" eaLnBrk="1" hangingPunct="1">
              <a:defRPr/>
            </a:pPr>
            <a:r>
              <a:rPr lang="en-US" sz="1400" b="1">
                <a:solidFill>
                  <a:srgbClr val="000000"/>
                </a:solidFill>
                <a:latin typeface="Arial" pitchFamily="34" charset="0"/>
                <a:ea typeface="Geneva"/>
                <a:cs typeface="Geneva"/>
              </a:rPr>
              <a:t>Wk 12</a:t>
            </a:r>
            <a:endParaRPr lang="de-DE" sz="1400" b="1">
              <a:solidFill>
                <a:srgbClr val="000000"/>
              </a:solidFill>
              <a:latin typeface="Arial" pitchFamily="34" charset="0"/>
              <a:ea typeface="Geneva"/>
              <a:cs typeface="Geneva"/>
            </a:endParaRPr>
          </a:p>
        </p:txBody>
      </p:sp>
      <p:sp>
        <p:nvSpPr>
          <p:cNvPr id="42026" name="TextBox 40"/>
          <p:cNvSpPr txBox="1">
            <a:spLocks noChangeArrowheads="1"/>
          </p:cNvSpPr>
          <p:nvPr/>
        </p:nvSpPr>
        <p:spPr bwMode="auto">
          <a:xfrm>
            <a:off x="742954" y="5181604"/>
            <a:ext cx="942975" cy="307975"/>
          </a:xfrm>
          <a:prstGeom prst="rect">
            <a:avLst/>
          </a:prstGeom>
          <a:noFill/>
          <a:ln w="9525">
            <a:noFill/>
            <a:miter lim="800000"/>
            <a:headEnd/>
            <a:tailEnd/>
          </a:ln>
        </p:spPr>
        <p:txBody>
          <a:bodyPr lIns="91400" tIns="45702" rIns="91400" bIns="45702">
            <a:spAutoFit/>
          </a:bodyPr>
          <a:lstStyle/>
          <a:p>
            <a:pPr defTabSz="457011"/>
            <a:r>
              <a:rPr lang="en-US" sz="1400">
                <a:solidFill>
                  <a:prstClr val="black"/>
                </a:solidFill>
                <a:latin typeface="Arial" pitchFamily="34" charset="0"/>
              </a:rPr>
              <a:t>3 weeks</a:t>
            </a:r>
            <a:endParaRPr lang="de-DE" sz="1400">
              <a:solidFill>
                <a:prstClr val="black"/>
              </a:solidFill>
              <a:latin typeface="Arial" pitchFamily="34" charset="0"/>
            </a:endParaRPr>
          </a:p>
        </p:txBody>
      </p:sp>
      <p:sp>
        <p:nvSpPr>
          <p:cNvPr id="42027" name="TextBox 41"/>
          <p:cNvSpPr txBox="1">
            <a:spLocks noChangeArrowheads="1"/>
          </p:cNvSpPr>
          <p:nvPr/>
        </p:nvSpPr>
        <p:spPr bwMode="auto">
          <a:xfrm>
            <a:off x="2705104" y="5181604"/>
            <a:ext cx="942975" cy="307975"/>
          </a:xfrm>
          <a:prstGeom prst="rect">
            <a:avLst/>
          </a:prstGeom>
          <a:noFill/>
          <a:ln w="9525">
            <a:noFill/>
            <a:miter lim="800000"/>
            <a:headEnd/>
            <a:tailEnd/>
          </a:ln>
        </p:spPr>
        <p:txBody>
          <a:bodyPr lIns="91400" tIns="45702" rIns="91400" bIns="45702">
            <a:spAutoFit/>
          </a:bodyPr>
          <a:lstStyle/>
          <a:p>
            <a:pPr defTabSz="457011"/>
            <a:r>
              <a:rPr lang="en-US" sz="1400">
                <a:solidFill>
                  <a:prstClr val="black"/>
                </a:solidFill>
                <a:latin typeface="Arial" pitchFamily="34" charset="0"/>
              </a:rPr>
              <a:t>4 weeks</a:t>
            </a:r>
            <a:endParaRPr lang="de-DE" sz="1400">
              <a:solidFill>
                <a:prstClr val="black"/>
              </a:solidFill>
              <a:latin typeface="Arial" pitchFamily="34" charset="0"/>
            </a:endParaRPr>
          </a:p>
        </p:txBody>
      </p:sp>
      <p:sp>
        <p:nvSpPr>
          <p:cNvPr id="42028" name="TextBox 42"/>
          <p:cNvSpPr txBox="1">
            <a:spLocks noChangeArrowheads="1"/>
          </p:cNvSpPr>
          <p:nvPr/>
        </p:nvSpPr>
        <p:spPr bwMode="auto">
          <a:xfrm>
            <a:off x="5457827" y="5181604"/>
            <a:ext cx="942975" cy="307975"/>
          </a:xfrm>
          <a:prstGeom prst="rect">
            <a:avLst/>
          </a:prstGeom>
          <a:noFill/>
          <a:ln w="9525">
            <a:noFill/>
            <a:miter lim="800000"/>
            <a:headEnd/>
            <a:tailEnd/>
          </a:ln>
        </p:spPr>
        <p:txBody>
          <a:bodyPr lIns="91400" tIns="45702" rIns="91400" bIns="45702">
            <a:spAutoFit/>
          </a:bodyPr>
          <a:lstStyle/>
          <a:p>
            <a:pPr defTabSz="457011"/>
            <a:r>
              <a:rPr lang="en-US" sz="1400">
                <a:solidFill>
                  <a:prstClr val="black"/>
                </a:solidFill>
                <a:latin typeface="Arial" pitchFamily="34" charset="0"/>
              </a:rPr>
              <a:t>8 weeks</a:t>
            </a:r>
            <a:endParaRPr lang="de-DE" sz="1400">
              <a:solidFill>
                <a:prstClr val="black"/>
              </a:solidFill>
              <a:latin typeface="Arial" pitchFamily="34" charset="0"/>
            </a:endParaRPr>
          </a:p>
        </p:txBody>
      </p:sp>
      <p:grpSp>
        <p:nvGrpSpPr>
          <p:cNvPr id="42029" name="Group 51"/>
          <p:cNvGrpSpPr>
            <a:grpSpLocks/>
          </p:cNvGrpSpPr>
          <p:nvPr/>
        </p:nvGrpSpPr>
        <p:grpSpPr bwMode="auto">
          <a:xfrm>
            <a:off x="192092" y="5870581"/>
            <a:ext cx="8639175" cy="479425"/>
            <a:chOff x="192088" y="5803900"/>
            <a:chExt cx="8639180" cy="479425"/>
          </a:xfrm>
        </p:grpSpPr>
        <p:sp>
          <p:nvSpPr>
            <p:cNvPr id="42031" name="Line 102"/>
            <p:cNvSpPr>
              <a:spLocks noChangeShapeType="1"/>
            </p:cNvSpPr>
            <p:nvPr/>
          </p:nvSpPr>
          <p:spPr bwMode="auto">
            <a:xfrm>
              <a:off x="192088" y="6015038"/>
              <a:ext cx="1655762" cy="4762"/>
            </a:xfrm>
            <a:prstGeom prst="line">
              <a:avLst/>
            </a:prstGeom>
            <a:noFill/>
            <a:ln w="28575">
              <a:solidFill>
                <a:schemeClr val="tx1"/>
              </a:solidFill>
              <a:round/>
              <a:headEnd type="triangle" w="med" len="med"/>
              <a:tailEnd type="triangle" w="med" len="med"/>
            </a:ln>
          </p:spPr>
          <p:txBody>
            <a:bodyPr/>
            <a:lstStyle/>
            <a:p>
              <a:pPr defTabSz="457011"/>
              <a:endParaRPr lang="it-IT">
                <a:solidFill>
                  <a:prstClr val="black"/>
                </a:solidFill>
              </a:endParaRPr>
            </a:p>
          </p:txBody>
        </p:sp>
        <p:sp>
          <p:nvSpPr>
            <p:cNvPr id="42032" name="Line 103"/>
            <p:cNvSpPr>
              <a:spLocks noChangeShapeType="1"/>
            </p:cNvSpPr>
            <p:nvPr/>
          </p:nvSpPr>
          <p:spPr bwMode="auto">
            <a:xfrm>
              <a:off x="1838326" y="6019801"/>
              <a:ext cx="5772150" cy="0"/>
            </a:xfrm>
            <a:prstGeom prst="line">
              <a:avLst/>
            </a:prstGeom>
            <a:noFill/>
            <a:ln w="28575">
              <a:solidFill>
                <a:schemeClr val="tx1"/>
              </a:solidFill>
              <a:round/>
              <a:headEnd type="triangle" w="med" len="med"/>
              <a:tailEnd type="triangle" w="med" len="med"/>
            </a:ln>
          </p:spPr>
          <p:txBody>
            <a:bodyPr/>
            <a:lstStyle/>
            <a:p>
              <a:pPr defTabSz="457011"/>
              <a:endParaRPr lang="it-IT">
                <a:solidFill>
                  <a:prstClr val="black"/>
                </a:solidFill>
              </a:endParaRPr>
            </a:p>
          </p:txBody>
        </p:sp>
        <p:grpSp>
          <p:nvGrpSpPr>
            <p:cNvPr id="42033" name="Group 137"/>
            <p:cNvGrpSpPr>
              <a:grpSpLocks/>
            </p:cNvGrpSpPr>
            <p:nvPr/>
          </p:nvGrpSpPr>
          <p:grpSpPr bwMode="auto">
            <a:xfrm>
              <a:off x="660401" y="5803900"/>
              <a:ext cx="8170867" cy="479425"/>
              <a:chOff x="409" y="3858"/>
              <a:chExt cx="5147" cy="302"/>
            </a:xfrm>
          </p:grpSpPr>
          <p:sp>
            <p:nvSpPr>
              <p:cNvPr id="42034" name="Text Box 104"/>
              <p:cNvSpPr txBox="1">
                <a:spLocks noChangeArrowheads="1"/>
              </p:cNvSpPr>
              <p:nvPr/>
            </p:nvSpPr>
            <p:spPr bwMode="auto">
              <a:xfrm>
                <a:off x="409" y="3858"/>
                <a:ext cx="557" cy="302"/>
              </a:xfrm>
              <a:prstGeom prst="rect">
                <a:avLst/>
              </a:prstGeom>
              <a:noFill/>
              <a:ln w="9525">
                <a:noFill/>
                <a:miter lim="800000"/>
                <a:headEnd/>
                <a:tailEnd/>
              </a:ln>
            </p:spPr>
            <p:txBody>
              <a:bodyPr wrap="none">
                <a:spAutoFit/>
              </a:bodyPr>
              <a:lstStyle/>
              <a:p>
                <a:pPr algn="ctr" defTabSz="457011">
                  <a:lnSpc>
                    <a:spcPct val="60000"/>
                  </a:lnSpc>
                </a:pPr>
                <a:r>
                  <a:rPr lang="en-GB" sz="1400">
                    <a:solidFill>
                      <a:prstClr val="black"/>
                    </a:solidFill>
                    <a:latin typeface="Arial" pitchFamily="34" charset="0"/>
                  </a:rPr>
                  <a:t>Period I</a:t>
                </a:r>
              </a:p>
              <a:p>
                <a:pPr algn="ctr" defTabSz="457011">
                  <a:lnSpc>
                    <a:spcPct val="60000"/>
                  </a:lnSpc>
                </a:pPr>
                <a:endParaRPr lang="en-GB" sz="1400">
                  <a:solidFill>
                    <a:prstClr val="black"/>
                  </a:solidFill>
                  <a:latin typeface="Arial" pitchFamily="34" charset="0"/>
                </a:endParaRPr>
              </a:p>
              <a:p>
                <a:pPr algn="ctr" defTabSz="457011">
                  <a:lnSpc>
                    <a:spcPct val="60000"/>
                  </a:lnSpc>
                </a:pPr>
                <a:r>
                  <a:rPr lang="en-GB" sz="1400">
                    <a:solidFill>
                      <a:prstClr val="black"/>
                    </a:solidFill>
                    <a:latin typeface="Arial" pitchFamily="34" charset="0"/>
                  </a:rPr>
                  <a:t>Washout</a:t>
                </a:r>
              </a:p>
            </p:txBody>
          </p:sp>
          <p:sp>
            <p:nvSpPr>
              <p:cNvPr id="42035" name="Text Box 105"/>
              <p:cNvSpPr txBox="1">
                <a:spLocks noChangeArrowheads="1"/>
              </p:cNvSpPr>
              <p:nvPr/>
            </p:nvSpPr>
            <p:spPr bwMode="auto">
              <a:xfrm>
                <a:off x="1953" y="3858"/>
                <a:ext cx="1933" cy="302"/>
              </a:xfrm>
              <a:prstGeom prst="rect">
                <a:avLst/>
              </a:prstGeom>
              <a:noFill/>
              <a:ln w="9525">
                <a:noFill/>
                <a:miter lim="800000"/>
                <a:headEnd/>
                <a:tailEnd/>
              </a:ln>
            </p:spPr>
            <p:txBody>
              <a:bodyPr wrap="none">
                <a:spAutoFit/>
              </a:bodyPr>
              <a:lstStyle/>
              <a:p>
                <a:pPr algn="ctr" defTabSz="457011">
                  <a:lnSpc>
                    <a:spcPct val="60000"/>
                  </a:lnSpc>
                </a:pPr>
                <a:r>
                  <a:rPr lang="en-GB" sz="1400">
                    <a:solidFill>
                      <a:prstClr val="black"/>
                    </a:solidFill>
                    <a:latin typeface="Arial" pitchFamily="34" charset="0"/>
                  </a:rPr>
                  <a:t>Period II</a:t>
                </a:r>
              </a:p>
              <a:p>
                <a:pPr algn="ctr" defTabSz="457011">
                  <a:lnSpc>
                    <a:spcPct val="60000"/>
                  </a:lnSpc>
                </a:pPr>
                <a:endParaRPr lang="en-GB" sz="1400">
                  <a:solidFill>
                    <a:prstClr val="black"/>
                  </a:solidFill>
                  <a:latin typeface="Arial" pitchFamily="34" charset="0"/>
                </a:endParaRPr>
              </a:p>
              <a:p>
                <a:pPr algn="ctr" defTabSz="457011">
                  <a:lnSpc>
                    <a:spcPct val="60000"/>
                  </a:lnSpc>
                </a:pPr>
                <a:r>
                  <a:rPr lang="en-GB" sz="1400">
                    <a:solidFill>
                      <a:prstClr val="black"/>
                    </a:solidFill>
                    <a:latin typeface="Arial" pitchFamily="34" charset="0"/>
                  </a:rPr>
                  <a:t>12-week double-blind, parallel group</a:t>
                </a:r>
              </a:p>
            </p:txBody>
          </p:sp>
          <p:sp>
            <p:nvSpPr>
              <p:cNvPr id="42036" name="Text Box 106"/>
              <p:cNvSpPr txBox="1">
                <a:spLocks noChangeArrowheads="1"/>
              </p:cNvSpPr>
              <p:nvPr/>
            </p:nvSpPr>
            <p:spPr bwMode="auto">
              <a:xfrm>
                <a:off x="5440" y="3858"/>
                <a:ext cx="116" cy="221"/>
              </a:xfrm>
              <a:prstGeom prst="rect">
                <a:avLst/>
              </a:prstGeom>
              <a:noFill/>
              <a:ln w="9525">
                <a:noFill/>
                <a:miter lim="800000"/>
                <a:headEnd/>
                <a:tailEnd/>
              </a:ln>
            </p:spPr>
            <p:txBody>
              <a:bodyPr wrap="none">
                <a:spAutoFit/>
              </a:bodyPr>
              <a:lstStyle/>
              <a:p>
                <a:pPr algn="r" defTabSz="457011">
                  <a:lnSpc>
                    <a:spcPct val="60000"/>
                  </a:lnSpc>
                </a:pPr>
                <a:endParaRPr lang="en-GB" sz="1400">
                  <a:solidFill>
                    <a:prstClr val="black"/>
                  </a:solidFill>
                  <a:latin typeface="Arial" pitchFamily="34" charset="0"/>
                </a:endParaRPr>
              </a:p>
              <a:p>
                <a:pPr algn="r" defTabSz="457011">
                  <a:lnSpc>
                    <a:spcPct val="60000"/>
                  </a:lnSpc>
                </a:pPr>
                <a:endParaRPr lang="en-GB" sz="1400">
                  <a:solidFill>
                    <a:prstClr val="black"/>
                  </a:solidFill>
                  <a:latin typeface="Arial" pitchFamily="34" charset="0"/>
                </a:endParaRPr>
              </a:p>
            </p:txBody>
          </p:sp>
        </p:grpSp>
      </p:grpSp>
      <p:sp>
        <p:nvSpPr>
          <p:cNvPr id="42030" name="Rectangle 45"/>
          <p:cNvSpPr>
            <a:spLocks noChangeArrowheads="1"/>
          </p:cNvSpPr>
          <p:nvPr/>
        </p:nvSpPr>
        <p:spPr bwMode="auto">
          <a:xfrm>
            <a:off x="93663" y="6527804"/>
            <a:ext cx="2354262" cy="246063"/>
          </a:xfrm>
          <a:prstGeom prst="rect">
            <a:avLst/>
          </a:prstGeom>
          <a:noFill/>
          <a:ln w="9525">
            <a:noFill/>
            <a:miter lim="800000"/>
            <a:headEnd/>
            <a:tailEnd/>
          </a:ln>
        </p:spPr>
        <p:txBody>
          <a:bodyPr wrap="none" lIns="91400" tIns="45702" rIns="91400" bIns="45702">
            <a:spAutoFit/>
          </a:bodyPr>
          <a:lstStyle/>
          <a:p>
            <a:pPr defTabSz="457011"/>
            <a:r>
              <a:rPr lang="en-NZ" sz="1000">
                <a:solidFill>
                  <a:srgbClr val="1F497D"/>
                </a:solidFill>
                <a:cs typeface="Arial" pitchFamily="34" charset="0"/>
              </a:rPr>
              <a:t>Oparil S, et al. Clin Ther 2010;32:1252-69.</a:t>
            </a:r>
          </a:p>
        </p:txBody>
      </p:sp>
    </p:spTree>
    <p:extLst>
      <p:ext uri="{BB962C8B-B14F-4D97-AF65-F5344CB8AC3E}">
        <p14:creationId xmlns:p14="http://schemas.microsoft.com/office/powerpoint/2010/main" val="1866026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6" y="980728"/>
            <a:ext cx="7120500" cy="441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827584" y="5373216"/>
            <a:ext cx="7488832" cy="923330"/>
          </a:xfrm>
          <a:prstGeom prst="rect">
            <a:avLst/>
          </a:prstGeom>
        </p:spPr>
        <p:txBody>
          <a:bodyPr wrap="square" lIns="91400" tIns="45702" rIns="91400" bIns="45702">
            <a:spAutoFit/>
          </a:bodyPr>
          <a:lstStyle/>
          <a:p>
            <a:r>
              <a:rPr lang="en-US" dirty="0">
                <a:solidFill>
                  <a:prstClr val="black"/>
                </a:solidFill>
              </a:rPr>
              <a:t> </a:t>
            </a:r>
            <a:r>
              <a:rPr lang="en-US" dirty="0" smtClean="0">
                <a:solidFill>
                  <a:prstClr val="black"/>
                </a:solidFill>
              </a:rPr>
              <a:t>Mean change </a:t>
            </a:r>
            <a:r>
              <a:rPr lang="en-US" dirty="0">
                <a:solidFill>
                  <a:prstClr val="black"/>
                </a:solidFill>
              </a:rPr>
              <a:t>from baseline in seated diastolic blood pressure (</a:t>
            </a:r>
            <a:r>
              <a:rPr lang="en-US" dirty="0" err="1">
                <a:solidFill>
                  <a:prstClr val="black"/>
                </a:solidFill>
              </a:rPr>
              <a:t>SeDBP</a:t>
            </a:r>
            <a:r>
              <a:rPr lang="en-US" dirty="0">
                <a:solidFill>
                  <a:prstClr val="black"/>
                </a:solidFill>
              </a:rPr>
              <a:t>) and</a:t>
            </a:r>
          </a:p>
          <a:p>
            <a:r>
              <a:rPr lang="en-US" dirty="0">
                <a:solidFill>
                  <a:prstClr val="black"/>
                </a:solidFill>
              </a:rPr>
              <a:t>seated systolic BP (</a:t>
            </a:r>
            <a:r>
              <a:rPr lang="en-US" dirty="0" err="1">
                <a:solidFill>
                  <a:prstClr val="black"/>
                </a:solidFill>
              </a:rPr>
              <a:t>SeSBP</a:t>
            </a:r>
            <a:r>
              <a:rPr lang="en-US" dirty="0">
                <a:solidFill>
                  <a:prstClr val="black"/>
                </a:solidFill>
              </a:rPr>
              <a:t>) after 12 weeks of treatment with dual combination treatment or </a:t>
            </a:r>
            <a:r>
              <a:rPr lang="en-US" dirty="0" smtClean="0">
                <a:solidFill>
                  <a:prstClr val="black"/>
                </a:solidFill>
              </a:rPr>
              <a:t>triple combination </a:t>
            </a:r>
            <a:r>
              <a:rPr lang="en-US" dirty="0">
                <a:solidFill>
                  <a:prstClr val="black"/>
                </a:solidFill>
              </a:rPr>
              <a:t>treatment.</a:t>
            </a:r>
            <a:endParaRPr lang="it-IT" dirty="0">
              <a:solidFill>
                <a:prstClr val="black"/>
              </a:solidFill>
            </a:endParaRPr>
          </a:p>
        </p:txBody>
      </p:sp>
      <p:sp>
        <p:nvSpPr>
          <p:cNvPr id="4" name="Rectangle 45"/>
          <p:cNvSpPr>
            <a:spLocks noChangeArrowheads="1"/>
          </p:cNvSpPr>
          <p:nvPr/>
        </p:nvSpPr>
        <p:spPr bwMode="auto">
          <a:xfrm>
            <a:off x="93663" y="6527800"/>
            <a:ext cx="2788712" cy="276999"/>
          </a:xfrm>
          <a:prstGeom prst="rect">
            <a:avLst/>
          </a:prstGeom>
          <a:noFill/>
          <a:ln w="9525">
            <a:noFill/>
            <a:miter lim="800000"/>
            <a:headEnd/>
            <a:tailEnd/>
          </a:ln>
        </p:spPr>
        <p:txBody>
          <a:bodyPr wrap="none" lIns="91400" tIns="45702" rIns="91400" bIns="45702">
            <a:spAutoFit/>
          </a:bodyPr>
          <a:lstStyle/>
          <a:p>
            <a:pPr defTabSz="457011"/>
            <a:r>
              <a:rPr lang="en-NZ" sz="1200" dirty="0" err="1">
                <a:solidFill>
                  <a:srgbClr val="1F497D"/>
                </a:solidFill>
                <a:cs typeface="Arial" pitchFamily="34" charset="0"/>
              </a:rPr>
              <a:t>Oparil</a:t>
            </a:r>
            <a:r>
              <a:rPr lang="en-NZ" sz="1200" dirty="0">
                <a:solidFill>
                  <a:srgbClr val="1F497D"/>
                </a:solidFill>
                <a:cs typeface="Arial" pitchFamily="34" charset="0"/>
              </a:rPr>
              <a:t> S, et al. </a:t>
            </a:r>
            <a:r>
              <a:rPr lang="en-NZ" sz="1200" dirty="0" err="1">
                <a:solidFill>
                  <a:srgbClr val="1F497D"/>
                </a:solidFill>
                <a:cs typeface="Arial" pitchFamily="34" charset="0"/>
              </a:rPr>
              <a:t>Clin</a:t>
            </a:r>
            <a:r>
              <a:rPr lang="en-NZ" sz="1200" dirty="0">
                <a:solidFill>
                  <a:srgbClr val="1F497D"/>
                </a:solidFill>
                <a:cs typeface="Arial" pitchFamily="34" charset="0"/>
              </a:rPr>
              <a:t> </a:t>
            </a:r>
            <a:r>
              <a:rPr lang="en-NZ" sz="1200" dirty="0" err="1">
                <a:solidFill>
                  <a:srgbClr val="1F497D"/>
                </a:solidFill>
                <a:cs typeface="Arial" pitchFamily="34" charset="0"/>
              </a:rPr>
              <a:t>Ther</a:t>
            </a:r>
            <a:r>
              <a:rPr lang="en-NZ" sz="1200" dirty="0">
                <a:solidFill>
                  <a:srgbClr val="1F497D"/>
                </a:solidFill>
                <a:cs typeface="Arial" pitchFamily="34" charset="0"/>
              </a:rPr>
              <a:t> 2010;32:1252-69.</a:t>
            </a:r>
          </a:p>
        </p:txBody>
      </p:sp>
      <p:sp>
        <p:nvSpPr>
          <p:cNvPr id="5" name="Rectangle 19"/>
          <p:cNvSpPr txBox="1">
            <a:spLocks noChangeArrowheads="1"/>
          </p:cNvSpPr>
          <p:nvPr/>
        </p:nvSpPr>
        <p:spPr>
          <a:xfrm>
            <a:off x="404813" y="115888"/>
            <a:ext cx="7772400" cy="795337"/>
          </a:xfrm>
          <a:prstGeom prst="rect">
            <a:avLst/>
          </a:prstGeom>
        </p:spPr>
        <p:txBody>
          <a:bodyPr vert="horz" lIns="91400" tIns="45702" rIns="91400" bIns="457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dirty="0">
                <a:solidFill>
                  <a:srgbClr val="F900E3"/>
                </a:solidFill>
                <a:cs typeface="Arial" pitchFamily="34" charset="0"/>
              </a:rPr>
              <a:t>TRINITY: </a:t>
            </a:r>
            <a:r>
              <a:rPr lang="de-DE" sz="2800" b="1" dirty="0" err="1">
                <a:solidFill>
                  <a:srgbClr val="F900E3"/>
                </a:solidFill>
                <a:cs typeface="Arial" pitchFamily="34" charset="0"/>
              </a:rPr>
              <a:t>mean</a:t>
            </a:r>
            <a:r>
              <a:rPr lang="de-DE" sz="2800" b="1" dirty="0">
                <a:solidFill>
                  <a:srgbClr val="F900E3"/>
                </a:solidFill>
                <a:cs typeface="Arial" pitchFamily="34" charset="0"/>
              </a:rPr>
              <a:t> </a:t>
            </a:r>
            <a:r>
              <a:rPr lang="de-DE" sz="2800" b="1" dirty="0" err="1">
                <a:solidFill>
                  <a:srgbClr val="F900E3"/>
                </a:solidFill>
                <a:cs typeface="Arial" pitchFamily="34" charset="0"/>
              </a:rPr>
              <a:t>change</a:t>
            </a:r>
            <a:r>
              <a:rPr lang="de-DE" sz="2800" b="1" dirty="0">
                <a:solidFill>
                  <a:srgbClr val="F900E3"/>
                </a:solidFill>
                <a:cs typeface="Arial" pitchFamily="34" charset="0"/>
              </a:rPr>
              <a:t> in </a:t>
            </a:r>
            <a:r>
              <a:rPr lang="de-DE" sz="2800" b="1" dirty="0" err="1">
                <a:solidFill>
                  <a:srgbClr val="F900E3"/>
                </a:solidFill>
                <a:cs typeface="Arial" pitchFamily="34" charset="0"/>
              </a:rPr>
              <a:t>SeDBP</a:t>
            </a:r>
            <a:r>
              <a:rPr lang="de-DE" sz="2800" b="1" dirty="0">
                <a:solidFill>
                  <a:srgbClr val="F900E3"/>
                </a:solidFill>
                <a:cs typeface="Arial" pitchFamily="34" charset="0"/>
              </a:rPr>
              <a:t> </a:t>
            </a:r>
            <a:r>
              <a:rPr lang="de-DE" sz="2800" b="1" dirty="0" err="1">
                <a:solidFill>
                  <a:srgbClr val="F900E3"/>
                </a:solidFill>
                <a:cs typeface="Arial" pitchFamily="34" charset="0"/>
              </a:rPr>
              <a:t>and</a:t>
            </a:r>
            <a:r>
              <a:rPr lang="de-DE" sz="2800" b="1" dirty="0">
                <a:solidFill>
                  <a:srgbClr val="F900E3"/>
                </a:solidFill>
                <a:cs typeface="Arial" pitchFamily="34" charset="0"/>
              </a:rPr>
              <a:t> </a:t>
            </a:r>
            <a:r>
              <a:rPr lang="de-DE" sz="2800" b="1" dirty="0" err="1">
                <a:solidFill>
                  <a:srgbClr val="F900E3"/>
                </a:solidFill>
                <a:cs typeface="Arial" pitchFamily="34" charset="0"/>
              </a:rPr>
              <a:t>SeSBP</a:t>
            </a:r>
            <a:r>
              <a:rPr lang="de-DE" sz="2800" b="1" dirty="0">
                <a:solidFill>
                  <a:srgbClr val="F900E3"/>
                </a:solidFill>
                <a:cs typeface="Arial" pitchFamily="34" charset="0"/>
              </a:rPr>
              <a:t/>
            </a:r>
            <a:br>
              <a:rPr lang="de-DE" sz="2800" b="1" dirty="0">
                <a:solidFill>
                  <a:srgbClr val="F900E3"/>
                </a:solidFill>
                <a:cs typeface="Arial" pitchFamily="34" charset="0"/>
              </a:rPr>
            </a:br>
            <a:r>
              <a:rPr lang="de-DE" sz="2800" b="1" dirty="0">
                <a:solidFill>
                  <a:srgbClr val="F900E3"/>
                </a:solidFill>
                <a:cs typeface="Arial" pitchFamily="34" charset="0"/>
              </a:rPr>
              <a:t>after 12 </a:t>
            </a:r>
            <a:r>
              <a:rPr lang="de-DE" sz="2800" b="1" dirty="0" err="1">
                <a:solidFill>
                  <a:srgbClr val="F900E3"/>
                </a:solidFill>
                <a:cs typeface="Arial" pitchFamily="34" charset="0"/>
              </a:rPr>
              <a:t>weeks</a:t>
            </a:r>
            <a:r>
              <a:rPr lang="de-DE" sz="2800" b="1" dirty="0">
                <a:solidFill>
                  <a:srgbClr val="F900E3"/>
                </a:solidFill>
                <a:cs typeface="Arial" pitchFamily="34" charset="0"/>
              </a:rPr>
              <a:t> </a:t>
            </a:r>
            <a:r>
              <a:rPr lang="de-DE" sz="2800" b="1" dirty="0" err="1">
                <a:solidFill>
                  <a:srgbClr val="F900E3"/>
                </a:solidFill>
                <a:cs typeface="Arial" pitchFamily="34" charset="0"/>
              </a:rPr>
              <a:t>of</a:t>
            </a:r>
            <a:r>
              <a:rPr lang="de-DE" sz="2800" b="1" dirty="0">
                <a:solidFill>
                  <a:srgbClr val="F900E3"/>
                </a:solidFill>
                <a:cs typeface="Arial" pitchFamily="34" charset="0"/>
              </a:rPr>
              <a:t> </a:t>
            </a:r>
            <a:r>
              <a:rPr lang="de-DE" sz="2800" b="1" dirty="0" err="1">
                <a:solidFill>
                  <a:srgbClr val="F900E3"/>
                </a:solidFill>
                <a:cs typeface="Arial" pitchFamily="34" charset="0"/>
              </a:rPr>
              <a:t>treatment</a:t>
            </a:r>
            <a:r>
              <a:rPr lang="de-DE" sz="2800" b="1" baseline="30000" dirty="0">
                <a:solidFill>
                  <a:srgbClr val="F900E3"/>
                </a:solidFill>
                <a:cs typeface="Arial" pitchFamily="34" charset="0"/>
              </a:rPr>
              <a:t>‡</a:t>
            </a:r>
          </a:p>
        </p:txBody>
      </p:sp>
    </p:spTree>
    <p:extLst>
      <p:ext uri="{BB962C8B-B14F-4D97-AF65-F5344CB8AC3E}">
        <p14:creationId xmlns:p14="http://schemas.microsoft.com/office/powerpoint/2010/main" val="214798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ChangeArrowheads="1"/>
          </p:cNvSpPr>
          <p:nvPr/>
        </p:nvSpPr>
        <p:spPr bwMode="auto">
          <a:xfrm>
            <a:off x="354017" y="471941"/>
            <a:ext cx="8450262" cy="5900737"/>
          </a:xfrm>
          <a:prstGeom prst="rect">
            <a:avLst/>
          </a:prstGeom>
          <a:gradFill rotWithShape="0">
            <a:gsLst>
              <a:gs pos="0">
                <a:srgbClr val="0A2B33"/>
              </a:gs>
              <a:gs pos="100000">
                <a:srgbClr val="1C6B80"/>
              </a:gs>
            </a:gsLst>
            <a:lin ang="5400000" scaled="1"/>
          </a:gradFill>
          <a:ln w="12700">
            <a:solidFill>
              <a:schemeClr val="bg1"/>
            </a:solidFill>
            <a:miter lim="800000"/>
            <a:headEnd/>
            <a:tailEnd/>
          </a:ln>
          <a:effectLst>
            <a:outerShdw dist="89803" dir="2700000" algn="ctr" rotWithShape="0">
              <a:schemeClr val="tx1"/>
            </a:outerShdw>
          </a:effectLst>
        </p:spPr>
        <p:txBody>
          <a:bodyPr wrap="none" lIns="79300" tIns="39651" rIns="79300" bIns="39651" anchor="ctr"/>
          <a:lstStyle/>
          <a:p>
            <a:pPr algn="ctr" defTabSz="799768" eaLnBrk="0" fontAlgn="base" hangingPunct="0">
              <a:spcBef>
                <a:spcPct val="0"/>
              </a:spcBef>
              <a:spcAft>
                <a:spcPct val="0"/>
              </a:spcAft>
            </a:pPr>
            <a:endParaRPr lang="en-GB" sz="2100" b="1">
              <a:solidFill>
                <a:srgbClr val="000000"/>
              </a:solidFill>
              <a:latin typeface="Times New Roman" pitchFamily="18" charset="0"/>
            </a:endParaRPr>
          </a:p>
        </p:txBody>
      </p:sp>
      <p:sp>
        <p:nvSpPr>
          <p:cNvPr id="1676292" name="Line 4"/>
          <p:cNvSpPr>
            <a:spLocks noChangeShapeType="1"/>
          </p:cNvSpPr>
          <p:nvPr/>
        </p:nvSpPr>
        <p:spPr bwMode="auto">
          <a:xfrm>
            <a:off x="4587875" y="471942"/>
            <a:ext cx="0" cy="5889625"/>
          </a:xfrm>
          <a:prstGeom prst="line">
            <a:avLst/>
          </a:prstGeom>
          <a:noFill/>
          <a:ln w="12700">
            <a:solidFill>
              <a:schemeClr val="bg1"/>
            </a:solidFill>
            <a:prstDash val="dash"/>
            <a:round/>
            <a:headEnd/>
            <a:tailEnd/>
          </a:ln>
          <a:effectLst/>
        </p:spPr>
        <p:txBody>
          <a:bodyPr wrap="none" lIns="91400" tIns="45702" rIns="91400" bIns="45702" anchor="ctr"/>
          <a:lstStyle/>
          <a:p>
            <a:pPr eaLnBrk="0" fontAlgn="base" hangingPunct="0">
              <a:spcBef>
                <a:spcPct val="0"/>
              </a:spcBef>
              <a:spcAft>
                <a:spcPct val="0"/>
              </a:spcAft>
              <a:defRPr/>
            </a:pPr>
            <a:endParaRPr lang="it-IT" sz="2100" b="1">
              <a:solidFill>
                <a:srgbClr val="FFFFFF"/>
              </a:solidFill>
              <a:effectLst>
                <a:outerShdw blurRad="38100" dist="38100" dir="2700000" algn="tl">
                  <a:srgbClr val="000000">
                    <a:alpha val="43137"/>
                  </a:srgbClr>
                </a:outerShdw>
              </a:effectLst>
              <a:latin typeface="Times New Roman" pitchFamily="1" charset="0"/>
            </a:endParaRPr>
          </a:p>
        </p:txBody>
      </p:sp>
      <p:sp>
        <p:nvSpPr>
          <p:cNvPr id="1676293" name="Line 5"/>
          <p:cNvSpPr>
            <a:spLocks noChangeShapeType="1"/>
          </p:cNvSpPr>
          <p:nvPr/>
        </p:nvSpPr>
        <p:spPr bwMode="auto">
          <a:xfrm rot="5400000">
            <a:off x="4575969" y="-800894"/>
            <a:ext cx="0" cy="8447088"/>
          </a:xfrm>
          <a:prstGeom prst="line">
            <a:avLst/>
          </a:prstGeom>
          <a:noFill/>
          <a:ln w="12700">
            <a:solidFill>
              <a:schemeClr val="bg1"/>
            </a:solidFill>
            <a:prstDash val="dash"/>
            <a:round/>
            <a:headEnd/>
            <a:tailEnd/>
          </a:ln>
          <a:effectLst/>
        </p:spPr>
        <p:txBody>
          <a:bodyPr wrap="none" lIns="91400" tIns="45702" rIns="91400" bIns="45702" anchor="ctr"/>
          <a:lstStyle/>
          <a:p>
            <a:pPr eaLnBrk="0" fontAlgn="base" hangingPunct="0">
              <a:spcBef>
                <a:spcPct val="0"/>
              </a:spcBef>
              <a:spcAft>
                <a:spcPct val="0"/>
              </a:spcAft>
              <a:defRPr/>
            </a:pPr>
            <a:endParaRPr lang="it-IT" sz="2100" b="1">
              <a:solidFill>
                <a:srgbClr val="FFFFFF"/>
              </a:solidFill>
              <a:effectLst>
                <a:outerShdw blurRad="38100" dist="38100" dir="2700000" algn="tl">
                  <a:srgbClr val="000000">
                    <a:alpha val="43137"/>
                  </a:srgbClr>
                </a:outerShdw>
              </a:effectLst>
              <a:latin typeface="Times New Roman" pitchFamily="1" charset="0"/>
            </a:endParaRPr>
          </a:p>
        </p:txBody>
      </p:sp>
      <p:sp>
        <p:nvSpPr>
          <p:cNvPr id="1676294" name="Text Box 6"/>
          <p:cNvSpPr txBox="1">
            <a:spLocks noChangeArrowheads="1"/>
          </p:cNvSpPr>
          <p:nvPr/>
        </p:nvSpPr>
        <p:spPr bwMode="auto">
          <a:xfrm>
            <a:off x="6319051" y="3481390"/>
            <a:ext cx="82867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TNT</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(CAD pts)</a:t>
            </a:r>
          </a:p>
        </p:txBody>
      </p:sp>
      <p:pic>
        <p:nvPicPr>
          <p:cNvPr id="519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3644900"/>
            <a:ext cx="34417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296" name="Text Box 8"/>
          <p:cNvSpPr txBox="1">
            <a:spLocks noChangeArrowheads="1"/>
          </p:cNvSpPr>
          <p:nvPr/>
        </p:nvSpPr>
        <p:spPr bwMode="auto">
          <a:xfrm>
            <a:off x="5267182" y="5805488"/>
            <a:ext cx="413493"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 60</a:t>
            </a:r>
          </a:p>
        </p:txBody>
      </p:sp>
      <p:sp>
        <p:nvSpPr>
          <p:cNvPr id="1676297" name="Text Box 9"/>
          <p:cNvSpPr txBox="1">
            <a:spLocks noChangeArrowheads="1"/>
          </p:cNvSpPr>
          <p:nvPr/>
        </p:nvSpPr>
        <p:spPr bwMode="auto">
          <a:xfrm>
            <a:off x="5733315"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61-70</a:t>
            </a:r>
          </a:p>
        </p:txBody>
      </p:sp>
      <p:sp>
        <p:nvSpPr>
          <p:cNvPr id="1676298" name="Text Box 10"/>
          <p:cNvSpPr txBox="1">
            <a:spLocks noChangeArrowheads="1"/>
          </p:cNvSpPr>
          <p:nvPr/>
        </p:nvSpPr>
        <p:spPr bwMode="auto">
          <a:xfrm>
            <a:off x="6238143"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71-80</a:t>
            </a:r>
          </a:p>
        </p:txBody>
      </p:sp>
      <p:sp>
        <p:nvSpPr>
          <p:cNvPr id="1676299" name="Text Box 11"/>
          <p:cNvSpPr txBox="1">
            <a:spLocks noChangeArrowheads="1"/>
          </p:cNvSpPr>
          <p:nvPr/>
        </p:nvSpPr>
        <p:spPr bwMode="auto">
          <a:xfrm>
            <a:off x="6742968"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81-90</a:t>
            </a:r>
          </a:p>
        </p:txBody>
      </p:sp>
      <p:sp>
        <p:nvSpPr>
          <p:cNvPr id="1676300" name="Text Box 12"/>
          <p:cNvSpPr txBox="1">
            <a:spLocks noChangeArrowheads="1"/>
          </p:cNvSpPr>
          <p:nvPr/>
        </p:nvSpPr>
        <p:spPr bwMode="auto">
          <a:xfrm>
            <a:off x="7212747" y="5805488"/>
            <a:ext cx="559366"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91-100</a:t>
            </a:r>
          </a:p>
        </p:txBody>
      </p:sp>
      <p:sp>
        <p:nvSpPr>
          <p:cNvPr id="1676301" name="Text Box 13"/>
          <p:cNvSpPr txBox="1">
            <a:spLocks noChangeArrowheads="1"/>
          </p:cNvSpPr>
          <p:nvPr/>
        </p:nvSpPr>
        <p:spPr bwMode="auto">
          <a:xfrm>
            <a:off x="7756594" y="5805488"/>
            <a:ext cx="487230"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&gt; 100</a:t>
            </a:r>
          </a:p>
        </p:txBody>
      </p:sp>
      <p:sp>
        <p:nvSpPr>
          <p:cNvPr id="1676302" name="Text Box 14"/>
          <p:cNvSpPr txBox="1">
            <a:spLocks noChangeArrowheads="1"/>
          </p:cNvSpPr>
          <p:nvPr/>
        </p:nvSpPr>
        <p:spPr bwMode="auto">
          <a:xfrm>
            <a:off x="5733967" y="6058353"/>
            <a:ext cx="199725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DBP (mmHg)</a:t>
            </a:r>
          </a:p>
        </p:txBody>
      </p:sp>
      <p:pic>
        <p:nvPicPr>
          <p:cNvPr id="51918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225" y="4117975"/>
            <a:ext cx="841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8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725" y="4000500"/>
            <a:ext cx="109538"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05" name="Text Box 17"/>
          <p:cNvSpPr txBox="1">
            <a:spLocks noChangeArrowheads="1"/>
          </p:cNvSpPr>
          <p:nvPr/>
        </p:nvSpPr>
        <p:spPr bwMode="auto">
          <a:xfrm rot="-5400000">
            <a:off x="4277673" y="4616054"/>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06" name="Text Box 18"/>
          <p:cNvSpPr txBox="1">
            <a:spLocks noChangeArrowheads="1"/>
          </p:cNvSpPr>
          <p:nvPr/>
        </p:nvSpPr>
        <p:spPr bwMode="auto">
          <a:xfrm rot="-5400000">
            <a:off x="8059806" y="4612081"/>
            <a:ext cx="102583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Adjusted HR</a:t>
            </a:r>
          </a:p>
        </p:txBody>
      </p:sp>
      <p:sp>
        <p:nvSpPr>
          <p:cNvPr id="1676307" name="Text Box 19"/>
          <p:cNvSpPr txBox="1">
            <a:spLocks noChangeArrowheads="1"/>
          </p:cNvSpPr>
          <p:nvPr/>
        </p:nvSpPr>
        <p:spPr bwMode="auto">
          <a:xfrm>
            <a:off x="5578676" y="519114"/>
            <a:ext cx="2311447"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ONTARGET </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(high risk pts, mainly with CAD)</a:t>
            </a:r>
          </a:p>
        </p:txBody>
      </p:sp>
      <p:sp>
        <p:nvSpPr>
          <p:cNvPr id="1676308" name="Text Box 20"/>
          <p:cNvSpPr txBox="1">
            <a:spLocks noChangeArrowheads="1"/>
          </p:cNvSpPr>
          <p:nvPr/>
        </p:nvSpPr>
        <p:spPr bwMode="auto">
          <a:xfrm>
            <a:off x="5746790" y="3096078"/>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pic>
        <p:nvPicPr>
          <p:cNvPr id="51918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9991" y="593733"/>
            <a:ext cx="34734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9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225" y="1206500"/>
            <a:ext cx="841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91"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4" y="1089025"/>
            <a:ext cx="1079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12" name="Text Box 24"/>
          <p:cNvSpPr txBox="1">
            <a:spLocks noChangeArrowheads="1"/>
          </p:cNvSpPr>
          <p:nvPr/>
        </p:nvSpPr>
        <p:spPr bwMode="auto">
          <a:xfrm rot="-5400000">
            <a:off x="4279128" y="1704579"/>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13" name="Text Box 25"/>
          <p:cNvSpPr txBox="1">
            <a:spLocks noChangeArrowheads="1"/>
          </p:cNvSpPr>
          <p:nvPr/>
        </p:nvSpPr>
        <p:spPr bwMode="auto">
          <a:xfrm rot="-5400000">
            <a:off x="8061397" y="1700606"/>
            <a:ext cx="102583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Adjusted HR</a:t>
            </a:r>
          </a:p>
        </p:txBody>
      </p:sp>
      <p:sp>
        <p:nvSpPr>
          <p:cNvPr id="1676314" name="Text Box 26"/>
          <p:cNvSpPr txBox="1">
            <a:spLocks noChangeArrowheads="1"/>
          </p:cNvSpPr>
          <p:nvPr/>
        </p:nvSpPr>
        <p:spPr bwMode="auto">
          <a:xfrm>
            <a:off x="1936376" y="3481390"/>
            <a:ext cx="1117211"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VALUE</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(High risk pts)</a:t>
            </a:r>
          </a:p>
        </p:txBody>
      </p:sp>
      <p:sp>
        <p:nvSpPr>
          <p:cNvPr id="1676315" name="Text Box 27"/>
          <p:cNvSpPr txBox="1">
            <a:spLocks noChangeArrowheads="1"/>
          </p:cNvSpPr>
          <p:nvPr/>
        </p:nvSpPr>
        <p:spPr bwMode="auto">
          <a:xfrm>
            <a:off x="1508163" y="6058353"/>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sp>
        <p:nvSpPr>
          <p:cNvPr id="1676316" name="Text Box 28"/>
          <p:cNvSpPr txBox="1">
            <a:spLocks noChangeArrowheads="1"/>
          </p:cNvSpPr>
          <p:nvPr/>
        </p:nvSpPr>
        <p:spPr bwMode="auto">
          <a:xfrm>
            <a:off x="2079622" y="519114"/>
            <a:ext cx="830274"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INVEST</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(CAD pts)</a:t>
            </a:r>
          </a:p>
        </p:txBody>
      </p:sp>
      <p:sp>
        <p:nvSpPr>
          <p:cNvPr id="1676317" name="Text Box 29"/>
          <p:cNvSpPr txBox="1">
            <a:spLocks noChangeArrowheads="1"/>
          </p:cNvSpPr>
          <p:nvPr/>
        </p:nvSpPr>
        <p:spPr bwMode="auto">
          <a:xfrm>
            <a:off x="1506571" y="3096078"/>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sp>
        <p:nvSpPr>
          <p:cNvPr id="1676318" name="Text Box 30"/>
          <p:cNvSpPr txBox="1">
            <a:spLocks noChangeArrowheads="1"/>
          </p:cNvSpPr>
          <p:nvPr/>
        </p:nvSpPr>
        <p:spPr bwMode="auto">
          <a:xfrm>
            <a:off x="1094412" y="2846389"/>
            <a:ext cx="371814"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110</a:t>
            </a:r>
          </a:p>
        </p:txBody>
      </p:sp>
      <p:sp>
        <p:nvSpPr>
          <p:cNvPr id="1676319" name="Text Box 31"/>
          <p:cNvSpPr txBox="1">
            <a:spLocks noChangeArrowheads="1"/>
          </p:cNvSpPr>
          <p:nvPr/>
        </p:nvSpPr>
        <p:spPr bwMode="auto">
          <a:xfrm>
            <a:off x="1445307"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&gt;110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120</a:t>
            </a:r>
          </a:p>
        </p:txBody>
      </p:sp>
      <p:sp>
        <p:nvSpPr>
          <p:cNvPr id="1676320" name="Text Box 32"/>
          <p:cNvSpPr txBox="1">
            <a:spLocks noChangeArrowheads="1"/>
          </p:cNvSpPr>
          <p:nvPr/>
        </p:nvSpPr>
        <p:spPr bwMode="auto">
          <a:xfrm>
            <a:off x="1896157"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&gt;120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130</a:t>
            </a:r>
          </a:p>
        </p:txBody>
      </p:sp>
      <p:sp>
        <p:nvSpPr>
          <p:cNvPr id="1676321" name="Text Box 33"/>
          <p:cNvSpPr txBox="1">
            <a:spLocks noChangeArrowheads="1"/>
          </p:cNvSpPr>
          <p:nvPr/>
        </p:nvSpPr>
        <p:spPr bwMode="auto">
          <a:xfrm>
            <a:off x="2320019"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&gt;130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140</a:t>
            </a:r>
          </a:p>
        </p:txBody>
      </p:sp>
      <p:sp>
        <p:nvSpPr>
          <p:cNvPr id="1676322" name="Text Box 34"/>
          <p:cNvSpPr txBox="1">
            <a:spLocks noChangeArrowheads="1"/>
          </p:cNvSpPr>
          <p:nvPr/>
        </p:nvSpPr>
        <p:spPr bwMode="auto">
          <a:xfrm>
            <a:off x="2761345"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&gt;140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150</a:t>
            </a:r>
          </a:p>
        </p:txBody>
      </p:sp>
      <p:sp>
        <p:nvSpPr>
          <p:cNvPr id="1676323" name="Text Box 35"/>
          <p:cNvSpPr txBox="1">
            <a:spLocks noChangeArrowheads="1"/>
          </p:cNvSpPr>
          <p:nvPr/>
        </p:nvSpPr>
        <p:spPr bwMode="auto">
          <a:xfrm>
            <a:off x="3185208"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&gt;150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160</a:t>
            </a:r>
          </a:p>
        </p:txBody>
      </p:sp>
      <p:sp>
        <p:nvSpPr>
          <p:cNvPr id="1676324" name="Text Box 36"/>
          <p:cNvSpPr txBox="1">
            <a:spLocks noChangeArrowheads="1"/>
          </p:cNvSpPr>
          <p:nvPr/>
        </p:nvSpPr>
        <p:spPr bwMode="auto">
          <a:xfrm>
            <a:off x="3663394" y="2846389"/>
            <a:ext cx="451964"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&gt;160</a:t>
            </a:r>
          </a:p>
        </p:txBody>
      </p:sp>
      <p:pic>
        <p:nvPicPr>
          <p:cNvPr id="519205"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275" y="492129"/>
            <a:ext cx="3303588"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6326" name="Text Box 38"/>
          <p:cNvSpPr txBox="1">
            <a:spLocks noChangeArrowheads="1"/>
          </p:cNvSpPr>
          <p:nvPr/>
        </p:nvSpPr>
        <p:spPr bwMode="auto">
          <a:xfrm rot="-5400000">
            <a:off x="38870" y="1704579"/>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27" name="Text Box 39"/>
          <p:cNvSpPr txBox="1">
            <a:spLocks noChangeArrowheads="1"/>
          </p:cNvSpPr>
          <p:nvPr/>
        </p:nvSpPr>
        <p:spPr bwMode="auto">
          <a:xfrm rot="-5400000">
            <a:off x="-118815" y="4609702"/>
            <a:ext cx="1434605"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301" tIns="39651" rIns="79301" bIns="39651">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Cardiac events (%)</a:t>
            </a:r>
          </a:p>
        </p:txBody>
      </p:sp>
      <p:pic>
        <p:nvPicPr>
          <p:cNvPr id="519208"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791" y="3532642"/>
            <a:ext cx="380047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29" name="Text Box 41"/>
          <p:cNvSpPr txBox="1">
            <a:spLocks noChangeArrowheads="1"/>
          </p:cNvSpPr>
          <p:nvPr/>
        </p:nvSpPr>
        <p:spPr bwMode="auto">
          <a:xfrm>
            <a:off x="926382" y="5746750"/>
            <a:ext cx="487230"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&lt; 120</a:t>
            </a:r>
          </a:p>
        </p:txBody>
      </p:sp>
      <p:sp>
        <p:nvSpPr>
          <p:cNvPr id="1676330" name="Text Box 42"/>
          <p:cNvSpPr txBox="1">
            <a:spLocks noChangeArrowheads="1"/>
          </p:cNvSpPr>
          <p:nvPr/>
        </p:nvSpPr>
        <p:spPr bwMode="auto">
          <a:xfrm>
            <a:off x="1357994"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&gt;120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130</a:t>
            </a:r>
          </a:p>
        </p:txBody>
      </p:sp>
      <p:sp>
        <p:nvSpPr>
          <p:cNvPr id="1676331" name="Text Box 43"/>
          <p:cNvSpPr txBox="1">
            <a:spLocks noChangeArrowheads="1"/>
          </p:cNvSpPr>
          <p:nvPr/>
        </p:nvSpPr>
        <p:spPr bwMode="auto">
          <a:xfrm>
            <a:off x="1790589"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&gt;130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140</a:t>
            </a:r>
          </a:p>
        </p:txBody>
      </p:sp>
      <p:sp>
        <p:nvSpPr>
          <p:cNvPr id="1676332" name="Text Box 44"/>
          <p:cNvSpPr txBox="1">
            <a:spLocks noChangeArrowheads="1"/>
          </p:cNvSpPr>
          <p:nvPr/>
        </p:nvSpPr>
        <p:spPr bwMode="auto">
          <a:xfrm>
            <a:off x="2242233"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&gt;140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150</a:t>
            </a:r>
          </a:p>
        </p:txBody>
      </p:sp>
      <p:sp>
        <p:nvSpPr>
          <p:cNvPr id="1676333" name="Text Box 45"/>
          <p:cNvSpPr txBox="1">
            <a:spLocks noChangeArrowheads="1"/>
          </p:cNvSpPr>
          <p:nvPr/>
        </p:nvSpPr>
        <p:spPr bwMode="auto">
          <a:xfrm>
            <a:off x="2674033"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&gt;150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160</a:t>
            </a:r>
          </a:p>
        </p:txBody>
      </p:sp>
      <p:sp>
        <p:nvSpPr>
          <p:cNvPr id="1676334" name="Text Box 46"/>
          <p:cNvSpPr txBox="1">
            <a:spLocks noChangeArrowheads="1"/>
          </p:cNvSpPr>
          <p:nvPr/>
        </p:nvSpPr>
        <p:spPr bwMode="auto">
          <a:xfrm>
            <a:off x="3132025" y="574040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&gt;160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170</a:t>
            </a:r>
          </a:p>
        </p:txBody>
      </p:sp>
      <p:sp>
        <p:nvSpPr>
          <p:cNvPr id="1676335" name="Text Box 47"/>
          <p:cNvSpPr txBox="1">
            <a:spLocks noChangeArrowheads="1"/>
          </p:cNvSpPr>
          <p:nvPr/>
        </p:nvSpPr>
        <p:spPr bwMode="auto">
          <a:xfrm>
            <a:off x="3564619" y="574040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&gt;170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180</a:t>
            </a:r>
          </a:p>
        </p:txBody>
      </p:sp>
      <p:sp>
        <p:nvSpPr>
          <p:cNvPr id="1676336" name="Text Box 48"/>
          <p:cNvSpPr txBox="1">
            <a:spLocks noChangeArrowheads="1"/>
          </p:cNvSpPr>
          <p:nvPr/>
        </p:nvSpPr>
        <p:spPr bwMode="auto">
          <a:xfrm>
            <a:off x="4050812" y="5740400"/>
            <a:ext cx="484025"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01" tIns="39651" rIns="79301" bIns="39651">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 180</a:t>
            </a:r>
          </a:p>
        </p:txBody>
      </p:sp>
    </p:spTree>
    <p:extLst>
      <p:ext uri="{BB962C8B-B14F-4D97-AF65-F5344CB8AC3E}">
        <p14:creationId xmlns:p14="http://schemas.microsoft.com/office/powerpoint/2010/main" val="233255975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19100" y="134938"/>
            <a:ext cx="8229600" cy="749300"/>
          </a:xfrm>
        </p:spPr>
        <p:txBody>
          <a:bodyPr>
            <a:noAutofit/>
          </a:bodyPr>
          <a:lstStyle/>
          <a:p>
            <a:r>
              <a:rPr lang="en-NZ" sz="2800" b="1" dirty="0">
                <a:solidFill>
                  <a:srgbClr val="F900E3"/>
                </a:solidFill>
              </a:rPr>
              <a:t>TRINITY: significantly better BP goal</a:t>
            </a:r>
            <a:r>
              <a:rPr lang="en-NZ" sz="2800" b="1" baseline="30000" dirty="0">
                <a:solidFill>
                  <a:srgbClr val="F900E3"/>
                </a:solidFill>
              </a:rPr>
              <a:t>†</a:t>
            </a:r>
            <a:r>
              <a:rPr lang="en-NZ" sz="2800" b="1" dirty="0">
                <a:solidFill>
                  <a:srgbClr val="F900E3"/>
                </a:solidFill>
              </a:rPr>
              <a:t> achievement with triple combination therapy</a:t>
            </a:r>
            <a:endParaRPr lang="en-GB" sz="2800" b="1" dirty="0">
              <a:solidFill>
                <a:srgbClr val="F900E3"/>
              </a:solidFill>
            </a:endParaRPr>
          </a:p>
        </p:txBody>
      </p:sp>
      <p:sp>
        <p:nvSpPr>
          <p:cNvPr id="44035" name="TextBox 40"/>
          <p:cNvSpPr txBox="1">
            <a:spLocks noChangeArrowheads="1"/>
          </p:cNvSpPr>
          <p:nvPr/>
        </p:nvSpPr>
        <p:spPr bwMode="auto">
          <a:xfrm>
            <a:off x="1476377" y="5857879"/>
            <a:ext cx="5746750" cy="523875"/>
          </a:xfrm>
          <a:prstGeom prst="rect">
            <a:avLst/>
          </a:prstGeom>
          <a:noFill/>
          <a:ln w="9525">
            <a:noFill/>
            <a:miter lim="800000"/>
            <a:headEnd/>
            <a:tailEnd/>
          </a:ln>
        </p:spPr>
        <p:txBody>
          <a:bodyPr lIns="91400" tIns="45702" rIns="91400" bIns="45702">
            <a:spAutoFit/>
          </a:bodyPr>
          <a:lstStyle/>
          <a:p>
            <a:pPr defTabSz="457011"/>
            <a:r>
              <a:rPr lang="en-US" sz="1400">
                <a:solidFill>
                  <a:srgbClr val="1F497D"/>
                </a:solidFill>
                <a:latin typeface="Arial" pitchFamily="34" charset="0"/>
              </a:rPr>
              <a:t>*p&lt;0.001 vs. dual combination</a:t>
            </a:r>
          </a:p>
          <a:p>
            <a:pPr defTabSz="457011"/>
            <a:r>
              <a:rPr lang="en-US" sz="1400" baseline="30000">
                <a:solidFill>
                  <a:srgbClr val="1F497D"/>
                </a:solidFill>
                <a:latin typeface="Arial" pitchFamily="34" charset="0"/>
              </a:rPr>
              <a:t>†</a:t>
            </a:r>
            <a:r>
              <a:rPr lang="en-US" sz="1400">
                <a:solidFill>
                  <a:srgbClr val="1F497D"/>
                </a:solidFill>
                <a:latin typeface="Arial" pitchFamily="34" charset="0"/>
              </a:rPr>
              <a:t>BP goal defined as &lt;140/90 mmHg</a:t>
            </a:r>
            <a:endParaRPr lang="de-DE" sz="1400">
              <a:solidFill>
                <a:srgbClr val="1F497D"/>
              </a:solidFill>
              <a:latin typeface="Arial" pitchFamily="34" charset="0"/>
            </a:endParaRPr>
          </a:p>
        </p:txBody>
      </p:sp>
      <p:graphicFrame>
        <p:nvGraphicFramePr>
          <p:cNvPr id="44036" name="Object 5"/>
          <p:cNvGraphicFramePr>
            <a:graphicFrameLocks noChangeAspect="1"/>
          </p:cNvGraphicFramePr>
          <p:nvPr/>
        </p:nvGraphicFramePr>
        <p:xfrm>
          <a:off x="573092" y="998538"/>
          <a:ext cx="7820025" cy="4559300"/>
        </p:xfrm>
        <a:graphic>
          <a:graphicData uri="http://schemas.openxmlformats.org/presentationml/2006/ole">
            <mc:AlternateContent xmlns:mc="http://schemas.openxmlformats.org/markup-compatibility/2006">
              <mc:Choice xmlns:v="urn:schemas-microsoft-com:vml" Requires="v">
                <p:oleObj spid="_x0000_s3108" name="Foglio di lavoro" r:id="rId4" imgW="7820078" imgH="4562460" progId="Excel.Sheet.8">
                  <p:embed/>
                </p:oleObj>
              </mc:Choice>
              <mc:Fallback>
                <p:oleObj name="Foglio di lavoro" r:id="rId4" imgW="7820078" imgH="456246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92" y="998538"/>
                        <a:ext cx="7820025" cy="455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7" name="Text Box 4"/>
          <p:cNvSpPr txBox="1">
            <a:spLocks noChangeArrowheads="1"/>
          </p:cNvSpPr>
          <p:nvPr/>
        </p:nvSpPr>
        <p:spPr bwMode="auto">
          <a:xfrm>
            <a:off x="1820960" y="5459413"/>
            <a:ext cx="1057082"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srgbClr val="1F497D"/>
                </a:solidFill>
                <a:latin typeface="Arial" pitchFamily="34" charset="0"/>
              </a:rPr>
              <a:t>10/25 mg</a:t>
            </a:r>
          </a:p>
        </p:txBody>
      </p:sp>
      <p:sp>
        <p:nvSpPr>
          <p:cNvPr id="44038" name="Text Box 5"/>
          <p:cNvSpPr txBox="1">
            <a:spLocks noChangeArrowheads="1"/>
          </p:cNvSpPr>
          <p:nvPr/>
        </p:nvSpPr>
        <p:spPr bwMode="auto">
          <a:xfrm>
            <a:off x="3584672" y="5459413"/>
            <a:ext cx="1057082"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srgbClr val="1F497D"/>
                </a:solidFill>
                <a:latin typeface="Arial" pitchFamily="34" charset="0"/>
              </a:rPr>
              <a:t>40/25 mg</a:t>
            </a:r>
          </a:p>
        </p:txBody>
      </p:sp>
      <p:sp>
        <p:nvSpPr>
          <p:cNvPr id="44039" name="Text Box 6"/>
          <p:cNvSpPr txBox="1">
            <a:spLocks noChangeArrowheads="1"/>
          </p:cNvSpPr>
          <p:nvPr/>
        </p:nvSpPr>
        <p:spPr bwMode="auto">
          <a:xfrm>
            <a:off x="5278539" y="5459413"/>
            <a:ext cx="1057082"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srgbClr val="1F497D"/>
                </a:solidFill>
                <a:latin typeface="Arial" pitchFamily="34" charset="0"/>
              </a:rPr>
              <a:t>40/10 mg</a:t>
            </a:r>
          </a:p>
        </p:txBody>
      </p:sp>
      <p:sp>
        <p:nvSpPr>
          <p:cNvPr id="44040" name="Text Box 7"/>
          <p:cNvSpPr txBox="1">
            <a:spLocks noChangeArrowheads="1"/>
          </p:cNvSpPr>
          <p:nvPr/>
        </p:nvSpPr>
        <p:spPr bwMode="auto">
          <a:xfrm>
            <a:off x="6893666" y="5459413"/>
            <a:ext cx="1347894"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srgbClr val="1F497D"/>
                </a:solidFill>
                <a:latin typeface="Arial" pitchFamily="34" charset="0"/>
              </a:rPr>
              <a:t>40/10/25 mg</a:t>
            </a:r>
          </a:p>
        </p:txBody>
      </p:sp>
      <p:sp>
        <p:nvSpPr>
          <p:cNvPr id="44041" name="Text Box 12"/>
          <p:cNvSpPr txBox="1">
            <a:spLocks noChangeArrowheads="1"/>
          </p:cNvSpPr>
          <p:nvPr/>
        </p:nvSpPr>
        <p:spPr bwMode="auto">
          <a:xfrm>
            <a:off x="7616825" y="1420816"/>
            <a:ext cx="274796" cy="371541"/>
          </a:xfrm>
          <a:prstGeom prst="rect">
            <a:avLst/>
          </a:prstGeom>
          <a:noFill/>
          <a:ln w="9525">
            <a:noFill/>
            <a:miter lim="800000"/>
            <a:headEnd/>
            <a:tailEnd/>
          </a:ln>
        </p:spPr>
        <p:txBody>
          <a:bodyPr wrap="none" lIns="91400" tIns="45702" rIns="91400" bIns="45702">
            <a:spAutoFit/>
          </a:bodyPr>
          <a:lstStyle/>
          <a:p>
            <a:pPr defTabSz="457011"/>
            <a:r>
              <a:rPr lang="en-GB">
                <a:solidFill>
                  <a:srgbClr val="1F497D"/>
                </a:solidFill>
                <a:latin typeface="Arial" pitchFamily="34" charset="0"/>
              </a:rPr>
              <a:t>*</a:t>
            </a:r>
          </a:p>
        </p:txBody>
      </p:sp>
      <p:sp>
        <p:nvSpPr>
          <p:cNvPr id="44042" name="Rectangle 45"/>
          <p:cNvSpPr>
            <a:spLocks noChangeArrowheads="1"/>
          </p:cNvSpPr>
          <p:nvPr/>
        </p:nvSpPr>
        <p:spPr bwMode="auto">
          <a:xfrm>
            <a:off x="93663" y="6527804"/>
            <a:ext cx="2354262" cy="246063"/>
          </a:xfrm>
          <a:prstGeom prst="rect">
            <a:avLst/>
          </a:prstGeom>
          <a:noFill/>
          <a:ln w="9525">
            <a:noFill/>
            <a:miter lim="800000"/>
            <a:headEnd/>
            <a:tailEnd/>
          </a:ln>
        </p:spPr>
        <p:txBody>
          <a:bodyPr wrap="none" lIns="91400" tIns="45702" rIns="91400" bIns="45702">
            <a:spAutoFit/>
          </a:bodyPr>
          <a:lstStyle/>
          <a:p>
            <a:pPr defTabSz="457011"/>
            <a:r>
              <a:rPr lang="en-NZ" sz="1000">
                <a:solidFill>
                  <a:srgbClr val="1F497D"/>
                </a:solidFill>
                <a:cs typeface="Arial" pitchFamily="34" charset="0"/>
              </a:rPr>
              <a:t>Oparil S, et al. Clin Ther 2010;32:1252-69.</a:t>
            </a:r>
          </a:p>
        </p:txBody>
      </p:sp>
      <p:sp>
        <p:nvSpPr>
          <p:cNvPr id="44043" name="Rectangle 11"/>
          <p:cNvSpPr>
            <a:spLocks noChangeArrowheads="1"/>
          </p:cNvSpPr>
          <p:nvPr/>
        </p:nvSpPr>
        <p:spPr bwMode="auto">
          <a:xfrm>
            <a:off x="6372225" y="1412879"/>
            <a:ext cx="2160588" cy="4608513"/>
          </a:xfrm>
          <a:prstGeom prst="rect">
            <a:avLst/>
          </a:prstGeom>
          <a:noFill/>
          <a:ln w="38100">
            <a:solidFill>
              <a:schemeClr val="hlink"/>
            </a:solidFill>
            <a:miter lim="800000"/>
            <a:headEnd/>
            <a:tailEnd/>
          </a:ln>
          <a:effectLst/>
        </p:spPr>
        <p:txBody>
          <a:bodyPr wrap="none" lIns="91400" tIns="45702" rIns="91400" bIns="45702" anchor="ctr"/>
          <a:lstStyle/>
          <a:p>
            <a:pPr defTabSz="457011"/>
            <a:endParaRPr lang="it-IT">
              <a:solidFill>
                <a:prstClr val="black"/>
              </a:solidFill>
            </a:endParaRPr>
          </a:p>
        </p:txBody>
      </p:sp>
    </p:spTree>
    <p:extLst>
      <p:ext uri="{BB962C8B-B14F-4D97-AF65-F5344CB8AC3E}">
        <p14:creationId xmlns:p14="http://schemas.microsoft.com/office/powerpoint/2010/main" val="416575133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8" y="2276872"/>
            <a:ext cx="9017256"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9"/>
          <p:cNvSpPr txBox="1">
            <a:spLocks noChangeArrowheads="1"/>
          </p:cNvSpPr>
          <p:nvPr/>
        </p:nvSpPr>
        <p:spPr>
          <a:xfrm>
            <a:off x="404813" y="115888"/>
            <a:ext cx="7772400" cy="795337"/>
          </a:xfrm>
          <a:prstGeom prst="rect">
            <a:avLst/>
          </a:prstGeom>
        </p:spPr>
        <p:txBody>
          <a:bodyPr vert="horz" lIns="91400" tIns="45702" rIns="91400" bIns="457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900E3"/>
                </a:solidFill>
                <a:cs typeface="Arial" pitchFamily="34" charset="0"/>
              </a:rPr>
              <a:t> Overview of treatment-emergent adverse events (TEAEs).* Values are number (%) of patients</a:t>
            </a:r>
            <a:endParaRPr lang="de-DE" sz="2800" b="1" baseline="30000" dirty="0">
              <a:solidFill>
                <a:srgbClr val="F900E3"/>
              </a:solidFill>
              <a:cs typeface="Arial" pitchFamily="34" charset="0"/>
            </a:endParaRPr>
          </a:p>
        </p:txBody>
      </p:sp>
      <p:sp>
        <p:nvSpPr>
          <p:cNvPr id="4" name="Rectangle 45"/>
          <p:cNvSpPr>
            <a:spLocks noChangeArrowheads="1"/>
          </p:cNvSpPr>
          <p:nvPr/>
        </p:nvSpPr>
        <p:spPr bwMode="auto">
          <a:xfrm>
            <a:off x="93663" y="6527800"/>
            <a:ext cx="2788712" cy="276999"/>
          </a:xfrm>
          <a:prstGeom prst="rect">
            <a:avLst/>
          </a:prstGeom>
          <a:noFill/>
          <a:ln w="9525">
            <a:noFill/>
            <a:miter lim="800000"/>
            <a:headEnd/>
            <a:tailEnd/>
          </a:ln>
        </p:spPr>
        <p:txBody>
          <a:bodyPr wrap="none" lIns="91400" tIns="45702" rIns="91400" bIns="45702">
            <a:spAutoFit/>
          </a:bodyPr>
          <a:lstStyle/>
          <a:p>
            <a:pPr defTabSz="457011"/>
            <a:r>
              <a:rPr lang="en-NZ" sz="1200" dirty="0" err="1">
                <a:solidFill>
                  <a:srgbClr val="1F497D"/>
                </a:solidFill>
                <a:cs typeface="Arial" pitchFamily="34" charset="0"/>
              </a:rPr>
              <a:t>Oparil</a:t>
            </a:r>
            <a:r>
              <a:rPr lang="en-NZ" sz="1200" dirty="0">
                <a:solidFill>
                  <a:srgbClr val="1F497D"/>
                </a:solidFill>
                <a:cs typeface="Arial" pitchFamily="34" charset="0"/>
              </a:rPr>
              <a:t> S, et al. </a:t>
            </a:r>
            <a:r>
              <a:rPr lang="en-NZ" sz="1200" dirty="0" err="1">
                <a:solidFill>
                  <a:srgbClr val="1F497D"/>
                </a:solidFill>
                <a:cs typeface="Arial" pitchFamily="34" charset="0"/>
              </a:rPr>
              <a:t>Clin</a:t>
            </a:r>
            <a:r>
              <a:rPr lang="en-NZ" sz="1200" dirty="0">
                <a:solidFill>
                  <a:srgbClr val="1F497D"/>
                </a:solidFill>
                <a:cs typeface="Arial" pitchFamily="34" charset="0"/>
              </a:rPr>
              <a:t> </a:t>
            </a:r>
            <a:r>
              <a:rPr lang="en-NZ" sz="1200" dirty="0" err="1">
                <a:solidFill>
                  <a:srgbClr val="1F497D"/>
                </a:solidFill>
                <a:cs typeface="Arial" pitchFamily="34" charset="0"/>
              </a:rPr>
              <a:t>Ther</a:t>
            </a:r>
            <a:r>
              <a:rPr lang="en-NZ" sz="1200" dirty="0">
                <a:solidFill>
                  <a:srgbClr val="1F497D"/>
                </a:solidFill>
                <a:cs typeface="Arial" pitchFamily="34" charset="0"/>
              </a:rPr>
              <a:t> 2010;32:1252-69.</a:t>
            </a:r>
          </a:p>
        </p:txBody>
      </p:sp>
    </p:spTree>
    <p:extLst>
      <p:ext uri="{BB962C8B-B14F-4D97-AF65-F5344CB8AC3E}">
        <p14:creationId xmlns:p14="http://schemas.microsoft.com/office/powerpoint/2010/main" val="1521294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6" y="-27384"/>
            <a:ext cx="8172450" cy="141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4086200" y="6536377"/>
            <a:ext cx="4950296" cy="276999"/>
          </a:xfrm>
          <a:prstGeom prst="rect">
            <a:avLst/>
          </a:prstGeom>
        </p:spPr>
        <p:txBody>
          <a:bodyPr wrap="square">
            <a:spAutoFit/>
          </a:bodyPr>
          <a:lstStyle/>
          <a:p>
            <a:pPr algn="r"/>
            <a:r>
              <a:rPr lang="de-DE" sz="1200" dirty="0"/>
              <a:t> J </a:t>
            </a:r>
            <a:r>
              <a:rPr lang="de-DE" sz="1200" dirty="0" err="1"/>
              <a:t>Clin</a:t>
            </a:r>
            <a:r>
              <a:rPr lang="de-DE" sz="1200" dirty="0"/>
              <a:t> </a:t>
            </a:r>
            <a:r>
              <a:rPr lang="de-DE" sz="1200" dirty="0" err="1"/>
              <a:t>Hypertens</a:t>
            </a:r>
            <a:r>
              <a:rPr lang="de-DE" sz="1200" dirty="0"/>
              <a:t> (Greenwich). 2011;13:873– 880</a:t>
            </a:r>
            <a:endParaRPr lang="it-IT" sz="12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14252"/>
            <a:ext cx="3692525" cy="547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875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095375"/>
            <a:ext cx="76581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67547" y="5877276"/>
            <a:ext cx="8424936" cy="646331"/>
          </a:xfrm>
          <a:prstGeom prst="rect">
            <a:avLst/>
          </a:prstGeom>
        </p:spPr>
        <p:txBody>
          <a:bodyPr wrap="square" lIns="91400" tIns="45702" rIns="91400" bIns="45702">
            <a:spAutoFit/>
          </a:bodyPr>
          <a:lstStyle/>
          <a:p>
            <a:r>
              <a:rPr lang="it-IT" sz="1200" dirty="0" err="1">
                <a:solidFill>
                  <a:prstClr val="black"/>
                </a:solidFill>
              </a:rPr>
              <a:t>Weir</a:t>
            </a:r>
            <a:r>
              <a:rPr lang="it-IT" sz="1200" dirty="0">
                <a:solidFill>
                  <a:prstClr val="black"/>
                </a:solidFill>
              </a:rPr>
              <a:t> MR, </a:t>
            </a:r>
            <a:r>
              <a:rPr lang="it-IT" sz="1200" dirty="0" err="1">
                <a:solidFill>
                  <a:prstClr val="black"/>
                </a:solidFill>
              </a:rPr>
              <a:t>Hsueh</a:t>
            </a:r>
            <a:r>
              <a:rPr lang="it-IT" sz="1200" dirty="0">
                <a:solidFill>
                  <a:prstClr val="black"/>
                </a:solidFill>
              </a:rPr>
              <a:t> WA, </a:t>
            </a:r>
            <a:r>
              <a:rPr lang="it-IT" sz="1200" dirty="0" err="1">
                <a:solidFill>
                  <a:prstClr val="black"/>
                </a:solidFill>
              </a:rPr>
              <a:t>Nesbitt</a:t>
            </a:r>
            <a:r>
              <a:rPr lang="it-IT" sz="1200" dirty="0">
                <a:solidFill>
                  <a:prstClr val="black"/>
                </a:solidFill>
              </a:rPr>
              <a:t> SD, et al. A </a:t>
            </a:r>
            <a:r>
              <a:rPr lang="it-IT" sz="1200" dirty="0" err="1">
                <a:solidFill>
                  <a:prstClr val="black"/>
                </a:solidFill>
              </a:rPr>
              <a:t>titrate</a:t>
            </a:r>
            <a:r>
              <a:rPr lang="it-IT" sz="1200" dirty="0">
                <a:solidFill>
                  <a:prstClr val="black"/>
                </a:solidFill>
              </a:rPr>
              <a:t>-to-goal </a:t>
            </a:r>
            <a:r>
              <a:rPr lang="it-IT" sz="1200" dirty="0" err="1">
                <a:solidFill>
                  <a:prstClr val="black"/>
                </a:solidFill>
              </a:rPr>
              <a:t>study</a:t>
            </a:r>
            <a:r>
              <a:rPr lang="it-IT" sz="1200" dirty="0">
                <a:solidFill>
                  <a:prstClr val="black"/>
                </a:solidFill>
              </a:rPr>
              <a:t> of </a:t>
            </a:r>
            <a:r>
              <a:rPr lang="it-IT" sz="1200" dirty="0" err="1">
                <a:solidFill>
                  <a:prstClr val="black"/>
                </a:solidFill>
              </a:rPr>
              <a:t>switching</a:t>
            </a:r>
            <a:r>
              <a:rPr lang="it-IT" sz="1200" dirty="0">
                <a:solidFill>
                  <a:prstClr val="black"/>
                </a:solidFill>
              </a:rPr>
              <a:t> </a:t>
            </a:r>
            <a:r>
              <a:rPr lang="it-IT" sz="1200" dirty="0" err="1">
                <a:solidFill>
                  <a:prstClr val="black"/>
                </a:solidFill>
              </a:rPr>
              <a:t>patients</a:t>
            </a:r>
            <a:r>
              <a:rPr lang="it-IT" sz="1200" dirty="0">
                <a:solidFill>
                  <a:prstClr val="black"/>
                </a:solidFill>
              </a:rPr>
              <a:t> </a:t>
            </a:r>
            <a:r>
              <a:rPr lang="it-IT" sz="1200" dirty="0" err="1">
                <a:solidFill>
                  <a:prstClr val="black"/>
                </a:solidFill>
              </a:rPr>
              <a:t>uncontrolled</a:t>
            </a:r>
            <a:r>
              <a:rPr lang="it-IT" sz="1200" dirty="0">
                <a:solidFill>
                  <a:prstClr val="black"/>
                </a:solidFill>
              </a:rPr>
              <a:t> on </a:t>
            </a:r>
            <a:r>
              <a:rPr lang="it-IT" sz="1200" dirty="0" err="1">
                <a:solidFill>
                  <a:prstClr val="black"/>
                </a:solidFill>
              </a:rPr>
              <a:t>antihypertensive</a:t>
            </a:r>
            <a:r>
              <a:rPr lang="it-IT" sz="1200" dirty="0">
                <a:solidFill>
                  <a:prstClr val="black"/>
                </a:solidFill>
              </a:rPr>
              <a:t> </a:t>
            </a:r>
            <a:r>
              <a:rPr lang="it-IT" sz="1200" dirty="0" err="1">
                <a:solidFill>
                  <a:prstClr val="black"/>
                </a:solidFill>
              </a:rPr>
              <a:t>monotherapy</a:t>
            </a:r>
            <a:r>
              <a:rPr lang="it-IT" sz="1200" dirty="0">
                <a:solidFill>
                  <a:prstClr val="black"/>
                </a:solidFill>
              </a:rPr>
              <a:t> to </a:t>
            </a:r>
            <a:r>
              <a:rPr lang="it-IT" sz="1200" dirty="0" err="1">
                <a:solidFill>
                  <a:prstClr val="black"/>
                </a:solidFill>
              </a:rPr>
              <a:t>fixeddose</a:t>
            </a:r>
            <a:r>
              <a:rPr lang="it-IT" sz="1200" dirty="0">
                <a:solidFill>
                  <a:prstClr val="black"/>
                </a:solidFill>
              </a:rPr>
              <a:t> </a:t>
            </a:r>
            <a:r>
              <a:rPr lang="it-IT" sz="1200" dirty="0" err="1">
                <a:solidFill>
                  <a:prstClr val="black"/>
                </a:solidFill>
              </a:rPr>
              <a:t>combinations</a:t>
            </a:r>
            <a:r>
              <a:rPr lang="it-IT" sz="1200" dirty="0">
                <a:solidFill>
                  <a:prstClr val="black"/>
                </a:solidFill>
              </a:rPr>
              <a:t> of </a:t>
            </a:r>
            <a:r>
              <a:rPr lang="it-IT" sz="1200" dirty="0" err="1">
                <a:solidFill>
                  <a:prstClr val="black"/>
                </a:solidFill>
              </a:rPr>
              <a:t>amlodipine</a:t>
            </a:r>
            <a:r>
              <a:rPr lang="it-IT" sz="1200" dirty="0">
                <a:solidFill>
                  <a:prstClr val="black"/>
                </a:solidFill>
              </a:rPr>
              <a:t> and </a:t>
            </a:r>
            <a:r>
              <a:rPr lang="it-IT" sz="1200" dirty="0" err="1">
                <a:solidFill>
                  <a:prstClr val="black"/>
                </a:solidFill>
              </a:rPr>
              <a:t>olmesartan</a:t>
            </a:r>
            <a:r>
              <a:rPr lang="it-IT" sz="1200" dirty="0">
                <a:solidFill>
                  <a:prstClr val="black"/>
                </a:solidFill>
              </a:rPr>
              <a:t> </a:t>
            </a:r>
            <a:r>
              <a:rPr lang="it-IT" sz="1200" dirty="0" err="1">
                <a:solidFill>
                  <a:prstClr val="black"/>
                </a:solidFill>
              </a:rPr>
              <a:t>medoxomil</a:t>
            </a:r>
            <a:r>
              <a:rPr lang="it-IT" sz="1200" dirty="0">
                <a:solidFill>
                  <a:prstClr val="black"/>
                </a:solidFill>
              </a:rPr>
              <a:t> ± </a:t>
            </a:r>
            <a:r>
              <a:rPr lang="it-IT" sz="1200" dirty="0" err="1">
                <a:solidFill>
                  <a:prstClr val="black"/>
                </a:solidFill>
              </a:rPr>
              <a:t>hydrochlorothiazide</a:t>
            </a:r>
            <a:r>
              <a:rPr lang="it-IT" sz="1200" dirty="0">
                <a:solidFill>
                  <a:prstClr val="black"/>
                </a:solidFill>
              </a:rPr>
              <a:t>. J </a:t>
            </a:r>
            <a:r>
              <a:rPr lang="it-IT" sz="1200" dirty="0" err="1">
                <a:solidFill>
                  <a:prstClr val="black"/>
                </a:solidFill>
              </a:rPr>
              <a:t>Clin</a:t>
            </a:r>
            <a:r>
              <a:rPr lang="it-IT" sz="1200" dirty="0">
                <a:solidFill>
                  <a:prstClr val="black"/>
                </a:solidFill>
              </a:rPr>
              <a:t> </a:t>
            </a:r>
            <a:r>
              <a:rPr lang="it-IT" sz="1200" dirty="0" err="1">
                <a:solidFill>
                  <a:prstClr val="black"/>
                </a:solidFill>
              </a:rPr>
              <a:t>Hypertens</a:t>
            </a:r>
            <a:r>
              <a:rPr lang="it-IT" sz="1200" dirty="0">
                <a:solidFill>
                  <a:prstClr val="black"/>
                </a:solidFill>
              </a:rPr>
              <a:t> (Greenwich) 2011;13:404-12.</a:t>
            </a:r>
          </a:p>
        </p:txBody>
      </p:sp>
      <p:sp>
        <p:nvSpPr>
          <p:cNvPr id="3" name="Rettangolo 2"/>
          <p:cNvSpPr/>
          <p:nvPr/>
        </p:nvSpPr>
        <p:spPr>
          <a:xfrm>
            <a:off x="1403650" y="406406"/>
            <a:ext cx="6840759" cy="646331"/>
          </a:xfrm>
          <a:prstGeom prst="rect">
            <a:avLst/>
          </a:prstGeom>
        </p:spPr>
        <p:txBody>
          <a:bodyPr wrap="square" lIns="91400" tIns="45702" rIns="91400" bIns="45702">
            <a:spAutoFit/>
          </a:bodyPr>
          <a:lstStyle/>
          <a:p>
            <a:r>
              <a:rPr lang="en-US" b="1" dirty="0">
                <a:solidFill>
                  <a:srgbClr val="1B4D69"/>
                </a:solidFill>
                <a:latin typeface="Helvetica"/>
              </a:rPr>
              <a:t>Cumulative percentage of patients achieving blood pressure control in a stepwise treatment intensification protocol.</a:t>
            </a:r>
            <a:endParaRPr lang="it-IT" dirty="0">
              <a:solidFill>
                <a:prstClr val="black"/>
              </a:solidFill>
            </a:endParaRPr>
          </a:p>
        </p:txBody>
      </p:sp>
    </p:spTree>
    <p:extLst>
      <p:ext uri="{BB962C8B-B14F-4D97-AF65-F5344CB8AC3E}">
        <p14:creationId xmlns:p14="http://schemas.microsoft.com/office/powerpoint/2010/main" val="831865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9751" b="5871"/>
          <a:stretch/>
        </p:blipFill>
        <p:spPr>
          <a:xfrm>
            <a:off x="1061027" y="836716"/>
            <a:ext cx="7135104" cy="4521545"/>
          </a:xfrm>
          <a:prstGeom prst="rect">
            <a:avLst/>
          </a:prstGeom>
        </p:spPr>
      </p:pic>
      <p:sp>
        <p:nvSpPr>
          <p:cNvPr id="4" name="Titre 1"/>
          <p:cNvSpPr>
            <a:spLocks noGrp="1"/>
          </p:cNvSpPr>
          <p:nvPr>
            <p:ph type="title"/>
          </p:nvPr>
        </p:nvSpPr>
        <p:spPr>
          <a:xfrm>
            <a:off x="457200" y="-171400"/>
            <a:ext cx="8229600" cy="1143000"/>
          </a:xfrm>
        </p:spPr>
        <p:txBody>
          <a:bodyPr>
            <a:normAutofit/>
          </a:bodyPr>
          <a:lstStyle/>
          <a:p>
            <a:r>
              <a:rPr lang="fr-FR" sz="2800" b="1" dirty="0" err="1">
                <a:solidFill>
                  <a:srgbClr val="F900E3"/>
                </a:solidFill>
              </a:rPr>
              <a:t>Riduzione</a:t>
            </a:r>
            <a:r>
              <a:rPr lang="fr-FR" sz="2800" b="1" dirty="0">
                <a:solidFill>
                  <a:srgbClr val="F900E3"/>
                </a:solidFill>
              </a:rPr>
              <a:t> </a:t>
            </a:r>
            <a:r>
              <a:rPr lang="fr-FR" sz="2800" b="1" dirty="0" err="1">
                <a:solidFill>
                  <a:srgbClr val="F900E3"/>
                </a:solidFill>
              </a:rPr>
              <a:t>della</a:t>
            </a:r>
            <a:r>
              <a:rPr lang="fr-FR" sz="2800" b="1" dirty="0">
                <a:solidFill>
                  <a:srgbClr val="F900E3"/>
                </a:solidFill>
              </a:rPr>
              <a:t> </a:t>
            </a:r>
            <a:r>
              <a:rPr lang="fr-FR" sz="2800" b="1" dirty="0" err="1">
                <a:solidFill>
                  <a:srgbClr val="F900E3"/>
                </a:solidFill>
              </a:rPr>
              <a:t>pressione</a:t>
            </a:r>
            <a:r>
              <a:rPr lang="fr-FR" sz="2800" b="1" dirty="0">
                <a:solidFill>
                  <a:srgbClr val="F900E3"/>
                </a:solidFill>
              </a:rPr>
              <a:t> </a:t>
            </a:r>
            <a:r>
              <a:rPr lang="fr-FR" sz="2800" b="1" dirty="0" err="1">
                <a:solidFill>
                  <a:srgbClr val="F900E3"/>
                </a:solidFill>
              </a:rPr>
              <a:t>arteriosa</a:t>
            </a:r>
            <a:r>
              <a:rPr lang="fr-FR" sz="2800" b="1" dirty="0">
                <a:solidFill>
                  <a:srgbClr val="F900E3"/>
                </a:solidFill>
              </a:rPr>
              <a:t> con</a:t>
            </a:r>
            <a:br>
              <a:rPr lang="fr-FR" sz="2800" b="1" dirty="0">
                <a:solidFill>
                  <a:srgbClr val="F900E3"/>
                </a:solidFill>
              </a:rPr>
            </a:br>
            <a:r>
              <a:rPr lang="fr-FR" sz="2800" b="1" dirty="0" err="1">
                <a:solidFill>
                  <a:srgbClr val="F900E3"/>
                </a:solidFill>
              </a:rPr>
              <a:t>Perindopril</a:t>
            </a:r>
            <a:r>
              <a:rPr lang="fr-FR" sz="2800" b="1" dirty="0">
                <a:solidFill>
                  <a:srgbClr val="F900E3"/>
                </a:solidFill>
              </a:rPr>
              <a:t>/</a:t>
            </a:r>
            <a:r>
              <a:rPr lang="fr-FR" sz="2800" b="1" dirty="0" err="1">
                <a:solidFill>
                  <a:srgbClr val="F900E3"/>
                </a:solidFill>
              </a:rPr>
              <a:t>Amlodipina</a:t>
            </a:r>
            <a:r>
              <a:rPr lang="fr-FR" sz="2800" b="1" dirty="0">
                <a:solidFill>
                  <a:srgbClr val="F900E3"/>
                </a:solidFill>
              </a:rPr>
              <a:t>/</a:t>
            </a:r>
            <a:r>
              <a:rPr lang="fr-FR" sz="2800" b="1" dirty="0" err="1">
                <a:solidFill>
                  <a:srgbClr val="F900E3"/>
                </a:solidFill>
              </a:rPr>
              <a:t>Indapamide</a:t>
            </a:r>
            <a:r>
              <a:rPr lang="fr-FR" sz="2800" b="1" dirty="0">
                <a:solidFill>
                  <a:srgbClr val="F900E3"/>
                </a:solidFill>
              </a:rPr>
              <a:t> </a:t>
            </a:r>
            <a:r>
              <a:rPr lang="fr-FR" sz="2800" b="1" dirty="0" err="1">
                <a:solidFill>
                  <a:srgbClr val="F900E3"/>
                </a:solidFill>
              </a:rPr>
              <a:t>dopo</a:t>
            </a:r>
            <a:r>
              <a:rPr lang="fr-FR" sz="2800" b="1" dirty="0">
                <a:solidFill>
                  <a:srgbClr val="F900E3"/>
                </a:solidFill>
              </a:rPr>
              <a:t> 4 </a:t>
            </a:r>
            <a:r>
              <a:rPr lang="fr-FR" sz="2800" b="1" dirty="0" err="1">
                <a:solidFill>
                  <a:srgbClr val="F900E3"/>
                </a:solidFill>
              </a:rPr>
              <a:t>mesi</a:t>
            </a:r>
            <a:endParaRPr lang="fr-FR" sz="1200" b="1" dirty="0">
              <a:solidFill>
                <a:srgbClr val="F900E3"/>
              </a:solidFill>
            </a:endParaRPr>
          </a:p>
        </p:txBody>
      </p:sp>
      <p:sp>
        <p:nvSpPr>
          <p:cNvPr id="16" name="ZoneTexte 15"/>
          <p:cNvSpPr txBox="1"/>
          <p:nvPr/>
        </p:nvSpPr>
        <p:spPr>
          <a:xfrm>
            <a:off x="1182402" y="5661248"/>
            <a:ext cx="8048480" cy="1097485"/>
          </a:xfrm>
          <a:prstGeom prst="rect">
            <a:avLst/>
          </a:prstGeom>
          <a:noFill/>
        </p:spPr>
        <p:txBody>
          <a:bodyPr wrap="square" lIns="91400" tIns="45702" rIns="91400" bIns="45702" rtlCol="0">
            <a:spAutoFit/>
          </a:bodyPr>
          <a:lstStyle/>
          <a:p>
            <a:pPr defTabSz="457011"/>
            <a:r>
              <a:rPr lang="fr-FR" sz="1600" dirty="0" err="1">
                <a:solidFill>
                  <a:prstClr val="black"/>
                </a:solidFill>
                <a:cs typeface="Calibri" pitchFamily="34" charset="0"/>
              </a:rPr>
              <a:t>Tòth</a:t>
            </a:r>
            <a:r>
              <a:rPr lang="fr-FR" sz="1600" dirty="0">
                <a:solidFill>
                  <a:prstClr val="black"/>
                </a:solidFill>
                <a:cs typeface="Calibri" pitchFamily="34" charset="0"/>
              </a:rPr>
              <a:t> K, on </a:t>
            </a:r>
            <a:r>
              <a:rPr lang="fr-FR" sz="1600" dirty="0" err="1">
                <a:solidFill>
                  <a:prstClr val="black"/>
                </a:solidFill>
                <a:cs typeface="Calibri" pitchFamily="34" charset="0"/>
              </a:rPr>
              <a:t>behalf</a:t>
            </a:r>
            <a:r>
              <a:rPr lang="fr-FR" sz="1600" dirty="0">
                <a:solidFill>
                  <a:prstClr val="black"/>
                </a:solidFill>
                <a:cs typeface="Calibri" pitchFamily="34" charset="0"/>
              </a:rPr>
              <a:t> of PIANIST </a:t>
            </a:r>
            <a:r>
              <a:rPr lang="fr-FR" sz="1600" dirty="0" err="1">
                <a:solidFill>
                  <a:prstClr val="black"/>
                </a:solidFill>
                <a:cs typeface="Calibri" pitchFamily="34" charset="0"/>
              </a:rPr>
              <a:t>Investigators.Anthypertensive</a:t>
            </a:r>
            <a:r>
              <a:rPr lang="fr-FR" sz="1600" dirty="0">
                <a:solidFill>
                  <a:prstClr val="black"/>
                </a:solidFill>
                <a:cs typeface="Calibri" pitchFamily="34" charset="0"/>
              </a:rPr>
              <a:t> </a:t>
            </a:r>
            <a:r>
              <a:rPr lang="fr-FR" sz="1600" dirty="0" err="1">
                <a:solidFill>
                  <a:prstClr val="black"/>
                </a:solidFill>
                <a:cs typeface="Calibri" pitchFamily="34" charset="0"/>
              </a:rPr>
              <a:t>Efficacy</a:t>
            </a:r>
            <a:r>
              <a:rPr lang="fr-FR" sz="1600" dirty="0">
                <a:solidFill>
                  <a:prstClr val="black"/>
                </a:solidFill>
                <a:cs typeface="Calibri" pitchFamily="34" charset="0"/>
              </a:rPr>
              <a:t> of Triple </a:t>
            </a:r>
            <a:r>
              <a:rPr lang="fr-FR" sz="1600" dirty="0" err="1">
                <a:solidFill>
                  <a:prstClr val="black"/>
                </a:solidFill>
                <a:cs typeface="Calibri" pitchFamily="34" charset="0"/>
              </a:rPr>
              <a:t>Combination</a:t>
            </a:r>
            <a:r>
              <a:rPr lang="fr-FR" sz="1600" dirty="0">
                <a:solidFill>
                  <a:prstClr val="black"/>
                </a:solidFill>
                <a:cs typeface="Calibri" pitchFamily="34" charset="0"/>
              </a:rPr>
              <a:t> </a:t>
            </a:r>
            <a:r>
              <a:rPr lang="fr-FR" sz="1600" dirty="0" err="1">
                <a:solidFill>
                  <a:prstClr val="black"/>
                </a:solidFill>
                <a:cs typeface="Calibri" pitchFamily="34" charset="0"/>
              </a:rPr>
              <a:t>Perindopril</a:t>
            </a:r>
            <a:r>
              <a:rPr lang="fr-FR" sz="1600" dirty="0">
                <a:solidFill>
                  <a:prstClr val="black"/>
                </a:solidFill>
                <a:cs typeface="Calibri" pitchFamily="34" charset="0"/>
              </a:rPr>
              <a:t>/</a:t>
            </a:r>
            <a:r>
              <a:rPr lang="fr-FR" sz="1600" dirty="0" err="1">
                <a:solidFill>
                  <a:prstClr val="black"/>
                </a:solidFill>
                <a:cs typeface="Calibri" pitchFamily="34" charset="0"/>
              </a:rPr>
              <a:t>Indapamide</a:t>
            </a:r>
            <a:r>
              <a:rPr lang="fr-FR" sz="1600" dirty="0">
                <a:solidFill>
                  <a:prstClr val="black"/>
                </a:solidFill>
                <a:cs typeface="Calibri" pitchFamily="34" charset="0"/>
              </a:rPr>
              <a:t> Plus </a:t>
            </a:r>
            <a:r>
              <a:rPr lang="fr-FR" sz="1600" dirty="0" err="1">
                <a:solidFill>
                  <a:prstClr val="black"/>
                </a:solidFill>
                <a:cs typeface="Calibri" pitchFamily="34" charset="0"/>
              </a:rPr>
              <a:t>Amlodipine</a:t>
            </a:r>
            <a:r>
              <a:rPr lang="fr-FR" sz="1600" dirty="0">
                <a:solidFill>
                  <a:prstClr val="black"/>
                </a:solidFill>
                <a:cs typeface="Calibri" pitchFamily="34" charset="0"/>
              </a:rPr>
              <a:t> in High-</a:t>
            </a:r>
            <a:r>
              <a:rPr lang="fr-FR" sz="1600" dirty="0" err="1">
                <a:solidFill>
                  <a:prstClr val="black"/>
                </a:solidFill>
                <a:cs typeface="Calibri" pitchFamily="34" charset="0"/>
              </a:rPr>
              <a:t>Risk</a:t>
            </a:r>
            <a:r>
              <a:rPr lang="fr-FR" sz="1600" dirty="0">
                <a:solidFill>
                  <a:prstClr val="black"/>
                </a:solidFill>
                <a:cs typeface="Calibri" pitchFamily="34" charset="0"/>
              </a:rPr>
              <a:t> Hypertensives: </a:t>
            </a:r>
            <a:r>
              <a:rPr lang="fr-FR" sz="1600" dirty="0" err="1">
                <a:solidFill>
                  <a:prstClr val="black"/>
                </a:solidFill>
                <a:cs typeface="Calibri" pitchFamily="34" charset="0"/>
              </a:rPr>
              <a:t>Results</a:t>
            </a:r>
            <a:r>
              <a:rPr lang="fr-FR" sz="1600" dirty="0">
                <a:solidFill>
                  <a:prstClr val="black"/>
                </a:solidFill>
                <a:cs typeface="Calibri" pitchFamily="34" charset="0"/>
              </a:rPr>
              <a:t> of the PIANIST </a:t>
            </a:r>
            <a:r>
              <a:rPr lang="fr-FR" sz="1600" dirty="0" err="1">
                <a:solidFill>
                  <a:prstClr val="black"/>
                </a:solidFill>
                <a:cs typeface="Calibri" pitchFamily="34" charset="0"/>
              </a:rPr>
              <a:t>Study</a:t>
            </a:r>
            <a:r>
              <a:rPr lang="fr-FR" sz="1600" dirty="0">
                <a:solidFill>
                  <a:prstClr val="black"/>
                </a:solidFill>
                <a:cs typeface="Calibri" pitchFamily="34" charset="0"/>
              </a:rPr>
              <a:t> ( </a:t>
            </a:r>
            <a:r>
              <a:rPr lang="fr-FR" sz="1600" dirty="0" err="1">
                <a:solidFill>
                  <a:prstClr val="black"/>
                </a:solidFill>
                <a:cs typeface="Calibri" pitchFamily="34" charset="0"/>
              </a:rPr>
              <a:t>Perindopril-Indapamide</a:t>
            </a:r>
            <a:r>
              <a:rPr lang="fr-FR" sz="1600" dirty="0">
                <a:solidFill>
                  <a:prstClr val="black"/>
                </a:solidFill>
                <a:cs typeface="Calibri" pitchFamily="34" charset="0"/>
              </a:rPr>
              <a:t> plus </a:t>
            </a:r>
            <a:r>
              <a:rPr lang="fr-FR" sz="1600" dirty="0" err="1">
                <a:solidFill>
                  <a:prstClr val="black"/>
                </a:solidFill>
                <a:cs typeface="Calibri" pitchFamily="34" charset="0"/>
              </a:rPr>
              <a:t>Amlodipine</a:t>
            </a:r>
            <a:r>
              <a:rPr lang="fr-FR" sz="1600" dirty="0">
                <a:solidFill>
                  <a:prstClr val="black"/>
                </a:solidFill>
                <a:cs typeface="Calibri" pitchFamily="34" charset="0"/>
              </a:rPr>
              <a:t> in High </a:t>
            </a:r>
            <a:r>
              <a:rPr lang="fr-FR" sz="1600" dirty="0" err="1">
                <a:solidFill>
                  <a:prstClr val="black"/>
                </a:solidFill>
                <a:cs typeface="Calibri" pitchFamily="34" charset="0"/>
              </a:rPr>
              <a:t>risk</a:t>
            </a:r>
            <a:r>
              <a:rPr lang="fr-FR" sz="1600" dirty="0">
                <a:solidFill>
                  <a:prstClr val="black"/>
                </a:solidFill>
                <a:cs typeface="Calibri" pitchFamily="34" charset="0"/>
              </a:rPr>
              <a:t> hypertensive patients ). 2014 Am J </a:t>
            </a:r>
            <a:r>
              <a:rPr lang="fr-FR" sz="1600" dirty="0" err="1">
                <a:solidFill>
                  <a:prstClr val="black"/>
                </a:solidFill>
                <a:cs typeface="Calibri" pitchFamily="34" charset="0"/>
              </a:rPr>
              <a:t>Cardiovasc</a:t>
            </a:r>
            <a:r>
              <a:rPr lang="fr-FR" sz="1600" dirty="0">
                <a:solidFill>
                  <a:prstClr val="black"/>
                </a:solidFill>
                <a:cs typeface="Calibri" pitchFamily="34" charset="0"/>
              </a:rPr>
              <a:t> </a:t>
            </a:r>
            <a:r>
              <a:rPr lang="fr-FR" sz="1600" dirty="0" err="1">
                <a:solidFill>
                  <a:prstClr val="black"/>
                </a:solidFill>
                <a:cs typeface="Calibri" pitchFamily="34" charset="0"/>
              </a:rPr>
              <a:t>Drugs</a:t>
            </a:r>
            <a:r>
              <a:rPr lang="fr-FR" sz="1600" dirty="0">
                <a:solidFill>
                  <a:prstClr val="black"/>
                </a:solidFill>
                <a:cs typeface="Calibri" pitchFamily="34" charset="0"/>
              </a:rPr>
              <a:t> </a:t>
            </a:r>
          </a:p>
        </p:txBody>
      </p:sp>
      <p:sp>
        <p:nvSpPr>
          <p:cNvPr id="5" name="Espace réservé du numéro de diapositive 4"/>
          <p:cNvSpPr>
            <a:spLocks noGrp="1"/>
          </p:cNvSpPr>
          <p:nvPr>
            <p:ph type="sldNum" sz="quarter" idx="12"/>
          </p:nvPr>
        </p:nvSpPr>
        <p:spPr/>
        <p:txBody>
          <a:bodyPr/>
          <a:lstStyle/>
          <a:p>
            <a:fld id="{8BF08B20-5E99-4B59-B3CF-6D7D23EC42C3}" type="slidenum">
              <a:rPr lang="en-US" smtClean="0">
                <a:solidFill>
                  <a:srgbClr val="FFFFFF">
                    <a:lumMod val="50000"/>
                  </a:srgbClr>
                </a:solidFill>
              </a:rPr>
              <a:pPr/>
              <a:t>44</a:t>
            </a:fld>
            <a:endParaRPr lang="en-US" dirty="0">
              <a:solidFill>
                <a:srgbClr val="FFFFFF">
                  <a:lumMod val="50000"/>
                </a:srgbClr>
              </a:solidFill>
            </a:endParaRPr>
          </a:p>
        </p:txBody>
      </p:sp>
      <p:pic>
        <p:nvPicPr>
          <p:cNvPr id="8" name="Espace réservé du contenu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337" y="908722"/>
            <a:ext cx="1887793" cy="664503"/>
          </a:xfrm>
          <a:prstGeom prst="rect">
            <a:avLst/>
          </a:prstGeom>
        </p:spPr>
      </p:pic>
      <p:sp>
        <p:nvSpPr>
          <p:cNvPr id="2" name="Rettangolo 1"/>
          <p:cNvSpPr/>
          <p:nvPr/>
        </p:nvSpPr>
        <p:spPr>
          <a:xfrm>
            <a:off x="5868147" y="5373216"/>
            <a:ext cx="149658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defTabSz="457011"/>
            <a:r>
              <a:rPr lang="it-IT" sz="1400" b="1" dirty="0">
                <a:solidFill>
                  <a:srgbClr val="4BACC6">
                    <a:lumMod val="50000"/>
                  </a:srgbClr>
                </a:solidFill>
                <a:latin typeface="Arial" pitchFamily="34" charset="0"/>
                <a:cs typeface="Arial" pitchFamily="34" charset="0"/>
              </a:rPr>
              <a:t>Dopo 4 Mesi</a:t>
            </a:r>
          </a:p>
        </p:txBody>
      </p:sp>
      <p:sp>
        <p:nvSpPr>
          <p:cNvPr id="9" name="Rettangolo 8"/>
          <p:cNvSpPr/>
          <p:nvPr/>
        </p:nvSpPr>
        <p:spPr>
          <a:xfrm>
            <a:off x="2267748" y="5373216"/>
            <a:ext cx="149658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defTabSz="457011"/>
            <a:r>
              <a:rPr lang="it-IT" sz="1400" b="1" dirty="0">
                <a:solidFill>
                  <a:srgbClr val="4BACC6">
                    <a:lumMod val="50000"/>
                  </a:srgbClr>
                </a:solidFill>
                <a:latin typeface="Arial" pitchFamily="34" charset="0"/>
                <a:cs typeface="Arial" pitchFamily="34" charset="0"/>
              </a:rPr>
              <a:t>Baseline</a:t>
            </a:r>
          </a:p>
        </p:txBody>
      </p:sp>
      <p:sp>
        <p:nvSpPr>
          <p:cNvPr id="6" name="CasellaDiTesto 5"/>
          <p:cNvSpPr txBox="1"/>
          <p:nvPr/>
        </p:nvSpPr>
        <p:spPr>
          <a:xfrm rot="16200000">
            <a:off x="1017354" y="3662802"/>
            <a:ext cx="679096" cy="343584"/>
          </a:xfrm>
          <a:prstGeom prst="rect">
            <a:avLst/>
          </a:prstGeom>
          <a:noFill/>
        </p:spPr>
        <p:txBody>
          <a:bodyPr wrap="none" lIns="91400" tIns="45702" rIns="91400" bIns="45702" rtlCol="0">
            <a:spAutoFit/>
          </a:bodyPr>
          <a:lstStyle/>
          <a:p>
            <a:pPr defTabSz="457011"/>
            <a:r>
              <a:rPr lang="it-IT" sz="1600" dirty="0" err="1">
                <a:solidFill>
                  <a:srgbClr val="4BACC6">
                    <a:lumMod val="75000"/>
                  </a:srgbClr>
                </a:solidFill>
              </a:rPr>
              <a:t>Mean</a:t>
            </a:r>
            <a:endParaRPr lang="it-IT" sz="1600" dirty="0">
              <a:solidFill>
                <a:srgbClr val="4BACC6">
                  <a:lumMod val="75000"/>
                </a:srgbClr>
              </a:solidFill>
            </a:endParaRPr>
          </a:p>
        </p:txBody>
      </p:sp>
      <p:sp>
        <p:nvSpPr>
          <p:cNvPr id="7" name="CasellaDiTesto 6"/>
          <p:cNvSpPr txBox="1"/>
          <p:nvPr/>
        </p:nvSpPr>
        <p:spPr>
          <a:xfrm>
            <a:off x="8210042" y="620690"/>
            <a:ext cx="231742" cy="253916"/>
          </a:xfrm>
          <a:prstGeom prst="rect">
            <a:avLst/>
          </a:prstGeom>
          <a:noFill/>
        </p:spPr>
        <p:txBody>
          <a:bodyPr wrap="none" lIns="91400" tIns="45702" rIns="91400" bIns="45702" rtlCol="0">
            <a:spAutoFit/>
          </a:bodyPr>
          <a:lstStyle/>
          <a:p>
            <a:pPr defTabSz="457011"/>
            <a:r>
              <a:rPr lang="it-IT" sz="1000" dirty="0">
                <a:solidFill>
                  <a:srgbClr val="4BACC6">
                    <a:lumMod val="50000"/>
                  </a:srgbClr>
                </a:solidFill>
                <a:latin typeface="Candara"/>
                <a:cs typeface="Candara"/>
              </a:rPr>
              <a:t>1</a:t>
            </a:r>
          </a:p>
        </p:txBody>
      </p:sp>
    </p:spTree>
    <p:extLst>
      <p:ext uri="{BB962C8B-B14F-4D97-AF65-F5344CB8AC3E}">
        <p14:creationId xmlns:p14="http://schemas.microsoft.com/office/powerpoint/2010/main" val="191555849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77276"/>
            <a:ext cx="86391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348640" y="6372036"/>
            <a:ext cx="6759864" cy="369332"/>
          </a:xfrm>
          <a:prstGeom prst="rect">
            <a:avLst/>
          </a:prstGeom>
        </p:spPr>
        <p:txBody>
          <a:bodyPr wrap="none">
            <a:spAutoFit/>
          </a:bodyPr>
          <a:lstStyle/>
          <a:p>
            <a:r>
              <a:rPr lang="it-IT" dirty="0" err="1"/>
              <a:t>Pinar</a:t>
            </a:r>
            <a:r>
              <a:rPr lang="it-IT" dirty="0"/>
              <a:t> </a:t>
            </a:r>
            <a:r>
              <a:rPr lang="it-IT" dirty="0" err="1" smtClean="0"/>
              <a:t>Kizilirmak</a:t>
            </a:r>
            <a:r>
              <a:rPr lang="it-IT" dirty="0" smtClean="0"/>
              <a:t> et al,</a:t>
            </a:r>
            <a:r>
              <a:rPr lang="de-DE" dirty="0"/>
              <a:t> J </a:t>
            </a:r>
            <a:r>
              <a:rPr lang="de-DE" dirty="0" err="1"/>
              <a:t>Clin</a:t>
            </a:r>
            <a:r>
              <a:rPr lang="de-DE" dirty="0"/>
              <a:t> </a:t>
            </a:r>
            <a:r>
              <a:rPr lang="de-DE" dirty="0" err="1"/>
              <a:t>Hypertens</a:t>
            </a:r>
            <a:r>
              <a:rPr lang="de-DE" dirty="0"/>
              <a:t> (Greenwich). 2013; 15:193–200</a:t>
            </a:r>
            <a:r>
              <a:rPr lang="it-IT" dirty="0" smtClean="0"/>
              <a:t> </a:t>
            </a:r>
            <a:endParaRPr lang="it-IT"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 y="1770005"/>
            <a:ext cx="9063532" cy="360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39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85767"/>
            <a:ext cx="7134803" cy="413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259632" y="332656"/>
            <a:ext cx="6624736" cy="954107"/>
          </a:xfrm>
          <a:prstGeom prst="rect">
            <a:avLst/>
          </a:prstGeom>
          <a:solidFill>
            <a:srgbClr val="FFFF00"/>
          </a:solidFill>
        </p:spPr>
        <p:txBody>
          <a:bodyPr wrap="square">
            <a:spAutoFit/>
          </a:bodyPr>
          <a:lstStyle/>
          <a:p>
            <a:r>
              <a:rPr lang="en-US" sz="2800" dirty="0"/>
              <a:t> Odds ratios for blood pressure control rate in dual and triple combination </a:t>
            </a:r>
            <a:r>
              <a:rPr lang="en-US" sz="2800" dirty="0" smtClean="0"/>
              <a:t>groups</a:t>
            </a:r>
            <a:endParaRPr lang="it-IT" sz="2800" dirty="0"/>
          </a:p>
        </p:txBody>
      </p:sp>
      <p:sp>
        <p:nvSpPr>
          <p:cNvPr id="4" name="Rettangolo 3"/>
          <p:cNvSpPr/>
          <p:nvPr/>
        </p:nvSpPr>
        <p:spPr>
          <a:xfrm>
            <a:off x="2348640" y="6372036"/>
            <a:ext cx="6759864" cy="369332"/>
          </a:xfrm>
          <a:prstGeom prst="rect">
            <a:avLst/>
          </a:prstGeom>
        </p:spPr>
        <p:txBody>
          <a:bodyPr wrap="none">
            <a:spAutoFit/>
          </a:bodyPr>
          <a:lstStyle/>
          <a:p>
            <a:r>
              <a:rPr lang="it-IT" dirty="0" err="1"/>
              <a:t>Pinar</a:t>
            </a:r>
            <a:r>
              <a:rPr lang="it-IT" dirty="0"/>
              <a:t> </a:t>
            </a:r>
            <a:r>
              <a:rPr lang="it-IT" dirty="0" err="1" smtClean="0"/>
              <a:t>Kizilirmak</a:t>
            </a:r>
            <a:r>
              <a:rPr lang="it-IT" dirty="0" smtClean="0"/>
              <a:t> et al,</a:t>
            </a:r>
            <a:r>
              <a:rPr lang="de-DE" dirty="0"/>
              <a:t> J </a:t>
            </a:r>
            <a:r>
              <a:rPr lang="de-DE" dirty="0" err="1"/>
              <a:t>Clin</a:t>
            </a:r>
            <a:r>
              <a:rPr lang="de-DE" dirty="0"/>
              <a:t> </a:t>
            </a:r>
            <a:r>
              <a:rPr lang="de-DE" dirty="0" err="1"/>
              <a:t>Hypertens</a:t>
            </a:r>
            <a:r>
              <a:rPr lang="de-DE" dirty="0"/>
              <a:t> (Greenwich). 2013; 15:193–200</a:t>
            </a:r>
            <a:r>
              <a:rPr lang="it-IT" dirty="0" smtClean="0"/>
              <a:t> </a:t>
            </a:r>
            <a:endParaRPr lang="it-IT" dirty="0"/>
          </a:p>
        </p:txBody>
      </p:sp>
    </p:spTree>
    <p:extLst>
      <p:ext uri="{BB962C8B-B14F-4D97-AF65-F5344CB8AC3E}">
        <p14:creationId xmlns:p14="http://schemas.microsoft.com/office/powerpoint/2010/main" val="1521294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14" y="1192974"/>
            <a:ext cx="8527773" cy="490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2348640" y="6372036"/>
            <a:ext cx="6759864" cy="369332"/>
          </a:xfrm>
          <a:prstGeom prst="rect">
            <a:avLst/>
          </a:prstGeom>
        </p:spPr>
        <p:txBody>
          <a:bodyPr wrap="none">
            <a:spAutoFit/>
          </a:bodyPr>
          <a:lstStyle/>
          <a:p>
            <a:r>
              <a:rPr lang="it-IT" dirty="0" err="1"/>
              <a:t>Pinar</a:t>
            </a:r>
            <a:r>
              <a:rPr lang="it-IT" dirty="0"/>
              <a:t> </a:t>
            </a:r>
            <a:r>
              <a:rPr lang="it-IT" dirty="0" err="1" smtClean="0"/>
              <a:t>Kizilirmak</a:t>
            </a:r>
            <a:r>
              <a:rPr lang="it-IT" dirty="0" smtClean="0"/>
              <a:t> et al,</a:t>
            </a:r>
            <a:r>
              <a:rPr lang="de-DE" dirty="0"/>
              <a:t> J </a:t>
            </a:r>
            <a:r>
              <a:rPr lang="de-DE" dirty="0" err="1"/>
              <a:t>Clin</a:t>
            </a:r>
            <a:r>
              <a:rPr lang="de-DE" dirty="0"/>
              <a:t> </a:t>
            </a:r>
            <a:r>
              <a:rPr lang="de-DE" dirty="0" err="1"/>
              <a:t>Hypertens</a:t>
            </a:r>
            <a:r>
              <a:rPr lang="de-DE" dirty="0"/>
              <a:t> (Greenwich). 2013; 15:193–200</a:t>
            </a:r>
            <a:r>
              <a:rPr lang="it-IT" dirty="0" smtClean="0"/>
              <a:t> </a:t>
            </a:r>
            <a:endParaRPr lang="it-IT" dirty="0"/>
          </a:p>
        </p:txBody>
      </p:sp>
      <p:sp>
        <p:nvSpPr>
          <p:cNvPr id="4" name="Rettangolo 3"/>
          <p:cNvSpPr/>
          <p:nvPr/>
        </p:nvSpPr>
        <p:spPr>
          <a:xfrm>
            <a:off x="1475656" y="44624"/>
            <a:ext cx="6768752" cy="954107"/>
          </a:xfrm>
          <a:prstGeom prst="rect">
            <a:avLst/>
          </a:prstGeom>
          <a:solidFill>
            <a:srgbClr val="FFFF00"/>
          </a:solidFill>
        </p:spPr>
        <p:txBody>
          <a:bodyPr wrap="square">
            <a:spAutoFit/>
          </a:bodyPr>
          <a:lstStyle/>
          <a:p>
            <a:r>
              <a:rPr lang="en-US" sz="2800" dirty="0"/>
              <a:t> Odds ratios for adverse events in dual and triple combination groups</a:t>
            </a:r>
            <a:endParaRPr lang="it-IT" sz="2800" dirty="0"/>
          </a:p>
        </p:txBody>
      </p:sp>
    </p:spTree>
    <p:extLst>
      <p:ext uri="{BB962C8B-B14F-4D97-AF65-F5344CB8AC3E}">
        <p14:creationId xmlns:p14="http://schemas.microsoft.com/office/powerpoint/2010/main" val="1219999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15616" y="2084070"/>
            <a:ext cx="6750496" cy="4801314"/>
          </a:xfrm>
          <a:prstGeom prst="rect">
            <a:avLst/>
          </a:prstGeom>
        </p:spPr>
        <p:txBody>
          <a:bodyPr wrap="square" lIns="91400" tIns="45702" rIns="91400" bIns="45702">
            <a:spAutoFit/>
          </a:bodyPr>
          <a:lstStyle/>
          <a:p>
            <a:r>
              <a:rPr lang="en-US" b="1" dirty="0">
                <a:solidFill>
                  <a:prstClr val="black"/>
                </a:solidFill>
              </a:rPr>
              <a:t>Advantages</a:t>
            </a:r>
          </a:p>
          <a:p>
            <a:r>
              <a:rPr lang="en-US" dirty="0">
                <a:solidFill>
                  <a:prstClr val="black"/>
                </a:solidFill>
              </a:rPr>
              <a:t>• Reduction of the pill burden</a:t>
            </a:r>
          </a:p>
          <a:p>
            <a:r>
              <a:rPr lang="en-US" dirty="0">
                <a:solidFill>
                  <a:prstClr val="black"/>
                </a:solidFill>
              </a:rPr>
              <a:t>• Simplification of the treatment schedule</a:t>
            </a:r>
          </a:p>
          <a:p>
            <a:r>
              <a:rPr lang="en-US" dirty="0">
                <a:solidFill>
                  <a:prstClr val="black"/>
                </a:solidFill>
              </a:rPr>
              <a:t>• Increased adherence to therapy (better long-term persistence)</a:t>
            </a:r>
          </a:p>
          <a:p>
            <a:r>
              <a:rPr lang="en-US" dirty="0">
                <a:solidFill>
                  <a:prstClr val="black"/>
                </a:solidFill>
              </a:rPr>
              <a:t>• Improved efficacy with reduced incidence of side effects</a:t>
            </a:r>
          </a:p>
          <a:p>
            <a:r>
              <a:rPr lang="en-US" dirty="0">
                <a:solidFill>
                  <a:prstClr val="black"/>
                </a:solidFill>
              </a:rPr>
              <a:t>• Better prevention of cardiovascular events</a:t>
            </a:r>
          </a:p>
          <a:p>
            <a:r>
              <a:rPr lang="en-US" dirty="0">
                <a:solidFill>
                  <a:prstClr val="black"/>
                </a:solidFill>
              </a:rPr>
              <a:t>(to be demonstrated prospectively)</a:t>
            </a:r>
          </a:p>
          <a:p>
            <a:r>
              <a:rPr lang="en-US" b="1" dirty="0">
                <a:solidFill>
                  <a:prstClr val="black"/>
                </a:solidFill>
              </a:rPr>
              <a:t>Limits</a:t>
            </a:r>
          </a:p>
          <a:p>
            <a:r>
              <a:rPr lang="en-US" dirty="0">
                <a:solidFill>
                  <a:prstClr val="black"/>
                </a:solidFill>
              </a:rPr>
              <a:t>• Reduction of the prescription flexibility</a:t>
            </a:r>
          </a:p>
          <a:p>
            <a:r>
              <a:rPr lang="en-US" dirty="0">
                <a:solidFill>
                  <a:prstClr val="black"/>
                </a:solidFill>
              </a:rPr>
              <a:t>• Difficulty to identify the precise cause of an unexpected side effect</a:t>
            </a:r>
          </a:p>
          <a:p>
            <a:r>
              <a:rPr lang="en-US" dirty="0">
                <a:solidFill>
                  <a:prstClr val="black"/>
                </a:solidFill>
              </a:rPr>
              <a:t>• Difficulty to memorize the exact content of the single-pill combinations</a:t>
            </a:r>
          </a:p>
          <a:p>
            <a:r>
              <a:rPr lang="en-US" dirty="0">
                <a:solidFill>
                  <a:prstClr val="black"/>
                </a:solidFill>
              </a:rPr>
              <a:t>• Risk of a more pronounced rebound hypertension in case of</a:t>
            </a:r>
          </a:p>
          <a:p>
            <a:r>
              <a:rPr lang="en-US" dirty="0">
                <a:solidFill>
                  <a:prstClr val="black"/>
                </a:solidFill>
              </a:rPr>
              <a:t>repeated omissions</a:t>
            </a:r>
          </a:p>
          <a:p>
            <a:r>
              <a:rPr lang="en-US" dirty="0">
                <a:solidFill>
                  <a:prstClr val="black"/>
                </a:solidFill>
              </a:rPr>
              <a:t>• Risk of acute hypotension when restarting a triple combination</a:t>
            </a:r>
          </a:p>
          <a:p>
            <a:r>
              <a:rPr lang="en-US" dirty="0">
                <a:solidFill>
                  <a:prstClr val="black"/>
                </a:solidFill>
              </a:rPr>
              <a:t>after interruptions</a:t>
            </a:r>
          </a:p>
          <a:p>
            <a:r>
              <a:rPr lang="en-US" dirty="0">
                <a:solidFill>
                  <a:prstClr val="black"/>
                </a:solidFill>
              </a:rPr>
              <a:t>• Increased cost versus free combinations of generics</a:t>
            </a:r>
            <a:endParaRPr lang="it-IT" dirty="0">
              <a:solidFill>
                <a:prstClr val="black"/>
              </a:solidFill>
            </a:endParaRPr>
          </a:p>
        </p:txBody>
      </p:sp>
      <p:sp>
        <p:nvSpPr>
          <p:cNvPr id="5" name="Rettangolo 4"/>
          <p:cNvSpPr/>
          <p:nvPr/>
        </p:nvSpPr>
        <p:spPr>
          <a:xfrm>
            <a:off x="899592" y="1250761"/>
            <a:ext cx="7200800" cy="830997"/>
          </a:xfrm>
          <a:prstGeom prst="rect">
            <a:avLst/>
          </a:prstGeom>
          <a:solidFill>
            <a:srgbClr val="FFFF00"/>
          </a:solidFill>
        </p:spPr>
        <p:txBody>
          <a:bodyPr wrap="square" lIns="91400" tIns="45702" rIns="91400" bIns="45702">
            <a:spAutoFit/>
          </a:bodyPr>
          <a:lstStyle/>
          <a:p>
            <a:r>
              <a:rPr lang="en-US" sz="2400" dirty="0">
                <a:solidFill>
                  <a:prstClr val="black"/>
                </a:solidFill>
              </a:rPr>
              <a:t>Advantages and limits of the use of single-pill combinations in hypertension</a:t>
            </a:r>
            <a:endParaRPr lang="it-IT" sz="2400" dirty="0">
              <a:solidFill>
                <a:prstClr val="black"/>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08" y="0"/>
            <a:ext cx="4470575" cy="116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994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3690991" y="2967335"/>
            <a:ext cx="17620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solidFill>
                  <a:schemeClr val="tx1">
                    <a:lumMod val="60000"/>
                    <a:lumOff val="40000"/>
                  </a:schemeClr>
                </a:solidFill>
                <a:effectLst>
                  <a:outerShdw blurRad="50800" dist="39000" dir="5460000" algn="tl">
                    <a:srgbClr val="000000">
                      <a:alpha val="38000"/>
                    </a:srgbClr>
                  </a:outerShdw>
                </a:effectLst>
              </a:rPr>
              <a:t>FINE</a:t>
            </a:r>
            <a:endParaRPr lang="it-IT" sz="5400" b="1" cap="none" spc="0" dirty="0">
              <a:ln w="11430"/>
              <a:solidFill>
                <a:schemeClr val="tx1">
                  <a:lumMod val="60000"/>
                  <a:lumOff val="4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9769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80728"/>
            <a:ext cx="82677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6093300"/>
            <a:ext cx="50482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8" y="2708920"/>
            <a:ext cx="68675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642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Risultati immagini per triple combination hyper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2" y="980732"/>
            <a:ext cx="7953375"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2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98"/>
          <p:cNvSpPr>
            <a:spLocks noChangeArrowheads="1"/>
          </p:cNvSpPr>
          <p:nvPr/>
        </p:nvSpPr>
        <p:spPr bwMode="auto">
          <a:xfrm>
            <a:off x="446090" y="198438"/>
            <a:ext cx="8229600" cy="1143000"/>
          </a:xfrm>
          <a:prstGeom prst="rect">
            <a:avLst/>
          </a:prstGeom>
          <a:noFill/>
          <a:ln w="9525">
            <a:noFill/>
            <a:miter lim="800000"/>
            <a:headEnd/>
            <a:tailEnd/>
          </a:ln>
          <a:effectLst/>
        </p:spPr>
        <p:txBody>
          <a:bodyPr lIns="91400" tIns="45702" rIns="91400" bIns="45702" anchor="ctr"/>
          <a:lstStyle/>
          <a:p>
            <a:pPr algn="ctr" defTabSz="457011"/>
            <a:r>
              <a:rPr lang="en-AU" sz="3600" b="1" dirty="0">
                <a:solidFill>
                  <a:srgbClr val="F900E3"/>
                </a:solidFill>
              </a:rPr>
              <a:t>The world population will be older</a:t>
            </a:r>
            <a:br>
              <a:rPr lang="en-AU" sz="3600" b="1" dirty="0">
                <a:solidFill>
                  <a:srgbClr val="F900E3"/>
                </a:solidFill>
              </a:rPr>
            </a:br>
            <a:r>
              <a:rPr lang="en-AU" sz="3600" b="1" dirty="0">
                <a:solidFill>
                  <a:srgbClr val="F900E3"/>
                </a:solidFill>
              </a:rPr>
              <a:t>more developed countries</a:t>
            </a:r>
            <a:endParaRPr lang="en-GB" sz="3600" b="1" dirty="0">
              <a:solidFill>
                <a:srgbClr val="F900E3"/>
              </a:solidFill>
            </a:endParaRPr>
          </a:p>
        </p:txBody>
      </p:sp>
      <p:grpSp>
        <p:nvGrpSpPr>
          <p:cNvPr id="4" name="Group 4"/>
          <p:cNvGrpSpPr>
            <a:grpSpLocks/>
          </p:cNvGrpSpPr>
          <p:nvPr/>
        </p:nvGrpSpPr>
        <p:grpSpPr bwMode="auto">
          <a:xfrm>
            <a:off x="298104" y="1844675"/>
            <a:ext cx="8304212" cy="4217862"/>
            <a:chOff x="370" y="1288"/>
            <a:chExt cx="5231" cy="2462"/>
          </a:xfrm>
        </p:grpSpPr>
        <p:pic>
          <p:nvPicPr>
            <p:cNvPr id="5" name="Picture 5" descr="developed population structure"/>
            <p:cNvPicPr>
              <a:picLocks noChangeAspect="1" noChangeArrowheads="1"/>
            </p:cNvPicPr>
            <p:nvPr/>
          </p:nvPicPr>
          <p:blipFill>
            <a:blip r:embed="rId2" cstate="print"/>
            <a:srcRect l="11078" r="61411" b="11919"/>
            <a:stretch>
              <a:fillRect/>
            </a:stretch>
          </p:blipFill>
          <p:spPr bwMode="auto">
            <a:xfrm>
              <a:off x="1372" y="1288"/>
              <a:ext cx="1506" cy="1847"/>
            </a:xfrm>
            <a:prstGeom prst="rect">
              <a:avLst/>
            </a:prstGeom>
            <a:noFill/>
            <a:ln w="9525">
              <a:noFill/>
              <a:miter lim="800000"/>
              <a:headEnd/>
              <a:tailEnd/>
            </a:ln>
          </p:spPr>
        </p:pic>
        <p:sp>
          <p:nvSpPr>
            <p:cNvPr id="6" name="Rectangle 6"/>
            <p:cNvSpPr>
              <a:spLocks noChangeArrowheads="1"/>
            </p:cNvSpPr>
            <p:nvPr/>
          </p:nvSpPr>
          <p:spPr bwMode="auto">
            <a:xfrm>
              <a:off x="913" y="3072"/>
              <a:ext cx="2360" cy="447"/>
            </a:xfrm>
            <a:prstGeom prst="rect">
              <a:avLst/>
            </a:prstGeom>
            <a:noFill/>
            <a:ln w="9525">
              <a:noFill/>
              <a:miter lim="800000"/>
              <a:headEnd/>
              <a:tailEnd/>
            </a:ln>
            <a:effectLst/>
          </p:spPr>
          <p:txBody>
            <a:bodyPr wrap="none" anchor="ctr"/>
            <a:lstStyle/>
            <a:p>
              <a:pPr defTabSz="457011"/>
              <a:endParaRPr lang="it-IT">
                <a:solidFill>
                  <a:prstClr val="black"/>
                </a:solidFill>
              </a:endParaRPr>
            </a:p>
          </p:txBody>
        </p:sp>
        <p:sp>
          <p:nvSpPr>
            <p:cNvPr id="7" name="Rectangle 7"/>
            <p:cNvSpPr>
              <a:spLocks noChangeArrowheads="1"/>
            </p:cNvSpPr>
            <p:nvPr/>
          </p:nvSpPr>
          <p:spPr bwMode="auto">
            <a:xfrm>
              <a:off x="370" y="1707"/>
              <a:ext cx="705" cy="2043"/>
            </a:xfrm>
            <a:prstGeom prst="rect">
              <a:avLst/>
            </a:prstGeom>
            <a:noFill/>
            <a:ln w="9525">
              <a:noFill/>
              <a:miter lim="800000"/>
              <a:headEnd/>
              <a:tailEnd/>
            </a:ln>
            <a:effectLst/>
          </p:spPr>
          <p:txBody>
            <a:bodyPr wrap="none" anchor="ctr"/>
            <a:lstStyle/>
            <a:p>
              <a:pPr defTabSz="457011"/>
              <a:endParaRPr lang="it-IT">
                <a:solidFill>
                  <a:prstClr val="black"/>
                </a:solidFill>
              </a:endParaRPr>
            </a:p>
          </p:txBody>
        </p:sp>
        <p:sp>
          <p:nvSpPr>
            <p:cNvPr id="8" name="Line 8"/>
            <p:cNvSpPr>
              <a:spLocks noChangeShapeType="1"/>
            </p:cNvSpPr>
            <p:nvPr/>
          </p:nvSpPr>
          <p:spPr bwMode="auto">
            <a:xfrm>
              <a:off x="992" y="3073"/>
              <a:ext cx="2135" cy="0"/>
            </a:xfrm>
            <a:prstGeom prst="line">
              <a:avLst/>
            </a:prstGeom>
            <a:noFill/>
            <a:ln w="28575">
              <a:solidFill>
                <a:srgbClr val="000099"/>
              </a:solidFill>
              <a:round/>
              <a:headEnd/>
              <a:tailEnd/>
            </a:ln>
            <a:effectLst/>
          </p:spPr>
          <p:txBody>
            <a:bodyPr wrap="none" anchor="ctr"/>
            <a:lstStyle/>
            <a:p>
              <a:pPr defTabSz="457011"/>
              <a:endParaRPr lang="it-IT">
                <a:solidFill>
                  <a:prstClr val="black"/>
                </a:solidFill>
              </a:endParaRPr>
            </a:p>
          </p:txBody>
        </p:sp>
        <p:grpSp>
          <p:nvGrpSpPr>
            <p:cNvPr id="9" name="Group 9"/>
            <p:cNvGrpSpPr>
              <a:grpSpLocks/>
            </p:cNvGrpSpPr>
            <p:nvPr/>
          </p:nvGrpSpPr>
          <p:grpSpPr bwMode="auto">
            <a:xfrm>
              <a:off x="962" y="1698"/>
              <a:ext cx="35" cy="1342"/>
              <a:chOff x="1059" y="1698"/>
              <a:chExt cx="25" cy="1342"/>
            </a:xfrm>
          </p:grpSpPr>
          <p:sp>
            <p:nvSpPr>
              <p:cNvPr id="87" name="Line 10"/>
              <p:cNvSpPr>
                <a:spLocks noChangeShapeType="1"/>
              </p:cNvSpPr>
              <p:nvPr/>
            </p:nvSpPr>
            <p:spPr bwMode="auto">
              <a:xfrm>
                <a:off x="1059" y="3040"/>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88" name="Line 11"/>
              <p:cNvSpPr>
                <a:spLocks noChangeShapeType="1"/>
              </p:cNvSpPr>
              <p:nvPr/>
            </p:nvSpPr>
            <p:spPr bwMode="auto">
              <a:xfrm>
                <a:off x="1059" y="2910"/>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89" name="Line 12"/>
              <p:cNvSpPr>
                <a:spLocks noChangeShapeType="1"/>
              </p:cNvSpPr>
              <p:nvPr/>
            </p:nvSpPr>
            <p:spPr bwMode="auto">
              <a:xfrm>
                <a:off x="1059" y="2778"/>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0" name="Line 13"/>
              <p:cNvSpPr>
                <a:spLocks noChangeShapeType="1"/>
              </p:cNvSpPr>
              <p:nvPr/>
            </p:nvSpPr>
            <p:spPr bwMode="auto">
              <a:xfrm>
                <a:off x="1059" y="263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1" name="Line 14"/>
              <p:cNvSpPr>
                <a:spLocks noChangeShapeType="1"/>
              </p:cNvSpPr>
              <p:nvPr/>
            </p:nvSpPr>
            <p:spPr bwMode="auto">
              <a:xfrm>
                <a:off x="1059" y="250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2" name="Line 15"/>
              <p:cNvSpPr>
                <a:spLocks noChangeShapeType="1"/>
              </p:cNvSpPr>
              <p:nvPr/>
            </p:nvSpPr>
            <p:spPr bwMode="auto">
              <a:xfrm>
                <a:off x="1059" y="2362"/>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3" name="Line 16"/>
              <p:cNvSpPr>
                <a:spLocks noChangeShapeType="1"/>
              </p:cNvSpPr>
              <p:nvPr/>
            </p:nvSpPr>
            <p:spPr bwMode="auto">
              <a:xfrm>
                <a:off x="1059" y="2238"/>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4" name="Line 17"/>
              <p:cNvSpPr>
                <a:spLocks noChangeShapeType="1"/>
              </p:cNvSpPr>
              <p:nvPr/>
            </p:nvSpPr>
            <p:spPr bwMode="auto">
              <a:xfrm>
                <a:off x="1059" y="209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5" name="Line 18"/>
              <p:cNvSpPr>
                <a:spLocks noChangeShapeType="1"/>
              </p:cNvSpPr>
              <p:nvPr/>
            </p:nvSpPr>
            <p:spPr bwMode="auto">
              <a:xfrm>
                <a:off x="1059" y="196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6" name="Line 19"/>
              <p:cNvSpPr>
                <a:spLocks noChangeShapeType="1"/>
              </p:cNvSpPr>
              <p:nvPr/>
            </p:nvSpPr>
            <p:spPr bwMode="auto">
              <a:xfrm>
                <a:off x="1059" y="1822"/>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97" name="Line 20"/>
              <p:cNvSpPr>
                <a:spLocks noChangeShapeType="1"/>
              </p:cNvSpPr>
              <p:nvPr/>
            </p:nvSpPr>
            <p:spPr bwMode="auto">
              <a:xfrm>
                <a:off x="1059" y="1698"/>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grpSp>
        <p:sp>
          <p:nvSpPr>
            <p:cNvPr id="10" name="Line 21"/>
            <p:cNvSpPr>
              <a:spLocks noChangeShapeType="1"/>
            </p:cNvSpPr>
            <p:nvPr/>
          </p:nvSpPr>
          <p:spPr bwMode="auto">
            <a:xfrm>
              <a:off x="1113"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11" name="Text Box 22"/>
            <p:cNvSpPr txBox="1">
              <a:spLocks noChangeArrowheads="1"/>
            </p:cNvSpPr>
            <p:nvPr/>
          </p:nvSpPr>
          <p:spPr bwMode="auto">
            <a:xfrm>
              <a:off x="1033"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99"/>
                  </a:solidFill>
                </a:rPr>
                <a:t>8</a:t>
              </a:r>
            </a:p>
          </p:txBody>
        </p:sp>
        <p:sp>
          <p:nvSpPr>
            <p:cNvPr id="12" name="Line 23"/>
            <p:cNvSpPr>
              <a:spLocks noChangeShapeType="1"/>
            </p:cNvSpPr>
            <p:nvPr/>
          </p:nvSpPr>
          <p:spPr bwMode="auto">
            <a:xfrm>
              <a:off x="1349"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13" name="Text Box 24"/>
            <p:cNvSpPr txBox="1">
              <a:spLocks noChangeArrowheads="1"/>
            </p:cNvSpPr>
            <p:nvPr/>
          </p:nvSpPr>
          <p:spPr bwMode="auto">
            <a:xfrm>
              <a:off x="1268"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6</a:t>
              </a:r>
            </a:p>
          </p:txBody>
        </p:sp>
        <p:sp>
          <p:nvSpPr>
            <p:cNvPr id="14" name="Line 25"/>
            <p:cNvSpPr>
              <a:spLocks noChangeShapeType="1"/>
            </p:cNvSpPr>
            <p:nvPr/>
          </p:nvSpPr>
          <p:spPr bwMode="auto">
            <a:xfrm>
              <a:off x="1593"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15" name="Text Box 26"/>
            <p:cNvSpPr txBox="1">
              <a:spLocks noChangeArrowheads="1"/>
            </p:cNvSpPr>
            <p:nvPr/>
          </p:nvSpPr>
          <p:spPr bwMode="auto">
            <a:xfrm>
              <a:off x="1513"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4</a:t>
              </a:r>
            </a:p>
          </p:txBody>
        </p:sp>
        <p:sp>
          <p:nvSpPr>
            <p:cNvPr id="16" name="Line 27"/>
            <p:cNvSpPr>
              <a:spLocks noChangeShapeType="1"/>
            </p:cNvSpPr>
            <p:nvPr/>
          </p:nvSpPr>
          <p:spPr bwMode="auto">
            <a:xfrm>
              <a:off x="1831"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17" name="Text Box 28"/>
            <p:cNvSpPr txBox="1">
              <a:spLocks noChangeArrowheads="1"/>
            </p:cNvSpPr>
            <p:nvPr/>
          </p:nvSpPr>
          <p:spPr bwMode="auto">
            <a:xfrm>
              <a:off x="1750"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2</a:t>
              </a:r>
            </a:p>
          </p:txBody>
        </p:sp>
        <p:sp>
          <p:nvSpPr>
            <p:cNvPr id="18" name="Line 29"/>
            <p:cNvSpPr>
              <a:spLocks noChangeShapeType="1"/>
            </p:cNvSpPr>
            <p:nvPr/>
          </p:nvSpPr>
          <p:spPr bwMode="auto">
            <a:xfrm>
              <a:off x="2063"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19" name="Text Box 30"/>
            <p:cNvSpPr txBox="1">
              <a:spLocks noChangeArrowheads="1"/>
            </p:cNvSpPr>
            <p:nvPr/>
          </p:nvSpPr>
          <p:spPr bwMode="auto">
            <a:xfrm>
              <a:off x="1982"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dirty="0">
                  <a:solidFill>
                    <a:srgbClr val="000066"/>
                  </a:solidFill>
                </a:rPr>
                <a:t>0</a:t>
              </a:r>
            </a:p>
          </p:txBody>
        </p:sp>
        <p:sp>
          <p:nvSpPr>
            <p:cNvPr id="20" name="Line 31"/>
            <p:cNvSpPr>
              <a:spLocks noChangeShapeType="1"/>
            </p:cNvSpPr>
            <p:nvPr/>
          </p:nvSpPr>
          <p:spPr bwMode="auto">
            <a:xfrm>
              <a:off x="2299"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21" name="Text Box 32"/>
            <p:cNvSpPr txBox="1">
              <a:spLocks noChangeArrowheads="1"/>
            </p:cNvSpPr>
            <p:nvPr/>
          </p:nvSpPr>
          <p:spPr bwMode="auto">
            <a:xfrm>
              <a:off x="2218"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2</a:t>
              </a:r>
            </a:p>
          </p:txBody>
        </p:sp>
        <p:sp>
          <p:nvSpPr>
            <p:cNvPr id="22" name="Line 33"/>
            <p:cNvSpPr>
              <a:spLocks noChangeShapeType="1"/>
            </p:cNvSpPr>
            <p:nvPr/>
          </p:nvSpPr>
          <p:spPr bwMode="auto">
            <a:xfrm>
              <a:off x="2543"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23" name="Text Box 34"/>
            <p:cNvSpPr txBox="1">
              <a:spLocks noChangeArrowheads="1"/>
            </p:cNvSpPr>
            <p:nvPr/>
          </p:nvSpPr>
          <p:spPr bwMode="auto">
            <a:xfrm>
              <a:off x="2462"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4</a:t>
              </a:r>
            </a:p>
          </p:txBody>
        </p:sp>
        <p:sp>
          <p:nvSpPr>
            <p:cNvPr id="24" name="Line 35"/>
            <p:cNvSpPr>
              <a:spLocks noChangeShapeType="1"/>
            </p:cNvSpPr>
            <p:nvPr/>
          </p:nvSpPr>
          <p:spPr bwMode="auto">
            <a:xfrm>
              <a:off x="2779"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25" name="Text Box 36"/>
            <p:cNvSpPr txBox="1">
              <a:spLocks noChangeArrowheads="1"/>
            </p:cNvSpPr>
            <p:nvPr/>
          </p:nvSpPr>
          <p:spPr bwMode="auto">
            <a:xfrm>
              <a:off x="2698"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6</a:t>
              </a:r>
            </a:p>
          </p:txBody>
        </p:sp>
        <p:sp>
          <p:nvSpPr>
            <p:cNvPr id="26" name="Line 37"/>
            <p:cNvSpPr>
              <a:spLocks noChangeShapeType="1"/>
            </p:cNvSpPr>
            <p:nvPr/>
          </p:nvSpPr>
          <p:spPr bwMode="auto">
            <a:xfrm>
              <a:off x="3015"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27" name="Text Box 38"/>
            <p:cNvSpPr txBox="1">
              <a:spLocks noChangeArrowheads="1"/>
            </p:cNvSpPr>
            <p:nvPr/>
          </p:nvSpPr>
          <p:spPr bwMode="auto">
            <a:xfrm>
              <a:off x="2934"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99"/>
                  </a:solidFill>
                </a:rPr>
                <a:t>8</a:t>
              </a:r>
            </a:p>
          </p:txBody>
        </p:sp>
        <p:grpSp>
          <p:nvGrpSpPr>
            <p:cNvPr id="28" name="Group 39"/>
            <p:cNvGrpSpPr>
              <a:grpSpLocks/>
            </p:cNvGrpSpPr>
            <p:nvPr/>
          </p:nvGrpSpPr>
          <p:grpSpPr bwMode="auto">
            <a:xfrm>
              <a:off x="612" y="1401"/>
              <a:ext cx="328" cy="1725"/>
              <a:chOff x="38" y="2067"/>
              <a:chExt cx="525" cy="2068"/>
            </a:xfrm>
          </p:grpSpPr>
          <p:sp>
            <p:nvSpPr>
              <p:cNvPr id="80" name="Text Box 40"/>
              <p:cNvSpPr txBox="1">
                <a:spLocks noChangeArrowheads="1"/>
              </p:cNvSpPr>
              <p:nvPr/>
            </p:nvSpPr>
            <p:spPr bwMode="auto">
              <a:xfrm>
                <a:off x="420" y="3933"/>
                <a:ext cx="143" cy="202"/>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0</a:t>
                </a:r>
              </a:p>
            </p:txBody>
          </p:sp>
          <p:sp>
            <p:nvSpPr>
              <p:cNvPr id="81" name="Text Box 41"/>
              <p:cNvSpPr txBox="1">
                <a:spLocks noChangeArrowheads="1"/>
              </p:cNvSpPr>
              <p:nvPr/>
            </p:nvSpPr>
            <p:spPr bwMode="auto">
              <a:xfrm>
                <a:off x="303" y="3619"/>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20</a:t>
                </a:r>
              </a:p>
            </p:txBody>
          </p:sp>
          <p:sp>
            <p:nvSpPr>
              <p:cNvPr id="82" name="Text Box 42"/>
              <p:cNvSpPr txBox="1">
                <a:spLocks noChangeArrowheads="1"/>
              </p:cNvSpPr>
              <p:nvPr/>
            </p:nvSpPr>
            <p:spPr bwMode="auto">
              <a:xfrm>
                <a:off x="303" y="3291"/>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40</a:t>
                </a:r>
              </a:p>
            </p:txBody>
          </p:sp>
          <p:sp>
            <p:nvSpPr>
              <p:cNvPr id="83" name="Text Box 43"/>
              <p:cNvSpPr txBox="1">
                <a:spLocks noChangeArrowheads="1"/>
              </p:cNvSpPr>
              <p:nvPr/>
            </p:nvSpPr>
            <p:spPr bwMode="auto">
              <a:xfrm>
                <a:off x="303" y="2967"/>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60</a:t>
                </a:r>
              </a:p>
            </p:txBody>
          </p:sp>
          <p:sp>
            <p:nvSpPr>
              <p:cNvPr id="84" name="Text Box 44"/>
              <p:cNvSpPr txBox="1">
                <a:spLocks noChangeArrowheads="1"/>
              </p:cNvSpPr>
              <p:nvPr/>
            </p:nvSpPr>
            <p:spPr bwMode="auto">
              <a:xfrm>
                <a:off x="303" y="2643"/>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80</a:t>
                </a:r>
              </a:p>
            </p:txBody>
          </p:sp>
          <p:sp>
            <p:nvSpPr>
              <p:cNvPr id="85" name="Text Box 45"/>
              <p:cNvSpPr txBox="1">
                <a:spLocks noChangeArrowheads="1"/>
              </p:cNvSpPr>
              <p:nvPr/>
            </p:nvSpPr>
            <p:spPr bwMode="auto">
              <a:xfrm>
                <a:off x="67" y="2323"/>
                <a:ext cx="496"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100+</a:t>
                </a:r>
              </a:p>
            </p:txBody>
          </p:sp>
          <p:sp>
            <p:nvSpPr>
              <p:cNvPr id="86" name="Text Box 46"/>
              <p:cNvSpPr txBox="1">
                <a:spLocks noChangeArrowheads="1"/>
              </p:cNvSpPr>
              <p:nvPr/>
            </p:nvSpPr>
            <p:spPr bwMode="auto">
              <a:xfrm>
                <a:off x="38" y="2067"/>
                <a:ext cx="384" cy="203"/>
              </a:xfrm>
              <a:prstGeom prst="rect">
                <a:avLst/>
              </a:prstGeom>
              <a:solidFill>
                <a:srgbClr val="CCECFF"/>
              </a:solidFill>
              <a:ln w="9525">
                <a:noFill/>
                <a:miter lim="800000"/>
                <a:headEnd/>
                <a:tailEnd/>
              </a:ln>
              <a:effectLst/>
            </p:spPr>
            <p:txBody>
              <a:bodyPr wrap="none" lIns="12206" tIns="6104" rIns="12206" bIns="6104">
                <a:spAutoFit/>
              </a:bodyPr>
              <a:lstStyle/>
              <a:p>
                <a:pPr defTabSz="685516" eaLnBrk="0" hangingPunct="0"/>
                <a:r>
                  <a:rPr lang="en-GB">
                    <a:solidFill>
                      <a:srgbClr val="000099"/>
                    </a:solidFill>
                  </a:rPr>
                  <a:t>Age</a:t>
                </a:r>
              </a:p>
            </p:txBody>
          </p:sp>
        </p:grpSp>
        <p:sp>
          <p:nvSpPr>
            <p:cNvPr id="29" name="Text Box 47"/>
            <p:cNvSpPr txBox="1">
              <a:spLocks noChangeArrowheads="1"/>
            </p:cNvSpPr>
            <p:nvPr/>
          </p:nvSpPr>
          <p:spPr bwMode="auto">
            <a:xfrm>
              <a:off x="1332" y="1630"/>
              <a:ext cx="444"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Males</a:t>
              </a:r>
            </a:p>
          </p:txBody>
        </p:sp>
        <p:sp>
          <p:nvSpPr>
            <p:cNvPr id="30" name="Text Box 48"/>
            <p:cNvSpPr txBox="1">
              <a:spLocks noChangeArrowheads="1"/>
            </p:cNvSpPr>
            <p:nvPr/>
          </p:nvSpPr>
          <p:spPr bwMode="auto">
            <a:xfrm>
              <a:off x="2283" y="1630"/>
              <a:ext cx="573"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Females</a:t>
              </a:r>
            </a:p>
          </p:txBody>
        </p:sp>
        <p:sp>
          <p:nvSpPr>
            <p:cNvPr id="31" name="Text Box 49"/>
            <p:cNvSpPr txBox="1">
              <a:spLocks noChangeArrowheads="1"/>
            </p:cNvSpPr>
            <p:nvPr/>
          </p:nvSpPr>
          <p:spPr bwMode="auto">
            <a:xfrm>
              <a:off x="1871" y="1434"/>
              <a:ext cx="382"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1999</a:t>
              </a:r>
            </a:p>
          </p:txBody>
        </p:sp>
        <p:pic>
          <p:nvPicPr>
            <p:cNvPr id="32" name="Picture 50" descr="developed population structure"/>
            <p:cNvPicPr>
              <a:picLocks noChangeAspect="1" noChangeArrowheads="1"/>
            </p:cNvPicPr>
            <p:nvPr/>
          </p:nvPicPr>
          <p:blipFill>
            <a:blip r:embed="rId2" cstate="print"/>
            <a:srcRect l="68170" r="7880" b="11124"/>
            <a:stretch>
              <a:fillRect/>
            </a:stretch>
          </p:blipFill>
          <p:spPr bwMode="auto">
            <a:xfrm>
              <a:off x="3867" y="1288"/>
              <a:ext cx="1310" cy="1864"/>
            </a:xfrm>
            <a:prstGeom prst="rect">
              <a:avLst/>
            </a:prstGeom>
            <a:noFill/>
            <a:ln w="9525">
              <a:noFill/>
              <a:miter lim="800000"/>
              <a:headEnd/>
              <a:tailEnd/>
            </a:ln>
            <a:effectLst/>
          </p:spPr>
        </p:pic>
        <p:sp>
          <p:nvSpPr>
            <p:cNvPr id="33" name="Text Box 51"/>
            <p:cNvSpPr txBox="1">
              <a:spLocks noChangeArrowheads="1"/>
            </p:cNvSpPr>
            <p:nvPr/>
          </p:nvSpPr>
          <p:spPr bwMode="auto">
            <a:xfrm>
              <a:off x="1281" y="3288"/>
              <a:ext cx="1578"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99"/>
                  </a:solidFill>
                </a:rPr>
                <a:t>Percentage of population</a:t>
              </a:r>
            </a:p>
          </p:txBody>
        </p:sp>
        <p:sp>
          <p:nvSpPr>
            <p:cNvPr id="34" name="Rectangle 52"/>
            <p:cNvSpPr>
              <a:spLocks noChangeArrowheads="1"/>
            </p:cNvSpPr>
            <p:nvPr/>
          </p:nvSpPr>
          <p:spPr bwMode="auto">
            <a:xfrm>
              <a:off x="3096" y="1347"/>
              <a:ext cx="705" cy="2043"/>
            </a:xfrm>
            <a:prstGeom prst="rect">
              <a:avLst/>
            </a:prstGeom>
            <a:noFill/>
            <a:ln w="9525">
              <a:noFill/>
              <a:miter lim="800000"/>
              <a:headEnd/>
              <a:tailEnd/>
            </a:ln>
            <a:effectLst/>
          </p:spPr>
          <p:txBody>
            <a:bodyPr wrap="none" anchor="ctr"/>
            <a:lstStyle/>
            <a:p>
              <a:pPr defTabSz="457011"/>
              <a:endParaRPr lang="it-IT">
                <a:solidFill>
                  <a:prstClr val="black"/>
                </a:solidFill>
              </a:endParaRPr>
            </a:p>
          </p:txBody>
        </p:sp>
        <p:sp>
          <p:nvSpPr>
            <p:cNvPr id="35" name="Line 53"/>
            <p:cNvSpPr>
              <a:spLocks noChangeShapeType="1"/>
            </p:cNvSpPr>
            <p:nvPr/>
          </p:nvSpPr>
          <p:spPr bwMode="auto">
            <a:xfrm>
              <a:off x="3466" y="3073"/>
              <a:ext cx="2135" cy="0"/>
            </a:xfrm>
            <a:prstGeom prst="line">
              <a:avLst/>
            </a:prstGeom>
            <a:noFill/>
            <a:ln w="28575">
              <a:solidFill>
                <a:srgbClr val="000099"/>
              </a:solidFill>
              <a:round/>
              <a:headEnd/>
              <a:tailEnd/>
            </a:ln>
            <a:effectLst/>
          </p:spPr>
          <p:txBody>
            <a:bodyPr wrap="none" anchor="ctr"/>
            <a:lstStyle/>
            <a:p>
              <a:pPr defTabSz="457011"/>
              <a:endParaRPr lang="it-IT">
                <a:solidFill>
                  <a:prstClr val="black"/>
                </a:solidFill>
              </a:endParaRPr>
            </a:p>
          </p:txBody>
        </p:sp>
        <p:grpSp>
          <p:nvGrpSpPr>
            <p:cNvPr id="36" name="Group 54"/>
            <p:cNvGrpSpPr>
              <a:grpSpLocks/>
            </p:cNvGrpSpPr>
            <p:nvPr/>
          </p:nvGrpSpPr>
          <p:grpSpPr bwMode="auto">
            <a:xfrm>
              <a:off x="3437" y="1698"/>
              <a:ext cx="35" cy="1342"/>
              <a:chOff x="3843" y="1698"/>
              <a:chExt cx="25" cy="1342"/>
            </a:xfrm>
          </p:grpSpPr>
          <p:sp>
            <p:nvSpPr>
              <p:cNvPr id="69" name="Line 55"/>
              <p:cNvSpPr>
                <a:spLocks noChangeShapeType="1"/>
              </p:cNvSpPr>
              <p:nvPr/>
            </p:nvSpPr>
            <p:spPr bwMode="auto">
              <a:xfrm>
                <a:off x="3843" y="3040"/>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0" name="Line 56"/>
              <p:cNvSpPr>
                <a:spLocks noChangeShapeType="1"/>
              </p:cNvSpPr>
              <p:nvPr/>
            </p:nvSpPr>
            <p:spPr bwMode="auto">
              <a:xfrm>
                <a:off x="3843" y="2910"/>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1" name="Line 57"/>
              <p:cNvSpPr>
                <a:spLocks noChangeShapeType="1"/>
              </p:cNvSpPr>
              <p:nvPr/>
            </p:nvSpPr>
            <p:spPr bwMode="auto">
              <a:xfrm>
                <a:off x="3843" y="2778"/>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2" name="Line 58"/>
              <p:cNvSpPr>
                <a:spLocks noChangeShapeType="1"/>
              </p:cNvSpPr>
              <p:nvPr/>
            </p:nvSpPr>
            <p:spPr bwMode="auto">
              <a:xfrm>
                <a:off x="3843" y="263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3" name="Line 59"/>
              <p:cNvSpPr>
                <a:spLocks noChangeShapeType="1"/>
              </p:cNvSpPr>
              <p:nvPr/>
            </p:nvSpPr>
            <p:spPr bwMode="auto">
              <a:xfrm>
                <a:off x="3843" y="250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4" name="Line 60"/>
              <p:cNvSpPr>
                <a:spLocks noChangeShapeType="1"/>
              </p:cNvSpPr>
              <p:nvPr/>
            </p:nvSpPr>
            <p:spPr bwMode="auto">
              <a:xfrm>
                <a:off x="3843" y="2362"/>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5" name="Line 61"/>
              <p:cNvSpPr>
                <a:spLocks noChangeShapeType="1"/>
              </p:cNvSpPr>
              <p:nvPr/>
            </p:nvSpPr>
            <p:spPr bwMode="auto">
              <a:xfrm>
                <a:off x="3843" y="2238"/>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6" name="Line 62"/>
              <p:cNvSpPr>
                <a:spLocks noChangeShapeType="1"/>
              </p:cNvSpPr>
              <p:nvPr/>
            </p:nvSpPr>
            <p:spPr bwMode="auto">
              <a:xfrm>
                <a:off x="3843" y="209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7" name="Line 63"/>
              <p:cNvSpPr>
                <a:spLocks noChangeShapeType="1"/>
              </p:cNvSpPr>
              <p:nvPr/>
            </p:nvSpPr>
            <p:spPr bwMode="auto">
              <a:xfrm>
                <a:off x="3843" y="1965"/>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8" name="Line 64"/>
              <p:cNvSpPr>
                <a:spLocks noChangeShapeType="1"/>
              </p:cNvSpPr>
              <p:nvPr/>
            </p:nvSpPr>
            <p:spPr bwMode="auto">
              <a:xfrm>
                <a:off x="3843" y="1822"/>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79" name="Line 65"/>
              <p:cNvSpPr>
                <a:spLocks noChangeShapeType="1"/>
              </p:cNvSpPr>
              <p:nvPr/>
            </p:nvSpPr>
            <p:spPr bwMode="auto">
              <a:xfrm>
                <a:off x="3843" y="1698"/>
                <a:ext cx="25" cy="0"/>
              </a:xfrm>
              <a:prstGeom prst="line">
                <a:avLst/>
              </a:prstGeom>
              <a:noFill/>
              <a:ln w="28575">
                <a:noFill/>
                <a:round/>
                <a:headEnd/>
                <a:tailEnd/>
              </a:ln>
              <a:effectLst/>
            </p:spPr>
            <p:txBody>
              <a:bodyPr wrap="none" anchor="ctr"/>
              <a:lstStyle/>
              <a:p>
                <a:pPr defTabSz="457011"/>
                <a:endParaRPr lang="it-IT">
                  <a:solidFill>
                    <a:prstClr val="black"/>
                  </a:solidFill>
                </a:endParaRPr>
              </a:p>
            </p:txBody>
          </p:sp>
        </p:grpSp>
        <p:sp>
          <p:nvSpPr>
            <p:cNvPr id="37" name="Line 66"/>
            <p:cNvSpPr>
              <a:spLocks noChangeShapeType="1"/>
            </p:cNvSpPr>
            <p:nvPr/>
          </p:nvSpPr>
          <p:spPr bwMode="auto">
            <a:xfrm>
              <a:off x="3587"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38" name="Text Box 67"/>
            <p:cNvSpPr txBox="1">
              <a:spLocks noChangeArrowheads="1"/>
            </p:cNvSpPr>
            <p:nvPr/>
          </p:nvSpPr>
          <p:spPr bwMode="auto">
            <a:xfrm>
              <a:off x="3506"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99"/>
                  </a:solidFill>
                </a:rPr>
                <a:t>8</a:t>
              </a:r>
            </a:p>
          </p:txBody>
        </p:sp>
        <p:sp>
          <p:nvSpPr>
            <p:cNvPr id="39" name="Line 68"/>
            <p:cNvSpPr>
              <a:spLocks noChangeShapeType="1"/>
            </p:cNvSpPr>
            <p:nvPr/>
          </p:nvSpPr>
          <p:spPr bwMode="auto">
            <a:xfrm>
              <a:off x="3824"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40" name="Text Box 69"/>
            <p:cNvSpPr txBox="1">
              <a:spLocks noChangeArrowheads="1"/>
            </p:cNvSpPr>
            <p:nvPr/>
          </p:nvSpPr>
          <p:spPr bwMode="auto">
            <a:xfrm>
              <a:off x="3743"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6</a:t>
              </a:r>
            </a:p>
          </p:txBody>
        </p:sp>
        <p:sp>
          <p:nvSpPr>
            <p:cNvPr id="41" name="Line 70"/>
            <p:cNvSpPr>
              <a:spLocks noChangeShapeType="1"/>
            </p:cNvSpPr>
            <p:nvPr/>
          </p:nvSpPr>
          <p:spPr bwMode="auto">
            <a:xfrm>
              <a:off x="4067"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42" name="Text Box 71"/>
            <p:cNvSpPr txBox="1">
              <a:spLocks noChangeArrowheads="1"/>
            </p:cNvSpPr>
            <p:nvPr/>
          </p:nvSpPr>
          <p:spPr bwMode="auto">
            <a:xfrm>
              <a:off x="3986"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4</a:t>
              </a:r>
            </a:p>
          </p:txBody>
        </p:sp>
        <p:sp>
          <p:nvSpPr>
            <p:cNvPr id="43" name="Line 72"/>
            <p:cNvSpPr>
              <a:spLocks noChangeShapeType="1"/>
            </p:cNvSpPr>
            <p:nvPr/>
          </p:nvSpPr>
          <p:spPr bwMode="auto">
            <a:xfrm>
              <a:off x="4305"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44" name="Text Box 73"/>
            <p:cNvSpPr txBox="1">
              <a:spLocks noChangeArrowheads="1"/>
            </p:cNvSpPr>
            <p:nvPr/>
          </p:nvSpPr>
          <p:spPr bwMode="auto">
            <a:xfrm>
              <a:off x="4225"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2</a:t>
              </a:r>
            </a:p>
          </p:txBody>
        </p:sp>
        <p:sp>
          <p:nvSpPr>
            <p:cNvPr id="45" name="Line 74"/>
            <p:cNvSpPr>
              <a:spLocks noChangeShapeType="1"/>
            </p:cNvSpPr>
            <p:nvPr/>
          </p:nvSpPr>
          <p:spPr bwMode="auto">
            <a:xfrm>
              <a:off x="4537"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46" name="Text Box 75"/>
            <p:cNvSpPr txBox="1">
              <a:spLocks noChangeArrowheads="1"/>
            </p:cNvSpPr>
            <p:nvPr/>
          </p:nvSpPr>
          <p:spPr bwMode="auto">
            <a:xfrm>
              <a:off x="4457"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0</a:t>
              </a:r>
            </a:p>
          </p:txBody>
        </p:sp>
        <p:sp>
          <p:nvSpPr>
            <p:cNvPr id="47" name="Line 76"/>
            <p:cNvSpPr>
              <a:spLocks noChangeShapeType="1"/>
            </p:cNvSpPr>
            <p:nvPr/>
          </p:nvSpPr>
          <p:spPr bwMode="auto">
            <a:xfrm>
              <a:off x="4774"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48" name="Text Box 77"/>
            <p:cNvSpPr txBox="1">
              <a:spLocks noChangeArrowheads="1"/>
            </p:cNvSpPr>
            <p:nvPr/>
          </p:nvSpPr>
          <p:spPr bwMode="auto">
            <a:xfrm>
              <a:off x="4693"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2</a:t>
              </a:r>
            </a:p>
          </p:txBody>
        </p:sp>
        <p:sp>
          <p:nvSpPr>
            <p:cNvPr id="49" name="Line 78"/>
            <p:cNvSpPr>
              <a:spLocks noChangeShapeType="1"/>
            </p:cNvSpPr>
            <p:nvPr/>
          </p:nvSpPr>
          <p:spPr bwMode="auto">
            <a:xfrm>
              <a:off x="5017"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50" name="Text Box 79"/>
            <p:cNvSpPr txBox="1">
              <a:spLocks noChangeArrowheads="1"/>
            </p:cNvSpPr>
            <p:nvPr/>
          </p:nvSpPr>
          <p:spPr bwMode="auto">
            <a:xfrm>
              <a:off x="4937"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4</a:t>
              </a:r>
            </a:p>
          </p:txBody>
        </p:sp>
        <p:sp>
          <p:nvSpPr>
            <p:cNvPr id="51" name="Line 80"/>
            <p:cNvSpPr>
              <a:spLocks noChangeShapeType="1"/>
            </p:cNvSpPr>
            <p:nvPr/>
          </p:nvSpPr>
          <p:spPr bwMode="auto">
            <a:xfrm>
              <a:off x="5254"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52" name="Text Box 81"/>
            <p:cNvSpPr txBox="1">
              <a:spLocks noChangeArrowheads="1"/>
            </p:cNvSpPr>
            <p:nvPr/>
          </p:nvSpPr>
          <p:spPr bwMode="auto">
            <a:xfrm>
              <a:off x="5173"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6</a:t>
              </a:r>
            </a:p>
          </p:txBody>
        </p:sp>
        <p:sp>
          <p:nvSpPr>
            <p:cNvPr id="53" name="Line 82"/>
            <p:cNvSpPr>
              <a:spLocks noChangeShapeType="1"/>
            </p:cNvSpPr>
            <p:nvPr/>
          </p:nvSpPr>
          <p:spPr bwMode="auto">
            <a:xfrm>
              <a:off x="5488" y="3075"/>
              <a:ext cx="0" cy="30"/>
            </a:xfrm>
            <a:prstGeom prst="line">
              <a:avLst/>
            </a:prstGeom>
            <a:noFill/>
            <a:ln w="28575">
              <a:noFill/>
              <a:round/>
              <a:headEnd/>
              <a:tailEnd/>
            </a:ln>
            <a:effectLst/>
          </p:spPr>
          <p:txBody>
            <a:bodyPr wrap="none" anchor="ctr"/>
            <a:lstStyle/>
            <a:p>
              <a:pPr defTabSz="457011"/>
              <a:endParaRPr lang="it-IT">
                <a:solidFill>
                  <a:prstClr val="black"/>
                </a:solidFill>
              </a:endParaRPr>
            </a:p>
          </p:txBody>
        </p:sp>
        <p:sp>
          <p:nvSpPr>
            <p:cNvPr id="54" name="Text Box 83"/>
            <p:cNvSpPr txBox="1">
              <a:spLocks noChangeArrowheads="1"/>
            </p:cNvSpPr>
            <p:nvPr/>
          </p:nvSpPr>
          <p:spPr bwMode="auto">
            <a:xfrm>
              <a:off x="5408" y="3103"/>
              <a:ext cx="161" cy="202"/>
            </a:xfrm>
            <a:prstGeom prst="rect">
              <a:avLst/>
            </a:prstGeom>
            <a:noFill/>
            <a:ln w="9525">
              <a:noFill/>
              <a:miter lim="800000"/>
              <a:headEnd/>
              <a:tailEnd/>
            </a:ln>
            <a:effectLst/>
          </p:spPr>
          <p:txBody>
            <a:bodyPr wrap="none" lIns="68580" tIns="34290" rIns="68580" bIns="34290">
              <a:spAutoFit/>
            </a:bodyPr>
            <a:lstStyle/>
            <a:p>
              <a:pPr algn="ctr" defTabSz="685516" eaLnBrk="0" hangingPunct="0"/>
              <a:r>
                <a:rPr lang="en-GB">
                  <a:solidFill>
                    <a:srgbClr val="000099"/>
                  </a:solidFill>
                </a:rPr>
                <a:t>8</a:t>
              </a:r>
            </a:p>
          </p:txBody>
        </p:sp>
        <p:sp>
          <p:nvSpPr>
            <p:cNvPr id="55" name="Text Box 84"/>
            <p:cNvSpPr txBox="1">
              <a:spLocks noChangeArrowheads="1"/>
            </p:cNvSpPr>
            <p:nvPr/>
          </p:nvSpPr>
          <p:spPr bwMode="auto">
            <a:xfrm>
              <a:off x="3822" y="1630"/>
              <a:ext cx="444"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Males</a:t>
              </a:r>
            </a:p>
          </p:txBody>
        </p:sp>
        <p:sp>
          <p:nvSpPr>
            <p:cNvPr id="56" name="Text Box 85"/>
            <p:cNvSpPr txBox="1">
              <a:spLocks noChangeArrowheads="1"/>
            </p:cNvSpPr>
            <p:nvPr/>
          </p:nvSpPr>
          <p:spPr bwMode="auto">
            <a:xfrm>
              <a:off x="4758" y="1630"/>
              <a:ext cx="573"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Females</a:t>
              </a:r>
            </a:p>
          </p:txBody>
        </p:sp>
        <p:sp>
          <p:nvSpPr>
            <p:cNvPr id="57" name="Text Box 86"/>
            <p:cNvSpPr txBox="1">
              <a:spLocks noChangeArrowheads="1"/>
            </p:cNvSpPr>
            <p:nvPr/>
          </p:nvSpPr>
          <p:spPr bwMode="auto">
            <a:xfrm>
              <a:off x="4346" y="1434"/>
              <a:ext cx="382"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66"/>
                  </a:solidFill>
                </a:rPr>
                <a:t>2050</a:t>
              </a:r>
            </a:p>
          </p:txBody>
        </p:sp>
        <p:sp>
          <p:nvSpPr>
            <p:cNvPr id="58" name="Text Box 87"/>
            <p:cNvSpPr txBox="1">
              <a:spLocks noChangeArrowheads="1"/>
            </p:cNvSpPr>
            <p:nvPr/>
          </p:nvSpPr>
          <p:spPr bwMode="auto">
            <a:xfrm>
              <a:off x="3755" y="3288"/>
              <a:ext cx="1578" cy="202"/>
            </a:xfrm>
            <a:prstGeom prst="rect">
              <a:avLst/>
            </a:prstGeom>
            <a:solidFill>
              <a:srgbClr val="CCECFF"/>
            </a:solidFill>
            <a:ln w="9525">
              <a:noFill/>
              <a:miter lim="800000"/>
              <a:headEnd/>
              <a:tailEnd/>
            </a:ln>
            <a:effectLst/>
          </p:spPr>
          <p:txBody>
            <a:bodyPr wrap="none" lIns="68580" tIns="34290" rIns="68580" bIns="34290">
              <a:spAutoFit/>
            </a:bodyPr>
            <a:lstStyle/>
            <a:p>
              <a:pPr algn="ctr" defTabSz="685516" eaLnBrk="0" hangingPunct="0"/>
              <a:r>
                <a:rPr lang="en-GB">
                  <a:solidFill>
                    <a:srgbClr val="000099"/>
                  </a:solidFill>
                </a:rPr>
                <a:t>Percentage of population</a:t>
              </a:r>
            </a:p>
          </p:txBody>
        </p:sp>
        <p:grpSp>
          <p:nvGrpSpPr>
            <p:cNvPr id="59" name="Group 88"/>
            <p:cNvGrpSpPr>
              <a:grpSpLocks/>
            </p:cNvGrpSpPr>
            <p:nvPr/>
          </p:nvGrpSpPr>
          <p:grpSpPr bwMode="auto">
            <a:xfrm>
              <a:off x="3089" y="1401"/>
              <a:ext cx="328" cy="1725"/>
              <a:chOff x="38" y="2067"/>
              <a:chExt cx="525" cy="2068"/>
            </a:xfrm>
          </p:grpSpPr>
          <p:sp>
            <p:nvSpPr>
              <p:cNvPr id="62" name="Text Box 89"/>
              <p:cNvSpPr txBox="1">
                <a:spLocks noChangeArrowheads="1"/>
              </p:cNvSpPr>
              <p:nvPr/>
            </p:nvSpPr>
            <p:spPr bwMode="auto">
              <a:xfrm>
                <a:off x="420" y="3933"/>
                <a:ext cx="143" cy="202"/>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0</a:t>
                </a:r>
              </a:p>
            </p:txBody>
          </p:sp>
          <p:sp>
            <p:nvSpPr>
              <p:cNvPr id="63" name="Text Box 90"/>
              <p:cNvSpPr txBox="1">
                <a:spLocks noChangeArrowheads="1"/>
              </p:cNvSpPr>
              <p:nvPr/>
            </p:nvSpPr>
            <p:spPr bwMode="auto">
              <a:xfrm>
                <a:off x="303" y="3619"/>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20</a:t>
                </a:r>
              </a:p>
            </p:txBody>
          </p:sp>
          <p:sp>
            <p:nvSpPr>
              <p:cNvPr id="64" name="Text Box 91"/>
              <p:cNvSpPr txBox="1">
                <a:spLocks noChangeArrowheads="1"/>
              </p:cNvSpPr>
              <p:nvPr/>
            </p:nvSpPr>
            <p:spPr bwMode="auto">
              <a:xfrm>
                <a:off x="303" y="3291"/>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40</a:t>
                </a:r>
              </a:p>
            </p:txBody>
          </p:sp>
          <p:sp>
            <p:nvSpPr>
              <p:cNvPr id="65" name="Text Box 92"/>
              <p:cNvSpPr txBox="1">
                <a:spLocks noChangeArrowheads="1"/>
              </p:cNvSpPr>
              <p:nvPr/>
            </p:nvSpPr>
            <p:spPr bwMode="auto">
              <a:xfrm>
                <a:off x="303" y="2967"/>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60</a:t>
                </a:r>
              </a:p>
            </p:txBody>
          </p:sp>
          <p:sp>
            <p:nvSpPr>
              <p:cNvPr id="66" name="Text Box 93"/>
              <p:cNvSpPr txBox="1">
                <a:spLocks noChangeArrowheads="1"/>
              </p:cNvSpPr>
              <p:nvPr/>
            </p:nvSpPr>
            <p:spPr bwMode="auto">
              <a:xfrm>
                <a:off x="303" y="2643"/>
                <a:ext cx="260"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80</a:t>
                </a:r>
              </a:p>
            </p:txBody>
          </p:sp>
          <p:sp>
            <p:nvSpPr>
              <p:cNvPr id="67" name="Text Box 94"/>
              <p:cNvSpPr txBox="1">
                <a:spLocks noChangeArrowheads="1"/>
              </p:cNvSpPr>
              <p:nvPr/>
            </p:nvSpPr>
            <p:spPr bwMode="auto">
              <a:xfrm>
                <a:off x="67" y="2323"/>
                <a:ext cx="496" cy="203"/>
              </a:xfrm>
              <a:prstGeom prst="rect">
                <a:avLst/>
              </a:prstGeom>
              <a:noFill/>
              <a:ln w="9525">
                <a:noFill/>
                <a:miter lim="800000"/>
                <a:headEnd/>
                <a:tailEnd/>
              </a:ln>
              <a:effectLst/>
            </p:spPr>
            <p:txBody>
              <a:bodyPr wrap="none" lIns="12206" tIns="6104" rIns="12206" bIns="6104">
                <a:spAutoFit/>
              </a:bodyPr>
              <a:lstStyle/>
              <a:p>
                <a:pPr algn="r" defTabSz="685516" eaLnBrk="0" hangingPunct="0"/>
                <a:r>
                  <a:rPr lang="en-GB">
                    <a:solidFill>
                      <a:srgbClr val="000099"/>
                    </a:solidFill>
                  </a:rPr>
                  <a:t>100+</a:t>
                </a:r>
              </a:p>
            </p:txBody>
          </p:sp>
          <p:sp>
            <p:nvSpPr>
              <p:cNvPr id="68" name="Text Box 95"/>
              <p:cNvSpPr txBox="1">
                <a:spLocks noChangeArrowheads="1"/>
              </p:cNvSpPr>
              <p:nvPr/>
            </p:nvSpPr>
            <p:spPr bwMode="auto">
              <a:xfrm>
                <a:off x="38" y="2067"/>
                <a:ext cx="384" cy="203"/>
              </a:xfrm>
              <a:prstGeom prst="rect">
                <a:avLst/>
              </a:prstGeom>
              <a:solidFill>
                <a:srgbClr val="CCECFF"/>
              </a:solidFill>
              <a:ln w="9525">
                <a:noFill/>
                <a:miter lim="800000"/>
                <a:headEnd/>
                <a:tailEnd/>
              </a:ln>
              <a:effectLst/>
            </p:spPr>
            <p:txBody>
              <a:bodyPr wrap="none" lIns="12206" tIns="6104" rIns="12206" bIns="6104">
                <a:spAutoFit/>
              </a:bodyPr>
              <a:lstStyle/>
              <a:p>
                <a:pPr defTabSz="685516" eaLnBrk="0" hangingPunct="0"/>
                <a:r>
                  <a:rPr lang="en-GB">
                    <a:solidFill>
                      <a:srgbClr val="000099"/>
                    </a:solidFill>
                  </a:rPr>
                  <a:t>Age</a:t>
                </a:r>
              </a:p>
            </p:txBody>
          </p:sp>
        </p:grpSp>
        <p:sp>
          <p:nvSpPr>
            <p:cNvPr id="60" name="Line 96"/>
            <p:cNvSpPr>
              <a:spLocks noChangeShapeType="1"/>
            </p:cNvSpPr>
            <p:nvPr/>
          </p:nvSpPr>
          <p:spPr bwMode="auto">
            <a:xfrm flipV="1">
              <a:off x="3467" y="1647"/>
              <a:ext cx="0" cy="1430"/>
            </a:xfrm>
            <a:prstGeom prst="line">
              <a:avLst/>
            </a:prstGeom>
            <a:noFill/>
            <a:ln w="28575">
              <a:solidFill>
                <a:srgbClr val="000099"/>
              </a:solidFill>
              <a:round/>
              <a:headEnd/>
              <a:tailEnd/>
            </a:ln>
            <a:effectLst/>
          </p:spPr>
          <p:txBody>
            <a:bodyPr wrap="none" anchor="ctr"/>
            <a:lstStyle/>
            <a:p>
              <a:pPr defTabSz="457011"/>
              <a:endParaRPr lang="it-IT">
                <a:solidFill>
                  <a:prstClr val="black"/>
                </a:solidFill>
              </a:endParaRPr>
            </a:p>
          </p:txBody>
        </p:sp>
        <p:sp>
          <p:nvSpPr>
            <p:cNvPr id="61" name="Line 97"/>
            <p:cNvSpPr>
              <a:spLocks noChangeShapeType="1"/>
            </p:cNvSpPr>
            <p:nvPr/>
          </p:nvSpPr>
          <p:spPr bwMode="auto">
            <a:xfrm flipV="1">
              <a:off x="997" y="1647"/>
              <a:ext cx="0" cy="1430"/>
            </a:xfrm>
            <a:prstGeom prst="line">
              <a:avLst/>
            </a:prstGeom>
            <a:noFill/>
            <a:ln w="28575">
              <a:solidFill>
                <a:srgbClr val="000099"/>
              </a:solidFill>
              <a:round/>
              <a:headEnd/>
              <a:tailEnd/>
            </a:ln>
            <a:effectLst/>
          </p:spPr>
          <p:txBody>
            <a:bodyPr wrap="none" anchor="ctr"/>
            <a:lstStyle/>
            <a:p>
              <a:pPr defTabSz="457011"/>
              <a:endParaRPr lang="it-IT">
                <a:solidFill>
                  <a:prstClr val="black"/>
                </a:solidFill>
              </a:endParaRPr>
            </a:p>
          </p:txBody>
        </p:sp>
      </p:grpSp>
    </p:spTree>
    <p:extLst>
      <p:ext uri="{BB962C8B-B14F-4D97-AF65-F5344CB8AC3E}">
        <p14:creationId xmlns:p14="http://schemas.microsoft.com/office/powerpoint/2010/main" val="3375198945"/>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3"/>
          <p:cNvGrpSpPr>
            <a:grpSpLocks/>
          </p:cNvGrpSpPr>
          <p:nvPr/>
        </p:nvGrpSpPr>
        <p:grpSpPr bwMode="auto">
          <a:xfrm>
            <a:off x="2209800" y="201617"/>
            <a:ext cx="4724400" cy="1957387"/>
            <a:chOff x="1488" y="209"/>
            <a:chExt cx="2976" cy="1903"/>
          </a:xfrm>
        </p:grpSpPr>
        <p:sp>
          <p:nvSpPr>
            <p:cNvPr id="120843" name="Oval 11"/>
            <p:cNvSpPr>
              <a:spLocks noChangeArrowheads="1"/>
            </p:cNvSpPr>
            <p:nvPr/>
          </p:nvSpPr>
          <p:spPr bwMode="auto">
            <a:xfrm>
              <a:off x="1488" y="209"/>
              <a:ext cx="2976" cy="1903"/>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defRPr/>
              </a:pPr>
              <a:endParaRPr lang="en-US" sz="2400">
                <a:solidFill>
                  <a:srgbClr val="FFFFFF"/>
                </a:solidFill>
              </a:endParaRPr>
            </a:p>
          </p:txBody>
        </p:sp>
        <p:pic>
          <p:nvPicPr>
            <p:cNvPr id="54278" name="Picture 9" descr="Accomplish_Logo_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5" y="706"/>
              <a:ext cx="1462" cy="778"/>
            </a:xfrm>
            <a:prstGeom prst="rect">
              <a:avLst/>
            </a:prstGeom>
            <a:noFill/>
            <a:ln>
              <a:noFill/>
            </a:ln>
            <a:effectLst>
              <a:outerShdw dist="12700" dir="54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0834" name="Rectangle 2"/>
          <p:cNvSpPr>
            <a:spLocks noGrp="1" noChangeArrowheads="1"/>
          </p:cNvSpPr>
          <p:nvPr>
            <p:ph type="ctrTitle" idx="4294967295"/>
          </p:nvPr>
        </p:nvSpPr>
        <p:spPr>
          <a:xfrm>
            <a:off x="28575" y="2055813"/>
            <a:ext cx="9144000" cy="1739900"/>
          </a:xfrm>
        </p:spPr>
        <p:txBody>
          <a:bodyPr/>
          <a:lstStyle/>
          <a:p>
            <a:pPr>
              <a:defRPr/>
            </a:pPr>
            <a:r>
              <a:rPr lang="en-US" u="sng"/>
              <a:t>A</a:t>
            </a:r>
            <a:r>
              <a:rPr lang="en-US"/>
              <a:t>voiding </a:t>
            </a:r>
            <a:r>
              <a:rPr lang="en-US" u="sng"/>
              <a:t>C</a:t>
            </a:r>
            <a:r>
              <a:rPr lang="en-US"/>
              <a:t>ardiovascular Events through</a:t>
            </a:r>
            <a:br>
              <a:rPr lang="en-US"/>
            </a:br>
            <a:r>
              <a:rPr lang="en-US" u="sng"/>
              <a:t>COM</a:t>
            </a:r>
            <a:r>
              <a:rPr lang="en-US"/>
              <a:t>bination Therapy in </a:t>
            </a:r>
            <a:r>
              <a:rPr lang="en-US" u="sng"/>
              <a:t>P</a:t>
            </a:r>
            <a:r>
              <a:rPr lang="en-US"/>
              <a:t>atients </a:t>
            </a:r>
            <a:br>
              <a:rPr lang="en-US"/>
            </a:br>
            <a:r>
              <a:rPr lang="en-US" u="sng"/>
              <a:t>LI</a:t>
            </a:r>
            <a:r>
              <a:rPr lang="en-US"/>
              <a:t>ving with </a:t>
            </a:r>
            <a:r>
              <a:rPr lang="en-US" u="sng"/>
              <a:t>S</a:t>
            </a:r>
            <a:r>
              <a:rPr lang="en-US"/>
              <a:t>ystolic </a:t>
            </a:r>
            <a:r>
              <a:rPr lang="en-US" u="sng"/>
              <a:t>H</a:t>
            </a:r>
            <a:r>
              <a:rPr lang="en-US"/>
              <a:t>ypertension</a:t>
            </a:r>
            <a:endParaRPr lang="en-US" sz="4800"/>
          </a:p>
        </p:txBody>
      </p:sp>
      <p:sp>
        <p:nvSpPr>
          <p:cNvPr id="54276" name="Text Box 15"/>
          <p:cNvSpPr txBox="1">
            <a:spLocks noChangeArrowheads="1"/>
          </p:cNvSpPr>
          <p:nvPr/>
        </p:nvSpPr>
        <p:spPr bwMode="auto">
          <a:xfrm>
            <a:off x="304800" y="4113214"/>
            <a:ext cx="8458200" cy="200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600" b="1">
                <a:solidFill>
                  <a:srgbClr val="FFFFFF"/>
                </a:solidFill>
              </a:rPr>
              <a:t>Kenneth Jamerson</a:t>
            </a:r>
            <a:r>
              <a:rPr lang="en-US" altLang="it-IT" sz="1600" b="1" baseline="30000">
                <a:solidFill>
                  <a:srgbClr val="FFFFFF"/>
                </a:solidFill>
              </a:rPr>
              <a:t>1</a:t>
            </a:r>
            <a:r>
              <a:rPr lang="en-US" altLang="it-IT" sz="1600" b="1">
                <a:solidFill>
                  <a:srgbClr val="FFFFFF"/>
                </a:solidFill>
              </a:rPr>
              <a:t>, George L. Bakris</a:t>
            </a:r>
            <a:r>
              <a:rPr lang="en-US" altLang="it-IT" sz="1600" b="1" baseline="30000">
                <a:solidFill>
                  <a:srgbClr val="FFFFFF"/>
                </a:solidFill>
              </a:rPr>
              <a:t>2</a:t>
            </a:r>
            <a:r>
              <a:rPr lang="en-US" altLang="it-IT" sz="1600" b="1">
                <a:solidFill>
                  <a:srgbClr val="FFFFFF"/>
                </a:solidFill>
              </a:rPr>
              <a:t>, Bjorn Dahlof</a:t>
            </a:r>
            <a:r>
              <a:rPr lang="en-US" altLang="it-IT" sz="1600" b="1" baseline="30000">
                <a:solidFill>
                  <a:srgbClr val="FFFFFF"/>
                </a:solidFill>
              </a:rPr>
              <a:t>3</a:t>
            </a:r>
            <a:r>
              <a:rPr lang="en-US" altLang="it-IT" sz="1600" b="1">
                <a:solidFill>
                  <a:srgbClr val="FFFFFF"/>
                </a:solidFill>
              </a:rPr>
              <a:t>, Bertram Pitt</a:t>
            </a:r>
            <a:r>
              <a:rPr lang="en-US" altLang="it-IT" sz="1600" b="1" baseline="30000">
                <a:solidFill>
                  <a:srgbClr val="FFFFFF"/>
                </a:solidFill>
              </a:rPr>
              <a:t>1</a:t>
            </a:r>
            <a:r>
              <a:rPr lang="en-US" altLang="it-IT" sz="1600" b="1">
                <a:solidFill>
                  <a:srgbClr val="FFFFFF"/>
                </a:solidFill>
              </a:rPr>
              <a:t>, </a:t>
            </a:r>
          </a:p>
          <a:p>
            <a:pPr algn="ctr" eaLnBrk="0" fontAlgn="base" hangingPunct="0">
              <a:spcBef>
                <a:spcPct val="0"/>
              </a:spcBef>
              <a:spcAft>
                <a:spcPct val="0"/>
              </a:spcAft>
              <a:buFontTx/>
              <a:buNone/>
            </a:pPr>
            <a:r>
              <a:rPr lang="en-US" altLang="it-IT" sz="1600" b="1">
                <a:solidFill>
                  <a:srgbClr val="FFFFFF"/>
                </a:solidFill>
              </a:rPr>
              <a:t>Eric J. Velazquez</a:t>
            </a:r>
            <a:r>
              <a:rPr lang="en-US" altLang="it-IT" sz="1600" b="1" baseline="30000">
                <a:solidFill>
                  <a:srgbClr val="FFFFFF"/>
                </a:solidFill>
              </a:rPr>
              <a:t>4</a:t>
            </a:r>
            <a:r>
              <a:rPr lang="en-US" altLang="it-IT" sz="1600" b="1">
                <a:solidFill>
                  <a:srgbClr val="FFFFFF"/>
                </a:solidFill>
              </a:rPr>
              <a:t>, and Michael A. Weber</a:t>
            </a:r>
            <a:r>
              <a:rPr lang="en-US" altLang="it-IT" sz="1600" b="1" baseline="30000">
                <a:solidFill>
                  <a:srgbClr val="FFFFFF"/>
                </a:solidFill>
              </a:rPr>
              <a:t>5</a:t>
            </a:r>
            <a:r>
              <a:rPr lang="en-US" altLang="it-IT" sz="1600" b="1">
                <a:solidFill>
                  <a:srgbClr val="FFFFFF"/>
                </a:solidFill>
              </a:rPr>
              <a:t> </a:t>
            </a:r>
          </a:p>
          <a:p>
            <a:pPr algn="ctr" eaLnBrk="0" fontAlgn="base" hangingPunct="0">
              <a:spcBef>
                <a:spcPct val="0"/>
              </a:spcBef>
              <a:spcAft>
                <a:spcPct val="0"/>
              </a:spcAft>
              <a:buFontTx/>
              <a:buNone/>
            </a:pPr>
            <a:r>
              <a:rPr lang="en-US" altLang="it-IT" sz="1600" b="1">
                <a:solidFill>
                  <a:srgbClr val="FFFFFF"/>
                </a:solidFill>
              </a:rPr>
              <a:t>for the ACCOMPLISH Investigators</a:t>
            </a:r>
          </a:p>
          <a:p>
            <a:pPr algn="ctr" eaLnBrk="0" fontAlgn="base" hangingPunct="0">
              <a:spcBef>
                <a:spcPct val="0"/>
              </a:spcBef>
              <a:spcAft>
                <a:spcPct val="0"/>
              </a:spcAft>
              <a:buFontTx/>
              <a:buNone/>
            </a:pPr>
            <a:endParaRPr lang="en-US" altLang="it-IT" sz="1600" b="1">
              <a:solidFill>
                <a:srgbClr val="FFFFFF"/>
              </a:solidFill>
            </a:endParaRPr>
          </a:p>
          <a:p>
            <a:pPr algn="ctr" eaLnBrk="0" fontAlgn="base" hangingPunct="0">
              <a:spcBef>
                <a:spcPct val="0"/>
              </a:spcBef>
              <a:spcAft>
                <a:spcPct val="0"/>
              </a:spcAft>
              <a:buFontTx/>
              <a:buNone/>
            </a:pPr>
            <a:endParaRPr lang="en-US" altLang="it-IT" sz="1200" b="1">
              <a:solidFill>
                <a:srgbClr val="FFFFFF"/>
              </a:solidFill>
            </a:endParaRPr>
          </a:p>
          <a:p>
            <a:pPr algn="ctr" eaLnBrk="0" fontAlgn="base" hangingPunct="0">
              <a:spcBef>
                <a:spcPct val="0"/>
              </a:spcBef>
              <a:spcAft>
                <a:spcPct val="0"/>
              </a:spcAft>
              <a:buFontTx/>
              <a:buNone/>
            </a:pPr>
            <a:endParaRPr lang="en-US" altLang="it-IT" sz="1200" b="1">
              <a:solidFill>
                <a:srgbClr val="FFFFFF"/>
              </a:solidFill>
            </a:endParaRPr>
          </a:p>
          <a:p>
            <a:pPr algn="ctr" eaLnBrk="0" fontAlgn="base" hangingPunct="0">
              <a:spcBef>
                <a:spcPct val="0"/>
              </a:spcBef>
              <a:spcAft>
                <a:spcPct val="0"/>
              </a:spcAft>
              <a:buFontTx/>
              <a:buNone/>
            </a:pPr>
            <a:r>
              <a:rPr lang="en-US" altLang="it-IT" sz="1200" b="1">
                <a:solidFill>
                  <a:srgbClr val="FFFFFF"/>
                </a:solidFill>
              </a:rPr>
              <a:t>University of Michigan Health System, Ann Arbor, MI</a:t>
            </a:r>
            <a:r>
              <a:rPr lang="en-US" altLang="it-IT" sz="1200" b="1" baseline="30000">
                <a:solidFill>
                  <a:srgbClr val="FFFFFF"/>
                </a:solidFill>
              </a:rPr>
              <a:t>1</a:t>
            </a:r>
            <a:r>
              <a:rPr lang="en-US" altLang="it-IT" sz="1200" b="1">
                <a:solidFill>
                  <a:srgbClr val="FFFFFF"/>
                </a:solidFill>
              </a:rPr>
              <a:t>; University of Chicago-Pritzker School of Medicine, Chicago, IL</a:t>
            </a:r>
            <a:r>
              <a:rPr lang="en-US" altLang="it-IT" sz="1200" b="1" baseline="30000">
                <a:solidFill>
                  <a:srgbClr val="FFFFFF"/>
                </a:solidFill>
              </a:rPr>
              <a:t>2</a:t>
            </a:r>
            <a:r>
              <a:rPr lang="en-US" altLang="it-IT" sz="1200" b="1">
                <a:solidFill>
                  <a:srgbClr val="FFFFFF"/>
                </a:solidFill>
              </a:rPr>
              <a:t>; Sahlgrenska University Hospital, Gothenburg, Sweden</a:t>
            </a:r>
            <a:r>
              <a:rPr lang="en-US" altLang="it-IT" sz="1200" b="1" baseline="30000">
                <a:solidFill>
                  <a:srgbClr val="FFFFFF"/>
                </a:solidFill>
              </a:rPr>
              <a:t>3</a:t>
            </a:r>
            <a:r>
              <a:rPr lang="en-US" altLang="it-IT" sz="1200" b="1">
                <a:solidFill>
                  <a:srgbClr val="FFFFFF"/>
                </a:solidFill>
              </a:rPr>
              <a:t>; Duke University School of Medicine, Durham, NC</a:t>
            </a:r>
            <a:r>
              <a:rPr lang="en-US" altLang="it-IT" sz="1200" b="1" baseline="30000">
                <a:solidFill>
                  <a:srgbClr val="FFFFFF"/>
                </a:solidFill>
              </a:rPr>
              <a:t>4</a:t>
            </a:r>
            <a:r>
              <a:rPr lang="en-US" altLang="it-IT" sz="1200" b="1">
                <a:solidFill>
                  <a:srgbClr val="FFFFFF"/>
                </a:solidFill>
              </a:rPr>
              <a:t>; SUNY Downstate Medical College, Brooklyn, NY</a:t>
            </a:r>
            <a:r>
              <a:rPr lang="en-US" altLang="it-IT" sz="1200" b="1" baseline="30000">
                <a:solidFill>
                  <a:srgbClr val="FFFFFF"/>
                </a:solidFill>
              </a:rPr>
              <a:t>5</a:t>
            </a:r>
            <a:r>
              <a:rPr lang="en-US" altLang="it-IT" sz="1200" b="1">
                <a:solidFill>
                  <a:srgbClr val="FFFFFF"/>
                </a:solidFill>
              </a:rPr>
              <a:t> </a:t>
            </a:r>
          </a:p>
        </p:txBody>
      </p:sp>
    </p:spTree>
    <p:extLst>
      <p:ext uri="{BB962C8B-B14F-4D97-AF65-F5344CB8AC3E}">
        <p14:creationId xmlns:p14="http://schemas.microsoft.com/office/powerpoint/2010/main" val="272253426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a:xfrm>
            <a:off x="4" y="209550"/>
            <a:ext cx="9140825" cy="579438"/>
          </a:xfrm>
        </p:spPr>
        <p:txBody>
          <a:bodyPr/>
          <a:lstStyle/>
          <a:p>
            <a:pPr>
              <a:defRPr/>
            </a:pPr>
            <a:r>
              <a:rPr lang="en-US" sz="3200"/>
              <a:t>ACCOMPLISH: Design</a:t>
            </a:r>
          </a:p>
        </p:txBody>
      </p:sp>
      <p:sp>
        <p:nvSpPr>
          <p:cNvPr id="55299" name="Text Box 3"/>
          <p:cNvSpPr txBox="1">
            <a:spLocks noChangeArrowheads="1"/>
          </p:cNvSpPr>
          <p:nvPr/>
        </p:nvSpPr>
        <p:spPr bwMode="auto">
          <a:xfrm>
            <a:off x="304800" y="6324600"/>
            <a:ext cx="506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en-US" sz="1400">
                <a:solidFill>
                  <a:srgbClr val="FFFFFF"/>
                </a:solidFill>
              </a:rPr>
              <a:t>Jamerson KA et al. </a:t>
            </a:r>
            <a:r>
              <a:rPr lang="en-US" altLang="en-US" sz="1400" i="1">
                <a:solidFill>
                  <a:srgbClr val="FFFFFF"/>
                </a:solidFill>
              </a:rPr>
              <a:t>Am J Hypertens</a:t>
            </a:r>
            <a:r>
              <a:rPr lang="en-US" altLang="en-US" sz="1400">
                <a:solidFill>
                  <a:srgbClr val="FFFFFF"/>
                </a:solidFill>
              </a:rPr>
              <a:t>. 2003;16(part2)193A</a:t>
            </a:r>
            <a:endParaRPr lang="en-US" altLang="it-IT" sz="1400">
              <a:solidFill>
                <a:srgbClr val="FFFFFF"/>
              </a:solidFill>
            </a:endParaRPr>
          </a:p>
        </p:txBody>
      </p:sp>
      <p:sp>
        <p:nvSpPr>
          <p:cNvPr id="239620" name="Text Box 4"/>
          <p:cNvSpPr txBox="1">
            <a:spLocks noChangeArrowheads="1"/>
          </p:cNvSpPr>
          <p:nvPr/>
        </p:nvSpPr>
        <p:spPr bwMode="auto">
          <a:xfrm>
            <a:off x="285753" y="5965825"/>
            <a:ext cx="5403850" cy="304800"/>
          </a:xfrm>
          <a:prstGeom prst="rect">
            <a:avLst/>
          </a:prstGeom>
          <a:noFill/>
          <a:ln w="25400">
            <a:noFill/>
            <a:miter lim="800000"/>
            <a:headEnd type="none" w="sm" len="sm"/>
            <a:tailEnd type="none" w="sm" len="sm"/>
          </a:ln>
          <a:effectLst/>
        </p:spPr>
        <p:txBody>
          <a:bodyPr wrap="none" lIns="91400" tIns="45702" rIns="91400" bIns="45702">
            <a:spAutoFit/>
          </a:bodyPr>
          <a:lstStyle/>
          <a:p>
            <a:pPr eaLnBrk="0" fontAlgn="base" hangingPunct="0">
              <a:spcBef>
                <a:spcPct val="0"/>
              </a:spcBef>
              <a:spcAft>
                <a:spcPct val="0"/>
              </a:spcAft>
              <a:defRPr/>
            </a:pPr>
            <a:r>
              <a:rPr lang="en-GB" sz="1400" b="1">
                <a:solidFill>
                  <a:srgbClr val="FFFFFF"/>
                </a:solidFill>
                <a:effectLst>
                  <a:outerShdw blurRad="38100" dist="38100" dir="2700000" algn="tl">
                    <a:srgbClr val="000000"/>
                  </a:outerShdw>
                </a:effectLst>
                <a:latin typeface="Tahoma" pitchFamily="34" charset="0"/>
              </a:rPr>
              <a:t>*Beta blockers; alpha blockers; clonidine; (loop diuretics).</a:t>
            </a:r>
            <a:endParaRPr lang="en-GB" sz="1400">
              <a:solidFill>
                <a:srgbClr val="FFFFFF"/>
              </a:solidFill>
              <a:effectLst>
                <a:outerShdw blurRad="38100" dist="38100" dir="2700000" algn="tl">
                  <a:srgbClr val="000000"/>
                </a:outerShdw>
              </a:effectLst>
              <a:latin typeface="Tahoma" pitchFamily="34" charset="0"/>
            </a:endParaRPr>
          </a:p>
        </p:txBody>
      </p:sp>
      <p:sp>
        <p:nvSpPr>
          <p:cNvPr id="55301" name="Line 5"/>
          <p:cNvSpPr>
            <a:spLocks noChangeShapeType="1"/>
          </p:cNvSpPr>
          <p:nvPr/>
        </p:nvSpPr>
        <p:spPr bwMode="auto">
          <a:xfrm flipH="1">
            <a:off x="568329" y="5711825"/>
            <a:ext cx="719931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02" name="Line 6"/>
          <p:cNvSpPr>
            <a:spLocks noChangeShapeType="1"/>
          </p:cNvSpPr>
          <p:nvPr/>
        </p:nvSpPr>
        <p:spPr bwMode="auto">
          <a:xfrm flipV="1">
            <a:off x="581025" y="5635627"/>
            <a:ext cx="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03" name="Line 7"/>
          <p:cNvSpPr>
            <a:spLocks noChangeShapeType="1"/>
          </p:cNvSpPr>
          <p:nvPr/>
        </p:nvSpPr>
        <p:spPr bwMode="auto">
          <a:xfrm flipV="1">
            <a:off x="8677275" y="5635627"/>
            <a:ext cx="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04" name="Line 8"/>
          <p:cNvSpPr>
            <a:spLocks noChangeShapeType="1"/>
          </p:cNvSpPr>
          <p:nvPr/>
        </p:nvSpPr>
        <p:spPr bwMode="auto">
          <a:xfrm flipV="1">
            <a:off x="2109788" y="5635627"/>
            <a:ext cx="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05" name="Line 9"/>
          <p:cNvSpPr>
            <a:spLocks noChangeShapeType="1"/>
          </p:cNvSpPr>
          <p:nvPr/>
        </p:nvSpPr>
        <p:spPr bwMode="auto">
          <a:xfrm flipV="1">
            <a:off x="5627688" y="5635627"/>
            <a:ext cx="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26" name="Text Box 10"/>
          <p:cNvSpPr txBox="1">
            <a:spLocks noChangeArrowheads="1"/>
          </p:cNvSpPr>
          <p:nvPr/>
        </p:nvSpPr>
        <p:spPr bwMode="auto">
          <a:xfrm>
            <a:off x="301625" y="5349875"/>
            <a:ext cx="896938" cy="304800"/>
          </a:xfrm>
          <a:prstGeom prst="rect">
            <a:avLst/>
          </a:prstGeom>
          <a:noFill/>
          <a:ln w="12700">
            <a:noFill/>
            <a:miter lim="800000"/>
            <a:headEnd type="none" w="sm" len="sm"/>
            <a:tailEnd type="none" w="sm" len="sm"/>
          </a:ln>
          <a:effectLst/>
        </p:spPr>
        <p:txBody>
          <a:bodyPr wrap="none" lIns="91400" tIns="45702" rIns="91400" bIns="45702">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000000"/>
                  </a:outerShdw>
                </a:effectLst>
                <a:latin typeface="Tahoma" charset="0"/>
              </a:rPr>
              <a:t>14 Days</a:t>
            </a:r>
          </a:p>
        </p:txBody>
      </p:sp>
      <p:sp>
        <p:nvSpPr>
          <p:cNvPr id="55307" name="Line 11"/>
          <p:cNvSpPr>
            <a:spLocks noChangeShapeType="1"/>
          </p:cNvSpPr>
          <p:nvPr/>
        </p:nvSpPr>
        <p:spPr bwMode="auto">
          <a:xfrm flipH="1">
            <a:off x="7743828" y="5626100"/>
            <a:ext cx="85725" cy="152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08" name="Line 12"/>
          <p:cNvSpPr>
            <a:spLocks noChangeShapeType="1"/>
          </p:cNvSpPr>
          <p:nvPr/>
        </p:nvSpPr>
        <p:spPr bwMode="auto">
          <a:xfrm flipH="1">
            <a:off x="7829554" y="5635627"/>
            <a:ext cx="85725" cy="152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09" name="Line 13"/>
          <p:cNvSpPr>
            <a:spLocks noChangeShapeType="1"/>
          </p:cNvSpPr>
          <p:nvPr/>
        </p:nvSpPr>
        <p:spPr bwMode="auto">
          <a:xfrm>
            <a:off x="7872417" y="5711825"/>
            <a:ext cx="81121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30" name="Text Box 14"/>
          <p:cNvSpPr txBox="1">
            <a:spLocks noChangeArrowheads="1"/>
          </p:cNvSpPr>
          <p:nvPr/>
        </p:nvSpPr>
        <p:spPr bwMode="auto">
          <a:xfrm>
            <a:off x="1760538" y="5349875"/>
            <a:ext cx="692150" cy="304800"/>
          </a:xfrm>
          <a:prstGeom prst="rect">
            <a:avLst/>
          </a:prstGeom>
          <a:noFill/>
          <a:ln w="12700">
            <a:noFill/>
            <a:miter lim="800000"/>
            <a:headEnd type="none" w="sm" len="sm"/>
            <a:tailEnd type="none" w="sm" len="sm"/>
          </a:ln>
          <a:effectLst/>
        </p:spPr>
        <p:txBody>
          <a:bodyPr wrap="none" lIns="91400" tIns="45702" rIns="91400" bIns="45702">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000000"/>
                  </a:outerShdw>
                </a:effectLst>
                <a:latin typeface="Tahoma" charset="0"/>
              </a:rPr>
              <a:t>Day 1</a:t>
            </a:r>
          </a:p>
        </p:txBody>
      </p:sp>
      <p:sp>
        <p:nvSpPr>
          <p:cNvPr id="239631" name="Text Box 15"/>
          <p:cNvSpPr txBox="1">
            <a:spLocks noChangeArrowheads="1"/>
          </p:cNvSpPr>
          <p:nvPr/>
        </p:nvSpPr>
        <p:spPr bwMode="auto">
          <a:xfrm>
            <a:off x="3394075" y="5349875"/>
            <a:ext cx="920750" cy="304800"/>
          </a:xfrm>
          <a:prstGeom prst="rect">
            <a:avLst/>
          </a:prstGeom>
          <a:noFill/>
          <a:ln w="12700">
            <a:noFill/>
            <a:miter lim="800000"/>
            <a:headEnd type="none" w="sm" len="sm"/>
            <a:tailEnd type="none" w="sm" len="sm"/>
          </a:ln>
          <a:effectLst/>
        </p:spPr>
        <p:txBody>
          <a:bodyPr wrap="none" lIns="91400" tIns="45702" rIns="91400" bIns="45702">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000000"/>
                  </a:outerShdw>
                </a:effectLst>
                <a:latin typeface="Tahoma" charset="0"/>
              </a:rPr>
              <a:t>Month 1</a:t>
            </a:r>
          </a:p>
        </p:txBody>
      </p:sp>
      <p:sp>
        <p:nvSpPr>
          <p:cNvPr id="239632" name="Text Box 16"/>
          <p:cNvSpPr txBox="1">
            <a:spLocks noChangeArrowheads="1"/>
          </p:cNvSpPr>
          <p:nvPr/>
        </p:nvSpPr>
        <p:spPr bwMode="auto">
          <a:xfrm>
            <a:off x="5157788" y="5349875"/>
            <a:ext cx="920750" cy="304800"/>
          </a:xfrm>
          <a:prstGeom prst="rect">
            <a:avLst/>
          </a:prstGeom>
          <a:noFill/>
          <a:ln w="12700">
            <a:noFill/>
            <a:miter lim="800000"/>
            <a:headEnd type="none" w="sm" len="sm"/>
            <a:tailEnd type="none" w="sm" len="sm"/>
          </a:ln>
          <a:effectLst/>
        </p:spPr>
        <p:txBody>
          <a:bodyPr wrap="none" lIns="91400" tIns="45702" rIns="91400" bIns="45702">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000000"/>
                  </a:outerShdw>
                </a:effectLst>
                <a:latin typeface="Tahoma" charset="0"/>
              </a:rPr>
              <a:t>Month 2</a:t>
            </a:r>
          </a:p>
        </p:txBody>
      </p:sp>
      <p:sp>
        <p:nvSpPr>
          <p:cNvPr id="239633" name="Text Box 17"/>
          <p:cNvSpPr txBox="1">
            <a:spLocks noChangeArrowheads="1"/>
          </p:cNvSpPr>
          <p:nvPr/>
        </p:nvSpPr>
        <p:spPr bwMode="auto">
          <a:xfrm>
            <a:off x="8158167" y="5349875"/>
            <a:ext cx="758825" cy="304800"/>
          </a:xfrm>
          <a:prstGeom prst="rect">
            <a:avLst/>
          </a:prstGeom>
          <a:noFill/>
          <a:ln w="12700">
            <a:noFill/>
            <a:miter lim="800000"/>
            <a:headEnd type="none" w="sm" len="sm"/>
            <a:tailEnd type="none" w="sm" len="sm"/>
          </a:ln>
          <a:effectLst/>
        </p:spPr>
        <p:txBody>
          <a:bodyPr wrap="none" lIns="91400" tIns="45702" rIns="91400" bIns="45702">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000000"/>
                  </a:outerShdw>
                </a:effectLst>
                <a:latin typeface="Tahoma" charset="0"/>
              </a:rPr>
              <a:t>Year 5</a:t>
            </a:r>
          </a:p>
        </p:txBody>
      </p:sp>
      <p:sp>
        <p:nvSpPr>
          <p:cNvPr id="55314" name="Line 18"/>
          <p:cNvSpPr>
            <a:spLocks noChangeShapeType="1"/>
          </p:cNvSpPr>
          <p:nvPr/>
        </p:nvSpPr>
        <p:spPr bwMode="auto">
          <a:xfrm flipV="1">
            <a:off x="3852863" y="5626100"/>
            <a:ext cx="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15" name="Line 19"/>
          <p:cNvSpPr>
            <a:spLocks noChangeShapeType="1"/>
          </p:cNvSpPr>
          <p:nvPr/>
        </p:nvSpPr>
        <p:spPr bwMode="auto">
          <a:xfrm>
            <a:off x="458792" y="3082925"/>
            <a:ext cx="16478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36" name="Text Box 20"/>
          <p:cNvSpPr txBox="1">
            <a:spLocks noChangeArrowheads="1"/>
          </p:cNvSpPr>
          <p:nvPr/>
        </p:nvSpPr>
        <p:spPr bwMode="auto">
          <a:xfrm>
            <a:off x="438150" y="2643188"/>
            <a:ext cx="1009650" cy="271462"/>
          </a:xfrm>
          <a:prstGeom prst="rect">
            <a:avLst/>
          </a:prstGeom>
          <a:noFill/>
          <a:ln w="19050">
            <a:noFill/>
            <a:miter lim="800000"/>
            <a:headEnd/>
            <a:tailEnd/>
          </a:ln>
          <a:effectLst/>
        </p:spPr>
        <p:txBody>
          <a:bodyPr wrap="none" lIns="91400" tIns="45702" rIns="91400" bIns="45702">
            <a:spAutoFit/>
          </a:bodyPr>
          <a:lstStyle/>
          <a:p>
            <a:pPr algn="ctr" eaLnBrk="0" fontAlgn="base" hangingPunct="0">
              <a:lnSpc>
                <a:spcPct val="90000"/>
              </a:lnSpc>
              <a:spcBef>
                <a:spcPct val="0"/>
              </a:spcBef>
              <a:spcAft>
                <a:spcPct val="0"/>
              </a:spcAft>
              <a:defRPr/>
            </a:pPr>
            <a:r>
              <a:rPr lang="en-US" altLang="en-US" sz="1300" b="1">
                <a:solidFill>
                  <a:srgbClr val="FFFFFF"/>
                </a:solidFill>
                <a:effectLst>
                  <a:outerShdw blurRad="38100" dist="38100" dir="2700000" algn="tl">
                    <a:srgbClr val="000000"/>
                  </a:outerShdw>
                </a:effectLst>
                <a:latin typeface="Tahoma" charset="0"/>
              </a:rPr>
              <a:t>Screening</a:t>
            </a:r>
          </a:p>
        </p:txBody>
      </p:sp>
      <p:sp>
        <p:nvSpPr>
          <p:cNvPr id="239637" name="Text Box 21"/>
          <p:cNvSpPr txBox="1">
            <a:spLocks noChangeArrowheads="1"/>
          </p:cNvSpPr>
          <p:nvPr/>
        </p:nvSpPr>
        <p:spPr bwMode="auto">
          <a:xfrm>
            <a:off x="2022475" y="2392366"/>
            <a:ext cx="1824038" cy="4222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pitchFamily="34" charset="0"/>
              </a:rPr>
              <a:t>Amlodipine 5 mg +</a:t>
            </a:r>
            <a:br>
              <a:rPr lang="en-US" altLang="en-US" sz="1200" b="1">
                <a:solidFill>
                  <a:srgbClr val="FFFFFF"/>
                </a:solidFill>
                <a:effectLst>
                  <a:outerShdw blurRad="38100" dist="38100" dir="2700000" algn="tl">
                    <a:srgbClr val="000000"/>
                  </a:outerShdw>
                </a:effectLst>
                <a:latin typeface="Tahoma" pitchFamily="34" charset="0"/>
              </a:rPr>
            </a:br>
            <a:r>
              <a:rPr lang="en-US" altLang="en-US" sz="1200" b="1">
                <a:solidFill>
                  <a:srgbClr val="FFFFFF"/>
                </a:solidFill>
                <a:effectLst>
                  <a:outerShdw blurRad="38100" dist="38100" dir="2700000" algn="tl">
                    <a:srgbClr val="000000"/>
                  </a:outerShdw>
                </a:effectLst>
                <a:latin typeface="Tahoma" pitchFamily="34" charset="0"/>
              </a:rPr>
              <a:t>benazepril 20 mg</a:t>
            </a:r>
          </a:p>
        </p:txBody>
      </p:sp>
      <p:sp>
        <p:nvSpPr>
          <p:cNvPr id="55318" name="Rectangle 22"/>
          <p:cNvSpPr>
            <a:spLocks noChangeArrowheads="1"/>
          </p:cNvSpPr>
          <p:nvPr/>
        </p:nvSpPr>
        <p:spPr bwMode="auto">
          <a:xfrm>
            <a:off x="2106616" y="2857504"/>
            <a:ext cx="1782762" cy="201613"/>
          </a:xfrm>
          <a:prstGeom prst="rect">
            <a:avLst/>
          </a:prstGeom>
          <a:gradFill rotWithShape="0">
            <a:gsLst>
              <a:gs pos="0">
                <a:srgbClr val="EC00A3"/>
              </a:gs>
              <a:gs pos="100000">
                <a:srgbClr val="993366"/>
              </a:gs>
            </a:gsLst>
            <a:lin ang="5400000" scaled="1"/>
          </a:gradFill>
          <a:ln w="12700" cap="rnd" algn="ctr">
            <a:solidFill>
              <a:srgbClr val="993366"/>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19" name="Rectangle 23"/>
          <p:cNvSpPr>
            <a:spLocks noChangeArrowheads="1"/>
          </p:cNvSpPr>
          <p:nvPr/>
        </p:nvSpPr>
        <p:spPr bwMode="auto">
          <a:xfrm>
            <a:off x="2106616" y="3100388"/>
            <a:ext cx="1782762" cy="201612"/>
          </a:xfrm>
          <a:prstGeom prst="rect">
            <a:avLst/>
          </a:prstGeom>
          <a:gradFill rotWithShape="0">
            <a:gsLst>
              <a:gs pos="0">
                <a:srgbClr val="D47EA9"/>
              </a:gs>
              <a:gs pos="100000">
                <a:srgbClr val="FFB5E8"/>
              </a:gs>
            </a:gsLst>
            <a:lin ang="5400000" scaled="1"/>
          </a:gradFill>
          <a:ln w="12700" cap="rnd" algn="ctr">
            <a:solidFill>
              <a:srgbClr val="FF89DA"/>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20" name="Rectangle 24"/>
          <p:cNvSpPr>
            <a:spLocks noChangeArrowheads="1"/>
          </p:cNvSpPr>
          <p:nvPr/>
        </p:nvSpPr>
        <p:spPr bwMode="auto">
          <a:xfrm>
            <a:off x="5610225" y="1981200"/>
            <a:ext cx="3073400" cy="203200"/>
          </a:xfrm>
          <a:prstGeom prst="rect">
            <a:avLst/>
          </a:prstGeom>
          <a:gradFill rotWithShape="0">
            <a:gsLst>
              <a:gs pos="0">
                <a:srgbClr val="EC00A3"/>
              </a:gs>
              <a:gs pos="100000">
                <a:srgbClr val="993366"/>
              </a:gs>
            </a:gsLst>
            <a:lin ang="5400000" scaled="1"/>
          </a:gradFill>
          <a:ln w="12700" cap="rnd" algn="ctr">
            <a:solidFill>
              <a:srgbClr val="993366"/>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21" name="Rectangle 25"/>
          <p:cNvSpPr>
            <a:spLocks noChangeArrowheads="1"/>
          </p:cNvSpPr>
          <p:nvPr/>
        </p:nvSpPr>
        <p:spPr bwMode="auto">
          <a:xfrm>
            <a:off x="5610225" y="4003679"/>
            <a:ext cx="3073400" cy="201613"/>
          </a:xfrm>
          <a:prstGeom prst="rect">
            <a:avLst/>
          </a:prstGeom>
          <a:gradFill rotWithShape="0">
            <a:gsLst>
              <a:gs pos="0">
                <a:srgbClr val="D47EA9"/>
              </a:gs>
              <a:gs pos="100000">
                <a:srgbClr val="FFB5E8"/>
              </a:gs>
            </a:gsLst>
            <a:lin ang="5400000" scaled="1"/>
          </a:gradFill>
          <a:ln w="12700" cap="rnd" algn="ctr">
            <a:solidFill>
              <a:srgbClr val="FF89DA"/>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22" name="Line 26"/>
          <p:cNvSpPr>
            <a:spLocks noChangeShapeType="1"/>
          </p:cNvSpPr>
          <p:nvPr/>
        </p:nvSpPr>
        <p:spPr bwMode="auto">
          <a:xfrm>
            <a:off x="5607050" y="3754438"/>
            <a:ext cx="0" cy="455612"/>
          </a:xfrm>
          <a:prstGeom prst="line">
            <a:avLst/>
          </a:prstGeom>
          <a:noFill/>
          <a:ln w="38100">
            <a:solidFill>
              <a:srgbClr val="FF89DA"/>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23" name="Line 27"/>
          <p:cNvSpPr>
            <a:spLocks noChangeShapeType="1"/>
          </p:cNvSpPr>
          <p:nvPr/>
        </p:nvSpPr>
        <p:spPr bwMode="auto">
          <a:xfrm>
            <a:off x="5607050" y="1979617"/>
            <a:ext cx="0" cy="436562"/>
          </a:xfrm>
          <a:prstGeom prst="line">
            <a:avLst/>
          </a:prstGeom>
          <a:noFill/>
          <a:ln w="381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44" name="Text Box 28"/>
          <p:cNvSpPr txBox="1">
            <a:spLocks noChangeArrowheads="1"/>
          </p:cNvSpPr>
          <p:nvPr/>
        </p:nvSpPr>
        <p:spPr bwMode="blackWhite">
          <a:xfrm rot="-5400000">
            <a:off x="819150" y="2874963"/>
            <a:ext cx="1833563" cy="395287"/>
          </a:xfrm>
          <a:prstGeom prst="rect">
            <a:avLst/>
          </a:prstGeom>
          <a:gradFill rotWithShape="1">
            <a:gsLst>
              <a:gs pos="0">
                <a:srgbClr val="000066"/>
              </a:gs>
              <a:gs pos="100000">
                <a:srgbClr val="003399"/>
              </a:gs>
            </a:gsLst>
            <a:lin ang="0" scaled="1"/>
          </a:gradFill>
          <a:ln w="12700" algn="ctr">
            <a:solidFill>
              <a:schemeClr val="folHlink"/>
            </a:solidFill>
            <a:miter lim="800000"/>
            <a:headEnd type="none" w="sm" len="sm"/>
            <a:tailEnd type="none" w="sm" len="sm"/>
          </a:ln>
          <a:effectLst/>
        </p:spPr>
        <p:txBody>
          <a:bodyPr wrap="none" lIns="91400" tIns="45702" rIns="91400" bIns="45702" anchor="ctr"/>
          <a:lstStyle/>
          <a:p>
            <a:pPr algn="ctr" eaLnBrk="0" fontAlgn="base" hangingPunct="0">
              <a:spcBef>
                <a:spcPct val="0"/>
              </a:spcBef>
              <a:spcAft>
                <a:spcPct val="0"/>
              </a:spcAft>
              <a:defRPr/>
            </a:pPr>
            <a:r>
              <a:rPr lang="en-US" sz="1600" b="1">
                <a:solidFill>
                  <a:srgbClr val="FFFFFF"/>
                </a:solidFill>
                <a:effectLst>
                  <a:outerShdw blurRad="38100" dist="38100" dir="2700000" algn="tl">
                    <a:srgbClr val="000000"/>
                  </a:outerShdw>
                </a:effectLst>
                <a:latin typeface="Tahoma" charset="0"/>
              </a:rPr>
              <a:t>Randomization</a:t>
            </a:r>
          </a:p>
        </p:txBody>
      </p:sp>
      <p:sp>
        <p:nvSpPr>
          <p:cNvPr id="239645" name="Text Box 29"/>
          <p:cNvSpPr txBox="1">
            <a:spLocks noChangeArrowheads="1"/>
          </p:cNvSpPr>
          <p:nvPr/>
        </p:nvSpPr>
        <p:spPr bwMode="auto">
          <a:xfrm>
            <a:off x="3765554" y="3773488"/>
            <a:ext cx="1746250" cy="4222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charset="0"/>
              </a:rPr>
              <a:t>Benazepril 40 mg + HCTZ 12.5 mg</a:t>
            </a:r>
          </a:p>
        </p:txBody>
      </p:sp>
      <p:sp>
        <p:nvSpPr>
          <p:cNvPr id="55326" name="Line 30"/>
          <p:cNvSpPr>
            <a:spLocks noChangeShapeType="1"/>
          </p:cNvSpPr>
          <p:nvPr/>
        </p:nvSpPr>
        <p:spPr bwMode="auto">
          <a:xfrm>
            <a:off x="2098675" y="2849563"/>
            <a:ext cx="0" cy="466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47" name="Text Box 31"/>
          <p:cNvSpPr txBox="1">
            <a:spLocks noChangeArrowheads="1"/>
          </p:cNvSpPr>
          <p:nvPr/>
        </p:nvSpPr>
        <p:spPr bwMode="auto">
          <a:xfrm>
            <a:off x="5537203" y="4233863"/>
            <a:ext cx="1746250" cy="4222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charset="0"/>
              </a:rPr>
              <a:t>Benazepril 40 mg + HCTZ 25 mg</a:t>
            </a:r>
          </a:p>
        </p:txBody>
      </p:sp>
      <p:sp>
        <p:nvSpPr>
          <p:cNvPr id="55328" name="Rectangle 32"/>
          <p:cNvSpPr>
            <a:spLocks noChangeArrowheads="1"/>
          </p:cNvSpPr>
          <p:nvPr/>
        </p:nvSpPr>
        <p:spPr bwMode="auto">
          <a:xfrm>
            <a:off x="7343775" y="1544638"/>
            <a:ext cx="1339850" cy="203200"/>
          </a:xfrm>
          <a:prstGeom prst="rect">
            <a:avLst/>
          </a:prstGeom>
          <a:gradFill rotWithShape="0">
            <a:gsLst>
              <a:gs pos="0">
                <a:srgbClr val="EC00A3"/>
              </a:gs>
              <a:gs pos="100000">
                <a:srgbClr val="993366"/>
              </a:gs>
            </a:gsLst>
            <a:lin ang="5400000" scaled="1"/>
          </a:gradFill>
          <a:ln w="12700" cap="rnd" algn="ctr">
            <a:solidFill>
              <a:srgbClr val="993366"/>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29" name="Rectangle 33"/>
          <p:cNvSpPr>
            <a:spLocks noChangeArrowheads="1"/>
          </p:cNvSpPr>
          <p:nvPr/>
        </p:nvSpPr>
        <p:spPr bwMode="auto">
          <a:xfrm>
            <a:off x="7354889" y="4465638"/>
            <a:ext cx="1328737" cy="203200"/>
          </a:xfrm>
          <a:prstGeom prst="rect">
            <a:avLst/>
          </a:prstGeom>
          <a:gradFill rotWithShape="0">
            <a:gsLst>
              <a:gs pos="0">
                <a:srgbClr val="D47EA9"/>
              </a:gs>
              <a:gs pos="100000">
                <a:srgbClr val="FFB5E8"/>
              </a:gs>
            </a:gsLst>
            <a:lin ang="5400000" scaled="1"/>
          </a:gradFill>
          <a:ln w="12700" cap="rnd" algn="ctr">
            <a:solidFill>
              <a:srgbClr val="FF89DA"/>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30" name="Line 34"/>
          <p:cNvSpPr>
            <a:spLocks noChangeShapeType="1"/>
          </p:cNvSpPr>
          <p:nvPr/>
        </p:nvSpPr>
        <p:spPr bwMode="auto">
          <a:xfrm>
            <a:off x="7350125" y="1547817"/>
            <a:ext cx="0" cy="433387"/>
          </a:xfrm>
          <a:prstGeom prst="line">
            <a:avLst/>
          </a:prstGeom>
          <a:noFill/>
          <a:ln w="381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31" name="Line 35"/>
          <p:cNvSpPr>
            <a:spLocks noChangeShapeType="1"/>
          </p:cNvSpPr>
          <p:nvPr/>
        </p:nvSpPr>
        <p:spPr bwMode="auto">
          <a:xfrm>
            <a:off x="7350125" y="4213226"/>
            <a:ext cx="0" cy="460375"/>
          </a:xfrm>
          <a:prstGeom prst="line">
            <a:avLst/>
          </a:prstGeom>
          <a:noFill/>
          <a:ln w="38100">
            <a:solidFill>
              <a:srgbClr val="FF89DA"/>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52" name="Text Box 36"/>
          <p:cNvSpPr txBox="1">
            <a:spLocks noChangeArrowheads="1"/>
          </p:cNvSpPr>
          <p:nvPr/>
        </p:nvSpPr>
        <p:spPr bwMode="auto">
          <a:xfrm>
            <a:off x="7302500" y="928688"/>
            <a:ext cx="1549400" cy="5873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charset="0"/>
              </a:rPr>
              <a:t>Free add-on antihypertensive agents*</a:t>
            </a:r>
            <a:endParaRPr lang="en-US" altLang="en-US" sz="1200" b="1" baseline="30000">
              <a:solidFill>
                <a:srgbClr val="FFFFFF"/>
              </a:solidFill>
              <a:effectLst>
                <a:outerShdw blurRad="38100" dist="38100" dir="2700000" algn="tl">
                  <a:srgbClr val="000000"/>
                </a:outerShdw>
              </a:effectLst>
              <a:latin typeface="Tahoma" charset="0"/>
            </a:endParaRPr>
          </a:p>
        </p:txBody>
      </p:sp>
      <p:sp>
        <p:nvSpPr>
          <p:cNvPr id="55333" name="Rectangle 38"/>
          <p:cNvSpPr>
            <a:spLocks noChangeArrowheads="1"/>
          </p:cNvSpPr>
          <p:nvPr/>
        </p:nvSpPr>
        <p:spPr bwMode="auto">
          <a:xfrm>
            <a:off x="3860800" y="2419350"/>
            <a:ext cx="4822825" cy="203200"/>
          </a:xfrm>
          <a:prstGeom prst="rect">
            <a:avLst/>
          </a:prstGeom>
          <a:gradFill rotWithShape="0">
            <a:gsLst>
              <a:gs pos="0">
                <a:srgbClr val="EC00A3"/>
              </a:gs>
              <a:gs pos="100000">
                <a:srgbClr val="993366"/>
              </a:gs>
            </a:gsLst>
            <a:lin ang="5400000" scaled="1"/>
          </a:gradFill>
          <a:ln w="12700" cap="rnd" algn="ctr">
            <a:solidFill>
              <a:srgbClr val="993366"/>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34" name="Rectangle 39"/>
          <p:cNvSpPr>
            <a:spLocks noChangeArrowheads="1"/>
          </p:cNvSpPr>
          <p:nvPr/>
        </p:nvSpPr>
        <p:spPr bwMode="auto">
          <a:xfrm>
            <a:off x="3873504" y="3546479"/>
            <a:ext cx="4810125" cy="201613"/>
          </a:xfrm>
          <a:prstGeom prst="rect">
            <a:avLst/>
          </a:prstGeom>
          <a:gradFill rotWithShape="0">
            <a:gsLst>
              <a:gs pos="0">
                <a:srgbClr val="D47EA9"/>
              </a:gs>
              <a:gs pos="100000">
                <a:srgbClr val="FFB5E8"/>
              </a:gs>
            </a:gsLst>
            <a:lin ang="5400000" scaled="1"/>
          </a:gradFill>
          <a:ln w="12700" cap="rnd" algn="ctr">
            <a:solidFill>
              <a:srgbClr val="FF89DA"/>
            </a:solidFill>
            <a:miter lim="800000"/>
            <a:headEnd type="none" w="sm" len="sm"/>
            <a:tailEnd type="none" w="sm" len="sm"/>
          </a:ln>
        </p:spPr>
        <p:txBody>
          <a:bodyPr lIns="91400" tIns="45702" rIns="91400" bIns="45702"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5335" name="Line 40"/>
          <p:cNvSpPr>
            <a:spLocks noChangeShapeType="1"/>
          </p:cNvSpPr>
          <p:nvPr/>
        </p:nvSpPr>
        <p:spPr bwMode="auto">
          <a:xfrm>
            <a:off x="3862388" y="2417767"/>
            <a:ext cx="4762" cy="433387"/>
          </a:xfrm>
          <a:prstGeom prst="line">
            <a:avLst/>
          </a:prstGeom>
          <a:noFill/>
          <a:ln w="381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36" name="Line 41"/>
          <p:cNvSpPr>
            <a:spLocks noChangeShapeType="1"/>
          </p:cNvSpPr>
          <p:nvPr/>
        </p:nvSpPr>
        <p:spPr bwMode="auto">
          <a:xfrm>
            <a:off x="3873500" y="3322638"/>
            <a:ext cx="0" cy="425450"/>
          </a:xfrm>
          <a:prstGeom prst="line">
            <a:avLst/>
          </a:prstGeom>
          <a:noFill/>
          <a:ln w="38100">
            <a:solidFill>
              <a:srgbClr val="FF89DA"/>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55337" name="Line 42"/>
          <p:cNvSpPr>
            <a:spLocks noChangeShapeType="1"/>
          </p:cNvSpPr>
          <p:nvPr/>
        </p:nvSpPr>
        <p:spPr bwMode="auto">
          <a:xfrm flipV="1">
            <a:off x="7364413" y="5635627"/>
            <a:ext cx="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00" tIns="45702" rIns="91400" bIns="45702"/>
          <a:lstStyle/>
          <a:p>
            <a:pPr eaLnBrk="0" fontAlgn="base" hangingPunct="0">
              <a:spcBef>
                <a:spcPct val="0"/>
              </a:spcBef>
              <a:spcAft>
                <a:spcPct val="0"/>
              </a:spcAft>
            </a:pPr>
            <a:endParaRPr lang="it-IT" sz="2400">
              <a:solidFill>
                <a:srgbClr val="FFFFFF"/>
              </a:solidFill>
            </a:endParaRPr>
          </a:p>
        </p:txBody>
      </p:sp>
      <p:sp>
        <p:nvSpPr>
          <p:cNvPr id="239659" name="Text Box 43"/>
          <p:cNvSpPr txBox="1">
            <a:spLocks noChangeArrowheads="1"/>
          </p:cNvSpPr>
          <p:nvPr/>
        </p:nvSpPr>
        <p:spPr bwMode="auto">
          <a:xfrm>
            <a:off x="6904038" y="5349875"/>
            <a:ext cx="920750" cy="304800"/>
          </a:xfrm>
          <a:prstGeom prst="rect">
            <a:avLst/>
          </a:prstGeom>
          <a:noFill/>
          <a:ln w="12700">
            <a:noFill/>
            <a:miter lim="800000"/>
            <a:headEnd type="none" w="sm" len="sm"/>
            <a:tailEnd type="none" w="sm" len="sm"/>
          </a:ln>
          <a:effectLst/>
        </p:spPr>
        <p:txBody>
          <a:bodyPr wrap="none" lIns="91400" tIns="45702" rIns="91400" bIns="45702">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000000"/>
                  </a:outerShdw>
                </a:effectLst>
                <a:latin typeface="Tahoma" charset="0"/>
              </a:rPr>
              <a:t>Month 3</a:t>
            </a:r>
          </a:p>
        </p:txBody>
      </p:sp>
      <p:sp>
        <p:nvSpPr>
          <p:cNvPr id="239660" name="Text Box 44"/>
          <p:cNvSpPr txBox="1">
            <a:spLocks noChangeArrowheads="1"/>
          </p:cNvSpPr>
          <p:nvPr/>
        </p:nvSpPr>
        <p:spPr bwMode="auto">
          <a:xfrm>
            <a:off x="7302500" y="4710114"/>
            <a:ext cx="1639888" cy="5873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charset="0"/>
              </a:rPr>
              <a:t>Free add-on antihypertensive agents*</a:t>
            </a:r>
            <a:endParaRPr lang="en-US" altLang="en-US" sz="1200" b="1" baseline="30000">
              <a:solidFill>
                <a:srgbClr val="FFFFFF"/>
              </a:solidFill>
              <a:effectLst>
                <a:outerShdw blurRad="38100" dist="38100" dir="2700000" algn="tl">
                  <a:srgbClr val="000000"/>
                </a:outerShdw>
              </a:effectLst>
              <a:latin typeface="Tahoma" charset="0"/>
            </a:endParaRPr>
          </a:p>
        </p:txBody>
      </p:sp>
      <p:sp>
        <p:nvSpPr>
          <p:cNvPr id="239661" name="Text Box 45"/>
          <p:cNvSpPr txBox="1">
            <a:spLocks noChangeArrowheads="1"/>
          </p:cNvSpPr>
          <p:nvPr/>
        </p:nvSpPr>
        <p:spPr bwMode="auto">
          <a:xfrm>
            <a:off x="3756027" y="1925640"/>
            <a:ext cx="1824038" cy="4222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pitchFamily="34" charset="0"/>
              </a:rPr>
              <a:t>Amlodipine 5 mg +</a:t>
            </a:r>
            <a:br>
              <a:rPr lang="en-US" altLang="en-US" sz="1200" b="1">
                <a:solidFill>
                  <a:srgbClr val="FFFFFF"/>
                </a:solidFill>
                <a:effectLst>
                  <a:outerShdw blurRad="38100" dist="38100" dir="2700000" algn="tl">
                    <a:srgbClr val="000000"/>
                  </a:outerShdw>
                </a:effectLst>
                <a:latin typeface="Tahoma" pitchFamily="34" charset="0"/>
              </a:rPr>
            </a:br>
            <a:r>
              <a:rPr lang="en-US" altLang="en-US" sz="1200" b="1">
                <a:solidFill>
                  <a:srgbClr val="FFFFFF"/>
                </a:solidFill>
                <a:effectLst>
                  <a:outerShdw blurRad="38100" dist="38100" dir="2700000" algn="tl">
                    <a:srgbClr val="000000"/>
                  </a:outerShdw>
                </a:effectLst>
                <a:latin typeface="Tahoma" pitchFamily="34" charset="0"/>
              </a:rPr>
              <a:t>benazepril 40 mg</a:t>
            </a:r>
          </a:p>
        </p:txBody>
      </p:sp>
      <p:sp>
        <p:nvSpPr>
          <p:cNvPr id="239662" name="Text Box 46"/>
          <p:cNvSpPr txBox="1">
            <a:spLocks noChangeArrowheads="1"/>
          </p:cNvSpPr>
          <p:nvPr/>
        </p:nvSpPr>
        <p:spPr bwMode="auto">
          <a:xfrm>
            <a:off x="5499100" y="1468442"/>
            <a:ext cx="1824038" cy="4222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pitchFamily="34" charset="0"/>
              </a:rPr>
              <a:t>Amlodipine 10 +</a:t>
            </a:r>
            <a:br>
              <a:rPr lang="en-US" altLang="en-US" sz="1200" b="1">
                <a:solidFill>
                  <a:srgbClr val="FFFFFF"/>
                </a:solidFill>
                <a:effectLst>
                  <a:outerShdw blurRad="38100" dist="38100" dir="2700000" algn="tl">
                    <a:srgbClr val="000000"/>
                  </a:outerShdw>
                </a:effectLst>
                <a:latin typeface="Tahoma" pitchFamily="34" charset="0"/>
              </a:rPr>
            </a:br>
            <a:r>
              <a:rPr lang="en-US" altLang="en-US" sz="1200" b="1">
                <a:solidFill>
                  <a:srgbClr val="FFFFFF"/>
                </a:solidFill>
                <a:effectLst>
                  <a:outerShdw blurRad="38100" dist="38100" dir="2700000" algn="tl">
                    <a:srgbClr val="000000"/>
                  </a:outerShdw>
                </a:effectLst>
                <a:latin typeface="Tahoma" pitchFamily="34" charset="0"/>
              </a:rPr>
              <a:t>benazepril 40 mg</a:t>
            </a:r>
          </a:p>
        </p:txBody>
      </p:sp>
      <p:sp>
        <p:nvSpPr>
          <p:cNvPr id="239663" name="Text Box 47"/>
          <p:cNvSpPr txBox="1">
            <a:spLocks noChangeArrowheads="1"/>
          </p:cNvSpPr>
          <p:nvPr/>
        </p:nvSpPr>
        <p:spPr bwMode="auto">
          <a:xfrm>
            <a:off x="2025654" y="3354388"/>
            <a:ext cx="1746250" cy="422275"/>
          </a:xfrm>
          <a:prstGeom prst="rect">
            <a:avLst/>
          </a:prstGeom>
          <a:noFill/>
          <a:ln w="19050">
            <a:noFill/>
            <a:miter lim="800000"/>
            <a:headEnd/>
            <a:tailEnd/>
          </a:ln>
          <a:effectLst/>
        </p:spPr>
        <p:txBody>
          <a:bodyPr lIns="91400" tIns="45702" rIns="91400" bIns="45702">
            <a:spAutoFit/>
          </a:bodyPr>
          <a:lstStyle/>
          <a:p>
            <a:pPr eaLnBrk="0" fontAlgn="base" hangingPunct="0">
              <a:lnSpc>
                <a:spcPct val="90000"/>
              </a:lnSpc>
              <a:spcBef>
                <a:spcPct val="0"/>
              </a:spcBef>
              <a:spcAft>
                <a:spcPct val="0"/>
              </a:spcAft>
              <a:defRPr/>
            </a:pPr>
            <a:r>
              <a:rPr lang="en-US" altLang="en-US" sz="1200" b="1">
                <a:solidFill>
                  <a:srgbClr val="FFFFFF"/>
                </a:solidFill>
                <a:effectLst>
                  <a:outerShdw blurRad="38100" dist="38100" dir="2700000" algn="tl">
                    <a:srgbClr val="000000"/>
                  </a:outerShdw>
                </a:effectLst>
                <a:latin typeface="Tahoma" charset="0"/>
              </a:rPr>
              <a:t>Benazepril 20 mg + HCTZ 12.5 mg</a:t>
            </a:r>
          </a:p>
        </p:txBody>
      </p:sp>
      <p:sp>
        <p:nvSpPr>
          <p:cNvPr id="55343" name="Text Box 48"/>
          <p:cNvSpPr txBox="1">
            <a:spLocks noChangeArrowheads="1"/>
          </p:cNvSpPr>
          <p:nvPr/>
        </p:nvSpPr>
        <p:spPr bwMode="auto">
          <a:xfrm>
            <a:off x="361951" y="4365629"/>
            <a:ext cx="338455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1200" b="1">
                <a:solidFill>
                  <a:srgbClr val="FFFFFF"/>
                </a:solidFill>
              </a:rPr>
              <a:t>Titrated to achieve BP&lt;140/90 mmHg; &lt;130/80 mmHg in patients with diabetes or renal insufficiency</a:t>
            </a:r>
          </a:p>
        </p:txBody>
      </p:sp>
    </p:spTree>
    <p:extLst>
      <p:ext uri="{BB962C8B-B14F-4D97-AF65-F5344CB8AC3E}">
        <p14:creationId xmlns:p14="http://schemas.microsoft.com/office/powerpoint/2010/main" val="42603658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a:xfrm>
            <a:off x="4" y="214313"/>
            <a:ext cx="9140825" cy="576262"/>
          </a:xfrm>
        </p:spPr>
        <p:txBody>
          <a:bodyPr/>
          <a:lstStyle/>
          <a:p>
            <a:pPr>
              <a:defRPr/>
            </a:pPr>
            <a:r>
              <a:rPr lang="en-US" sz="3200"/>
              <a:t>Baseline Demographics</a:t>
            </a:r>
          </a:p>
        </p:txBody>
      </p:sp>
      <p:graphicFrame>
        <p:nvGraphicFramePr>
          <p:cNvPr id="49174" name="Group 22"/>
          <p:cNvGraphicFramePr>
            <a:graphicFrameLocks noGrp="1"/>
          </p:cNvGraphicFramePr>
          <p:nvPr>
            <p:ph idx="4294967295"/>
          </p:nvPr>
        </p:nvGraphicFramePr>
        <p:xfrm>
          <a:off x="1163638" y="1077917"/>
          <a:ext cx="6818312" cy="4991886"/>
        </p:xfrm>
        <a:graphic>
          <a:graphicData uri="http://schemas.openxmlformats.org/drawingml/2006/table">
            <a:tbl>
              <a:tblPr/>
              <a:tblGrid>
                <a:gridCol w="2341562"/>
                <a:gridCol w="2306638"/>
                <a:gridCol w="2170112"/>
              </a:tblGrid>
              <a:tr h="893304">
                <a:tc>
                  <a:txBody>
                    <a:bodyPr/>
                    <a:lstStyle/>
                    <a:p>
                      <a:pPr marL="0" marR="0" lvl="0" indent="0" algn="l" defTabSz="914400" rtl="0" eaLnBrk="1" fontAlgn="base" latinLnBrk="0" hangingPunct="1">
                        <a:lnSpc>
                          <a:spcPct val="80000"/>
                        </a:lnSpc>
                        <a:spcBef>
                          <a:spcPct val="0"/>
                        </a:spcBef>
                        <a:spcAft>
                          <a:spcPct val="0"/>
                        </a:spcAft>
                        <a:buClr>
                          <a:srgbClr val="FFFF00"/>
                        </a:buClr>
                        <a:buSzTx/>
                        <a:buFontTx/>
                        <a:buNone/>
                        <a:tabLst/>
                      </a:pPr>
                      <a:endParaRPr kumimoji="0" lang="it-IT" sz="2000" b="1" i="0" u="none" strike="noStrike" cap="none" normalizeH="0" baseline="0" smtClean="0">
                        <a:ln>
                          <a:noFill/>
                        </a:ln>
                        <a:solidFill>
                          <a:srgbClr val="FFFF00"/>
                        </a:solidFill>
                        <a:effectLst/>
                        <a:latin typeface="Arial" pitchFamily="34" charset="0"/>
                      </a:endParaRPr>
                    </a:p>
                  </a:txBody>
                  <a:tcPr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2000" b="1" i="0" u="none" strike="noStrike" cap="none" normalizeH="0" baseline="0" smtClean="0">
                          <a:ln>
                            <a:noFill/>
                          </a:ln>
                          <a:solidFill>
                            <a:srgbClr val="FFFF00"/>
                          </a:solidFill>
                          <a:effectLst/>
                          <a:latin typeface="Arial" pitchFamily="34" charset="0"/>
                        </a:rPr>
                        <a:t>ACEI / HCTZ</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rgbClr val="FFFF00"/>
                          </a:solidFill>
                          <a:effectLst/>
                          <a:latin typeface="Arial" pitchFamily="34" charset="0"/>
                        </a:rPr>
                        <a:t>N=5741 (%)</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rgbClr val="FFFF00"/>
                        </a:solidFill>
                        <a:effectLst/>
                        <a:latin typeface="Arial" pitchFamily="34" charset="0"/>
                      </a:endParaRPr>
                    </a:p>
                  </a:txBody>
                  <a:tcPr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2000" b="1" i="0" u="none" strike="noStrike" cap="none" normalizeH="0" baseline="0" smtClean="0">
                          <a:ln>
                            <a:noFill/>
                          </a:ln>
                          <a:solidFill>
                            <a:srgbClr val="FFFF00"/>
                          </a:solidFill>
                          <a:effectLst/>
                          <a:latin typeface="Arial" pitchFamily="34" charset="0"/>
                        </a:rPr>
                        <a:t>CCB / ACEI </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rgbClr val="FFFF00"/>
                          </a:solidFill>
                          <a:effectLst/>
                          <a:latin typeface="Arial" pitchFamily="34" charset="0"/>
                        </a:rPr>
                        <a:t>N=5721 (%)</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rgbClr val="FFFF00"/>
                        </a:solidFill>
                        <a:effectLst/>
                        <a:latin typeface="Arial" pitchFamily="34" charset="0"/>
                      </a:endParaRPr>
                    </a:p>
                  </a:txBody>
                  <a:tcPr marT="45714" marB="45714" anchor="b" horzOverflow="overflow">
                    <a:lnL>
                      <a:noFill/>
                    </a:lnL>
                    <a:lnR>
                      <a:noFill/>
                    </a:lnR>
                    <a:lnT>
                      <a:noFill/>
                    </a:lnT>
                    <a:lnB>
                      <a:noFill/>
                    </a:lnB>
                    <a:lnTlToBr>
                      <a:noFill/>
                    </a:lnTlToBr>
                    <a:lnBlToTr>
                      <a:noFill/>
                    </a:lnBlToTr>
                    <a:noFill/>
                  </a:tcPr>
                </a:tc>
              </a:tr>
              <a:tr h="838002">
                <a:tc>
                  <a:txBody>
                    <a:bodyPr/>
                    <a:lstStyle/>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Gender</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Male</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Female</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3509 (61.1)</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2226 (38.8)</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3436 (60.1)</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2283 (39.9)</a:t>
                      </a:r>
                    </a:p>
                  </a:txBody>
                  <a:tcPr marT="45714" marB="45714" horzOverflow="overflow">
                    <a:lnL>
                      <a:noFill/>
                    </a:lnL>
                    <a:lnR>
                      <a:noFill/>
                    </a:lnR>
                    <a:lnT>
                      <a:noFill/>
                    </a:lnT>
                    <a:lnB>
                      <a:noFill/>
                    </a:lnB>
                    <a:lnTlToBr>
                      <a:noFill/>
                    </a:lnTlToBr>
                    <a:lnBlToTr>
                      <a:noFill/>
                    </a:lnBlToTr>
                    <a:noFill/>
                  </a:tcPr>
                </a:tc>
              </a:tr>
              <a:tr h="1335718">
                <a:tc>
                  <a:txBody>
                    <a:bodyPr/>
                    <a:lstStyle/>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Race</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Caucasian</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Black</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Asian</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Other</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4789 (83.4)</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699 (12.2)</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27   (0.5)</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220 (3.8)</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4814 (84.1)</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675 (11.8)</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22 (0.4)</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208 (3.6)</a:t>
                      </a:r>
                    </a:p>
                  </a:txBody>
                  <a:tcPr marT="45714" marB="45714" horzOverflow="overflow">
                    <a:lnL>
                      <a:noFill/>
                    </a:lnL>
                    <a:lnR>
                      <a:noFill/>
                    </a:lnR>
                    <a:lnT>
                      <a:noFill/>
                    </a:lnT>
                    <a:lnB>
                      <a:noFill/>
                    </a:lnB>
                    <a:lnTlToBr>
                      <a:noFill/>
                    </a:lnTlToBr>
                    <a:lnBlToTr>
                      <a:noFill/>
                    </a:lnBlToTr>
                    <a:noFill/>
                  </a:tcPr>
                </a:tc>
              </a:tr>
              <a:tr h="1086860">
                <a:tc>
                  <a:txBody>
                    <a:bodyPr/>
                    <a:lstStyle/>
                    <a:p>
                      <a:pPr marL="231775" marR="0" lvl="0" indent="-231775"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Age</a:t>
                      </a:r>
                    </a:p>
                    <a:p>
                      <a:pPr marL="231775" marR="0" lvl="0" indent="-231775"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Mean (years)</a:t>
                      </a:r>
                    </a:p>
                    <a:p>
                      <a:pPr marL="231775" marR="0" lvl="0" indent="-231775"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&lt; 70</a:t>
                      </a:r>
                    </a:p>
                    <a:p>
                      <a:pPr marL="231775" marR="0" lvl="0" indent="-231775" algn="l" defTabSz="914400" rtl="0" eaLnBrk="1" fontAlgn="base" latinLnBrk="0" hangingPunct="1">
                        <a:lnSpc>
                          <a:spcPct val="100000"/>
                        </a:lnSpc>
                        <a:spcBef>
                          <a:spcPct val="0"/>
                        </a:spcBef>
                        <a:spcAft>
                          <a:spcPct val="0"/>
                        </a:spcAft>
                        <a:buClr>
                          <a:srgbClr val="FFFF00"/>
                        </a:buClr>
                        <a:buSzTx/>
                        <a:buFontTx/>
                        <a:buNone/>
                        <a:tabLst/>
                      </a:pPr>
                      <a:r>
                        <a:rPr kumimoji="0" lang="en-US" sz="14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 </a:t>
                      </a:r>
                      <a:r>
                        <a:rPr kumimoji="0" lang="en-US" sz="16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   </a:t>
                      </a:r>
                      <a:r>
                        <a:rPr kumimoji="0" lang="en-US"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rPr>
                        <a:t>≥ </a:t>
                      </a:r>
                      <a:r>
                        <a:rPr kumimoji="0" lang="en-US" sz="14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70</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68.3</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3407 (59.3)</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2328 (40.6)</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68.4</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3367 (58.9)</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2351 (41.1)</a:t>
                      </a:r>
                    </a:p>
                  </a:txBody>
                  <a:tcPr marT="45714" marB="45714" horzOverflow="overflow">
                    <a:lnL>
                      <a:noFill/>
                    </a:lnL>
                    <a:lnR>
                      <a:noFill/>
                    </a:lnR>
                    <a:lnT>
                      <a:noFill/>
                    </a:lnT>
                    <a:lnB>
                      <a:noFill/>
                    </a:lnB>
                    <a:lnTlToBr>
                      <a:noFill/>
                    </a:lnTlToBr>
                    <a:lnBlToTr>
                      <a:noFill/>
                    </a:lnBlToTr>
                    <a:noFill/>
                  </a:tcPr>
                </a:tc>
              </a:tr>
              <a:tr h="838002">
                <a:tc>
                  <a:txBody>
                    <a:bodyPr/>
                    <a:lstStyle/>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Region</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Nordic countries*</a:t>
                      </a:r>
                    </a:p>
                    <a:p>
                      <a:pPr marL="0" marR="0" lvl="0" indent="0" algn="l"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    United States </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1676 (29.2)</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4059 (70.7)</a:t>
                      </a:r>
                    </a:p>
                  </a:txBody>
                  <a:tcPr marT="45714" marB="4571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endParaRPr kumimoji="0" lang="en-US" sz="16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1677 (29.3)</a:t>
                      </a:r>
                    </a:p>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1600" b="1" i="0" u="none" strike="noStrike" cap="none" normalizeH="0" baseline="0" smtClean="0">
                          <a:ln>
                            <a:noFill/>
                          </a:ln>
                          <a:solidFill>
                            <a:schemeClr val="tx1"/>
                          </a:solidFill>
                          <a:effectLst/>
                          <a:latin typeface="Arial" pitchFamily="34" charset="0"/>
                        </a:rPr>
                        <a:t>4042 (70.7)</a:t>
                      </a:r>
                    </a:p>
                  </a:txBody>
                  <a:tcPr marT="45714" marB="45714" horzOverflow="overflow">
                    <a:lnL>
                      <a:noFill/>
                    </a:lnL>
                    <a:lnR>
                      <a:noFill/>
                    </a:lnR>
                    <a:lnT>
                      <a:noFill/>
                    </a:lnT>
                    <a:lnB>
                      <a:noFill/>
                    </a:lnB>
                    <a:lnTlToBr>
                      <a:noFill/>
                    </a:lnTlToBr>
                    <a:lnBlToTr>
                      <a:noFill/>
                    </a:lnBlToTr>
                    <a:noFill/>
                  </a:tcPr>
                </a:tc>
              </a:tr>
            </a:tbl>
          </a:graphicData>
        </a:graphic>
      </p:graphicFrame>
      <p:sp>
        <p:nvSpPr>
          <p:cNvPr id="56339" name="Text Box 53"/>
          <p:cNvSpPr txBox="1">
            <a:spLocks noChangeArrowheads="1"/>
          </p:cNvSpPr>
          <p:nvPr/>
        </p:nvSpPr>
        <p:spPr bwMode="auto">
          <a:xfrm>
            <a:off x="236542" y="6265863"/>
            <a:ext cx="4899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1400" b="1">
                <a:solidFill>
                  <a:srgbClr val="FFFFFF"/>
                </a:solidFill>
              </a:rPr>
              <a:t>*Denmark, Finland, Norway or Sweden</a:t>
            </a:r>
          </a:p>
        </p:txBody>
      </p:sp>
    </p:spTree>
    <p:extLst>
      <p:ext uri="{BB962C8B-B14F-4D97-AF65-F5344CB8AC3E}">
        <p14:creationId xmlns:p14="http://schemas.microsoft.com/office/powerpoint/2010/main" val="3617914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3" descr="BPOT_rev_lin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5344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POT_rev_bk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85344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Rectangle 2"/>
          <p:cNvSpPr>
            <a:spLocks noGrp="1" noChangeArrowheads="1"/>
          </p:cNvSpPr>
          <p:nvPr>
            <p:ph type="title" idx="4294967295"/>
          </p:nvPr>
        </p:nvSpPr>
        <p:spPr/>
        <p:txBody>
          <a:bodyPr/>
          <a:lstStyle/>
          <a:p>
            <a:pPr>
              <a:defRPr/>
            </a:pPr>
            <a:r>
              <a:rPr lang="en-US"/>
              <a:t>Systolic Blood Pressure Over Time</a:t>
            </a:r>
          </a:p>
        </p:txBody>
      </p:sp>
      <p:sp>
        <p:nvSpPr>
          <p:cNvPr id="57349" name="Rectangle 13"/>
          <p:cNvSpPr>
            <a:spLocks noChangeArrowheads="1"/>
          </p:cNvSpPr>
          <p:nvPr/>
        </p:nvSpPr>
        <p:spPr bwMode="auto">
          <a:xfrm rot="-5400000">
            <a:off x="-351366" y="3091814"/>
            <a:ext cx="1228201"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GB" altLang="it-IT" sz="2400" b="1">
                <a:solidFill>
                  <a:srgbClr val="FFFFFF"/>
                </a:solidFill>
                <a:cs typeface="Arial" charset="0"/>
              </a:rPr>
              <a:t>mm Hg</a:t>
            </a:r>
            <a:endParaRPr lang="en-US" altLang="it-IT" sz="2400" b="1">
              <a:solidFill>
                <a:srgbClr val="FFFFFF"/>
              </a:solidFill>
              <a:cs typeface="Arial" charset="0"/>
            </a:endParaRPr>
          </a:p>
        </p:txBody>
      </p:sp>
      <p:sp>
        <p:nvSpPr>
          <p:cNvPr id="57350" name="Rectangle 11"/>
          <p:cNvSpPr>
            <a:spLocks noChangeArrowheads="1"/>
          </p:cNvSpPr>
          <p:nvPr/>
        </p:nvSpPr>
        <p:spPr bwMode="auto">
          <a:xfrm>
            <a:off x="334967" y="5132388"/>
            <a:ext cx="496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en-US" altLang="it-IT" sz="1400">
                <a:solidFill>
                  <a:srgbClr val="FFFFFF"/>
                </a:solidFill>
              </a:rPr>
              <a:t>Month</a:t>
            </a:r>
          </a:p>
        </p:txBody>
      </p:sp>
      <p:sp>
        <p:nvSpPr>
          <p:cNvPr id="57351" name="TextBox 20"/>
          <p:cNvSpPr txBox="1">
            <a:spLocks noChangeArrowheads="1"/>
          </p:cNvSpPr>
          <p:nvPr/>
        </p:nvSpPr>
        <p:spPr bwMode="auto">
          <a:xfrm>
            <a:off x="803279" y="5429251"/>
            <a:ext cx="8340725"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tabLst>
                <a:tab pos="1085850" algn="l"/>
                <a:tab pos="2171700" algn="l"/>
                <a:tab pos="3257550" algn="l"/>
                <a:tab pos="4343400" algn="l"/>
                <a:tab pos="5429250" algn="l"/>
                <a:tab pos="6515100" algn="l"/>
                <a:tab pos="7600950" algn="l"/>
              </a:tabLst>
              <a:defRPr sz="3200">
                <a:solidFill>
                  <a:schemeClr val="tx1"/>
                </a:solidFill>
                <a:latin typeface="Arial" charset="0"/>
              </a:defRPr>
            </a:lvl1pPr>
            <a:lvl2pPr marL="742950" indent="-285750">
              <a:spcBef>
                <a:spcPct val="20000"/>
              </a:spcBef>
              <a:buChar char="–"/>
              <a:tabLst>
                <a:tab pos="1085850" algn="l"/>
                <a:tab pos="2171700" algn="l"/>
                <a:tab pos="3257550" algn="l"/>
                <a:tab pos="4343400" algn="l"/>
                <a:tab pos="5429250" algn="l"/>
                <a:tab pos="6515100" algn="l"/>
                <a:tab pos="7600950" algn="l"/>
              </a:tabLst>
              <a:defRPr sz="2800">
                <a:solidFill>
                  <a:schemeClr val="tx1"/>
                </a:solidFill>
                <a:latin typeface="Arial" charset="0"/>
              </a:defRPr>
            </a:lvl2pPr>
            <a:lvl3pPr marL="1143000" indent="-228600">
              <a:spcBef>
                <a:spcPct val="20000"/>
              </a:spcBef>
              <a:buChar char="•"/>
              <a:tabLst>
                <a:tab pos="1085850" algn="l"/>
                <a:tab pos="2171700" algn="l"/>
                <a:tab pos="3257550" algn="l"/>
                <a:tab pos="4343400" algn="l"/>
                <a:tab pos="5429250" algn="l"/>
                <a:tab pos="6515100" algn="l"/>
                <a:tab pos="7600950" algn="l"/>
              </a:tabLst>
              <a:defRPr sz="2400">
                <a:solidFill>
                  <a:schemeClr val="tx1"/>
                </a:solidFill>
                <a:latin typeface="Arial" charset="0"/>
              </a:defRPr>
            </a:lvl3pPr>
            <a:lvl4pPr marL="1600200" indent="-228600">
              <a:spcBef>
                <a:spcPct val="20000"/>
              </a:spcBef>
              <a:buChar char="–"/>
              <a:tabLst>
                <a:tab pos="1085850" algn="l"/>
                <a:tab pos="2171700" algn="l"/>
                <a:tab pos="3257550" algn="l"/>
                <a:tab pos="4343400" algn="l"/>
                <a:tab pos="5429250" algn="l"/>
                <a:tab pos="6515100" algn="l"/>
                <a:tab pos="7600950" algn="l"/>
              </a:tabLst>
              <a:defRPr sz="2000">
                <a:solidFill>
                  <a:schemeClr val="tx1"/>
                </a:solidFill>
                <a:latin typeface="Arial" charset="0"/>
              </a:defRPr>
            </a:lvl4pPr>
            <a:lvl5pPr marL="2057400" indent="-228600">
              <a:spcBef>
                <a:spcPct val="20000"/>
              </a:spcBef>
              <a:buChar char="»"/>
              <a:tabLst>
                <a:tab pos="1085850" algn="l"/>
                <a:tab pos="2171700" algn="l"/>
                <a:tab pos="3257550" algn="l"/>
                <a:tab pos="4343400" algn="l"/>
                <a:tab pos="5429250" algn="l"/>
                <a:tab pos="6515100" algn="l"/>
                <a:tab pos="760095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085850" algn="l"/>
                <a:tab pos="2171700" algn="l"/>
                <a:tab pos="3257550" algn="l"/>
                <a:tab pos="4343400" algn="l"/>
                <a:tab pos="5429250" algn="l"/>
                <a:tab pos="6515100" algn="l"/>
                <a:tab pos="760095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085850" algn="l"/>
                <a:tab pos="2171700" algn="l"/>
                <a:tab pos="3257550" algn="l"/>
                <a:tab pos="4343400" algn="l"/>
                <a:tab pos="5429250" algn="l"/>
                <a:tab pos="6515100" algn="l"/>
                <a:tab pos="760095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085850" algn="l"/>
                <a:tab pos="2171700" algn="l"/>
                <a:tab pos="3257550" algn="l"/>
                <a:tab pos="4343400" algn="l"/>
                <a:tab pos="5429250" algn="l"/>
                <a:tab pos="6515100" algn="l"/>
                <a:tab pos="760095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085850" algn="l"/>
                <a:tab pos="2171700" algn="l"/>
                <a:tab pos="3257550" algn="l"/>
                <a:tab pos="4343400" algn="l"/>
                <a:tab pos="5429250" algn="l"/>
                <a:tab pos="6515100" algn="l"/>
                <a:tab pos="7600950" algn="l"/>
              </a:tabLst>
              <a:defRPr sz="2000">
                <a:solidFill>
                  <a:schemeClr val="tx1"/>
                </a:solidFill>
                <a:latin typeface="Arial" charset="0"/>
              </a:defRPr>
            </a:lvl9pPr>
          </a:lstStyle>
          <a:p>
            <a:pPr eaLnBrk="0" fontAlgn="base" hangingPunct="0">
              <a:spcBef>
                <a:spcPct val="0"/>
              </a:spcBef>
              <a:spcAft>
                <a:spcPct val="0"/>
              </a:spcAft>
              <a:buFontTx/>
              <a:buNone/>
            </a:pPr>
            <a:r>
              <a:rPr lang="en-US" altLang="it-IT" sz="1400" b="1">
                <a:solidFill>
                  <a:srgbClr val="99CCFF"/>
                </a:solidFill>
              </a:rPr>
              <a:t>5731	5387	5206	4999	4804	4285	2520	1045</a:t>
            </a:r>
          </a:p>
          <a:p>
            <a:pPr eaLnBrk="0" fontAlgn="base" hangingPunct="0">
              <a:spcBef>
                <a:spcPct val="0"/>
              </a:spcBef>
              <a:spcAft>
                <a:spcPct val="0"/>
              </a:spcAft>
              <a:buFontTx/>
              <a:buNone/>
            </a:pPr>
            <a:r>
              <a:rPr lang="en-US" altLang="it-IT" sz="1400" b="1">
                <a:solidFill>
                  <a:srgbClr val="FFFFFF"/>
                </a:solidFill>
              </a:rPr>
              <a:t>5709	5377	5154	4980	4831	4286	2594	1075</a:t>
            </a:r>
          </a:p>
        </p:txBody>
      </p:sp>
      <p:sp>
        <p:nvSpPr>
          <p:cNvPr id="57352" name="Rectangle 11"/>
          <p:cNvSpPr>
            <a:spLocks noChangeArrowheads="1"/>
          </p:cNvSpPr>
          <p:nvPr/>
        </p:nvSpPr>
        <p:spPr bwMode="auto">
          <a:xfrm>
            <a:off x="136148" y="5583238"/>
            <a:ext cx="695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en-US" altLang="it-IT" sz="1400" b="1">
                <a:solidFill>
                  <a:srgbClr val="FFFFFF"/>
                </a:solidFill>
              </a:rPr>
              <a:t>Patients</a:t>
            </a:r>
          </a:p>
        </p:txBody>
      </p:sp>
      <p:grpSp>
        <p:nvGrpSpPr>
          <p:cNvPr id="57353" name="Group 30"/>
          <p:cNvGrpSpPr>
            <a:grpSpLocks/>
          </p:cNvGrpSpPr>
          <p:nvPr/>
        </p:nvGrpSpPr>
        <p:grpSpPr bwMode="auto">
          <a:xfrm>
            <a:off x="6788154" y="1401040"/>
            <a:ext cx="2009081" cy="707886"/>
            <a:chOff x="4696356" y="1400948"/>
            <a:chExt cx="2008593" cy="707888"/>
          </a:xfrm>
        </p:grpSpPr>
        <p:sp>
          <p:nvSpPr>
            <p:cNvPr id="57371" name="Rectangle 7"/>
            <p:cNvSpPr>
              <a:spLocks noChangeArrowheads="1"/>
            </p:cNvSpPr>
            <p:nvPr/>
          </p:nvSpPr>
          <p:spPr bwMode="auto">
            <a:xfrm>
              <a:off x="4709374" y="1400948"/>
              <a:ext cx="1995575" cy="7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b="1">
                  <a:solidFill>
                    <a:srgbClr val="FFFFFF"/>
                  </a:solidFill>
                </a:rPr>
                <a:t>ACEI / HCTZ</a:t>
              </a:r>
            </a:p>
            <a:p>
              <a:pPr algn="ctr" eaLnBrk="0" fontAlgn="base" hangingPunct="0">
                <a:spcBef>
                  <a:spcPct val="0"/>
                </a:spcBef>
                <a:spcAft>
                  <a:spcPct val="0"/>
                </a:spcAft>
                <a:buFontTx/>
                <a:buNone/>
              </a:pPr>
              <a:r>
                <a:rPr lang="en-US" altLang="it-IT" sz="1600">
                  <a:solidFill>
                    <a:srgbClr val="FFFFFF"/>
                  </a:solidFill>
                </a:rPr>
                <a:t>N=5733</a:t>
              </a:r>
            </a:p>
          </p:txBody>
        </p:sp>
        <p:grpSp>
          <p:nvGrpSpPr>
            <p:cNvPr id="57372" name="Group 29"/>
            <p:cNvGrpSpPr>
              <a:grpSpLocks/>
            </p:cNvGrpSpPr>
            <p:nvPr/>
          </p:nvGrpSpPr>
          <p:grpSpPr bwMode="auto">
            <a:xfrm>
              <a:off x="4696356" y="1581468"/>
              <a:ext cx="270663" cy="109728"/>
              <a:chOff x="4696356" y="1566838"/>
              <a:chExt cx="270663" cy="109728"/>
            </a:xfrm>
          </p:grpSpPr>
          <p:cxnSp>
            <p:nvCxnSpPr>
              <p:cNvPr id="57373" name="Straight Connector 19"/>
              <p:cNvCxnSpPr>
                <a:cxnSpLocks noChangeShapeType="1"/>
              </p:cNvCxnSpPr>
              <p:nvPr/>
            </p:nvCxnSpPr>
            <p:spPr bwMode="auto">
              <a:xfrm>
                <a:off x="4696356" y="1620908"/>
                <a:ext cx="270663" cy="1588"/>
              </a:xfrm>
              <a:prstGeom prst="line">
                <a:avLst/>
              </a:prstGeom>
              <a:noFill/>
              <a:ln w="38100" algn="ctr">
                <a:solidFill>
                  <a:schemeClr val="hlink"/>
                </a:solidFill>
                <a:round/>
                <a:headEnd/>
                <a:tailEnd/>
              </a:ln>
              <a:extLst>
                <a:ext uri="{909E8E84-426E-40DD-AFC4-6F175D3DCCD1}">
                  <a14:hiddenFill xmlns:a14="http://schemas.microsoft.com/office/drawing/2010/main">
                    <a:noFill/>
                  </a14:hiddenFill>
                </a:ext>
              </a:extLst>
            </p:spPr>
          </p:cxnSp>
          <p:sp>
            <p:nvSpPr>
              <p:cNvPr id="3" name="Rectangle 25"/>
              <p:cNvSpPr>
                <a:spLocks noChangeAspect="1"/>
              </p:cNvSpPr>
              <p:nvPr/>
            </p:nvSpPr>
            <p:spPr bwMode="auto">
              <a:xfrm>
                <a:off x="4777299" y="1566429"/>
                <a:ext cx="109510" cy="109538"/>
              </a:xfrm>
              <a:prstGeom prst="rect">
                <a:avLst/>
              </a:prstGeom>
              <a:solidFill>
                <a:schemeClr val="hlink"/>
              </a:solidFill>
              <a:ln w="25400" algn="ctr">
                <a:solidFill>
                  <a:schemeClr val="hlink"/>
                </a:solidFill>
                <a:miter lim="800000"/>
                <a:headEnd/>
                <a:tailEnd/>
              </a:ln>
            </p:spPr>
            <p:txBody>
              <a:bodyPr anchor="ctr"/>
              <a:lstStyle/>
              <a:p>
                <a:pPr algn="ctr" eaLnBrk="0" fontAlgn="base" hangingPunct="0">
                  <a:spcBef>
                    <a:spcPct val="0"/>
                  </a:spcBef>
                  <a:spcAft>
                    <a:spcPct val="0"/>
                  </a:spcAft>
                  <a:defRPr/>
                </a:pPr>
                <a:endParaRPr lang="en-US" sz="2400">
                  <a:solidFill>
                    <a:srgbClr val="FFFFFF"/>
                  </a:solidFill>
                </a:endParaRPr>
              </a:p>
            </p:txBody>
          </p:sp>
        </p:grpSp>
      </p:grpSp>
      <p:grpSp>
        <p:nvGrpSpPr>
          <p:cNvPr id="57354" name="Group 31"/>
          <p:cNvGrpSpPr>
            <a:grpSpLocks/>
          </p:cNvGrpSpPr>
          <p:nvPr/>
        </p:nvGrpSpPr>
        <p:grpSpPr bwMode="auto">
          <a:xfrm>
            <a:off x="6788154" y="2051914"/>
            <a:ext cx="1908369" cy="707886"/>
            <a:chOff x="4696356" y="2052004"/>
            <a:chExt cx="1907893" cy="707888"/>
          </a:xfrm>
        </p:grpSpPr>
        <p:sp>
          <p:nvSpPr>
            <p:cNvPr id="57367" name="Rectangle 11"/>
            <p:cNvSpPr>
              <a:spLocks noChangeArrowheads="1"/>
            </p:cNvSpPr>
            <p:nvPr/>
          </p:nvSpPr>
          <p:spPr bwMode="auto">
            <a:xfrm>
              <a:off x="4772345" y="2052004"/>
              <a:ext cx="1831904" cy="7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b="1">
                  <a:solidFill>
                    <a:srgbClr val="FFFFFF"/>
                  </a:solidFill>
                </a:rPr>
                <a:t>CCB / ACEI</a:t>
              </a:r>
            </a:p>
            <a:p>
              <a:pPr algn="ctr" eaLnBrk="0" fontAlgn="base" hangingPunct="0">
                <a:spcBef>
                  <a:spcPct val="0"/>
                </a:spcBef>
                <a:spcAft>
                  <a:spcPct val="0"/>
                </a:spcAft>
                <a:buFontTx/>
                <a:buNone/>
              </a:pPr>
              <a:r>
                <a:rPr lang="en-US" altLang="it-IT" sz="1600">
                  <a:solidFill>
                    <a:srgbClr val="FFFFFF"/>
                  </a:solidFill>
                </a:rPr>
                <a:t>N=5713</a:t>
              </a:r>
            </a:p>
          </p:txBody>
        </p:sp>
        <p:grpSp>
          <p:nvGrpSpPr>
            <p:cNvPr id="57368" name="Group 28"/>
            <p:cNvGrpSpPr>
              <a:grpSpLocks/>
            </p:cNvGrpSpPr>
            <p:nvPr/>
          </p:nvGrpSpPr>
          <p:grpSpPr bwMode="auto">
            <a:xfrm>
              <a:off x="4696356" y="2236334"/>
              <a:ext cx="270663" cy="109728"/>
              <a:chOff x="4708427" y="2235285"/>
              <a:chExt cx="270663" cy="109728"/>
            </a:xfrm>
          </p:grpSpPr>
          <p:cxnSp>
            <p:nvCxnSpPr>
              <p:cNvPr id="4" name="Straight Connector 26"/>
              <p:cNvCxnSpPr/>
              <p:nvPr/>
            </p:nvCxnSpPr>
            <p:spPr>
              <a:xfrm>
                <a:off x="4708427" y="2289804"/>
                <a:ext cx="271395" cy="15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27"/>
              <p:cNvSpPr>
                <a:spLocks noChangeAspect="1"/>
              </p:cNvSpPr>
              <p:nvPr/>
            </p:nvSpPr>
            <p:spPr>
              <a:xfrm>
                <a:off x="4789370" y="2235829"/>
                <a:ext cx="109509" cy="109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grpSp>
      </p:grpSp>
      <p:sp>
        <p:nvSpPr>
          <p:cNvPr id="57355" name="Text Box 27"/>
          <p:cNvSpPr txBox="1">
            <a:spLocks noChangeArrowheads="1"/>
          </p:cNvSpPr>
          <p:nvPr/>
        </p:nvSpPr>
        <p:spPr bwMode="auto">
          <a:xfrm>
            <a:off x="228604" y="6096000"/>
            <a:ext cx="510540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1600" b="1">
                <a:solidFill>
                  <a:srgbClr val="FFFFFF"/>
                </a:solidFill>
              </a:rPr>
              <a:t>*Mean values are taken at 30 months F/U visit</a:t>
            </a:r>
          </a:p>
        </p:txBody>
      </p:sp>
      <p:sp>
        <p:nvSpPr>
          <p:cNvPr id="57356" name="Rectangle 28"/>
          <p:cNvSpPr>
            <a:spLocks noChangeArrowheads="1"/>
          </p:cNvSpPr>
          <p:nvPr/>
        </p:nvSpPr>
        <p:spPr bwMode="auto">
          <a:xfrm>
            <a:off x="5943603" y="4419603"/>
            <a:ext cx="199924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2400" b="1">
                <a:solidFill>
                  <a:srgbClr val="FFFFFF"/>
                </a:solidFill>
              </a:rPr>
              <a:t>129.3 mmHg</a:t>
            </a:r>
          </a:p>
        </p:txBody>
      </p:sp>
      <p:sp>
        <p:nvSpPr>
          <p:cNvPr id="57357" name="Rectangle 29"/>
          <p:cNvSpPr>
            <a:spLocks noChangeArrowheads="1"/>
          </p:cNvSpPr>
          <p:nvPr/>
        </p:nvSpPr>
        <p:spPr bwMode="auto">
          <a:xfrm>
            <a:off x="5943600" y="3657603"/>
            <a:ext cx="1657806"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400" b="1">
                <a:solidFill>
                  <a:srgbClr val="FFFFFF"/>
                </a:solidFill>
              </a:rPr>
              <a:t>130mmHg</a:t>
            </a:r>
          </a:p>
        </p:txBody>
      </p:sp>
      <p:sp>
        <p:nvSpPr>
          <p:cNvPr id="57358" name="Rectangle 30"/>
          <p:cNvSpPr>
            <a:spLocks noChangeArrowheads="1"/>
          </p:cNvSpPr>
          <p:nvPr/>
        </p:nvSpPr>
        <p:spPr bwMode="auto">
          <a:xfrm>
            <a:off x="1195388" y="4419603"/>
            <a:ext cx="479488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2400" b="1">
                <a:solidFill>
                  <a:srgbClr val="FFFFFF"/>
                </a:solidFill>
              </a:rPr>
              <a:t>Difference of 0.7 mmHg p&lt;0.05*</a:t>
            </a:r>
          </a:p>
        </p:txBody>
      </p:sp>
      <p:grpSp>
        <p:nvGrpSpPr>
          <p:cNvPr id="57359" name="Group 28"/>
          <p:cNvGrpSpPr>
            <a:grpSpLocks/>
          </p:cNvGrpSpPr>
          <p:nvPr/>
        </p:nvGrpSpPr>
        <p:grpSpPr bwMode="auto">
          <a:xfrm>
            <a:off x="228604" y="6543675"/>
            <a:ext cx="271463" cy="109538"/>
            <a:chOff x="4708427" y="2235285"/>
            <a:chExt cx="270663" cy="109728"/>
          </a:xfrm>
        </p:grpSpPr>
        <p:cxnSp>
          <p:nvCxnSpPr>
            <p:cNvPr id="27" name="Straight Connector 26"/>
            <p:cNvCxnSpPr/>
            <p:nvPr/>
          </p:nvCxnSpPr>
          <p:spPr>
            <a:xfrm>
              <a:off x="4708427" y="2289354"/>
              <a:ext cx="270663" cy="15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spect="1"/>
            </p:cNvSpPr>
            <p:nvPr/>
          </p:nvSpPr>
          <p:spPr>
            <a:xfrm>
              <a:off x="4789151" y="2235285"/>
              <a:ext cx="109214" cy="109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grpSp>
      <p:sp>
        <p:nvSpPr>
          <p:cNvPr id="57360" name="Rectangle 36"/>
          <p:cNvSpPr>
            <a:spLocks noChangeArrowheads="1"/>
          </p:cNvSpPr>
          <p:nvPr/>
        </p:nvSpPr>
        <p:spPr bwMode="auto">
          <a:xfrm>
            <a:off x="609600" y="6415091"/>
            <a:ext cx="162254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2400" b="1">
                <a:solidFill>
                  <a:srgbClr val="FFFFFF"/>
                </a:solidFill>
              </a:rPr>
              <a:t>DBP: 71.1</a:t>
            </a:r>
          </a:p>
        </p:txBody>
      </p:sp>
      <p:grpSp>
        <p:nvGrpSpPr>
          <p:cNvPr id="57361" name="Group 29"/>
          <p:cNvGrpSpPr>
            <a:grpSpLocks/>
          </p:cNvGrpSpPr>
          <p:nvPr/>
        </p:nvGrpSpPr>
        <p:grpSpPr bwMode="auto">
          <a:xfrm>
            <a:off x="2057404" y="6543675"/>
            <a:ext cx="271463" cy="109538"/>
            <a:chOff x="4696356" y="1566838"/>
            <a:chExt cx="270663" cy="109728"/>
          </a:xfrm>
        </p:grpSpPr>
        <p:cxnSp>
          <p:nvCxnSpPr>
            <p:cNvPr id="57363" name="Straight Connector 19"/>
            <p:cNvCxnSpPr>
              <a:cxnSpLocks noChangeShapeType="1"/>
            </p:cNvCxnSpPr>
            <p:nvPr/>
          </p:nvCxnSpPr>
          <p:spPr bwMode="auto">
            <a:xfrm>
              <a:off x="4696356" y="1620908"/>
              <a:ext cx="270663" cy="1588"/>
            </a:xfrm>
            <a:prstGeom prst="line">
              <a:avLst/>
            </a:prstGeom>
            <a:noFill/>
            <a:ln w="38100" algn="ctr">
              <a:solidFill>
                <a:schemeClr val="hlink"/>
              </a:solidFill>
              <a:round/>
              <a:headEnd/>
              <a:tailEnd/>
            </a:ln>
            <a:extLst>
              <a:ext uri="{909E8E84-426E-40DD-AFC4-6F175D3DCCD1}">
                <a14:hiddenFill xmlns:a14="http://schemas.microsoft.com/office/drawing/2010/main">
                  <a:noFill/>
                </a14:hiddenFill>
              </a:ext>
            </a:extLst>
          </p:spPr>
        </p:cxnSp>
        <p:sp>
          <p:nvSpPr>
            <p:cNvPr id="26" name="Rectangle 25"/>
            <p:cNvSpPr>
              <a:spLocks noChangeAspect="1"/>
            </p:cNvSpPr>
            <p:nvPr/>
          </p:nvSpPr>
          <p:spPr bwMode="auto">
            <a:xfrm>
              <a:off x="4777080" y="1566838"/>
              <a:ext cx="109214" cy="109728"/>
            </a:xfrm>
            <a:prstGeom prst="rect">
              <a:avLst/>
            </a:prstGeom>
            <a:solidFill>
              <a:schemeClr val="hlink"/>
            </a:solidFill>
            <a:ln w="25400" algn="ctr">
              <a:solidFill>
                <a:schemeClr val="hlink"/>
              </a:solidFill>
              <a:miter lim="800000"/>
              <a:headEnd/>
              <a:tailEnd/>
            </a:ln>
          </p:spPr>
          <p:txBody>
            <a:bodyPr anchor="ctr"/>
            <a:lstStyle/>
            <a:p>
              <a:pPr algn="ctr" eaLnBrk="0" fontAlgn="base" hangingPunct="0">
                <a:spcBef>
                  <a:spcPct val="0"/>
                </a:spcBef>
                <a:spcAft>
                  <a:spcPct val="0"/>
                </a:spcAft>
                <a:defRPr/>
              </a:pPr>
              <a:endParaRPr lang="en-US" sz="2400">
                <a:solidFill>
                  <a:srgbClr val="FFFFFF"/>
                </a:solidFill>
              </a:endParaRPr>
            </a:p>
          </p:txBody>
        </p:sp>
      </p:grpSp>
      <p:sp>
        <p:nvSpPr>
          <p:cNvPr id="57362" name="Rectangle 42"/>
          <p:cNvSpPr>
            <a:spLocks noChangeArrowheads="1"/>
          </p:cNvSpPr>
          <p:nvPr/>
        </p:nvSpPr>
        <p:spPr bwMode="auto">
          <a:xfrm>
            <a:off x="2362200" y="6415091"/>
            <a:ext cx="162254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en-US" altLang="it-IT" sz="2400" b="1">
                <a:solidFill>
                  <a:srgbClr val="FFFFFF"/>
                </a:solidFill>
              </a:rPr>
              <a:t>DBP: 72.8</a:t>
            </a:r>
          </a:p>
        </p:txBody>
      </p:sp>
    </p:spTree>
    <p:extLst>
      <p:ext uri="{BB962C8B-B14F-4D97-AF65-F5344CB8AC3E}">
        <p14:creationId xmlns:p14="http://schemas.microsoft.com/office/powerpoint/2010/main" val="3595160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1" descr="KM_bk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792" y="1293813"/>
            <a:ext cx="7775575"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12" descr="KM_lin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792" y="1293813"/>
            <a:ext cx="7775575"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idx="4294967295"/>
          </p:nvPr>
        </p:nvSpPr>
        <p:spPr>
          <a:xfrm>
            <a:off x="3179" y="209550"/>
            <a:ext cx="9140825" cy="585788"/>
          </a:xfrm>
        </p:spPr>
        <p:txBody>
          <a:bodyPr/>
          <a:lstStyle/>
          <a:p>
            <a:pPr>
              <a:defRPr/>
            </a:pPr>
            <a:r>
              <a:rPr lang="en-US" sz="3200" dirty="0">
                <a:cs typeface="Arial" charset="0"/>
              </a:rPr>
              <a:t>Kaplan Meier for Primary Endpoint</a:t>
            </a:r>
            <a:endParaRPr lang="en-US" sz="3200" dirty="0"/>
          </a:p>
        </p:txBody>
      </p:sp>
      <p:sp>
        <p:nvSpPr>
          <p:cNvPr id="58373" name="TextBox 8"/>
          <p:cNvSpPr txBox="1">
            <a:spLocks noChangeArrowheads="1"/>
          </p:cNvSpPr>
          <p:nvPr/>
        </p:nvSpPr>
        <p:spPr bwMode="auto">
          <a:xfrm rot="-5400000">
            <a:off x="-691356" y="2823011"/>
            <a:ext cx="2514600"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a:solidFill>
                  <a:srgbClr val="FFFFFF"/>
                </a:solidFill>
              </a:rPr>
              <a:t>Cumulative event rate</a:t>
            </a:r>
          </a:p>
        </p:txBody>
      </p:sp>
      <p:sp>
        <p:nvSpPr>
          <p:cNvPr id="58374" name="Rectangle 7"/>
          <p:cNvSpPr>
            <a:spLocks noChangeArrowheads="1"/>
          </p:cNvSpPr>
          <p:nvPr/>
        </p:nvSpPr>
        <p:spPr bwMode="auto">
          <a:xfrm>
            <a:off x="152400" y="6096000"/>
            <a:ext cx="457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0" tIns="45702" rIns="91400" bIns="45702"/>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lnSpc>
                <a:spcPct val="95000"/>
              </a:lnSpc>
              <a:spcBef>
                <a:spcPct val="0"/>
              </a:spcBef>
              <a:spcAft>
                <a:spcPct val="40000"/>
              </a:spcAft>
              <a:buClr>
                <a:srgbClr val="FFFFFF"/>
              </a:buClr>
              <a:buSzPct val="110000"/>
              <a:buFont typeface="Symbol" pitchFamily="18" charset="2"/>
              <a:buNone/>
            </a:pPr>
            <a:r>
              <a:rPr lang="en-US" altLang="it-IT" sz="1200" b="1">
                <a:solidFill>
                  <a:srgbClr val="FFFFFF"/>
                </a:solidFill>
              </a:rPr>
              <a:t>HR (95% CI): 0.80 (0.72, 0.90)</a:t>
            </a:r>
          </a:p>
        </p:txBody>
      </p:sp>
      <p:grpSp>
        <p:nvGrpSpPr>
          <p:cNvPr id="58375" name="Group 27"/>
          <p:cNvGrpSpPr>
            <a:grpSpLocks/>
          </p:cNvGrpSpPr>
          <p:nvPr/>
        </p:nvGrpSpPr>
        <p:grpSpPr bwMode="auto">
          <a:xfrm>
            <a:off x="5649913" y="1690688"/>
            <a:ext cx="2949575" cy="876300"/>
            <a:chOff x="3559" y="1065"/>
            <a:chExt cx="1858" cy="552"/>
          </a:xfrm>
        </p:grpSpPr>
        <p:sp>
          <p:nvSpPr>
            <p:cNvPr id="58391" name="Text Box 11"/>
            <p:cNvSpPr txBox="1">
              <a:spLocks noChangeArrowheads="1"/>
            </p:cNvSpPr>
            <p:nvPr/>
          </p:nvSpPr>
          <p:spPr bwMode="auto">
            <a:xfrm>
              <a:off x="3559" y="1065"/>
              <a:ext cx="18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000" b="1">
                  <a:solidFill>
                    <a:srgbClr val="FFFFFF"/>
                  </a:solidFill>
                  <a:cs typeface="Arial" charset="0"/>
                </a:rPr>
                <a:t>20% Risk Reduction</a:t>
              </a:r>
            </a:p>
          </p:txBody>
        </p:sp>
        <p:sp>
          <p:nvSpPr>
            <p:cNvPr id="58392" name="Line 12"/>
            <p:cNvSpPr>
              <a:spLocks noChangeShapeType="1"/>
            </p:cNvSpPr>
            <p:nvPr/>
          </p:nvSpPr>
          <p:spPr bwMode="auto">
            <a:xfrm>
              <a:off x="5161" y="1377"/>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sz="2400">
                <a:solidFill>
                  <a:srgbClr val="FFFFFF"/>
                </a:solidFill>
              </a:endParaRPr>
            </a:p>
          </p:txBody>
        </p:sp>
      </p:grpSp>
      <p:sp>
        <p:nvSpPr>
          <p:cNvPr id="58376" name="TextBox 9"/>
          <p:cNvSpPr txBox="1">
            <a:spLocks noChangeArrowheads="1"/>
          </p:cNvSpPr>
          <p:nvPr/>
        </p:nvSpPr>
        <p:spPr bwMode="auto">
          <a:xfrm>
            <a:off x="2205038" y="5507042"/>
            <a:ext cx="5186362"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b="1">
                <a:solidFill>
                  <a:srgbClr val="FFFFFF"/>
                </a:solidFill>
              </a:rPr>
              <a:t>Time to 1</a:t>
            </a:r>
            <a:r>
              <a:rPr lang="en-US" altLang="it-IT" sz="2400" b="1" baseline="30000">
                <a:solidFill>
                  <a:srgbClr val="FFFFFF"/>
                </a:solidFill>
              </a:rPr>
              <a:t>st</a:t>
            </a:r>
            <a:r>
              <a:rPr lang="en-US" altLang="it-IT" sz="2400" b="1">
                <a:solidFill>
                  <a:srgbClr val="FFFFFF"/>
                </a:solidFill>
              </a:rPr>
              <a:t> CV morbidity/mortality (days)</a:t>
            </a:r>
          </a:p>
        </p:txBody>
      </p:sp>
      <p:sp>
        <p:nvSpPr>
          <p:cNvPr id="58377" name="Text Box 11"/>
          <p:cNvSpPr txBox="1">
            <a:spLocks noChangeArrowheads="1"/>
          </p:cNvSpPr>
          <p:nvPr/>
        </p:nvSpPr>
        <p:spPr bwMode="auto">
          <a:xfrm>
            <a:off x="5791200" y="3733804"/>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000" b="1">
                <a:solidFill>
                  <a:srgbClr val="FFFFFF"/>
                </a:solidFill>
                <a:cs typeface="Arial" charset="0"/>
              </a:rPr>
              <a:t>p = 0</a:t>
            </a:r>
          </a:p>
        </p:txBody>
      </p:sp>
      <p:grpSp>
        <p:nvGrpSpPr>
          <p:cNvPr id="58378" name="Group 18"/>
          <p:cNvGrpSpPr>
            <a:grpSpLocks/>
          </p:cNvGrpSpPr>
          <p:nvPr/>
        </p:nvGrpSpPr>
        <p:grpSpPr bwMode="auto">
          <a:xfrm>
            <a:off x="1820863" y="1553006"/>
            <a:ext cx="2009268" cy="1419523"/>
            <a:chOff x="1820863" y="1553004"/>
            <a:chExt cx="2009268" cy="1419522"/>
          </a:xfrm>
        </p:grpSpPr>
        <p:grpSp>
          <p:nvGrpSpPr>
            <p:cNvPr id="58385" name="Group 22"/>
            <p:cNvGrpSpPr>
              <a:grpSpLocks/>
            </p:cNvGrpSpPr>
            <p:nvPr/>
          </p:nvGrpSpPr>
          <p:grpSpPr bwMode="auto">
            <a:xfrm>
              <a:off x="1820863" y="1553004"/>
              <a:ext cx="2009268" cy="830996"/>
              <a:chOff x="1755648" y="1618163"/>
              <a:chExt cx="2008780" cy="830997"/>
            </a:xfrm>
          </p:grpSpPr>
          <p:sp>
            <p:nvSpPr>
              <p:cNvPr id="58389" name="Rectangle 7"/>
              <p:cNvSpPr>
                <a:spLocks noChangeArrowheads="1"/>
              </p:cNvSpPr>
              <p:nvPr/>
            </p:nvSpPr>
            <p:spPr bwMode="auto">
              <a:xfrm>
                <a:off x="1768853" y="1618163"/>
                <a:ext cx="199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b="1">
                    <a:solidFill>
                      <a:srgbClr val="FFFFFF"/>
                    </a:solidFill>
                  </a:rPr>
                  <a:t>ACEI / HCTZ</a:t>
                </a:r>
              </a:p>
              <a:p>
                <a:pPr algn="ctr" eaLnBrk="0" fontAlgn="base" hangingPunct="0">
                  <a:spcBef>
                    <a:spcPct val="0"/>
                  </a:spcBef>
                  <a:spcAft>
                    <a:spcPct val="0"/>
                  </a:spcAft>
                  <a:buFontTx/>
                  <a:buNone/>
                </a:pPr>
                <a:endParaRPr lang="en-US" altLang="it-IT" sz="2400" b="1">
                  <a:solidFill>
                    <a:srgbClr val="FFFFFF"/>
                  </a:solidFill>
                </a:endParaRPr>
              </a:p>
            </p:txBody>
          </p:sp>
          <p:cxnSp>
            <p:nvCxnSpPr>
              <p:cNvPr id="21" name="Straight Connector 20"/>
              <p:cNvCxnSpPr/>
              <p:nvPr/>
            </p:nvCxnSpPr>
            <p:spPr>
              <a:xfrm>
                <a:off x="1755648" y="1900311"/>
                <a:ext cx="27139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386" name="Group 23"/>
            <p:cNvGrpSpPr>
              <a:grpSpLocks/>
            </p:cNvGrpSpPr>
            <p:nvPr/>
          </p:nvGrpSpPr>
          <p:grpSpPr bwMode="auto">
            <a:xfrm>
              <a:off x="1820863" y="2264640"/>
              <a:ext cx="1908369" cy="707886"/>
              <a:chOff x="1755648" y="2432390"/>
              <a:chExt cx="1907895" cy="707887"/>
            </a:xfrm>
          </p:grpSpPr>
          <p:sp>
            <p:nvSpPr>
              <p:cNvPr id="58387" name="Rectangle 11"/>
              <p:cNvSpPr>
                <a:spLocks noChangeArrowheads="1"/>
              </p:cNvSpPr>
              <p:nvPr/>
            </p:nvSpPr>
            <p:spPr bwMode="auto">
              <a:xfrm>
                <a:off x="1831637" y="2432390"/>
                <a:ext cx="18319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b="1">
                    <a:solidFill>
                      <a:srgbClr val="FFFFFF"/>
                    </a:solidFill>
                  </a:rPr>
                  <a:t>CCB / ACEI</a:t>
                </a:r>
              </a:p>
              <a:p>
                <a:pPr algn="ctr" eaLnBrk="0" fontAlgn="base" hangingPunct="0">
                  <a:spcBef>
                    <a:spcPct val="0"/>
                  </a:spcBef>
                  <a:spcAft>
                    <a:spcPct val="0"/>
                  </a:spcAft>
                  <a:buFontTx/>
                  <a:buNone/>
                </a:pPr>
                <a:endParaRPr lang="en-US" altLang="it-IT" sz="1600">
                  <a:solidFill>
                    <a:srgbClr val="FFFFFF"/>
                  </a:solidFill>
                </a:endParaRPr>
              </a:p>
            </p:txBody>
          </p:sp>
          <p:cxnSp>
            <p:nvCxnSpPr>
              <p:cNvPr id="22" name="Straight Connector 21"/>
              <p:cNvCxnSpPr/>
              <p:nvPr/>
            </p:nvCxnSpPr>
            <p:spPr>
              <a:xfrm>
                <a:off x="1755648" y="2653776"/>
                <a:ext cx="271395"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58379" name="Text Box 20"/>
          <p:cNvSpPr txBox="1">
            <a:spLocks noChangeArrowheads="1"/>
          </p:cNvSpPr>
          <p:nvPr/>
        </p:nvSpPr>
        <p:spPr bwMode="auto">
          <a:xfrm>
            <a:off x="6750049" y="2071691"/>
            <a:ext cx="69921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400">
                <a:solidFill>
                  <a:srgbClr val="FFFFFF"/>
                </a:solidFill>
              </a:rPr>
              <a:t>650</a:t>
            </a:r>
          </a:p>
        </p:txBody>
      </p:sp>
      <p:sp>
        <p:nvSpPr>
          <p:cNvPr id="58380" name="Text Box 21"/>
          <p:cNvSpPr txBox="1">
            <a:spLocks noChangeArrowheads="1"/>
          </p:cNvSpPr>
          <p:nvPr/>
        </p:nvSpPr>
        <p:spPr bwMode="auto">
          <a:xfrm>
            <a:off x="7391400" y="2819403"/>
            <a:ext cx="69921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400">
                <a:solidFill>
                  <a:srgbClr val="FFFFFF"/>
                </a:solidFill>
              </a:rPr>
              <a:t>526</a:t>
            </a:r>
          </a:p>
        </p:txBody>
      </p:sp>
      <p:sp>
        <p:nvSpPr>
          <p:cNvPr id="58381" name="Text Box 11"/>
          <p:cNvSpPr txBox="1">
            <a:spLocks noChangeArrowheads="1"/>
          </p:cNvSpPr>
          <p:nvPr/>
        </p:nvSpPr>
        <p:spPr bwMode="auto">
          <a:xfrm>
            <a:off x="6391275" y="3733804"/>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000" b="1">
                <a:solidFill>
                  <a:srgbClr val="FFFFFF"/>
                </a:solidFill>
                <a:cs typeface="Arial" charset="0"/>
              </a:rPr>
              <a:t>.0</a:t>
            </a:r>
          </a:p>
        </p:txBody>
      </p:sp>
      <p:sp>
        <p:nvSpPr>
          <p:cNvPr id="58382" name="Text Box 11"/>
          <p:cNvSpPr txBox="1">
            <a:spLocks noChangeArrowheads="1"/>
          </p:cNvSpPr>
          <p:nvPr/>
        </p:nvSpPr>
        <p:spPr bwMode="auto">
          <a:xfrm>
            <a:off x="6619875" y="3733804"/>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000" b="1">
                <a:solidFill>
                  <a:srgbClr val="FFFFFF"/>
                </a:solidFill>
                <a:cs typeface="Arial" charset="0"/>
              </a:rPr>
              <a:t>0</a:t>
            </a:r>
          </a:p>
        </p:txBody>
      </p:sp>
      <p:sp>
        <p:nvSpPr>
          <p:cNvPr id="58383" name="Text Box 11"/>
          <p:cNvSpPr txBox="1">
            <a:spLocks noChangeArrowheads="1"/>
          </p:cNvSpPr>
          <p:nvPr/>
        </p:nvSpPr>
        <p:spPr bwMode="auto">
          <a:xfrm>
            <a:off x="6772275" y="3733804"/>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000" b="1">
                <a:solidFill>
                  <a:srgbClr val="FFFFFF"/>
                </a:solidFill>
                <a:cs typeface="Arial" charset="0"/>
              </a:rPr>
              <a:t>0</a:t>
            </a:r>
          </a:p>
        </p:txBody>
      </p:sp>
      <p:sp>
        <p:nvSpPr>
          <p:cNvPr id="58384" name="Text Box 11"/>
          <p:cNvSpPr txBox="1">
            <a:spLocks noChangeArrowheads="1"/>
          </p:cNvSpPr>
          <p:nvPr/>
        </p:nvSpPr>
        <p:spPr bwMode="auto">
          <a:xfrm>
            <a:off x="6924677" y="3733804"/>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it-IT" sz="2000" b="1">
                <a:solidFill>
                  <a:srgbClr val="FFFFFF"/>
                </a:solidFill>
                <a:cs typeface="Arial" charset="0"/>
              </a:rPr>
              <a:t>2</a:t>
            </a:r>
          </a:p>
        </p:txBody>
      </p:sp>
    </p:spTree>
    <p:extLst>
      <p:ext uri="{BB962C8B-B14F-4D97-AF65-F5344CB8AC3E}">
        <p14:creationId xmlns:p14="http://schemas.microsoft.com/office/powerpoint/2010/main" val="18311670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69"/>
          <p:cNvGrpSpPr>
            <a:grpSpLocks/>
          </p:cNvGrpSpPr>
          <p:nvPr/>
        </p:nvGrpSpPr>
        <p:grpSpPr bwMode="auto">
          <a:xfrm>
            <a:off x="4027488" y="2324104"/>
            <a:ext cx="3006725" cy="3846513"/>
            <a:chOff x="3839960" y="2323658"/>
            <a:chExt cx="3007359" cy="3846955"/>
          </a:xfrm>
        </p:grpSpPr>
        <p:sp>
          <p:nvSpPr>
            <p:cNvPr id="59431" name="Rectangle 2"/>
            <p:cNvSpPr>
              <a:spLocks noChangeArrowheads="1"/>
            </p:cNvSpPr>
            <p:nvPr/>
          </p:nvSpPr>
          <p:spPr bwMode="blackWhite">
            <a:xfrm>
              <a:off x="3962183" y="2325685"/>
              <a:ext cx="2761488" cy="3569240"/>
            </a:xfrm>
            <a:prstGeom prst="rect">
              <a:avLst/>
            </a:prstGeom>
            <a:gradFill rotWithShape="1">
              <a:gsLst>
                <a:gs pos="0">
                  <a:srgbClr val="000066"/>
                </a:gs>
                <a:gs pos="100000">
                  <a:srgbClr val="003399"/>
                </a:gs>
              </a:gsLst>
              <a:lin ang="2700000" scaled="1"/>
            </a:gradFill>
            <a:ln w="12700">
              <a:solidFill>
                <a:schemeClr val="folHlink"/>
              </a:solidFill>
              <a:miter lim="800000"/>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59432" name="Line 469"/>
            <p:cNvSpPr>
              <a:spLocks noChangeShapeType="1"/>
            </p:cNvSpPr>
            <p:nvPr/>
          </p:nvSpPr>
          <p:spPr bwMode="auto">
            <a:xfrm flipV="1">
              <a:off x="5344141" y="2323658"/>
              <a:ext cx="0" cy="3653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sz="2400">
                <a:solidFill>
                  <a:srgbClr val="FFFFFF"/>
                </a:solidFill>
              </a:endParaRPr>
            </a:p>
          </p:txBody>
        </p:sp>
        <p:grpSp>
          <p:nvGrpSpPr>
            <p:cNvPr id="59433" name="Group 68"/>
            <p:cNvGrpSpPr>
              <a:grpSpLocks/>
            </p:cNvGrpSpPr>
            <p:nvPr/>
          </p:nvGrpSpPr>
          <p:grpSpPr bwMode="auto">
            <a:xfrm>
              <a:off x="3839960" y="5893850"/>
              <a:ext cx="3007359" cy="276763"/>
              <a:chOff x="3839960" y="5893850"/>
              <a:chExt cx="3007359" cy="276763"/>
            </a:xfrm>
          </p:grpSpPr>
          <p:sp>
            <p:nvSpPr>
              <p:cNvPr id="50" name="Rectangle 471"/>
              <p:cNvSpPr>
                <a:spLocks noChangeArrowheads="1"/>
              </p:cNvSpPr>
              <p:nvPr/>
            </p:nvSpPr>
            <p:spPr bwMode="auto">
              <a:xfrm>
                <a:off x="3839960" y="5954688"/>
                <a:ext cx="247702" cy="215925"/>
              </a:xfrm>
              <a:prstGeom prst="rect">
                <a:avLst/>
              </a:prstGeom>
              <a:noFill/>
              <a:ln w="19050">
                <a:noFill/>
                <a:miter lim="800000"/>
                <a:headEnd/>
                <a:tailEnd/>
              </a:ln>
            </p:spPr>
            <p:txBody>
              <a:bodyPr wrap="none" lIns="0" tIns="0" rIns="0" bIns="0">
                <a:spAutoFit/>
              </a:bodyPr>
              <a:lstStyle/>
              <a:p>
                <a:pPr algn="ctr" eaLnBrk="0" hangingPunct="0">
                  <a:defRPr/>
                </a:pPr>
                <a:r>
                  <a:rPr lang="en-GB" sz="1400" b="1" dirty="0">
                    <a:solidFill>
                      <a:srgbClr val="FFFFFF"/>
                    </a:solidFill>
                    <a:effectLst>
                      <a:outerShdw blurRad="38100" dist="38100" dir="2700000" algn="tl">
                        <a:srgbClr val="000000"/>
                      </a:outerShdw>
                    </a:effectLst>
                  </a:rPr>
                  <a:t>0.5</a:t>
                </a:r>
              </a:p>
            </p:txBody>
          </p:sp>
          <p:sp>
            <p:nvSpPr>
              <p:cNvPr id="51" name="Rectangle 472"/>
              <p:cNvSpPr>
                <a:spLocks noChangeArrowheads="1"/>
              </p:cNvSpPr>
              <p:nvPr/>
            </p:nvSpPr>
            <p:spPr bwMode="auto">
              <a:xfrm>
                <a:off x="5222964" y="5954688"/>
                <a:ext cx="247702" cy="215925"/>
              </a:xfrm>
              <a:prstGeom prst="rect">
                <a:avLst/>
              </a:prstGeom>
              <a:noFill/>
              <a:ln w="19050">
                <a:noFill/>
                <a:miter lim="800000"/>
                <a:headEnd/>
                <a:tailEnd/>
              </a:ln>
            </p:spPr>
            <p:txBody>
              <a:bodyPr wrap="none" lIns="0" tIns="0" rIns="0" bIns="0">
                <a:spAutoFit/>
              </a:bodyPr>
              <a:lstStyle/>
              <a:p>
                <a:pPr algn="ctr" eaLnBrk="0" hangingPunct="0">
                  <a:defRPr/>
                </a:pPr>
                <a:r>
                  <a:rPr lang="en-GB" sz="1400" b="1" dirty="0">
                    <a:solidFill>
                      <a:srgbClr val="FFFFFF"/>
                    </a:solidFill>
                    <a:effectLst>
                      <a:outerShdw blurRad="38100" dist="38100" dir="2700000" algn="tl">
                        <a:srgbClr val="000000"/>
                      </a:outerShdw>
                    </a:effectLst>
                  </a:rPr>
                  <a:t>1.0</a:t>
                </a:r>
              </a:p>
            </p:txBody>
          </p:sp>
          <p:sp>
            <p:nvSpPr>
              <p:cNvPr id="53" name="Rectangle 473"/>
              <p:cNvSpPr>
                <a:spLocks noChangeArrowheads="1"/>
              </p:cNvSpPr>
              <p:nvPr/>
            </p:nvSpPr>
            <p:spPr bwMode="auto">
              <a:xfrm>
                <a:off x="6599617" y="5945162"/>
                <a:ext cx="247702" cy="215925"/>
              </a:xfrm>
              <a:prstGeom prst="rect">
                <a:avLst/>
              </a:prstGeom>
              <a:noFill/>
              <a:ln w="19050">
                <a:noFill/>
                <a:miter lim="800000"/>
                <a:headEnd/>
                <a:tailEnd/>
              </a:ln>
            </p:spPr>
            <p:txBody>
              <a:bodyPr wrap="none" lIns="0" tIns="0" rIns="0" bIns="0">
                <a:spAutoFit/>
              </a:bodyPr>
              <a:lstStyle/>
              <a:p>
                <a:pPr algn="ctr" eaLnBrk="0" hangingPunct="0">
                  <a:defRPr/>
                </a:pPr>
                <a:r>
                  <a:rPr lang="en-GB" sz="1400" b="1" dirty="0">
                    <a:solidFill>
                      <a:srgbClr val="FFFFFF"/>
                    </a:solidFill>
                    <a:effectLst>
                      <a:outerShdw blurRad="38100" dist="38100" dir="2700000" algn="tl">
                        <a:srgbClr val="000000"/>
                      </a:outerShdw>
                    </a:effectLst>
                  </a:rPr>
                  <a:t>2.0</a:t>
                </a:r>
              </a:p>
            </p:txBody>
          </p:sp>
          <p:sp>
            <p:nvSpPr>
              <p:cNvPr id="59437" name="Line 475"/>
              <p:cNvSpPr>
                <a:spLocks noChangeShapeType="1"/>
              </p:cNvSpPr>
              <p:nvPr/>
            </p:nvSpPr>
            <p:spPr bwMode="auto">
              <a:xfrm>
                <a:off x="3959352" y="5896648"/>
                <a:ext cx="276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sp>
            <p:nvSpPr>
              <p:cNvPr id="59438" name="Line 476"/>
              <p:cNvSpPr>
                <a:spLocks noChangeShapeType="1"/>
              </p:cNvSpPr>
              <p:nvPr/>
            </p:nvSpPr>
            <p:spPr bwMode="auto">
              <a:xfrm>
                <a:off x="3962183" y="5893850"/>
                <a:ext cx="0" cy="73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sp>
            <p:nvSpPr>
              <p:cNvPr id="59439" name="Line 477"/>
              <p:cNvSpPr>
                <a:spLocks noChangeShapeType="1"/>
              </p:cNvSpPr>
              <p:nvPr/>
            </p:nvSpPr>
            <p:spPr bwMode="auto">
              <a:xfrm>
                <a:off x="5342927" y="5893850"/>
                <a:ext cx="0" cy="73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sp>
            <p:nvSpPr>
              <p:cNvPr id="59440" name="Line 478"/>
              <p:cNvSpPr>
                <a:spLocks noChangeShapeType="1"/>
              </p:cNvSpPr>
              <p:nvPr/>
            </p:nvSpPr>
            <p:spPr bwMode="auto">
              <a:xfrm>
                <a:off x="6723671" y="5893850"/>
                <a:ext cx="0" cy="73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grpSp>
      </p:grpSp>
      <p:sp>
        <p:nvSpPr>
          <p:cNvPr id="227661" name="Rectangle 333"/>
          <p:cNvSpPr>
            <a:spLocks noGrp="1" noChangeArrowheads="1"/>
          </p:cNvSpPr>
          <p:nvPr>
            <p:ph type="title" idx="4294967295"/>
          </p:nvPr>
        </p:nvSpPr>
        <p:spPr>
          <a:xfrm>
            <a:off x="4" y="214313"/>
            <a:ext cx="9140825" cy="576262"/>
          </a:xfrm>
        </p:spPr>
        <p:txBody>
          <a:bodyPr/>
          <a:lstStyle/>
          <a:p>
            <a:pPr>
              <a:defRPr/>
            </a:pPr>
            <a:r>
              <a:rPr lang="en-US" sz="3200"/>
              <a:t>Primary Endpoint and Components</a:t>
            </a:r>
          </a:p>
        </p:txBody>
      </p:sp>
      <p:sp>
        <p:nvSpPr>
          <p:cNvPr id="227663" name="Text Box 335"/>
          <p:cNvSpPr txBox="1">
            <a:spLocks noChangeArrowheads="1"/>
          </p:cNvSpPr>
          <p:nvPr/>
        </p:nvSpPr>
        <p:spPr bwMode="auto">
          <a:xfrm>
            <a:off x="425454" y="2055815"/>
            <a:ext cx="3960813" cy="3602521"/>
          </a:xfrm>
          <a:prstGeom prst="rect">
            <a:avLst/>
          </a:prstGeom>
          <a:noFill/>
          <a:ln w="9525">
            <a:noFill/>
            <a:miter lim="800000"/>
            <a:headEnd/>
            <a:tailEnd/>
          </a:ln>
          <a:effectLst/>
        </p:spPr>
        <p:txBody>
          <a:bodyPr lIns="18280" tIns="18280" rIns="18280" bIns="18280">
            <a:spAutoFit/>
          </a:bodyPr>
          <a:lstStyle/>
          <a:p>
            <a:pPr eaLnBrk="0" fontAlgn="base" hangingPunct="0">
              <a:lnSpc>
                <a:spcPct val="150000"/>
              </a:lnSpc>
              <a:spcBef>
                <a:spcPct val="65000"/>
              </a:spcBef>
              <a:spcAft>
                <a:spcPct val="0"/>
              </a:spcAft>
              <a:defRPr/>
            </a:pPr>
            <a:endParaRPr lang="en-GB" sz="1400" b="1" dirty="0">
              <a:solidFill>
                <a:srgbClr val="FFFF99"/>
              </a:solidFill>
              <a:effectLst>
                <a:outerShdw blurRad="38100" dist="38100" dir="2700000" algn="tl">
                  <a:srgbClr val="000000"/>
                </a:outerShdw>
              </a:effectLst>
            </a:endParaRPr>
          </a:p>
          <a:p>
            <a:pPr eaLnBrk="0" fontAlgn="base" hangingPunct="0">
              <a:lnSpc>
                <a:spcPct val="150000"/>
              </a:lnSpc>
              <a:spcBef>
                <a:spcPct val="65000"/>
              </a:spcBef>
              <a:spcAft>
                <a:spcPct val="0"/>
              </a:spcAft>
              <a:defRPr/>
            </a:pPr>
            <a:r>
              <a:rPr lang="en-GB" sz="1400" b="1" dirty="0">
                <a:solidFill>
                  <a:srgbClr val="FFB07F"/>
                </a:solidFill>
                <a:effectLst>
                  <a:outerShdw blurRad="38100" dist="38100" dir="2700000" algn="tl">
                    <a:srgbClr val="000000"/>
                  </a:outerShdw>
                </a:effectLst>
              </a:rPr>
              <a:t>Composite CV mortality/morbidity</a:t>
            </a:r>
          </a:p>
          <a:p>
            <a:pPr eaLnBrk="0" fontAlgn="base" hangingPunct="0">
              <a:lnSpc>
                <a:spcPct val="150000"/>
              </a:lnSpc>
              <a:spcBef>
                <a:spcPct val="65000"/>
              </a:spcBef>
              <a:spcAft>
                <a:spcPct val="0"/>
              </a:spcAft>
              <a:defRPr/>
            </a:pPr>
            <a:r>
              <a:rPr lang="en-GB" sz="1400" b="1" dirty="0">
                <a:solidFill>
                  <a:srgbClr val="FFFFFF"/>
                </a:solidFill>
                <a:effectLst>
                  <a:outerShdw blurRad="38100" dist="38100" dir="2700000" algn="tl">
                    <a:srgbClr val="000000"/>
                  </a:outerShdw>
                </a:effectLst>
              </a:rPr>
              <a:t>Cardiovascular mortality</a:t>
            </a:r>
          </a:p>
          <a:p>
            <a:pPr eaLnBrk="0" fontAlgn="base" hangingPunct="0">
              <a:lnSpc>
                <a:spcPct val="150000"/>
              </a:lnSpc>
              <a:spcBef>
                <a:spcPct val="65000"/>
              </a:spcBef>
              <a:spcAft>
                <a:spcPct val="0"/>
              </a:spcAft>
              <a:defRPr/>
            </a:pPr>
            <a:r>
              <a:rPr lang="en-US" sz="1400" b="1" dirty="0">
                <a:solidFill>
                  <a:srgbClr val="FFFFFF"/>
                </a:solidFill>
                <a:effectLst>
                  <a:outerShdw blurRad="38100" dist="38100" dir="2700000" algn="tl">
                    <a:srgbClr val="000000"/>
                  </a:outerShdw>
                </a:effectLst>
              </a:rPr>
              <a:t>Non-fatal MI</a:t>
            </a:r>
          </a:p>
          <a:p>
            <a:pPr eaLnBrk="0" fontAlgn="base" hangingPunct="0">
              <a:lnSpc>
                <a:spcPct val="150000"/>
              </a:lnSpc>
              <a:spcBef>
                <a:spcPct val="65000"/>
              </a:spcBef>
              <a:spcAft>
                <a:spcPct val="0"/>
              </a:spcAft>
              <a:defRPr/>
            </a:pPr>
            <a:r>
              <a:rPr lang="en-US" sz="1400" b="1" dirty="0">
                <a:solidFill>
                  <a:srgbClr val="FFFFFF"/>
                </a:solidFill>
                <a:effectLst>
                  <a:outerShdw blurRad="38100" dist="38100" dir="2700000" algn="tl">
                    <a:srgbClr val="000000"/>
                  </a:outerShdw>
                </a:effectLst>
              </a:rPr>
              <a:t>Non-fatal stroke</a:t>
            </a:r>
          </a:p>
          <a:p>
            <a:pPr eaLnBrk="0" fontAlgn="base" hangingPunct="0">
              <a:lnSpc>
                <a:spcPct val="150000"/>
              </a:lnSpc>
              <a:spcBef>
                <a:spcPct val="65000"/>
              </a:spcBef>
              <a:spcAft>
                <a:spcPct val="0"/>
              </a:spcAft>
              <a:defRPr/>
            </a:pPr>
            <a:r>
              <a:rPr lang="en-US" sz="1400" b="1" dirty="0">
                <a:solidFill>
                  <a:srgbClr val="FFFFFF"/>
                </a:solidFill>
                <a:effectLst>
                  <a:outerShdw blurRad="38100" dist="38100" dir="2700000" algn="tl">
                    <a:srgbClr val="000000"/>
                  </a:outerShdw>
                </a:effectLst>
              </a:rPr>
              <a:t>Hospitalization for unstable angina</a:t>
            </a:r>
          </a:p>
          <a:p>
            <a:pPr eaLnBrk="0" fontAlgn="base" hangingPunct="0">
              <a:lnSpc>
                <a:spcPct val="150000"/>
              </a:lnSpc>
              <a:spcBef>
                <a:spcPct val="65000"/>
              </a:spcBef>
              <a:spcAft>
                <a:spcPct val="0"/>
              </a:spcAft>
              <a:defRPr/>
            </a:pPr>
            <a:r>
              <a:rPr lang="en-US" sz="1400" b="1" dirty="0">
                <a:solidFill>
                  <a:srgbClr val="FFFFFF"/>
                </a:solidFill>
                <a:effectLst>
                  <a:outerShdw blurRad="38100" dist="38100" dir="2700000" algn="tl">
                    <a:srgbClr val="000000"/>
                  </a:outerShdw>
                </a:effectLst>
              </a:rPr>
              <a:t>Coronary revascularization procedure</a:t>
            </a:r>
          </a:p>
          <a:p>
            <a:pPr eaLnBrk="0" fontAlgn="base" hangingPunct="0">
              <a:lnSpc>
                <a:spcPct val="150000"/>
              </a:lnSpc>
              <a:spcBef>
                <a:spcPct val="65000"/>
              </a:spcBef>
              <a:spcAft>
                <a:spcPct val="0"/>
              </a:spcAft>
              <a:defRPr/>
            </a:pPr>
            <a:r>
              <a:rPr lang="en-US" sz="1400" b="1" dirty="0">
                <a:solidFill>
                  <a:srgbClr val="FFFFFF"/>
                </a:solidFill>
                <a:effectLst>
                  <a:outerShdw blurRad="38100" dist="38100" dir="2700000" algn="tl">
                    <a:srgbClr val="000000"/>
                  </a:outerShdw>
                </a:effectLst>
              </a:rPr>
              <a:t>Resuscitated sudden death</a:t>
            </a:r>
            <a:endParaRPr lang="en-GB" sz="1400" b="1" dirty="0">
              <a:solidFill>
                <a:srgbClr val="FFFFFF"/>
              </a:solidFill>
              <a:effectLst>
                <a:outerShdw blurRad="38100" dist="38100" dir="2700000" algn="tl">
                  <a:srgbClr val="000000"/>
                </a:outerShdw>
              </a:effectLst>
            </a:endParaRPr>
          </a:p>
        </p:txBody>
      </p:sp>
      <p:sp>
        <p:nvSpPr>
          <p:cNvPr id="59397" name="Rectangle 336"/>
          <p:cNvSpPr>
            <a:spLocks noChangeArrowheads="1"/>
          </p:cNvSpPr>
          <p:nvPr/>
        </p:nvSpPr>
        <p:spPr bwMode="auto">
          <a:xfrm>
            <a:off x="0" y="994386"/>
            <a:ext cx="9144000" cy="89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400" b="1">
                <a:solidFill>
                  <a:srgbClr val="FFFFFF"/>
                </a:solidFill>
              </a:rPr>
              <a:t>Incidence of adjudicated primary endpoints, based upon cut-off analysis date 3/24/2008</a:t>
            </a:r>
          </a:p>
          <a:p>
            <a:pPr algn="ctr" eaLnBrk="0" fontAlgn="base" hangingPunct="0">
              <a:spcBef>
                <a:spcPct val="0"/>
              </a:spcBef>
              <a:spcAft>
                <a:spcPct val="0"/>
              </a:spcAft>
              <a:buFontTx/>
              <a:buNone/>
            </a:pPr>
            <a:endParaRPr lang="en-US" altLang="it-IT" sz="1400">
              <a:solidFill>
                <a:srgbClr val="FFFFFF"/>
              </a:solidFill>
            </a:endParaRPr>
          </a:p>
          <a:p>
            <a:pPr algn="ctr" eaLnBrk="0" fontAlgn="base" hangingPunct="0">
              <a:spcBef>
                <a:spcPct val="0"/>
              </a:spcBef>
              <a:spcAft>
                <a:spcPct val="0"/>
              </a:spcAft>
              <a:buFontTx/>
              <a:buNone/>
            </a:pPr>
            <a:r>
              <a:rPr lang="en-US" altLang="it-IT" sz="2400" b="1">
                <a:solidFill>
                  <a:srgbClr val="FFFFFF"/>
                </a:solidFill>
              </a:rPr>
              <a:t>(Intent-to-treat population)</a:t>
            </a:r>
          </a:p>
        </p:txBody>
      </p:sp>
      <p:sp>
        <p:nvSpPr>
          <p:cNvPr id="191" name="Text Box 465"/>
          <p:cNvSpPr txBox="1">
            <a:spLocks noChangeArrowheads="1"/>
          </p:cNvSpPr>
          <p:nvPr/>
        </p:nvSpPr>
        <p:spPr bwMode="auto">
          <a:xfrm>
            <a:off x="6904038" y="1914525"/>
            <a:ext cx="1878012" cy="468313"/>
          </a:xfrm>
          <a:prstGeom prst="rect">
            <a:avLst/>
          </a:prstGeom>
          <a:noFill/>
          <a:ln w="9525">
            <a:noFill/>
            <a:miter lim="800000"/>
            <a:headEnd/>
            <a:tailEnd/>
          </a:ln>
          <a:effectLst/>
        </p:spPr>
        <p:txBody>
          <a:bodyPr lIns="18280" tIns="18280" rIns="18280" bIns="18280">
            <a:spAutoFit/>
          </a:bodyPr>
          <a:lstStyle/>
          <a:p>
            <a:pPr algn="ctr" eaLnBrk="0" hangingPunct="0">
              <a:spcBef>
                <a:spcPts val="1248"/>
              </a:spcBef>
              <a:defRPr/>
            </a:pPr>
            <a:r>
              <a:rPr lang="en-GB" sz="1400" b="1" dirty="0">
                <a:solidFill>
                  <a:srgbClr val="FFFF99"/>
                </a:solidFill>
                <a:effectLst>
                  <a:outerShdw blurRad="38100" dist="38100" dir="2700000" algn="tl">
                    <a:srgbClr val="000000"/>
                  </a:outerShdw>
                </a:effectLst>
              </a:rPr>
              <a:t>Risk Ratio</a:t>
            </a:r>
            <a:br>
              <a:rPr lang="en-GB" sz="1400" b="1" dirty="0">
                <a:solidFill>
                  <a:srgbClr val="FFFF99"/>
                </a:solidFill>
                <a:effectLst>
                  <a:outerShdw blurRad="38100" dist="38100" dir="2700000" algn="tl">
                    <a:srgbClr val="000000"/>
                  </a:outerShdw>
                </a:effectLst>
              </a:rPr>
            </a:br>
            <a:r>
              <a:rPr lang="en-GB" sz="1400" b="1" dirty="0">
                <a:solidFill>
                  <a:srgbClr val="FFFF99"/>
                </a:solidFill>
                <a:effectLst>
                  <a:outerShdw blurRad="38100" dist="38100" dir="2700000" algn="tl">
                    <a:srgbClr val="000000"/>
                  </a:outerShdw>
                </a:effectLst>
              </a:rPr>
              <a:t>(95%)</a:t>
            </a:r>
            <a:endParaRPr lang="en-GB" sz="1400" b="1" dirty="0">
              <a:solidFill>
                <a:srgbClr val="FFFFFF"/>
              </a:solidFill>
              <a:effectLst>
                <a:outerShdw blurRad="38100" dist="38100" dir="2700000" algn="tl">
                  <a:srgbClr val="000000"/>
                </a:outerShdw>
              </a:effectLst>
            </a:endParaRPr>
          </a:p>
        </p:txBody>
      </p:sp>
      <p:sp>
        <p:nvSpPr>
          <p:cNvPr id="40" name="Line 520"/>
          <p:cNvSpPr>
            <a:spLocks noChangeShapeType="1"/>
          </p:cNvSpPr>
          <p:nvPr/>
        </p:nvSpPr>
        <p:spPr bwMode="auto">
          <a:xfrm>
            <a:off x="4603754" y="3616325"/>
            <a:ext cx="1006475"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42" name="AutoShape 29"/>
          <p:cNvSpPr>
            <a:spLocks noChangeAspect="1" noChangeArrowheads="1"/>
          </p:cNvSpPr>
          <p:nvPr/>
        </p:nvSpPr>
        <p:spPr bwMode="auto">
          <a:xfrm>
            <a:off x="5046229" y="3557728"/>
            <a:ext cx="132800" cy="135889"/>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
        <p:nvSpPr>
          <p:cNvPr id="34" name="Line 520"/>
          <p:cNvSpPr>
            <a:spLocks noChangeShapeType="1"/>
          </p:cNvSpPr>
          <p:nvPr/>
        </p:nvSpPr>
        <p:spPr bwMode="auto">
          <a:xfrm>
            <a:off x="4572004" y="3186113"/>
            <a:ext cx="1069975"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43" name="AutoShape 29"/>
          <p:cNvSpPr>
            <a:spLocks noChangeAspect="1" noChangeArrowheads="1"/>
          </p:cNvSpPr>
          <p:nvPr/>
        </p:nvSpPr>
        <p:spPr bwMode="auto">
          <a:xfrm>
            <a:off x="5031362" y="3111732"/>
            <a:ext cx="140178" cy="143040"/>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
        <p:nvSpPr>
          <p:cNvPr id="45" name="Line 520"/>
          <p:cNvSpPr>
            <a:spLocks noChangeShapeType="1"/>
          </p:cNvSpPr>
          <p:nvPr/>
        </p:nvSpPr>
        <p:spPr bwMode="auto">
          <a:xfrm>
            <a:off x="4713292" y="4073525"/>
            <a:ext cx="1042987"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52" name="Line 520"/>
          <p:cNvSpPr>
            <a:spLocks noChangeShapeType="1"/>
          </p:cNvSpPr>
          <p:nvPr/>
        </p:nvSpPr>
        <p:spPr bwMode="auto">
          <a:xfrm>
            <a:off x="4110042" y="4530725"/>
            <a:ext cx="1627187"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58" name="Line 520"/>
          <p:cNvSpPr>
            <a:spLocks noChangeShapeType="1"/>
          </p:cNvSpPr>
          <p:nvPr/>
        </p:nvSpPr>
        <p:spPr bwMode="auto">
          <a:xfrm>
            <a:off x="4913317" y="4989513"/>
            <a:ext cx="585787"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47" name="AutoShape 29"/>
          <p:cNvSpPr>
            <a:spLocks noChangeAspect="1" noChangeArrowheads="1"/>
          </p:cNvSpPr>
          <p:nvPr/>
        </p:nvSpPr>
        <p:spPr bwMode="auto">
          <a:xfrm>
            <a:off x="5116022" y="4905269"/>
            <a:ext cx="164257" cy="165927"/>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
        <p:nvSpPr>
          <p:cNvPr id="64" name="Line 520"/>
          <p:cNvSpPr>
            <a:spLocks noChangeShapeType="1"/>
          </p:cNvSpPr>
          <p:nvPr/>
        </p:nvSpPr>
        <p:spPr bwMode="auto">
          <a:xfrm>
            <a:off x="4914900" y="5446713"/>
            <a:ext cx="2076450"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35" name="Line 520"/>
          <p:cNvSpPr>
            <a:spLocks noChangeShapeType="1"/>
          </p:cNvSpPr>
          <p:nvPr/>
        </p:nvSpPr>
        <p:spPr bwMode="auto">
          <a:xfrm rot="18900000">
            <a:off x="6924679" y="5453063"/>
            <a:ext cx="136525"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48" name="AutoShape 29"/>
          <p:cNvSpPr>
            <a:spLocks noChangeAspect="1" noChangeArrowheads="1"/>
          </p:cNvSpPr>
          <p:nvPr/>
        </p:nvSpPr>
        <p:spPr bwMode="auto">
          <a:xfrm>
            <a:off x="6594206" y="5413217"/>
            <a:ext cx="76854" cy="77242"/>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
        <p:nvSpPr>
          <p:cNvPr id="63" name="Line 520"/>
          <p:cNvSpPr>
            <a:spLocks noChangeShapeType="1"/>
          </p:cNvSpPr>
          <p:nvPr/>
        </p:nvSpPr>
        <p:spPr bwMode="auto">
          <a:xfrm>
            <a:off x="4883150" y="2697163"/>
            <a:ext cx="438150" cy="0"/>
          </a:xfrm>
          <a:prstGeom prst="line">
            <a:avLst/>
          </a:prstGeom>
          <a:noFill/>
          <a:ln w="25400">
            <a:solidFill>
              <a:schemeClr val="tx2"/>
            </a:solidFill>
            <a:round/>
            <a:headEnd/>
            <a:tailEnd/>
          </a:ln>
          <a:effectLst>
            <a:outerShdw dist="19050" dir="3806097" algn="ctr" rotWithShape="0">
              <a:srgbClr val="000000"/>
            </a:outerShdw>
          </a:effectLst>
        </p:spPr>
        <p:txBody>
          <a:bodyPr lIns="91400" tIns="45702" rIns="91400" bIns="45702"/>
          <a:lstStyle/>
          <a:p>
            <a:pPr eaLnBrk="0" hangingPunct="0">
              <a:defRPr/>
            </a:pPr>
            <a:endParaRPr lang="en-US" sz="2400" u="sng">
              <a:solidFill>
                <a:srgbClr val="FFFFFF"/>
              </a:solidFill>
            </a:endParaRPr>
          </a:p>
        </p:txBody>
      </p:sp>
      <p:sp>
        <p:nvSpPr>
          <p:cNvPr id="66" name="AutoShape 29"/>
          <p:cNvSpPr>
            <a:spLocks noChangeAspect="1" noChangeArrowheads="1"/>
          </p:cNvSpPr>
          <p:nvPr/>
        </p:nvSpPr>
        <p:spPr bwMode="auto">
          <a:xfrm>
            <a:off x="4966487" y="2560704"/>
            <a:ext cx="271492" cy="273050"/>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
        <p:nvSpPr>
          <p:cNvPr id="59422" name="Text Box 56"/>
          <p:cNvSpPr txBox="1">
            <a:spLocks noChangeArrowheads="1"/>
          </p:cNvSpPr>
          <p:nvPr/>
        </p:nvSpPr>
        <p:spPr bwMode="auto">
          <a:xfrm>
            <a:off x="3975100" y="6048376"/>
            <a:ext cx="1652588" cy="5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600" b="1">
                <a:solidFill>
                  <a:srgbClr val="FFFFFF"/>
                </a:solidFill>
              </a:rPr>
              <a:t>Favors </a:t>
            </a:r>
          </a:p>
          <a:p>
            <a:pPr algn="ctr" eaLnBrk="0" fontAlgn="base" hangingPunct="0">
              <a:spcBef>
                <a:spcPct val="0"/>
              </a:spcBef>
              <a:spcAft>
                <a:spcPct val="0"/>
              </a:spcAft>
              <a:buFontTx/>
              <a:buNone/>
            </a:pPr>
            <a:r>
              <a:rPr lang="en-US" altLang="it-IT" sz="1600" b="1">
                <a:solidFill>
                  <a:srgbClr val="FFFFFF"/>
                </a:solidFill>
              </a:rPr>
              <a:t>CCB / ACEI</a:t>
            </a:r>
          </a:p>
        </p:txBody>
      </p:sp>
      <p:sp>
        <p:nvSpPr>
          <p:cNvPr id="59423" name="Text Box 57"/>
          <p:cNvSpPr txBox="1">
            <a:spLocks noChangeArrowheads="1"/>
          </p:cNvSpPr>
          <p:nvPr/>
        </p:nvSpPr>
        <p:spPr bwMode="auto">
          <a:xfrm>
            <a:off x="5430842" y="6048376"/>
            <a:ext cx="1652587" cy="5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600" b="1">
                <a:solidFill>
                  <a:srgbClr val="FFFFFF"/>
                </a:solidFill>
              </a:rPr>
              <a:t>Favors </a:t>
            </a:r>
          </a:p>
          <a:p>
            <a:pPr algn="ctr" eaLnBrk="0" fontAlgn="base" hangingPunct="0">
              <a:spcBef>
                <a:spcPct val="0"/>
              </a:spcBef>
              <a:spcAft>
                <a:spcPct val="0"/>
              </a:spcAft>
              <a:buFontTx/>
              <a:buNone/>
            </a:pPr>
            <a:r>
              <a:rPr lang="en-US" altLang="it-IT" sz="1600" b="1">
                <a:solidFill>
                  <a:srgbClr val="FFFFFF"/>
                </a:solidFill>
              </a:rPr>
              <a:t>ACEI / HCTZ</a:t>
            </a:r>
          </a:p>
        </p:txBody>
      </p:sp>
      <p:sp>
        <p:nvSpPr>
          <p:cNvPr id="49" name="Text Box 335"/>
          <p:cNvSpPr txBox="1">
            <a:spLocks noChangeArrowheads="1"/>
          </p:cNvSpPr>
          <p:nvPr/>
        </p:nvSpPr>
        <p:spPr bwMode="auto">
          <a:xfrm>
            <a:off x="7016750" y="2505078"/>
            <a:ext cx="1652588" cy="3139317"/>
          </a:xfrm>
          <a:prstGeom prst="rect">
            <a:avLst/>
          </a:prstGeom>
          <a:noFill/>
          <a:ln w="9525">
            <a:noFill/>
            <a:miter lim="800000"/>
            <a:headEnd/>
            <a:tailEnd/>
          </a:ln>
          <a:effectLst/>
        </p:spPr>
        <p:txBody>
          <a:bodyPr lIns="18280" tIns="18280" rIns="18280" bIns="18280">
            <a:spAutoFit/>
          </a:bodyPr>
          <a:lstStyle/>
          <a:p>
            <a:pPr algn="ctr" eaLnBrk="0" fontAlgn="base" hangingPunct="0">
              <a:lnSpc>
                <a:spcPct val="150000"/>
              </a:lnSpc>
              <a:spcBef>
                <a:spcPct val="65000"/>
              </a:spcBef>
              <a:spcAft>
                <a:spcPct val="0"/>
              </a:spcAft>
              <a:defRPr/>
            </a:pPr>
            <a:r>
              <a:rPr lang="en-GB" sz="1400" b="1">
                <a:solidFill>
                  <a:srgbClr val="FFB07F"/>
                </a:solidFill>
                <a:effectLst>
                  <a:outerShdw blurRad="38100" dist="38100" dir="2700000" algn="tl">
                    <a:srgbClr val="000000"/>
                  </a:outerShdw>
                </a:effectLst>
              </a:rPr>
              <a:t>0.80 (0.72–0.90)</a:t>
            </a:r>
          </a:p>
          <a:p>
            <a:pPr algn="ctr" eaLnBrk="0" fontAlgn="base" hangingPunct="0">
              <a:lnSpc>
                <a:spcPct val="150000"/>
              </a:lnSpc>
              <a:spcBef>
                <a:spcPct val="65000"/>
              </a:spcBef>
              <a:spcAft>
                <a:spcPct val="0"/>
              </a:spcAft>
              <a:defRPr/>
            </a:pPr>
            <a:r>
              <a:rPr lang="en-GB" sz="1400" b="1">
                <a:solidFill>
                  <a:srgbClr val="FFFFFF"/>
                </a:solidFill>
                <a:effectLst>
                  <a:outerShdw blurRad="38100" dist="38100" dir="2700000" algn="tl">
                    <a:srgbClr val="000000"/>
                  </a:outerShdw>
                </a:effectLst>
              </a:rPr>
              <a:t>0.81 (0.62-1.06)</a:t>
            </a:r>
          </a:p>
          <a:p>
            <a:pPr algn="ctr" eaLnBrk="0" fontAlgn="base" hangingPunct="0">
              <a:lnSpc>
                <a:spcPct val="150000"/>
              </a:lnSpc>
              <a:spcBef>
                <a:spcPct val="65000"/>
              </a:spcBef>
              <a:spcAft>
                <a:spcPct val="0"/>
              </a:spcAft>
              <a:defRPr/>
            </a:pPr>
            <a:r>
              <a:rPr lang="en-US" sz="1400" b="1">
                <a:solidFill>
                  <a:srgbClr val="FFFFFF"/>
                </a:solidFill>
                <a:effectLst>
                  <a:outerShdw blurRad="38100" dist="38100" dir="2700000" algn="tl">
                    <a:srgbClr val="000000"/>
                  </a:outerShdw>
                </a:effectLst>
              </a:rPr>
              <a:t>0.81 (0.63-1.05)</a:t>
            </a:r>
          </a:p>
          <a:p>
            <a:pPr algn="ctr" eaLnBrk="0" fontAlgn="base" hangingPunct="0">
              <a:lnSpc>
                <a:spcPct val="150000"/>
              </a:lnSpc>
              <a:spcBef>
                <a:spcPct val="65000"/>
              </a:spcBef>
              <a:spcAft>
                <a:spcPct val="0"/>
              </a:spcAft>
              <a:defRPr/>
            </a:pPr>
            <a:r>
              <a:rPr lang="en-US" sz="1400" b="1">
                <a:solidFill>
                  <a:srgbClr val="FFFFFF"/>
                </a:solidFill>
                <a:effectLst>
                  <a:outerShdw blurRad="38100" dist="38100" dir="2700000" algn="tl">
                    <a:srgbClr val="000000"/>
                  </a:outerShdw>
                </a:effectLst>
              </a:rPr>
              <a:t>0.87 (0.67-1.13)</a:t>
            </a:r>
          </a:p>
          <a:p>
            <a:pPr algn="ctr" eaLnBrk="0" fontAlgn="base" hangingPunct="0">
              <a:lnSpc>
                <a:spcPct val="150000"/>
              </a:lnSpc>
              <a:spcBef>
                <a:spcPct val="65000"/>
              </a:spcBef>
              <a:spcAft>
                <a:spcPct val="0"/>
              </a:spcAft>
              <a:defRPr/>
            </a:pPr>
            <a:r>
              <a:rPr lang="en-US" sz="1400" b="1">
                <a:solidFill>
                  <a:srgbClr val="FFFFFF"/>
                </a:solidFill>
                <a:effectLst>
                  <a:outerShdw blurRad="38100" dist="38100" dir="2700000" algn="tl">
                    <a:srgbClr val="000000"/>
                  </a:outerShdw>
                </a:effectLst>
              </a:rPr>
              <a:t>0.74 (0.49-1.11)</a:t>
            </a:r>
          </a:p>
          <a:p>
            <a:pPr algn="ctr" eaLnBrk="0" fontAlgn="base" hangingPunct="0">
              <a:lnSpc>
                <a:spcPct val="150000"/>
              </a:lnSpc>
              <a:spcBef>
                <a:spcPct val="65000"/>
              </a:spcBef>
              <a:spcAft>
                <a:spcPct val="0"/>
              </a:spcAft>
              <a:defRPr/>
            </a:pPr>
            <a:r>
              <a:rPr lang="en-US" sz="1400" b="1">
                <a:solidFill>
                  <a:srgbClr val="FFB07F"/>
                </a:solidFill>
                <a:effectLst>
                  <a:outerShdw blurRad="38100" dist="38100" dir="2700000" algn="tl">
                    <a:srgbClr val="000000"/>
                  </a:outerShdw>
                </a:effectLst>
              </a:rPr>
              <a:t>0.85 (0.74-0.99)</a:t>
            </a:r>
          </a:p>
          <a:p>
            <a:pPr algn="ctr" eaLnBrk="0" fontAlgn="base" hangingPunct="0">
              <a:lnSpc>
                <a:spcPct val="150000"/>
              </a:lnSpc>
              <a:spcBef>
                <a:spcPct val="65000"/>
              </a:spcBef>
              <a:spcAft>
                <a:spcPct val="0"/>
              </a:spcAft>
              <a:defRPr/>
            </a:pPr>
            <a:r>
              <a:rPr lang="en-US" sz="1400" b="1">
                <a:solidFill>
                  <a:srgbClr val="FFFFFF"/>
                </a:solidFill>
                <a:effectLst>
                  <a:outerShdw blurRad="38100" dist="38100" dir="2700000" algn="tl">
                    <a:srgbClr val="000000"/>
                  </a:outerShdw>
                </a:effectLst>
              </a:rPr>
              <a:t>1.75 (0.73-4.17)</a:t>
            </a:r>
          </a:p>
        </p:txBody>
      </p:sp>
      <p:sp>
        <p:nvSpPr>
          <p:cNvPr id="44" name="AutoShape 29"/>
          <p:cNvSpPr>
            <a:spLocks noChangeAspect="1" noChangeArrowheads="1"/>
          </p:cNvSpPr>
          <p:nvPr/>
        </p:nvSpPr>
        <p:spPr bwMode="auto">
          <a:xfrm>
            <a:off x="5173163" y="4014928"/>
            <a:ext cx="134276" cy="135889"/>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
        <p:nvSpPr>
          <p:cNvPr id="2" name="AutoShape 29"/>
          <p:cNvSpPr>
            <a:spLocks noChangeAspect="1" noChangeArrowheads="1"/>
          </p:cNvSpPr>
          <p:nvPr/>
        </p:nvSpPr>
        <p:spPr bwMode="auto">
          <a:xfrm>
            <a:off x="4854820" y="4468626"/>
            <a:ext cx="107716" cy="110141"/>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lIns="91400" tIns="45702" rIns="91400" bIns="45702"/>
          <a:lstStyle/>
          <a:p>
            <a:pPr eaLnBrk="0" hangingPunct="0">
              <a:defRPr/>
            </a:pPr>
            <a:endParaRPr lang="en-US" sz="2400" kern="0">
              <a:solidFill>
                <a:sysClr val="windowText" lastClr="000000"/>
              </a:solidFill>
            </a:endParaRPr>
          </a:p>
        </p:txBody>
      </p:sp>
    </p:spTree>
    <p:extLst>
      <p:ext uri="{BB962C8B-B14F-4D97-AF65-F5344CB8AC3E}">
        <p14:creationId xmlns:p14="http://schemas.microsoft.com/office/powerpoint/2010/main" val="18593275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ChangeArrowheads="1"/>
          </p:cNvSpPr>
          <p:nvPr/>
        </p:nvSpPr>
        <p:spPr bwMode="blackWhite">
          <a:xfrm>
            <a:off x="4149729" y="2325688"/>
            <a:ext cx="2762250" cy="2652712"/>
          </a:xfrm>
          <a:prstGeom prst="rect">
            <a:avLst/>
          </a:prstGeom>
          <a:gradFill rotWithShape="1">
            <a:gsLst>
              <a:gs pos="0">
                <a:srgbClr val="000066"/>
              </a:gs>
              <a:gs pos="100000">
                <a:srgbClr val="003399"/>
              </a:gs>
            </a:gsLst>
            <a:lin ang="2700000" scaled="1"/>
          </a:gradFill>
          <a:ln w="12700">
            <a:solidFill>
              <a:schemeClr val="folHlink"/>
            </a:solidFill>
            <a:miter lim="800000"/>
            <a:headEnd type="none" w="sm" len="sm"/>
            <a:tailEnd type="none" w="sm" len="sm"/>
          </a:ln>
        </p:spPr>
        <p:txBody>
          <a:bodyPr wrap="none" lIns="91400" tIns="45702" rIns="91400" bIns="45702"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FFFFFF"/>
              </a:solidFill>
            </a:endParaRPr>
          </a:p>
        </p:txBody>
      </p:sp>
      <p:sp>
        <p:nvSpPr>
          <p:cNvPr id="227661" name="Rectangle 333"/>
          <p:cNvSpPr>
            <a:spLocks noGrp="1" noChangeArrowheads="1"/>
          </p:cNvSpPr>
          <p:nvPr>
            <p:ph type="title" idx="4294967295"/>
          </p:nvPr>
        </p:nvSpPr>
        <p:spPr>
          <a:xfrm>
            <a:off x="3179" y="246063"/>
            <a:ext cx="9140825" cy="584200"/>
          </a:xfrm>
        </p:spPr>
        <p:txBody>
          <a:bodyPr/>
          <a:lstStyle/>
          <a:p>
            <a:pPr>
              <a:defRPr/>
            </a:pPr>
            <a:r>
              <a:rPr lang="en-US" sz="3200" dirty="0"/>
              <a:t>Primary and Other Endpoints</a:t>
            </a:r>
          </a:p>
        </p:txBody>
      </p:sp>
      <p:sp>
        <p:nvSpPr>
          <p:cNvPr id="227663" name="Text Box 335"/>
          <p:cNvSpPr txBox="1">
            <a:spLocks noChangeArrowheads="1"/>
          </p:cNvSpPr>
          <p:nvPr/>
        </p:nvSpPr>
        <p:spPr bwMode="auto">
          <a:xfrm>
            <a:off x="425450" y="2505076"/>
            <a:ext cx="3614738" cy="2314476"/>
          </a:xfrm>
          <a:prstGeom prst="rect">
            <a:avLst/>
          </a:prstGeom>
          <a:noFill/>
          <a:ln w="9525">
            <a:noFill/>
            <a:miter lim="800000"/>
            <a:headEnd/>
            <a:tailEnd/>
          </a:ln>
          <a:effectLst/>
        </p:spPr>
        <p:txBody>
          <a:bodyPr lIns="18280" tIns="18280" rIns="18280" bIns="18280">
            <a:spAutoFit/>
          </a:bodyPr>
          <a:lstStyle/>
          <a:p>
            <a:pPr eaLnBrk="0" fontAlgn="base" hangingPunct="0">
              <a:lnSpc>
                <a:spcPct val="150000"/>
              </a:lnSpc>
              <a:spcBef>
                <a:spcPts val="1800"/>
              </a:spcBef>
              <a:spcAft>
                <a:spcPct val="0"/>
              </a:spcAft>
              <a:defRPr/>
            </a:pPr>
            <a:r>
              <a:rPr lang="en-GB" sz="1400" b="1" dirty="0">
                <a:solidFill>
                  <a:srgbClr val="FFB07F"/>
                </a:solidFill>
                <a:effectLst>
                  <a:outerShdw blurRad="38100" dist="38100" dir="2700000" algn="tl">
                    <a:srgbClr val="000000"/>
                  </a:outerShdw>
                </a:effectLst>
              </a:rPr>
              <a:t>Composite CV mortality/morbidity</a:t>
            </a:r>
          </a:p>
          <a:p>
            <a:pPr eaLnBrk="0" fontAlgn="base" hangingPunct="0">
              <a:spcBef>
                <a:spcPts val="2000"/>
              </a:spcBef>
              <a:spcAft>
                <a:spcPct val="0"/>
              </a:spcAft>
              <a:defRPr/>
            </a:pPr>
            <a:r>
              <a:rPr lang="en-GB" sz="1400" b="1" dirty="0">
                <a:solidFill>
                  <a:srgbClr val="FFFFFF"/>
                </a:solidFill>
                <a:effectLst>
                  <a:outerShdw blurRad="38100" dist="38100" dir="2700000" algn="tl">
                    <a:srgbClr val="000000"/>
                  </a:outerShdw>
                </a:effectLst>
              </a:rPr>
              <a:t>Primary w/o revascularization</a:t>
            </a:r>
          </a:p>
          <a:p>
            <a:pPr eaLnBrk="0" fontAlgn="base" hangingPunct="0">
              <a:lnSpc>
                <a:spcPct val="150000"/>
              </a:lnSpc>
              <a:spcBef>
                <a:spcPts val="2000"/>
              </a:spcBef>
              <a:spcAft>
                <a:spcPct val="0"/>
              </a:spcAft>
              <a:defRPr/>
            </a:pPr>
            <a:r>
              <a:rPr lang="en-US" sz="1400" b="1" dirty="0">
                <a:solidFill>
                  <a:srgbClr val="FFFFFF"/>
                </a:solidFill>
                <a:effectLst>
                  <a:outerShdw blurRad="38100" dist="38100" dir="2700000" algn="tl">
                    <a:srgbClr val="000000"/>
                  </a:outerShdw>
                </a:effectLst>
              </a:rPr>
              <a:t>Hard CV endpoint</a:t>
            </a:r>
            <a:br>
              <a:rPr lang="en-US" sz="1400" b="1" dirty="0">
                <a:solidFill>
                  <a:srgbClr val="FFFFFF"/>
                </a:solidFill>
                <a:effectLst>
                  <a:outerShdw blurRad="38100" dist="38100" dir="2700000" algn="tl">
                    <a:srgbClr val="000000"/>
                  </a:outerShdw>
                </a:effectLst>
              </a:rPr>
            </a:br>
            <a:r>
              <a:rPr lang="en-US" sz="1400" b="1" dirty="0">
                <a:solidFill>
                  <a:srgbClr val="FFFFFF"/>
                </a:solidFill>
                <a:effectLst>
                  <a:outerShdw blurRad="38100" dist="38100" dir="2700000" algn="tl">
                    <a:srgbClr val="000000"/>
                  </a:outerShdw>
                </a:effectLst>
              </a:rPr>
              <a:t>(CV death, non-fatal MI, non-fatal stroke)</a:t>
            </a:r>
          </a:p>
          <a:p>
            <a:pPr eaLnBrk="0" fontAlgn="base" hangingPunct="0">
              <a:lnSpc>
                <a:spcPct val="150000"/>
              </a:lnSpc>
              <a:spcBef>
                <a:spcPts val="2000"/>
              </a:spcBef>
              <a:spcAft>
                <a:spcPct val="0"/>
              </a:spcAft>
              <a:defRPr/>
            </a:pPr>
            <a:r>
              <a:rPr lang="en-US" sz="1400" b="1" dirty="0">
                <a:solidFill>
                  <a:srgbClr val="FFFFFF"/>
                </a:solidFill>
                <a:effectLst>
                  <a:outerShdw blurRad="38100" dist="38100" dir="2700000" algn="tl">
                    <a:srgbClr val="000000"/>
                  </a:outerShdw>
                </a:effectLst>
              </a:rPr>
              <a:t>All cause mortality</a:t>
            </a:r>
          </a:p>
        </p:txBody>
      </p:sp>
      <p:sp>
        <p:nvSpPr>
          <p:cNvPr id="60421" name="Rectangle 336"/>
          <p:cNvSpPr>
            <a:spLocks noChangeArrowheads="1"/>
          </p:cNvSpPr>
          <p:nvPr/>
        </p:nvSpPr>
        <p:spPr bwMode="auto">
          <a:xfrm>
            <a:off x="0" y="994386"/>
            <a:ext cx="9144000" cy="89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400" b="1">
                <a:solidFill>
                  <a:srgbClr val="FFFFFF"/>
                </a:solidFill>
              </a:rPr>
              <a:t>Incidence of adjudicated primary endpoints, based upon cut-off analysis date 3/24/2008</a:t>
            </a:r>
          </a:p>
          <a:p>
            <a:pPr algn="ctr" eaLnBrk="0" fontAlgn="base" hangingPunct="0">
              <a:spcBef>
                <a:spcPct val="0"/>
              </a:spcBef>
              <a:spcAft>
                <a:spcPct val="0"/>
              </a:spcAft>
              <a:buFontTx/>
              <a:buNone/>
            </a:pPr>
            <a:endParaRPr lang="en-US" altLang="it-IT" sz="1400">
              <a:solidFill>
                <a:srgbClr val="FFFFFF"/>
              </a:solidFill>
            </a:endParaRPr>
          </a:p>
          <a:p>
            <a:pPr algn="ctr" eaLnBrk="0" fontAlgn="base" hangingPunct="0">
              <a:spcBef>
                <a:spcPct val="0"/>
              </a:spcBef>
              <a:spcAft>
                <a:spcPct val="0"/>
              </a:spcAft>
              <a:buFontTx/>
              <a:buNone/>
            </a:pPr>
            <a:r>
              <a:rPr lang="en-US" altLang="it-IT" sz="2400" b="1">
                <a:solidFill>
                  <a:srgbClr val="FFFFFF"/>
                </a:solidFill>
              </a:rPr>
              <a:t>(Intent-to-treat population)</a:t>
            </a:r>
          </a:p>
        </p:txBody>
      </p:sp>
      <p:sp>
        <p:nvSpPr>
          <p:cNvPr id="191" name="Text Box 465"/>
          <p:cNvSpPr txBox="1">
            <a:spLocks noChangeArrowheads="1"/>
          </p:cNvSpPr>
          <p:nvPr/>
        </p:nvSpPr>
        <p:spPr bwMode="auto">
          <a:xfrm>
            <a:off x="6904038" y="1914525"/>
            <a:ext cx="1878012" cy="468313"/>
          </a:xfrm>
          <a:prstGeom prst="rect">
            <a:avLst/>
          </a:prstGeom>
          <a:noFill/>
          <a:ln w="9525">
            <a:noFill/>
            <a:miter lim="800000"/>
            <a:headEnd/>
            <a:tailEnd/>
          </a:ln>
          <a:effectLst/>
        </p:spPr>
        <p:txBody>
          <a:bodyPr lIns="18280" tIns="18280" rIns="18280" bIns="18280">
            <a:spAutoFit/>
          </a:bodyPr>
          <a:lstStyle/>
          <a:p>
            <a:pPr algn="ctr" eaLnBrk="0" hangingPunct="0">
              <a:spcBef>
                <a:spcPts val="1248"/>
              </a:spcBef>
              <a:defRPr/>
            </a:pPr>
            <a:r>
              <a:rPr lang="en-GB" sz="1400" b="1" dirty="0">
                <a:solidFill>
                  <a:srgbClr val="FFFF99"/>
                </a:solidFill>
                <a:effectLst>
                  <a:outerShdw blurRad="38100" dist="38100" dir="2700000" algn="tl">
                    <a:srgbClr val="000000"/>
                  </a:outerShdw>
                </a:effectLst>
              </a:rPr>
              <a:t>Risk Ratio</a:t>
            </a:r>
            <a:br>
              <a:rPr lang="en-GB" sz="1400" b="1" dirty="0">
                <a:solidFill>
                  <a:srgbClr val="FFFF99"/>
                </a:solidFill>
                <a:effectLst>
                  <a:outerShdw blurRad="38100" dist="38100" dir="2700000" algn="tl">
                    <a:srgbClr val="000000"/>
                  </a:outerShdw>
                </a:effectLst>
              </a:rPr>
            </a:br>
            <a:r>
              <a:rPr lang="en-GB" sz="1400" b="1" dirty="0">
                <a:solidFill>
                  <a:srgbClr val="FFFF99"/>
                </a:solidFill>
                <a:effectLst>
                  <a:outerShdw blurRad="38100" dist="38100" dir="2700000" algn="tl">
                    <a:srgbClr val="000000"/>
                  </a:outerShdw>
                </a:effectLst>
              </a:rPr>
              <a:t>(95%)</a:t>
            </a:r>
            <a:endParaRPr lang="en-GB" sz="1400" b="1" dirty="0">
              <a:solidFill>
                <a:srgbClr val="FFFFFF"/>
              </a:solidFill>
              <a:effectLst>
                <a:outerShdw blurRad="38100" dist="38100" dir="2700000" algn="tl">
                  <a:srgbClr val="000000"/>
                </a:outerShdw>
              </a:effectLst>
            </a:endParaRPr>
          </a:p>
        </p:txBody>
      </p:sp>
      <p:sp>
        <p:nvSpPr>
          <p:cNvPr id="193" name="Text Box 335"/>
          <p:cNvSpPr txBox="1">
            <a:spLocks noChangeArrowheads="1"/>
          </p:cNvSpPr>
          <p:nvPr/>
        </p:nvSpPr>
        <p:spPr bwMode="auto">
          <a:xfrm>
            <a:off x="7016750" y="2505079"/>
            <a:ext cx="1652588" cy="2214563"/>
          </a:xfrm>
          <a:prstGeom prst="rect">
            <a:avLst/>
          </a:prstGeom>
          <a:noFill/>
          <a:ln w="9525">
            <a:noFill/>
            <a:miter lim="800000"/>
            <a:headEnd/>
            <a:tailEnd/>
          </a:ln>
          <a:effectLst/>
        </p:spPr>
        <p:txBody>
          <a:bodyPr lIns="18280" tIns="18280" rIns="18280" bIns="18280">
            <a:spAutoFit/>
          </a:bodyPr>
          <a:lstStyle/>
          <a:p>
            <a:pPr algn="ctr" eaLnBrk="0" hangingPunct="0">
              <a:lnSpc>
                <a:spcPct val="150000"/>
              </a:lnSpc>
              <a:spcBef>
                <a:spcPts val="2000"/>
              </a:spcBef>
              <a:spcAft>
                <a:spcPct val="0"/>
              </a:spcAft>
              <a:defRPr/>
            </a:pPr>
            <a:r>
              <a:rPr lang="en-GB" sz="1400" b="1" dirty="0">
                <a:solidFill>
                  <a:srgbClr val="FFB07F"/>
                </a:solidFill>
                <a:effectLst>
                  <a:outerShdw blurRad="38100" dist="38100" dir="2700000" algn="tl">
                    <a:srgbClr val="000000">
                      <a:alpha val="43137"/>
                    </a:srgbClr>
                  </a:outerShdw>
                </a:effectLst>
              </a:rPr>
              <a:t>0.80 (0.72–0.90)</a:t>
            </a:r>
          </a:p>
          <a:p>
            <a:pPr algn="ctr" eaLnBrk="0" hangingPunct="0">
              <a:lnSpc>
                <a:spcPct val="150000"/>
              </a:lnSpc>
              <a:spcBef>
                <a:spcPts val="1700"/>
              </a:spcBef>
              <a:spcAft>
                <a:spcPct val="0"/>
              </a:spcAft>
              <a:defRPr/>
            </a:pPr>
            <a:r>
              <a:rPr lang="en-GB" sz="1400" b="1" dirty="0">
                <a:solidFill>
                  <a:srgbClr val="FFB07F"/>
                </a:solidFill>
                <a:effectLst>
                  <a:outerShdw blurRad="38100" dist="38100" dir="2700000" algn="tl">
                    <a:srgbClr val="000000">
                      <a:alpha val="43137"/>
                    </a:srgbClr>
                  </a:outerShdw>
                </a:effectLst>
              </a:rPr>
              <a:t>0.79 (0.68–0.92)</a:t>
            </a:r>
          </a:p>
          <a:p>
            <a:pPr algn="ctr" eaLnBrk="0" hangingPunct="0">
              <a:lnSpc>
                <a:spcPct val="150000"/>
              </a:lnSpc>
              <a:spcBef>
                <a:spcPts val="3198"/>
              </a:spcBef>
              <a:spcAft>
                <a:spcPct val="0"/>
              </a:spcAft>
              <a:defRPr/>
            </a:pPr>
            <a:r>
              <a:rPr lang="en-US" sz="1400" b="1" dirty="0">
                <a:solidFill>
                  <a:srgbClr val="FFB07F"/>
                </a:solidFill>
                <a:effectLst>
                  <a:outerShdw blurRad="38100" dist="38100" dir="2700000" algn="tl">
                    <a:srgbClr val="000000">
                      <a:alpha val="43137"/>
                    </a:srgbClr>
                  </a:outerShdw>
                </a:effectLst>
              </a:rPr>
              <a:t>0.80 (0.68–0.94)</a:t>
            </a:r>
          </a:p>
          <a:p>
            <a:pPr algn="ctr" eaLnBrk="0" fontAlgn="base" hangingPunct="0">
              <a:lnSpc>
                <a:spcPct val="150000"/>
              </a:lnSpc>
              <a:spcBef>
                <a:spcPts val="2000"/>
              </a:spcBef>
              <a:spcAft>
                <a:spcPct val="0"/>
              </a:spcAft>
              <a:defRPr/>
            </a:pPr>
            <a:r>
              <a:rPr lang="en-US" sz="1400" b="1" dirty="0">
                <a:solidFill>
                  <a:srgbClr val="FFFFFF"/>
                </a:solidFill>
                <a:effectLst>
                  <a:outerShdw blurRad="38100" dist="38100" dir="2700000" algn="tl">
                    <a:srgbClr val="000000">
                      <a:alpha val="43137"/>
                    </a:srgbClr>
                  </a:outerShdw>
                </a:effectLst>
              </a:rPr>
              <a:t>0.90 (0.75–1.08)</a:t>
            </a:r>
            <a:r>
              <a:rPr lang="en-GB" sz="1400" b="1" dirty="0">
                <a:solidFill>
                  <a:srgbClr val="FFB07F"/>
                </a:solidFill>
                <a:effectLst>
                  <a:outerShdw blurRad="38100" dist="38100" dir="2700000" algn="tl">
                    <a:srgbClr val="000000">
                      <a:alpha val="43137"/>
                    </a:srgbClr>
                  </a:outerShdw>
                </a:effectLst>
              </a:rPr>
              <a:t> </a:t>
            </a:r>
          </a:p>
        </p:txBody>
      </p:sp>
      <p:sp>
        <p:nvSpPr>
          <p:cNvPr id="60424" name="Line 469"/>
          <p:cNvSpPr>
            <a:spLocks noChangeShapeType="1"/>
          </p:cNvSpPr>
          <p:nvPr/>
        </p:nvSpPr>
        <p:spPr bwMode="auto">
          <a:xfrm flipV="1">
            <a:off x="5532438" y="2324104"/>
            <a:ext cx="0" cy="2651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0" tIns="45702" rIns="91400" bIns="45702"/>
          <a:lstStyle/>
          <a:p>
            <a:pPr eaLnBrk="0" fontAlgn="base" hangingPunct="0">
              <a:spcBef>
                <a:spcPct val="0"/>
              </a:spcBef>
              <a:spcAft>
                <a:spcPct val="0"/>
              </a:spcAft>
            </a:pPr>
            <a:endParaRPr lang="it-IT" sz="2400">
              <a:solidFill>
                <a:srgbClr val="FFFFFF"/>
              </a:solidFill>
            </a:endParaRPr>
          </a:p>
        </p:txBody>
      </p:sp>
      <p:grpSp>
        <p:nvGrpSpPr>
          <p:cNvPr id="60425" name="Group 68"/>
          <p:cNvGrpSpPr>
            <a:grpSpLocks/>
          </p:cNvGrpSpPr>
          <p:nvPr/>
        </p:nvGrpSpPr>
        <p:grpSpPr bwMode="auto">
          <a:xfrm>
            <a:off x="4027489" y="4972054"/>
            <a:ext cx="3008312" cy="276225"/>
            <a:chOff x="3839960" y="5893850"/>
            <a:chExt cx="3008175" cy="276763"/>
          </a:xfrm>
        </p:grpSpPr>
        <p:sp>
          <p:nvSpPr>
            <p:cNvPr id="42" name="Rectangle 471"/>
            <p:cNvSpPr>
              <a:spLocks noChangeArrowheads="1"/>
            </p:cNvSpPr>
            <p:nvPr/>
          </p:nvSpPr>
          <p:spPr bwMode="auto">
            <a:xfrm>
              <a:off x="3839960" y="5954292"/>
              <a:ext cx="247639" cy="216321"/>
            </a:xfrm>
            <a:prstGeom prst="rect">
              <a:avLst/>
            </a:prstGeom>
            <a:noFill/>
            <a:ln w="19050">
              <a:noFill/>
              <a:miter lim="800000"/>
              <a:headEnd/>
              <a:tailEnd/>
            </a:ln>
          </p:spPr>
          <p:txBody>
            <a:bodyPr wrap="none" lIns="0" tIns="0" rIns="0" bIns="0">
              <a:spAutoFit/>
            </a:bodyPr>
            <a:lstStyle/>
            <a:p>
              <a:pPr algn="ctr" eaLnBrk="0" hangingPunct="0">
                <a:defRPr/>
              </a:pPr>
              <a:r>
                <a:rPr lang="en-GB" sz="1400" b="1" dirty="0">
                  <a:solidFill>
                    <a:srgbClr val="FFFFFF"/>
                  </a:solidFill>
                  <a:effectLst>
                    <a:outerShdw blurRad="38100" dist="38100" dir="2700000" algn="tl">
                      <a:srgbClr val="000000"/>
                    </a:outerShdw>
                  </a:effectLst>
                </a:rPr>
                <a:t>0.5</a:t>
              </a:r>
            </a:p>
          </p:txBody>
        </p:sp>
        <p:sp>
          <p:nvSpPr>
            <p:cNvPr id="45" name="Rectangle 472"/>
            <p:cNvSpPr>
              <a:spLocks noChangeArrowheads="1"/>
            </p:cNvSpPr>
            <p:nvPr/>
          </p:nvSpPr>
          <p:spPr bwMode="auto">
            <a:xfrm>
              <a:off x="5222609" y="5954292"/>
              <a:ext cx="247639" cy="216321"/>
            </a:xfrm>
            <a:prstGeom prst="rect">
              <a:avLst/>
            </a:prstGeom>
            <a:noFill/>
            <a:ln w="19050">
              <a:noFill/>
              <a:miter lim="800000"/>
              <a:headEnd/>
              <a:tailEnd/>
            </a:ln>
          </p:spPr>
          <p:txBody>
            <a:bodyPr wrap="none" lIns="0" tIns="0" rIns="0" bIns="0">
              <a:spAutoFit/>
            </a:bodyPr>
            <a:lstStyle/>
            <a:p>
              <a:pPr algn="ctr" eaLnBrk="0" hangingPunct="0">
                <a:defRPr/>
              </a:pPr>
              <a:r>
                <a:rPr lang="en-GB" sz="1400" b="1" dirty="0">
                  <a:solidFill>
                    <a:srgbClr val="FFFFFF"/>
                  </a:solidFill>
                  <a:effectLst>
                    <a:outerShdw blurRad="38100" dist="38100" dir="2700000" algn="tl">
                      <a:srgbClr val="000000"/>
                    </a:outerShdw>
                  </a:effectLst>
                </a:rPr>
                <a:t>1.0</a:t>
              </a:r>
            </a:p>
          </p:txBody>
        </p:sp>
        <p:sp>
          <p:nvSpPr>
            <p:cNvPr id="46" name="Rectangle 473"/>
            <p:cNvSpPr>
              <a:spLocks noChangeArrowheads="1"/>
            </p:cNvSpPr>
            <p:nvPr/>
          </p:nvSpPr>
          <p:spPr bwMode="auto">
            <a:xfrm>
              <a:off x="6598909" y="5944749"/>
              <a:ext cx="249226" cy="216321"/>
            </a:xfrm>
            <a:prstGeom prst="rect">
              <a:avLst/>
            </a:prstGeom>
            <a:noFill/>
            <a:ln w="19050">
              <a:noFill/>
              <a:miter lim="800000"/>
              <a:headEnd/>
              <a:tailEnd/>
            </a:ln>
          </p:spPr>
          <p:txBody>
            <a:bodyPr wrap="none" lIns="0" tIns="0" rIns="0" bIns="0">
              <a:spAutoFit/>
            </a:bodyPr>
            <a:lstStyle/>
            <a:p>
              <a:pPr algn="ctr" eaLnBrk="0" hangingPunct="0">
                <a:defRPr/>
              </a:pPr>
              <a:r>
                <a:rPr lang="en-GB" sz="1400" b="1" dirty="0">
                  <a:solidFill>
                    <a:srgbClr val="FFFFFF"/>
                  </a:solidFill>
                  <a:effectLst>
                    <a:outerShdw blurRad="38100" dist="38100" dir="2700000" algn="tl">
                      <a:srgbClr val="000000"/>
                    </a:outerShdw>
                  </a:effectLst>
                </a:rPr>
                <a:t>2.0</a:t>
              </a:r>
            </a:p>
          </p:txBody>
        </p:sp>
        <p:sp>
          <p:nvSpPr>
            <p:cNvPr id="60451" name="Line 475"/>
            <p:cNvSpPr>
              <a:spLocks noChangeShapeType="1"/>
            </p:cNvSpPr>
            <p:nvPr/>
          </p:nvSpPr>
          <p:spPr bwMode="auto">
            <a:xfrm>
              <a:off x="3959352" y="5896648"/>
              <a:ext cx="276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sp>
          <p:nvSpPr>
            <p:cNvPr id="60452" name="Line 476"/>
            <p:cNvSpPr>
              <a:spLocks noChangeShapeType="1"/>
            </p:cNvSpPr>
            <p:nvPr/>
          </p:nvSpPr>
          <p:spPr bwMode="auto">
            <a:xfrm>
              <a:off x="3962183" y="5893850"/>
              <a:ext cx="0" cy="73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sp>
          <p:nvSpPr>
            <p:cNvPr id="60453" name="Line 477"/>
            <p:cNvSpPr>
              <a:spLocks noChangeShapeType="1"/>
            </p:cNvSpPr>
            <p:nvPr/>
          </p:nvSpPr>
          <p:spPr bwMode="auto">
            <a:xfrm>
              <a:off x="5342927" y="5893850"/>
              <a:ext cx="0" cy="73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sp>
          <p:nvSpPr>
            <p:cNvPr id="60454" name="Line 478"/>
            <p:cNvSpPr>
              <a:spLocks noChangeShapeType="1"/>
            </p:cNvSpPr>
            <p:nvPr/>
          </p:nvSpPr>
          <p:spPr bwMode="auto">
            <a:xfrm>
              <a:off x="6723671" y="5893850"/>
              <a:ext cx="0" cy="73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288" tIns="18288" rIns="18288" bIns="18288" anchor="ctr"/>
            <a:lstStyle/>
            <a:p>
              <a:pPr eaLnBrk="0" fontAlgn="base" hangingPunct="0">
                <a:spcBef>
                  <a:spcPct val="0"/>
                </a:spcBef>
                <a:spcAft>
                  <a:spcPct val="0"/>
                </a:spcAft>
              </a:pPr>
              <a:endParaRPr lang="it-IT" sz="2400">
                <a:solidFill>
                  <a:srgbClr val="FFFFFF"/>
                </a:solidFill>
              </a:endParaRPr>
            </a:p>
          </p:txBody>
        </p:sp>
      </p:grpSp>
      <p:grpSp>
        <p:nvGrpSpPr>
          <p:cNvPr id="60426" name="Group 50"/>
          <p:cNvGrpSpPr>
            <a:grpSpLocks/>
          </p:cNvGrpSpPr>
          <p:nvPr/>
        </p:nvGrpSpPr>
        <p:grpSpPr bwMode="auto">
          <a:xfrm>
            <a:off x="4883150" y="2560638"/>
            <a:ext cx="438150" cy="273050"/>
            <a:chOff x="4883150" y="2560002"/>
            <a:chExt cx="438150" cy="274320"/>
          </a:xfrm>
        </p:grpSpPr>
        <p:sp>
          <p:nvSpPr>
            <p:cNvPr id="48" name="Line 520"/>
            <p:cNvSpPr>
              <a:spLocks noChangeShapeType="1"/>
            </p:cNvSpPr>
            <p:nvPr/>
          </p:nvSpPr>
          <p:spPr bwMode="auto">
            <a:xfrm>
              <a:off x="4883150" y="2697162"/>
              <a:ext cx="438150" cy="0"/>
            </a:xfrm>
            <a:prstGeom prst="line">
              <a:avLst/>
            </a:prstGeom>
            <a:noFill/>
            <a:ln w="25400">
              <a:solidFill>
                <a:schemeClr val="tx2"/>
              </a:solidFill>
              <a:round/>
              <a:headEnd/>
              <a:tailEnd/>
            </a:ln>
            <a:effectLst>
              <a:outerShdw dist="19050" dir="3806097" algn="ctr" rotWithShape="0">
                <a:srgbClr val="000000"/>
              </a:outerShdw>
            </a:effectLst>
          </p:spPr>
          <p:txBody>
            <a:bodyPr/>
            <a:lstStyle/>
            <a:p>
              <a:pPr eaLnBrk="0" hangingPunct="0">
                <a:defRPr/>
              </a:pPr>
              <a:endParaRPr lang="en-US" sz="2400" u="sng">
                <a:solidFill>
                  <a:srgbClr val="FFFFFF"/>
                </a:solidFill>
              </a:endParaRPr>
            </a:p>
          </p:txBody>
        </p:sp>
        <p:sp>
          <p:nvSpPr>
            <p:cNvPr id="40" name="AutoShape 29"/>
            <p:cNvSpPr>
              <a:spLocks noChangeAspect="1" noChangeArrowheads="1"/>
            </p:cNvSpPr>
            <p:nvPr/>
          </p:nvSpPr>
          <p:spPr bwMode="auto">
            <a:xfrm>
              <a:off x="4966117" y="2560002"/>
              <a:ext cx="272216" cy="274320"/>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a:lstStyle/>
            <a:p>
              <a:pPr eaLnBrk="0" hangingPunct="0">
                <a:defRPr/>
              </a:pPr>
              <a:endParaRPr lang="en-US" sz="2400" kern="0">
                <a:solidFill>
                  <a:sysClr val="windowText" lastClr="000000"/>
                </a:solidFill>
              </a:endParaRPr>
            </a:p>
          </p:txBody>
        </p:sp>
      </p:grpSp>
      <p:grpSp>
        <p:nvGrpSpPr>
          <p:cNvPr id="60427" name="Group 58"/>
          <p:cNvGrpSpPr>
            <a:grpSpLocks/>
          </p:cNvGrpSpPr>
          <p:nvPr/>
        </p:nvGrpSpPr>
        <p:grpSpPr bwMode="auto">
          <a:xfrm>
            <a:off x="4764088" y="3148013"/>
            <a:ext cx="603250" cy="177800"/>
            <a:chOff x="3001" y="1983"/>
            <a:chExt cx="380" cy="112"/>
          </a:xfrm>
        </p:grpSpPr>
        <p:sp>
          <p:nvSpPr>
            <p:cNvPr id="54" name="Line 520"/>
            <p:cNvSpPr>
              <a:spLocks noChangeShapeType="1"/>
            </p:cNvSpPr>
            <p:nvPr/>
          </p:nvSpPr>
          <p:spPr bwMode="auto">
            <a:xfrm>
              <a:off x="3001" y="2033"/>
              <a:ext cx="380" cy="0"/>
            </a:xfrm>
            <a:prstGeom prst="line">
              <a:avLst/>
            </a:prstGeom>
            <a:noFill/>
            <a:ln w="25400">
              <a:solidFill>
                <a:schemeClr val="tx2"/>
              </a:solidFill>
              <a:round/>
              <a:headEnd/>
              <a:tailEnd/>
            </a:ln>
            <a:effectLst>
              <a:outerShdw dist="19050" dir="3806097" algn="ctr" rotWithShape="0">
                <a:srgbClr val="000000"/>
              </a:outerShdw>
            </a:effectLst>
          </p:spPr>
          <p:txBody>
            <a:bodyPr/>
            <a:lstStyle/>
            <a:p>
              <a:pPr eaLnBrk="0" hangingPunct="0">
                <a:defRPr/>
              </a:pPr>
              <a:endParaRPr lang="en-US" sz="2400" u="sng">
                <a:solidFill>
                  <a:srgbClr val="FFFFFF"/>
                </a:solidFill>
              </a:endParaRPr>
            </a:p>
          </p:txBody>
        </p:sp>
        <p:sp>
          <p:nvSpPr>
            <p:cNvPr id="41" name="AutoShape 29"/>
            <p:cNvSpPr>
              <a:spLocks noChangeAspect="1" noChangeArrowheads="1"/>
            </p:cNvSpPr>
            <p:nvPr/>
          </p:nvSpPr>
          <p:spPr bwMode="auto">
            <a:xfrm>
              <a:off x="3144" y="1985"/>
              <a:ext cx="100" cy="101"/>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a:lstStyle/>
            <a:p>
              <a:pPr eaLnBrk="0" hangingPunct="0">
                <a:defRPr/>
              </a:pPr>
              <a:endParaRPr lang="en-US" sz="2400" kern="0">
                <a:solidFill>
                  <a:sysClr val="windowText" lastClr="000000"/>
                </a:solidFill>
              </a:endParaRPr>
            </a:p>
          </p:txBody>
        </p:sp>
      </p:grpSp>
      <p:grpSp>
        <p:nvGrpSpPr>
          <p:cNvPr id="60428" name="Group 59"/>
          <p:cNvGrpSpPr>
            <a:grpSpLocks/>
          </p:cNvGrpSpPr>
          <p:nvPr/>
        </p:nvGrpSpPr>
        <p:grpSpPr bwMode="auto">
          <a:xfrm>
            <a:off x="4767263" y="3857625"/>
            <a:ext cx="639762" cy="209550"/>
            <a:chOff x="3003" y="2430"/>
            <a:chExt cx="403" cy="132"/>
          </a:xfrm>
        </p:grpSpPr>
        <p:sp>
          <p:nvSpPr>
            <p:cNvPr id="52" name="Line 520"/>
            <p:cNvSpPr>
              <a:spLocks noChangeShapeType="1"/>
            </p:cNvSpPr>
            <p:nvPr/>
          </p:nvSpPr>
          <p:spPr bwMode="auto">
            <a:xfrm>
              <a:off x="3003" y="2492"/>
              <a:ext cx="403" cy="0"/>
            </a:xfrm>
            <a:prstGeom prst="line">
              <a:avLst/>
            </a:prstGeom>
            <a:noFill/>
            <a:ln w="25400">
              <a:solidFill>
                <a:schemeClr val="tx2"/>
              </a:solidFill>
              <a:round/>
              <a:headEnd/>
              <a:tailEnd/>
            </a:ln>
            <a:effectLst>
              <a:outerShdw dist="19050" dir="3806097" algn="ctr" rotWithShape="0">
                <a:srgbClr val="000000"/>
              </a:outerShdw>
            </a:effectLst>
          </p:spPr>
          <p:txBody>
            <a:bodyPr/>
            <a:lstStyle/>
            <a:p>
              <a:pPr eaLnBrk="0" hangingPunct="0">
                <a:defRPr/>
              </a:pPr>
              <a:endParaRPr lang="en-US" sz="2400" u="sng">
                <a:solidFill>
                  <a:srgbClr val="FFFFFF"/>
                </a:solidFill>
              </a:endParaRPr>
            </a:p>
          </p:txBody>
        </p:sp>
        <p:sp>
          <p:nvSpPr>
            <p:cNvPr id="43" name="AutoShape 29"/>
            <p:cNvSpPr>
              <a:spLocks noChangeAspect="1" noChangeArrowheads="1"/>
            </p:cNvSpPr>
            <p:nvPr/>
          </p:nvSpPr>
          <p:spPr bwMode="auto">
            <a:xfrm>
              <a:off x="3147" y="2433"/>
              <a:ext cx="119" cy="119"/>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a:lstStyle/>
            <a:p>
              <a:pPr eaLnBrk="0" hangingPunct="0">
                <a:defRPr/>
              </a:pPr>
              <a:endParaRPr lang="en-US" sz="2400" kern="0">
                <a:solidFill>
                  <a:sysClr val="windowText" lastClr="000000"/>
                </a:solidFill>
              </a:endParaRPr>
            </a:p>
          </p:txBody>
        </p:sp>
      </p:grpSp>
      <p:grpSp>
        <p:nvGrpSpPr>
          <p:cNvPr id="60429" name="Group 57"/>
          <p:cNvGrpSpPr>
            <a:grpSpLocks/>
          </p:cNvGrpSpPr>
          <p:nvPr/>
        </p:nvGrpSpPr>
        <p:grpSpPr bwMode="auto">
          <a:xfrm>
            <a:off x="4968875" y="4459289"/>
            <a:ext cx="722313" cy="161925"/>
            <a:chOff x="3130" y="2809"/>
            <a:chExt cx="455" cy="102"/>
          </a:xfrm>
        </p:grpSpPr>
        <p:sp>
          <p:nvSpPr>
            <p:cNvPr id="55" name="Line 520"/>
            <p:cNvSpPr>
              <a:spLocks noChangeShapeType="1"/>
            </p:cNvSpPr>
            <p:nvPr/>
          </p:nvSpPr>
          <p:spPr bwMode="auto">
            <a:xfrm>
              <a:off x="3130" y="2854"/>
              <a:ext cx="455" cy="0"/>
            </a:xfrm>
            <a:prstGeom prst="line">
              <a:avLst/>
            </a:prstGeom>
            <a:noFill/>
            <a:ln w="25400">
              <a:solidFill>
                <a:schemeClr val="tx2"/>
              </a:solidFill>
              <a:round/>
              <a:headEnd/>
              <a:tailEnd/>
            </a:ln>
            <a:effectLst>
              <a:outerShdw dist="19050" dir="3806097" algn="ctr" rotWithShape="0">
                <a:srgbClr val="000000"/>
              </a:outerShdw>
            </a:effectLst>
          </p:spPr>
          <p:txBody>
            <a:bodyPr/>
            <a:lstStyle/>
            <a:p>
              <a:pPr eaLnBrk="0" hangingPunct="0">
                <a:defRPr/>
              </a:pPr>
              <a:endParaRPr lang="en-US" sz="2400" u="sng">
                <a:solidFill>
                  <a:srgbClr val="FFFFFF"/>
                </a:solidFill>
              </a:endParaRPr>
            </a:p>
          </p:txBody>
        </p:sp>
        <p:sp>
          <p:nvSpPr>
            <p:cNvPr id="44" name="AutoShape 29"/>
            <p:cNvSpPr>
              <a:spLocks noChangeAspect="1" noChangeArrowheads="1"/>
            </p:cNvSpPr>
            <p:nvPr/>
          </p:nvSpPr>
          <p:spPr bwMode="auto">
            <a:xfrm>
              <a:off x="3316" y="2810"/>
              <a:ext cx="92" cy="92"/>
            </a:xfrm>
            <a:prstGeom prst="diamond">
              <a:avLst/>
            </a:prstGeom>
            <a:gradFill flip="none" rotWithShape="1">
              <a:gsLst>
                <a:gs pos="0">
                  <a:schemeClr val="tx2">
                    <a:lumMod val="40000"/>
                    <a:lumOff val="60000"/>
                  </a:schemeClr>
                </a:gs>
                <a:gs pos="75000">
                  <a:schemeClr val="tx2"/>
                </a:gs>
              </a:gsLst>
              <a:path path="circle">
                <a:fillToRect l="50000" t="50000" r="50000" b="50000"/>
              </a:path>
              <a:tileRect/>
            </a:gradFill>
            <a:ln w="9525" algn="ctr">
              <a:noFill/>
              <a:miter lim="800000"/>
              <a:headEnd/>
              <a:tailEnd/>
            </a:ln>
            <a:effectLst>
              <a:outerShdw dist="19050" dir="3804000" algn="ctr" rotWithShape="0">
                <a:srgbClr val="000000"/>
              </a:outerShdw>
            </a:effectLst>
          </p:spPr>
          <p:txBody>
            <a:bodyPr/>
            <a:lstStyle/>
            <a:p>
              <a:pPr eaLnBrk="0" hangingPunct="0">
                <a:defRPr/>
              </a:pPr>
              <a:endParaRPr lang="en-US" sz="2400" kern="0">
                <a:solidFill>
                  <a:sysClr val="windowText" lastClr="000000"/>
                </a:solidFill>
              </a:endParaRPr>
            </a:p>
          </p:txBody>
        </p:sp>
      </p:grpSp>
      <p:sp>
        <p:nvSpPr>
          <p:cNvPr id="60430" name="Text Box 38"/>
          <p:cNvSpPr txBox="1">
            <a:spLocks noChangeArrowheads="1"/>
          </p:cNvSpPr>
          <p:nvPr/>
        </p:nvSpPr>
        <p:spPr bwMode="auto">
          <a:xfrm>
            <a:off x="3975100" y="5222876"/>
            <a:ext cx="1652588" cy="5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600" b="1">
                <a:solidFill>
                  <a:srgbClr val="FFFFFF"/>
                </a:solidFill>
              </a:rPr>
              <a:t>Favors </a:t>
            </a:r>
          </a:p>
          <a:p>
            <a:pPr algn="ctr" eaLnBrk="0" fontAlgn="base" hangingPunct="0">
              <a:spcBef>
                <a:spcPct val="0"/>
              </a:spcBef>
              <a:spcAft>
                <a:spcPct val="0"/>
              </a:spcAft>
              <a:buFontTx/>
              <a:buNone/>
            </a:pPr>
            <a:r>
              <a:rPr lang="en-US" altLang="it-IT" sz="1600" b="1">
                <a:solidFill>
                  <a:srgbClr val="FFFFFF"/>
                </a:solidFill>
              </a:rPr>
              <a:t>CCB / ACEI</a:t>
            </a:r>
          </a:p>
        </p:txBody>
      </p:sp>
      <p:sp>
        <p:nvSpPr>
          <p:cNvPr id="60431" name="Text Box 39"/>
          <p:cNvSpPr txBox="1">
            <a:spLocks noChangeArrowheads="1"/>
          </p:cNvSpPr>
          <p:nvPr/>
        </p:nvSpPr>
        <p:spPr bwMode="auto">
          <a:xfrm>
            <a:off x="5430842" y="5222876"/>
            <a:ext cx="1652587" cy="5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1600" b="1">
                <a:solidFill>
                  <a:srgbClr val="FFFFFF"/>
                </a:solidFill>
              </a:rPr>
              <a:t>Favors </a:t>
            </a:r>
          </a:p>
          <a:p>
            <a:pPr algn="ctr" eaLnBrk="0" fontAlgn="base" hangingPunct="0">
              <a:spcBef>
                <a:spcPct val="0"/>
              </a:spcBef>
              <a:spcAft>
                <a:spcPct val="0"/>
              </a:spcAft>
              <a:buFontTx/>
              <a:buNone/>
            </a:pPr>
            <a:r>
              <a:rPr lang="en-US" altLang="it-IT" sz="1600" b="1">
                <a:solidFill>
                  <a:srgbClr val="FFFFFF"/>
                </a:solidFill>
              </a:rPr>
              <a:t>ACEI / HCTZ</a:t>
            </a:r>
          </a:p>
        </p:txBody>
      </p:sp>
    </p:spTree>
    <p:extLst>
      <p:ext uri="{BB962C8B-B14F-4D97-AF65-F5344CB8AC3E}">
        <p14:creationId xmlns:p14="http://schemas.microsoft.com/office/powerpoint/2010/main" val="366897296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19"/>
          <p:cNvSpPr>
            <a:spLocks noGrp="1" noChangeArrowheads="1"/>
          </p:cNvSpPr>
          <p:nvPr>
            <p:ph type="title" idx="4294967295"/>
          </p:nvPr>
        </p:nvSpPr>
        <p:spPr>
          <a:xfrm>
            <a:off x="404813" y="115888"/>
            <a:ext cx="7772400" cy="795337"/>
          </a:xfrm>
        </p:spPr>
        <p:txBody>
          <a:bodyPr>
            <a:noAutofit/>
          </a:bodyPr>
          <a:lstStyle/>
          <a:p>
            <a:pPr eaLnBrk="1" hangingPunct="1"/>
            <a:r>
              <a:rPr lang="de-DE" sz="2800" b="1" dirty="0">
                <a:solidFill>
                  <a:srgbClr val="F900E3"/>
                </a:solidFill>
                <a:cs typeface="Arial" pitchFamily="34" charset="0"/>
              </a:rPr>
              <a:t>TRINITY: </a:t>
            </a:r>
            <a:r>
              <a:rPr lang="de-DE" sz="2800" b="1" dirty="0" err="1">
                <a:solidFill>
                  <a:srgbClr val="F900E3"/>
                </a:solidFill>
                <a:cs typeface="Arial" pitchFamily="34" charset="0"/>
              </a:rPr>
              <a:t>mean</a:t>
            </a:r>
            <a:r>
              <a:rPr lang="de-DE" sz="2800" b="1" dirty="0">
                <a:solidFill>
                  <a:srgbClr val="F900E3"/>
                </a:solidFill>
                <a:cs typeface="Arial" pitchFamily="34" charset="0"/>
              </a:rPr>
              <a:t> </a:t>
            </a:r>
            <a:r>
              <a:rPr lang="de-DE" sz="2800" b="1" dirty="0" err="1">
                <a:solidFill>
                  <a:srgbClr val="F900E3"/>
                </a:solidFill>
                <a:cs typeface="Arial" pitchFamily="34" charset="0"/>
              </a:rPr>
              <a:t>change</a:t>
            </a:r>
            <a:r>
              <a:rPr lang="de-DE" sz="2800" b="1" dirty="0">
                <a:solidFill>
                  <a:srgbClr val="F900E3"/>
                </a:solidFill>
                <a:cs typeface="Arial" pitchFamily="34" charset="0"/>
              </a:rPr>
              <a:t> in </a:t>
            </a:r>
            <a:r>
              <a:rPr lang="de-DE" sz="2800" b="1" dirty="0" err="1">
                <a:solidFill>
                  <a:srgbClr val="F900E3"/>
                </a:solidFill>
                <a:cs typeface="Arial" pitchFamily="34" charset="0"/>
              </a:rPr>
              <a:t>SeDBP</a:t>
            </a:r>
            <a:r>
              <a:rPr lang="de-DE" sz="2800" b="1" dirty="0">
                <a:solidFill>
                  <a:srgbClr val="F900E3"/>
                </a:solidFill>
                <a:cs typeface="Arial" pitchFamily="34" charset="0"/>
              </a:rPr>
              <a:t/>
            </a:r>
            <a:br>
              <a:rPr lang="de-DE" sz="2800" b="1" dirty="0">
                <a:solidFill>
                  <a:srgbClr val="F900E3"/>
                </a:solidFill>
                <a:cs typeface="Arial" pitchFamily="34" charset="0"/>
              </a:rPr>
            </a:br>
            <a:r>
              <a:rPr lang="de-DE" sz="2800" b="1" dirty="0">
                <a:solidFill>
                  <a:srgbClr val="F900E3"/>
                </a:solidFill>
                <a:cs typeface="Arial" pitchFamily="34" charset="0"/>
              </a:rPr>
              <a:t>(</a:t>
            </a:r>
            <a:r>
              <a:rPr lang="de-DE" sz="2800" b="1" dirty="0" err="1">
                <a:solidFill>
                  <a:srgbClr val="F900E3"/>
                </a:solidFill>
                <a:cs typeface="Arial" pitchFamily="34" charset="0"/>
              </a:rPr>
              <a:t>primary</a:t>
            </a:r>
            <a:r>
              <a:rPr lang="de-DE" sz="2800" b="1" dirty="0">
                <a:solidFill>
                  <a:srgbClr val="F900E3"/>
                </a:solidFill>
                <a:cs typeface="Arial" pitchFamily="34" charset="0"/>
              </a:rPr>
              <a:t> </a:t>
            </a:r>
            <a:r>
              <a:rPr lang="de-DE" sz="2800" b="1" dirty="0" err="1">
                <a:solidFill>
                  <a:srgbClr val="F900E3"/>
                </a:solidFill>
                <a:cs typeface="Arial" pitchFamily="34" charset="0"/>
              </a:rPr>
              <a:t>parameter</a:t>
            </a:r>
            <a:r>
              <a:rPr lang="de-DE" sz="2800" b="1" dirty="0">
                <a:solidFill>
                  <a:srgbClr val="F900E3"/>
                </a:solidFill>
                <a:cs typeface="Arial" pitchFamily="34" charset="0"/>
              </a:rPr>
              <a:t>) after 12 </a:t>
            </a:r>
            <a:r>
              <a:rPr lang="de-DE" sz="2800" b="1" dirty="0" err="1">
                <a:solidFill>
                  <a:srgbClr val="F900E3"/>
                </a:solidFill>
                <a:cs typeface="Arial" pitchFamily="34" charset="0"/>
              </a:rPr>
              <a:t>weeks</a:t>
            </a:r>
            <a:r>
              <a:rPr lang="de-DE" sz="2800" b="1" dirty="0">
                <a:solidFill>
                  <a:srgbClr val="F900E3"/>
                </a:solidFill>
                <a:cs typeface="Arial" pitchFamily="34" charset="0"/>
              </a:rPr>
              <a:t> </a:t>
            </a:r>
            <a:r>
              <a:rPr lang="de-DE" sz="2800" b="1" dirty="0" err="1">
                <a:solidFill>
                  <a:srgbClr val="F900E3"/>
                </a:solidFill>
                <a:cs typeface="Arial" pitchFamily="34" charset="0"/>
              </a:rPr>
              <a:t>of</a:t>
            </a:r>
            <a:r>
              <a:rPr lang="de-DE" sz="2800" b="1" dirty="0">
                <a:solidFill>
                  <a:srgbClr val="F900E3"/>
                </a:solidFill>
                <a:cs typeface="Arial" pitchFamily="34" charset="0"/>
              </a:rPr>
              <a:t> </a:t>
            </a:r>
            <a:r>
              <a:rPr lang="de-DE" sz="2800" b="1" dirty="0" err="1">
                <a:solidFill>
                  <a:srgbClr val="F900E3"/>
                </a:solidFill>
                <a:cs typeface="Arial" pitchFamily="34" charset="0"/>
              </a:rPr>
              <a:t>treatment</a:t>
            </a:r>
            <a:r>
              <a:rPr lang="de-DE" sz="2800" b="1" baseline="30000" dirty="0">
                <a:solidFill>
                  <a:srgbClr val="F900E3"/>
                </a:solidFill>
                <a:cs typeface="Arial" pitchFamily="34" charset="0"/>
              </a:rPr>
              <a:t>‡</a:t>
            </a:r>
          </a:p>
        </p:txBody>
      </p:sp>
      <p:graphicFrame>
        <p:nvGraphicFramePr>
          <p:cNvPr id="43011" name="Object 969"/>
          <p:cNvGraphicFramePr>
            <a:graphicFrameLocks noChangeAspect="1"/>
          </p:cNvGraphicFramePr>
          <p:nvPr>
            <p:extLst>
              <p:ext uri="{D42A27DB-BD31-4B8C-83A1-F6EECF244321}">
                <p14:modId xmlns:p14="http://schemas.microsoft.com/office/powerpoint/2010/main" val="505849121"/>
              </p:ext>
            </p:extLst>
          </p:nvPr>
        </p:nvGraphicFramePr>
        <p:xfrm>
          <a:off x="525467" y="1379515"/>
          <a:ext cx="7573962" cy="4164012"/>
        </p:xfrm>
        <a:graphic>
          <a:graphicData uri="http://schemas.openxmlformats.org/presentationml/2006/ole">
            <mc:AlternateContent xmlns:mc="http://schemas.openxmlformats.org/markup-compatibility/2006">
              <mc:Choice xmlns:v="urn:schemas-microsoft-com:vml" Requires="v">
                <p:oleObj spid="_x0000_s15364" name="Foglio di lavoro" r:id="rId4" imgW="7629419" imgH="3486111" progId="Excel.Sheet.8">
                  <p:embed/>
                </p:oleObj>
              </mc:Choice>
              <mc:Fallback>
                <p:oleObj name="Foglio di lavoro" r:id="rId4" imgW="7629419" imgH="348611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7" y="1379515"/>
                        <a:ext cx="7573962" cy="416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2" name="Text Box 24"/>
          <p:cNvSpPr txBox="1">
            <a:spLocks noChangeArrowheads="1"/>
          </p:cNvSpPr>
          <p:nvPr/>
        </p:nvSpPr>
        <p:spPr bwMode="auto">
          <a:xfrm>
            <a:off x="1765398" y="1682750"/>
            <a:ext cx="1057081"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prstClr val="black"/>
                </a:solidFill>
                <a:latin typeface="Arial" pitchFamily="34" charset="0"/>
              </a:rPr>
              <a:t>10/25 mg</a:t>
            </a:r>
          </a:p>
        </p:txBody>
      </p:sp>
      <p:sp>
        <p:nvSpPr>
          <p:cNvPr id="43013" name="Text Box 25"/>
          <p:cNvSpPr txBox="1">
            <a:spLocks noChangeArrowheads="1"/>
          </p:cNvSpPr>
          <p:nvPr/>
        </p:nvSpPr>
        <p:spPr bwMode="auto">
          <a:xfrm>
            <a:off x="3437035" y="1682750"/>
            <a:ext cx="1057081"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prstClr val="black"/>
                </a:solidFill>
                <a:latin typeface="Arial" pitchFamily="34" charset="0"/>
              </a:rPr>
              <a:t>40/25 mg</a:t>
            </a:r>
          </a:p>
        </p:txBody>
      </p:sp>
      <p:sp>
        <p:nvSpPr>
          <p:cNvPr id="43014" name="Text Box 26"/>
          <p:cNvSpPr txBox="1">
            <a:spLocks noChangeArrowheads="1"/>
          </p:cNvSpPr>
          <p:nvPr/>
        </p:nvSpPr>
        <p:spPr bwMode="auto">
          <a:xfrm>
            <a:off x="5072161" y="1682750"/>
            <a:ext cx="1057081"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prstClr val="black"/>
                </a:solidFill>
                <a:latin typeface="Arial" pitchFamily="34" charset="0"/>
              </a:rPr>
              <a:t>40/10 mg</a:t>
            </a:r>
          </a:p>
        </p:txBody>
      </p:sp>
      <p:sp>
        <p:nvSpPr>
          <p:cNvPr id="43015" name="Text Box 27"/>
          <p:cNvSpPr txBox="1">
            <a:spLocks noChangeArrowheads="1"/>
          </p:cNvSpPr>
          <p:nvPr/>
        </p:nvSpPr>
        <p:spPr bwMode="auto">
          <a:xfrm>
            <a:off x="6602361" y="1682750"/>
            <a:ext cx="1347894" cy="343620"/>
          </a:xfrm>
          <a:prstGeom prst="rect">
            <a:avLst/>
          </a:prstGeom>
          <a:noFill/>
          <a:ln w="9525">
            <a:noFill/>
            <a:miter lim="800000"/>
            <a:headEnd/>
            <a:tailEnd/>
          </a:ln>
        </p:spPr>
        <p:txBody>
          <a:bodyPr wrap="none" lIns="91400" tIns="45702" rIns="91400" bIns="45702">
            <a:spAutoFit/>
          </a:bodyPr>
          <a:lstStyle/>
          <a:p>
            <a:pPr algn="ctr" defTabSz="457011"/>
            <a:r>
              <a:rPr lang="en-GB" sz="1600">
                <a:solidFill>
                  <a:prstClr val="black"/>
                </a:solidFill>
                <a:latin typeface="Arial" pitchFamily="34" charset="0"/>
              </a:rPr>
              <a:t>40/10/25 mg</a:t>
            </a:r>
          </a:p>
        </p:txBody>
      </p:sp>
      <p:sp>
        <p:nvSpPr>
          <p:cNvPr id="43016" name="Text Box 7"/>
          <p:cNvSpPr txBox="1">
            <a:spLocks noChangeArrowheads="1"/>
          </p:cNvSpPr>
          <p:nvPr/>
        </p:nvSpPr>
        <p:spPr bwMode="auto">
          <a:xfrm>
            <a:off x="2487617" y="4037013"/>
            <a:ext cx="284162" cy="400050"/>
          </a:xfrm>
          <a:prstGeom prst="rect">
            <a:avLst/>
          </a:prstGeom>
          <a:noFill/>
          <a:ln w="9525">
            <a:noFill/>
            <a:miter lim="800000"/>
            <a:headEnd/>
            <a:tailEnd/>
          </a:ln>
        </p:spPr>
        <p:txBody>
          <a:bodyPr wrap="none" lIns="91400" tIns="45702" rIns="91400" bIns="45702">
            <a:spAutoFit/>
          </a:bodyPr>
          <a:lstStyle/>
          <a:p>
            <a:pPr algn="ctr" defTabSz="457011"/>
            <a:r>
              <a:rPr lang="en-GB" sz="2000">
                <a:solidFill>
                  <a:prstClr val="black"/>
                </a:solidFill>
                <a:latin typeface="Arial" pitchFamily="34" charset="0"/>
              </a:rPr>
              <a:t>*</a:t>
            </a:r>
          </a:p>
        </p:txBody>
      </p:sp>
      <p:sp>
        <p:nvSpPr>
          <p:cNvPr id="43017" name="Text Box 7"/>
          <p:cNvSpPr txBox="1">
            <a:spLocks noChangeArrowheads="1"/>
          </p:cNvSpPr>
          <p:nvPr/>
        </p:nvSpPr>
        <p:spPr bwMode="auto">
          <a:xfrm>
            <a:off x="4143378" y="4252913"/>
            <a:ext cx="284163" cy="400050"/>
          </a:xfrm>
          <a:prstGeom prst="rect">
            <a:avLst/>
          </a:prstGeom>
          <a:noFill/>
          <a:ln w="9525">
            <a:noFill/>
            <a:miter lim="800000"/>
            <a:headEnd/>
            <a:tailEnd/>
          </a:ln>
        </p:spPr>
        <p:txBody>
          <a:bodyPr wrap="none" lIns="91400" tIns="45702" rIns="91400" bIns="45702">
            <a:spAutoFit/>
          </a:bodyPr>
          <a:lstStyle/>
          <a:p>
            <a:pPr algn="ctr" defTabSz="457011"/>
            <a:r>
              <a:rPr lang="en-GB" sz="2000">
                <a:solidFill>
                  <a:prstClr val="black"/>
                </a:solidFill>
                <a:latin typeface="Arial" pitchFamily="34" charset="0"/>
              </a:rPr>
              <a:t>*</a:t>
            </a:r>
          </a:p>
        </p:txBody>
      </p:sp>
      <p:sp>
        <p:nvSpPr>
          <p:cNvPr id="43018" name="Text Box 7"/>
          <p:cNvSpPr txBox="1">
            <a:spLocks noChangeArrowheads="1"/>
          </p:cNvSpPr>
          <p:nvPr/>
        </p:nvSpPr>
        <p:spPr bwMode="auto">
          <a:xfrm>
            <a:off x="5795967" y="4397379"/>
            <a:ext cx="287337" cy="400050"/>
          </a:xfrm>
          <a:prstGeom prst="rect">
            <a:avLst/>
          </a:prstGeom>
          <a:noFill/>
          <a:ln w="9525">
            <a:noFill/>
            <a:miter lim="800000"/>
            <a:headEnd/>
            <a:tailEnd/>
          </a:ln>
        </p:spPr>
        <p:txBody>
          <a:bodyPr lIns="91400" tIns="45702" rIns="91400" bIns="45702">
            <a:spAutoFit/>
          </a:bodyPr>
          <a:lstStyle/>
          <a:p>
            <a:pPr algn="ctr" defTabSz="457011"/>
            <a:r>
              <a:rPr lang="en-GB" sz="2000">
                <a:solidFill>
                  <a:prstClr val="black"/>
                </a:solidFill>
                <a:latin typeface="Arial" pitchFamily="34" charset="0"/>
              </a:rPr>
              <a:t>*</a:t>
            </a:r>
          </a:p>
        </p:txBody>
      </p:sp>
      <p:sp>
        <p:nvSpPr>
          <p:cNvPr id="43019" name="Text Box 7"/>
          <p:cNvSpPr txBox="1">
            <a:spLocks noChangeArrowheads="1"/>
          </p:cNvSpPr>
          <p:nvPr/>
        </p:nvSpPr>
        <p:spPr bwMode="auto">
          <a:xfrm>
            <a:off x="7308850" y="4900613"/>
            <a:ext cx="576263" cy="400050"/>
          </a:xfrm>
          <a:prstGeom prst="rect">
            <a:avLst/>
          </a:prstGeom>
          <a:noFill/>
          <a:ln w="9525">
            <a:noFill/>
            <a:miter lim="800000"/>
            <a:headEnd/>
            <a:tailEnd/>
          </a:ln>
        </p:spPr>
        <p:txBody>
          <a:bodyPr lIns="91400" tIns="45702" rIns="91400" bIns="45702">
            <a:spAutoFit/>
          </a:bodyPr>
          <a:lstStyle/>
          <a:p>
            <a:pPr algn="ctr" defTabSz="457011"/>
            <a:r>
              <a:rPr lang="en-GB" sz="2000">
                <a:solidFill>
                  <a:prstClr val="black"/>
                </a:solidFill>
                <a:latin typeface="Arial" pitchFamily="34" charset="0"/>
              </a:rPr>
              <a:t>*</a:t>
            </a:r>
            <a:r>
              <a:rPr lang="de-DE" sz="2000" baseline="30000">
                <a:solidFill>
                  <a:prstClr val="black"/>
                </a:solidFill>
                <a:latin typeface="Arial" pitchFamily="34" charset="0"/>
              </a:rPr>
              <a:t>†</a:t>
            </a:r>
            <a:endParaRPr lang="en-GB" sz="2000" baseline="30000">
              <a:solidFill>
                <a:prstClr val="black"/>
              </a:solidFill>
              <a:latin typeface="Arial" pitchFamily="34" charset="0"/>
            </a:endParaRPr>
          </a:p>
        </p:txBody>
      </p:sp>
      <p:sp>
        <p:nvSpPr>
          <p:cNvPr id="43020" name="TextBox 40"/>
          <p:cNvSpPr txBox="1">
            <a:spLocks noChangeArrowheads="1"/>
          </p:cNvSpPr>
          <p:nvPr/>
        </p:nvSpPr>
        <p:spPr bwMode="auto">
          <a:xfrm>
            <a:off x="3187700" y="5207004"/>
            <a:ext cx="3265488" cy="523875"/>
          </a:xfrm>
          <a:prstGeom prst="rect">
            <a:avLst/>
          </a:prstGeom>
          <a:noFill/>
          <a:ln w="9525">
            <a:noFill/>
            <a:miter lim="800000"/>
            <a:headEnd/>
            <a:tailEnd/>
          </a:ln>
        </p:spPr>
        <p:txBody>
          <a:bodyPr lIns="91400" tIns="45702" rIns="91400" bIns="45702">
            <a:spAutoFit/>
          </a:bodyPr>
          <a:lstStyle/>
          <a:p>
            <a:pPr defTabSz="457011"/>
            <a:r>
              <a:rPr lang="en-US" sz="1400">
                <a:solidFill>
                  <a:prstClr val="black"/>
                </a:solidFill>
                <a:latin typeface="Arial" pitchFamily="34" charset="0"/>
              </a:rPr>
              <a:t>*P&lt;0.0001 vs. baseline </a:t>
            </a:r>
            <a:br>
              <a:rPr lang="en-US" sz="1400">
                <a:solidFill>
                  <a:prstClr val="black"/>
                </a:solidFill>
                <a:latin typeface="Arial" pitchFamily="34" charset="0"/>
              </a:rPr>
            </a:br>
            <a:r>
              <a:rPr lang="de-DE" sz="1400" baseline="30000">
                <a:solidFill>
                  <a:prstClr val="black"/>
                </a:solidFill>
                <a:latin typeface="Arial" pitchFamily="34" charset="0"/>
              </a:rPr>
              <a:t>†</a:t>
            </a:r>
            <a:r>
              <a:rPr lang="en-US" sz="1400">
                <a:solidFill>
                  <a:prstClr val="black"/>
                </a:solidFill>
                <a:latin typeface="Arial" pitchFamily="34" charset="0"/>
              </a:rPr>
              <a:t>P&lt;0.0001 vs. dual combination</a:t>
            </a:r>
            <a:endParaRPr lang="de-DE" sz="1400">
              <a:solidFill>
                <a:prstClr val="black"/>
              </a:solidFill>
              <a:latin typeface="Arial" pitchFamily="34" charset="0"/>
            </a:endParaRPr>
          </a:p>
        </p:txBody>
      </p:sp>
      <p:sp>
        <p:nvSpPr>
          <p:cNvPr id="43021" name="Rectangle 45"/>
          <p:cNvSpPr>
            <a:spLocks noChangeArrowheads="1"/>
          </p:cNvSpPr>
          <p:nvPr/>
        </p:nvSpPr>
        <p:spPr bwMode="auto">
          <a:xfrm>
            <a:off x="93663" y="6527800"/>
            <a:ext cx="2788712" cy="276999"/>
          </a:xfrm>
          <a:prstGeom prst="rect">
            <a:avLst/>
          </a:prstGeom>
          <a:noFill/>
          <a:ln w="9525">
            <a:noFill/>
            <a:miter lim="800000"/>
            <a:headEnd/>
            <a:tailEnd/>
          </a:ln>
        </p:spPr>
        <p:txBody>
          <a:bodyPr wrap="none" lIns="91400" tIns="45702" rIns="91400" bIns="45702">
            <a:spAutoFit/>
          </a:bodyPr>
          <a:lstStyle/>
          <a:p>
            <a:pPr defTabSz="457011"/>
            <a:r>
              <a:rPr lang="en-NZ" sz="1200" dirty="0" err="1">
                <a:solidFill>
                  <a:srgbClr val="1F497D"/>
                </a:solidFill>
                <a:cs typeface="Arial" pitchFamily="34" charset="0"/>
              </a:rPr>
              <a:t>Oparil</a:t>
            </a:r>
            <a:r>
              <a:rPr lang="en-NZ" sz="1200" dirty="0">
                <a:solidFill>
                  <a:srgbClr val="1F497D"/>
                </a:solidFill>
                <a:cs typeface="Arial" pitchFamily="34" charset="0"/>
              </a:rPr>
              <a:t> S, et al. </a:t>
            </a:r>
            <a:r>
              <a:rPr lang="en-NZ" sz="1200" dirty="0" err="1">
                <a:solidFill>
                  <a:srgbClr val="1F497D"/>
                </a:solidFill>
                <a:cs typeface="Arial" pitchFamily="34" charset="0"/>
              </a:rPr>
              <a:t>Clin</a:t>
            </a:r>
            <a:r>
              <a:rPr lang="en-NZ" sz="1200" dirty="0">
                <a:solidFill>
                  <a:srgbClr val="1F497D"/>
                </a:solidFill>
                <a:cs typeface="Arial" pitchFamily="34" charset="0"/>
              </a:rPr>
              <a:t> </a:t>
            </a:r>
            <a:r>
              <a:rPr lang="en-NZ" sz="1200" dirty="0" err="1">
                <a:solidFill>
                  <a:srgbClr val="1F497D"/>
                </a:solidFill>
                <a:cs typeface="Arial" pitchFamily="34" charset="0"/>
              </a:rPr>
              <a:t>Ther</a:t>
            </a:r>
            <a:r>
              <a:rPr lang="en-NZ" sz="1200" dirty="0">
                <a:solidFill>
                  <a:srgbClr val="1F497D"/>
                </a:solidFill>
                <a:cs typeface="Arial" pitchFamily="34" charset="0"/>
              </a:rPr>
              <a:t> 2010;32:1252-69.</a:t>
            </a:r>
          </a:p>
        </p:txBody>
      </p:sp>
      <p:sp>
        <p:nvSpPr>
          <p:cNvPr id="43022" name="TextBox 28"/>
          <p:cNvSpPr txBox="1">
            <a:spLocks noChangeArrowheads="1"/>
          </p:cNvSpPr>
          <p:nvPr/>
        </p:nvSpPr>
        <p:spPr bwMode="auto">
          <a:xfrm>
            <a:off x="231779" y="5876925"/>
            <a:ext cx="5040313" cy="522288"/>
          </a:xfrm>
          <a:prstGeom prst="rect">
            <a:avLst/>
          </a:prstGeom>
          <a:noFill/>
          <a:ln w="9525">
            <a:noFill/>
            <a:miter lim="800000"/>
            <a:headEnd/>
            <a:tailEnd/>
          </a:ln>
        </p:spPr>
        <p:txBody>
          <a:bodyPr lIns="91400" tIns="45702" rIns="91400" bIns="45702">
            <a:spAutoFit/>
          </a:bodyPr>
          <a:lstStyle/>
          <a:p>
            <a:pPr defTabSz="457011"/>
            <a:r>
              <a:rPr lang="en-US" sz="1400" baseline="30000">
                <a:solidFill>
                  <a:prstClr val="black"/>
                </a:solidFill>
                <a:latin typeface="Arial" pitchFamily="34" charset="0"/>
              </a:rPr>
              <a:t>‡</a:t>
            </a:r>
            <a:r>
              <a:rPr lang="en-US" sz="1400">
                <a:solidFill>
                  <a:prstClr val="black"/>
                </a:solidFill>
                <a:latin typeface="Arial" pitchFamily="34" charset="0"/>
              </a:rPr>
              <a:t>LS (Least Squares) mean change from baseline in SeDBP after 12 weeks of treatment with dual or triple combination</a:t>
            </a:r>
            <a:endParaRPr lang="de-DE" sz="1400">
              <a:solidFill>
                <a:prstClr val="black"/>
              </a:solidFill>
              <a:latin typeface="Arial" pitchFamily="34" charset="0"/>
            </a:endParaRPr>
          </a:p>
        </p:txBody>
      </p:sp>
      <p:sp>
        <p:nvSpPr>
          <p:cNvPr id="43023" name="Rectangle 15"/>
          <p:cNvSpPr>
            <a:spLocks noChangeArrowheads="1"/>
          </p:cNvSpPr>
          <p:nvPr/>
        </p:nvSpPr>
        <p:spPr bwMode="auto">
          <a:xfrm>
            <a:off x="6227767" y="1230291"/>
            <a:ext cx="2160587" cy="4608512"/>
          </a:xfrm>
          <a:prstGeom prst="rect">
            <a:avLst/>
          </a:prstGeom>
          <a:noFill/>
          <a:ln w="38100">
            <a:solidFill>
              <a:schemeClr val="hlink"/>
            </a:solidFill>
            <a:miter lim="800000"/>
            <a:headEnd/>
            <a:tailEnd/>
          </a:ln>
          <a:effectLst/>
        </p:spPr>
        <p:txBody>
          <a:bodyPr wrap="none" lIns="91400" tIns="45702" rIns="91400" bIns="45702" anchor="ctr"/>
          <a:lstStyle/>
          <a:p>
            <a:pPr defTabSz="457011"/>
            <a:endParaRPr lang="it-IT">
              <a:solidFill>
                <a:prstClr val="black"/>
              </a:solidFill>
            </a:endParaRPr>
          </a:p>
        </p:txBody>
      </p:sp>
    </p:spTree>
    <p:extLst>
      <p:ext uri="{BB962C8B-B14F-4D97-AF65-F5344CB8AC3E}">
        <p14:creationId xmlns:p14="http://schemas.microsoft.com/office/powerpoint/2010/main" val="114052585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arrotondato 30"/>
          <p:cNvSpPr/>
          <p:nvPr/>
        </p:nvSpPr>
        <p:spPr bwMode="auto">
          <a:xfrm>
            <a:off x="169333" y="1485898"/>
            <a:ext cx="8760178" cy="5016500"/>
          </a:xfrm>
          <a:prstGeom prst="roundRect">
            <a:avLst>
              <a:gd name="adj" fmla="val 6125"/>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srgbClr val="FF0000">
                <a:alpha val="43000"/>
              </a:srgbClr>
            </a:outerShdw>
          </a:effectLst>
          <a:scene3d>
            <a:camera prst="orthographicFront"/>
            <a:lightRig rig="threePt" dir="t"/>
          </a:scene3d>
          <a:sp3d>
            <a:bevelT/>
          </a:sp3d>
          <a:extLst/>
        </p:spPr>
        <p:txBody>
          <a:bodyPr lIns="91400" tIns="45702" rIns="91400" bIns="45702"/>
          <a:lstStyle/>
          <a:p>
            <a:pPr eaLnBrk="0" fontAlgn="base" hangingPunct="0">
              <a:spcBef>
                <a:spcPct val="0"/>
              </a:spcBef>
              <a:spcAft>
                <a:spcPct val="0"/>
              </a:spcAft>
              <a:defRPr/>
            </a:pPr>
            <a:endParaRPr lang="it-IT" sz="2400" b="1">
              <a:solidFill>
                <a:srgbClr val="666699"/>
              </a:solidFill>
              <a:latin typeface="Times New Roman" pitchFamily="18" charset="0"/>
              <a:ea typeface="ＭＳ Ｐゴシック" charset="0"/>
              <a:cs typeface="ＭＳ Ｐゴシック" charset="0"/>
            </a:endParaRPr>
          </a:p>
        </p:txBody>
      </p:sp>
      <p:pic>
        <p:nvPicPr>
          <p:cNvPr id="276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9" y="2030417"/>
            <a:ext cx="59213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4" name="Text Box 14"/>
          <p:cNvSpPr txBox="1">
            <a:spLocks noChangeArrowheads="1"/>
          </p:cNvSpPr>
          <p:nvPr/>
        </p:nvSpPr>
        <p:spPr bwMode="auto">
          <a:xfrm>
            <a:off x="2851153" y="6494467"/>
            <a:ext cx="60277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27" tIns="42364" rIns="84727" bIns="4236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it-IT" altLang="it-IT" sz="1200">
                <a:solidFill>
                  <a:srgbClr val="000000"/>
                </a:solidFill>
                <a:cs typeface="Arial" charset="0"/>
              </a:rPr>
              <a:t>Wald DS et al., Am J Med 2009; 122: 290</a:t>
            </a:r>
          </a:p>
        </p:txBody>
      </p:sp>
      <p:sp>
        <p:nvSpPr>
          <p:cNvPr id="1270791" name="Text Box 7"/>
          <p:cNvSpPr txBox="1">
            <a:spLocks noChangeArrowheads="1"/>
          </p:cNvSpPr>
          <p:nvPr/>
        </p:nvSpPr>
        <p:spPr bwMode="auto">
          <a:xfrm rot="16200000">
            <a:off x="-999469" y="3218754"/>
            <a:ext cx="3456271" cy="56019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Incremental SBP reduction ratio</a:t>
            </a:r>
          </a:p>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of observed to expected additive effects</a:t>
            </a:r>
          </a:p>
        </p:txBody>
      </p:sp>
      <p:sp>
        <p:nvSpPr>
          <p:cNvPr id="1270792" name="Rectangle 8"/>
          <p:cNvSpPr>
            <a:spLocks noChangeArrowheads="1"/>
          </p:cNvSpPr>
          <p:nvPr/>
        </p:nvSpPr>
        <p:spPr bwMode="auto">
          <a:xfrm>
            <a:off x="438154" y="5726113"/>
            <a:ext cx="8031163" cy="692150"/>
          </a:xfrm>
          <a:prstGeom prst="rect">
            <a:avLst/>
          </a:prstGeom>
          <a:noFill/>
          <a:ln w="12700">
            <a:noFill/>
            <a:miter lim="800000"/>
            <a:headEnd/>
            <a:tailEnd/>
          </a:ln>
        </p:spPr>
        <p:txBody>
          <a:bodyPr lIns="84738" tIns="42369" rIns="84738" bIns="42369">
            <a:spAutoFit/>
          </a:bodyPr>
          <a:lstStyle/>
          <a:p>
            <a:pPr defTabSz="709319" eaLnBrk="0" fontAlgn="base" hangingPunct="0">
              <a:spcBef>
                <a:spcPct val="0"/>
              </a:spcBef>
              <a:spcAft>
                <a:spcPct val="0"/>
              </a:spcAft>
              <a:defRPr/>
            </a:pPr>
            <a:r>
              <a:rPr lang="en-GB" sz="1300" b="1">
                <a:solidFill>
                  <a:srgbClr val="FFFFFF"/>
                </a:solidFill>
                <a:effectLst>
                  <a:outerShdw blurRad="38100" dist="38100" dir="2700000" algn="tl">
                    <a:srgbClr val="C0C0C0"/>
                  </a:outerShdw>
                </a:effectLst>
                <a:latin typeface="Times New Roman" pitchFamily="18" charset="0"/>
                <a:cs typeface="Arial" pitchFamily="34" charset="0"/>
              </a:rPr>
              <a:t>* The expected incremental effect is the incremental blood pressure reduction of the added (or doubled drug), assuming an additive effect and allowing for the smaller reduction from 1 drug (or dose of 1 drug) given the lower pretreatment blood pressure because of the other</a:t>
            </a:r>
          </a:p>
        </p:txBody>
      </p:sp>
      <p:sp>
        <p:nvSpPr>
          <p:cNvPr id="1270793" name="Text Box 9"/>
          <p:cNvSpPr txBox="1">
            <a:spLocks noChangeArrowheads="1"/>
          </p:cNvSpPr>
          <p:nvPr/>
        </p:nvSpPr>
        <p:spPr bwMode="auto">
          <a:xfrm>
            <a:off x="958853" y="1916117"/>
            <a:ext cx="363538" cy="269875"/>
          </a:xfrm>
          <a:prstGeom prst="rect">
            <a:avLst/>
          </a:prstGeom>
          <a:noFill/>
          <a:ln w="12700">
            <a:noFill/>
            <a:miter lim="800000"/>
            <a:headEnd/>
            <a:tailEnd/>
          </a:ln>
        </p:spPr>
        <p:txBody>
          <a:bodyPr wrap="none" lIns="84738" tIns="42369" rIns="84738" bIns="42369">
            <a:spAutoFit/>
          </a:bodyPr>
          <a:lstStyle/>
          <a:p>
            <a:pPr algn="r" defTabSz="712493" eaLnBrk="0" fontAlgn="base" hangingPunct="0">
              <a:spcBef>
                <a:spcPct val="0"/>
              </a:spcBef>
              <a:spcAft>
                <a:spcPct val="0"/>
              </a:spcAft>
              <a:defRPr/>
            </a:pPr>
            <a:r>
              <a:rPr lang="en-GB" sz="1200">
                <a:solidFill>
                  <a:srgbClr val="FFFFFF"/>
                </a:solidFill>
                <a:effectLst>
                  <a:outerShdw blurRad="38100" dist="38100" dir="2700000" algn="tl">
                    <a:srgbClr val="C0C0C0"/>
                  </a:outerShdw>
                </a:effectLst>
                <a:latin typeface="Times New Roman" pitchFamily="18" charset="0"/>
                <a:cs typeface="Arial" pitchFamily="34" charset="0"/>
              </a:rPr>
              <a:t>1.5</a:t>
            </a:r>
          </a:p>
        </p:txBody>
      </p:sp>
      <p:sp>
        <p:nvSpPr>
          <p:cNvPr id="1270794" name="Text Box 10"/>
          <p:cNvSpPr txBox="1">
            <a:spLocks noChangeArrowheads="1"/>
          </p:cNvSpPr>
          <p:nvPr/>
        </p:nvSpPr>
        <p:spPr bwMode="auto">
          <a:xfrm>
            <a:off x="958853" y="2900367"/>
            <a:ext cx="363538" cy="269875"/>
          </a:xfrm>
          <a:prstGeom prst="rect">
            <a:avLst/>
          </a:prstGeom>
          <a:noFill/>
          <a:ln w="12700">
            <a:noFill/>
            <a:miter lim="800000"/>
            <a:headEnd/>
            <a:tailEnd/>
          </a:ln>
        </p:spPr>
        <p:txBody>
          <a:bodyPr wrap="none" lIns="84738" tIns="42369" rIns="84738" bIns="42369">
            <a:spAutoFit/>
          </a:bodyPr>
          <a:lstStyle/>
          <a:p>
            <a:pPr algn="r" defTabSz="712493" eaLnBrk="0" fontAlgn="base" hangingPunct="0">
              <a:spcBef>
                <a:spcPct val="0"/>
              </a:spcBef>
              <a:spcAft>
                <a:spcPct val="0"/>
              </a:spcAft>
              <a:defRPr/>
            </a:pPr>
            <a:r>
              <a:rPr lang="en-GB" sz="1200">
                <a:solidFill>
                  <a:srgbClr val="FFFFFF"/>
                </a:solidFill>
                <a:effectLst>
                  <a:outerShdw blurRad="38100" dist="38100" dir="2700000" algn="tl">
                    <a:srgbClr val="C0C0C0"/>
                  </a:outerShdw>
                </a:effectLst>
                <a:latin typeface="Times New Roman" pitchFamily="18" charset="0"/>
                <a:cs typeface="Arial" pitchFamily="34" charset="0"/>
              </a:rPr>
              <a:t>1.0</a:t>
            </a:r>
          </a:p>
        </p:txBody>
      </p:sp>
      <p:sp>
        <p:nvSpPr>
          <p:cNvPr id="1270795" name="Text Box 11"/>
          <p:cNvSpPr txBox="1">
            <a:spLocks noChangeArrowheads="1"/>
          </p:cNvSpPr>
          <p:nvPr/>
        </p:nvSpPr>
        <p:spPr bwMode="auto">
          <a:xfrm>
            <a:off x="958853" y="3883029"/>
            <a:ext cx="363538" cy="269875"/>
          </a:xfrm>
          <a:prstGeom prst="rect">
            <a:avLst/>
          </a:prstGeom>
          <a:noFill/>
          <a:ln w="12700">
            <a:noFill/>
            <a:miter lim="800000"/>
            <a:headEnd/>
            <a:tailEnd/>
          </a:ln>
        </p:spPr>
        <p:txBody>
          <a:bodyPr wrap="none" lIns="84738" tIns="42369" rIns="84738" bIns="42369">
            <a:spAutoFit/>
          </a:bodyPr>
          <a:lstStyle/>
          <a:p>
            <a:pPr algn="r" defTabSz="712493" eaLnBrk="0" fontAlgn="base" hangingPunct="0">
              <a:spcBef>
                <a:spcPct val="0"/>
              </a:spcBef>
              <a:spcAft>
                <a:spcPct val="0"/>
              </a:spcAft>
              <a:defRPr/>
            </a:pPr>
            <a:r>
              <a:rPr lang="en-GB" sz="1200">
                <a:solidFill>
                  <a:srgbClr val="FFFFFF"/>
                </a:solidFill>
                <a:effectLst>
                  <a:outerShdw blurRad="38100" dist="38100" dir="2700000" algn="tl">
                    <a:srgbClr val="C0C0C0"/>
                  </a:outerShdw>
                </a:effectLst>
                <a:latin typeface="Times New Roman" pitchFamily="18" charset="0"/>
                <a:cs typeface="Arial" pitchFamily="34" charset="0"/>
              </a:rPr>
              <a:t>0.5</a:t>
            </a:r>
          </a:p>
        </p:txBody>
      </p:sp>
      <p:sp>
        <p:nvSpPr>
          <p:cNvPr id="1270796" name="Text Box 12"/>
          <p:cNvSpPr txBox="1">
            <a:spLocks noChangeArrowheads="1"/>
          </p:cNvSpPr>
          <p:nvPr/>
        </p:nvSpPr>
        <p:spPr bwMode="auto">
          <a:xfrm>
            <a:off x="968375" y="4867279"/>
            <a:ext cx="363538" cy="269875"/>
          </a:xfrm>
          <a:prstGeom prst="rect">
            <a:avLst/>
          </a:prstGeom>
          <a:noFill/>
          <a:ln w="12700">
            <a:noFill/>
            <a:miter lim="800000"/>
            <a:headEnd/>
            <a:tailEnd/>
          </a:ln>
        </p:spPr>
        <p:txBody>
          <a:bodyPr wrap="none" lIns="84738" tIns="42369" rIns="84738" bIns="42369">
            <a:spAutoFit/>
          </a:bodyPr>
          <a:lstStyle/>
          <a:p>
            <a:pPr algn="r" defTabSz="712493" eaLnBrk="0" fontAlgn="base" hangingPunct="0">
              <a:spcBef>
                <a:spcPct val="0"/>
              </a:spcBef>
              <a:spcAft>
                <a:spcPct val="0"/>
              </a:spcAft>
              <a:defRPr/>
            </a:pPr>
            <a:r>
              <a:rPr lang="en-GB" sz="1200">
                <a:solidFill>
                  <a:srgbClr val="FFFFFF"/>
                </a:solidFill>
                <a:effectLst>
                  <a:outerShdw blurRad="38100" dist="38100" dir="2700000" algn="tl">
                    <a:srgbClr val="C0C0C0"/>
                  </a:outerShdw>
                </a:effectLst>
                <a:latin typeface="Times New Roman" pitchFamily="18" charset="0"/>
                <a:cs typeface="Arial" pitchFamily="34" charset="0"/>
              </a:rPr>
              <a:t>0.0</a:t>
            </a:r>
          </a:p>
        </p:txBody>
      </p:sp>
      <p:sp>
        <p:nvSpPr>
          <p:cNvPr id="1270797" name="Text Box 13"/>
          <p:cNvSpPr txBox="1">
            <a:spLocks noChangeArrowheads="1"/>
          </p:cNvSpPr>
          <p:nvPr/>
        </p:nvSpPr>
        <p:spPr bwMode="auto">
          <a:xfrm>
            <a:off x="6797675" y="2436814"/>
            <a:ext cx="1985963" cy="1984224"/>
          </a:xfrm>
          <a:prstGeom prst="rect">
            <a:avLst/>
          </a:prstGeom>
          <a:noFill/>
          <a:ln w="12700">
            <a:noFill/>
            <a:miter lim="800000"/>
            <a:headEnd/>
            <a:tailEnd/>
          </a:ln>
        </p:spPr>
        <p:txBody>
          <a:bodyPr lIns="84738" tIns="42369" rIns="84738" bIns="42369">
            <a:spAutoFit/>
          </a:bodyPr>
          <a:lstStyle/>
          <a:p>
            <a:pP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Adding a drug from another class (on average standard doses)</a:t>
            </a:r>
          </a:p>
          <a:p>
            <a:pP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Doubling dose of same drug (from standard dose to twice standard)</a:t>
            </a:r>
          </a:p>
        </p:txBody>
      </p:sp>
      <p:sp>
        <p:nvSpPr>
          <p:cNvPr id="1270798" name="Text Box 14"/>
          <p:cNvSpPr txBox="1">
            <a:spLocks noChangeArrowheads="1"/>
          </p:cNvSpPr>
          <p:nvPr/>
        </p:nvSpPr>
        <p:spPr bwMode="auto">
          <a:xfrm>
            <a:off x="1345731" y="2290765"/>
            <a:ext cx="642298"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1.04</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(0.88-1.20)</a:t>
            </a:r>
          </a:p>
        </p:txBody>
      </p:sp>
      <p:sp>
        <p:nvSpPr>
          <p:cNvPr id="1270799" name="Text Box 15"/>
          <p:cNvSpPr txBox="1">
            <a:spLocks noChangeArrowheads="1"/>
          </p:cNvSpPr>
          <p:nvPr/>
        </p:nvSpPr>
        <p:spPr bwMode="auto">
          <a:xfrm>
            <a:off x="2456977" y="2217739"/>
            <a:ext cx="642298"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1.00</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(0.76-1.24)</a:t>
            </a:r>
          </a:p>
        </p:txBody>
      </p:sp>
      <p:sp>
        <p:nvSpPr>
          <p:cNvPr id="1270800" name="Text Box 16"/>
          <p:cNvSpPr txBox="1">
            <a:spLocks noChangeArrowheads="1"/>
          </p:cNvSpPr>
          <p:nvPr/>
        </p:nvSpPr>
        <p:spPr bwMode="auto">
          <a:xfrm>
            <a:off x="3568227" y="1916117"/>
            <a:ext cx="642298"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1.16</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(0.93-1.39)</a:t>
            </a:r>
          </a:p>
        </p:txBody>
      </p:sp>
      <p:sp>
        <p:nvSpPr>
          <p:cNvPr id="1270801" name="Text Box 17"/>
          <p:cNvSpPr txBox="1">
            <a:spLocks noChangeArrowheads="1"/>
          </p:cNvSpPr>
          <p:nvPr/>
        </p:nvSpPr>
        <p:spPr bwMode="auto">
          <a:xfrm>
            <a:off x="4679477" y="2486025"/>
            <a:ext cx="642298"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0.89</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(0.69-1.09)</a:t>
            </a:r>
          </a:p>
        </p:txBody>
      </p:sp>
      <p:sp>
        <p:nvSpPr>
          <p:cNvPr id="1270802" name="Text Box 18"/>
          <p:cNvSpPr txBox="1">
            <a:spLocks noChangeArrowheads="1"/>
          </p:cNvSpPr>
          <p:nvPr/>
        </p:nvSpPr>
        <p:spPr bwMode="auto">
          <a:xfrm>
            <a:off x="5801048" y="2460625"/>
            <a:ext cx="642297"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1.01</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(0.90-1.12)</a:t>
            </a:r>
          </a:p>
        </p:txBody>
      </p:sp>
      <p:sp>
        <p:nvSpPr>
          <p:cNvPr id="1270803" name="Text Box 19"/>
          <p:cNvSpPr txBox="1">
            <a:spLocks noChangeArrowheads="1"/>
          </p:cNvSpPr>
          <p:nvPr/>
        </p:nvSpPr>
        <p:spPr bwMode="auto">
          <a:xfrm>
            <a:off x="1791814" y="4044950"/>
            <a:ext cx="642298"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0.19</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(0.08-0.30)</a:t>
            </a:r>
          </a:p>
        </p:txBody>
      </p:sp>
      <p:sp>
        <p:nvSpPr>
          <p:cNvPr id="1270804" name="Text Box 20"/>
          <p:cNvSpPr txBox="1">
            <a:spLocks noChangeArrowheads="1"/>
          </p:cNvSpPr>
          <p:nvPr/>
        </p:nvSpPr>
        <p:spPr bwMode="auto">
          <a:xfrm>
            <a:off x="2903859" y="3971929"/>
            <a:ext cx="642297"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0.23</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(0.12-0.34)</a:t>
            </a:r>
          </a:p>
        </p:txBody>
      </p:sp>
      <p:sp>
        <p:nvSpPr>
          <p:cNvPr id="1270805" name="Text Box 21"/>
          <p:cNvSpPr txBox="1">
            <a:spLocks noChangeArrowheads="1"/>
          </p:cNvSpPr>
          <p:nvPr/>
        </p:nvSpPr>
        <p:spPr bwMode="auto">
          <a:xfrm>
            <a:off x="4034162" y="4156076"/>
            <a:ext cx="642297"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0.20</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(0.14-0.26)</a:t>
            </a:r>
          </a:p>
        </p:txBody>
      </p:sp>
      <p:sp>
        <p:nvSpPr>
          <p:cNvPr id="1270806" name="Text Box 22"/>
          <p:cNvSpPr txBox="1">
            <a:spLocks noChangeArrowheads="1"/>
          </p:cNvSpPr>
          <p:nvPr/>
        </p:nvSpPr>
        <p:spPr bwMode="auto">
          <a:xfrm>
            <a:off x="5126359" y="3687767"/>
            <a:ext cx="642297"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0.37</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(0.29-0.45)</a:t>
            </a:r>
          </a:p>
        </p:txBody>
      </p:sp>
      <p:sp>
        <p:nvSpPr>
          <p:cNvPr id="1270807" name="Text Box 23"/>
          <p:cNvSpPr txBox="1">
            <a:spLocks noChangeArrowheads="1"/>
          </p:cNvSpPr>
          <p:nvPr/>
        </p:nvSpPr>
        <p:spPr bwMode="auto">
          <a:xfrm>
            <a:off x="6245545" y="4162429"/>
            <a:ext cx="642297" cy="336888"/>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0.22</a:t>
            </a:r>
          </a:p>
          <a:p>
            <a:pPr algn="ctr" defTabSz="712493" eaLnBrk="0" fontAlgn="base" hangingPunct="0">
              <a:spcBef>
                <a:spcPct val="0"/>
              </a:spcBef>
              <a:spcAft>
                <a:spcPct val="0"/>
              </a:spcAft>
              <a:defRPr/>
            </a:pPr>
            <a:r>
              <a:rPr lang="en-GB" sz="800" b="1">
                <a:solidFill>
                  <a:srgbClr val="FFFFFF"/>
                </a:solidFill>
                <a:effectLst>
                  <a:outerShdw blurRad="38100" dist="38100" dir="2700000" algn="tl">
                    <a:srgbClr val="C0C0C0"/>
                  </a:outerShdw>
                </a:effectLst>
                <a:latin typeface="Times New Roman" pitchFamily="18" charset="0"/>
                <a:cs typeface="Arial" pitchFamily="34" charset="0"/>
              </a:rPr>
              <a:t>(0.19-0.25)</a:t>
            </a:r>
          </a:p>
        </p:txBody>
      </p:sp>
      <p:sp>
        <p:nvSpPr>
          <p:cNvPr id="1270808" name="Text Box 24"/>
          <p:cNvSpPr txBox="1">
            <a:spLocks noChangeArrowheads="1"/>
          </p:cNvSpPr>
          <p:nvPr/>
        </p:nvSpPr>
        <p:spPr bwMode="auto">
          <a:xfrm>
            <a:off x="1426993" y="4991104"/>
            <a:ext cx="908391" cy="322929"/>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Thiazide</a:t>
            </a:r>
          </a:p>
        </p:txBody>
      </p:sp>
      <p:sp>
        <p:nvSpPr>
          <p:cNvPr id="1270809" name="Text Box 25"/>
          <p:cNvSpPr txBox="1">
            <a:spLocks noChangeArrowheads="1"/>
          </p:cNvSpPr>
          <p:nvPr/>
        </p:nvSpPr>
        <p:spPr bwMode="auto">
          <a:xfrm>
            <a:off x="2586028" y="4991100"/>
            <a:ext cx="808060" cy="560256"/>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Beta-</a:t>
            </a:r>
          </a:p>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blocker</a:t>
            </a:r>
          </a:p>
        </p:txBody>
      </p:sp>
      <p:sp>
        <p:nvSpPr>
          <p:cNvPr id="1270810" name="Text Box 26"/>
          <p:cNvSpPr txBox="1">
            <a:spLocks noChangeArrowheads="1"/>
          </p:cNvSpPr>
          <p:nvPr/>
        </p:nvSpPr>
        <p:spPr bwMode="auto">
          <a:xfrm>
            <a:off x="3642093" y="4991100"/>
            <a:ext cx="920023" cy="560256"/>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ACE-</a:t>
            </a:r>
          </a:p>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inhibitor</a:t>
            </a:r>
          </a:p>
        </p:txBody>
      </p:sp>
      <p:sp>
        <p:nvSpPr>
          <p:cNvPr id="1270811" name="Text Box 27"/>
          <p:cNvSpPr txBox="1">
            <a:spLocks noChangeArrowheads="1"/>
          </p:cNvSpPr>
          <p:nvPr/>
        </p:nvSpPr>
        <p:spPr bwMode="auto">
          <a:xfrm>
            <a:off x="4426317" y="4991100"/>
            <a:ext cx="1594708" cy="560256"/>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Calcium channel</a:t>
            </a:r>
          </a:p>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blocker</a:t>
            </a:r>
          </a:p>
        </p:txBody>
      </p:sp>
      <p:sp>
        <p:nvSpPr>
          <p:cNvPr id="1270812" name="Text Box 28"/>
          <p:cNvSpPr txBox="1">
            <a:spLocks noChangeArrowheads="1"/>
          </p:cNvSpPr>
          <p:nvPr/>
        </p:nvSpPr>
        <p:spPr bwMode="auto">
          <a:xfrm>
            <a:off x="5959896" y="4991100"/>
            <a:ext cx="730996" cy="560256"/>
          </a:xfrm>
          <a:prstGeom prst="rect">
            <a:avLst/>
          </a:prstGeom>
          <a:noFill/>
          <a:ln w="12700">
            <a:noFill/>
            <a:miter lim="800000"/>
            <a:headEnd/>
            <a:tailEnd/>
          </a:ln>
        </p:spPr>
        <p:txBody>
          <a:bodyPr wrap="none" lIns="84738" tIns="42369" rIns="84738" bIns="42369">
            <a:spAutoFit/>
          </a:bodyPr>
          <a:lstStyle/>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All</a:t>
            </a:r>
          </a:p>
          <a:p>
            <a:pPr algn="ctr" defTabSz="712493" eaLnBrk="0" fontAlgn="base" hangingPunct="0">
              <a:spcBef>
                <a:spcPct val="0"/>
              </a:spcBef>
              <a:spcAft>
                <a:spcPct val="0"/>
              </a:spcAft>
              <a:defRPr/>
            </a:pPr>
            <a:r>
              <a:rPr lang="en-GB" sz="1500" b="1">
                <a:solidFill>
                  <a:srgbClr val="FFFFFF"/>
                </a:solidFill>
                <a:effectLst>
                  <a:outerShdw blurRad="38100" dist="38100" dir="2700000" algn="tl">
                    <a:srgbClr val="C0C0C0"/>
                  </a:outerShdw>
                </a:effectLst>
                <a:latin typeface="Times New Roman" pitchFamily="18" charset="0"/>
                <a:cs typeface="Arial" pitchFamily="34" charset="0"/>
              </a:rPr>
              <a:t>classes</a:t>
            </a:r>
          </a:p>
        </p:txBody>
      </p:sp>
      <p:sp>
        <p:nvSpPr>
          <p:cNvPr id="27677" name="Text Box 22"/>
          <p:cNvSpPr txBox="1">
            <a:spLocks noChangeArrowheads="1"/>
          </p:cNvSpPr>
          <p:nvPr/>
        </p:nvSpPr>
        <p:spPr bwMode="auto">
          <a:xfrm>
            <a:off x="611560" y="17467"/>
            <a:ext cx="8521328" cy="119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1" tIns="45433" rIns="90891" bIns="4543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0"/>
              </a:spcBef>
              <a:spcAft>
                <a:spcPct val="0"/>
              </a:spcAft>
              <a:buFontTx/>
              <a:buNone/>
            </a:pPr>
            <a:r>
              <a:rPr lang="en-US" altLang="it-IT" sz="2400" b="1" dirty="0" err="1">
                <a:solidFill>
                  <a:srgbClr val="FFFF00"/>
                </a:solidFill>
              </a:rPr>
              <a:t>Incremento</a:t>
            </a:r>
            <a:r>
              <a:rPr lang="en-US" altLang="it-IT" sz="2400" b="1" dirty="0">
                <a:solidFill>
                  <a:srgbClr val="FFFF00"/>
                </a:solidFill>
              </a:rPr>
              <a:t> di </a:t>
            </a:r>
            <a:r>
              <a:rPr lang="en-US" altLang="it-IT" sz="2400" b="1" dirty="0" err="1">
                <a:solidFill>
                  <a:srgbClr val="FFFF00"/>
                </a:solidFill>
              </a:rPr>
              <a:t>effetto</a:t>
            </a:r>
            <a:r>
              <a:rPr lang="en-US" altLang="it-IT" sz="2400" b="1" dirty="0">
                <a:solidFill>
                  <a:srgbClr val="FFFF00"/>
                </a:solidFill>
              </a:rPr>
              <a:t> </a:t>
            </a:r>
            <a:r>
              <a:rPr lang="en-US" altLang="it-IT" sz="2400" b="1" dirty="0" err="1">
                <a:solidFill>
                  <a:srgbClr val="FFFF00"/>
                </a:solidFill>
              </a:rPr>
              <a:t>ipotensivo</a:t>
            </a:r>
            <a:r>
              <a:rPr lang="en-US" altLang="it-IT" sz="2400" b="1" dirty="0">
                <a:solidFill>
                  <a:srgbClr val="FFFF00"/>
                </a:solidFill>
              </a:rPr>
              <a:t> </a:t>
            </a:r>
            <a:r>
              <a:rPr lang="en-US" altLang="it-IT" sz="2400" b="1" dirty="0" err="1">
                <a:solidFill>
                  <a:srgbClr val="FFFF00"/>
                </a:solidFill>
              </a:rPr>
              <a:t>osservato</a:t>
            </a:r>
            <a:r>
              <a:rPr lang="en-US" altLang="it-IT" sz="2400" b="1" dirty="0">
                <a:solidFill>
                  <a:srgbClr val="FFFF00"/>
                </a:solidFill>
              </a:rPr>
              <a:t>/</a:t>
            </a:r>
            <a:r>
              <a:rPr lang="en-US" altLang="it-IT" sz="2400" b="1" dirty="0" err="1">
                <a:solidFill>
                  <a:srgbClr val="FFFF00"/>
                </a:solidFill>
              </a:rPr>
              <a:t>atteso</a:t>
            </a:r>
            <a:r>
              <a:rPr lang="en-US" altLang="it-IT" sz="2400" b="1" dirty="0">
                <a:solidFill>
                  <a:srgbClr val="FFFF00"/>
                </a:solidFill>
              </a:rPr>
              <a:t> </a:t>
            </a:r>
            <a:r>
              <a:rPr lang="en-US" altLang="it-IT" sz="2400" b="1" dirty="0" err="1">
                <a:solidFill>
                  <a:srgbClr val="FFFF00"/>
                </a:solidFill>
              </a:rPr>
              <a:t>ottenuto</a:t>
            </a:r>
            <a:r>
              <a:rPr lang="en-US" altLang="it-IT" sz="2400" b="1" dirty="0">
                <a:solidFill>
                  <a:srgbClr val="FFFF00"/>
                </a:solidFill>
              </a:rPr>
              <a:t> </a:t>
            </a:r>
            <a:r>
              <a:rPr lang="en-US" altLang="it-IT" sz="2400" b="1" dirty="0" err="1">
                <a:solidFill>
                  <a:srgbClr val="FFFF00"/>
                </a:solidFill>
              </a:rPr>
              <a:t>aggiungendo</a:t>
            </a:r>
            <a:r>
              <a:rPr lang="en-US" altLang="it-IT" sz="2400" b="1" dirty="0">
                <a:solidFill>
                  <a:srgbClr val="FFFF00"/>
                </a:solidFill>
              </a:rPr>
              <a:t> un </a:t>
            </a:r>
            <a:r>
              <a:rPr lang="en-US" altLang="it-IT" sz="2400" b="1" dirty="0" err="1">
                <a:solidFill>
                  <a:srgbClr val="FFFF00"/>
                </a:solidFill>
              </a:rPr>
              <a:t>farmaco</a:t>
            </a:r>
            <a:r>
              <a:rPr lang="en-US" altLang="it-IT" sz="2400" b="1" dirty="0">
                <a:solidFill>
                  <a:srgbClr val="FFFF00"/>
                </a:solidFill>
              </a:rPr>
              <a:t> o </a:t>
            </a:r>
            <a:r>
              <a:rPr lang="en-US" altLang="it-IT" sz="2400" b="1" dirty="0" err="1">
                <a:solidFill>
                  <a:srgbClr val="FFFF00"/>
                </a:solidFill>
              </a:rPr>
              <a:t>raddoppiando</a:t>
            </a:r>
            <a:r>
              <a:rPr lang="en-US" altLang="it-IT" sz="2400" b="1" dirty="0">
                <a:solidFill>
                  <a:srgbClr val="FFFF00"/>
                </a:solidFill>
              </a:rPr>
              <a:t> la dose </a:t>
            </a:r>
            <a:r>
              <a:rPr lang="en-US" altLang="it-IT" sz="2400" b="1" dirty="0" err="1">
                <a:solidFill>
                  <a:srgbClr val="FFFF00"/>
                </a:solidFill>
              </a:rPr>
              <a:t>rispetto</a:t>
            </a:r>
            <a:r>
              <a:rPr lang="en-US" altLang="it-IT" sz="2400" b="1" dirty="0">
                <a:solidFill>
                  <a:srgbClr val="FFFF00"/>
                </a:solidFill>
              </a:rPr>
              <a:t> </a:t>
            </a:r>
            <a:r>
              <a:rPr lang="en-US" altLang="it-IT" sz="2400" b="1" dirty="0" err="1">
                <a:solidFill>
                  <a:srgbClr val="FFFF00"/>
                </a:solidFill>
              </a:rPr>
              <a:t>alla</a:t>
            </a:r>
            <a:r>
              <a:rPr lang="en-US" altLang="it-IT" sz="2400" b="1" dirty="0">
                <a:solidFill>
                  <a:srgbClr val="FFFF00"/>
                </a:solidFill>
              </a:rPr>
              <a:t> </a:t>
            </a:r>
            <a:r>
              <a:rPr lang="en-US" altLang="it-IT" sz="2400" b="1" dirty="0" err="1">
                <a:solidFill>
                  <a:srgbClr val="FFFF00"/>
                </a:solidFill>
              </a:rPr>
              <a:t>classe</a:t>
            </a:r>
            <a:r>
              <a:rPr lang="en-US" altLang="it-IT" sz="2400" b="1" dirty="0">
                <a:solidFill>
                  <a:srgbClr val="FFFF00"/>
                </a:solidFill>
              </a:rPr>
              <a:t> </a:t>
            </a:r>
            <a:r>
              <a:rPr lang="en-US" altLang="it-IT" sz="2400" b="1" dirty="0" err="1">
                <a:solidFill>
                  <a:srgbClr val="FFFF00"/>
                </a:solidFill>
              </a:rPr>
              <a:t>terapeutica</a:t>
            </a:r>
            <a:endParaRPr lang="en-US" altLang="it-IT" sz="2400" b="1" dirty="0">
              <a:solidFill>
                <a:srgbClr val="FFFF00"/>
              </a:solidFill>
            </a:endParaRPr>
          </a:p>
        </p:txBody>
      </p:sp>
    </p:spTree>
    <p:extLst>
      <p:ext uri="{BB962C8B-B14F-4D97-AF65-F5344CB8AC3E}">
        <p14:creationId xmlns:p14="http://schemas.microsoft.com/office/powerpoint/2010/main" val="31485582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asellaDiTesto 1"/>
          <p:cNvSpPr txBox="1"/>
          <p:nvPr/>
        </p:nvSpPr>
        <p:spPr>
          <a:xfrm>
            <a:off x="1259636" y="1995805"/>
            <a:ext cx="6917278" cy="2308324"/>
          </a:xfrm>
          <a:prstGeom prst="rect">
            <a:avLst/>
          </a:prstGeom>
          <a:noFill/>
        </p:spPr>
        <p:txBody>
          <a:bodyPr wrap="none" lIns="91400" tIns="45702" rIns="91400" bIns="45702" rtlCol="0">
            <a:spAutoFit/>
          </a:bodyPr>
          <a:lstStyle/>
          <a:p>
            <a:endParaRPr lang="it-IT" dirty="0">
              <a:solidFill>
                <a:srgbClr val="000000"/>
              </a:solidFill>
            </a:endParaRPr>
          </a:p>
          <a:p>
            <a:pPr marL="342758" indent="-342758">
              <a:buFontTx/>
              <a:buAutoNum type="arabicPeriod"/>
            </a:pPr>
            <a:r>
              <a:rPr lang="it-IT" dirty="0" smtClean="0">
                <a:solidFill>
                  <a:srgbClr val="000000"/>
                </a:solidFill>
              </a:rPr>
              <a:t>Facile da diagnosticare spesso non viene diagnosticata</a:t>
            </a:r>
          </a:p>
          <a:p>
            <a:pPr marL="342758" indent="-342758">
              <a:buFontTx/>
              <a:buAutoNum type="arabicPeriod"/>
            </a:pPr>
            <a:endParaRPr lang="it-IT" dirty="0">
              <a:solidFill>
                <a:srgbClr val="000000"/>
              </a:solidFill>
            </a:endParaRPr>
          </a:p>
          <a:p>
            <a:pPr marL="342758" indent="-342758">
              <a:buFontTx/>
              <a:buAutoNum type="arabicPeriod"/>
            </a:pPr>
            <a:r>
              <a:rPr lang="it-IT" dirty="0" smtClean="0">
                <a:solidFill>
                  <a:srgbClr val="000000"/>
                </a:solidFill>
              </a:rPr>
              <a:t>Facile da trattare spesso non è trattata</a:t>
            </a:r>
          </a:p>
          <a:p>
            <a:pPr marL="342758" indent="-342758">
              <a:buFontTx/>
              <a:buAutoNum type="arabicPeriod"/>
            </a:pPr>
            <a:endParaRPr lang="it-IT" dirty="0">
              <a:solidFill>
                <a:srgbClr val="000000"/>
              </a:solidFill>
            </a:endParaRPr>
          </a:p>
          <a:p>
            <a:pPr marL="342758" indent="-342758">
              <a:buFontTx/>
              <a:buAutoNum type="arabicPeriod"/>
            </a:pPr>
            <a:r>
              <a:rPr lang="it-IT" dirty="0" smtClean="0">
                <a:solidFill>
                  <a:srgbClr val="000000"/>
                </a:solidFill>
              </a:rPr>
              <a:t>Quando trattata, spesso non viene raggiunto il target pressorio</a:t>
            </a:r>
          </a:p>
          <a:p>
            <a:endParaRPr lang="it-IT" dirty="0">
              <a:solidFill>
                <a:srgbClr val="000000"/>
              </a:solidFill>
            </a:endParaRPr>
          </a:p>
          <a:p>
            <a:endParaRPr lang="it-IT" dirty="0">
              <a:solidFill>
                <a:srgbClr val="000000"/>
              </a:solidFill>
            </a:endParaRPr>
          </a:p>
        </p:txBody>
      </p:sp>
      <p:sp>
        <p:nvSpPr>
          <p:cNvPr id="3" name="Rettangolo 2"/>
          <p:cNvSpPr/>
          <p:nvPr/>
        </p:nvSpPr>
        <p:spPr>
          <a:xfrm>
            <a:off x="1475656" y="692699"/>
            <a:ext cx="6480720" cy="461665"/>
          </a:xfrm>
          <a:prstGeom prst="rect">
            <a:avLst/>
          </a:prstGeom>
          <a:solidFill>
            <a:srgbClr val="FFFF00"/>
          </a:solidFill>
        </p:spPr>
        <p:txBody>
          <a:bodyPr wrap="square" lIns="91400" tIns="45702" rIns="91400" bIns="45702">
            <a:spAutoFit/>
          </a:bodyPr>
          <a:lstStyle/>
          <a:p>
            <a:r>
              <a:rPr lang="it-IT" sz="2400" dirty="0">
                <a:solidFill>
                  <a:srgbClr val="000000"/>
                </a:solidFill>
              </a:rPr>
              <a:t>Il triplice paradosso dell’ipertensione arteriosa:</a:t>
            </a:r>
          </a:p>
        </p:txBody>
      </p:sp>
    </p:spTree>
    <p:extLst>
      <p:ext uri="{BB962C8B-B14F-4D97-AF65-F5344CB8AC3E}">
        <p14:creationId xmlns:p14="http://schemas.microsoft.com/office/powerpoint/2010/main" val="10949766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346077" y="469900"/>
            <a:ext cx="8450263" cy="5913438"/>
          </a:xfrm>
          <a:prstGeom prst="rect">
            <a:avLst/>
          </a:prstGeom>
          <a:gradFill rotWithShape="0">
            <a:gsLst>
              <a:gs pos="0">
                <a:srgbClr val="0A2B33"/>
              </a:gs>
              <a:gs pos="100000">
                <a:srgbClr val="1C6B80"/>
              </a:gs>
            </a:gsLst>
            <a:lin ang="5400000" scaled="1"/>
          </a:gradFill>
          <a:ln w="12700">
            <a:solidFill>
              <a:schemeClr val="bg1"/>
            </a:solidFill>
            <a:miter lim="800000"/>
            <a:headEnd/>
            <a:tailEnd/>
          </a:ln>
          <a:effectLst>
            <a:outerShdw dist="89803" dir="2700000" algn="ctr" rotWithShape="0">
              <a:schemeClr val="tx1"/>
            </a:outerShdw>
          </a:effectLst>
        </p:spPr>
        <p:txBody>
          <a:bodyPr wrap="none" lIns="79232" tIns="39616" rIns="79232" bIns="39616" anchor="ctr"/>
          <a:lstStyle/>
          <a:p>
            <a:pPr algn="ctr" defTabSz="799768" eaLnBrk="0" fontAlgn="base" hangingPunct="0">
              <a:spcBef>
                <a:spcPct val="0"/>
              </a:spcBef>
              <a:spcAft>
                <a:spcPct val="0"/>
              </a:spcAft>
            </a:pPr>
            <a:endParaRPr lang="en-GB" sz="2100">
              <a:solidFill>
                <a:srgbClr val="FFFFFF"/>
              </a:solidFill>
              <a:latin typeface="Times New Roman" pitchFamily="18" charset="0"/>
              <a:ea typeface="MS PGothic" pitchFamily="34" charset="-128"/>
            </a:endParaRPr>
          </a:p>
        </p:txBody>
      </p:sp>
      <p:sp>
        <p:nvSpPr>
          <p:cNvPr id="1207300" name="Text Box 4"/>
          <p:cNvSpPr txBox="1">
            <a:spLocks noChangeArrowheads="1"/>
          </p:cNvSpPr>
          <p:nvPr/>
        </p:nvSpPr>
        <p:spPr bwMode="auto">
          <a:xfrm>
            <a:off x="757238" y="2368552"/>
            <a:ext cx="7612062" cy="1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33" tIns="39616" rIns="79233" bIns="39616">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Should guidelines also indicate a BP value </a:t>
            </a:r>
          </a:p>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not to go below </a:t>
            </a:r>
          </a:p>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in order to avoid harm?</a:t>
            </a:r>
          </a:p>
        </p:txBody>
      </p:sp>
    </p:spTree>
    <p:extLst>
      <p:ext uri="{BB962C8B-B14F-4D97-AF65-F5344CB8AC3E}">
        <p14:creationId xmlns:p14="http://schemas.microsoft.com/office/powerpoint/2010/main" val="129504878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4" y="1916833"/>
            <a:ext cx="8192341" cy="366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115616" y="476672"/>
            <a:ext cx="6552728" cy="954107"/>
          </a:xfrm>
          <a:prstGeom prst="rect">
            <a:avLst/>
          </a:prstGeom>
          <a:solidFill>
            <a:srgbClr val="FFFF00"/>
          </a:solidFill>
        </p:spPr>
        <p:txBody>
          <a:bodyPr wrap="square" lIns="91400" tIns="45702" rIns="91400" bIns="45702">
            <a:spAutoFit/>
          </a:bodyPr>
          <a:lstStyle/>
          <a:p>
            <a:r>
              <a:rPr lang="it-IT" sz="2800" dirty="0">
                <a:solidFill>
                  <a:srgbClr val="3E3E5C"/>
                </a:solidFill>
              </a:rPr>
              <a:t>Possibili associazioni tra le diverse classi di farmaci antipertensivi</a:t>
            </a:r>
          </a:p>
        </p:txBody>
      </p:sp>
      <p:sp>
        <p:nvSpPr>
          <p:cNvPr id="3" name="CasellaDiTesto 2"/>
          <p:cNvSpPr txBox="1"/>
          <p:nvPr/>
        </p:nvSpPr>
        <p:spPr>
          <a:xfrm>
            <a:off x="6203006" y="6453336"/>
            <a:ext cx="2776722" cy="276999"/>
          </a:xfrm>
          <a:prstGeom prst="rect">
            <a:avLst/>
          </a:prstGeom>
          <a:noFill/>
        </p:spPr>
        <p:txBody>
          <a:bodyPr wrap="none" lIns="91400" tIns="45702" rIns="91400" bIns="45702" rtlCol="0">
            <a:spAutoFit/>
          </a:bodyPr>
          <a:lstStyle/>
          <a:p>
            <a:r>
              <a:rPr lang="it-IT" sz="1200" dirty="0">
                <a:solidFill>
                  <a:srgbClr val="3E3E5C"/>
                </a:solidFill>
              </a:rPr>
              <a:t>Linee Guida  Europee ESH/ESC 2013</a:t>
            </a:r>
          </a:p>
        </p:txBody>
      </p:sp>
    </p:spTree>
    <p:extLst>
      <p:ext uri="{BB962C8B-B14F-4D97-AF65-F5344CB8AC3E}">
        <p14:creationId xmlns:p14="http://schemas.microsoft.com/office/powerpoint/2010/main" val="21500933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72" y="644214"/>
            <a:ext cx="8111353" cy="58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395763" y="116632"/>
            <a:ext cx="4724370" cy="369332"/>
          </a:xfrm>
          <a:prstGeom prst="rect">
            <a:avLst/>
          </a:prstGeom>
          <a:solidFill>
            <a:srgbClr val="FFFF00"/>
          </a:solidFill>
        </p:spPr>
        <p:txBody>
          <a:bodyPr wrap="none" lIns="91400" tIns="45702" rIns="91400" bIns="45702">
            <a:spAutoFit/>
          </a:bodyPr>
          <a:lstStyle/>
          <a:p>
            <a:r>
              <a:rPr lang="it-IT" b="1" dirty="0">
                <a:solidFill>
                  <a:srgbClr val="3E3E5C"/>
                </a:solidFill>
              </a:rPr>
              <a:t>Farmaci di scelta in condizioni specifiche</a:t>
            </a:r>
          </a:p>
        </p:txBody>
      </p:sp>
      <p:sp>
        <p:nvSpPr>
          <p:cNvPr id="4" name="CasellaDiTesto 3"/>
          <p:cNvSpPr txBox="1"/>
          <p:nvPr/>
        </p:nvSpPr>
        <p:spPr>
          <a:xfrm>
            <a:off x="6203006" y="6453336"/>
            <a:ext cx="2776722" cy="276999"/>
          </a:xfrm>
          <a:prstGeom prst="rect">
            <a:avLst/>
          </a:prstGeom>
          <a:noFill/>
        </p:spPr>
        <p:txBody>
          <a:bodyPr wrap="none" lIns="91400" tIns="45702" rIns="91400" bIns="45702" rtlCol="0">
            <a:spAutoFit/>
          </a:bodyPr>
          <a:lstStyle/>
          <a:p>
            <a:r>
              <a:rPr lang="it-IT" sz="1200" dirty="0">
                <a:solidFill>
                  <a:srgbClr val="3E3E5C"/>
                </a:solidFill>
              </a:rPr>
              <a:t>Linee Guida  Europee ESH/ESC 2013</a:t>
            </a:r>
          </a:p>
        </p:txBody>
      </p:sp>
    </p:spTree>
    <p:extLst>
      <p:ext uri="{BB962C8B-B14F-4D97-AF65-F5344CB8AC3E}">
        <p14:creationId xmlns:p14="http://schemas.microsoft.com/office/powerpoint/2010/main" val="88752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p:nvPr>
        </p:nvSpPr>
        <p:spPr>
          <a:xfrm>
            <a:off x="250825" y="152400"/>
            <a:ext cx="8616950" cy="419100"/>
          </a:xfrm>
        </p:spPr>
        <p:txBody>
          <a:bodyPr/>
          <a:lstStyle/>
          <a:p>
            <a:r>
              <a:rPr lang="nl-NL" altLang="it-IT" sz="3200" b="0" dirty="0"/>
              <a:t>CAFE Study: Different waveforms demonstrate lower central BP in CCB/ACEI arm</a:t>
            </a:r>
          </a:p>
        </p:txBody>
      </p:sp>
      <p:pic>
        <p:nvPicPr>
          <p:cNvPr id="1341443" name="Picture 3"/>
          <p:cNvPicPr>
            <a:picLocks noChangeAspect="1" noChangeArrowheads="1"/>
          </p:cNvPicPr>
          <p:nvPr/>
        </p:nvPicPr>
        <p:blipFill>
          <a:blip r:embed="rId2">
            <a:extLst>
              <a:ext uri="{28A0092B-C50C-407E-A947-70E740481C1C}">
                <a14:useLocalDpi xmlns:a14="http://schemas.microsoft.com/office/drawing/2010/main" val="0"/>
              </a:ext>
            </a:extLst>
          </a:blip>
          <a:srcRect l="18230" t="15451" r="26433" b="33333"/>
          <a:stretch>
            <a:fillRect/>
          </a:stretch>
        </p:blipFill>
        <p:spPr bwMode="auto">
          <a:xfrm>
            <a:off x="5" y="2044700"/>
            <a:ext cx="4575175"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341444" name="Picture 4"/>
          <p:cNvPicPr>
            <a:picLocks noChangeAspect="1" noChangeArrowheads="1"/>
          </p:cNvPicPr>
          <p:nvPr/>
        </p:nvPicPr>
        <p:blipFill>
          <a:blip r:embed="rId3">
            <a:extLst>
              <a:ext uri="{28A0092B-C50C-407E-A947-70E740481C1C}">
                <a14:useLocalDpi xmlns:a14="http://schemas.microsoft.com/office/drawing/2010/main" val="0"/>
              </a:ext>
            </a:extLst>
          </a:blip>
          <a:srcRect l="18100" t="22049" r="24609" b="27605"/>
          <a:stretch>
            <a:fillRect/>
          </a:stretch>
        </p:blipFill>
        <p:spPr bwMode="auto">
          <a:xfrm>
            <a:off x="4678368" y="2076454"/>
            <a:ext cx="4200525"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41445" name="Line 5"/>
          <p:cNvSpPr>
            <a:spLocks noChangeShapeType="1"/>
          </p:cNvSpPr>
          <p:nvPr/>
        </p:nvSpPr>
        <p:spPr bwMode="auto">
          <a:xfrm flipV="1">
            <a:off x="7048501" y="2730500"/>
            <a:ext cx="177800" cy="2159000"/>
          </a:xfrm>
          <a:prstGeom prst="line">
            <a:avLst/>
          </a:prstGeom>
          <a:noFill/>
          <a:ln>
            <a:noFill/>
          </a:ln>
          <a:effectLst>
            <a:outerShdw dist="35921" dir="2700000" algn="ctr" rotWithShape="0">
              <a:schemeClr val="tx1"/>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41446" name="Text Box 6"/>
          <p:cNvSpPr txBox="1">
            <a:spLocks noChangeArrowheads="1"/>
          </p:cNvSpPr>
          <p:nvPr/>
        </p:nvSpPr>
        <p:spPr bwMode="auto">
          <a:xfrm>
            <a:off x="698501" y="5461000"/>
            <a:ext cx="34734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spAutoFit/>
          </a:bodyPr>
          <a:lstStyle/>
          <a:p>
            <a:pPr fontAlgn="base">
              <a:spcBef>
                <a:spcPct val="0"/>
              </a:spcBef>
              <a:spcAft>
                <a:spcPct val="0"/>
              </a:spcAft>
            </a:pPr>
            <a:r>
              <a:rPr lang="en-US" altLang="it-IT" sz="2400">
                <a:solidFill>
                  <a:srgbClr val="3333CC"/>
                </a:solidFill>
              </a:rPr>
              <a:t>Peripheral waveform</a:t>
            </a:r>
          </a:p>
        </p:txBody>
      </p:sp>
      <p:sp>
        <p:nvSpPr>
          <p:cNvPr id="1341447" name="Text Box 7"/>
          <p:cNvSpPr txBox="1">
            <a:spLocks noChangeArrowheads="1"/>
          </p:cNvSpPr>
          <p:nvPr/>
        </p:nvSpPr>
        <p:spPr bwMode="auto">
          <a:xfrm>
            <a:off x="5308600" y="5461000"/>
            <a:ext cx="36258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spAutoFit/>
          </a:bodyPr>
          <a:lstStyle/>
          <a:p>
            <a:pPr fontAlgn="base">
              <a:spcBef>
                <a:spcPct val="0"/>
              </a:spcBef>
              <a:spcAft>
                <a:spcPct val="0"/>
              </a:spcAft>
            </a:pPr>
            <a:r>
              <a:rPr lang="en-US" altLang="it-IT" sz="2400">
                <a:solidFill>
                  <a:srgbClr val="3333CC"/>
                </a:solidFill>
              </a:rPr>
              <a:t>Central aortic waveform</a:t>
            </a:r>
          </a:p>
        </p:txBody>
      </p:sp>
      <p:sp>
        <p:nvSpPr>
          <p:cNvPr id="1341448" name="Rectangle 8"/>
          <p:cNvSpPr>
            <a:spLocks noChangeArrowheads="1"/>
          </p:cNvSpPr>
          <p:nvPr/>
        </p:nvSpPr>
        <p:spPr bwMode="auto">
          <a:xfrm>
            <a:off x="2616205" y="1670050"/>
            <a:ext cx="22637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accent2"/>
              </a:buClr>
              <a:buChar char="•"/>
              <a:defRPr sz="2800">
                <a:solidFill>
                  <a:srgbClr val="000099"/>
                </a:solidFill>
                <a:latin typeface="Arial" charset="0"/>
              </a:defRPr>
            </a:lvl1pPr>
            <a:lvl2pPr marL="742950" indent="-285750">
              <a:spcBef>
                <a:spcPct val="20000"/>
              </a:spcBef>
              <a:buClr>
                <a:schemeClr val="accent2"/>
              </a:buClr>
              <a:buChar char="–"/>
              <a:defRPr sz="2800">
                <a:solidFill>
                  <a:srgbClr val="000099"/>
                </a:solidFill>
                <a:latin typeface="Arial" charset="0"/>
              </a:defRPr>
            </a:lvl2pPr>
            <a:lvl3pPr marL="1143000" indent="-228600">
              <a:spcBef>
                <a:spcPct val="20000"/>
              </a:spcBef>
              <a:buClr>
                <a:schemeClr val="accent2"/>
              </a:buClr>
              <a:buChar char="•"/>
              <a:defRPr sz="2800">
                <a:solidFill>
                  <a:srgbClr val="000099"/>
                </a:solidFill>
                <a:latin typeface="Arial" charset="0"/>
              </a:defRPr>
            </a:lvl3pPr>
            <a:lvl4pPr marL="1562100" indent="-228600">
              <a:spcBef>
                <a:spcPct val="20000"/>
              </a:spcBef>
              <a:buClr>
                <a:schemeClr val="accent2"/>
              </a:buClr>
              <a:buChar char="–"/>
              <a:defRPr sz="2800">
                <a:solidFill>
                  <a:srgbClr val="000099"/>
                </a:solidFill>
                <a:latin typeface="Arial" charset="0"/>
              </a:defRPr>
            </a:lvl4pPr>
            <a:lvl5pPr marL="1981200" indent="-228600">
              <a:spcBef>
                <a:spcPct val="20000"/>
              </a:spcBef>
              <a:buClr>
                <a:schemeClr val="accent2"/>
              </a:buClr>
              <a:buChar char="»"/>
              <a:defRPr sz="2800">
                <a:solidFill>
                  <a:srgbClr val="000099"/>
                </a:solidFill>
                <a:latin typeface="Arial" charset="0"/>
              </a:defRPr>
            </a:lvl5pPr>
            <a:lvl6pPr marL="2438400" indent="-228600" eaLnBrk="0" fontAlgn="base" hangingPunct="0">
              <a:spcBef>
                <a:spcPct val="20000"/>
              </a:spcBef>
              <a:spcAft>
                <a:spcPct val="0"/>
              </a:spcAft>
              <a:buClr>
                <a:schemeClr val="accent2"/>
              </a:buClr>
              <a:buChar char="»"/>
              <a:defRPr sz="2800">
                <a:solidFill>
                  <a:srgbClr val="000099"/>
                </a:solidFill>
                <a:latin typeface="Arial" charset="0"/>
              </a:defRPr>
            </a:lvl6pPr>
            <a:lvl7pPr marL="2895600" indent="-228600" eaLnBrk="0" fontAlgn="base" hangingPunct="0">
              <a:spcBef>
                <a:spcPct val="20000"/>
              </a:spcBef>
              <a:spcAft>
                <a:spcPct val="0"/>
              </a:spcAft>
              <a:buClr>
                <a:schemeClr val="accent2"/>
              </a:buClr>
              <a:buChar char="»"/>
              <a:defRPr sz="2800">
                <a:solidFill>
                  <a:srgbClr val="000099"/>
                </a:solidFill>
                <a:latin typeface="Arial" charset="0"/>
              </a:defRPr>
            </a:lvl7pPr>
            <a:lvl8pPr marL="3352800" indent="-228600" eaLnBrk="0" fontAlgn="base" hangingPunct="0">
              <a:spcBef>
                <a:spcPct val="20000"/>
              </a:spcBef>
              <a:spcAft>
                <a:spcPct val="0"/>
              </a:spcAft>
              <a:buClr>
                <a:schemeClr val="accent2"/>
              </a:buClr>
              <a:buChar char="»"/>
              <a:defRPr sz="2800">
                <a:solidFill>
                  <a:srgbClr val="000099"/>
                </a:solidFill>
                <a:latin typeface="Arial" charset="0"/>
              </a:defRPr>
            </a:lvl8pPr>
            <a:lvl9pPr marL="3810000" indent="-228600" eaLnBrk="0" fontAlgn="base" hangingPunct="0">
              <a:spcBef>
                <a:spcPct val="20000"/>
              </a:spcBef>
              <a:spcAft>
                <a:spcPct val="0"/>
              </a:spcAft>
              <a:buClr>
                <a:schemeClr val="accent2"/>
              </a:buClr>
              <a:buChar char="»"/>
              <a:defRPr sz="2800">
                <a:solidFill>
                  <a:srgbClr val="000099"/>
                </a:solidFill>
                <a:latin typeface="Arial" charset="0"/>
              </a:defRPr>
            </a:lvl9pPr>
          </a:lstStyle>
          <a:p>
            <a:pPr eaLnBrk="0" fontAlgn="base" hangingPunct="0">
              <a:lnSpc>
                <a:spcPct val="90000"/>
              </a:lnSpc>
              <a:spcAft>
                <a:spcPct val="0"/>
              </a:spcAft>
              <a:buClr>
                <a:srgbClr val="3333CC"/>
              </a:buClr>
              <a:buFontTx/>
              <a:buNone/>
            </a:pPr>
            <a:r>
              <a:rPr lang="nl-NL" altLang="it-IT" sz="1600"/>
              <a:t> amlodipine ± perindopril</a:t>
            </a:r>
          </a:p>
        </p:txBody>
      </p:sp>
      <p:sp>
        <p:nvSpPr>
          <p:cNvPr id="1341449" name="Rectangle 9"/>
          <p:cNvSpPr>
            <a:spLocks noChangeArrowheads="1"/>
          </p:cNvSpPr>
          <p:nvPr/>
        </p:nvSpPr>
        <p:spPr bwMode="auto">
          <a:xfrm>
            <a:off x="5651504" y="1670053"/>
            <a:ext cx="3038475" cy="27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accent2"/>
              </a:buClr>
              <a:buChar char="•"/>
              <a:defRPr sz="2800">
                <a:solidFill>
                  <a:srgbClr val="000099"/>
                </a:solidFill>
                <a:latin typeface="Arial" charset="0"/>
              </a:defRPr>
            </a:lvl1pPr>
            <a:lvl2pPr marL="742950" indent="-285750">
              <a:spcBef>
                <a:spcPct val="20000"/>
              </a:spcBef>
              <a:buClr>
                <a:schemeClr val="accent2"/>
              </a:buClr>
              <a:buChar char="–"/>
              <a:defRPr sz="2800">
                <a:solidFill>
                  <a:srgbClr val="000099"/>
                </a:solidFill>
                <a:latin typeface="Arial" charset="0"/>
              </a:defRPr>
            </a:lvl2pPr>
            <a:lvl3pPr marL="1143000" indent="-228600">
              <a:spcBef>
                <a:spcPct val="20000"/>
              </a:spcBef>
              <a:buClr>
                <a:schemeClr val="accent2"/>
              </a:buClr>
              <a:buChar char="•"/>
              <a:defRPr sz="2800">
                <a:solidFill>
                  <a:srgbClr val="000099"/>
                </a:solidFill>
                <a:latin typeface="Arial" charset="0"/>
              </a:defRPr>
            </a:lvl3pPr>
            <a:lvl4pPr marL="1562100" indent="-228600">
              <a:spcBef>
                <a:spcPct val="20000"/>
              </a:spcBef>
              <a:buClr>
                <a:schemeClr val="accent2"/>
              </a:buClr>
              <a:buChar char="–"/>
              <a:defRPr sz="2800">
                <a:solidFill>
                  <a:srgbClr val="000099"/>
                </a:solidFill>
                <a:latin typeface="Arial" charset="0"/>
              </a:defRPr>
            </a:lvl4pPr>
            <a:lvl5pPr marL="1981200" indent="-228600">
              <a:spcBef>
                <a:spcPct val="20000"/>
              </a:spcBef>
              <a:buClr>
                <a:schemeClr val="accent2"/>
              </a:buClr>
              <a:buChar char="»"/>
              <a:defRPr sz="2800">
                <a:solidFill>
                  <a:srgbClr val="000099"/>
                </a:solidFill>
                <a:latin typeface="Arial" charset="0"/>
              </a:defRPr>
            </a:lvl5pPr>
            <a:lvl6pPr marL="2438400" indent="-228600" eaLnBrk="0" fontAlgn="base" hangingPunct="0">
              <a:spcBef>
                <a:spcPct val="20000"/>
              </a:spcBef>
              <a:spcAft>
                <a:spcPct val="0"/>
              </a:spcAft>
              <a:buClr>
                <a:schemeClr val="accent2"/>
              </a:buClr>
              <a:buChar char="»"/>
              <a:defRPr sz="2800">
                <a:solidFill>
                  <a:srgbClr val="000099"/>
                </a:solidFill>
                <a:latin typeface="Arial" charset="0"/>
              </a:defRPr>
            </a:lvl6pPr>
            <a:lvl7pPr marL="2895600" indent="-228600" eaLnBrk="0" fontAlgn="base" hangingPunct="0">
              <a:spcBef>
                <a:spcPct val="20000"/>
              </a:spcBef>
              <a:spcAft>
                <a:spcPct val="0"/>
              </a:spcAft>
              <a:buClr>
                <a:schemeClr val="accent2"/>
              </a:buClr>
              <a:buChar char="»"/>
              <a:defRPr sz="2800">
                <a:solidFill>
                  <a:srgbClr val="000099"/>
                </a:solidFill>
                <a:latin typeface="Arial" charset="0"/>
              </a:defRPr>
            </a:lvl7pPr>
            <a:lvl8pPr marL="3352800" indent="-228600" eaLnBrk="0" fontAlgn="base" hangingPunct="0">
              <a:spcBef>
                <a:spcPct val="20000"/>
              </a:spcBef>
              <a:spcAft>
                <a:spcPct val="0"/>
              </a:spcAft>
              <a:buClr>
                <a:schemeClr val="accent2"/>
              </a:buClr>
              <a:buChar char="»"/>
              <a:defRPr sz="2800">
                <a:solidFill>
                  <a:srgbClr val="000099"/>
                </a:solidFill>
                <a:latin typeface="Arial" charset="0"/>
              </a:defRPr>
            </a:lvl8pPr>
            <a:lvl9pPr marL="3810000" indent="-228600" eaLnBrk="0" fontAlgn="base" hangingPunct="0">
              <a:spcBef>
                <a:spcPct val="20000"/>
              </a:spcBef>
              <a:spcAft>
                <a:spcPct val="0"/>
              </a:spcAft>
              <a:buClr>
                <a:schemeClr val="accent2"/>
              </a:buClr>
              <a:buChar char="»"/>
              <a:defRPr sz="2800">
                <a:solidFill>
                  <a:srgbClr val="000099"/>
                </a:solidFill>
                <a:latin typeface="Arial" charset="0"/>
              </a:defRPr>
            </a:lvl9pPr>
          </a:lstStyle>
          <a:p>
            <a:pPr eaLnBrk="0" fontAlgn="base" hangingPunct="0">
              <a:lnSpc>
                <a:spcPct val="90000"/>
              </a:lnSpc>
              <a:spcAft>
                <a:spcPct val="0"/>
              </a:spcAft>
              <a:buClr>
                <a:srgbClr val="3333CC"/>
              </a:buClr>
              <a:buFontTx/>
              <a:buNone/>
            </a:pPr>
            <a:r>
              <a:rPr lang="nl-NL" altLang="it-IT" sz="1600"/>
              <a:t> atenolol ± bendroflumethiazide</a:t>
            </a:r>
          </a:p>
        </p:txBody>
      </p:sp>
      <p:sp>
        <p:nvSpPr>
          <p:cNvPr id="1341450" name="Line 10"/>
          <p:cNvSpPr>
            <a:spLocks noChangeShapeType="1"/>
          </p:cNvSpPr>
          <p:nvPr/>
        </p:nvSpPr>
        <p:spPr bwMode="auto">
          <a:xfrm>
            <a:off x="4419600" y="2019300"/>
            <a:ext cx="1333500" cy="1079500"/>
          </a:xfrm>
          <a:prstGeom prst="line">
            <a:avLst/>
          </a:prstGeom>
          <a:noFill/>
          <a:ln w="9525">
            <a:solidFill>
              <a:schemeClr val="tx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41451" name="Line 11"/>
          <p:cNvSpPr>
            <a:spLocks noChangeShapeType="1"/>
          </p:cNvSpPr>
          <p:nvPr/>
        </p:nvSpPr>
        <p:spPr bwMode="auto">
          <a:xfrm flipH="1">
            <a:off x="6019800" y="1993900"/>
            <a:ext cx="431800" cy="711200"/>
          </a:xfrm>
          <a:prstGeom prst="line">
            <a:avLst/>
          </a:prstGeom>
          <a:noFill/>
          <a:ln w="9525">
            <a:solidFill>
              <a:schemeClr val="tx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lIns="18280" tIns="18280" rIns="18280" bIns="18280" anchor="ctr"/>
          <a:lstStyle/>
          <a:p>
            <a:pPr eaLnBrk="0" fontAlgn="base" hangingPunct="0">
              <a:spcBef>
                <a:spcPct val="0"/>
              </a:spcBef>
              <a:spcAft>
                <a:spcPct val="0"/>
              </a:spcAft>
            </a:pPr>
            <a:endParaRPr lang="it-IT" sz="1400" b="1">
              <a:solidFill>
                <a:srgbClr val="000099"/>
              </a:solidFill>
            </a:endParaRPr>
          </a:p>
        </p:txBody>
      </p:sp>
      <p:sp>
        <p:nvSpPr>
          <p:cNvPr id="1341452" name="Rectangle 12"/>
          <p:cNvSpPr>
            <a:spLocks noChangeArrowheads="1"/>
          </p:cNvSpPr>
          <p:nvPr/>
        </p:nvSpPr>
        <p:spPr bwMode="auto">
          <a:xfrm>
            <a:off x="5029200" y="6599924"/>
            <a:ext cx="3276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0" fontAlgn="base" hangingPunct="0">
              <a:spcBef>
                <a:spcPct val="0"/>
              </a:spcBef>
              <a:spcAft>
                <a:spcPct val="0"/>
              </a:spcAft>
            </a:pPr>
            <a:r>
              <a:rPr lang="en-GB" altLang="it-IT" sz="1200" b="1" dirty="0">
                <a:solidFill>
                  <a:srgbClr val="FFFFFF"/>
                </a:solidFill>
              </a:rPr>
              <a:t>Williams B.  </a:t>
            </a:r>
            <a:r>
              <a:rPr lang="en-GB" altLang="it-IT" sz="1200" b="1" i="1" dirty="0">
                <a:solidFill>
                  <a:srgbClr val="FFFFFF"/>
                </a:solidFill>
              </a:rPr>
              <a:t>Circulation</a:t>
            </a:r>
            <a:r>
              <a:rPr lang="en-GB" altLang="it-IT" sz="1200" b="1" dirty="0">
                <a:solidFill>
                  <a:srgbClr val="FFFFFF"/>
                </a:solidFill>
              </a:rPr>
              <a:t> 2006.</a:t>
            </a:r>
          </a:p>
        </p:txBody>
      </p:sp>
    </p:spTree>
    <p:extLst>
      <p:ext uri="{BB962C8B-B14F-4D97-AF65-F5344CB8AC3E}">
        <p14:creationId xmlns:p14="http://schemas.microsoft.com/office/powerpoint/2010/main" val="2322318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46"/>
                                        </p:tgtEl>
                                        <p:attrNameLst>
                                          <p:attrName>style.visibility</p:attrName>
                                        </p:attrNameLst>
                                      </p:cBhvr>
                                      <p:to>
                                        <p:strVal val="visible"/>
                                      </p:to>
                                    </p:set>
                                    <p:anim calcmode="lin" valueType="num">
                                      <p:cBhvr additive="base">
                                        <p:cTn id="7" dur="500" fill="hold"/>
                                        <p:tgtEl>
                                          <p:spTgt spid="1341446"/>
                                        </p:tgtEl>
                                        <p:attrNameLst>
                                          <p:attrName>ppt_x</p:attrName>
                                        </p:attrNameLst>
                                      </p:cBhvr>
                                      <p:tavLst>
                                        <p:tav tm="0">
                                          <p:val>
                                            <p:strVal val="0-#ppt_w/2"/>
                                          </p:val>
                                        </p:tav>
                                        <p:tav tm="100000">
                                          <p:val>
                                            <p:strVal val="#ppt_x"/>
                                          </p:val>
                                        </p:tav>
                                      </p:tavLst>
                                    </p:anim>
                                    <p:anim calcmode="lin" valueType="num">
                                      <p:cBhvr additive="base">
                                        <p:cTn id="8" dur="500" fill="hold"/>
                                        <p:tgtEl>
                                          <p:spTgt spid="13414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47"/>
                                        </p:tgtEl>
                                        <p:attrNameLst>
                                          <p:attrName>style.visibility</p:attrName>
                                        </p:attrNameLst>
                                      </p:cBhvr>
                                      <p:to>
                                        <p:strVal val="visible"/>
                                      </p:to>
                                    </p:set>
                                    <p:anim calcmode="lin" valueType="num">
                                      <p:cBhvr additive="base">
                                        <p:cTn id="13" dur="500" fill="hold"/>
                                        <p:tgtEl>
                                          <p:spTgt spid="1341447"/>
                                        </p:tgtEl>
                                        <p:attrNameLst>
                                          <p:attrName>ppt_x</p:attrName>
                                        </p:attrNameLst>
                                      </p:cBhvr>
                                      <p:tavLst>
                                        <p:tav tm="0">
                                          <p:val>
                                            <p:strVal val="0-#ppt_w/2"/>
                                          </p:val>
                                        </p:tav>
                                        <p:tav tm="100000">
                                          <p:val>
                                            <p:strVal val="#ppt_x"/>
                                          </p:val>
                                        </p:tav>
                                      </p:tavLst>
                                    </p:anim>
                                    <p:anim calcmode="lin" valueType="num">
                                      <p:cBhvr additive="base">
                                        <p:cTn id="14" dur="500" fill="hold"/>
                                        <p:tgtEl>
                                          <p:spTgt spid="1341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6" grpId="0"/>
      <p:bldP spid="1341447"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5" y="1628806"/>
            <a:ext cx="4140671" cy="518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022" y="0"/>
            <a:ext cx="6174301" cy="163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6625070" y="6488674"/>
            <a:ext cx="2627451" cy="276999"/>
          </a:xfrm>
          <a:prstGeom prst="rect">
            <a:avLst/>
          </a:prstGeom>
        </p:spPr>
        <p:txBody>
          <a:bodyPr wrap="none" lIns="91400" tIns="45702" rIns="91400" bIns="45702">
            <a:spAutoFit/>
          </a:bodyPr>
          <a:lstStyle/>
          <a:p>
            <a:r>
              <a:rPr lang="it-IT" sz="1200" dirty="0">
                <a:solidFill>
                  <a:srgbClr val="000000"/>
                </a:solidFill>
              </a:rPr>
              <a:t> (</a:t>
            </a:r>
            <a:r>
              <a:rPr lang="it-IT" sz="1200" dirty="0" err="1">
                <a:solidFill>
                  <a:srgbClr val="000000"/>
                </a:solidFill>
              </a:rPr>
              <a:t>Circulation</a:t>
            </a:r>
            <a:r>
              <a:rPr lang="it-IT" sz="1200" dirty="0">
                <a:solidFill>
                  <a:srgbClr val="000000"/>
                </a:solidFill>
              </a:rPr>
              <a:t>. 2006;113:1213-1225.) </a:t>
            </a:r>
          </a:p>
        </p:txBody>
      </p:sp>
    </p:spTree>
    <p:extLst>
      <p:ext uri="{BB962C8B-B14F-4D97-AF65-F5344CB8AC3E}">
        <p14:creationId xmlns:p14="http://schemas.microsoft.com/office/powerpoint/2010/main" val="423635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094"/>
            <a:ext cx="9144000" cy="614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47645"/>
            <a:ext cx="122555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1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rot="5400000">
            <a:off x="5141913" y="1593850"/>
            <a:ext cx="288925" cy="2346325"/>
          </a:xfrm>
          <a:prstGeom prst="rect">
            <a:avLst/>
          </a:prstGeom>
          <a:solidFill>
            <a:schemeClr val="accent1"/>
          </a:solidFill>
          <a:ln w="12700">
            <a:noFill/>
            <a:miter lim="800000"/>
            <a:headEnd/>
            <a:tailEnd/>
          </a:ln>
        </p:spPr>
        <p:txBody>
          <a:bodyPr wrap="none" lIns="91400" tIns="45702" rIns="91400" bIns="45702" anchor="ctr"/>
          <a:lstStyle/>
          <a:p>
            <a:pPr defTabSz="457011"/>
            <a:endParaRPr lang="it-IT">
              <a:solidFill>
                <a:prstClr val="black"/>
              </a:solidFill>
            </a:endParaRPr>
          </a:p>
        </p:txBody>
      </p:sp>
      <p:sp>
        <p:nvSpPr>
          <p:cNvPr id="24579" name="Rectangle 3"/>
          <p:cNvSpPr>
            <a:spLocks noChangeArrowheads="1"/>
          </p:cNvSpPr>
          <p:nvPr/>
        </p:nvSpPr>
        <p:spPr bwMode="auto">
          <a:xfrm rot="5400000">
            <a:off x="5599113" y="2468563"/>
            <a:ext cx="277812" cy="3249612"/>
          </a:xfrm>
          <a:prstGeom prst="rect">
            <a:avLst/>
          </a:prstGeom>
          <a:solidFill>
            <a:schemeClr val="folHlink"/>
          </a:solidFill>
          <a:ln w="12700">
            <a:noFill/>
            <a:miter lim="800000"/>
            <a:headEnd/>
            <a:tailEnd/>
          </a:ln>
        </p:spPr>
        <p:txBody>
          <a:bodyPr wrap="none" lIns="91400" tIns="45702" rIns="91400" bIns="45702" anchor="ctr"/>
          <a:lstStyle/>
          <a:p>
            <a:pPr defTabSz="457011"/>
            <a:endParaRPr lang="it-IT">
              <a:solidFill>
                <a:prstClr val="black"/>
              </a:solidFill>
            </a:endParaRPr>
          </a:p>
        </p:txBody>
      </p:sp>
      <p:sp>
        <p:nvSpPr>
          <p:cNvPr id="24580" name="Rectangle 4"/>
          <p:cNvSpPr>
            <a:spLocks noChangeArrowheads="1"/>
          </p:cNvSpPr>
          <p:nvPr/>
        </p:nvSpPr>
        <p:spPr bwMode="auto">
          <a:xfrm rot="5400000">
            <a:off x="5992813" y="2516189"/>
            <a:ext cx="277812" cy="4037012"/>
          </a:xfrm>
          <a:prstGeom prst="rect">
            <a:avLst/>
          </a:prstGeom>
          <a:solidFill>
            <a:srgbClr val="993300"/>
          </a:solidFill>
          <a:ln w="12700">
            <a:noFill/>
            <a:miter lim="800000"/>
            <a:headEnd/>
            <a:tailEnd/>
          </a:ln>
        </p:spPr>
        <p:txBody>
          <a:bodyPr wrap="none" lIns="91400" tIns="45702" rIns="91400" bIns="45702" anchor="ctr"/>
          <a:lstStyle/>
          <a:p>
            <a:pPr defTabSz="457011"/>
            <a:endParaRPr lang="it-IT">
              <a:solidFill>
                <a:prstClr val="black"/>
              </a:solidFill>
            </a:endParaRPr>
          </a:p>
        </p:txBody>
      </p:sp>
      <p:sp>
        <p:nvSpPr>
          <p:cNvPr id="24581" name="Rectangle 5"/>
          <p:cNvSpPr>
            <a:spLocks noChangeArrowheads="1"/>
          </p:cNvSpPr>
          <p:nvPr/>
        </p:nvSpPr>
        <p:spPr bwMode="auto">
          <a:xfrm rot="5400000">
            <a:off x="5235575" y="1946276"/>
            <a:ext cx="288925" cy="2533650"/>
          </a:xfrm>
          <a:prstGeom prst="rect">
            <a:avLst/>
          </a:prstGeom>
          <a:solidFill>
            <a:schemeClr val="accent2"/>
          </a:solidFill>
          <a:ln w="12700">
            <a:noFill/>
            <a:miter lim="800000"/>
            <a:headEnd/>
            <a:tailEnd/>
          </a:ln>
        </p:spPr>
        <p:txBody>
          <a:bodyPr wrap="none" lIns="91400" tIns="45702" rIns="91400" bIns="45702" anchor="ctr"/>
          <a:lstStyle/>
          <a:p>
            <a:pPr defTabSz="457011"/>
            <a:endParaRPr lang="it-IT">
              <a:solidFill>
                <a:prstClr val="black"/>
              </a:solidFill>
            </a:endParaRPr>
          </a:p>
        </p:txBody>
      </p:sp>
      <p:sp>
        <p:nvSpPr>
          <p:cNvPr id="24582" name="Rectangle 6"/>
          <p:cNvSpPr>
            <a:spLocks noChangeArrowheads="1"/>
          </p:cNvSpPr>
          <p:nvPr/>
        </p:nvSpPr>
        <p:spPr bwMode="auto">
          <a:xfrm rot="5400000">
            <a:off x="5865816" y="1762126"/>
            <a:ext cx="277813" cy="3783012"/>
          </a:xfrm>
          <a:prstGeom prst="rect">
            <a:avLst/>
          </a:prstGeom>
          <a:solidFill>
            <a:schemeClr val="hlink"/>
          </a:solidFill>
          <a:ln w="12700">
            <a:noFill/>
            <a:miter lim="800000"/>
            <a:headEnd/>
            <a:tailEnd/>
          </a:ln>
        </p:spPr>
        <p:txBody>
          <a:bodyPr wrap="none" lIns="91400" tIns="45702" rIns="91400" bIns="45702" anchor="ctr"/>
          <a:lstStyle/>
          <a:p>
            <a:pPr defTabSz="457011"/>
            <a:endParaRPr lang="it-IT">
              <a:solidFill>
                <a:prstClr val="black"/>
              </a:solidFill>
            </a:endParaRPr>
          </a:p>
        </p:txBody>
      </p:sp>
      <p:sp>
        <p:nvSpPr>
          <p:cNvPr id="24583" name="Rectangle 7"/>
          <p:cNvSpPr>
            <a:spLocks noChangeArrowheads="1"/>
          </p:cNvSpPr>
          <p:nvPr/>
        </p:nvSpPr>
        <p:spPr bwMode="auto">
          <a:xfrm rot="5400000">
            <a:off x="6139660" y="2796382"/>
            <a:ext cx="277813" cy="4330700"/>
          </a:xfrm>
          <a:prstGeom prst="rect">
            <a:avLst/>
          </a:prstGeom>
          <a:solidFill>
            <a:srgbClr val="CC6600"/>
          </a:solidFill>
          <a:ln w="12700">
            <a:noFill/>
            <a:miter lim="800000"/>
            <a:headEnd/>
            <a:tailEnd/>
          </a:ln>
        </p:spPr>
        <p:txBody>
          <a:bodyPr wrap="none" lIns="91400" tIns="45702" rIns="91400" bIns="45702" anchor="ctr"/>
          <a:lstStyle/>
          <a:p>
            <a:pPr defTabSz="457011"/>
            <a:endParaRPr lang="it-IT">
              <a:solidFill>
                <a:prstClr val="black"/>
              </a:solidFill>
            </a:endParaRPr>
          </a:p>
        </p:txBody>
      </p:sp>
      <p:sp>
        <p:nvSpPr>
          <p:cNvPr id="24584" name="Text Box 8"/>
          <p:cNvSpPr txBox="1">
            <a:spLocks noChangeArrowheads="1"/>
          </p:cNvSpPr>
          <p:nvPr/>
        </p:nvSpPr>
        <p:spPr bwMode="auto">
          <a:xfrm>
            <a:off x="577850" y="4372278"/>
            <a:ext cx="3589338" cy="318491"/>
          </a:xfrm>
          <a:prstGeom prst="rect">
            <a:avLst/>
          </a:prstGeom>
          <a:noFill/>
          <a:ln w="12700">
            <a:noFill/>
            <a:miter lim="800000"/>
            <a:headEnd/>
            <a:tailEnd/>
          </a:ln>
        </p:spPr>
        <p:txBody>
          <a:bodyPr lIns="91400" tIns="45702" rIns="91400" bIns="45702" anchor="ctr">
            <a:spAutoFit/>
          </a:bodyPr>
          <a:lstStyle/>
          <a:p>
            <a:pPr defTabSz="457011">
              <a:lnSpc>
                <a:spcPct val="90000"/>
              </a:lnSpc>
              <a:tabLst>
                <a:tab pos="1088574" algn="l"/>
              </a:tabLst>
            </a:pPr>
            <a:r>
              <a:rPr lang="en-US" sz="1600" b="1">
                <a:solidFill>
                  <a:srgbClr val="000000"/>
                </a:solidFill>
              </a:rPr>
              <a:t>AASK	MAP &lt;92</a:t>
            </a:r>
          </a:p>
        </p:txBody>
      </p:sp>
      <p:sp>
        <p:nvSpPr>
          <p:cNvPr id="24585" name="Text Box 9"/>
          <p:cNvSpPr txBox="1">
            <a:spLocks noChangeArrowheads="1"/>
          </p:cNvSpPr>
          <p:nvPr/>
        </p:nvSpPr>
        <p:spPr bwMode="auto">
          <a:xfrm>
            <a:off x="1668463" y="2071691"/>
            <a:ext cx="2198687" cy="343620"/>
          </a:xfrm>
          <a:prstGeom prst="rect">
            <a:avLst/>
          </a:prstGeom>
          <a:noFill/>
          <a:ln w="12700">
            <a:noFill/>
            <a:miter lim="800000"/>
            <a:headEnd/>
            <a:tailEnd/>
          </a:ln>
        </p:spPr>
        <p:txBody>
          <a:bodyPr lIns="91400" tIns="45702" rIns="91400" bIns="45702">
            <a:spAutoFit/>
          </a:bodyPr>
          <a:lstStyle/>
          <a:p>
            <a:pPr defTabSz="457011">
              <a:tabLst>
                <a:tab pos="1424983" algn="l"/>
              </a:tabLst>
            </a:pPr>
            <a:r>
              <a:rPr lang="en-US" sz="1600" b="1">
                <a:solidFill>
                  <a:srgbClr val="000000"/>
                </a:solidFill>
              </a:rPr>
              <a:t>Target BP (mm Hg)</a:t>
            </a:r>
          </a:p>
        </p:txBody>
      </p:sp>
      <p:sp>
        <p:nvSpPr>
          <p:cNvPr id="24586" name="Text Box 10"/>
          <p:cNvSpPr txBox="1">
            <a:spLocks noChangeArrowheads="1"/>
          </p:cNvSpPr>
          <p:nvPr/>
        </p:nvSpPr>
        <p:spPr bwMode="auto">
          <a:xfrm>
            <a:off x="3995740" y="1854203"/>
            <a:ext cx="4641850" cy="318491"/>
          </a:xfrm>
          <a:prstGeom prst="rect">
            <a:avLst/>
          </a:prstGeom>
          <a:noFill/>
          <a:ln w="12700">
            <a:noFill/>
            <a:miter lim="800000"/>
            <a:headEnd/>
            <a:tailEnd/>
          </a:ln>
        </p:spPr>
        <p:txBody>
          <a:bodyPr lIns="91400" tIns="45702" rIns="91400" bIns="45702">
            <a:spAutoFit/>
          </a:bodyPr>
          <a:lstStyle/>
          <a:p>
            <a:pPr defTabSz="457011">
              <a:lnSpc>
                <a:spcPct val="90000"/>
              </a:lnSpc>
            </a:pPr>
            <a:r>
              <a:rPr lang="en-US" sz="1600" b="1">
                <a:solidFill>
                  <a:srgbClr val="000000"/>
                </a:solidFill>
              </a:rPr>
              <a:t>Average number of antihypertensive agents</a:t>
            </a:r>
          </a:p>
        </p:txBody>
      </p:sp>
      <p:sp>
        <p:nvSpPr>
          <p:cNvPr id="24587" name="Line 11"/>
          <p:cNvSpPr>
            <a:spLocks noChangeShapeType="1"/>
          </p:cNvSpPr>
          <p:nvPr/>
        </p:nvSpPr>
        <p:spPr bwMode="auto">
          <a:xfrm>
            <a:off x="4140200" y="2509842"/>
            <a:ext cx="4319588" cy="1587"/>
          </a:xfrm>
          <a:prstGeom prst="line">
            <a:avLst/>
          </a:prstGeom>
          <a:noFill/>
          <a:ln w="12700">
            <a:solidFill>
              <a:schemeClr val="bg1"/>
            </a:solidFill>
            <a:round/>
            <a:headEnd/>
            <a:tailEnd/>
          </a:ln>
        </p:spPr>
        <p:txBody>
          <a:bodyPr wrap="none" lIns="91400" tIns="45702" rIns="91400" bIns="45702" anchor="ctr"/>
          <a:lstStyle/>
          <a:p>
            <a:pPr defTabSz="457011"/>
            <a:endParaRPr lang="it-IT">
              <a:solidFill>
                <a:prstClr val="black"/>
              </a:solidFill>
            </a:endParaRPr>
          </a:p>
        </p:txBody>
      </p:sp>
      <p:sp>
        <p:nvSpPr>
          <p:cNvPr id="24588" name="Text Box 12"/>
          <p:cNvSpPr txBox="1">
            <a:spLocks noChangeArrowheads="1"/>
          </p:cNvSpPr>
          <p:nvPr/>
        </p:nvSpPr>
        <p:spPr bwMode="auto">
          <a:xfrm>
            <a:off x="3889379" y="2163766"/>
            <a:ext cx="460375" cy="318491"/>
          </a:xfrm>
          <a:prstGeom prst="rect">
            <a:avLst/>
          </a:prstGeom>
          <a:noFill/>
          <a:ln w="12700">
            <a:noFill/>
            <a:miter lim="800000"/>
            <a:headEnd/>
            <a:tailEnd/>
          </a:ln>
        </p:spPr>
        <p:txBody>
          <a:bodyPr lIns="91400" tIns="45702" rIns="91400" bIns="45702">
            <a:spAutoFit/>
          </a:bodyPr>
          <a:lstStyle/>
          <a:p>
            <a:pPr defTabSz="457011">
              <a:lnSpc>
                <a:spcPct val="90000"/>
              </a:lnSpc>
            </a:pPr>
            <a:r>
              <a:rPr lang="en-US" sz="1600" b="1">
                <a:solidFill>
                  <a:srgbClr val="000000"/>
                </a:solidFill>
              </a:rPr>
              <a:t>1</a:t>
            </a:r>
          </a:p>
        </p:txBody>
      </p:sp>
      <p:sp>
        <p:nvSpPr>
          <p:cNvPr id="24589" name="Text Box 13"/>
          <p:cNvSpPr txBox="1">
            <a:spLocks noChangeArrowheads="1"/>
          </p:cNvSpPr>
          <p:nvPr/>
        </p:nvSpPr>
        <p:spPr bwMode="auto">
          <a:xfrm>
            <a:off x="577851" y="2605390"/>
            <a:ext cx="3597275" cy="318491"/>
          </a:xfrm>
          <a:prstGeom prst="rect">
            <a:avLst/>
          </a:prstGeom>
          <a:noFill/>
          <a:ln w="12700">
            <a:noFill/>
            <a:miter lim="800000"/>
            <a:headEnd/>
            <a:tailEnd/>
          </a:ln>
        </p:spPr>
        <p:txBody>
          <a:bodyPr lIns="91400" tIns="45702" rIns="91400" bIns="45702" anchor="ctr">
            <a:spAutoFit/>
          </a:bodyPr>
          <a:lstStyle/>
          <a:p>
            <a:pPr defTabSz="457011">
              <a:lnSpc>
                <a:spcPct val="90000"/>
              </a:lnSpc>
              <a:tabLst>
                <a:tab pos="1088574" algn="l"/>
              </a:tabLst>
            </a:pPr>
            <a:r>
              <a:rPr lang="en-US" sz="1600" b="1">
                <a:solidFill>
                  <a:srgbClr val="000000"/>
                </a:solidFill>
              </a:rPr>
              <a:t>UKPDS	DBP &lt;85</a:t>
            </a:r>
          </a:p>
        </p:txBody>
      </p:sp>
      <p:sp>
        <p:nvSpPr>
          <p:cNvPr id="24590" name="Text Box 14"/>
          <p:cNvSpPr txBox="1">
            <a:spLocks noChangeArrowheads="1"/>
          </p:cNvSpPr>
          <p:nvPr/>
        </p:nvSpPr>
        <p:spPr bwMode="auto">
          <a:xfrm>
            <a:off x="577851" y="3046715"/>
            <a:ext cx="3597275" cy="318491"/>
          </a:xfrm>
          <a:prstGeom prst="rect">
            <a:avLst/>
          </a:prstGeom>
          <a:noFill/>
          <a:ln w="12700">
            <a:noFill/>
            <a:miter lim="800000"/>
            <a:headEnd/>
            <a:tailEnd/>
          </a:ln>
        </p:spPr>
        <p:txBody>
          <a:bodyPr lIns="91400" tIns="45702" rIns="91400" bIns="45702" anchor="ctr">
            <a:spAutoFit/>
          </a:bodyPr>
          <a:lstStyle/>
          <a:p>
            <a:pPr defTabSz="457011">
              <a:lnSpc>
                <a:spcPct val="90000"/>
              </a:lnSpc>
              <a:tabLst>
                <a:tab pos="1088574" algn="l"/>
              </a:tabLst>
            </a:pPr>
            <a:r>
              <a:rPr lang="en-US" sz="1600" b="1">
                <a:solidFill>
                  <a:srgbClr val="000000"/>
                </a:solidFill>
              </a:rPr>
              <a:t>ABCD	DBP &lt;75</a:t>
            </a:r>
          </a:p>
        </p:txBody>
      </p:sp>
      <p:sp>
        <p:nvSpPr>
          <p:cNvPr id="24591" name="Text Box 15"/>
          <p:cNvSpPr txBox="1">
            <a:spLocks noChangeArrowheads="1"/>
          </p:cNvSpPr>
          <p:nvPr/>
        </p:nvSpPr>
        <p:spPr bwMode="auto">
          <a:xfrm>
            <a:off x="577851" y="3488040"/>
            <a:ext cx="3597275" cy="318491"/>
          </a:xfrm>
          <a:prstGeom prst="rect">
            <a:avLst/>
          </a:prstGeom>
          <a:noFill/>
          <a:ln w="12700">
            <a:noFill/>
            <a:miter lim="800000"/>
            <a:headEnd/>
            <a:tailEnd/>
          </a:ln>
        </p:spPr>
        <p:txBody>
          <a:bodyPr lIns="91400" tIns="45702" rIns="91400" bIns="45702" anchor="ctr">
            <a:spAutoFit/>
          </a:bodyPr>
          <a:lstStyle/>
          <a:p>
            <a:pPr defTabSz="457011">
              <a:lnSpc>
                <a:spcPct val="90000"/>
              </a:lnSpc>
              <a:tabLst>
                <a:tab pos="1088574" algn="l"/>
              </a:tabLst>
            </a:pPr>
            <a:r>
              <a:rPr lang="en-US" sz="1600" b="1">
                <a:solidFill>
                  <a:srgbClr val="000000"/>
                </a:solidFill>
              </a:rPr>
              <a:t>MDRD	MAP &lt;92</a:t>
            </a:r>
          </a:p>
        </p:txBody>
      </p:sp>
      <p:sp>
        <p:nvSpPr>
          <p:cNvPr id="24592" name="Text Box 16"/>
          <p:cNvSpPr txBox="1">
            <a:spLocks noChangeArrowheads="1"/>
          </p:cNvSpPr>
          <p:nvPr/>
        </p:nvSpPr>
        <p:spPr bwMode="auto">
          <a:xfrm>
            <a:off x="577851" y="3930952"/>
            <a:ext cx="3597275" cy="318491"/>
          </a:xfrm>
          <a:prstGeom prst="rect">
            <a:avLst/>
          </a:prstGeom>
          <a:noFill/>
          <a:ln w="12700">
            <a:noFill/>
            <a:miter lim="800000"/>
            <a:headEnd/>
            <a:tailEnd/>
          </a:ln>
        </p:spPr>
        <p:txBody>
          <a:bodyPr lIns="91400" tIns="45702" rIns="91400" bIns="45702" anchor="ctr">
            <a:spAutoFit/>
          </a:bodyPr>
          <a:lstStyle/>
          <a:p>
            <a:pPr defTabSz="457011">
              <a:lnSpc>
                <a:spcPct val="90000"/>
              </a:lnSpc>
              <a:tabLst>
                <a:tab pos="1088574" algn="l"/>
              </a:tabLst>
            </a:pPr>
            <a:r>
              <a:rPr lang="en-US" sz="1600" b="1">
                <a:solidFill>
                  <a:srgbClr val="000000"/>
                </a:solidFill>
              </a:rPr>
              <a:t>HOT	DBP &lt;80</a:t>
            </a:r>
          </a:p>
        </p:txBody>
      </p:sp>
      <p:sp>
        <p:nvSpPr>
          <p:cNvPr id="24593" name="Text Box 17"/>
          <p:cNvSpPr txBox="1">
            <a:spLocks noChangeArrowheads="1"/>
          </p:cNvSpPr>
          <p:nvPr/>
        </p:nvSpPr>
        <p:spPr bwMode="auto">
          <a:xfrm>
            <a:off x="582613" y="2071691"/>
            <a:ext cx="1149350" cy="343620"/>
          </a:xfrm>
          <a:prstGeom prst="rect">
            <a:avLst/>
          </a:prstGeom>
          <a:noFill/>
          <a:ln w="12700">
            <a:noFill/>
            <a:miter lim="800000"/>
            <a:headEnd/>
            <a:tailEnd/>
          </a:ln>
        </p:spPr>
        <p:txBody>
          <a:bodyPr lIns="91400" tIns="45702" rIns="91400" bIns="45702">
            <a:spAutoFit/>
          </a:bodyPr>
          <a:lstStyle/>
          <a:p>
            <a:pPr defTabSz="457011">
              <a:tabLst>
                <a:tab pos="1424983" algn="l"/>
              </a:tabLst>
            </a:pPr>
            <a:r>
              <a:rPr lang="en-US" sz="1600" b="1">
                <a:solidFill>
                  <a:srgbClr val="000000"/>
                </a:solidFill>
              </a:rPr>
              <a:t>Trial</a:t>
            </a:r>
          </a:p>
        </p:txBody>
      </p:sp>
      <p:sp>
        <p:nvSpPr>
          <p:cNvPr id="24594" name="Line 18"/>
          <p:cNvSpPr>
            <a:spLocks noChangeShapeType="1"/>
          </p:cNvSpPr>
          <p:nvPr/>
        </p:nvSpPr>
        <p:spPr bwMode="auto">
          <a:xfrm>
            <a:off x="676275" y="2509842"/>
            <a:ext cx="971550" cy="1587"/>
          </a:xfrm>
          <a:prstGeom prst="line">
            <a:avLst/>
          </a:prstGeom>
          <a:noFill/>
          <a:ln w="12700">
            <a:solidFill>
              <a:schemeClr val="bg1"/>
            </a:solidFill>
            <a:round/>
            <a:headEnd/>
            <a:tailEnd/>
          </a:ln>
        </p:spPr>
        <p:txBody>
          <a:bodyPr wrap="none" lIns="91400" tIns="45702" rIns="91400" bIns="45702" anchor="ctr"/>
          <a:lstStyle/>
          <a:p>
            <a:pPr defTabSz="457011"/>
            <a:endParaRPr lang="it-IT">
              <a:solidFill>
                <a:prstClr val="black"/>
              </a:solidFill>
            </a:endParaRPr>
          </a:p>
        </p:txBody>
      </p:sp>
      <p:sp>
        <p:nvSpPr>
          <p:cNvPr id="24595" name="Line 19"/>
          <p:cNvSpPr>
            <a:spLocks noChangeShapeType="1"/>
          </p:cNvSpPr>
          <p:nvPr/>
        </p:nvSpPr>
        <p:spPr bwMode="auto">
          <a:xfrm>
            <a:off x="1714501" y="2509842"/>
            <a:ext cx="2346325" cy="1587"/>
          </a:xfrm>
          <a:prstGeom prst="line">
            <a:avLst/>
          </a:prstGeom>
          <a:noFill/>
          <a:ln w="12700">
            <a:solidFill>
              <a:schemeClr val="bg1"/>
            </a:solidFill>
            <a:round/>
            <a:headEnd/>
            <a:tailEnd/>
          </a:ln>
        </p:spPr>
        <p:txBody>
          <a:bodyPr wrap="none" lIns="91400" tIns="45702" rIns="91400" bIns="45702" anchor="ctr"/>
          <a:lstStyle/>
          <a:p>
            <a:pPr defTabSz="457011"/>
            <a:endParaRPr lang="it-IT">
              <a:solidFill>
                <a:prstClr val="black"/>
              </a:solidFill>
            </a:endParaRPr>
          </a:p>
        </p:txBody>
      </p:sp>
      <p:sp>
        <p:nvSpPr>
          <p:cNvPr id="24596" name="Text Box 20"/>
          <p:cNvSpPr txBox="1">
            <a:spLocks noChangeArrowheads="1"/>
          </p:cNvSpPr>
          <p:nvPr/>
        </p:nvSpPr>
        <p:spPr bwMode="auto">
          <a:xfrm>
            <a:off x="5381625" y="2163766"/>
            <a:ext cx="395288" cy="318491"/>
          </a:xfrm>
          <a:prstGeom prst="rect">
            <a:avLst/>
          </a:prstGeom>
          <a:noFill/>
          <a:ln w="12700">
            <a:noFill/>
            <a:miter lim="800000"/>
            <a:headEnd/>
            <a:tailEnd/>
          </a:ln>
        </p:spPr>
        <p:txBody>
          <a:bodyPr lIns="91400" tIns="45702" rIns="91400" bIns="45702">
            <a:spAutoFit/>
          </a:bodyPr>
          <a:lstStyle/>
          <a:p>
            <a:pPr defTabSz="457011">
              <a:lnSpc>
                <a:spcPct val="90000"/>
              </a:lnSpc>
            </a:pPr>
            <a:r>
              <a:rPr lang="en-US" sz="1600" b="1">
                <a:solidFill>
                  <a:srgbClr val="000000"/>
                </a:solidFill>
              </a:rPr>
              <a:t>2</a:t>
            </a:r>
          </a:p>
        </p:txBody>
      </p:sp>
      <p:sp>
        <p:nvSpPr>
          <p:cNvPr id="24597" name="Text Box 21"/>
          <p:cNvSpPr txBox="1">
            <a:spLocks noChangeArrowheads="1"/>
          </p:cNvSpPr>
          <p:nvPr/>
        </p:nvSpPr>
        <p:spPr bwMode="auto">
          <a:xfrm>
            <a:off x="6826250" y="2163766"/>
            <a:ext cx="395288" cy="318491"/>
          </a:xfrm>
          <a:prstGeom prst="rect">
            <a:avLst/>
          </a:prstGeom>
          <a:noFill/>
          <a:ln w="12700">
            <a:noFill/>
            <a:miter lim="800000"/>
            <a:headEnd/>
            <a:tailEnd/>
          </a:ln>
        </p:spPr>
        <p:txBody>
          <a:bodyPr lIns="91400" tIns="45702" rIns="91400" bIns="45702">
            <a:spAutoFit/>
          </a:bodyPr>
          <a:lstStyle/>
          <a:p>
            <a:pPr defTabSz="457011">
              <a:lnSpc>
                <a:spcPct val="90000"/>
              </a:lnSpc>
            </a:pPr>
            <a:r>
              <a:rPr lang="en-US" sz="1600" b="1">
                <a:solidFill>
                  <a:srgbClr val="000000"/>
                </a:solidFill>
              </a:rPr>
              <a:t>3</a:t>
            </a:r>
          </a:p>
        </p:txBody>
      </p:sp>
      <p:sp>
        <p:nvSpPr>
          <p:cNvPr id="24598" name="Text Box 22"/>
          <p:cNvSpPr txBox="1">
            <a:spLocks noChangeArrowheads="1"/>
          </p:cNvSpPr>
          <p:nvPr/>
        </p:nvSpPr>
        <p:spPr bwMode="auto">
          <a:xfrm>
            <a:off x="8274050" y="2163766"/>
            <a:ext cx="395288" cy="318491"/>
          </a:xfrm>
          <a:prstGeom prst="rect">
            <a:avLst/>
          </a:prstGeom>
          <a:noFill/>
          <a:ln w="12700">
            <a:noFill/>
            <a:miter lim="800000"/>
            <a:headEnd/>
            <a:tailEnd/>
          </a:ln>
        </p:spPr>
        <p:txBody>
          <a:bodyPr lIns="91400" tIns="45702" rIns="91400" bIns="45702">
            <a:spAutoFit/>
          </a:bodyPr>
          <a:lstStyle/>
          <a:p>
            <a:pPr defTabSz="457011">
              <a:lnSpc>
                <a:spcPct val="90000"/>
              </a:lnSpc>
            </a:pPr>
            <a:r>
              <a:rPr lang="en-US" sz="1600" b="1">
                <a:solidFill>
                  <a:srgbClr val="000000"/>
                </a:solidFill>
              </a:rPr>
              <a:t>4</a:t>
            </a:r>
          </a:p>
        </p:txBody>
      </p:sp>
      <p:sp>
        <p:nvSpPr>
          <p:cNvPr id="24599" name="Text Box 23"/>
          <p:cNvSpPr txBox="1">
            <a:spLocks noChangeArrowheads="1"/>
          </p:cNvSpPr>
          <p:nvPr/>
        </p:nvSpPr>
        <p:spPr bwMode="auto">
          <a:xfrm>
            <a:off x="577850" y="4815190"/>
            <a:ext cx="3913188" cy="318491"/>
          </a:xfrm>
          <a:prstGeom prst="rect">
            <a:avLst/>
          </a:prstGeom>
          <a:noFill/>
          <a:ln w="12700">
            <a:noFill/>
            <a:miter lim="800000"/>
            <a:headEnd/>
            <a:tailEnd/>
          </a:ln>
        </p:spPr>
        <p:txBody>
          <a:bodyPr lIns="91400" tIns="45702" rIns="91400" bIns="45702" anchor="ctr">
            <a:spAutoFit/>
          </a:bodyPr>
          <a:lstStyle/>
          <a:p>
            <a:pPr defTabSz="457011">
              <a:lnSpc>
                <a:spcPct val="90000"/>
              </a:lnSpc>
              <a:tabLst>
                <a:tab pos="1026688" algn="l"/>
              </a:tabLst>
            </a:pPr>
            <a:r>
              <a:rPr lang="en-US" sz="1600" b="1">
                <a:solidFill>
                  <a:srgbClr val="000000"/>
                </a:solidFill>
              </a:rPr>
              <a:t>IDNT	 SBP/DBP 135/85</a:t>
            </a:r>
          </a:p>
        </p:txBody>
      </p:sp>
      <p:sp>
        <p:nvSpPr>
          <p:cNvPr id="24601" name="Rectangle 25"/>
          <p:cNvSpPr>
            <a:spLocks noChangeArrowheads="1"/>
          </p:cNvSpPr>
          <p:nvPr/>
        </p:nvSpPr>
        <p:spPr bwMode="auto">
          <a:xfrm>
            <a:off x="0" y="5499095"/>
            <a:ext cx="9144000" cy="954097"/>
          </a:xfrm>
          <a:prstGeom prst="rect">
            <a:avLst/>
          </a:prstGeom>
          <a:noFill/>
          <a:ln w="9525">
            <a:noFill/>
            <a:miter lim="800000"/>
            <a:headEnd/>
            <a:tailEnd/>
          </a:ln>
        </p:spPr>
        <p:txBody>
          <a:bodyPr lIns="91400" tIns="45702" rIns="91400" bIns="45702" anchor="b">
            <a:spAutoFit/>
          </a:bodyPr>
          <a:lstStyle/>
          <a:p>
            <a:pPr defTabSz="457011"/>
            <a:r>
              <a:rPr lang="en-US" sz="1400">
                <a:solidFill>
                  <a:srgbClr val="000000"/>
                </a:solidFill>
              </a:rPr>
              <a:t>DBP, diastolic BP; SBP, systolic BP; MAP, mean arterial pressure; UKPDS, United Kingdom Prospective Diabetes Study; ABCD, Appropriate Blood Pressure Control in Diabetes; MDRD, Modification of Diet in Renal Disease; HOT, Hypertension Optimal Treatment; AASK, African American Study of Kidney Disease; </a:t>
            </a:r>
            <a:br>
              <a:rPr lang="en-US" sz="1400">
                <a:solidFill>
                  <a:srgbClr val="000000"/>
                </a:solidFill>
              </a:rPr>
            </a:br>
            <a:r>
              <a:rPr lang="en-US" sz="1400">
                <a:solidFill>
                  <a:srgbClr val="000000"/>
                </a:solidFill>
              </a:rPr>
              <a:t>IDNT, Irbesartan Diabetic Nephropathy Trial</a:t>
            </a:r>
          </a:p>
        </p:txBody>
      </p:sp>
      <p:sp>
        <p:nvSpPr>
          <p:cNvPr id="24602" name="Rectangle 26"/>
          <p:cNvSpPr>
            <a:spLocks noChangeArrowheads="1"/>
          </p:cNvSpPr>
          <p:nvPr/>
        </p:nvSpPr>
        <p:spPr bwMode="auto">
          <a:xfrm>
            <a:off x="4543563" y="6375400"/>
            <a:ext cx="4424224" cy="343620"/>
          </a:xfrm>
          <a:prstGeom prst="rect">
            <a:avLst/>
          </a:prstGeom>
          <a:noFill/>
          <a:ln w="9525">
            <a:noFill/>
            <a:miter lim="800000"/>
            <a:headEnd/>
            <a:tailEnd/>
          </a:ln>
        </p:spPr>
        <p:txBody>
          <a:bodyPr wrap="none" lIns="91400" tIns="45702" rIns="91400" bIns="45702">
            <a:spAutoFit/>
          </a:bodyPr>
          <a:lstStyle/>
          <a:p>
            <a:pPr algn="r" defTabSz="457011"/>
            <a:r>
              <a:rPr lang="en-GB" sz="1600" b="1">
                <a:solidFill>
                  <a:srgbClr val="000000"/>
                </a:solidFill>
              </a:rPr>
              <a:t>Bakris GL et al</a:t>
            </a:r>
            <a:r>
              <a:rPr lang="en-GB" sz="1600" b="1" i="1">
                <a:solidFill>
                  <a:srgbClr val="000000"/>
                </a:solidFill>
              </a:rPr>
              <a:t>.</a:t>
            </a:r>
            <a:r>
              <a:rPr lang="en-GB" sz="1600" b="1">
                <a:solidFill>
                  <a:srgbClr val="000000"/>
                </a:solidFill>
              </a:rPr>
              <a:t> Am J Kidney Dis 2000;36:646–661</a:t>
            </a:r>
          </a:p>
        </p:txBody>
      </p:sp>
      <p:sp>
        <p:nvSpPr>
          <p:cNvPr id="24603" name="Line 27"/>
          <p:cNvSpPr>
            <a:spLocks noChangeShapeType="1"/>
          </p:cNvSpPr>
          <p:nvPr/>
        </p:nvSpPr>
        <p:spPr bwMode="auto">
          <a:xfrm flipV="1">
            <a:off x="4081463" y="2509838"/>
            <a:ext cx="0" cy="2633662"/>
          </a:xfrm>
          <a:prstGeom prst="line">
            <a:avLst/>
          </a:prstGeom>
          <a:noFill/>
          <a:ln w="12700">
            <a:solidFill>
              <a:schemeClr val="bg1"/>
            </a:solidFill>
            <a:round/>
            <a:headEnd/>
            <a:tailEnd/>
          </a:ln>
        </p:spPr>
        <p:txBody>
          <a:bodyPr wrap="none" lIns="91400" tIns="45702" rIns="91400" bIns="45702" anchor="ctr"/>
          <a:lstStyle/>
          <a:p>
            <a:pPr defTabSz="457011"/>
            <a:endParaRPr lang="it-IT">
              <a:solidFill>
                <a:prstClr val="black"/>
              </a:solidFill>
            </a:endParaRPr>
          </a:p>
        </p:txBody>
      </p:sp>
      <p:sp>
        <p:nvSpPr>
          <p:cNvPr id="24604" name="Line 28"/>
          <p:cNvSpPr>
            <a:spLocks noChangeShapeType="1"/>
          </p:cNvSpPr>
          <p:nvPr/>
        </p:nvSpPr>
        <p:spPr bwMode="auto">
          <a:xfrm>
            <a:off x="0" y="1472084"/>
            <a:ext cx="9144000" cy="12700"/>
          </a:xfrm>
          <a:prstGeom prst="line">
            <a:avLst/>
          </a:prstGeom>
          <a:noFill/>
          <a:ln w="38100">
            <a:solidFill>
              <a:srgbClr val="000090"/>
            </a:solidFill>
            <a:round/>
            <a:headEnd/>
            <a:tailEnd/>
          </a:ln>
        </p:spPr>
        <p:txBody>
          <a:bodyPr wrap="none" lIns="91400" tIns="45702" rIns="91400" bIns="45702" anchor="ctr"/>
          <a:lstStyle/>
          <a:p>
            <a:pPr defTabSz="457011"/>
            <a:endParaRPr lang="it-IT">
              <a:solidFill>
                <a:prstClr val="black"/>
              </a:solidFill>
            </a:endParaRPr>
          </a:p>
        </p:txBody>
      </p:sp>
      <p:sp>
        <p:nvSpPr>
          <p:cNvPr id="1289245" name="Line 29"/>
          <p:cNvSpPr>
            <a:spLocks noChangeShapeType="1"/>
          </p:cNvSpPr>
          <p:nvPr/>
        </p:nvSpPr>
        <p:spPr bwMode="auto">
          <a:xfrm>
            <a:off x="6948264" y="2514600"/>
            <a:ext cx="0" cy="2743200"/>
          </a:xfrm>
          <a:prstGeom prst="line">
            <a:avLst/>
          </a:prstGeom>
          <a:noFill/>
          <a:ln w="57150">
            <a:solidFill>
              <a:srgbClr val="FF3300"/>
            </a:solidFill>
            <a:prstDash val="dash"/>
            <a:round/>
            <a:headEnd/>
            <a:tailEnd/>
          </a:ln>
        </p:spPr>
        <p:txBody>
          <a:bodyPr lIns="91400" tIns="45702" rIns="91400" bIns="45702"/>
          <a:lstStyle/>
          <a:p>
            <a:pPr defTabSz="457011"/>
            <a:endParaRPr lang="it-IT">
              <a:solidFill>
                <a:prstClr val="black"/>
              </a:solidFill>
            </a:endParaRPr>
          </a:p>
        </p:txBody>
      </p:sp>
      <p:sp>
        <p:nvSpPr>
          <p:cNvPr id="30" name="Titolo 29"/>
          <p:cNvSpPr>
            <a:spLocks noGrp="1"/>
          </p:cNvSpPr>
          <p:nvPr>
            <p:ph type="title"/>
          </p:nvPr>
        </p:nvSpPr>
        <p:spPr/>
        <p:txBody>
          <a:bodyPr anchor="t">
            <a:noAutofit/>
          </a:bodyPr>
          <a:lstStyle/>
          <a:p>
            <a:r>
              <a:rPr lang="en-US" sz="3200" b="1" dirty="0">
                <a:solidFill>
                  <a:srgbClr val="800000"/>
                </a:solidFill>
                <a:ea typeface="ＭＳ Ｐゴシック" pitchFamily="34" charset="-128"/>
              </a:rPr>
              <a:t>Multiple antihypertensive agents are needed to achieve target BP</a:t>
            </a:r>
            <a:endParaRPr lang="it-IT" sz="3200" dirty="0">
              <a:solidFill>
                <a:srgbClr val="800000"/>
              </a:solidFill>
            </a:endParaRPr>
          </a:p>
        </p:txBody>
      </p:sp>
    </p:spTree>
    <p:extLst>
      <p:ext uri="{BB962C8B-B14F-4D97-AF65-F5344CB8AC3E}">
        <p14:creationId xmlns:p14="http://schemas.microsoft.com/office/powerpoint/2010/main" val="227784912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idx="4294967295"/>
          </p:nvPr>
        </p:nvSpPr>
        <p:spPr>
          <a:solidFill>
            <a:srgbClr val="FFFF00"/>
          </a:solidFill>
        </p:spPr>
        <p:txBody>
          <a:bodyPr>
            <a:normAutofit/>
          </a:bodyPr>
          <a:lstStyle/>
          <a:p>
            <a:pPr eaLnBrk="1" hangingPunct="1">
              <a:defRPr/>
            </a:pPr>
            <a:r>
              <a:rPr lang="en-GB" sz="3200" dirty="0" err="1">
                <a:solidFill>
                  <a:schemeClr val="tx1"/>
                </a:solidFill>
                <a:effectLst/>
              </a:rPr>
              <a:t>Perchè</a:t>
            </a:r>
            <a:r>
              <a:rPr lang="en-GB" sz="3200" dirty="0">
                <a:solidFill>
                  <a:schemeClr val="tx1"/>
                </a:solidFill>
                <a:effectLst/>
              </a:rPr>
              <a:t> la </a:t>
            </a:r>
            <a:r>
              <a:rPr lang="en-GB" sz="3200" dirty="0" err="1">
                <a:solidFill>
                  <a:schemeClr val="tx1"/>
                </a:solidFill>
                <a:effectLst/>
              </a:rPr>
              <a:t>terapia</a:t>
            </a:r>
            <a:r>
              <a:rPr lang="en-GB" sz="3200" dirty="0">
                <a:solidFill>
                  <a:schemeClr val="tx1"/>
                </a:solidFill>
                <a:effectLst/>
              </a:rPr>
              <a:t> </a:t>
            </a:r>
            <a:r>
              <a:rPr lang="en-GB" sz="3200" dirty="0" err="1">
                <a:solidFill>
                  <a:schemeClr val="tx1"/>
                </a:solidFill>
                <a:effectLst/>
              </a:rPr>
              <a:t>di</a:t>
            </a:r>
            <a:r>
              <a:rPr lang="en-GB" sz="3200" dirty="0">
                <a:solidFill>
                  <a:schemeClr val="tx1"/>
                </a:solidFill>
                <a:effectLst/>
              </a:rPr>
              <a:t> </a:t>
            </a:r>
            <a:r>
              <a:rPr lang="en-GB" sz="3200" dirty="0" err="1">
                <a:solidFill>
                  <a:schemeClr val="tx1"/>
                </a:solidFill>
                <a:effectLst/>
              </a:rPr>
              <a:t>combinazione</a:t>
            </a:r>
            <a:r>
              <a:rPr lang="en-GB" sz="3200" dirty="0">
                <a:solidFill>
                  <a:schemeClr val="tx1"/>
                </a:solidFill>
                <a:effectLst/>
              </a:rPr>
              <a:t>?</a:t>
            </a:r>
            <a:endParaRPr lang="it-IT" sz="3200" dirty="0">
              <a:solidFill>
                <a:schemeClr val="tx1"/>
              </a:solidFill>
              <a:effectLst/>
            </a:endParaRPr>
          </a:p>
        </p:txBody>
      </p:sp>
      <p:sp>
        <p:nvSpPr>
          <p:cNvPr id="75779" name="Segnaposto contenuto 2"/>
          <p:cNvSpPr>
            <a:spLocks noGrp="1"/>
          </p:cNvSpPr>
          <p:nvPr>
            <p:ph idx="4294967295"/>
          </p:nvPr>
        </p:nvSpPr>
        <p:spPr>
          <a:xfrm>
            <a:off x="914400" y="1792634"/>
            <a:ext cx="8001000" cy="4084638"/>
          </a:xfrm>
        </p:spPr>
        <p:txBody>
          <a:bodyPr/>
          <a:lstStyle/>
          <a:p>
            <a:pPr defTabSz="457011" eaLnBrk="1" hangingPunct="1"/>
            <a:r>
              <a:rPr lang="en-GB" altLang="it-IT" sz="2400" b="1" dirty="0"/>
              <a:t>Il </a:t>
            </a:r>
            <a:r>
              <a:rPr lang="en-GB" altLang="it-IT" sz="2400" b="1" dirty="0" err="1"/>
              <a:t>controllo</a:t>
            </a:r>
            <a:r>
              <a:rPr lang="en-GB" altLang="it-IT" sz="2400" b="1" dirty="0"/>
              <a:t> </a:t>
            </a:r>
            <a:r>
              <a:rPr lang="en-GB" altLang="it-IT" sz="2400" b="1" dirty="0" err="1"/>
              <a:t>insufficiente</a:t>
            </a:r>
            <a:r>
              <a:rPr lang="en-GB" altLang="it-IT" sz="2400" b="1" dirty="0"/>
              <a:t> </a:t>
            </a:r>
            <a:r>
              <a:rPr lang="en-GB" altLang="it-IT" sz="2400" b="1" dirty="0" err="1"/>
              <a:t>della</a:t>
            </a:r>
            <a:r>
              <a:rPr lang="en-GB" altLang="it-IT" sz="2400" b="1" dirty="0"/>
              <a:t> </a:t>
            </a:r>
            <a:r>
              <a:rPr lang="en-GB" altLang="it-IT" sz="2400" b="1" dirty="0" err="1"/>
              <a:t>pressione</a:t>
            </a:r>
            <a:r>
              <a:rPr lang="en-GB" altLang="it-IT" sz="2400" b="1" dirty="0"/>
              <a:t> è </a:t>
            </a:r>
            <a:r>
              <a:rPr lang="en-GB" altLang="it-IT" sz="2400" b="1" dirty="0" err="1"/>
              <a:t>una</a:t>
            </a:r>
            <a:r>
              <a:rPr lang="en-GB" altLang="it-IT" sz="2400" b="1" dirty="0"/>
              <a:t> </a:t>
            </a:r>
            <a:r>
              <a:rPr lang="en-GB" altLang="it-IT" sz="2400" b="1" dirty="0" err="1"/>
              <a:t>delle</a:t>
            </a:r>
            <a:r>
              <a:rPr lang="en-GB" altLang="it-IT" sz="2400" b="1" dirty="0"/>
              <a:t> </a:t>
            </a:r>
            <a:r>
              <a:rPr lang="en-GB" altLang="it-IT" sz="2400" b="1" dirty="0" err="1"/>
              <a:t>principali</a:t>
            </a:r>
            <a:r>
              <a:rPr lang="en-GB" altLang="it-IT" sz="2400" b="1" dirty="0"/>
              <a:t> cause di </a:t>
            </a:r>
            <a:r>
              <a:rPr lang="en-GB" altLang="it-IT" sz="2400" b="1" dirty="0" err="1"/>
              <a:t>mortalità</a:t>
            </a:r>
            <a:r>
              <a:rPr lang="en-GB" altLang="it-IT" sz="2400" b="1" dirty="0"/>
              <a:t>, </a:t>
            </a:r>
            <a:r>
              <a:rPr lang="en-GB" altLang="it-IT" sz="2400" b="1" dirty="0" err="1"/>
              <a:t>responsabile</a:t>
            </a:r>
            <a:r>
              <a:rPr lang="en-GB" altLang="it-IT" sz="2400" b="1" dirty="0"/>
              <a:t> di  7.1 </a:t>
            </a:r>
            <a:r>
              <a:rPr lang="en-GB" altLang="it-IT" sz="2400" b="1" dirty="0" err="1"/>
              <a:t>milioni</a:t>
            </a:r>
            <a:r>
              <a:rPr lang="en-GB" altLang="it-IT" sz="2400" b="1" dirty="0"/>
              <a:t> di </a:t>
            </a:r>
            <a:r>
              <a:rPr lang="en-GB" altLang="it-IT" sz="2400" b="1" dirty="0" err="1"/>
              <a:t>mortiper</a:t>
            </a:r>
            <a:r>
              <a:rPr lang="en-GB" altLang="it-IT" sz="2400" b="1" dirty="0"/>
              <a:t> anno</a:t>
            </a:r>
          </a:p>
          <a:p>
            <a:pPr defTabSz="457011" eaLnBrk="1" hangingPunct="1"/>
            <a:endParaRPr lang="en-GB" altLang="it-IT" sz="2400" b="1" dirty="0"/>
          </a:p>
          <a:p>
            <a:pPr defTabSz="457011" eaLnBrk="1" hangingPunct="1"/>
            <a:r>
              <a:rPr lang="en-GB" altLang="it-IT" sz="2400" b="1" dirty="0"/>
              <a:t>63.4% </a:t>
            </a:r>
            <a:r>
              <a:rPr lang="en-GB" altLang="it-IT" sz="2400" b="1" dirty="0" err="1"/>
              <a:t>degli</a:t>
            </a:r>
            <a:r>
              <a:rPr lang="en-GB" altLang="it-IT" sz="2400" b="1" dirty="0"/>
              <a:t> </a:t>
            </a:r>
            <a:r>
              <a:rPr lang="en-GB" altLang="it-IT" sz="2400" b="1" dirty="0" err="1"/>
              <a:t>ipertesi</a:t>
            </a:r>
            <a:r>
              <a:rPr lang="en-GB" altLang="it-IT" sz="2400" b="1" dirty="0"/>
              <a:t> non </a:t>
            </a:r>
            <a:r>
              <a:rPr lang="en-GB" altLang="it-IT" sz="2400" b="1" dirty="0" err="1"/>
              <a:t>sono</a:t>
            </a:r>
            <a:r>
              <a:rPr lang="en-GB" altLang="it-IT" sz="2400" b="1" dirty="0"/>
              <a:t> </a:t>
            </a:r>
            <a:r>
              <a:rPr lang="en-GB" altLang="it-IT" sz="2400" b="1" dirty="0" err="1"/>
              <a:t>coscienti</a:t>
            </a:r>
            <a:r>
              <a:rPr lang="en-GB" altLang="it-IT" sz="2400" b="1" dirty="0"/>
              <a:t> </a:t>
            </a:r>
            <a:r>
              <a:rPr lang="en-GB" altLang="it-IT" sz="2400" b="1" dirty="0" err="1"/>
              <a:t>della</a:t>
            </a:r>
            <a:r>
              <a:rPr lang="en-GB" altLang="it-IT" sz="2400" b="1" dirty="0"/>
              <a:t> </a:t>
            </a:r>
            <a:r>
              <a:rPr lang="en-GB" altLang="it-IT" sz="2400" b="1" dirty="0" err="1"/>
              <a:t>loro</a:t>
            </a:r>
            <a:r>
              <a:rPr lang="en-GB" altLang="it-IT" sz="2400" b="1" dirty="0"/>
              <a:t> </a:t>
            </a:r>
            <a:r>
              <a:rPr lang="en-GB" altLang="it-IT" sz="2400" b="1" dirty="0" err="1"/>
              <a:t>situazione</a:t>
            </a:r>
            <a:endParaRPr lang="en-GB" altLang="it-IT" sz="2400" b="1" dirty="0"/>
          </a:p>
          <a:p>
            <a:pPr defTabSz="457011" eaLnBrk="1" hangingPunct="1">
              <a:buNone/>
            </a:pPr>
            <a:endParaRPr lang="en-GB" altLang="it-IT" sz="2400" b="1" dirty="0"/>
          </a:p>
          <a:p>
            <a:pPr defTabSz="457011" eaLnBrk="1" hangingPunct="1"/>
            <a:r>
              <a:rPr lang="en-GB" altLang="it-IT" sz="2400" b="1" dirty="0"/>
              <a:t>Circa </a:t>
            </a:r>
            <a:r>
              <a:rPr lang="en-GB" altLang="it-IT" sz="2400" b="1" dirty="0" err="1"/>
              <a:t>il</a:t>
            </a:r>
            <a:r>
              <a:rPr lang="en-GB" altLang="it-IT" sz="2400" b="1" dirty="0"/>
              <a:t> 45.3% </a:t>
            </a:r>
            <a:r>
              <a:rPr lang="en-GB" altLang="it-IT" sz="2400" b="1" dirty="0" err="1"/>
              <a:t>sono</a:t>
            </a:r>
            <a:r>
              <a:rPr lang="en-GB" altLang="it-IT" sz="2400" b="1" dirty="0"/>
              <a:t> </a:t>
            </a:r>
            <a:r>
              <a:rPr lang="en-GB" altLang="it-IT" sz="2400" b="1" dirty="0" err="1"/>
              <a:t>sottotrattati</a:t>
            </a:r>
            <a:endParaRPr lang="en-GB" altLang="it-IT" sz="2400" b="1" dirty="0"/>
          </a:p>
          <a:p>
            <a:pPr defTabSz="457011" eaLnBrk="1" hangingPunct="1">
              <a:buNone/>
            </a:pPr>
            <a:endParaRPr lang="en-GB" altLang="it-IT" sz="2400" b="1" dirty="0"/>
          </a:p>
          <a:p>
            <a:pPr defTabSz="457011" eaLnBrk="1" hangingPunct="1"/>
            <a:r>
              <a:rPr lang="en-GB" altLang="it-IT" sz="2400" b="1" dirty="0"/>
              <a:t> Solo </a:t>
            </a:r>
            <a:r>
              <a:rPr lang="en-GB" altLang="it-IT" sz="2400" b="1" dirty="0" err="1"/>
              <a:t>il</a:t>
            </a:r>
            <a:r>
              <a:rPr lang="en-GB" altLang="it-IT" sz="2400" b="1" dirty="0"/>
              <a:t> 29.3% </a:t>
            </a:r>
            <a:r>
              <a:rPr lang="en-GB" altLang="it-IT" sz="2400" b="1" dirty="0" err="1"/>
              <a:t>raggiunge</a:t>
            </a:r>
            <a:r>
              <a:rPr lang="en-GB" altLang="it-IT" sz="2400" b="1" dirty="0"/>
              <a:t> </a:t>
            </a:r>
            <a:r>
              <a:rPr lang="en-GB" altLang="it-IT" sz="2400" b="1" dirty="0" err="1"/>
              <a:t>valori</a:t>
            </a:r>
            <a:r>
              <a:rPr lang="en-GB" altLang="it-IT" sz="2400" b="1" dirty="0"/>
              <a:t> di  SBP/DBP sotto </a:t>
            </a:r>
            <a:r>
              <a:rPr lang="en-GB" altLang="it-IT" sz="2400" b="1" dirty="0" err="1"/>
              <a:t>i</a:t>
            </a:r>
            <a:r>
              <a:rPr lang="en-GB" altLang="it-IT" sz="2400" b="1" dirty="0"/>
              <a:t>  140/90 mmHg</a:t>
            </a:r>
            <a:endParaRPr lang="en-GB" altLang="it-IT" sz="2000" dirty="0"/>
          </a:p>
          <a:p>
            <a:pPr defTabSz="457011" eaLnBrk="1" hangingPunct="1"/>
            <a:endParaRPr lang="en-GB" altLang="it-IT" sz="2000" dirty="0"/>
          </a:p>
          <a:p>
            <a:pPr defTabSz="457011" eaLnBrk="1" hangingPunct="1"/>
            <a:endParaRPr lang="en-GB" altLang="it-IT" sz="2000" dirty="0"/>
          </a:p>
        </p:txBody>
      </p:sp>
      <p:sp>
        <p:nvSpPr>
          <p:cNvPr id="75780" name="CasellaDiTesto 3"/>
          <p:cNvSpPr txBox="1">
            <a:spLocks noChangeArrowheads="1"/>
          </p:cNvSpPr>
          <p:nvPr/>
        </p:nvSpPr>
        <p:spPr bwMode="auto">
          <a:xfrm>
            <a:off x="762000" y="6335662"/>
            <a:ext cx="8382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nchor="ctr"/>
          <a:lstStyle>
            <a:lvl1pPr defTabSz="457200">
              <a:spcBef>
                <a:spcPct val="20000"/>
              </a:spcBef>
              <a:buChar char="•"/>
              <a:defRPr sz="3200">
                <a:solidFill>
                  <a:schemeClr val="tx1"/>
                </a:solidFill>
                <a:latin typeface="Arial" charset="0"/>
              </a:defRPr>
            </a:lvl1pPr>
            <a:lvl2pPr marL="742950" indent="-285750" defTabSz="457200">
              <a:spcBef>
                <a:spcPct val="20000"/>
              </a:spcBef>
              <a:buChar char="–"/>
              <a:defRPr sz="2800">
                <a:solidFill>
                  <a:schemeClr val="tx1"/>
                </a:solidFill>
                <a:latin typeface="Arial" charset="0"/>
              </a:defRPr>
            </a:lvl2pPr>
            <a:lvl3pPr marL="1143000" indent="-228600" defTabSz="457200">
              <a:spcBef>
                <a:spcPct val="20000"/>
              </a:spcBef>
              <a:buChar char="•"/>
              <a:defRPr sz="2400">
                <a:solidFill>
                  <a:schemeClr val="tx1"/>
                </a:solidFill>
                <a:latin typeface="Arial" charset="0"/>
              </a:defRPr>
            </a:lvl3pPr>
            <a:lvl4pPr marL="1600200" indent="-228600" defTabSz="457200">
              <a:spcBef>
                <a:spcPct val="20000"/>
              </a:spcBef>
              <a:buChar char="–"/>
              <a:defRPr sz="2000">
                <a:solidFill>
                  <a:schemeClr val="tx1"/>
                </a:solidFill>
                <a:latin typeface="Arial" charset="0"/>
              </a:defRPr>
            </a:lvl4pPr>
            <a:lvl5pPr marL="2057400" indent="-228600" defTabSz="45720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it-IT" altLang="it-IT" sz="1000" i="1">
                <a:ea typeface="ＭＳ Ｐゴシック" pitchFamily="34" charset="-128"/>
              </a:rPr>
              <a:t>The Seventh Report of the Joint National Committee on Prevention, Detection, Evaluation, and Treatment of High Blood Pressure 2003,</a:t>
            </a:r>
          </a:p>
          <a:p>
            <a:pPr fontAlgn="base">
              <a:spcBef>
                <a:spcPct val="0"/>
              </a:spcBef>
              <a:spcAft>
                <a:spcPct val="0"/>
              </a:spcAft>
              <a:buFontTx/>
              <a:buNone/>
            </a:pPr>
            <a:r>
              <a:rPr lang="it-IT" altLang="it-IT" sz="1000" i="1">
                <a:ea typeface="ＭＳ Ｐゴシック" pitchFamily="34" charset="-128"/>
              </a:rPr>
              <a:t>NHANES Survey, 2005</a:t>
            </a:r>
          </a:p>
        </p:txBody>
      </p:sp>
    </p:spTree>
    <p:extLst>
      <p:ext uri="{BB962C8B-B14F-4D97-AF65-F5344CB8AC3E}">
        <p14:creationId xmlns:p14="http://schemas.microsoft.com/office/powerpoint/2010/main" val="138629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0" y="2924944"/>
            <a:ext cx="9144000" cy="1268760"/>
          </a:xfrm>
          <a:prstGeom prst="rect">
            <a:avLst/>
          </a:prstGeom>
          <a:effectLst>
            <a:outerShdw blurRad="50800" dist="38100" dir="2700000" algn="tl" rotWithShape="0">
              <a:schemeClr val="bg1">
                <a:alpha val="40000"/>
              </a:schemeClr>
            </a:outerShdw>
          </a:effectLst>
        </p:spPr>
        <p:txBody>
          <a:bodyPr vert="horz" lIns="91400" tIns="45702" rIns="91400" bIns="45702" rtlCol="0" anchor="ctr">
            <a:noAutofit/>
          </a:bodyPr>
          <a:lstStyle>
            <a:lvl1pPr algn="ctr" defTabSz="914400" rtl="0" eaLnBrk="1" fontAlgn="base" latinLnBrk="0" hangingPunct="1">
              <a:spcBef>
                <a:spcPct val="0"/>
              </a:spcBef>
              <a:spcAft>
                <a:spcPct val="0"/>
              </a:spcAft>
              <a:buNone/>
              <a:defRPr lang="fr-FR" sz="4400" b="1" i="1" kern="1200" noProof="0" dirty="0" smtClean="0">
                <a:solidFill>
                  <a:schemeClr val="accent2"/>
                </a:solidFill>
                <a:effectLst/>
                <a:latin typeface="Candara" pitchFamily="34" charset="0"/>
                <a:ea typeface="+mn-ea"/>
                <a:cs typeface="Aharoni" pitchFamily="2" charset="-79"/>
              </a:defRPr>
            </a:lvl1pPr>
          </a:lstStyle>
          <a:p>
            <a:r>
              <a:rPr lang="it-IT" err="1">
                <a:solidFill>
                  <a:srgbClr val="F900E3"/>
                </a:solidFill>
              </a:rPr>
              <a:t>Perchè</a:t>
            </a:r>
            <a:r>
              <a:rPr lang="it-IT">
                <a:solidFill>
                  <a:srgbClr val="F900E3"/>
                </a:solidFill>
              </a:rPr>
              <a:t> preferire un’associazione fissa</a:t>
            </a:r>
          </a:p>
          <a:p>
            <a:r>
              <a:rPr lang="it-IT">
                <a:solidFill>
                  <a:srgbClr val="F900E3"/>
                </a:solidFill>
              </a:rPr>
              <a:t>ad una estemporanea?</a:t>
            </a:r>
          </a:p>
        </p:txBody>
      </p:sp>
    </p:spTree>
    <p:extLst>
      <p:ext uri="{BB962C8B-B14F-4D97-AF65-F5344CB8AC3E}">
        <p14:creationId xmlns:p14="http://schemas.microsoft.com/office/powerpoint/2010/main" val="106117259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xmlns:p14="http://schemas.microsoft.com/office/powerpoint/2010/main" spd="med">
        <p:push dir="r"/>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4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4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ibson">
  <a:themeElements>
    <a:clrScheme name="">
      <a:dk1>
        <a:srgbClr val="66FF66"/>
      </a:dk1>
      <a:lt1>
        <a:srgbClr val="FFFFFF"/>
      </a:lt1>
      <a:dk2>
        <a:srgbClr val="000099"/>
      </a:dk2>
      <a:lt2>
        <a:srgbClr val="FFFF00"/>
      </a:lt2>
      <a:accent1>
        <a:srgbClr val="00CC00"/>
      </a:accent1>
      <a:accent2>
        <a:srgbClr val="0000FF"/>
      </a:accent2>
      <a:accent3>
        <a:srgbClr val="AAAACA"/>
      </a:accent3>
      <a:accent4>
        <a:srgbClr val="DADADA"/>
      </a:accent4>
      <a:accent5>
        <a:srgbClr val="AAE2AA"/>
      </a:accent5>
      <a:accent6>
        <a:srgbClr val="0000E7"/>
      </a:accent6>
      <a:hlink>
        <a:srgbClr val="CC0099"/>
      </a:hlink>
      <a:folHlink>
        <a:srgbClr val="FFFF00"/>
      </a:folHlink>
    </a:clrScheme>
    <a:fontScheme name="Gib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ibs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ibs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ibs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ibs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ib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ib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ib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opia di Fondino slide">
  <a:themeElements>
    <a:clrScheme name="Copia di Fondino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pia di Fondino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opia di Fondino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ia di Fondino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ia di Fondino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ia di Fondino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ia di Fondino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ia di Fondino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ia di Fondino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000000"/>
        </a:lt2>
        <a:accent1>
          <a:srgbClr val="FF6C53"/>
        </a:accent1>
        <a:accent2>
          <a:srgbClr val="FFCF49"/>
        </a:accent2>
        <a:accent3>
          <a:srgbClr val="FFFFFF"/>
        </a:accent3>
        <a:accent4>
          <a:srgbClr val="000000"/>
        </a:accent4>
        <a:accent5>
          <a:srgbClr val="FFBAB3"/>
        </a:accent5>
        <a:accent6>
          <a:srgbClr val="E7BB41"/>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it-IT"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it-IT" sz="2400" b="0" i="0" u="none" strike="noStrike" cap="none" normalizeH="0" baseline="0" smtClean="0">
            <a:ln>
              <a:noFill/>
            </a:ln>
            <a:effectLst/>
            <a:latin typeface="Times New Roman" pitchFamily="16"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Mare calmo">
  <a:themeElements>
    <a:clrScheme name="Mare calmo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fontScheme name="Mare calmo">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Mare calmo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Mare calmo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Mare calmo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Mare calmo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2.0 Content_dark">
  <a:themeElements>
    <a:clrScheme name="D2.0 Content_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2.0 Content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2.0 Content_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2.0 Content_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2.0 Content_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2.0 Content_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2.0 Content_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2.0 Content_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2.0 Content_d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2.0 Content_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2.0 Content_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2.0 Content_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2.0 Content_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2.0 Content_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1618</TotalTime>
  <Words>3874</Words>
  <Application>Microsoft Office PowerPoint</Application>
  <PresentationFormat>Presentazione su schermo (4:3)</PresentationFormat>
  <Paragraphs>722</Paragraphs>
  <Slides>66</Slides>
  <Notes>22</Notes>
  <HiddenSlides>7</HiddenSlides>
  <MMClips>0</MMClips>
  <ScaleCrop>false</ScaleCrop>
  <HeadingPairs>
    <vt:vector size="6" baseType="variant">
      <vt:variant>
        <vt:lpstr>Tema</vt:lpstr>
      </vt:variant>
      <vt:variant>
        <vt:i4>21</vt:i4>
      </vt:variant>
      <vt:variant>
        <vt:lpstr>Server OLE incorporati</vt:lpstr>
      </vt:variant>
      <vt:variant>
        <vt:i4>4</vt:i4>
      </vt:variant>
      <vt:variant>
        <vt:lpstr>Titoli diapositive</vt:lpstr>
      </vt:variant>
      <vt:variant>
        <vt:i4>66</vt:i4>
      </vt:variant>
    </vt:vector>
  </HeadingPairs>
  <TitlesOfParts>
    <vt:vector size="91" baseType="lpstr">
      <vt:lpstr>Tema di Office</vt:lpstr>
      <vt:lpstr>1_Tema di Office</vt:lpstr>
      <vt:lpstr>D2.0 Content_dark</vt:lpstr>
      <vt:lpstr>7_Struttura predefinita</vt:lpstr>
      <vt:lpstr>Blank Presentation</vt:lpstr>
      <vt:lpstr>1_Blank Presentation</vt:lpstr>
      <vt:lpstr>Shimmer</vt:lpstr>
      <vt:lpstr>8_Default Design</vt:lpstr>
      <vt:lpstr>2_Default Design</vt:lpstr>
      <vt:lpstr>1_Default Design</vt:lpstr>
      <vt:lpstr>Gibson</vt:lpstr>
      <vt:lpstr>2_Ripple</vt:lpstr>
      <vt:lpstr>2_Blank Presentation</vt:lpstr>
      <vt:lpstr>3_Blank Presentation</vt:lpstr>
      <vt:lpstr>Copia di Fondino slide</vt:lpstr>
      <vt:lpstr>10_blank</vt:lpstr>
      <vt:lpstr>2_Tema di Office</vt:lpstr>
      <vt:lpstr>3_Tema di Office</vt:lpstr>
      <vt:lpstr>4_Tema di Office</vt:lpstr>
      <vt:lpstr>Mare calmo</vt:lpstr>
      <vt:lpstr>4_Blank Presentation</vt:lpstr>
      <vt:lpstr>Bitmap Image</vt:lpstr>
      <vt:lpstr>Bitmapafbeelding</vt:lpstr>
      <vt:lpstr>Chart</vt:lpstr>
      <vt:lpstr>Foglio di lavoro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Multiple antihypertensive agents are needed to achieve target BP</vt:lpstr>
      <vt:lpstr>Perchè la terapia di combinazione?</vt:lpstr>
      <vt:lpstr>Presentazione standard di PowerPoint</vt:lpstr>
      <vt:lpstr>L’associazione migliora  l’aderenza alla terapia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Percent of Patients Reaching BP Goals</vt:lpstr>
      <vt:lpstr>Presentazione standard di PowerPoint</vt:lpstr>
      <vt:lpstr>Fatal and non-fatal stroke </vt:lpstr>
      <vt:lpstr>Total coronary end point </vt:lpstr>
      <vt:lpstr>CV mortality</vt:lpstr>
      <vt:lpstr>CAFE Study Conclusions</vt:lpstr>
      <vt:lpstr>Presentazione standard di PowerPoint</vt:lpstr>
      <vt:lpstr>Presentazione standard di PowerPoint</vt:lpstr>
      <vt:lpstr>HOPE - Kaplan-Meier Estimates of the Composite Endpoint of CV Death, MI or Stroke in the Ramipril and Placebo Groups</vt:lpstr>
      <vt:lpstr>Presentazione standard di PowerPoint</vt:lpstr>
      <vt:lpstr>The ACCOMPLISH Trial</vt:lpstr>
      <vt:lpstr>Results: Improved BP Control</vt:lpstr>
      <vt:lpstr>Kaplan-Meier Curve: Time to First Primary Composite Endpoint</vt:lpstr>
      <vt:lpstr>Presentazione standard di PowerPoint</vt:lpstr>
      <vt:lpstr>Presentazione standard di PowerPoint</vt:lpstr>
      <vt:lpstr>Presentazione standard di PowerPoint</vt:lpstr>
      <vt:lpstr>Presentazione standard di PowerPoint</vt:lpstr>
      <vt:lpstr>Effetto sulla riduzione pressoria</vt:lpstr>
      <vt:lpstr>Effetto sulla riduzione dell’incidenza di ictus e CAD</vt:lpstr>
      <vt:lpstr>Presentazione standard di PowerPoint</vt:lpstr>
      <vt:lpstr>Presentazione standard di PowerPoint</vt:lpstr>
      <vt:lpstr>The TRINITY study: design</vt:lpstr>
      <vt:lpstr>Presentazione standard di PowerPoint</vt:lpstr>
      <vt:lpstr>TRINITY: significantly better BP goal† achievement with triple combination therapy</vt:lpstr>
      <vt:lpstr>Presentazione standard di PowerPoint</vt:lpstr>
      <vt:lpstr>Presentazione standard di PowerPoint</vt:lpstr>
      <vt:lpstr>Presentazione standard di PowerPoint</vt:lpstr>
      <vt:lpstr>Riduzione della pressione arteriosa con Perindopril/Amlodipina/Indapamide dopo 4 mesi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Avoiding Cardiovascular Events through COMbination Therapy in Patients  LIving with Systolic Hypertension</vt:lpstr>
      <vt:lpstr>ACCOMPLISH: Design</vt:lpstr>
      <vt:lpstr>Baseline Demographics</vt:lpstr>
      <vt:lpstr>Systolic Blood Pressure Over Time</vt:lpstr>
      <vt:lpstr>Kaplan Meier for Primary Endpoint</vt:lpstr>
      <vt:lpstr>Primary Endpoint and Components</vt:lpstr>
      <vt:lpstr>Primary and Other Endpoints</vt:lpstr>
      <vt:lpstr>TRINITY: mean change in SeDBP (primary parameter) after 12 weeks of treatment‡</vt:lpstr>
      <vt:lpstr>Presentazione standard di PowerPoint</vt:lpstr>
      <vt:lpstr>Presentazione standard di PowerPoint</vt:lpstr>
      <vt:lpstr>Presentazione standard di PowerPoint</vt:lpstr>
      <vt:lpstr>Presentazione standard di PowerPoint</vt:lpstr>
      <vt:lpstr>CAFE Study: Different waveforms demonstrate lower central BP in CCB/ACEI arm</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42</cp:revision>
  <dcterms:created xsi:type="dcterms:W3CDTF">2016-10-09T06:10:11Z</dcterms:created>
  <dcterms:modified xsi:type="dcterms:W3CDTF">2016-10-11T20:51:55Z</dcterms:modified>
</cp:coreProperties>
</file>