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9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10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2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5" r:id="rId1"/>
    <p:sldMasterId id="2147484170" r:id="rId2"/>
    <p:sldMasterId id="2147484247" r:id="rId3"/>
    <p:sldMasterId id="2147484310" r:id="rId4"/>
    <p:sldMasterId id="2147484376" r:id="rId5"/>
    <p:sldMasterId id="2147484388" r:id="rId6"/>
    <p:sldMasterId id="2147484406" r:id="rId7"/>
    <p:sldMasterId id="2147484410" r:id="rId8"/>
    <p:sldMasterId id="2147484421" r:id="rId9"/>
    <p:sldMasterId id="2147484432" r:id="rId10"/>
    <p:sldMasterId id="2147484444" r:id="rId11"/>
    <p:sldMasterId id="2147484506" r:id="rId12"/>
    <p:sldMasterId id="2147484517" r:id="rId13"/>
    <p:sldMasterId id="2147484520" r:id="rId14"/>
    <p:sldMasterId id="2147484526" r:id="rId15"/>
    <p:sldMasterId id="2147484529" r:id="rId16"/>
    <p:sldMasterId id="2147484542" r:id="rId17"/>
  </p:sldMasterIdLst>
  <p:notesMasterIdLst>
    <p:notesMasterId r:id="rId64"/>
  </p:notesMasterIdLst>
  <p:handoutMasterIdLst>
    <p:handoutMasterId r:id="rId65"/>
  </p:handoutMasterIdLst>
  <p:sldIdLst>
    <p:sldId id="309" r:id="rId18"/>
    <p:sldId id="651" r:id="rId19"/>
    <p:sldId id="652" r:id="rId20"/>
    <p:sldId id="655" r:id="rId21"/>
    <p:sldId id="656" r:id="rId22"/>
    <p:sldId id="657" r:id="rId23"/>
    <p:sldId id="663" r:id="rId24"/>
    <p:sldId id="659" r:id="rId25"/>
    <p:sldId id="660" r:id="rId26"/>
    <p:sldId id="624" r:id="rId27"/>
    <p:sldId id="494" r:id="rId28"/>
    <p:sldId id="662" r:id="rId29"/>
    <p:sldId id="442" r:id="rId30"/>
    <p:sldId id="584" r:id="rId31"/>
    <p:sldId id="578" r:id="rId32"/>
    <p:sldId id="579" r:id="rId33"/>
    <p:sldId id="580" r:id="rId34"/>
    <p:sldId id="581" r:id="rId35"/>
    <p:sldId id="664" r:id="rId36"/>
    <p:sldId id="583" r:id="rId37"/>
    <p:sldId id="434" r:id="rId38"/>
    <p:sldId id="265" r:id="rId39"/>
    <p:sldId id="266" r:id="rId40"/>
    <p:sldId id="267" r:id="rId41"/>
    <p:sldId id="665" r:id="rId42"/>
    <p:sldId id="668" r:id="rId43"/>
    <p:sldId id="585" r:id="rId44"/>
    <p:sldId id="667" r:id="rId45"/>
    <p:sldId id="586" r:id="rId46"/>
    <p:sldId id="594" r:id="rId47"/>
    <p:sldId id="589" r:id="rId48"/>
    <p:sldId id="553" r:id="rId49"/>
    <p:sldId id="554" r:id="rId50"/>
    <p:sldId id="603" r:id="rId51"/>
    <p:sldId id="666" r:id="rId52"/>
    <p:sldId id="636" r:id="rId53"/>
    <p:sldId id="592" r:id="rId54"/>
    <p:sldId id="593" r:id="rId55"/>
    <p:sldId id="557" r:id="rId56"/>
    <p:sldId id="670" r:id="rId57"/>
    <p:sldId id="671" r:id="rId58"/>
    <p:sldId id="552" r:id="rId59"/>
    <p:sldId id="672" r:id="rId60"/>
    <p:sldId id="673" r:id="rId61"/>
    <p:sldId id="674" r:id="rId62"/>
    <p:sldId id="675" r:id="rId63"/>
  </p:sldIdLst>
  <p:sldSz cx="9144000" cy="6858000" type="screen4x3"/>
  <p:notesSz cx="6858000" cy="9144000"/>
  <p:defaultTextStyle>
    <a:defPPr>
      <a:defRPr lang="it-IT"/>
    </a:defPPr>
    <a:lvl1pPr algn="l" defTabSz="456631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6631" algn="l" defTabSz="456631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3264" algn="l" defTabSz="456631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69896" algn="l" defTabSz="456631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6526" algn="l" defTabSz="456631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3159" algn="l" defTabSz="45663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39790" algn="l" defTabSz="45663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196416" algn="l" defTabSz="45663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3052" algn="l" defTabSz="456631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ezione predefinita" id="{A3897231-5972-6848-AB80-460F660324AA}">
          <p14:sldIdLst>
            <p14:sldId id="309"/>
            <p14:sldId id="651"/>
            <p14:sldId id="652"/>
            <p14:sldId id="655"/>
            <p14:sldId id="656"/>
            <p14:sldId id="657"/>
            <p14:sldId id="663"/>
            <p14:sldId id="659"/>
            <p14:sldId id="660"/>
            <p14:sldId id="624"/>
            <p14:sldId id="494"/>
            <p14:sldId id="662"/>
            <p14:sldId id="442"/>
            <p14:sldId id="584"/>
            <p14:sldId id="578"/>
            <p14:sldId id="579"/>
            <p14:sldId id="580"/>
            <p14:sldId id="581"/>
            <p14:sldId id="664"/>
            <p14:sldId id="583"/>
            <p14:sldId id="434"/>
            <p14:sldId id="265"/>
            <p14:sldId id="266"/>
            <p14:sldId id="267"/>
            <p14:sldId id="665"/>
            <p14:sldId id="668"/>
            <p14:sldId id="585"/>
            <p14:sldId id="667"/>
            <p14:sldId id="586"/>
            <p14:sldId id="594"/>
            <p14:sldId id="589"/>
            <p14:sldId id="553"/>
            <p14:sldId id="554"/>
            <p14:sldId id="603"/>
            <p14:sldId id="666"/>
            <p14:sldId id="636"/>
            <p14:sldId id="592"/>
            <p14:sldId id="593"/>
            <p14:sldId id="557"/>
            <p14:sldId id="670"/>
            <p14:sldId id="671"/>
            <p14:sldId id="552"/>
            <p14:sldId id="672"/>
            <p14:sldId id="673"/>
            <p14:sldId id="674"/>
            <p14:sldId id="675"/>
          </p14:sldIdLst>
        </p14:section>
        <p14:section name="Sezione senza titolo" id="{1A0C52E4-7641-414C-953D-75554D9ABF7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997">
          <p15:clr>
            <a:srgbClr val="A4A3A4"/>
          </p15:clr>
        </p15:guide>
        <p15:guide id="2" pos="1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524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84" autoAdjust="0"/>
    <p:restoredTop sz="91139" autoAdjust="0"/>
  </p:normalViewPr>
  <p:slideViewPr>
    <p:cSldViewPr snapToGrid="0" snapToObjects="1">
      <p:cViewPr varScale="1">
        <p:scale>
          <a:sx n="90" d="100"/>
          <a:sy n="90" d="100"/>
        </p:scale>
        <p:origin x="1048" y="192"/>
      </p:cViewPr>
      <p:guideLst>
        <p:guide orient="horz" pos="1997"/>
        <p:guide pos="11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viewProps" Target="viewProps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CD546-CCA4-EA49-8CDE-6D8BD6223FA8}" type="datetimeFigureOut">
              <a:rPr lang="it-IT" smtClean="0"/>
              <a:t>13/10/18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17399-844F-2B42-98CE-0EF1141068D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166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A393E69-2D91-E74E-84D5-2EBBF9229D73}" type="datetimeFigureOut">
              <a:rPr lang="it-IT"/>
              <a:pPr>
                <a:defRPr/>
              </a:pPr>
              <a:t>13/10/18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FD13000-DAE5-7445-8C03-E99B6E4C51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150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6631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6631" algn="l" defTabSz="456631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3264" algn="l" defTabSz="456631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69896" algn="l" defTabSz="456631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6526" algn="l" defTabSz="456631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3159" algn="l" defTabSz="456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790" algn="l" defTabSz="456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416" algn="l" defTabSz="456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052" algn="l" defTabSz="4566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04DCE6-D953-446D-9BC0-65AA7A23301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663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467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8F7D-3148-4743-B5CA-8ABA6E786BE3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25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58F7D-3148-4743-B5CA-8ABA6E786BE3}" type="slidenum">
              <a:rPr lang="it-IT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931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87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9C86540-C172-B54E-93FC-2A1607EE6E6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  <p:sp>
        <p:nvSpPr>
          <p:cNvPr id="198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19D953-A781-3948-9F1E-E93890A5830C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72F338-006C-9D43-8E76-5FA60B9EA6B4}" type="slidenum">
              <a:rPr lang="en-US" sz="120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33A06F4-0239-0B41-B84C-6802BF61D99C}" type="slidenum">
              <a:rPr lang="en-US" sz="120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2ED904-AA04-4E44-A8FA-9D505DFB8CA4}" type="slidenum">
              <a:rPr lang="en-US" sz="120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Knapp–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Hartung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random-effects OR and 95% CI for 30-day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midterm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and long-term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bottom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all-cause mortality in patients at low to intermediate risk. NOTION = Nordic Aortic Valve Intervention; OR = odds ratio; PARTNER = Placement of Aortic Transcatheter Valves; SAVR = surgical aortic valve replacement; TAVI = transcatheter aortic valve implantation.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Percentages do not sum to 100% for early all-cause mortality because of rounding.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 patients at low to intermediate risk showed a statistically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nonsignificant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reduction in early (8 studies, 6875 patients; OR, 0.67 [CI, 0.42 to 1.07]) and midterm (8 studies, 6779 patients; OR, 0.91 [CI, 0.67 to 1.23]) mortality with TAVI compared with SAVR.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From Gargiulo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29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D13000-DAE5-7445-8C03-E99B6E4C510D}" type="slidenum">
              <a:rPr lang="it-IT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81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Knapp–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Hartung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random-effects OR and 95% CI for 30-day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midterm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middle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), and long-term (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bottom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) all-cause mortality in patients at low to intermediate risk. NOTION = Nordic Aortic Valve Intervention; OR = odds ratio; PARTNER = Placement of Aortic Transcatheter Valves; SAVR = surgical aortic valve replacement; TAVI = transcatheter aortic valve implantation.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Percentages do not sum to 100% for early all-cause mortality because of rounding.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In patients at low to intermediate risk showed a statistically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nonsignificant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reduction in early (8 studies, 6875 patients; OR, 0.67 [CI, 0.42 to 1.07]) and midterm (8 studies, 6779 patients; OR, 0.91 [CI, 0.67 to 1.23]) mortality with TAVI compared with SAVR.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From Gargiulo</a:t>
            </a:r>
            <a:r>
              <a:rPr lang="en-US" sz="1200" i="1" kern="1200" baseline="300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29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 </a:t>
            </a:r>
            <a:endParaRPr lang="it-IT" sz="1200" kern="1200" dirty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D13000-DAE5-7445-8C03-E99B6E4C510D}" type="slidenum">
              <a:rPr lang="it-IT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2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BCB269DE-BDF0-F048-8CE4-AAD336CE3D42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47715"/>
      </p:ext>
    </p:extLst>
  </p:cSld>
  <p:clrMapOvr>
    <a:masterClrMapping/>
  </p:clrMapOvr>
  <p:transition spd="slow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76" y="171451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78"/>
            <a:ext cx="2133600" cy="365125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8EE29265-FAAC-3E41-9584-E340455E3C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523"/>
      </p:ext>
    </p:extLst>
  </p:cSld>
  <p:clrMapOvr>
    <a:masterClrMapping/>
  </p:clrMapOvr>
  <p:transition spd="slow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AC213-5E2F-524C-ADA3-4957D45430D3}" type="datetimeFigureOut">
              <a:rPr lang="it-IT" altLang="it-IT"/>
              <a:pPr>
                <a:defRPr/>
              </a:pPr>
              <a:t>13/10/18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86793-8606-7A43-8C5F-46329BC521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81070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B082AC5-089A-DF4A-8651-E1D7842954AB}" type="slidenum">
              <a:rPr 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64754"/>
      </p:ext>
    </p:extLst>
  </p:cSld>
  <p:clrMapOvr>
    <a:masterClrMapping/>
  </p:clrMapOvr>
  <p:transition spd="slow">
    <p:check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176393"/>
      </p:ext>
    </p:extLst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5238966"/>
      </p:ext>
    </p:extLst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2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2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36664"/>
      </p:ext>
    </p:extLst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953163"/>
      </p:ext>
    </p:extLst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4" y="365129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9014127"/>
      </p:ext>
    </p:extLst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798536"/>
      </p:ext>
    </p:extLst>
  </p:cSld>
  <p:clrMapOvr>
    <a:masterClrMapping/>
  </p:clrMapOvr>
  <p:transition spd="slow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92656"/>
      </p:ext>
    </p:extLst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 Slide_Swoo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245020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rgbClr val="E6C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92128"/>
            <a:ext cx="7772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9374237"/>
      </p:ext>
    </p:extLst>
  </p:cSld>
  <p:clrMapOvr>
    <a:masterClrMapping/>
  </p:clrMapOvr>
  <p:transition spd="slow">
    <p:check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071429"/>
      </p:ext>
    </p:extLst>
  </p:cSld>
  <p:clrMapOvr>
    <a:masterClrMapping/>
  </p:clrMapOvr>
  <p:transition spd="slow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5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5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647693"/>
      </p:ext>
    </p:extLst>
  </p:cSld>
  <p:clrMapOvr>
    <a:masterClrMapping/>
  </p:clrMapOvr>
  <p:transition spd="slow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699047"/>
      </p:ext>
    </p:extLst>
  </p:cSld>
  <p:clrMapOvr>
    <a:masterClrMapping/>
  </p:clrMapOvr>
  <p:transition spd="slow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038762"/>
      </p:ext>
    </p:extLst>
  </p:cSld>
  <p:clrMapOvr>
    <a:masterClrMapping/>
  </p:clrMapOvr>
  <p:transition spd="slow">
    <p:check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573601"/>
      </p:ext>
    </p:extLst>
  </p:cSld>
  <p:clrMapOvr>
    <a:masterClrMapping/>
  </p:clrMapOvr>
  <p:transition spd="slow">
    <p:check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76" y="171451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414"/>
            <a:ext cx="2133600" cy="365125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8EE29265-FAAC-3E41-9584-E340455E3C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67570"/>
      </p:ext>
    </p:extLst>
  </p:cSld>
  <p:clrMapOvr>
    <a:masterClrMapping/>
  </p:clrMapOvr>
  <p:transition spd="slow">
    <p:check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483596"/>
      </p:ext>
    </p:extLst>
  </p:cSld>
  <p:clrMapOvr>
    <a:masterClrMapping/>
  </p:clrMapOvr>
  <p:transition spd="slow">
    <p:check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9DC9F-C927-704B-A0AF-2FECED8E4CC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6C0FE-1C0E-AC4C-A895-C139E3C30E98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441051"/>
      </p:ext>
    </p:extLst>
  </p:cSld>
  <p:clrMapOvr>
    <a:masterClrMapping/>
  </p:clrMapOvr>
  <p:transition spd="slow">
    <p:check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B83674F9-5780-49BB-9CF2-FF36CD972BCA}" type="datetime1">
              <a:rPr lang="it-IT"/>
              <a:pPr>
                <a:defRPr/>
              </a:pPr>
              <a:t>13/10/18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082491EE-7FC6-4F8C-BC3D-0F68931DEF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651015"/>
      </p:ext>
    </p:extLst>
  </p:cSld>
  <p:clrMapOvr>
    <a:masterClrMapping/>
  </p:clrMapOvr>
  <p:transition spd="slow">
    <p:check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Times New Roman" charset="0"/>
                <a:ea typeface="+mn-ea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GB" altLang="ja-JP"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Times New Roman" charset="0"/>
                <a:ea typeface="+mn-ea"/>
                <a:cs typeface="ＭＳ Ｐゴシック" pitchFamily="-1" charset="-128"/>
              </a:defRPr>
            </a:lvl1pPr>
          </a:lstStyle>
          <a:p>
            <a:pPr>
              <a:defRPr/>
            </a:pPr>
            <a:endParaRPr lang="en-GB" altLang="ja-JP"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Times New Roman" charset="0"/>
                <a:ea typeface="+mn-ea"/>
                <a:cs typeface="ＭＳ Ｐゴシック" pitchFamily="-1" charset="-128"/>
              </a:defRPr>
            </a:lvl1pPr>
          </a:lstStyle>
          <a:p>
            <a:pPr>
              <a:defRPr/>
            </a:pPr>
            <a:fld id="{618BF6A8-5308-4994-B57F-78B40FB5D17E}" type="slidenum">
              <a:rPr lang="en-GB" altLang="ja-JP">
                <a:ea typeface="ＭＳ Ｐゴシック"/>
              </a:rPr>
              <a:pPr>
                <a:defRPr/>
              </a:pPr>
              <a:t>‹N›</a:t>
            </a:fld>
            <a:endParaRPr lang="en-GB" altLang="ja-JP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380877"/>
      </p:ext>
    </p:extLst>
  </p:cSld>
  <p:clrMapOvr>
    <a:masterClrMapping/>
  </p:clrMapOvr>
  <p:transition spd="slow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 Slide_No Swoo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245020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rgbClr val="E6C00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92128"/>
            <a:ext cx="7772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1123827"/>
      </p:ext>
    </p:extLst>
  </p:cSld>
  <p:clrMapOvr>
    <a:masterClrMapping/>
  </p:clrMapOvr>
  <p:transition spd="slow">
    <p:check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863457"/>
      </p:ext>
    </p:extLst>
  </p:cSld>
  <p:clrMapOvr>
    <a:masterClrMapping/>
  </p:clrMapOvr>
  <p:transition spd="slow">
    <p:check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8" descr="ed_he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-342900"/>
            <a:ext cx="353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Partner_II_REV_KO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5764213"/>
            <a:ext cx="22256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439" y="4000500"/>
            <a:ext cx="6864936" cy="15645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2676" y="2540002"/>
            <a:ext cx="6870700" cy="135572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>
              <a:lnSpc>
                <a:spcPct val="100000"/>
              </a:lnSpc>
              <a:defRPr sz="2800" b="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9149937"/>
      </p:ext>
    </p:extLst>
  </p:cSld>
  <p:clrMapOvr>
    <a:masterClrMapping/>
  </p:clrMapOvr>
  <p:transition spd="slow">
    <p:check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7" descr="ed_he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-342900"/>
            <a:ext cx="353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9" y="2488689"/>
            <a:ext cx="8232774" cy="636025"/>
          </a:xfrm>
          <a:prstGeom prst="rect">
            <a:avLst/>
          </a:prstGeo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3206317"/>
      </p:ext>
    </p:extLst>
  </p:cSld>
  <p:clrMapOvr>
    <a:masterClrMapping/>
  </p:clrMapOvr>
  <p:transition spd="slow">
    <p:check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5" y="1381402"/>
            <a:ext cx="8229600" cy="470832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1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623A2B11-720B-EE47-88CC-676761873B92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7124"/>
      </p:ext>
    </p:extLst>
  </p:cSld>
  <p:clrMapOvr>
    <a:masterClrMapping/>
  </p:clrMapOvr>
  <p:transition spd="slow">
    <p:check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5" y="1381402"/>
            <a:ext cx="8229600" cy="47083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1400EFF2-67D7-8D48-AE65-0D7F8AA81B87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69814"/>
      </p:ext>
    </p:extLst>
  </p:cSld>
  <p:clrMapOvr>
    <a:masterClrMapping/>
  </p:clrMapOvr>
  <p:transition spd="slow">
    <p:check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6" y="1381402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2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32764" y="1375099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2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491B0DB8-53C8-304B-8A96-1BA63DC51355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66020"/>
      </p:ext>
    </p:extLst>
  </p:cSld>
  <p:clrMapOvr>
    <a:masterClrMapping/>
  </p:clrMapOvr>
  <p:transition spd="slow">
    <p:check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High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6" y="1381402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32764" y="1375099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9A537A89-B316-6F49-B942-1A16F651803C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4162"/>
      </p:ext>
    </p:extLst>
  </p:cSld>
  <p:clrMapOvr>
    <a:masterClrMapping/>
  </p:clrMapOvr>
  <p:transition spd="slow">
    <p:check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72CDABCD-8ABD-814C-A1BE-862DAA270299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83544"/>
      </p:ext>
    </p:extLst>
  </p:cSld>
  <p:clrMapOvr>
    <a:masterClrMapping/>
  </p:clrMapOvr>
  <p:transition spd="slow">
    <p:check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41832" y="1987805"/>
            <a:ext cx="7287768" cy="4032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4189" y="1524001"/>
            <a:ext cx="8232775" cy="4651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>
                <a:solidFill>
                  <a:schemeClr val="accent4"/>
                </a:solidFill>
              </a:defRPr>
            </a:lvl1pPr>
            <a:lvl2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2pPr>
            <a:lvl3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3pPr>
            <a:lvl4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4pPr>
            <a:lvl5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BCD96255-CAA5-EF49-9ABA-10D38BA40F75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36552"/>
      </p:ext>
    </p:extLst>
  </p:cSld>
  <p:clrMapOvr>
    <a:masterClrMapping/>
  </p:clrMapOvr>
  <p:transition spd="slow">
    <p:check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1847851" y="2103440"/>
            <a:ext cx="5421313" cy="33559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68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7CE586B1-9AEE-FB49-926C-470FC950652F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01259"/>
      </p:ext>
    </p:extLst>
  </p:cSld>
  <p:clrMapOvr>
    <a:masterClrMapping/>
  </p:clrMapOvr>
  <p:transition spd="slow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36482" y="296392"/>
            <a:ext cx="8450317" cy="788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1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1645851"/>
      </p:ext>
    </p:extLst>
  </p:cSld>
  <p:clrMapOvr>
    <a:masterClrMapping/>
  </p:clrMapOvr>
  <p:transition spd="slow">
    <p:check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55243"/>
      </p:ext>
    </p:extLst>
  </p:cSld>
  <p:clrMapOvr>
    <a:masterClrMapping/>
  </p:clrMapOvr>
  <p:transition spd="slow">
    <p:check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8" descr="ed_he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-342900"/>
            <a:ext cx="353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Partner_II_REV_KO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5764213"/>
            <a:ext cx="222567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439" y="4000500"/>
            <a:ext cx="6864936" cy="156456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2676" y="2540002"/>
            <a:ext cx="6870700" cy="135572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>
              <a:lnSpc>
                <a:spcPct val="100000"/>
              </a:lnSpc>
              <a:defRPr sz="2800" b="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9982647"/>
      </p:ext>
    </p:extLst>
  </p:cSld>
  <p:clrMapOvr>
    <a:masterClrMapping/>
  </p:clrMapOvr>
  <p:transition spd="slow">
    <p:check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7" descr="ed_heart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-342900"/>
            <a:ext cx="353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9" y="2488689"/>
            <a:ext cx="8232774" cy="636025"/>
          </a:xfrm>
          <a:prstGeom prst="rect">
            <a:avLst/>
          </a:prstGeo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5362931"/>
      </p:ext>
    </p:extLst>
  </p:cSld>
  <p:clrMapOvr>
    <a:masterClrMapping/>
  </p:clrMapOvr>
  <p:transition spd="slow">
    <p:check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402"/>
            <a:ext cx="8229600" cy="470832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1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3AA1EE11-28E6-E448-A1D6-C8E73511E424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6783"/>
      </p:ext>
    </p:extLst>
  </p:cSld>
  <p:clrMapOvr>
    <a:masterClrMapping/>
  </p:clrMapOvr>
  <p:transition spd="slow">
    <p:check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1402"/>
            <a:ext cx="8229600" cy="47083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1" y="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D858B29E-2449-A448-98C3-88ED7EAB4650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38099"/>
      </p:ext>
    </p:extLst>
  </p:cSld>
  <p:clrMapOvr>
    <a:masterClrMapping/>
  </p:clrMapOvr>
  <p:transition spd="slow">
    <p:check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8251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2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03668" y="1378251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2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CFBFA3FD-4F54-8D48-AA50-76BBFA5752D1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40218"/>
      </p:ext>
    </p:extLst>
  </p:cSld>
  <p:clrMapOvr>
    <a:masterClrMapping/>
  </p:clrMapOvr>
  <p:transition spd="slow">
    <p:check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High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78251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603668" y="1378251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F5596E64-26C3-C945-A721-13B86ECE034D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54964"/>
      </p:ext>
    </p:extLst>
  </p:cSld>
  <p:clrMapOvr>
    <a:masterClrMapping/>
  </p:clrMapOvr>
  <p:transition spd="slow">
    <p:check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F21CCA57-658C-9C42-BA47-F26539B015AF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55959"/>
      </p:ext>
    </p:extLst>
  </p:cSld>
  <p:clrMapOvr>
    <a:masterClrMapping/>
  </p:clrMapOvr>
  <p:transition spd="slow">
    <p:check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41832" y="1987805"/>
            <a:ext cx="7287768" cy="403225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484189" y="1524001"/>
            <a:ext cx="8232775" cy="465137"/>
          </a:xfrm>
          <a:prstGeom prst="rect">
            <a:avLst/>
          </a:prstGeom>
        </p:spPr>
        <p:txBody>
          <a:bodyPr/>
          <a:lstStyle>
            <a:lvl1pPr algn="ctr">
              <a:buNone/>
              <a:defRPr sz="2000" b="1">
                <a:solidFill>
                  <a:schemeClr val="accent4"/>
                </a:solidFill>
              </a:defRPr>
            </a:lvl1pPr>
            <a:lvl2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2pPr>
            <a:lvl3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3pPr>
            <a:lvl4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4pPr>
            <a:lvl5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06F741F3-1D06-184B-B41A-3E139645C6A8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40161"/>
      </p:ext>
    </p:extLst>
  </p:cSld>
  <p:clrMapOvr>
    <a:masterClrMapping/>
  </p:clrMapOvr>
  <p:transition spd="slow">
    <p:check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Two Lin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8"/>
          <p:cNvSpPr>
            <a:spLocks noGrp="1"/>
          </p:cNvSpPr>
          <p:nvPr>
            <p:ph type="media" sz="quarter" idx="13"/>
          </p:nvPr>
        </p:nvSpPr>
        <p:spPr>
          <a:xfrm>
            <a:off x="1847851" y="2103440"/>
            <a:ext cx="5421313" cy="335597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400800" cy="118872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 defTabSz="914400">
              <a:defRPr/>
            </a:pPr>
            <a:fld id="{0DEE310F-61A5-D241-9623-352E4443A982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14931"/>
      </p:ext>
    </p:extLst>
  </p:cSld>
  <p:clrMapOvr>
    <a:masterClrMapping/>
  </p:clrMapOvr>
  <p:transition spd="slow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7292"/>
            <a:ext cx="8686800" cy="50177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0"/>
          <p:cNvSpPr>
            <a:spLocks noGrp="1"/>
          </p:cNvSpPr>
          <p:nvPr>
            <p:ph type="title"/>
          </p:nvPr>
        </p:nvSpPr>
        <p:spPr>
          <a:xfrm>
            <a:off x="236482" y="296392"/>
            <a:ext cx="8450317" cy="788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1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524663"/>
      </p:ext>
    </p:extLst>
  </p:cSld>
  <p:clrMapOvr>
    <a:masterClrMapping/>
  </p:clrMapOvr>
  <p:transition spd="slow">
    <p:check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059413"/>
      </p:ext>
    </p:extLst>
  </p:cSld>
  <p:clrMapOvr>
    <a:masterClrMapping/>
  </p:clrMapOvr>
  <p:transition spd="slow">
    <p:check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BA828-5545-4202-9244-BC2DEBA55A1D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BB426-A4FD-4D01-A0CC-C40D70139237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468952122"/>
      </p:ext>
    </p:extLst>
  </p:cSld>
  <p:clrMapOvr>
    <a:masterClrMapping/>
  </p:clrMapOvr>
  <p:transition spd="slow">
    <p:check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FCC05-8966-4A0E-B5CD-EE0E68764D50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C7712-5B22-493F-AE75-C4DE76579E93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07144053"/>
      </p:ext>
    </p:extLst>
  </p:cSld>
  <p:clrMapOvr>
    <a:masterClrMapping/>
  </p:clrMapOvr>
  <p:transition spd="slow">
    <p:check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6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E8120-A199-43FC-B7A4-A3E03ED0E2B9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1A4B-7C4E-49D5-A292-68860CF39961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09919720"/>
      </p:ext>
    </p:extLst>
  </p:cSld>
  <p:clrMapOvr>
    <a:masterClrMapping/>
  </p:clrMapOvr>
  <p:transition spd="slow">
    <p:check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B3438-2D34-46D4-BDFB-4E64E282A4E0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2B0CB-5601-4D35-AA1B-92516A5A65B4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43957432"/>
      </p:ext>
    </p:extLst>
  </p:cSld>
  <p:clrMapOvr>
    <a:masterClrMapping/>
  </p:clrMapOvr>
  <p:transition spd="slow">
    <p:check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55E21-3B6B-4A92-A72A-5E4BB339642B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EFC2-9CC9-424C-97A3-5C2BC86236AE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571543781"/>
      </p:ext>
    </p:extLst>
  </p:cSld>
  <p:clrMapOvr>
    <a:masterClrMapping/>
  </p:clrMapOvr>
  <p:transition spd="slow">
    <p:check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CB58B-AB46-447D-8282-6B2AF581C6B9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F63A0-156A-44E9-B5CA-5942D1864872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87539151"/>
      </p:ext>
    </p:extLst>
  </p:cSld>
  <p:clrMapOvr>
    <a:masterClrMapping/>
  </p:clrMapOvr>
  <p:transition spd="slow">
    <p:check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501E-E15A-4A0F-B66F-178752A3D972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BB71F-7E08-4B1C-A424-A71BBB2F1D6C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824270405"/>
      </p:ext>
    </p:extLst>
  </p:cSld>
  <p:clrMapOvr>
    <a:masterClrMapping/>
  </p:clrMapOvr>
  <p:transition spd="slow">
    <p:check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11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C3CD5-EB9B-4AF6-8C58-9C94D498ECAD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7BA1B-CAF8-451C-A035-6352F3DC9B0A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876394619"/>
      </p:ext>
    </p:extLst>
  </p:cSld>
  <p:clrMapOvr>
    <a:masterClrMapping/>
  </p:clrMapOvr>
  <p:transition spd="slow">
    <p:check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43887-0C0A-42EF-B9D9-6F1ECA7BF608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83009-F60D-475A-ACD1-A5D498C27624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47951873"/>
      </p:ext>
    </p:extLst>
  </p:cSld>
  <p:clrMapOvr>
    <a:masterClrMapping/>
  </p:clrMapOvr>
  <p:transition spd="slow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ord Slide_NO Swoos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67292"/>
            <a:ext cx="8686800" cy="50177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0"/>
          <p:cNvSpPr>
            <a:spLocks noGrp="1"/>
          </p:cNvSpPr>
          <p:nvPr>
            <p:ph type="title"/>
          </p:nvPr>
        </p:nvSpPr>
        <p:spPr>
          <a:xfrm>
            <a:off x="236482" y="296392"/>
            <a:ext cx="8450317" cy="788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1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2541798"/>
      </p:ext>
    </p:extLst>
  </p:cSld>
  <p:clrMapOvr>
    <a:masterClrMapping/>
  </p:clrMapOvr>
  <p:transition spd="slow">
    <p:check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F37E3-59F7-44DB-A264-2F962B7FBF14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51161-0AA7-49F2-8F0A-851B2D91AE86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168997903"/>
      </p:ext>
    </p:extLst>
  </p:cSld>
  <p:clrMapOvr>
    <a:masterClrMapping/>
  </p:clrMapOvr>
  <p:transition spd="slow">
    <p:check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0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0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C4BE1-5F5C-4747-B1F3-2FC6A3B177DA}" type="datetimeFigureOut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98496-3B2A-4CF8-BAC7-2D1577BED587}" type="slidenum">
              <a:rPr lang="it-IT">
                <a:latin typeface="Calibri"/>
                <a:ea typeface="ヒラギノ角ゴ Pro W3"/>
                <a:cs typeface="ヒラギノ角ゴ Pro W3"/>
              </a:rPr>
              <a:pPr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014637257"/>
      </p:ext>
    </p:extLst>
  </p:cSld>
  <p:clrMapOvr>
    <a:masterClrMapping/>
  </p:clrMapOvr>
  <p:transition spd="slow">
    <p:check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‹N›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4504"/>
      </p:ext>
    </p:extLst>
  </p:cSld>
  <p:clrMapOvr>
    <a:masterClrMapping/>
  </p:clrMapOvr>
  <p:transition spd="slow">
    <p:check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A98A455-C3A4-1B42-9897-811C8A0169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744231"/>
      </p:ext>
    </p:extLst>
  </p:cSld>
  <p:clrMapOvr>
    <a:masterClrMapping/>
  </p:clrMapOvr>
  <p:transition spd="slow">
    <p:check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43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23" y="4406922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23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70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53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45029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78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86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236482" y="296392"/>
            <a:ext cx="8450317" cy="788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1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625730"/>
      </p:ext>
    </p:extLst>
  </p:cSld>
  <p:clrMapOvr>
    <a:masterClrMapping/>
  </p:clrMapOvr>
  <p:transition spd="slow">
    <p:checker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1" y="273072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half" idx="13"/>
          </p:nvPr>
        </p:nvSpPr>
        <p:spPr>
          <a:xfrm>
            <a:off x="457199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62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99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792299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99" y="5367359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6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2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4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B83674F9-5780-49BB-9CF2-FF36CD972BCA}" type="datetime1">
              <a:rPr lang="it-IT"/>
              <a:pPr>
                <a:defRPr/>
              </a:pPr>
              <a:t>13/10/18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082491EE-7FC6-4F8C-BC3D-0F68931DEF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/>
  </p:cSld>
  <p:clrMapOvr>
    <a:masterClrMapping/>
  </p:clrMapOvr>
  <p:transition spd="slow">
    <p:checker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2DB98-73D2-4E44-9BE1-031F725F7FBD}" type="datetimeFigureOut">
              <a:rPr lang="it-IT" smtClean="0"/>
              <a:pPr/>
              <a:t>13/10/18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AE1BF-0268-BA42-87EA-ED363C63838F}" type="slidenum">
              <a:rPr lang="it-IT" smtClean="0"/>
              <a:pPr/>
              <a:t>‹N›</a:t>
            </a:fld>
            <a:endParaRPr lang="it-IT"/>
          </a:p>
        </p:txBody>
      </p:sp>
    </p:spTree>
    <p:extLst/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E73FCE5-4B7A-4A2E-A31E-FD25C8D0DE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22C5ABE-37E0-4DB9-BD9B-03B382776D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3398-91CC-4F72-9A95-78923A46D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C712222-597D-4D0D-9D21-2F4CF51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8351C-9EEE-488F-8CA3-39EBF0B57C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447A8F9-EDA4-4D49-947A-14A00DDFD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F728C9B-61DE-490C-BB46-B734FE9A2B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220A4-784D-4D2D-9B48-6FAE3B1DDA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F248B80-7776-499A-B971-5413335E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3A1F6-798A-475E-9739-EC946BE98D9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DF67EC83-044E-4535-B5D8-603717309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E4BCEC1-805A-4F57-BF56-EFF4E21CE6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7E2-7338-4416-83BC-A513BB35E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B345B676-1211-4278-989B-1E7E4C92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BCCFF-CBD4-4508-A6EF-648A30417A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B08370F2-F929-448F-A84D-11BA56D606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883D0431-D1A2-466E-A47B-45B229A0449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91BE-F888-4595-82EC-DEC71EEBD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DE2EFE0C-B192-46F7-B6E5-AEB7BF81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4EB05-00EA-4064-94D3-B6E2D6C0DC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/>
          <p:cNvSpPr>
            <a:spLocks noGrp="1"/>
          </p:cNvSpPr>
          <p:nvPr>
            <p:ph type="title"/>
          </p:nvPr>
        </p:nvSpPr>
        <p:spPr>
          <a:xfrm>
            <a:off x="236482" y="296392"/>
            <a:ext cx="8450317" cy="7882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81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7766117"/>
      </p:ext>
    </p:extLst>
  </p:cSld>
  <p:clrMapOvr>
    <a:masterClrMapping/>
  </p:clrMapOvr>
  <p:transition spd="slow">
    <p:checker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517D20D1-9A38-4FAA-B2A3-9ED74576E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FD8AD81D-A3A3-4704-B9CB-8C39C717FFF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EBD7-492A-43DB-BCEE-FBA1A9CB3E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A4EA3C8-EBB9-4871-AE1C-81D3ADE3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F6CD-FF32-4DBE-BD29-B5856FCB17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slow">
    <p:checker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76" y="171451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800" b="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77825" y="6356392"/>
            <a:ext cx="2133600" cy="365125"/>
          </a:xfrm>
          <a:prstGeom prst="rect">
            <a:avLst/>
          </a:prstGeom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2813">
              <a:defRPr sz="1200" smtClean="0">
                <a:solidFill>
                  <a:srgbClr val="FFFFFF"/>
                </a:solidFill>
                <a:cs typeface="Arial" charset="0"/>
              </a:defRPr>
            </a:lvl1pPr>
          </a:lstStyle>
          <a:p>
            <a:pPr>
              <a:defRPr/>
            </a:pPr>
            <a:fld id="{8EE29265-FAAC-3E41-9584-E340455E3C1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/>
  </p:cSld>
  <p:clrMapOvr>
    <a:masterClrMapping/>
  </p:clrMapOvr>
  <p:transition spd="slow">
    <p:checker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3" descr="Picture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4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76300" y="1868488"/>
            <a:ext cx="7391400" cy="14446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2650" y="3616325"/>
            <a:ext cx="7378700" cy="877888"/>
          </a:xfrm>
        </p:spPr>
        <p:txBody>
          <a:bodyPr/>
          <a:lstStyle>
            <a:lvl1pPr marL="0" indent="0" algn="ctr">
              <a:buFontTx/>
              <a:buNone/>
              <a:defRPr sz="3000" i="1">
                <a:solidFill>
                  <a:srgbClr val="F2D2A8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84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43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153667"/>
      </p:ext>
    </p:extLst>
  </p:cSld>
  <p:clrMapOvr>
    <a:masterClrMapping/>
  </p:clrMapOvr>
  <p:transition spd="slow">
    <p:checker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3350"/>
            <a:ext cx="2057400" cy="5976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3350"/>
            <a:ext cx="6019800" cy="5976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4E73FCE5-4B7A-4A2E-A31E-FD25C8D0DE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722C5ABE-37E0-4DB9-BD9B-03B382776DF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3398-91CC-4F72-9A95-78923A46D9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C712222-597D-4D0D-9D21-2F4CF5133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8351C-9EEE-488F-8CA3-39EBF0B57CB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5447A8F9-EDA4-4D49-947A-14A00DDFD5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F728C9B-61DE-490C-BB46-B734FE9A2BD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220A4-784D-4D2D-9B48-6FAE3B1DDA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8F248B80-7776-499A-B971-5413335E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3A1F6-798A-475E-9739-EC946BE98D9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DF67EC83-044E-4535-B5D8-603717309B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CE4BCEC1-805A-4F57-BF56-EFF4E21CE6C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447E2-7338-4416-83BC-A513BB35EA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B345B676-1211-4278-989B-1E7E4C92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BCCFF-CBD4-4508-A6EF-648A30417A8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B08370F2-F929-448F-A84D-11BA56D606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883D0431-D1A2-466E-A47B-45B229A0449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A91BE-F888-4595-82EC-DEC71EEBD4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DE2EFE0C-B192-46F7-B6E5-AEB7BF81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4EB05-00EA-4064-94D3-B6E2D6C0DCF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517D20D1-9A38-4FAA-B2A3-9ED74576E0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FD8AD81D-A3A3-4704-B9CB-8C39C717FFF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DEBD7-492A-43DB-BCEE-FBA1A9CB3E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A4EA3C8-EBB9-4871-AE1C-81D3ADE3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7F6CD-FF32-4DBE-BD29-B5856FCB17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0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17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Symbol" pitchFamily="-106" charset="2"/>
                <a:ea typeface="ＭＳ Ｐゴシック" pitchFamily="-106" charset="-128"/>
                <a:cs typeface="+mn-cs"/>
              </a:defRPr>
            </a:lvl1pPr>
          </a:lstStyle>
          <a:p>
            <a:pPr defTabSz="914400">
              <a:defRPr/>
            </a:pPr>
            <a:endParaRPr lang="en-US">
              <a:cs typeface="Arial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FFFFFF"/>
                </a:solidFill>
                <a:latin typeface="Symbol" pitchFamily="-106" charset="2"/>
                <a:ea typeface="ＭＳ Ｐゴシック" pitchFamily="-106" charset="-128"/>
                <a:cs typeface="+mn-cs"/>
              </a:defRPr>
            </a:lvl1pPr>
          </a:lstStyle>
          <a:p>
            <a:pPr defTabSz="914400">
              <a:defRPr/>
            </a:pPr>
            <a:endParaRPr lang="en-US">
              <a:cs typeface="Arial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FFFF"/>
                </a:solidFill>
                <a:latin typeface="Symbol" charset="0"/>
                <a:cs typeface="Arial" charset="0"/>
              </a:defRPr>
            </a:lvl1pPr>
          </a:lstStyle>
          <a:p>
            <a:pPr defTabSz="914400">
              <a:defRPr/>
            </a:pPr>
            <a:fld id="{E783A722-2B67-5A43-BAD3-A68F71FE4063}" type="slidenum">
              <a:rPr lang="en-US"/>
              <a:pPr defTabSz="914400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246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7" r:id="rId1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3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800" b="1">
          <a:solidFill>
            <a:schemeClr val="tx1"/>
          </a:solidFill>
          <a:latin typeface="+mn-lt"/>
          <a:ea typeface="Arial" pitchFamily="-106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400" b="1">
          <a:solidFill>
            <a:schemeClr val="tx1"/>
          </a:solidFill>
          <a:latin typeface="+mn-lt"/>
          <a:ea typeface="Arial" pitchFamily="-106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ea typeface="Arial" pitchFamily="-106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ea typeface="Arial" pitchFamily="-106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36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1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65C921DB-8D39-4C0C-A701-BC6A24A70841}" type="datetimeFigureOut">
              <a:rPr lang="it-IT">
                <a:latin typeface="Calibri"/>
                <a:ea typeface="ヒラギノ角ゴ Pro W3"/>
                <a:cs typeface="ヒラギノ角ゴ Pro W3"/>
              </a:rPr>
              <a:pPr defTabSz="457200">
                <a:defRPr/>
              </a:pPr>
              <a:t>13/10/18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1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1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defTabSz="457200">
              <a:defRPr/>
            </a:pPr>
            <a:fld id="{F50F7AA1-9BB9-4D7E-B342-2BA27ECC8270}" type="slidenum">
              <a:rPr lang="it-IT">
                <a:latin typeface="Calibri"/>
                <a:ea typeface="ヒラギノ角ゴ Pro W3"/>
                <a:cs typeface="ヒラギノ角ゴ Pro W3"/>
              </a:rPr>
              <a:pPr defTabSz="457200">
                <a:defRPr/>
              </a:pPr>
              <a:t>‹N›</a:t>
            </a:fld>
            <a:endParaRPr lang="it-IT">
              <a:latin typeface="Calibri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22536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3" r:id="rId1"/>
    <p:sldLayoutId id="2147484434" r:id="rId2"/>
    <p:sldLayoutId id="2147484435" r:id="rId3"/>
    <p:sldLayoutId id="2147484436" r:id="rId4"/>
    <p:sldLayoutId id="2147484437" r:id="rId5"/>
    <p:sldLayoutId id="2147484438" r:id="rId6"/>
    <p:sldLayoutId id="2147484439" r:id="rId7"/>
    <p:sldLayoutId id="2147484440" r:id="rId8"/>
    <p:sldLayoutId id="2147484441" r:id="rId9"/>
    <p:sldLayoutId id="2147484442" r:id="rId10"/>
    <p:sldLayoutId id="2147484443" r:id="rId11"/>
  </p:sldLayoutIdLst>
  <p:transition spd="slow">
    <p:checker/>
  </p:transition>
  <p:txStyles>
    <p:titleStyle>
      <a:lvl1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/>
          <a:cs typeface="ヒラギノ角ゴ Pro W3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defTabSz="914400">
              <a:defRPr/>
            </a:pPr>
            <a:fld id="{1F0DD25C-1AA4-4942-BF2B-A36E44166EC9}" type="slidenum">
              <a:rPr lang="it-IT">
                <a:solidFill>
                  <a:srgbClr val="000000"/>
                </a:solidFill>
              </a:rPr>
              <a:pPr defTabSz="914400"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43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5" r:id="rId1"/>
    <p:sldLayoutId id="2147484446" r:id="rId2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10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pitchFamily="-110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pitchFamily="-110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pitchFamily="-110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60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25177" y="6245246"/>
            <a:ext cx="361635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/>
            </a:lvl1pPr>
          </a:lstStyle>
          <a:p>
            <a:pPr defTabSz="914400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defTabSz="914400" fontAlgn="auto" hangingPunct="0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7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596"/>
            <a:ext cx="2133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914400">
              <a:defRPr/>
            </a:pPr>
            <a:fld id="{96046B22-EC77-4FA1-95B3-3AA5792F06A3}" type="datetime1">
              <a:rPr lang="it-IT"/>
              <a:pPr defTabSz="914400">
                <a:defRPr/>
              </a:pPr>
              <a:t>13/10/18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596"/>
            <a:ext cx="2895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84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596"/>
            <a:ext cx="2133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914400">
              <a:defRPr/>
            </a:pPr>
            <a:fld id="{B22982BF-0EA5-41F0-BFA1-63C87071D188}" type="slidenum">
              <a:rPr lang="it-IT"/>
              <a:pPr defTabSz="914400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88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672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34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01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68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543" indent="-34254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180" indent="-2854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814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540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266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1991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18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42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70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4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7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2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6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8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>
            <a:extLst>
              <a:ext uri="{FF2B5EF4-FFF2-40B4-BE49-F238E27FC236}">
                <a16:creationId xmlns:a16="http://schemas.microsoft.com/office/drawing/2014/main" id="{A97861A1-23AB-4721-AA15-1CC6A19D58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cs typeface=""/>
            </a:endParaRPr>
          </a:p>
        </p:txBody>
      </p:sp>
      <p:sp>
        <p:nvSpPr>
          <p:cNvPr id="1027" name="Holder 2">
            <a:extLst>
              <a:ext uri="{FF2B5EF4-FFF2-40B4-BE49-F238E27FC236}">
                <a16:creationId xmlns:a16="http://schemas.microsoft.com/office/drawing/2014/main" id="{FC523627-B8EB-4A05-9143-3CA0C11720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613" y="385763"/>
            <a:ext cx="8486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/>
          </a:p>
        </p:txBody>
      </p:sp>
      <p:sp>
        <p:nvSpPr>
          <p:cNvPr id="1028" name="Holder 3">
            <a:extLst>
              <a:ext uri="{FF2B5EF4-FFF2-40B4-BE49-F238E27FC236}">
                <a16:creationId xmlns:a16="http://schemas.microsoft.com/office/drawing/2014/main" id="{EFD386FD-EB41-4BFE-BBB6-09A359141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2425" y="1858963"/>
            <a:ext cx="84391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12C0358-602E-480F-ADC1-A8A18C5C2BD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F5EFED7-3092-45CF-A12B-2E11FEE8AEF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90D34-8AAF-448F-989C-2C81A02F57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5C76F90-5838-4F53-80B6-6DE5814AF6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AE8772C-A6FB-4F37-800C-90680EA6C0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2553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1" r:id="rId1"/>
    <p:sldLayoutId id="2147484522" r:id="rId2"/>
    <p:sldLayoutId id="2147484523" r:id="rId3"/>
    <p:sldLayoutId id="2147484524" r:id="rId4"/>
    <p:sldLayoutId id="214748452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638D60C2-FE56-FE46-8BC0-4EEB65BBFCF6}" type="datetime1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13/10/18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B37DBB59-3704-6040-8515-E7729997C381}" type="slidenum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‹N›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055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</p:sldLayoutIdLst>
  <p:transition spd="slow">
    <p:checker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2F"/>
            </a:gs>
            <a:gs pos="100000">
              <a:srgbClr val="0033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0" descr="Picture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57200" y="133350"/>
            <a:ext cx="82296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white">
          <a:xfrm>
            <a:off x="457200" y="15843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Text Box 17"/>
          <p:cNvSpPr txBox="1">
            <a:spLocks noChangeArrowheads="1"/>
          </p:cNvSpPr>
          <p:nvPr userDrawn="1"/>
        </p:nvSpPr>
        <p:spPr bwMode="white">
          <a:xfrm>
            <a:off x="8794750" y="6561138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2D1E77F5-35A3-2848-81D4-4968596DBB2D}" type="slidenum">
              <a:rPr lang="en-US" sz="1000" smtClean="0">
                <a:solidFill>
                  <a:srgbClr val="FFFFFF"/>
                </a:solidFill>
              </a:rPr>
              <a:pPr algn="r" eaLnBrk="1" hangingPunct="1"/>
              <a:t>‹N›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38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  <p:sldLayoutId id="2147484533" r:id="rId4"/>
    <p:sldLayoutId id="2147484534" r:id="rId5"/>
    <p:sldLayoutId id="2147484535" r:id="rId6"/>
    <p:sldLayoutId id="2147484536" r:id="rId7"/>
    <p:sldLayoutId id="2147484537" r:id="rId8"/>
    <p:sldLayoutId id="2147484538" r:id="rId9"/>
    <p:sldLayoutId id="2147484539" r:id="rId10"/>
    <p:sldLayoutId id="2147484540" r:id="rId11"/>
    <p:sldLayoutId id="2147484541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ヒラギノ角ゴ Pro W3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  <a:cs typeface="ヒラギノ角ゴ Pro W3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  <a:cs typeface="ヒラギノ角ゴ Pro W3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  <a:cs typeface="ヒラギノ角ゴ Pro W3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  <a:cs typeface="ヒラギノ角ゴ Pro W3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  <a:ea typeface="ヒラギノ角ゴ Pro W3" pitchFamily="28" charset="-128"/>
        </a:defRPr>
      </a:lvl9pPr>
    </p:titleStyle>
    <p:bodyStyle>
      <a:lvl1pPr marL="288925" indent="-288925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lr>
          <a:srgbClr val="F2D2A8"/>
        </a:buClr>
        <a:buChar char="•"/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15000"/>
        </a:spcAft>
        <a:buChar char="–"/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 charset="0"/>
        </a:defRPr>
      </a:lvl2pPr>
      <a:lvl3pPr marL="11430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 charset="0"/>
        </a:defRPr>
      </a:lvl3pPr>
      <a:lvl4pPr marL="16002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 charset="0"/>
        </a:defRPr>
      </a:lvl4pPr>
      <a:lvl5pPr marL="2057400" indent="-228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ヒラギノ角ゴ Pro W3" charset="0"/>
        </a:defRPr>
      </a:lvl5pPr>
      <a:lvl6pPr marL="2514600" indent="-228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>
            <a:extLst>
              <a:ext uri="{FF2B5EF4-FFF2-40B4-BE49-F238E27FC236}">
                <a16:creationId xmlns:a16="http://schemas.microsoft.com/office/drawing/2014/main" id="{A97861A1-23AB-4721-AA15-1CC6A19D583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  <a:cs typeface=""/>
            </a:endParaRPr>
          </a:p>
        </p:txBody>
      </p:sp>
      <p:sp>
        <p:nvSpPr>
          <p:cNvPr id="1027" name="Holder 2">
            <a:extLst>
              <a:ext uri="{FF2B5EF4-FFF2-40B4-BE49-F238E27FC236}">
                <a16:creationId xmlns:a16="http://schemas.microsoft.com/office/drawing/2014/main" id="{FC523627-B8EB-4A05-9143-3CA0C11720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8613" y="385763"/>
            <a:ext cx="8486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/>
          </a:p>
        </p:txBody>
      </p:sp>
      <p:sp>
        <p:nvSpPr>
          <p:cNvPr id="1028" name="Holder 3">
            <a:extLst>
              <a:ext uri="{FF2B5EF4-FFF2-40B4-BE49-F238E27FC236}">
                <a16:creationId xmlns:a16="http://schemas.microsoft.com/office/drawing/2014/main" id="{EFD386FD-EB41-4BFE-BBB6-09A359141E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52425" y="1858963"/>
            <a:ext cx="84391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it-IT" altLang="it-IT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B12C0358-602E-480F-ADC1-A8A18C5C2BD5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3108325" y="6378575"/>
            <a:ext cx="292735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F5EFED7-3092-45CF-A12B-2E11FEE8AEF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378575"/>
            <a:ext cx="2103438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090D34-8AAF-448F-989C-2C81A02F57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10/13/18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C5C76F90-5838-4F53-80B6-6DE5814AF6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363" y="6378575"/>
            <a:ext cx="2103437" cy="3429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AE8772C-A6FB-4F37-800C-90680EA6C0D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848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3" r:id="rId1"/>
    <p:sldLayoutId id="2147484544" r:id="rId2"/>
    <p:sldLayoutId id="2147484545" r:id="rId3"/>
    <p:sldLayoutId id="2147484546" r:id="rId4"/>
    <p:sldLayoutId id="2147484547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Word Slide_NO Swoosh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C:\Users\moorej4\AppData\Local\Microsoft\Windows\Temporary Internet Files\Content.Outlook\0HVBAKZB\US-Piv_rightcorner_bug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38" y="17471"/>
            <a:ext cx="255746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Box 1"/>
          <p:cNvSpPr txBox="1">
            <a:spLocks noChangeArrowheads="1"/>
          </p:cNvSpPr>
          <p:nvPr/>
        </p:nvSpPr>
        <p:spPr bwMode="auto">
          <a:xfrm>
            <a:off x="8167692" y="436565"/>
            <a:ext cx="10289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/>
            <a:r>
              <a:rPr lang="en-US" sz="1600" i="1">
                <a:solidFill>
                  <a:srgbClr val="FFFFFF"/>
                </a:solidFill>
                <a:cs typeface="Arial" charset="0"/>
              </a:rPr>
              <a:t>ACC 2014</a:t>
            </a:r>
          </a:p>
        </p:txBody>
      </p:sp>
    </p:spTree>
    <p:extLst>
      <p:ext uri="{BB962C8B-B14F-4D97-AF65-F5344CB8AC3E}">
        <p14:creationId xmlns:p14="http://schemas.microsoft.com/office/powerpoint/2010/main" val="238769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</p:sldLayoutIdLst>
  <p:transition spd="slow">
    <p:checker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en-US" sz="2800" kern="1200">
          <a:solidFill>
            <a:srgbClr val="FFD815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D815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638D60C2-FE56-FE46-8BC0-4EEB65BBFCF6}" type="datetime1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13/10/18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B37DBB59-3704-6040-8515-E7729997C381}" type="slidenum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‹N›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417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550" r:id="rId2"/>
  </p:sldLayoutIdLst>
  <p:transition spd="slow">
    <p:checker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9445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Symbol" pitchFamily="-106" charset="2"/>
                <a:ea typeface="ＭＳ Ｐゴシック" pitchFamily="-106" charset="-128"/>
                <a:cs typeface="+mn-cs"/>
              </a:defRPr>
            </a:lvl1pPr>
          </a:lstStyle>
          <a:p>
            <a:pPr defTabSz="912944">
              <a:defRPr/>
            </a:pPr>
            <a:endParaRPr lang="en-US">
              <a:cs typeface="Arial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FFFFFF"/>
                </a:solidFill>
                <a:latin typeface="Symbol" pitchFamily="-106" charset="2"/>
                <a:ea typeface="ＭＳ Ｐゴシック" pitchFamily="-106" charset="-128"/>
                <a:cs typeface="+mn-cs"/>
              </a:defRPr>
            </a:lvl1pPr>
          </a:lstStyle>
          <a:p>
            <a:pPr defTabSz="912944">
              <a:defRPr/>
            </a:pPr>
            <a:endParaRPr lang="en-US">
              <a:cs typeface="Arial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77799" tIns="38899" rIns="77799" bIns="38899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FFFF"/>
                </a:solidFill>
                <a:latin typeface="Symbol" charset="0"/>
                <a:cs typeface="Arial" charset="0"/>
              </a:defRPr>
            </a:lvl1pPr>
          </a:lstStyle>
          <a:p>
            <a:pPr defTabSz="912944">
              <a:defRPr/>
            </a:pPr>
            <a:fld id="{672960CF-A1D8-6A44-B63D-FFCDEDB56697}" type="slidenum">
              <a:rPr lang="en-US" smtClean="0"/>
              <a:pPr defTabSz="912944"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136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312" r:id="rId1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ea typeface="ＭＳ Ｐゴシック" charset="0"/>
          <a:cs typeface="Arial" charset="0"/>
        </a:defRPr>
      </a:lvl5pPr>
      <a:lvl6pPr marL="389005" algn="ctr" rtl="0" fontAlgn="base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cs typeface="Arial" charset="0"/>
        </a:defRPr>
      </a:lvl6pPr>
      <a:lvl7pPr marL="778013" algn="ctr" rtl="0" fontAlgn="base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cs typeface="Arial" charset="0"/>
        </a:defRPr>
      </a:lvl7pPr>
      <a:lvl8pPr marL="1167016" algn="ctr" rtl="0" fontAlgn="base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cs typeface="Arial" charset="0"/>
        </a:defRPr>
      </a:lvl8pPr>
      <a:lvl9pPr marL="1556025" algn="ctr" rtl="0" fontAlgn="base">
        <a:spcBef>
          <a:spcPct val="0"/>
        </a:spcBef>
        <a:spcAft>
          <a:spcPct val="0"/>
        </a:spcAft>
        <a:defRPr sz="2700" b="1">
          <a:solidFill>
            <a:schemeClr val="folHlink"/>
          </a:solidFill>
          <a:latin typeface="Arial" charset="0"/>
          <a:cs typeface="Arial" charset="0"/>
        </a:defRPr>
      </a:lvl9pPr>
    </p:titleStyle>
    <p:bodyStyle>
      <a:lvl1pPr marL="291753" indent="-291753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7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32134" indent="-243127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400" b="1">
          <a:solidFill>
            <a:schemeClr val="tx1"/>
          </a:solidFill>
          <a:latin typeface="+mn-lt"/>
          <a:ea typeface="Arial" pitchFamily="-106" charset="0"/>
          <a:cs typeface="+mn-cs"/>
        </a:defRPr>
      </a:lvl2pPr>
      <a:lvl3pPr marL="972516" indent="-194498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2000" b="1">
          <a:solidFill>
            <a:schemeClr val="tx1"/>
          </a:solidFill>
          <a:latin typeface="+mn-lt"/>
          <a:ea typeface="Arial" pitchFamily="-106" charset="0"/>
          <a:cs typeface="+mn-cs"/>
        </a:defRPr>
      </a:lvl3pPr>
      <a:lvl4pPr marL="1361519" indent="-194498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ea typeface="Arial" pitchFamily="-106" charset="0"/>
          <a:cs typeface="+mn-cs"/>
        </a:defRPr>
      </a:lvl4pPr>
      <a:lvl5pPr marL="1750529" indent="-194498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ea typeface="Arial" pitchFamily="-106" charset="0"/>
          <a:cs typeface="+mn-cs"/>
        </a:defRPr>
      </a:lvl5pPr>
      <a:lvl6pPr marL="2139532" indent="-194498" algn="l" rtl="0" fontAlgn="base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cs typeface="+mn-cs"/>
        </a:defRPr>
      </a:lvl6pPr>
      <a:lvl7pPr marL="2528537" indent="-194498" algn="l" rtl="0" fontAlgn="base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cs typeface="+mn-cs"/>
        </a:defRPr>
      </a:lvl7pPr>
      <a:lvl8pPr marL="2917544" indent="-194498" algn="l" rtl="0" fontAlgn="base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cs typeface="+mn-cs"/>
        </a:defRPr>
      </a:lvl8pPr>
      <a:lvl9pPr marL="3306550" indent="-194498" algn="l" rtl="0" fontAlgn="base">
        <a:spcBef>
          <a:spcPct val="20000"/>
        </a:spcBef>
        <a:spcAft>
          <a:spcPct val="0"/>
        </a:spcAft>
        <a:buBlip>
          <a:blip r:embed="rId3"/>
        </a:buBlip>
        <a:defRPr sz="1700" b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00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013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01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025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02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039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3041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2046" algn="l" defTabSz="77801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6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6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01700655-83F1-48A4-9B78-E694DA218EFA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13/10/18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6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F6BB17-6402-403F-A1CD-619AAAD1289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5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7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</p:sldLayoutIdLst>
  <p:transition spd="slow">
    <p:check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741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41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638D60C2-FE56-FE46-8BC0-4EEB65BBFCF6}" type="datetime1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13/10/18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414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endParaRPr lang="it-IT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1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914400" eaLnBrk="0" hangingPunct="0">
              <a:defRPr/>
            </a:pPr>
            <a:fld id="{B37DBB59-3704-6040-8515-E7729997C381}" type="slidenum">
              <a:rPr lang="it-IT">
                <a:ea typeface="ＭＳ Ｐゴシック" charset="-128"/>
                <a:cs typeface="ＭＳ Ｐゴシック" charset="-128"/>
              </a:rPr>
              <a:pPr defTabSz="914400" eaLnBrk="0" hangingPunct="0">
                <a:defRPr/>
              </a:pPr>
              <a:t>‹N›</a:t>
            </a:fld>
            <a:endParaRPr lang="it-IT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24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548" r:id="rId3"/>
    <p:sldLayoutId id="2147484549" r:id="rId4"/>
  </p:sldLayoutIdLst>
  <p:transition spd="slow">
    <p:checker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574"/>
            <a:ext cx="2133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914400">
              <a:defRPr/>
            </a:pPr>
            <a:fld id="{96046B22-EC77-4FA1-95B3-3AA5792F06A3}" type="datetime1">
              <a:rPr lang="it-IT"/>
              <a:pPr defTabSz="914400">
                <a:defRPr/>
              </a:pPr>
              <a:t>13/10/18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574"/>
            <a:ext cx="2895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84" charset="0"/>
                <a:ea typeface="MS PGothic" pitchFamily="34" charset="-128"/>
                <a:cs typeface="MS PGothic" pitchFamily="34" charset="-128"/>
              </a:defRPr>
            </a:lvl1pPr>
          </a:lstStyle>
          <a:p>
            <a:pPr defTabSz="914400"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574"/>
            <a:ext cx="2133600" cy="365125"/>
          </a:xfrm>
          <a:prstGeom prst="rect">
            <a:avLst/>
          </a:prstGeom>
        </p:spPr>
        <p:txBody>
          <a:bodyPr vert="horz" wrap="square" lIns="91345" tIns="45672" rIns="91345" bIns="45672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914400">
              <a:defRPr/>
            </a:pPr>
            <a:fld id="{B22982BF-0EA5-41F0-BFA1-63C87071D188}" type="slidenum">
              <a:rPr lang="it-IT"/>
              <a:pPr defTabSz="914400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44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</p:sldLayoutIdLst>
  <p:transition spd="slow">
    <p:checke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672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34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017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68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543" indent="-34254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180" indent="-28545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814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8540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5266" indent="-22836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1991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718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42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70" indent="-228365" algn="l" defTabSz="9134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27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54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7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9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29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56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80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808" algn="l" defTabSz="9134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0">
                <a:srgbClr val="1E3C7F"/>
              </a:gs>
              <a:gs pos="100000">
                <a:srgbClr val="1426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26980" name="Picture 12" descr="Partner_II_REV_KO_rgb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25425"/>
            <a:ext cx="20478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6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p:transition spd="slow">
    <p:checker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34594"/>
              </a:gs>
              <a:gs pos="14000">
                <a:srgbClr val="234594"/>
              </a:gs>
              <a:gs pos="53000">
                <a:srgbClr val="182B5C"/>
              </a:gs>
              <a:gs pos="100000">
                <a:srgbClr val="091226"/>
              </a:gs>
            </a:gsLst>
            <a:lin ang="3120000"/>
          </a:gra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235075"/>
          </a:xfrm>
          <a:prstGeom prst="rect">
            <a:avLst/>
          </a:prstGeom>
          <a:gradFill flip="none" rotWithShape="1">
            <a:gsLst>
              <a:gs pos="0">
                <a:srgbClr val="1E3C7F"/>
              </a:gs>
              <a:gs pos="100000">
                <a:srgbClr val="1426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6740" name="Picture 12" descr="Partner_II_REV_KO_rgb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33363"/>
            <a:ext cx="204787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19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</p:sldLayoutIdLst>
  <p:transition spd="slow">
    <p:checker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-80" charset="-128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pitchFamily="-80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ov"/><Relationship Id="rId7" Type="http://schemas.openxmlformats.org/officeDocument/2006/relationships/slideLayout" Target="../slideLayouts/slideLayout6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27.png"/><Relationship Id="rId4" Type="http://schemas.openxmlformats.org/officeDocument/2006/relationships/video" Target="../media/media2.mo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mov"/><Relationship Id="rId7" Type="http://schemas.openxmlformats.org/officeDocument/2006/relationships/image" Target="../media/image29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64.xml"/><Relationship Id="rId4" Type="http://schemas.openxmlformats.org/officeDocument/2006/relationships/video" Target="../media/media5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mmagine1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0" y="5105634"/>
            <a:ext cx="2727081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2842846" y="5306181"/>
            <a:ext cx="5112727" cy="116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5" tIns="45672" rIns="91345" bIns="4567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Carmen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Spaccarotella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Divisione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di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Cardiologia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Università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Magna Gr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Catanzaro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spaccarotella@unicz.it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7894" name="Line 8"/>
          <p:cNvSpPr>
            <a:spLocks noChangeShapeType="1"/>
          </p:cNvSpPr>
          <p:nvPr/>
        </p:nvSpPr>
        <p:spPr bwMode="auto">
          <a:xfrm>
            <a:off x="0" y="6453188"/>
            <a:ext cx="9144000" cy="0"/>
          </a:xfrm>
          <a:prstGeom prst="line">
            <a:avLst/>
          </a:prstGeom>
          <a:noFill/>
          <a:ln w="38100">
            <a:solidFill>
              <a:srgbClr val="33CCFF"/>
            </a:solidFill>
            <a:round/>
            <a:headEnd type="none" w="sm" len="sm"/>
            <a:tailEnd type="none" w="sm" len="sm"/>
          </a:ln>
        </p:spPr>
        <p:txBody>
          <a:bodyPr lIns="91345" tIns="45672" rIns="91345" bIns="45672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895" name="Text Box 9"/>
          <p:cNvSpPr txBox="1">
            <a:spLocks noChangeArrowheads="1"/>
          </p:cNvSpPr>
          <p:nvPr/>
        </p:nvSpPr>
        <p:spPr bwMode="auto">
          <a:xfrm>
            <a:off x="1609937" y="6497670"/>
            <a:ext cx="5902193" cy="27690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91345" tIns="45672" rIns="91345" bIns="45672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Regional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Excellence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Center for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Interventional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Treatment of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Cardiovascular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Diseases</a:t>
            </a:r>
            <a:endParaRPr kumimoji="0" lang="it-IT" sz="1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7896" name="Rectangle 10"/>
          <p:cNvSpPr>
            <a:spLocks noChangeArrowheads="1"/>
          </p:cNvSpPr>
          <p:nvPr/>
        </p:nvSpPr>
        <p:spPr bwMode="auto">
          <a:xfrm>
            <a:off x="4226197" y="1651905"/>
            <a:ext cx="51198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45" tIns="45672" rIns="91345" bIns="45672" anchor="ctr"/>
          <a:lstStyle/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Stenosi aortica severa a rischio intermedio: a chi TAVI?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Crotone 12-13 Ottobre 2018 </a:t>
            </a:r>
          </a:p>
          <a:p>
            <a:pPr marL="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Hotel Lido degli Scogli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7899" name="Picture 3" descr="foto_germaneto_colore_trans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2633" y="4485594"/>
            <a:ext cx="320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Text Box 6"/>
          <p:cNvSpPr txBox="1">
            <a:spLocks noChangeArrowheads="1"/>
          </p:cNvSpPr>
          <p:nvPr/>
        </p:nvSpPr>
        <p:spPr bwMode="auto">
          <a:xfrm>
            <a:off x="7" y="3"/>
            <a:ext cx="184474" cy="46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45" tIns="45672" rIns="91345" bIns="45672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8167B0-8ADB-0F45-B892-2A1E67113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8" y="28576"/>
            <a:ext cx="4477895" cy="375761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73667892"/>
      </p:ext>
    </p:extLst>
  </p:cSld>
  <p:clrMapOvr>
    <a:masterClrMapping/>
  </p:clrMapOvr>
  <p:transition spd="slow"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l="-38126" r="-38126"/>
          <a:stretch>
            <a:fillRect/>
          </a:stretch>
        </p:blipFill>
        <p:spPr>
          <a:xfrm>
            <a:off x="-1371601" y="1397000"/>
            <a:ext cx="7874001" cy="5041900"/>
          </a:xfrm>
        </p:spPr>
      </p:pic>
      <p:sp>
        <p:nvSpPr>
          <p:cNvPr id="5" name="CasellaDiTesto 4"/>
          <p:cNvSpPr txBox="1"/>
          <p:nvPr/>
        </p:nvSpPr>
        <p:spPr>
          <a:xfrm>
            <a:off x="1612900" y="1153467"/>
            <a:ext cx="1601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</a:rPr>
              <a:t>Year</a:t>
            </a:r>
            <a:r>
              <a:rPr lang="it-IT" b="1" dirty="0">
                <a:solidFill>
                  <a:srgbClr val="000000"/>
                </a:solidFill>
              </a:rPr>
              <a:t> 2011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609600" y="5486430"/>
            <a:ext cx="1854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/>
          <p:cNvSpPr txBox="1">
            <a:spLocks/>
          </p:cNvSpPr>
          <p:nvPr/>
        </p:nvSpPr>
        <p:spPr bwMode="auto">
          <a:xfrm>
            <a:off x="-88900" y="-114703"/>
            <a:ext cx="9359781" cy="118508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3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800" b="1">
                <a:solidFill>
                  <a:schemeClr val="tx1"/>
                </a:solidFill>
                <a:latin typeface="+mn-lt"/>
                <a:ea typeface="Arial" pitchFamily="-106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400" b="1">
                <a:solidFill>
                  <a:schemeClr val="tx1"/>
                </a:solidFill>
                <a:latin typeface="+mn-lt"/>
                <a:ea typeface="Arial" pitchFamily="-106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Arial" pitchFamily="-106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ea typeface="Arial" pitchFamily="-106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 b="1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it-IT" sz="6600" dirty="0">
                <a:solidFill>
                  <a:srgbClr val="000099"/>
                </a:solidFill>
                <a:latin typeface="Arial" charset="0"/>
                <a:cs typeface="ＭＳ Ｐゴシック" charset="0"/>
              </a:rPr>
              <a:t>The dogma </a:t>
            </a:r>
            <a:r>
              <a:rPr lang="it-IT" sz="6600" dirty="0" err="1">
                <a:solidFill>
                  <a:srgbClr val="000099"/>
                </a:solidFill>
                <a:latin typeface="Arial" charset="0"/>
                <a:cs typeface="ＭＳ Ｐゴシック" charset="0"/>
              </a:rPr>
              <a:t>is</a:t>
            </a:r>
            <a:r>
              <a:rPr lang="it-IT" sz="6600" dirty="0">
                <a:solidFill>
                  <a:srgbClr val="000099"/>
                </a:solidFill>
                <a:latin typeface="Arial" charset="0"/>
                <a:cs typeface="ＭＳ Ｐゴシック" charset="0"/>
              </a:rPr>
              <a:t> </a:t>
            </a:r>
            <a:r>
              <a:rPr lang="it-IT" sz="6600" dirty="0" err="1">
                <a:solidFill>
                  <a:srgbClr val="000099"/>
                </a:solidFill>
                <a:latin typeface="Arial" charset="0"/>
                <a:cs typeface="ＭＳ Ｐゴシック" charset="0"/>
              </a:rPr>
              <a:t>changed</a:t>
            </a:r>
            <a:endParaRPr lang="it-IT" sz="6600" dirty="0">
              <a:solidFill>
                <a:srgbClr val="000099"/>
              </a:solidFill>
              <a:latin typeface="Arial" charset="0"/>
              <a:cs typeface="ＭＳ Ｐゴシック" charset="0"/>
            </a:endParaRPr>
          </a:p>
        </p:txBody>
      </p:sp>
      <p:cxnSp>
        <p:nvCxnSpPr>
          <p:cNvPr id="11" name="Connettore 1 10"/>
          <p:cNvCxnSpPr/>
          <p:nvPr/>
        </p:nvCxnSpPr>
        <p:spPr>
          <a:xfrm>
            <a:off x="609600" y="5613430"/>
            <a:ext cx="1816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6299200" y="1115367"/>
            <a:ext cx="1618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0000"/>
                </a:solidFill>
              </a:rPr>
              <a:t>Year</a:t>
            </a:r>
            <a:r>
              <a:rPr lang="it-IT" b="1" dirty="0">
                <a:solidFill>
                  <a:srgbClr val="000000"/>
                </a:solidFill>
              </a:rPr>
              <a:t> 2017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663" y="1704032"/>
            <a:ext cx="4478337" cy="5153968"/>
          </a:xfrm>
          <a:prstGeom prst="rect">
            <a:avLst/>
          </a:prstGeom>
        </p:spPr>
      </p:pic>
      <p:pic>
        <p:nvPicPr>
          <p:cNvPr id="9" name="Picture 6" descr="Immagine1"/>
          <p:cNvPicPr>
            <a:picLocks noChangeAspect="1" noChangeArrowheads="1"/>
          </p:cNvPicPr>
          <p:nvPr/>
        </p:nvPicPr>
        <p:blipFill>
          <a:blip r:embed="rId5">
            <a:lum bright="-24000" contrast="36000"/>
          </a:blip>
          <a:srcRect/>
          <a:stretch>
            <a:fillRect/>
          </a:stretch>
        </p:blipFill>
        <p:spPr bwMode="auto">
          <a:xfrm>
            <a:off x="80962" y="6214533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7659417"/>
      </p:ext>
    </p:extLst>
  </p:cSld>
  <p:clrMapOvr>
    <a:masterClrMapping/>
  </p:clrMapOvr>
  <p:transition spd="slow">
    <p:check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92386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4400" dirty="0"/>
              <a:t>TAVI Vs SURGERY IN HIGH RISK PATIENTS</a:t>
            </a:r>
          </a:p>
        </p:txBody>
      </p:sp>
    </p:spTree>
    <p:extLst>
      <p:ext uri="{BB962C8B-B14F-4D97-AF65-F5344CB8AC3E}">
        <p14:creationId xmlns:p14="http://schemas.microsoft.com/office/powerpoint/2010/main" val="2969770478"/>
      </p:ext>
    </p:extLst>
  </p:cSld>
  <p:clrMapOvr>
    <a:masterClrMapping/>
  </p:clrMapOvr>
  <p:transition spd="slow">
    <p:check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5053"/>
            <a:ext cx="9055651" cy="1215517"/>
          </a:xfrm>
          <a:prstGeom prst="rect">
            <a:avLst/>
          </a:prstGeom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1255304"/>
            <a:ext cx="8229600" cy="1143000"/>
          </a:xfrm>
        </p:spPr>
        <p:txBody>
          <a:bodyPr/>
          <a:lstStyle/>
          <a:p>
            <a:r>
              <a:rPr lang="it-IT" sz="4800" dirty="0">
                <a:solidFill>
                  <a:schemeClr val="tx1"/>
                </a:solidFill>
              </a:rPr>
              <a:t>AHA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88349" y="3740570"/>
            <a:ext cx="9144000" cy="13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sz="4800" b="1" dirty="0"/>
              <a:t>ESC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96288"/>
            <a:ext cx="9144000" cy="965915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2921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FF00"/>
                </a:solidFill>
                <a:latin typeface="Calibri"/>
              </a:rPr>
              <a:t>TAVI IN HIGH SURGICAL RISK</a:t>
            </a:r>
          </a:p>
        </p:txBody>
      </p:sp>
    </p:spTree>
    <p:extLst>
      <p:ext uri="{BB962C8B-B14F-4D97-AF65-F5344CB8AC3E}">
        <p14:creationId xmlns:p14="http://schemas.microsoft.com/office/powerpoint/2010/main" val="1010676926"/>
      </p:ext>
    </p:extLst>
  </p:cSld>
  <p:clrMapOvr>
    <a:masterClrMapping/>
  </p:clrMapOvr>
  <p:transition spd="slow">
    <p:check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contenuto 2"/>
          <p:cNvSpPr>
            <a:spLocks noGrp="1"/>
          </p:cNvSpPr>
          <p:nvPr>
            <p:ph idx="1"/>
          </p:nvPr>
        </p:nvSpPr>
        <p:spPr>
          <a:xfrm>
            <a:off x="0" y="1798638"/>
            <a:ext cx="91440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it-IT" sz="4800" dirty="0">
                <a:latin typeface="Arial" charset="0"/>
                <a:cs typeface="ＭＳ Ｐゴシック" charset="0"/>
              </a:rPr>
              <a:t>TAVI IN PATIENTS AT INTERMEDIATE RISK (STS</a:t>
            </a:r>
            <a:r>
              <a:rPr lang="it-IT" sz="4800" u="sng" dirty="0">
                <a:latin typeface="Arial" charset="0"/>
                <a:cs typeface="ＭＳ Ｐゴシック" charset="0"/>
              </a:rPr>
              <a:t>&gt;</a:t>
            </a:r>
            <a:r>
              <a:rPr lang="it-IT" sz="4800" dirty="0">
                <a:latin typeface="Arial" charset="0"/>
                <a:cs typeface="ＭＳ Ｐゴシック" charset="0"/>
              </a:rPr>
              <a:t>4)</a:t>
            </a:r>
          </a:p>
        </p:txBody>
      </p:sp>
      <p:pic>
        <p:nvPicPr>
          <p:cNvPr id="26628" name="Picture 6" descr="Immagine1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59" y="6172200"/>
            <a:ext cx="105654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663700" y="210759"/>
            <a:ext cx="57604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FC524C"/>
                </a:solidFill>
              </a:rPr>
              <a:t>THE NEWS IN 2017</a:t>
            </a:r>
          </a:p>
        </p:txBody>
      </p:sp>
    </p:spTree>
    <p:extLst>
      <p:ext uri="{BB962C8B-B14F-4D97-AF65-F5344CB8AC3E}">
        <p14:creationId xmlns:p14="http://schemas.microsoft.com/office/powerpoint/2010/main" val="663806620"/>
      </p:ext>
    </p:extLst>
  </p:cSld>
  <p:clrMapOvr>
    <a:masterClrMapping/>
  </p:clrMapOvr>
  <p:transition spd="slow">
    <p:check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Box 41"/>
          <p:cNvSpPr>
            <a:spLocks noChangeArrowheads="1"/>
          </p:cNvSpPr>
          <p:nvPr/>
        </p:nvSpPr>
        <p:spPr bwMode="auto">
          <a:xfrm>
            <a:off x="300038" y="5870575"/>
            <a:ext cx="8537575" cy="558800"/>
          </a:xfrm>
          <a:prstGeom prst="roundRect">
            <a:avLst>
              <a:gd name="adj" fmla="val 11514"/>
            </a:avLst>
          </a:prstGeom>
          <a:gradFill rotWithShape="1">
            <a:gsLst>
              <a:gs pos="0">
                <a:srgbClr val="A3A3A3"/>
              </a:gs>
              <a:gs pos="100000">
                <a:srgbClr val="D8D8D8"/>
              </a:gs>
            </a:gsLst>
            <a:lin ang="16200000"/>
          </a:gradFill>
          <a:ln w="9525">
            <a:solidFill>
              <a:srgbClr val="9F9F9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rPr>
              <a:t>Primary Endpoint: All-Cause Mortality or Disabling Stroke at Two Years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30200" y="1144588"/>
            <a:ext cx="8485188" cy="1684337"/>
            <a:chOff x="330379" y="1143996"/>
            <a:chExt cx="8485147" cy="1684798"/>
          </a:xfrm>
        </p:grpSpPr>
        <p:sp>
          <p:nvSpPr>
            <p:cNvPr id="53" name="Rounded Rectangle 43"/>
            <p:cNvSpPr>
              <a:spLocks noChangeArrowheads="1"/>
            </p:cNvSpPr>
            <p:nvPr/>
          </p:nvSpPr>
          <p:spPr bwMode="auto">
            <a:xfrm>
              <a:off x="3305340" y="2371469"/>
              <a:ext cx="2527288" cy="4573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Randomized Patients </a:t>
              </a:r>
              <a:br>
                <a:rPr lang="de-DE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</a:br>
              <a:r>
                <a:rPr lang="de-DE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n = 2032</a:t>
              </a:r>
              <a:endParaRPr lang="en-US" sz="16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35843" name="Text Box 4"/>
            <p:cNvSpPr>
              <a:spLocks noChangeArrowheads="1"/>
            </p:cNvSpPr>
            <p:nvPr/>
          </p:nvSpPr>
          <p:spPr bwMode="auto">
            <a:xfrm>
              <a:off x="330379" y="1143996"/>
              <a:ext cx="8485147" cy="3652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A3A3"/>
                </a:gs>
                <a:gs pos="100000">
                  <a:srgbClr val="D8D8D8"/>
                </a:gs>
              </a:gsLst>
              <a:lin ang="16200000"/>
            </a:gradFill>
            <a:ln w="9525">
              <a:solidFill>
                <a:srgbClr val="9F9F9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Symptomatic Severe Aortic Stenosis</a:t>
              </a:r>
            </a:p>
          </p:txBody>
        </p:sp>
        <p:sp>
          <p:nvSpPr>
            <p:cNvPr id="7" name="Rounded Rectangle 28"/>
            <p:cNvSpPr>
              <a:spLocks noChangeArrowheads="1"/>
            </p:cNvSpPr>
            <p:nvPr/>
          </p:nvSpPr>
          <p:spPr bwMode="auto">
            <a:xfrm>
              <a:off x="2675106" y="1680718"/>
              <a:ext cx="3795694" cy="53989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961D16"/>
                </a:gs>
                <a:gs pos="100000">
                  <a:srgbClr val="C8271D"/>
                </a:gs>
              </a:gsLst>
              <a:lin ang="162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de-DE" sz="1600" b="1">
                  <a:solidFill>
                    <a:srgbClr val="FFFFFF"/>
                  </a:solidFill>
                </a:rPr>
                <a:t>ASSESSMENT by Heart Valve Team  Operable (STS ≥ 4%)</a:t>
              </a:r>
              <a:endParaRPr lang="en-US" sz="1600" b="1">
                <a:solidFill>
                  <a:srgbClr val="FFFFFF"/>
                </a:solidFill>
              </a:endParaRPr>
            </a:p>
          </p:txBody>
        </p:sp>
      </p:grpSp>
      <p:cxnSp>
        <p:nvCxnSpPr>
          <p:cNvPr id="142" name="Straight Connector 141"/>
          <p:cNvCxnSpPr>
            <a:cxnSpLocks noChangeShapeType="1"/>
          </p:cNvCxnSpPr>
          <p:nvPr/>
        </p:nvCxnSpPr>
        <p:spPr bwMode="auto">
          <a:xfrm>
            <a:off x="442913" y="6642100"/>
            <a:ext cx="8504237" cy="0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sysDot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1" name="Title 1"/>
          <p:cNvSpPr>
            <a:spLocks noGrp="1"/>
          </p:cNvSpPr>
          <p:nvPr>
            <p:ph type="title"/>
          </p:nvPr>
        </p:nvSpPr>
        <p:spPr>
          <a:xfrm>
            <a:off x="533400" y="112713"/>
            <a:ext cx="6375400" cy="114300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The PARTNER 2A Trial</a:t>
            </a:r>
            <a:b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Study Design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04800" y="2828925"/>
            <a:ext cx="8567738" cy="2720975"/>
            <a:chOff x="305507" y="2828794"/>
            <a:chExt cx="8567666" cy="2721543"/>
          </a:xfrm>
        </p:grpSpPr>
        <p:sp>
          <p:nvSpPr>
            <p:cNvPr id="52" name="Rounded Rectangle 28"/>
            <p:cNvSpPr>
              <a:spLocks noChangeArrowheads="1"/>
            </p:cNvSpPr>
            <p:nvPr/>
          </p:nvSpPr>
          <p:spPr bwMode="auto">
            <a:xfrm>
              <a:off x="556330" y="5032704"/>
              <a:ext cx="1568437" cy="5017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 w="9525">
              <a:solidFill>
                <a:srgbClr val="A89E4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TF TAVR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(n = 775)</a:t>
              </a:r>
              <a:endParaRPr lang="en-US" sz="12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55" name="Rounded Rectangle 28"/>
            <p:cNvSpPr>
              <a:spLocks noChangeArrowheads="1"/>
            </p:cNvSpPr>
            <p:nvPr/>
          </p:nvSpPr>
          <p:spPr bwMode="auto">
            <a:xfrm>
              <a:off x="2785161" y="5031117"/>
              <a:ext cx="1487475" cy="5033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 w="9525">
              <a:solidFill>
                <a:srgbClr val="A89E4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Surgical AVR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(n = 775)</a:t>
              </a:r>
              <a:endParaRPr lang="en-US" sz="12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63543" name="TextBox 39"/>
            <p:cNvSpPr txBox="1">
              <a:spLocks noChangeArrowheads="1"/>
            </p:cNvSpPr>
            <p:nvPr/>
          </p:nvSpPr>
          <p:spPr bwMode="auto">
            <a:xfrm>
              <a:off x="6485593" y="5183548"/>
              <a:ext cx="1006467" cy="260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itchFamily="34" charset="-128"/>
                </a:rPr>
                <a:t>VS.</a:t>
              </a:r>
              <a:endPara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sp>
          <p:nvSpPr>
            <p:cNvPr id="63544" name="TextBox 39"/>
            <p:cNvSpPr txBox="1">
              <a:spLocks noChangeArrowheads="1"/>
            </p:cNvSpPr>
            <p:nvPr/>
          </p:nvSpPr>
          <p:spPr bwMode="auto">
            <a:xfrm>
              <a:off x="2177154" y="5164494"/>
              <a:ext cx="595307" cy="261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e-DE" sz="11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ＭＳ Ｐゴシック" pitchFamily="34" charset="-128"/>
                </a:rPr>
                <a:t>VS.</a:t>
              </a:r>
              <a:endParaRPr lang="en-US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</a:endParaRPr>
            </a:p>
          </p:txBody>
        </p:sp>
        <p:cxnSp>
          <p:nvCxnSpPr>
            <p:cNvPr id="86" name="Shape 112"/>
            <p:cNvCxnSpPr>
              <a:cxnSpLocks noChangeShapeType="1"/>
              <a:stCxn id="41" idx="2"/>
              <a:endCxn id="52" idx="0"/>
            </p:cNvCxnSpPr>
            <p:nvPr/>
          </p:nvCxnSpPr>
          <p:spPr bwMode="auto">
            <a:xfrm rot="5400000">
              <a:off x="1592910" y="4330986"/>
              <a:ext cx="449356" cy="95408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hape 112"/>
            <p:cNvCxnSpPr>
              <a:cxnSpLocks noChangeShapeType="1"/>
              <a:stCxn id="41" idx="2"/>
              <a:endCxn id="55" idx="0"/>
            </p:cNvCxnSpPr>
            <p:nvPr/>
          </p:nvCxnSpPr>
          <p:spPr bwMode="auto">
            <a:xfrm rot="16200000" flipH="1">
              <a:off x="2688276" y="4189700"/>
              <a:ext cx="447768" cy="123506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Straight Arrow Connector 27"/>
            <p:cNvCxnSpPr>
              <a:cxnSpLocks noChangeShapeType="1"/>
              <a:stCxn id="38" idx="2"/>
              <a:endCxn id="41" idx="0"/>
            </p:cNvCxnSpPr>
            <p:nvPr/>
          </p:nvCxnSpPr>
          <p:spPr bwMode="auto">
            <a:xfrm>
              <a:off x="2294628" y="4059364"/>
              <a:ext cx="0" cy="225472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Straight Arrow Connector 78"/>
            <p:cNvCxnSpPr>
              <a:cxnSpLocks noChangeShapeType="1"/>
              <a:endCxn id="40" idx="0"/>
            </p:cNvCxnSpPr>
            <p:nvPr/>
          </p:nvCxnSpPr>
          <p:spPr bwMode="auto">
            <a:xfrm flipH="1">
              <a:off x="6858652" y="3997438"/>
              <a:ext cx="4763" cy="281047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8" name="Straight Arrow Connector 117"/>
            <p:cNvCxnSpPr>
              <a:cxnSpLocks noChangeShapeType="1"/>
              <a:stCxn id="53" idx="2"/>
            </p:cNvCxnSpPr>
            <p:nvPr/>
          </p:nvCxnSpPr>
          <p:spPr bwMode="auto">
            <a:xfrm>
              <a:off x="4569496" y="2828794"/>
              <a:ext cx="0" cy="173074"/>
            </a:xfrm>
            <a:prstGeom prst="straightConnector1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6383" name="Shape 112"/>
            <p:cNvCxnSpPr>
              <a:cxnSpLocks noChangeShapeType="1"/>
            </p:cNvCxnSpPr>
            <p:nvPr/>
          </p:nvCxnSpPr>
          <p:spPr bwMode="auto">
            <a:xfrm>
              <a:off x="6069909" y="3281298"/>
              <a:ext cx="787311" cy="444067"/>
            </a:xfrm>
            <a:prstGeom prst="bentConnector2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" name="Rounded Rectangle 28"/>
            <p:cNvSpPr>
              <a:spLocks noChangeArrowheads="1"/>
            </p:cNvSpPr>
            <p:nvPr/>
          </p:nvSpPr>
          <p:spPr bwMode="auto">
            <a:xfrm>
              <a:off x="2939148" y="2992341"/>
              <a:ext cx="3278159" cy="546214"/>
            </a:xfrm>
            <a:prstGeom prst="roundRect">
              <a:avLst>
                <a:gd name="adj" fmla="val 11111"/>
              </a:avLst>
            </a:prstGeom>
            <a:gradFill rotWithShape="1">
              <a:gsLst>
                <a:gs pos="0">
                  <a:srgbClr val="961D16"/>
                </a:gs>
                <a:gs pos="100000">
                  <a:srgbClr val="C8271D"/>
                </a:gs>
              </a:gsLst>
              <a:lin ang="162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dirty="0">
                  <a:solidFill>
                    <a:srgbClr val="FFFFFF"/>
                  </a:solidFill>
                  <a:latin typeface="Calibri"/>
                  <a:ea typeface="ＭＳ Ｐゴシック" pitchFamily="64" charset="-128"/>
                </a:rPr>
                <a:t>ASSESSMENT: </a:t>
              </a:r>
              <a:br>
                <a:rPr lang="de-DE" sz="1400" b="1" dirty="0">
                  <a:solidFill>
                    <a:srgbClr val="FFFFFF"/>
                  </a:solidFill>
                  <a:latin typeface="Calibri"/>
                  <a:ea typeface="ＭＳ Ｐゴシック" pitchFamily="64" charset="-128"/>
                </a:rPr>
              </a:br>
              <a:r>
                <a:rPr lang="de-DE" sz="1400" b="1" dirty="0">
                  <a:solidFill>
                    <a:srgbClr val="FFFFFF"/>
                  </a:solidFill>
                  <a:latin typeface="Calibri"/>
                  <a:ea typeface="ＭＳ Ｐゴシック" pitchFamily="64" charset="-128"/>
                </a:rPr>
                <a:t>Transfemoral Access</a:t>
              </a:r>
              <a:endParaRPr lang="en-US" sz="1400" b="1" dirty="0">
                <a:solidFill>
                  <a:srgbClr val="FFFFFF"/>
                </a:solidFill>
                <a:latin typeface="Calibri"/>
                <a:ea typeface="ＭＳ Ｐゴシック" pitchFamily="64" charset="-128"/>
              </a:endParaRPr>
            </a:p>
          </p:txBody>
        </p:sp>
        <p:cxnSp>
          <p:nvCxnSpPr>
            <p:cNvPr id="186385" name="Shape 112"/>
            <p:cNvCxnSpPr>
              <a:cxnSpLocks noChangeShapeType="1"/>
              <a:stCxn id="31" idx="1"/>
              <a:endCxn id="38" idx="0"/>
            </p:cNvCxnSpPr>
            <p:nvPr/>
          </p:nvCxnSpPr>
          <p:spPr bwMode="auto">
            <a:xfrm rot="10800000" flipV="1">
              <a:off x="2295126" y="3265715"/>
              <a:ext cx="643266" cy="453505"/>
            </a:xfrm>
            <a:prstGeom prst="bentConnector2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 Box 18"/>
            <p:cNvSpPr>
              <a:spLocks noChangeArrowheads="1"/>
            </p:cNvSpPr>
            <p:nvPr/>
          </p:nvSpPr>
          <p:spPr bwMode="auto">
            <a:xfrm>
              <a:off x="4890168" y="3719568"/>
              <a:ext cx="3938555" cy="3397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Transapical (TA) / </a:t>
              </a:r>
              <a:r>
                <a:rPr lang="en-US" sz="1400" b="1" dirty="0" err="1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TransAortic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 (</a:t>
              </a:r>
              <a:r>
                <a:rPr lang="en-US" sz="1400" b="1" dirty="0" err="1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TAo</a:t>
              </a:r>
              <a:r>
                <a:rPr lang="en-US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)</a:t>
              </a:r>
            </a:p>
          </p:txBody>
        </p:sp>
        <p:sp>
          <p:nvSpPr>
            <p:cNvPr id="38" name="Text Box 40"/>
            <p:cNvSpPr>
              <a:spLocks noChangeArrowheads="1"/>
            </p:cNvSpPr>
            <p:nvPr/>
          </p:nvSpPr>
          <p:spPr bwMode="auto">
            <a:xfrm>
              <a:off x="305507" y="3719568"/>
              <a:ext cx="3979830" cy="33979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Transfemoral (TF)</a:t>
              </a:r>
            </a:p>
          </p:txBody>
        </p:sp>
        <p:sp>
          <p:nvSpPr>
            <p:cNvPr id="40" name="Rounded Rectangle 35"/>
            <p:cNvSpPr>
              <a:spLocks noChangeArrowheads="1"/>
            </p:cNvSpPr>
            <p:nvPr/>
          </p:nvSpPr>
          <p:spPr bwMode="auto">
            <a:xfrm>
              <a:off x="4890168" y="4278485"/>
              <a:ext cx="3938555" cy="311215"/>
            </a:xfrm>
            <a:prstGeom prst="roundRect">
              <a:avLst/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1:1 Randomization (n = 482)</a:t>
              </a:r>
              <a:endParaRPr lang="en-US" sz="14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41" name="Rounded Rectangle 34"/>
            <p:cNvSpPr>
              <a:spLocks noChangeArrowheads="1"/>
            </p:cNvSpPr>
            <p:nvPr/>
          </p:nvSpPr>
          <p:spPr bwMode="auto">
            <a:xfrm>
              <a:off x="305507" y="4284836"/>
              <a:ext cx="3979830" cy="298512"/>
            </a:xfrm>
            <a:prstGeom prst="roundRect">
              <a:avLst/>
            </a:prstGeom>
            <a:ln>
              <a:noFill/>
              <a:headEnd/>
              <a:tailEnd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1:1 Randomization (n = 1550)</a:t>
              </a:r>
              <a:endParaRPr lang="en-US" sz="14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cxnSp>
          <p:nvCxnSpPr>
            <p:cNvPr id="33" name="Shape 112"/>
            <p:cNvCxnSpPr>
              <a:cxnSpLocks noChangeShapeType="1"/>
            </p:cNvCxnSpPr>
            <p:nvPr/>
          </p:nvCxnSpPr>
          <p:spPr bwMode="auto">
            <a:xfrm rot="5400000">
              <a:off x="6095818" y="4271457"/>
              <a:ext cx="439829" cy="1082666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hape 112"/>
            <p:cNvCxnSpPr>
              <a:cxnSpLocks noChangeShapeType="1"/>
            </p:cNvCxnSpPr>
            <p:nvPr/>
          </p:nvCxnSpPr>
          <p:spPr bwMode="auto">
            <a:xfrm rot="16200000" flipH="1">
              <a:off x="7268177" y="4181763"/>
              <a:ext cx="438241" cy="126046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  <a:effectLst>
              <a:outerShdw blurRad="50800" dist="38100" dir="5400000" algn="t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Rounded Rectangle 28"/>
            <p:cNvSpPr>
              <a:spLocks noChangeArrowheads="1"/>
            </p:cNvSpPr>
            <p:nvPr/>
          </p:nvSpPr>
          <p:spPr bwMode="auto">
            <a:xfrm>
              <a:off x="4996531" y="5035880"/>
              <a:ext cx="1568437" cy="5017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 w="9525">
              <a:solidFill>
                <a:srgbClr val="A89E4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TA/TAo TAVR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(n = 236)</a:t>
              </a:r>
              <a:endParaRPr lang="en-US" sz="12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37" name="Rounded Rectangle 28"/>
            <p:cNvSpPr>
              <a:spLocks noChangeArrowheads="1"/>
            </p:cNvSpPr>
            <p:nvPr/>
          </p:nvSpPr>
          <p:spPr bwMode="auto">
            <a:xfrm>
              <a:off x="7387285" y="5046995"/>
              <a:ext cx="1485888" cy="50334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AA04E"/>
                </a:gs>
                <a:gs pos="100000">
                  <a:srgbClr val="CEC793"/>
                </a:gs>
              </a:gsLst>
              <a:lin ang="16200000"/>
            </a:gradFill>
            <a:ln w="9525">
              <a:solidFill>
                <a:srgbClr val="A89E4A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Surgical AVR </a:t>
              </a:r>
              <a:b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</a:br>
              <a:r>
                <a:rPr lang="de-DE" sz="12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(n = 246)</a:t>
              </a:r>
              <a:endParaRPr lang="en-US" sz="1200" b="1" dirty="0">
                <a:solidFill>
                  <a:srgbClr val="000000"/>
                </a:solidFill>
                <a:latin typeface="Calibri"/>
                <a:ea typeface="ＭＳ Ｐゴシック" pitchFamily="64" charset="-128"/>
              </a:endParaRPr>
            </a:p>
          </p:txBody>
        </p:sp>
        <p:sp>
          <p:nvSpPr>
            <p:cNvPr id="39" name="Text Box 4"/>
            <p:cNvSpPr>
              <a:spLocks noChangeArrowheads="1"/>
            </p:cNvSpPr>
            <p:nvPr/>
          </p:nvSpPr>
          <p:spPr bwMode="auto">
            <a:xfrm>
              <a:off x="1886644" y="3097138"/>
              <a:ext cx="819143" cy="36520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A3A3"/>
                </a:gs>
                <a:gs pos="100000">
                  <a:srgbClr val="D8D8D8"/>
                </a:gs>
              </a:gsLst>
              <a:lin ang="16200000"/>
            </a:gradFill>
            <a:ln w="9525">
              <a:solidFill>
                <a:srgbClr val="9F9F9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Yes</a:t>
              </a:r>
            </a:p>
          </p:txBody>
        </p:sp>
        <p:sp>
          <p:nvSpPr>
            <p:cNvPr id="44" name="Text Box 4"/>
            <p:cNvSpPr>
              <a:spLocks noChangeArrowheads="1"/>
            </p:cNvSpPr>
            <p:nvPr/>
          </p:nvSpPr>
          <p:spPr bwMode="auto">
            <a:xfrm>
              <a:off x="6447493" y="3097138"/>
              <a:ext cx="819143" cy="36520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A3A3A3"/>
                </a:gs>
                <a:gs pos="100000">
                  <a:srgbClr val="D8D8D8"/>
                </a:gs>
              </a:gsLst>
              <a:lin ang="16200000"/>
            </a:gradFill>
            <a:ln w="9525">
              <a:solidFill>
                <a:srgbClr val="9F9F9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Calibri"/>
                  <a:ea typeface="ＭＳ Ｐゴシック" pitchFamily="64" charset="-128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00119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4950" y="1219200"/>
          <a:ext cx="8766175" cy="5060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6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8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76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75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9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479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47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973434">
                <a:tc>
                  <a:txBody>
                    <a:bodyPr/>
                    <a:lstStyle/>
                    <a:p>
                      <a:r>
                        <a:rPr lang="en-US" sz="1600" b="1" dirty="0"/>
                        <a:t>Valve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r>
                        <a:rPr lang="en-US" sz="1600" b="1" baseline="0" dirty="0"/>
                        <a:t>Technology</a:t>
                      </a:r>
                      <a:endParaRPr lang="en-US" sz="1600" b="1" dirty="0"/>
                    </a:p>
                  </a:txBody>
                  <a:tcPr marL="91446" marR="91446" marT="45721" marB="4572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br>
                        <a:rPr lang="en-US" sz="800" b="1" dirty="0">
                          <a:solidFill>
                            <a:srgbClr val="FFFF00"/>
                          </a:solidFill>
                        </a:rPr>
                      </a:br>
                      <a:r>
                        <a:rPr lang="en-US" sz="1900" b="1" dirty="0">
                          <a:solidFill>
                            <a:schemeClr val="bg1"/>
                          </a:solidFill>
                        </a:rPr>
                        <a:t>SAPIEN</a:t>
                      </a:r>
                    </a:p>
                  </a:txBody>
                  <a:tcPr marL="91446" marR="91446"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br>
                        <a:rPr lang="en-US" sz="700" b="1" dirty="0">
                          <a:solidFill>
                            <a:srgbClr val="FFFF00"/>
                          </a:solidFill>
                        </a:rPr>
                      </a:br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SAPIEN XT</a:t>
                      </a:r>
                    </a:p>
                  </a:txBody>
                  <a:tcPr marL="91446" marR="91446"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br>
                        <a:rPr lang="en-US" sz="800" b="1" dirty="0">
                          <a:solidFill>
                            <a:srgbClr val="FFFF00"/>
                          </a:solidFill>
                        </a:rPr>
                      </a:br>
                      <a:r>
                        <a:rPr lang="en-US" sz="1900" b="1" dirty="0">
                          <a:solidFill>
                            <a:schemeClr val="bg1"/>
                          </a:solidFill>
                        </a:rPr>
                        <a:t>SAPIEN 3</a:t>
                      </a:r>
                    </a:p>
                  </a:txBody>
                  <a:tcPr marL="91446" marR="91446" marT="45721" marB="4572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1937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Sheath 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Compatibility</a:t>
                      </a: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856">
                <a:tc row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Available </a:t>
                      </a:r>
                    </a:p>
                    <a:p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Valve Sizes</a:t>
                      </a: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225425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723">
                <a:tc vMerge="1">
                  <a:txBody>
                    <a:bodyPr/>
                    <a:lstStyle/>
                    <a:p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B="1828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288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   23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 mm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26 mm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    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20 mm</a:t>
                      </a: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23</a:t>
                      </a: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 mm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26 mm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29 mm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marL="91446" marR="91446" marT="45721" marB="18288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7657" name="Title 2"/>
          <p:cNvSpPr>
            <a:spLocks noGrp="1"/>
          </p:cNvSpPr>
          <p:nvPr>
            <p:ph type="title"/>
          </p:nvPr>
        </p:nvSpPr>
        <p:spPr bwMode="white">
          <a:xfrm>
            <a:off x="81032" y="-24705"/>
            <a:ext cx="9067565" cy="12192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FFFF66"/>
                </a:solidFill>
                <a:effectLst/>
                <a:latin typeface="Arial" charset="0"/>
                <a:cs typeface="Arial" charset="0"/>
              </a:rPr>
              <a:t>PARTNER SAPIEN Platforms</a:t>
            </a:r>
            <a:br>
              <a:rPr lang="en-US" dirty="0">
                <a:solidFill>
                  <a:srgbClr val="FFFF66"/>
                </a:solidFill>
                <a:effectLst/>
                <a:latin typeface="Arial" charset="0"/>
                <a:cs typeface="Arial" charset="0"/>
              </a:rPr>
            </a:br>
            <a:r>
              <a:rPr lang="en-US" b="0" dirty="0"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Device Evolution</a:t>
            </a:r>
          </a:p>
        </p:txBody>
      </p:sp>
      <p:pic>
        <p:nvPicPr>
          <p:cNvPr id="197658" name="Picture 5" descr="SAPIEN valve 26 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5" t="33331" r="35094" b="30440"/>
          <a:stretch>
            <a:fillRect/>
          </a:stretch>
        </p:blipFill>
        <p:spPr bwMode="auto">
          <a:xfrm>
            <a:off x="1979613" y="1855788"/>
            <a:ext cx="12160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59" name="Picture 2" descr="J:\THV Global Marketing\Products\SAPIEN XT\CG Images\23mm\KOL Packs\SAPIEN XT valve 23 m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7" t="35678" r="35832" b="30122"/>
          <a:stretch>
            <a:fillRect/>
          </a:stretch>
        </p:blipFill>
        <p:spPr bwMode="auto">
          <a:xfrm>
            <a:off x="4125913" y="1741488"/>
            <a:ext cx="1544637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7660" name="Group 3"/>
          <p:cNvGrpSpPr>
            <a:grpSpLocks/>
          </p:cNvGrpSpPr>
          <p:nvPr/>
        </p:nvGrpSpPr>
        <p:grpSpPr bwMode="auto">
          <a:xfrm>
            <a:off x="1736725" y="3332163"/>
            <a:ext cx="1681163" cy="1335087"/>
            <a:chOff x="2134013" y="2759733"/>
            <a:chExt cx="1470401" cy="1158296"/>
          </a:xfrm>
        </p:grpSpPr>
        <p:pic>
          <p:nvPicPr>
            <p:cNvPr id="197683" name="Picture 8" descr="sheath0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66" b="-2151"/>
            <a:stretch>
              <a:fillRect/>
            </a:stretch>
          </p:blipFill>
          <p:spPr bwMode="gray">
            <a:xfrm rot="-1085854">
              <a:off x="2134013" y="2759733"/>
              <a:ext cx="1470401" cy="1158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>
              <a:spLocks noChangeAspect="1"/>
            </p:cNvSpPr>
            <p:nvPr/>
          </p:nvSpPr>
          <p:spPr bwMode="gray">
            <a:xfrm>
              <a:off x="2167337" y="2835483"/>
              <a:ext cx="1081627" cy="1081169"/>
            </a:xfrm>
            <a:prstGeom prst="ellipse">
              <a:avLst/>
            </a:prstGeom>
            <a:noFill/>
            <a:ln w="12700">
              <a:solidFill>
                <a:srgbClr val="2C9AFF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197661" name="Picture 10" descr="07_eSheath1_16.CamBarrel.Style4.f0110.7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13152" r="33633"/>
          <a:stretch>
            <a:fillRect/>
          </a:stretch>
        </p:blipFill>
        <p:spPr bwMode="gray">
          <a:xfrm rot="5210588">
            <a:off x="4165600" y="3132138"/>
            <a:ext cx="1271587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2" name="Picture 11" descr="07_eSheath1_16.CamBarrel.Style4.f0110.7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8" t="13152" r="33633"/>
          <a:stretch>
            <a:fillRect/>
          </a:stretch>
        </p:blipFill>
        <p:spPr bwMode="gray">
          <a:xfrm rot="5210588">
            <a:off x="6911975" y="3287713"/>
            <a:ext cx="10763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6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3" t="32672" r="35896" b="30661"/>
          <a:stretch>
            <a:fillRect/>
          </a:stretch>
        </p:blipFill>
        <p:spPr bwMode="auto">
          <a:xfrm>
            <a:off x="6940550" y="1800225"/>
            <a:ext cx="124618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64" name="TextBox 3"/>
          <p:cNvSpPr txBox="1">
            <a:spLocks noChangeArrowheads="1"/>
          </p:cNvSpPr>
          <p:nvPr/>
        </p:nvSpPr>
        <p:spPr bwMode="auto">
          <a:xfrm>
            <a:off x="2097088" y="3890963"/>
            <a:ext cx="922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FF"/>
                </a:solidFill>
              </a:rPr>
              <a:t>22-24F</a:t>
            </a:r>
          </a:p>
        </p:txBody>
      </p:sp>
      <p:sp>
        <p:nvSpPr>
          <p:cNvPr id="197665" name="TextBox 15"/>
          <p:cNvSpPr txBox="1">
            <a:spLocks noChangeArrowheads="1"/>
          </p:cNvSpPr>
          <p:nvPr/>
        </p:nvSpPr>
        <p:spPr bwMode="auto">
          <a:xfrm>
            <a:off x="4425950" y="3892550"/>
            <a:ext cx="917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FF"/>
                </a:solidFill>
              </a:rPr>
              <a:t>16-20F</a:t>
            </a:r>
          </a:p>
        </p:txBody>
      </p:sp>
      <p:sp>
        <p:nvSpPr>
          <p:cNvPr id="197666" name="TextBox 17"/>
          <p:cNvSpPr txBox="1">
            <a:spLocks noChangeArrowheads="1"/>
          </p:cNvSpPr>
          <p:nvPr/>
        </p:nvSpPr>
        <p:spPr bwMode="auto">
          <a:xfrm>
            <a:off x="6931025" y="3887788"/>
            <a:ext cx="981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FFFF"/>
                </a:solidFill>
              </a:rPr>
              <a:t>14-16F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0" t="32088" r="34123" b="31245"/>
          <a:stretch/>
        </p:blipFill>
        <p:spPr>
          <a:xfrm>
            <a:off x="6883972" y="5210927"/>
            <a:ext cx="640080" cy="56511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2" t="32088" r="36185" b="31245"/>
          <a:stretch/>
        </p:blipFill>
        <p:spPr>
          <a:xfrm>
            <a:off x="7587944" y="5126319"/>
            <a:ext cx="640080" cy="648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0" t="32088" r="36352" b="31245"/>
          <a:stretch/>
        </p:blipFill>
        <p:spPr>
          <a:xfrm>
            <a:off x="8288288" y="5064692"/>
            <a:ext cx="685800" cy="7056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9" t="32088" r="34655" b="31245"/>
          <a:stretch/>
        </p:blipFill>
        <p:spPr>
          <a:xfrm>
            <a:off x="6304404" y="5304721"/>
            <a:ext cx="502920" cy="4663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5288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3" t="36706" r="36466" b="31558"/>
          <a:stretch/>
        </p:blipFill>
        <p:spPr>
          <a:xfrm>
            <a:off x="2678750" y="5173839"/>
            <a:ext cx="685800" cy="59898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rgbClr val="5288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9" t="36706" r="35539" b="31558"/>
          <a:stretch/>
        </p:blipFill>
        <p:spPr>
          <a:xfrm>
            <a:off x="1828800" y="5237139"/>
            <a:ext cx="641614" cy="533931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 flipH="1">
            <a:off x="3662363" y="1195388"/>
            <a:ext cx="2543175" cy="0"/>
          </a:xfrm>
          <a:prstGeom prst="line">
            <a:avLst/>
          </a:prstGeom>
          <a:noFill/>
          <a:ln w="25400">
            <a:solidFill>
              <a:srgbClr val="FFFF00">
                <a:alpha val="25098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3673475" y="6572250"/>
            <a:ext cx="2503488" cy="0"/>
          </a:xfrm>
          <a:prstGeom prst="line">
            <a:avLst/>
          </a:prstGeom>
          <a:noFill/>
          <a:ln w="25400">
            <a:solidFill>
              <a:srgbClr val="FFFF00">
                <a:alpha val="25098"/>
              </a:srgbClr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97675" name="Group 16"/>
          <p:cNvGrpSpPr>
            <a:grpSpLocks/>
          </p:cNvGrpSpPr>
          <p:nvPr/>
        </p:nvGrpSpPr>
        <p:grpSpPr bwMode="auto">
          <a:xfrm>
            <a:off x="3662363" y="5160963"/>
            <a:ext cx="1511300" cy="971550"/>
            <a:chOff x="3604933" y="5173584"/>
            <a:chExt cx="1511487" cy="9707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4" t="35275" r="35824" b="31522"/>
            <a:stretch/>
          </p:blipFill>
          <p:spPr>
            <a:xfrm>
              <a:off x="4441574" y="5173584"/>
              <a:ext cx="668206" cy="59850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4" t="35275" r="35824" b="31522"/>
            <a:stretch/>
          </p:blipFill>
          <p:spPr>
            <a:xfrm>
              <a:off x="3669320" y="5277027"/>
              <a:ext cx="552715" cy="495058"/>
            </a:xfrm>
            <a:prstGeom prst="rect">
              <a:avLst/>
            </a:prstGeom>
          </p:spPr>
        </p:pic>
        <p:sp>
          <p:nvSpPr>
            <p:cNvPr id="197681" name="TextBox 13"/>
            <p:cNvSpPr txBox="1">
              <a:spLocks noChangeArrowheads="1"/>
            </p:cNvSpPr>
            <p:nvPr/>
          </p:nvSpPr>
          <p:spPr bwMode="auto">
            <a:xfrm>
              <a:off x="3604933" y="5867300"/>
              <a:ext cx="6814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1" algn="ctr" eaLnBrk="1" hangingPunct="1"/>
              <a:r>
                <a:rPr lang="en-US" sz="1200" b="1">
                  <a:solidFill>
                    <a:srgbClr val="FFFFFF"/>
                  </a:solidFill>
                </a:rPr>
                <a:t>23mm</a:t>
              </a:r>
            </a:p>
          </p:txBody>
        </p:sp>
        <p:sp>
          <p:nvSpPr>
            <p:cNvPr id="197682" name="TextBox 29"/>
            <p:cNvSpPr txBox="1">
              <a:spLocks noChangeArrowheads="1"/>
            </p:cNvSpPr>
            <p:nvPr/>
          </p:nvSpPr>
          <p:spPr bwMode="auto">
            <a:xfrm>
              <a:off x="4434933" y="5867300"/>
              <a:ext cx="68148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1" algn="ctr" eaLnBrk="1" hangingPunct="1"/>
              <a:r>
                <a:rPr lang="en-US" sz="1200" b="1">
                  <a:solidFill>
                    <a:srgbClr val="FFFFFF"/>
                  </a:solidFill>
                </a:rPr>
                <a:t>26mm</a:t>
              </a:r>
            </a:p>
          </p:txBody>
        </p:sp>
      </p:grpSp>
      <p:sp>
        <p:nvSpPr>
          <p:cNvPr id="197676" name="TextBox 27"/>
          <p:cNvSpPr txBox="1">
            <a:spLocks noChangeArrowheads="1"/>
          </p:cNvSpPr>
          <p:nvPr/>
        </p:nvSpPr>
        <p:spPr bwMode="auto">
          <a:xfrm>
            <a:off x="3662363" y="6243638"/>
            <a:ext cx="2501900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FFFF00"/>
                </a:solidFill>
              </a:rPr>
              <a:t>*First Implant Oct 30, 2012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4" t="35275" r="35824" b="31522"/>
          <a:stretch/>
        </p:blipFill>
        <p:spPr>
          <a:xfrm>
            <a:off x="5353464" y="5102652"/>
            <a:ext cx="787803" cy="705623"/>
          </a:xfrm>
          <a:prstGeom prst="rect">
            <a:avLst/>
          </a:prstGeom>
        </p:spPr>
      </p:pic>
      <p:sp>
        <p:nvSpPr>
          <p:cNvPr id="197678" name="TextBox 19"/>
          <p:cNvSpPr txBox="1">
            <a:spLocks noChangeArrowheads="1"/>
          </p:cNvSpPr>
          <p:nvPr/>
        </p:nvSpPr>
        <p:spPr bwMode="auto">
          <a:xfrm>
            <a:off x="5418138" y="5864225"/>
            <a:ext cx="7000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lvl="1" algn="ctr" eaLnBrk="1" hangingPunct="1"/>
            <a:r>
              <a:rPr lang="en-US" sz="1200" b="1">
                <a:solidFill>
                  <a:srgbClr val="FFFF00"/>
                </a:solidFill>
              </a:rPr>
              <a:t>29mm*</a:t>
            </a:r>
          </a:p>
        </p:txBody>
      </p:sp>
    </p:spTree>
    <p:extLst>
      <p:ext uri="{BB962C8B-B14F-4D97-AF65-F5344CB8AC3E}">
        <p14:creationId xmlns:p14="http://schemas.microsoft.com/office/powerpoint/2010/main" val="3668269397"/>
      </p:ext>
    </p:extLst>
  </p:cSld>
  <p:clrMapOvr>
    <a:masterClrMapping/>
  </p:clrMapOvr>
  <p:transition spd="slow">
    <p:check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08772" name="Group 68"/>
          <p:cNvGraphicFramePr>
            <a:graphicFrameLocks noGrp="1"/>
          </p:cNvGraphicFramePr>
          <p:nvPr/>
        </p:nvGraphicFramePr>
        <p:xfrm>
          <a:off x="388938" y="1225550"/>
          <a:ext cx="8399462" cy="5389598"/>
        </p:xfrm>
        <a:graphic>
          <a:graphicData uri="http://schemas.openxmlformats.org/drawingml/2006/table">
            <a:tbl>
              <a:tblPr/>
              <a:tblGrid>
                <a:gridCol w="34051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0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2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Characteristic</a:t>
                      </a:r>
                    </a:p>
                  </a:txBody>
                  <a:tcPr marT="91435" marB="9143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TAVR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1011)</a:t>
                      </a:r>
                    </a:p>
                  </a:txBody>
                  <a:tcPr marT="91435" marB="9143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1021)</a:t>
                      </a:r>
                    </a:p>
                  </a:txBody>
                  <a:tcPr marT="91435" marB="91435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p-value</a:t>
                      </a:r>
                    </a:p>
                  </a:txBody>
                  <a:tcPr marT="91435" marB="91435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Age - yrs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81.5 ± 6.7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81.7 ± 6.7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0.63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Male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54.2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54.8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0.79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STS Score 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5.8 ± 2.1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5.8 ± 1.9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0.29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NYHA Class III or IV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77.3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76.1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0.53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CAD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69.2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66.5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0.20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Prior CABG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23.6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25.6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0.33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Cerebrovascular Disease 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32.1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31.0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0.60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46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PVD - %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27.9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32.9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0.02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533400" y="76200"/>
            <a:ext cx="6362700" cy="114935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Baseline Patient Characteristics</a:t>
            </a:r>
            <a:br>
              <a:rPr lang="en-US" sz="2800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Demographics and Vascular Disease</a:t>
            </a:r>
          </a:p>
        </p:txBody>
      </p:sp>
    </p:spTree>
    <p:extLst>
      <p:ext uri="{BB962C8B-B14F-4D97-AF65-F5344CB8AC3E}">
        <p14:creationId xmlns:p14="http://schemas.microsoft.com/office/powerpoint/2010/main" val="1240807086"/>
      </p:ext>
    </p:extLst>
  </p:cSld>
  <p:clrMapOvr>
    <a:masterClrMapping/>
  </p:clrMapOvr>
  <p:transition spd="slow">
    <p:check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>
              <a:lnSpc>
                <a:spcPct val="95000"/>
              </a:lnSpc>
            </a:pP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1608772" name="Group 68"/>
          <p:cNvGraphicFramePr>
            <a:graphicFrameLocks noGrp="1"/>
          </p:cNvGraphicFramePr>
          <p:nvPr/>
        </p:nvGraphicFramePr>
        <p:xfrm>
          <a:off x="457200" y="1643063"/>
          <a:ext cx="8081963" cy="4140200"/>
        </p:xfrm>
        <a:graphic>
          <a:graphicData uri="http://schemas.openxmlformats.org/drawingml/2006/table">
            <a:tbl>
              <a:tblPr/>
              <a:tblGrid>
                <a:gridCol w="4071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5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Complication </a:t>
                      </a:r>
                    </a:p>
                  </a:txBody>
                  <a:tcPr marT="91440" marB="9144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TAVR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994)</a:t>
                      </a:r>
                    </a:p>
                  </a:txBody>
                  <a:tcPr marT="91440" marB="9144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944)</a:t>
                      </a:r>
                    </a:p>
                  </a:txBody>
                  <a:tcPr marT="91440" marB="9144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Procedural deaths (0-3 days)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12 (1.2%)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10 (1.1%)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≥ 2 transcatheter valves*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ヒラギノ角ゴ Pro W3" charset="0"/>
                        <a:cs typeface="Times New Roman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26 (2.6%)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Valve embolization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10 (1.0%)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Annular rupture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3 (0.3%)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NA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Coronary obstruction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4 (0.4%)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6 (0.6%)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Access site infections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15 (1.2%)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12 (1.3%)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0192" name="TextBox 1"/>
          <p:cNvSpPr txBox="1">
            <a:spLocks noChangeArrowheads="1"/>
          </p:cNvSpPr>
          <p:nvPr/>
        </p:nvSpPr>
        <p:spPr bwMode="auto">
          <a:xfrm>
            <a:off x="574675" y="6262688"/>
            <a:ext cx="5614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FFFF"/>
                </a:solidFill>
              </a:rPr>
              <a:t>* Valve-in-valve (22) or with valve embolization (4)</a:t>
            </a:r>
          </a:p>
        </p:txBody>
      </p:sp>
      <p:sp>
        <p:nvSpPr>
          <p:cNvPr id="9" name="Title 12"/>
          <p:cNvSpPr>
            <a:spLocks noGrp="1"/>
          </p:cNvSpPr>
          <p:nvPr>
            <p:ph type="title"/>
          </p:nvPr>
        </p:nvSpPr>
        <p:spPr>
          <a:xfrm>
            <a:off x="457200" y="69850"/>
            <a:ext cx="6400800" cy="1189038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32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Procedural Complications (AT)</a:t>
            </a:r>
          </a:p>
        </p:txBody>
      </p:sp>
    </p:spTree>
    <p:extLst>
      <p:ext uri="{BB962C8B-B14F-4D97-AF65-F5344CB8AC3E}">
        <p14:creationId xmlns:p14="http://schemas.microsoft.com/office/powerpoint/2010/main" val="2185436695"/>
      </p:ext>
    </p:extLst>
  </p:cSld>
  <p:clrMapOvr>
    <a:masterClrMapping/>
  </p:clrMapOvr>
  <p:transition spd="slow">
    <p:check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7"/>
          <p:cNvSpPr>
            <a:spLocks noChangeArrowheads="1"/>
          </p:cNvSpPr>
          <p:nvPr/>
        </p:nvSpPr>
        <p:spPr bwMode="auto">
          <a:xfrm>
            <a:off x="8867775" y="1019175"/>
            <a:ext cx="587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1">
                <a:solidFill>
                  <a:srgbClr val="000000"/>
                </a:solidFill>
                <a:latin typeface="Albany AMT" charset="0"/>
              </a:rPr>
              <a:t>1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0" name="Rectangle 9"/>
          <p:cNvSpPr>
            <a:spLocks noChangeArrowheads="1"/>
          </p:cNvSpPr>
          <p:nvPr/>
        </p:nvSpPr>
        <p:spPr bwMode="auto">
          <a:xfrm>
            <a:off x="1120775" y="6248400"/>
            <a:ext cx="3302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1011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1" name="Rectangle 10"/>
          <p:cNvSpPr>
            <a:spLocks noChangeArrowheads="1"/>
          </p:cNvSpPr>
          <p:nvPr/>
        </p:nvSpPr>
        <p:spPr bwMode="auto">
          <a:xfrm>
            <a:off x="2054225" y="62484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918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2" name="Rectangle 11"/>
          <p:cNvSpPr>
            <a:spLocks noChangeArrowheads="1"/>
          </p:cNvSpPr>
          <p:nvPr/>
        </p:nvSpPr>
        <p:spPr bwMode="auto">
          <a:xfrm>
            <a:off x="2955925" y="62484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901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3" name="Rectangle 12"/>
          <p:cNvSpPr>
            <a:spLocks noChangeArrowheads="1"/>
          </p:cNvSpPr>
          <p:nvPr/>
        </p:nvSpPr>
        <p:spPr bwMode="auto">
          <a:xfrm>
            <a:off x="3867150" y="62484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870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4" name="Rectangle 13"/>
          <p:cNvSpPr>
            <a:spLocks noChangeArrowheads="1"/>
          </p:cNvSpPr>
          <p:nvPr/>
        </p:nvSpPr>
        <p:spPr bwMode="auto">
          <a:xfrm>
            <a:off x="4735513" y="62484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842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5" name="Rectangle 14"/>
          <p:cNvSpPr>
            <a:spLocks noChangeArrowheads="1"/>
          </p:cNvSpPr>
          <p:nvPr/>
        </p:nvSpPr>
        <p:spPr bwMode="auto">
          <a:xfrm>
            <a:off x="5603875" y="62484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825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6" name="Rectangle 15"/>
          <p:cNvSpPr>
            <a:spLocks noChangeArrowheads="1"/>
          </p:cNvSpPr>
          <p:nvPr/>
        </p:nvSpPr>
        <p:spPr bwMode="auto">
          <a:xfrm>
            <a:off x="6473825" y="6248400"/>
            <a:ext cx="2460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811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7" name="Rectangle 16"/>
          <p:cNvSpPr>
            <a:spLocks noChangeArrowheads="1"/>
          </p:cNvSpPr>
          <p:nvPr/>
        </p:nvSpPr>
        <p:spPr bwMode="auto">
          <a:xfrm>
            <a:off x="7332663" y="62484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801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8" name="Rectangle 17"/>
          <p:cNvSpPr>
            <a:spLocks noChangeArrowheads="1"/>
          </p:cNvSpPr>
          <p:nvPr/>
        </p:nvSpPr>
        <p:spPr bwMode="auto">
          <a:xfrm>
            <a:off x="8201025" y="62484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774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19" name="Rectangle 18"/>
          <p:cNvSpPr>
            <a:spLocks noChangeArrowheads="1"/>
          </p:cNvSpPr>
          <p:nvPr/>
        </p:nvSpPr>
        <p:spPr bwMode="auto">
          <a:xfrm>
            <a:off x="1120775" y="6019800"/>
            <a:ext cx="339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1021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0" name="Rectangle 19"/>
          <p:cNvSpPr>
            <a:spLocks noChangeArrowheads="1"/>
          </p:cNvSpPr>
          <p:nvPr/>
        </p:nvSpPr>
        <p:spPr bwMode="auto">
          <a:xfrm>
            <a:off x="2060575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838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1" name="Rectangle 20"/>
          <p:cNvSpPr>
            <a:spLocks noChangeArrowheads="1"/>
          </p:cNvSpPr>
          <p:nvPr/>
        </p:nvSpPr>
        <p:spPr bwMode="auto">
          <a:xfrm>
            <a:off x="2959100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812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2" name="Rectangle 21"/>
          <p:cNvSpPr>
            <a:spLocks noChangeArrowheads="1"/>
          </p:cNvSpPr>
          <p:nvPr/>
        </p:nvSpPr>
        <p:spPr bwMode="auto">
          <a:xfrm>
            <a:off x="3870325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783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3" name="Rectangle 22"/>
          <p:cNvSpPr>
            <a:spLocks noChangeArrowheads="1"/>
          </p:cNvSpPr>
          <p:nvPr/>
        </p:nvSpPr>
        <p:spPr bwMode="auto">
          <a:xfrm>
            <a:off x="4735513" y="60198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770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4" name="Rectangle 23"/>
          <p:cNvSpPr>
            <a:spLocks noChangeArrowheads="1"/>
          </p:cNvSpPr>
          <p:nvPr/>
        </p:nvSpPr>
        <p:spPr bwMode="auto">
          <a:xfrm>
            <a:off x="5602288" y="60198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747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5" name="Rectangle 24"/>
          <p:cNvSpPr>
            <a:spLocks noChangeArrowheads="1"/>
          </p:cNvSpPr>
          <p:nvPr/>
        </p:nvSpPr>
        <p:spPr bwMode="auto">
          <a:xfrm>
            <a:off x="6469063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735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6" name="Rectangle 25"/>
          <p:cNvSpPr>
            <a:spLocks noChangeArrowheads="1"/>
          </p:cNvSpPr>
          <p:nvPr/>
        </p:nvSpPr>
        <p:spPr bwMode="auto">
          <a:xfrm>
            <a:off x="7335838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717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7" name="Rectangle 26"/>
          <p:cNvSpPr>
            <a:spLocks noChangeArrowheads="1"/>
          </p:cNvSpPr>
          <p:nvPr/>
        </p:nvSpPr>
        <p:spPr bwMode="auto">
          <a:xfrm>
            <a:off x="8201025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695</a:t>
            </a:r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222228" name="Rectangle 27"/>
          <p:cNvSpPr>
            <a:spLocks noChangeArrowheads="1"/>
          </p:cNvSpPr>
          <p:nvPr/>
        </p:nvSpPr>
        <p:spPr bwMode="auto">
          <a:xfrm>
            <a:off x="357188" y="5789613"/>
            <a:ext cx="11271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FF"/>
                </a:solidFill>
              </a:rPr>
              <a:t>Number at risk: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222229" name="Rectangle 28"/>
          <p:cNvSpPr>
            <a:spLocks noChangeArrowheads="1"/>
          </p:cNvSpPr>
          <p:nvPr/>
        </p:nvSpPr>
        <p:spPr bwMode="auto">
          <a:xfrm>
            <a:off x="357188" y="6248400"/>
            <a:ext cx="3952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00B0F0"/>
                </a:solidFill>
              </a:rPr>
              <a:t>TAVR</a:t>
            </a:r>
            <a:endParaRPr lang="en-US" sz="1200">
              <a:solidFill>
                <a:srgbClr val="00B0F0"/>
              </a:solidFill>
            </a:endParaRPr>
          </a:p>
        </p:txBody>
      </p:sp>
      <p:sp>
        <p:nvSpPr>
          <p:cNvPr id="222230" name="Rectangle 29"/>
          <p:cNvSpPr>
            <a:spLocks noChangeArrowheads="1"/>
          </p:cNvSpPr>
          <p:nvPr/>
        </p:nvSpPr>
        <p:spPr bwMode="auto">
          <a:xfrm>
            <a:off x="357188" y="6019800"/>
            <a:ext cx="5810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1">
                <a:solidFill>
                  <a:srgbClr val="FFFF00"/>
                </a:solidFill>
              </a:rPr>
              <a:t>Surgery</a:t>
            </a:r>
            <a:endParaRPr lang="en-US" sz="1200">
              <a:solidFill>
                <a:srgbClr val="FFFF00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491163" y="1547813"/>
            <a:ext cx="2709862" cy="465137"/>
            <a:chOff x="5491239" y="1634490"/>
            <a:chExt cx="2710551" cy="466192"/>
          </a:xfrm>
        </p:grpSpPr>
        <p:sp>
          <p:nvSpPr>
            <p:cNvPr id="222298" name="Rectangle 30"/>
            <p:cNvSpPr>
              <a:spLocks noChangeArrowheads="1"/>
            </p:cNvSpPr>
            <p:nvPr/>
          </p:nvSpPr>
          <p:spPr bwMode="auto">
            <a:xfrm>
              <a:off x="5977360" y="1885238"/>
              <a:ext cx="16238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66"/>
                  </a:solidFill>
                </a:rPr>
                <a:t>p (log rank) = 0.253</a:t>
              </a:r>
              <a:endParaRPr lang="en-US" sz="1400">
                <a:solidFill>
                  <a:srgbClr val="FFFF66"/>
                </a:solidFill>
              </a:endParaRPr>
            </a:p>
          </p:txBody>
        </p:sp>
        <p:sp>
          <p:nvSpPr>
            <p:cNvPr id="222299" name="Rectangle 31"/>
            <p:cNvSpPr>
              <a:spLocks noChangeArrowheads="1"/>
            </p:cNvSpPr>
            <p:nvPr/>
          </p:nvSpPr>
          <p:spPr bwMode="auto">
            <a:xfrm>
              <a:off x="5491239" y="1634490"/>
              <a:ext cx="271055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400" b="1">
                  <a:solidFill>
                    <a:srgbClr val="FFFFFF"/>
                  </a:solidFill>
                </a:rPr>
                <a:t>HR [95% CI] = 0.89 [0.73, 1.09]</a:t>
              </a:r>
              <a:endParaRPr lang="en-US" sz="1400">
                <a:solidFill>
                  <a:srgbClr val="000000"/>
                </a:solidFill>
              </a:endParaRPr>
            </a:p>
          </p:txBody>
        </p:sp>
      </p:grpSp>
      <p:grpSp>
        <p:nvGrpSpPr>
          <p:cNvPr id="222232" name="Group 3"/>
          <p:cNvGrpSpPr>
            <a:grpSpLocks/>
          </p:cNvGrpSpPr>
          <p:nvPr/>
        </p:nvGrpSpPr>
        <p:grpSpPr bwMode="auto">
          <a:xfrm>
            <a:off x="1731963" y="1547813"/>
            <a:ext cx="1114425" cy="493712"/>
            <a:chOff x="1733948" y="1521290"/>
            <a:chExt cx="1114072" cy="493642"/>
          </a:xfrm>
        </p:grpSpPr>
        <p:sp>
          <p:nvSpPr>
            <p:cNvPr id="222294" name="Rectangle 88"/>
            <p:cNvSpPr>
              <a:spLocks noChangeArrowheads="1"/>
            </p:cNvSpPr>
            <p:nvPr/>
          </p:nvSpPr>
          <p:spPr bwMode="auto">
            <a:xfrm>
              <a:off x="2169949" y="1799488"/>
              <a:ext cx="4622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00B0F0"/>
                  </a:solidFill>
                </a:rPr>
                <a:t>TAVR</a:t>
              </a:r>
              <a:endParaRPr lang="en-US" sz="1400">
                <a:solidFill>
                  <a:srgbClr val="00B0F0"/>
                </a:solidFill>
              </a:endParaRPr>
            </a:p>
          </p:txBody>
        </p:sp>
        <p:sp>
          <p:nvSpPr>
            <p:cNvPr id="222295" name="Rectangle 89"/>
            <p:cNvSpPr>
              <a:spLocks noChangeArrowheads="1"/>
            </p:cNvSpPr>
            <p:nvPr/>
          </p:nvSpPr>
          <p:spPr bwMode="auto">
            <a:xfrm>
              <a:off x="2169949" y="1521290"/>
              <a:ext cx="67807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00"/>
                  </a:solidFill>
                </a:rPr>
                <a:t>Surgery</a:t>
              </a: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222296" name="Line 90"/>
            <p:cNvSpPr>
              <a:spLocks noChangeShapeType="1"/>
            </p:cNvSpPr>
            <p:nvPr/>
          </p:nvSpPr>
          <p:spPr bwMode="auto">
            <a:xfrm>
              <a:off x="1733948" y="1907210"/>
              <a:ext cx="363334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97" name="Line 91"/>
            <p:cNvSpPr>
              <a:spLocks noChangeShapeType="1"/>
            </p:cNvSpPr>
            <p:nvPr/>
          </p:nvSpPr>
          <p:spPr bwMode="auto">
            <a:xfrm>
              <a:off x="1733948" y="1629012"/>
              <a:ext cx="36333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grpSp>
        <p:nvGrpSpPr>
          <p:cNvPr id="222233" name="Group 2"/>
          <p:cNvGrpSpPr>
            <a:grpSpLocks/>
          </p:cNvGrpSpPr>
          <p:nvPr/>
        </p:nvGrpSpPr>
        <p:grpSpPr bwMode="auto">
          <a:xfrm>
            <a:off x="957263" y="1343025"/>
            <a:ext cx="338137" cy="3921125"/>
            <a:chOff x="1621836" y="1634490"/>
            <a:chExt cx="269892" cy="3366487"/>
          </a:xfrm>
        </p:grpSpPr>
        <p:sp>
          <p:nvSpPr>
            <p:cNvPr id="222281" name="Line 38"/>
            <p:cNvSpPr>
              <a:spLocks noChangeShapeType="1"/>
            </p:cNvSpPr>
            <p:nvPr/>
          </p:nvSpPr>
          <p:spPr bwMode="auto">
            <a:xfrm>
              <a:off x="1891728" y="1671556"/>
              <a:ext cx="0" cy="332004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2" name="Line 39"/>
            <p:cNvSpPr>
              <a:spLocks noChangeShapeType="1"/>
            </p:cNvSpPr>
            <p:nvPr/>
          </p:nvSpPr>
          <p:spPr bwMode="auto">
            <a:xfrm flipH="1">
              <a:off x="1853026" y="4938483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3" name="Line 40"/>
            <p:cNvSpPr>
              <a:spLocks noChangeShapeType="1"/>
            </p:cNvSpPr>
            <p:nvPr/>
          </p:nvSpPr>
          <p:spPr bwMode="auto">
            <a:xfrm flipH="1">
              <a:off x="1853026" y="4288638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4" name="Line 41"/>
            <p:cNvSpPr>
              <a:spLocks noChangeShapeType="1"/>
            </p:cNvSpPr>
            <p:nvPr/>
          </p:nvSpPr>
          <p:spPr bwMode="auto">
            <a:xfrm flipH="1">
              <a:off x="1853026" y="3651190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5" name="Line 42"/>
            <p:cNvSpPr>
              <a:spLocks noChangeShapeType="1"/>
            </p:cNvSpPr>
            <p:nvPr/>
          </p:nvSpPr>
          <p:spPr bwMode="auto">
            <a:xfrm flipH="1">
              <a:off x="1853026" y="3011969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6" name="Line 43"/>
            <p:cNvSpPr>
              <a:spLocks noChangeShapeType="1"/>
            </p:cNvSpPr>
            <p:nvPr/>
          </p:nvSpPr>
          <p:spPr bwMode="auto">
            <a:xfrm flipH="1">
              <a:off x="1853026" y="2374521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7" name="Line 44"/>
            <p:cNvSpPr>
              <a:spLocks noChangeShapeType="1"/>
            </p:cNvSpPr>
            <p:nvPr/>
          </p:nvSpPr>
          <p:spPr bwMode="auto">
            <a:xfrm flipH="1">
              <a:off x="1853026" y="1735300"/>
              <a:ext cx="32598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88" name="Rectangle 46"/>
            <p:cNvSpPr>
              <a:spLocks noChangeArrowheads="1"/>
            </p:cNvSpPr>
            <p:nvPr/>
          </p:nvSpPr>
          <p:spPr bwMode="auto">
            <a:xfrm>
              <a:off x="1702521" y="4842434"/>
              <a:ext cx="67967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89" name="Rectangle 47"/>
            <p:cNvSpPr>
              <a:spLocks noChangeArrowheads="1"/>
            </p:cNvSpPr>
            <p:nvPr/>
          </p:nvSpPr>
          <p:spPr bwMode="auto">
            <a:xfrm>
              <a:off x="1621836" y="4200223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10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90" name="Rectangle 48"/>
            <p:cNvSpPr>
              <a:spLocks noChangeArrowheads="1"/>
            </p:cNvSpPr>
            <p:nvPr/>
          </p:nvSpPr>
          <p:spPr bwMode="auto">
            <a:xfrm>
              <a:off x="1621836" y="356100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20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91" name="Rectangle 49"/>
            <p:cNvSpPr>
              <a:spLocks noChangeArrowheads="1"/>
            </p:cNvSpPr>
            <p:nvPr/>
          </p:nvSpPr>
          <p:spPr bwMode="auto">
            <a:xfrm>
              <a:off x="1621836" y="2921783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30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92" name="Rectangle 50"/>
            <p:cNvSpPr>
              <a:spLocks noChangeArrowheads="1"/>
            </p:cNvSpPr>
            <p:nvPr/>
          </p:nvSpPr>
          <p:spPr bwMode="auto">
            <a:xfrm>
              <a:off x="1621836" y="2284334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40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93" name="Rectangle 51"/>
            <p:cNvSpPr>
              <a:spLocks noChangeArrowheads="1"/>
            </p:cNvSpPr>
            <p:nvPr/>
          </p:nvSpPr>
          <p:spPr bwMode="auto">
            <a:xfrm>
              <a:off x="1621836" y="1634490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50</a:t>
              </a: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131" name="Rectangle 32"/>
          <p:cNvSpPr>
            <a:spLocks noChangeArrowheads="1"/>
          </p:cNvSpPr>
          <p:nvPr/>
        </p:nvSpPr>
        <p:spPr bwMode="auto">
          <a:xfrm>
            <a:off x="8007350" y="3910013"/>
            <a:ext cx="508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B0F0"/>
                </a:solidFill>
              </a:rPr>
              <a:t>19.3%</a:t>
            </a:r>
            <a:endParaRPr lang="en-US" sz="1400">
              <a:solidFill>
                <a:srgbClr val="00B0F0"/>
              </a:solidFill>
            </a:endParaRPr>
          </a:p>
        </p:txBody>
      </p:sp>
      <p:sp>
        <p:nvSpPr>
          <p:cNvPr id="132" name="Rectangle 33"/>
          <p:cNvSpPr>
            <a:spLocks noChangeArrowheads="1"/>
          </p:cNvSpPr>
          <p:nvPr/>
        </p:nvSpPr>
        <p:spPr bwMode="auto">
          <a:xfrm>
            <a:off x="8007350" y="3273425"/>
            <a:ext cx="50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FFFF00"/>
                </a:solidFill>
              </a:rPr>
              <a:t>21.1%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33" name="Rectangle 36"/>
          <p:cNvSpPr>
            <a:spLocks noChangeArrowheads="1"/>
          </p:cNvSpPr>
          <p:nvPr/>
        </p:nvSpPr>
        <p:spPr bwMode="auto">
          <a:xfrm>
            <a:off x="4513263" y="4224338"/>
            <a:ext cx="508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B0F0"/>
                </a:solidFill>
              </a:rPr>
              <a:t>14.5%</a:t>
            </a:r>
            <a:endParaRPr lang="en-US" sz="1400">
              <a:solidFill>
                <a:srgbClr val="00B0F0"/>
              </a:solidFill>
            </a:endParaRPr>
          </a:p>
        </p:txBody>
      </p:sp>
      <p:sp>
        <p:nvSpPr>
          <p:cNvPr id="134" name="Rectangle 37"/>
          <p:cNvSpPr>
            <a:spLocks noChangeArrowheads="1"/>
          </p:cNvSpPr>
          <p:nvPr/>
        </p:nvSpPr>
        <p:spPr bwMode="auto">
          <a:xfrm>
            <a:off x="4513263" y="3657600"/>
            <a:ext cx="508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FFFF00"/>
                </a:solidFill>
              </a:rPr>
              <a:t>16.4%</a:t>
            </a: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189" name="Freeform 92"/>
          <p:cNvSpPr>
            <a:spLocks/>
          </p:cNvSpPr>
          <p:nvPr/>
        </p:nvSpPr>
        <p:spPr bwMode="auto">
          <a:xfrm>
            <a:off x="1322388" y="3741738"/>
            <a:ext cx="6978650" cy="1450975"/>
          </a:xfrm>
          <a:custGeom>
            <a:avLst/>
            <a:gdLst>
              <a:gd name="T0" fmla="*/ 185077063 w 513"/>
              <a:gd name="T1" fmla="*/ 2147483647 h 117"/>
              <a:gd name="T2" fmla="*/ 555231189 w 513"/>
              <a:gd name="T3" fmla="*/ 2147483647 h 117"/>
              <a:gd name="T4" fmla="*/ 925371711 w 513"/>
              <a:gd name="T5" fmla="*/ 2147483647 h 117"/>
              <a:gd name="T6" fmla="*/ 1665679962 w 513"/>
              <a:gd name="T7" fmla="*/ 2147483647 h 117"/>
              <a:gd name="T8" fmla="*/ 2035820484 w 513"/>
              <a:gd name="T9" fmla="*/ 2147483647 h 117"/>
              <a:gd name="T10" fmla="*/ 2147483647 w 513"/>
              <a:gd name="T11" fmla="*/ 2147483647 h 117"/>
              <a:gd name="T12" fmla="*/ 2147483647 w 513"/>
              <a:gd name="T13" fmla="*/ 2147483647 h 117"/>
              <a:gd name="T14" fmla="*/ 2147483647 w 513"/>
              <a:gd name="T15" fmla="*/ 2147483647 h 117"/>
              <a:gd name="T16" fmla="*/ 2147483647 w 513"/>
              <a:gd name="T17" fmla="*/ 2147483647 h 117"/>
              <a:gd name="T18" fmla="*/ 2147483647 w 513"/>
              <a:gd name="T19" fmla="*/ 2147483647 h 117"/>
              <a:gd name="T20" fmla="*/ 2147483647 w 513"/>
              <a:gd name="T21" fmla="*/ 2147483647 h 117"/>
              <a:gd name="T22" fmla="*/ 2147483647 w 513"/>
              <a:gd name="T23" fmla="*/ 2147483647 h 117"/>
              <a:gd name="T24" fmla="*/ 2147483647 w 513"/>
              <a:gd name="T25" fmla="*/ 2147483647 h 117"/>
              <a:gd name="T26" fmla="*/ 2147483647 w 513"/>
              <a:gd name="T27" fmla="*/ 2147483647 h 117"/>
              <a:gd name="T28" fmla="*/ 2147483647 w 513"/>
              <a:gd name="T29" fmla="*/ 2147483647 h 117"/>
              <a:gd name="T30" fmla="*/ 2147483647 w 513"/>
              <a:gd name="T31" fmla="*/ 2147483647 h 117"/>
              <a:gd name="T32" fmla="*/ 2147483647 w 513"/>
              <a:gd name="T33" fmla="*/ 2147483647 h 117"/>
              <a:gd name="T34" fmla="*/ 2147483647 w 513"/>
              <a:gd name="T35" fmla="*/ 2147483647 h 117"/>
              <a:gd name="T36" fmla="*/ 2147483647 w 513"/>
              <a:gd name="T37" fmla="*/ 2147483647 h 117"/>
              <a:gd name="T38" fmla="*/ 2147483647 w 513"/>
              <a:gd name="T39" fmla="*/ 2147483647 h 117"/>
              <a:gd name="T40" fmla="*/ 2147483647 w 513"/>
              <a:gd name="T41" fmla="*/ 2147483647 h 117"/>
              <a:gd name="T42" fmla="*/ 2147483647 w 513"/>
              <a:gd name="T43" fmla="*/ 2147483647 h 117"/>
              <a:gd name="T44" fmla="*/ 2147483647 w 513"/>
              <a:gd name="T45" fmla="*/ 2147483647 h 117"/>
              <a:gd name="T46" fmla="*/ 2147483647 w 513"/>
              <a:gd name="T47" fmla="*/ 2147483647 h 117"/>
              <a:gd name="T48" fmla="*/ 2147483647 w 513"/>
              <a:gd name="T49" fmla="*/ 2147483647 h 117"/>
              <a:gd name="T50" fmla="*/ 2147483647 w 513"/>
              <a:gd name="T51" fmla="*/ 2147483647 h 117"/>
              <a:gd name="T52" fmla="*/ 2147483647 w 513"/>
              <a:gd name="T53" fmla="*/ 2147483647 h 117"/>
              <a:gd name="T54" fmla="*/ 2147483647 w 513"/>
              <a:gd name="T55" fmla="*/ 2147483647 h 117"/>
              <a:gd name="T56" fmla="*/ 2147483647 w 513"/>
              <a:gd name="T57" fmla="*/ 2147483647 h 117"/>
              <a:gd name="T58" fmla="*/ 2147483647 w 513"/>
              <a:gd name="T59" fmla="*/ 2147483647 h 117"/>
              <a:gd name="T60" fmla="*/ 2147483647 w 513"/>
              <a:gd name="T61" fmla="*/ 2147483647 h 117"/>
              <a:gd name="T62" fmla="*/ 2147483647 w 513"/>
              <a:gd name="T63" fmla="*/ 2147483647 h 117"/>
              <a:gd name="T64" fmla="*/ 2147483647 w 513"/>
              <a:gd name="T65" fmla="*/ 2147483647 h 117"/>
              <a:gd name="T66" fmla="*/ 2147483647 w 513"/>
              <a:gd name="T67" fmla="*/ 2147483647 h 117"/>
              <a:gd name="T68" fmla="*/ 2147483647 w 513"/>
              <a:gd name="T69" fmla="*/ 2147483647 h 117"/>
              <a:gd name="T70" fmla="*/ 2147483647 w 513"/>
              <a:gd name="T71" fmla="*/ 2147483647 h 117"/>
              <a:gd name="T72" fmla="*/ 2147483647 w 513"/>
              <a:gd name="T73" fmla="*/ 2147483647 h 117"/>
              <a:gd name="T74" fmla="*/ 2147483647 w 513"/>
              <a:gd name="T75" fmla="*/ 2147483647 h 117"/>
              <a:gd name="T76" fmla="*/ 2147483647 w 513"/>
              <a:gd name="T77" fmla="*/ 2147483647 h 117"/>
              <a:gd name="T78" fmla="*/ 2147483647 w 513"/>
              <a:gd name="T79" fmla="*/ 2147483647 h 117"/>
              <a:gd name="T80" fmla="*/ 2147483647 w 513"/>
              <a:gd name="T81" fmla="*/ 2147483647 h 117"/>
              <a:gd name="T82" fmla="*/ 2147483647 w 513"/>
              <a:gd name="T83" fmla="*/ 2147483647 h 117"/>
              <a:gd name="T84" fmla="*/ 2147483647 w 513"/>
              <a:gd name="T85" fmla="*/ 2147483647 h 117"/>
              <a:gd name="T86" fmla="*/ 2147483647 w 513"/>
              <a:gd name="T87" fmla="*/ 2147483647 h 117"/>
              <a:gd name="T88" fmla="*/ 2147483647 w 513"/>
              <a:gd name="T89" fmla="*/ 2147483647 h 117"/>
              <a:gd name="T90" fmla="*/ 2147483647 w 513"/>
              <a:gd name="T91" fmla="*/ 2147483647 h 117"/>
              <a:gd name="T92" fmla="*/ 2147483647 w 513"/>
              <a:gd name="T93" fmla="*/ 2147483647 h 117"/>
              <a:gd name="T94" fmla="*/ 2147483647 w 513"/>
              <a:gd name="T95" fmla="*/ 2147483647 h 117"/>
              <a:gd name="T96" fmla="*/ 2147483647 w 513"/>
              <a:gd name="T97" fmla="*/ 2147483647 h 117"/>
              <a:gd name="T98" fmla="*/ 2147483647 w 513"/>
              <a:gd name="T99" fmla="*/ 1997880962 h 117"/>
              <a:gd name="T100" fmla="*/ 2147483647 w 513"/>
              <a:gd name="T101" fmla="*/ 1536830555 h 117"/>
              <a:gd name="T102" fmla="*/ 2147483647 w 513"/>
              <a:gd name="T103" fmla="*/ 1536830555 h 117"/>
              <a:gd name="T104" fmla="*/ 2147483647 w 513"/>
              <a:gd name="T105" fmla="*/ 1229459483 h 117"/>
              <a:gd name="T106" fmla="*/ 2147483647 w 513"/>
              <a:gd name="T107" fmla="*/ 922100813 h 117"/>
              <a:gd name="T108" fmla="*/ 2147483647 w 513"/>
              <a:gd name="T109" fmla="*/ 768409077 h 117"/>
              <a:gd name="T110" fmla="*/ 2147483647 w 513"/>
              <a:gd name="T111" fmla="*/ 461050407 h 117"/>
              <a:gd name="T112" fmla="*/ 2147483647 w 513"/>
              <a:gd name="T113" fmla="*/ 153679335 h 117"/>
              <a:gd name="T114" fmla="*/ 2147483647 w 513"/>
              <a:gd name="T115" fmla="*/ 0 h 1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513" h="117">
                <a:moveTo>
                  <a:pt x="0" y="117"/>
                </a:moveTo>
                <a:lnTo>
                  <a:pt x="0" y="117"/>
                </a:lnTo>
                <a:lnTo>
                  <a:pt x="0" y="106"/>
                </a:lnTo>
                <a:lnTo>
                  <a:pt x="1" y="106"/>
                </a:lnTo>
                <a:lnTo>
                  <a:pt x="1" y="99"/>
                </a:lnTo>
                <a:lnTo>
                  <a:pt x="2" y="99"/>
                </a:lnTo>
                <a:lnTo>
                  <a:pt x="2" y="98"/>
                </a:lnTo>
                <a:lnTo>
                  <a:pt x="2" y="95"/>
                </a:lnTo>
                <a:lnTo>
                  <a:pt x="3" y="95"/>
                </a:lnTo>
                <a:lnTo>
                  <a:pt x="4" y="95"/>
                </a:lnTo>
                <a:lnTo>
                  <a:pt x="4" y="92"/>
                </a:lnTo>
                <a:lnTo>
                  <a:pt x="5" y="92"/>
                </a:lnTo>
                <a:lnTo>
                  <a:pt x="5" y="90"/>
                </a:lnTo>
                <a:lnTo>
                  <a:pt x="8" y="90"/>
                </a:lnTo>
                <a:lnTo>
                  <a:pt x="8" y="89"/>
                </a:lnTo>
                <a:lnTo>
                  <a:pt x="9" y="89"/>
                </a:lnTo>
                <a:lnTo>
                  <a:pt x="9" y="88"/>
                </a:lnTo>
                <a:lnTo>
                  <a:pt x="10" y="88"/>
                </a:lnTo>
                <a:lnTo>
                  <a:pt x="10" y="87"/>
                </a:lnTo>
                <a:lnTo>
                  <a:pt x="11" y="87"/>
                </a:lnTo>
                <a:lnTo>
                  <a:pt x="11" y="86"/>
                </a:lnTo>
                <a:lnTo>
                  <a:pt x="12" y="86"/>
                </a:lnTo>
                <a:lnTo>
                  <a:pt x="14" y="86"/>
                </a:lnTo>
                <a:lnTo>
                  <a:pt x="14" y="84"/>
                </a:lnTo>
                <a:lnTo>
                  <a:pt x="15" y="84"/>
                </a:lnTo>
                <a:lnTo>
                  <a:pt x="16" y="84"/>
                </a:lnTo>
                <a:lnTo>
                  <a:pt x="16" y="83"/>
                </a:lnTo>
                <a:lnTo>
                  <a:pt x="17" y="83"/>
                </a:lnTo>
                <a:lnTo>
                  <a:pt x="17" y="82"/>
                </a:lnTo>
                <a:lnTo>
                  <a:pt x="19" y="82"/>
                </a:lnTo>
                <a:lnTo>
                  <a:pt x="19" y="81"/>
                </a:lnTo>
                <a:lnTo>
                  <a:pt x="21" y="81"/>
                </a:lnTo>
                <a:lnTo>
                  <a:pt x="21" y="80"/>
                </a:lnTo>
                <a:lnTo>
                  <a:pt x="23" y="80"/>
                </a:lnTo>
                <a:lnTo>
                  <a:pt x="23" y="78"/>
                </a:lnTo>
                <a:lnTo>
                  <a:pt x="24" y="78"/>
                </a:lnTo>
                <a:lnTo>
                  <a:pt x="30" y="78"/>
                </a:lnTo>
                <a:lnTo>
                  <a:pt x="30" y="77"/>
                </a:lnTo>
                <a:lnTo>
                  <a:pt x="37" y="77"/>
                </a:lnTo>
                <a:lnTo>
                  <a:pt x="39" y="77"/>
                </a:lnTo>
                <a:lnTo>
                  <a:pt x="39" y="76"/>
                </a:lnTo>
                <a:lnTo>
                  <a:pt x="46" y="76"/>
                </a:lnTo>
                <a:lnTo>
                  <a:pt x="46" y="75"/>
                </a:lnTo>
                <a:lnTo>
                  <a:pt x="48" y="75"/>
                </a:lnTo>
                <a:lnTo>
                  <a:pt x="48" y="74"/>
                </a:lnTo>
                <a:lnTo>
                  <a:pt x="50" y="74"/>
                </a:lnTo>
                <a:lnTo>
                  <a:pt x="55" y="74"/>
                </a:lnTo>
                <a:lnTo>
                  <a:pt x="55" y="73"/>
                </a:lnTo>
                <a:lnTo>
                  <a:pt x="57" y="73"/>
                </a:lnTo>
                <a:lnTo>
                  <a:pt x="57" y="72"/>
                </a:lnTo>
                <a:lnTo>
                  <a:pt x="59" y="72"/>
                </a:lnTo>
                <a:lnTo>
                  <a:pt x="59" y="71"/>
                </a:lnTo>
                <a:lnTo>
                  <a:pt x="60" y="71"/>
                </a:lnTo>
                <a:lnTo>
                  <a:pt x="61" y="71"/>
                </a:lnTo>
                <a:lnTo>
                  <a:pt x="61" y="70"/>
                </a:lnTo>
                <a:lnTo>
                  <a:pt x="63" y="70"/>
                </a:lnTo>
                <a:lnTo>
                  <a:pt x="63" y="69"/>
                </a:lnTo>
                <a:lnTo>
                  <a:pt x="64" y="69"/>
                </a:lnTo>
                <a:lnTo>
                  <a:pt x="69" y="69"/>
                </a:lnTo>
                <a:lnTo>
                  <a:pt x="70" y="69"/>
                </a:lnTo>
                <a:lnTo>
                  <a:pt x="70" y="68"/>
                </a:lnTo>
                <a:lnTo>
                  <a:pt x="75" y="68"/>
                </a:lnTo>
                <a:lnTo>
                  <a:pt x="75" y="66"/>
                </a:lnTo>
                <a:lnTo>
                  <a:pt x="85" y="66"/>
                </a:lnTo>
                <a:lnTo>
                  <a:pt x="86" y="66"/>
                </a:lnTo>
                <a:lnTo>
                  <a:pt x="86" y="65"/>
                </a:lnTo>
                <a:lnTo>
                  <a:pt x="89" y="65"/>
                </a:lnTo>
                <a:lnTo>
                  <a:pt x="89" y="64"/>
                </a:lnTo>
                <a:lnTo>
                  <a:pt x="92" y="64"/>
                </a:lnTo>
                <a:lnTo>
                  <a:pt x="103" y="64"/>
                </a:lnTo>
                <a:lnTo>
                  <a:pt x="103" y="63"/>
                </a:lnTo>
                <a:lnTo>
                  <a:pt x="106" y="63"/>
                </a:lnTo>
                <a:lnTo>
                  <a:pt x="110" y="63"/>
                </a:lnTo>
                <a:lnTo>
                  <a:pt x="110" y="62"/>
                </a:lnTo>
                <a:lnTo>
                  <a:pt x="115" y="62"/>
                </a:lnTo>
                <a:lnTo>
                  <a:pt x="115" y="61"/>
                </a:lnTo>
                <a:lnTo>
                  <a:pt x="116" y="61"/>
                </a:lnTo>
                <a:lnTo>
                  <a:pt x="123" y="61"/>
                </a:lnTo>
                <a:lnTo>
                  <a:pt x="123" y="60"/>
                </a:lnTo>
                <a:lnTo>
                  <a:pt x="127" y="60"/>
                </a:lnTo>
                <a:lnTo>
                  <a:pt x="127" y="59"/>
                </a:lnTo>
                <a:lnTo>
                  <a:pt x="128" y="59"/>
                </a:lnTo>
                <a:lnTo>
                  <a:pt x="131" y="59"/>
                </a:lnTo>
                <a:lnTo>
                  <a:pt x="131" y="58"/>
                </a:lnTo>
                <a:lnTo>
                  <a:pt x="133" y="58"/>
                </a:lnTo>
                <a:lnTo>
                  <a:pt x="139" y="58"/>
                </a:lnTo>
                <a:lnTo>
                  <a:pt x="139" y="57"/>
                </a:lnTo>
                <a:lnTo>
                  <a:pt x="155" y="57"/>
                </a:lnTo>
                <a:lnTo>
                  <a:pt x="156" y="57"/>
                </a:lnTo>
                <a:lnTo>
                  <a:pt x="156" y="56"/>
                </a:lnTo>
                <a:lnTo>
                  <a:pt x="158" y="56"/>
                </a:lnTo>
                <a:lnTo>
                  <a:pt x="158" y="55"/>
                </a:lnTo>
                <a:lnTo>
                  <a:pt x="159" y="55"/>
                </a:lnTo>
                <a:lnTo>
                  <a:pt x="161" y="55"/>
                </a:lnTo>
                <a:lnTo>
                  <a:pt x="161" y="54"/>
                </a:lnTo>
                <a:lnTo>
                  <a:pt x="162" y="54"/>
                </a:lnTo>
                <a:lnTo>
                  <a:pt x="167" y="54"/>
                </a:lnTo>
                <a:lnTo>
                  <a:pt x="167" y="53"/>
                </a:lnTo>
                <a:lnTo>
                  <a:pt x="167" y="52"/>
                </a:lnTo>
                <a:lnTo>
                  <a:pt x="168" y="52"/>
                </a:lnTo>
                <a:lnTo>
                  <a:pt x="175" y="52"/>
                </a:lnTo>
                <a:lnTo>
                  <a:pt x="175" y="51"/>
                </a:lnTo>
                <a:lnTo>
                  <a:pt x="176" y="51"/>
                </a:lnTo>
                <a:lnTo>
                  <a:pt x="176" y="50"/>
                </a:lnTo>
                <a:lnTo>
                  <a:pt x="179" y="50"/>
                </a:lnTo>
                <a:lnTo>
                  <a:pt x="179" y="49"/>
                </a:lnTo>
                <a:lnTo>
                  <a:pt x="181" y="49"/>
                </a:lnTo>
                <a:lnTo>
                  <a:pt x="182" y="49"/>
                </a:lnTo>
                <a:lnTo>
                  <a:pt x="182" y="48"/>
                </a:lnTo>
                <a:lnTo>
                  <a:pt x="183" y="48"/>
                </a:lnTo>
                <a:lnTo>
                  <a:pt x="184" y="48"/>
                </a:lnTo>
                <a:lnTo>
                  <a:pt x="184" y="47"/>
                </a:lnTo>
                <a:lnTo>
                  <a:pt x="185" y="47"/>
                </a:lnTo>
                <a:lnTo>
                  <a:pt x="185" y="46"/>
                </a:lnTo>
                <a:lnTo>
                  <a:pt x="187" y="46"/>
                </a:lnTo>
                <a:lnTo>
                  <a:pt x="189" y="46"/>
                </a:lnTo>
                <a:lnTo>
                  <a:pt x="189" y="45"/>
                </a:lnTo>
                <a:lnTo>
                  <a:pt x="190" y="45"/>
                </a:lnTo>
                <a:lnTo>
                  <a:pt x="190" y="43"/>
                </a:lnTo>
                <a:lnTo>
                  <a:pt x="192" y="43"/>
                </a:lnTo>
                <a:lnTo>
                  <a:pt x="195" y="43"/>
                </a:lnTo>
                <a:lnTo>
                  <a:pt x="207" y="43"/>
                </a:lnTo>
                <a:lnTo>
                  <a:pt x="207" y="41"/>
                </a:lnTo>
                <a:lnTo>
                  <a:pt x="209" y="41"/>
                </a:lnTo>
                <a:lnTo>
                  <a:pt x="209" y="40"/>
                </a:lnTo>
                <a:lnTo>
                  <a:pt x="216" y="40"/>
                </a:lnTo>
                <a:lnTo>
                  <a:pt x="219" y="40"/>
                </a:lnTo>
                <a:lnTo>
                  <a:pt x="219" y="38"/>
                </a:lnTo>
                <a:lnTo>
                  <a:pt x="221" y="38"/>
                </a:lnTo>
                <a:lnTo>
                  <a:pt x="221" y="37"/>
                </a:lnTo>
                <a:lnTo>
                  <a:pt x="222" y="37"/>
                </a:lnTo>
                <a:lnTo>
                  <a:pt x="223" y="37"/>
                </a:lnTo>
                <a:lnTo>
                  <a:pt x="223" y="36"/>
                </a:lnTo>
                <a:lnTo>
                  <a:pt x="224" y="36"/>
                </a:lnTo>
                <a:lnTo>
                  <a:pt x="224" y="35"/>
                </a:lnTo>
                <a:lnTo>
                  <a:pt x="228" y="35"/>
                </a:lnTo>
                <a:lnTo>
                  <a:pt x="228" y="34"/>
                </a:lnTo>
                <a:lnTo>
                  <a:pt x="233" y="34"/>
                </a:lnTo>
                <a:lnTo>
                  <a:pt x="233" y="33"/>
                </a:lnTo>
                <a:lnTo>
                  <a:pt x="238" y="33"/>
                </a:lnTo>
                <a:lnTo>
                  <a:pt x="238" y="32"/>
                </a:lnTo>
                <a:lnTo>
                  <a:pt x="240" y="32"/>
                </a:lnTo>
                <a:lnTo>
                  <a:pt x="244" y="32"/>
                </a:lnTo>
                <a:lnTo>
                  <a:pt x="244" y="31"/>
                </a:lnTo>
                <a:lnTo>
                  <a:pt x="251" y="31"/>
                </a:lnTo>
                <a:lnTo>
                  <a:pt x="251" y="30"/>
                </a:lnTo>
                <a:lnTo>
                  <a:pt x="252" y="30"/>
                </a:lnTo>
                <a:lnTo>
                  <a:pt x="253" y="30"/>
                </a:lnTo>
                <a:lnTo>
                  <a:pt x="253" y="29"/>
                </a:lnTo>
                <a:lnTo>
                  <a:pt x="256" y="29"/>
                </a:lnTo>
                <a:lnTo>
                  <a:pt x="261" y="29"/>
                </a:lnTo>
                <a:lnTo>
                  <a:pt x="268" y="29"/>
                </a:lnTo>
                <a:lnTo>
                  <a:pt x="268" y="28"/>
                </a:lnTo>
                <a:lnTo>
                  <a:pt x="274" y="28"/>
                </a:lnTo>
                <a:lnTo>
                  <a:pt x="274" y="27"/>
                </a:lnTo>
                <a:lnTo>
                  <a:pt x="278" y="27"/>
                </a:lnTo>
                <a:lnTo>
                  <a:pt x="280" y="27"/>
                </a:lnTo>
                <a:lnTo>
                  <a:pt x="280" y="26"/>
                </a:lnTo>
                <a:lnTo>
                  <a:pt x="282" y="26"/>
                </a:lnTo>
                <a:lnTo>
                  <a:pt x="285" y="26"/>
                </a:lnTo>
                <a:lnTo>
                  <a:pt x="285" y="25"/>
                </a:lnTo>
                <a:lnTo>
                  <a:pt x="300" y="25"/>
                </a:lnTo>
                <a:lnTo>
                  <a:pt x="300" y="24"/>
                </a:lnTo>
                <a:lnTo>
                  <a:pt x="304" y="24"/>
                </a:lnTo>
                <a:lnTo>
                  <a:pt x="318" y="24"/>
                </a:lnTo>
                <a:lnTo>
                  <a:pt x="318" y="23"/>
                </a:lnTo>
                <a:lnTo>
                  <a:pt x="320" y="23"/>
                </a:lnTo>
                <a:lnTo>
                  <a:pt x="322" y="23"/>
                </a:lnTo>
                <a:lnTo>
                  <a:pt x="322" y="22"/>
                </a:lnTo>
                <a:lnTo>
                  <a:pt x="329" y="22"/>
                </a:lnTo>
                <a:lnTo>
                  <a:pt x="329" y="21"/>
                </a:lnTo>
                <a:lnTo>
                  <a:pt x="331" y="21"/>
                </a:lnTo>
                <a:lnTo>
                  <a:pt x="331" y="20"/>
                </a:lnTo>
                <a:lnTo>
                  <a:pt x="348" y="20"/>
                </a:lnTo>
                <a:lnTo>
                  <a:pt x="348" y="19"/>
                </a:lnTo>
                <a:lnTo>
                  <a:pt x="351" y="19"/>
                </a:lnTo>
                <a:lnTo>
                  <a:pt x="351" y="18"/>
                </a:lnTo>
                <a:lnTo>
                  <a:pt x="358" y="18"/>
                </a:lnTo>
                <a:lnTo>
                  <a:pt x="374" y="18"/>
                </a:lnTo>
                <a:lnTo>
                  <a:pt x="374" y="17"/>
                </a:lnTo>
                <a:lnTo>
                  <a:pt x="379" y="17"/>
                </a:lnTo>
                <a:lnTo>
                  <a:pt x="379" y="16"/>
                </a:lnTo>
                <a:lnTo>
                  <a:pt x="381" y="16"/>
                </a:lnTo>
                <a:lnTo>
                  <a:pt x="385" y="16"/>
                </a:lnTo>
                <a:lnTo>
                  <a:pt x="389" y="16"/>
                </a:lnTo>
                <a:lnTo>
                  <a:pt x="389" y="15"/>
                </a:lnTo>
                <a:lnTo>
                  <a:pt x="400" y="15"/>
                </a:lnTo>
                <a:lnTo>
                  <a:pt x="400" y="14"/>
                </a:lnTo>
                <a:lnTo>
                  <a:pt x="405" y="14"/>
                </a:lnTo>
                <a:lnTo>
                  <a:pt x="407" y="14"/>
                </a:lnTo>
                <a:lnTo>
                  <a:pt x="407" y="13"/>
                </a:lnTo>
                <a:lnTo>
                  <a:pt x="408" y="13"/>
                </a:lnTo>
                <a:lnTo>
                  <a:pt x="412" y="13"/>
                </a:lnTo>
                <a:lnTo>
                  <a:pt x="412" y="12"/>
                </a:lnTo>
                <a:lnTo>
                  <a:pt x="424" y="12"/>
                </a:lnTo>
                <a:lnTo>
                  <a:pt x="424" y="11"/>
                </a:lnTo>
                <a:lnTo>
                  <a:pt x="429" y="11"/>
                </a:lnTo>
                <a:lnTo>
                  <a:pt x="429" y="10"/>
                </a:lnTo>
                <a:lnTo>
                  <a:pt x="445" y="10"/>
                </a:lnTo>
                <a:lnTo>
                  <a:pt x="449" y="10"/>
                </a:lnTo>
                <a:lnTo>
                  <a:pt x="450" y="10"/>
                </a:lnTo>
                <a:lnTo>
                  <a:pt x="450" y="9"/>
                </a:lnTo>
                <a:lnTo>
                  <a:pt x="461" y="9"/>
                </a:lnTo>
                <a:lnTo>
                  <a:pt x="461" y="8"/>
                </a:lnTo>
                <a:lnTo>
                  <a:pt x="463" y="8"/>
                </a:lnTo>
                <a:lnTo>
                  <a:pt x="468" y="8"/>
                </a:lnTo>
                <a:lnTo>
                  <a:pt x="468" y="7"/>
                </a:lnTo>
                <a:lnTo>
                  <a:pt x="473" y="7"/>
                </a:lnTo>
                <a:lnTo>
                  <a:pt x="473" y="6"/>
                </a:lnTo>
                <a:lnTo>
                  <a:pt x="474" y="6"/>
                </a:lnTo>
                <a:lnTo>
                  <a:pt x="477" y="6"/>
                </a:lnTo>
                <a:lnTo>
                  <a:pt x="477" y="5"/>
                </a:lnTo>
                <a:lnTo>
                  <a:pt x="478" y="5"/>
                </a:lnTo>
                <a:lnTo>
                  <a:pt x="481" y="5"/>
                </a:lnTo>
                <a:lnTo>
                  <a:pt x="481" y="4"/>
                </a:lnTo>
                <a:lnTo>
                  <a:pt x="485" y="4"/>
                </a:lnTo>
                <a:lnTo>
                  <a:pt x="485" y="3"/>
                </a:lnTo>
                <a:lnTo>
                  <a:pt x="493" y="3"/>
                </a:lnTo>
                <a:lnTo>
                  <a:pt x="497" y="3"/>
                </a:lnTo>
                <a:lnTo>
                  <a:pt x="497" y="2"/>
                </a:lnTo>
                <a:lnTo>
                  <a:pt x="501" y="2"/>
                </a:lnTo>
                <a:lnTo>
                  <a:pt x="501" y="1"/>
                </a:lnTo>
                <a:lnTo>
                  <a:pt x="504" y="1"/>
                </a:lnTo>
                <a:lnTo>
                  <a:pt x="507" y="1"/>
                </a:lnTo>
                <a:lnTo>
                  <a:pt x="507" y="0"/>
                </a:lnTo>
                <a:lnTo>
                  <a:pt x="513" y="0"/>
                </a:lnTo>
              </a:path>
            </a:pathLst>
          </a:custGeom>
          <a:noFill/>
          <a:ln w="38100" cap="rnd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190" name="Freeform 93"/>
          <p:cNvSpPr>
            <a:spLocks/>
          </p:cNvSpPr>
          <p:nvPr/>
        </p:nvSpPr>
        <p:spPr bwMode="auto">
          <a:xfrm>
            <a:off x="1322388" y="3617913"/>
            <a:ext cx="6978650" cy="1574800"/>
          </a:xfrm>
          <a:custGeom>
            <a:avLst/>
            <a:gdLst>
              <a:gd name="T0" fmla="*/ 185077063 w 513"/>
              <a:gd name="T1" fmla="*/ 2147483647 h 127"/>
              <a:gd name="T2" fmla="*/ 555231189 w 513"/>
              <a:gd name="T3" fmla="*/ 2147483647 h 127"/>
              <a:gd name="T4" fmla="*/ 925371711 w 513"/>
              <a:gd name="T5" fmla="*/ 2147483647 h 127"/>
              <a:gd name="T6" fmla="*/ 1480602899 w 513"/>
              <a:gd name="T7" fmla="*/ 2147483647 h 127"/>
              <a:gd name="T8" fmla="*/ 1850757025 w 513"/>
              <a:gd name="T9" fmla="*/ 2147483647 h 127"/>
              <a:gd name="T10" fmla="*/ 2147483647 w 513"/>
              <a:gd name="T11" fmla="*/ 2147483647 h 127"/>
              <a:gd name="T12" fmla="*/ 2147483647 w 513"/>
              <a:gd name="T13" fmla="*/ 2147483647 h 127"/>
              <a:gd name="T14" fmla="*/ 2147483647 w 513"/>
              <a:gd name="T15" fmla="*/ 2147483647 h 127"/>
              <a:gd name="T16" fmla="*/ 2147483647 w 513"/>
              <a:gd name="T17" fmla="*/ 2147483647 h 127"/>
              <a:gd name="T18" fmla="*/ 2147483647 w 513"/>
              <a:gd name="T19" fmla="*/ 2147483647 h 127"/>
              <a:gd name="T20" fmla="*/ 2147483647 w 513"/>
              <a:gd name="T21" fmla="*/ 2147483647 h 127"/>
              <a:gd name="T22" fmla="*/ 2147483647 w 513"/>
              <a:gd name="T23" fmla="*/ 2147483647 h 127"/>
              <a:gd name="T24" fmla="*/ 2147483647 w 513"/>
              <a:gd name="T25" fmla="*/ 2147483647 h 127"/>
              <a:gd name="T26" fmla="*/ 2147483647 w 513"/>
              <a:gd name="T27" fmla="*/ 2147483647 h 127"/>
              <a:gd name="T28" fmla="*/ 2147483647 w 513"/>
              <a:gd name="T29" fmla="*/ 2147483647 h 127"/>
              <a:gd name="T30" fmla="*/ 2147483647 w 513"/>
              <a:gd name="T31" fmla="*/ 2147483647 h 127"/>
              <a:gd name="T32" fmla="*/ 2147483647 w 513"/>
              <a:gd name="T33" fmla="*/ 2147483647 h 127"/>
              <a:gd name="T34" fmla="*/ 2147483647 w 513"/>
              <a:gd name="T35" fmla="*/ 2147483647 h 127"/>
              <a:gd name="T36" fmla="*/ 2147483647 w 513"/>
              <a:gd name="T37" fmla="*/ 2147483647 h 127"/>
              <a:gd name="T38" fmla="*/ 2147483647 w 513"/>
              <a:gd name="T39" fmla="*/ 2147483647 h 127"/>
              <a:gd name="T40" fmla="*/ 2147483647 w 513"/>
              <a:gd name="T41" fmla="*/ 2147483647 h 127"/>
              <a:gd name="T42" fmla="*/ 2147483647 w 513"/>
              <a:gd name="T43" fmla="*/ 2147483647 h 127"/>
              <a:gd name="T44" fmla="*/ 2147483647 w 513"/>
              <a:gd name="T45" fmla="*/ 2147483647 h 127"/>
              <a:gd name="T46" fmla="*/ 2147483647 w 513"/>
              <a:gd name="T47" fmla="*/ 2147483647 h 127"/>
              <a:gd name="T48" fmla="*/ 2147483647 w 513"/>
              <a:gd name="T49" fmla="*/ 2147483647 h 127"/>
              <a:gd name="T50" fmla="*/ 2147483647 w 513"/>
              <a:gd name="T51" fmla="*/ 2147483647 h 127"/>
              <a:gd name="T52" fmla="*/ 2147483647 w 513"/>
              <a:gd name="T53" fmla="*/ 2147483647 h 127"/>
              <a:gd name="T54" fmla="*/ 2147483647 w 513"/>
              <a:gd name="T55" fmla="*/ 2147483647 h 127"/>
              <a:gd name="T56" fmla="*/ 2147483647 w 513"/>
              <a:gd name="T57" fmla="*/ 2147483647 h 127"/>
              <a:gd name="T58" fmla="*/ 2147483647 w 513"/>
              <a:gd name="T59" fmla="*/ 2147483647 h 127"/>
              <a:gd name="T60" fmla="*/ 2147483647 w 513"/>
              <a:gd name="T61" fmla="*/ 2147483647 h 127"/>
              <a:gd name="T62" fmla="*/ 2147483647 w 513"/>
              <a:gd name="T63" fmla="*/ 2147483647 h 127"/>
              <a:gd name="T64" fmla="*/ 2147483647 w 513"/>
              <a:gd name="T65" fmla="*/ 2147483647 h 127"/>
              <a:gd name="T66" fmla="*/ 2147483647 w 513"/>
              <a:gd name="T67" fmla="*/ 2147483647 h 127"/>
              <a:gd name="T68" fmla="*/ 2147483647 w 513"/>
              <a:gd name="T69" fmla="*/ 2147483647 h 127"/>
              <a:gd name="T70" fmla="*/ 2147483647 w 513"/>
              <a:gd name="T71" fmla="*/ 2147483647 h 127"/>
              <a:gd name="T72" fmla="*/ 2147483647 w 513"/>
              <a:gd name="T73" fmla="*/ 2147483647 h 127"/>
              <a:gd name="T74" fmla="*/ 2147483647 w 513"/>
              <a:gd name="T75" fmla="*/ 2147483647 h 127"/>
              <a:gd name="T76" fmla="*/ 2147483647 w 513"/>
              <a:gd name="T77" fmla="*/ 2147483647 h 127"/>
              <a:gd name="T78" fmla="*/ 2147483647 w 513"/>
              <a:gd name="T79" fmla="*/ 2147483647 h 127"/>
              <a:gd name="T80" fmla="*/ 2147483647 w 513"/>
              <a:gd name="T81" fmla="*/ 2147483647 h 127"/>
              <a:gd name="T82" fmla="*/ 2147483647 w 513"/>
              <a:gd name="T83" fmla="*/ 2147483647 h 127"/>
              <a:gd name="T84" fmla="*/ 2147483647 w 513"/>
              <a:gd name="T85" fmla="*/ 2147483647 h 127"/>
              <a:gd name="T86" fmla="*/ 2147483647 w 513"/>
              <a:gd name="T87" fmla="*/ 2147483647 h 127"/>
              <a:gd name="T88" fmla="*/ 2147483647 w 513"/>
              <a:gd name="T89" fmla="*/ 2147483647 h 127"/>
              <a:gd name="T90" fmla="*/ 2147483647 w 513"/>
              <a:gd name="T91" fmla="*/ 2147483647 h 127"/>
              <a:gd name="T92" fmla="*/ 2147483647 w 513"/>
              <a:gd name="T93" fmla="*/ 1997404400 h 127"/>
              <a:gd name="T94" fmla="*/ 2147483647 w 513"/>
              <a:gd name="T95" fmla="*/ 1690120000 h 127"/>
              <a:gd name="T96" fmla="*/ 2147483647 w 513"/>
              <a:gd name="T97" fmla="*/ 1382823200 h 127"/>
              <a:gd name="T98" fmla="*/ 2147483647 w 513"/>
              <a:gd name="T99" fmla="*/ 1229174800 h 127"/>
              <a:gd name="T100" fmla="*/ 2147483647 w 513"/>
              <a:gd name="T101" fmla="*/ 921878000 h 127"/>
              <a:gd name="T102" fmla="*/ 2147483647 w 513"/>
              <a:gd name="T103" fmla="*/ 768229600 h 127"/>
              <a:gd name="T104" fmla="*/ 2147483647 w 513"/>
              <a:gd name="T105" fmla="*/ 460945200 h 127"/>
              <a:gd name="T106" fmla="*/ 2147483647 w 513"/>
              <a:gd name="T107" fmla="*/ 307296800 h 127"/>
              <a:gd name="T108" fmla="*/ 2147483647 w 513"/>
              <a:gd name="T109" fmla="*/ 0 h 127"/>
              <a:gd name="T110" fmla="*/ 2147483647 w 513"/>
              <a:gd name="T111" fmla="*/ 0 h 12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3" h="127">
                <a:moveTo>
                  <a:pt x="0" y="127"/>
                </a:moveTo>
                <a:lnTo>
                  <a:pt x="0" y="127"/>
                </a:lnTo>
                <a:lnTo>
                  <a:pt x="0" y="115"/>
                </a:lnTo>
                <a:lnTo>
                  <a:pt x="1" y="115"/>
                </a:lnTo>
                <a:lnTo>
                  <a:pt x="1" y="107"/>
                </a:lnTo>
                <a:lnTo>
                  <a:pt x="2" y="107"/>
                </a:lnTo>
                <a:lnTo>
                  <a:pt x="2" y="105"/>
                </a:lnTo>
                <a:lnTo>
                  <a:pt x="2" y="104"/>
                </a:lnTo>
                <a:lnTo>
                  <a:pt x="3" y="104"/>
                </a:lnTo>
                <a:lnTo>
                  <a:pt x="3" y="100"/>
                </a:lnTo>
                <a:lnTo>
                  <a:pt x="4" y="100"/>
                </a:lnTo>
                <a:lnTo>
                  <a:pt x="4" y="98"/>
                </a:lnTo>
                <a:lnTo>
                  <a:pt x="5" y="98"/>
                </a:lnTo>
                <a:lnTo>
                  <a:pt x="6" y="98"/>
                </a:lnTo>
                <a:lnTo>
                  <a:pt x="6" y="96"/>
                </a:lnTo>
                <a:lnTo>
                  <a:pt x="7" y="96"/>
                </a:lnTo>
                <a:lnTo>
                  <a:pt x="7" y="95"/>
                </a:lnTo>
                <a:lnTo>
                  <a:pt x="8" y="95"/>
                </a:lnTo>
                <a:lnTo>
                  <a:pt x="8" y="93"/>
                </a:lnTo>
                <a:lnTo>
                  <a:pt x="9" y="93"/>
                </a:lnTo>
                <a:lnTo>
                  <a:pt x="9" y="92"/>
                </a:lnTo>
                <a:lnTo>
                  <a:pt x="10" y="92"/>
                </a:lnTo>
                <a:lnTo>
                  <a:pt x="10" y="90"/>
                </a:lnTo>
                <a:lnTo>
                  <a:pt x="11" y="90"/>
                </a:lnTo>
                <a:lnTo>
                  <a:pt x="11" y="89"/>
                </a:lnTo>
                <a:lnTo>
                  <a:pt x="12" y="89"/>
                </a:lnTo>
                <a:lnTo>
                  <a:pt x="12" y="88"/>
                </a:lnTo>
                <a:lnTo>
                  <a:pt x="12" y="86"/>
                </a:lnTo>
                <a:lnTo>
                  <a:pt x="13" y="86"/>
                </a:lnTo>
                <a:lnTo>
                  <a:pt x="13" y="84"/>
                </a:lnTo>
                <a:lnTo>
                  <a:pt x="16" y="84"/>
                </a:lnTo>
                <a:lnTo>
                  <a:pt x="16" y="83"/>
                </a:lnTo>
                <a:lnTo>
                  <a:pt x="19" y="83"/>
                </a:lnTo>
                <a:lnTo>
                  <a:pt x="19" y="82"/>
                </a:lnTo>
                <a:lnTo>
                  <a:pt x="20" y="82"/>
                </a:lnTo>
                <a:lnTo>
                  <a:pt x="20" y="81"/>
                </a:lnTo>
                <a:lnTo>
                  <a:pt x="21" y="81"/>
                </a:lnTo>
                <a:lnTo>
                  <a:pt x="21" y="79"/>
                </a:lnTo>
                <a:lnTo>
                  <a:pt x="23" y="79"/>
                </a:lnTo>
                <a:lnTo>
                  <a:pt x="23" y="78"/>
                </a:lnTo>
                <a:lnTo>
                  <a:pt x="23" y="77"/>
                </a:lnTo>
                <a:lnTo>
                  <a:pt x="24" y="77"/>
                </a:lnTo>
                <a:lnTo>
                  <a:pt x="25" y="77"/>
                </a:lnTo>
                <a:lnTo>
                  <a:pt x="25" y="76"/>
                </a:lnTo>
                <a:lnTo>
                  <a:pt x="26" y="76"/>
                </a:lnTo>
                <a:lnTo>
                  <a:pt x="26" y="74"/>
                </a:lnTo>
                <a:lnTo>
                  <a:pt x="31" y="74"/>
                </a:lnTo>
                <a:lnTo>
                  <a:pt x="31" y="72"/>
                </a:lnTo>
                <a:lnTo>
                  <a:pt x="32" y="72"/>
                </a:lnTo>
                <a:lnTo>
                  <a:pt x="33" y="72"/>
                </a:lnTo>
                <a:lnTo>
                  <a:pt x="33" y="71"/>
                </a:lnTo>
                <a:lnTo>
                  <a:pt x="35" y="71"/>
                </a:lnTo>
                <a:lnTo>
                  <a:pt x="36" y="71"/>
                </a:lnTo>
                <a:lnTo>
                  <a:pt x="36" y="70"/>
                </a:lnTo>
                <a:lnTo>
                  <a:pt x="37" y="70"/>
                </a:lnTo>
                <a:lnTo>
                  <a:pt x="37" y="69"/>
                </a:lnTo>
                <a:lnTo>
                  <a:pt x="40" y="69"/>
                </a:lnTo>
                <a:lnTo>
                  <a:pt x="40" y="68"/>
                </a:lnTo>
                <a:lnTo>
                  <a:pt x="42" y="68"/>
                </a:lnTo>
                <a:lnTo>
                  <a:pt x="42" y="67"/>
                </a:lnTo>
                <a:lnTo>
                  <a:pt x="44" y="67"/>
                </a:lnTo>
                <a:lnTo>
                  <a:pt x="44" y="66"/>
                </a:lnTo>
                <a:lnTo>
                  <a:pt x="47" y="66"/>
                </a:lnTo>
                <a:lnTo>
                  <a:pt x="48" y="66"/>
                </a:lnTo>
                <a:lnTo>
                  <a:pt x="48" y="65"/>
                </a:lnTo>
                <a:lnTo>
                  <a:pt x="49" y="65"/>
                </a:lnTo>
                <a:lnTo>
                  <a:pt x="49" y="64"/>
                </a:lnTo>
                <a:lnTo>
                  <a:pt x="50" y="64"/>
                </a:lnTo>
                <a:lnTo>
                  <a:pt x="50" y="63"/>
                </a:lnTo>
                <a:lnTo>
                  <a:pt x="52" y="63"/>
                </a:lnTo>
                <a:lnTo>
                  <a:pt x="52" y="62"/>
                </a:lnTo>
                <a:lnTo>
                  <a:pt x="53" y="62"/>
                </a:lnTo>
                <a:lnTo>
                  <a:pt x="53" y="61"/>
                </a:lnTo>
                <a:lnTo>
                  <a:pt x="56" y="61"/>
                </a:lnTo>
                <a:lnTo>
                  <a:pt x="59" y="61"/>
                </a:lnTo>
                <a:lnTo>
                  <a:pt x="59" y="60"/>
                </a:lnTo>
                <a:lnTo>
                  <a:pt x="62" y="60"/>
                </a:lnTo>
                <a:lnTo>
                  <a:pt x="62" y="59"/>
                </a:lnTo>
                <a:lnTo>
                  <a:pt x="63" y="59"/>
                </a:lnTo>
                <a:lnTo>
                  <a:pt x="64" y="59"/>
                </a:lnTo>
                <a:lnTo>
                  <a:pt x="64" y="58"/>
                </a:lnTo>
                <a:lnTo>
                  <a:pt x="68" y="58"/>
                </a:lnTo>
                <a:lnTo>
                  <a:pt x="68" y="57"/>
                </a:lnTo>
                <a:lnTo>
                  <a:pt x="69" y="57"/>
                </a:lnTo>
                <a:lnTo>
                  <a:pt x="70" y="57"/>
                </a:lnTo>
                <a:lnTo>
                  <a:pt x="70" y="56"/>
                </a:lnTo>
                <a:lnTo>
                  <a:pt x="71" y="56"/>
                </a:lnTo>
                <a:lnTo>
                  <a:pt x="71" y="55"/>
                </a:lnTo>
                <a:lnTo>
                  <a:pt x="75" y="55"/>
                </a:lnTo>
                <a:lnTo>
                  <a:pt x="80" y="55"/>
                </a:lnTo>
                <a:lnTo>
                  <a:pt x="80" y="54"/>
                </a:lnTo>
                <a:lnTo>
                  <a:pt x="85" y="54"/>
                </a:lnTo>
                <a:lnTo>
                  <a:pt x="97" y="54"/>
                </a:lnTo>
                <a:lnTo>
                  <a:pt x="97" y="53"/>
                </a:lnTo>
                <a:lnTo>
                  <a:pt x="98" y="53"/>
                </a:lnTo>
                <a:lnTo>
                  <a:pt x="98" y="52"/>
                </a:lnTo>
                <a:lnTo>
                  <a:pt x="113" y="52"/>
                </a:lnTo>
                <a:lnTo>
                  <a:pt x="117" y="52"/>
                </a:lnTo>
                <a:lnTo>
                  <a:pt x="117" y="51"/>
                </a:lnTo>
                <a:lnTo>
                  <a:pt x="120" y="51"/>
                </a:lnTo>
                <a:lnTo>
                  <a:pt x="120" y="50"/>
                </a:lnTo>
                <a:lnTo>
                  <a:pt x="123" y="50"/>
                </a:lnTo>
                <a:lnTo>
                  <a:pt x="125" y="50"/>
                </a:lnTo>
                <a:lnTo>
                  <a:pt x="125" y="49"/>
                </a:lnTo>
                <a:lnTo>
                  <a:pt x="128" y="49"/>
                </a:lnTo>
                <a:lnTo>
                  <a:pt x="128" y="48"/>
                </a:lnTo>
                <a:lnTo>
                  <a:pt x="131" y="48"/>
                </a:lnTo>
                <a:lnTo>
                  <a:pt x="139" y="48"/>
                </a:lnTo>
                <a:lnTo>
                  <a:pt x="139" y="47"/>
                </a:lnTo>
                <a:lnTo>
                  <a:pt x="141" y="47"/>
                </a:lnTo>
                <a:lnTo>
                  <a:pt x="141" y="46"/>
                </a:lnTo>
                <a:lnTo>
                  <a:pt x="148" y="46"/>
                </a:lnTo>
                <a:lnTo>
                  <a:pt x="148" y="45"/>
                </a:lnTo>
                <a:lnTo>
                  <a:pt x="149" y="45"/>
                </a:lnTo>
                <a:lnTo>
                  <a:pt x="150" y="45"/>
                </a:lnTo>
                <a:lnTo>
                  <a:pt x="150" y="44"/>
                </a:lnTo>
                <a:lnTo>
                  <a:pt x="157" y="44"/>
                </a:lnTo>
                <a:lnTo>
                  <a:pt x="157" y="43"/>
                </a:lnTo>
                <a:lnTo>
                  <a:pt x="159" y="43"/>
                </a:lnTo>
                <a:lnTo>
                  <a:pt x="159" y="42"/>
                </a:lnTo>
                <a:lnTo>
                  <a:pt x="167" y="42"/>
                </a:lnTo>
                <a:lnTo>
                  <a:pt x="167" y="41"/>
                </a:lnTo>
                <a:lnTo>
                  <a:pt x="167" y="40"/>
                </a:lnTo>
                <a:lnTo>
                  <a:pt x="170" y="40"/>
                </a:lnTo>
                <a:lnTo>
                  <a:pt x="170" y="39"/>
                </a:lnTo>
                <a:lnTo>
                  <a:pt x="172" y="39"/>
                </a:lnTo>
                <a:lnTo>
                  <a:pt x="173" y="39"/>
                </a:lnTo>
                <a:lnTo>
                  <a:pt x="173" y="38"/>
                </a:lnTo>
                <a:lnTo>
                  <a:pt x="175" y="38"/>
                </a:lnTo>
                <a:lnTo>
                  <a:pt x="175" y="37"/>
                </a:lnTo>
                <a:lnTo>
                  <a:pt x="176" y="37"/>
                </a:lnTo>
                <a:lnTo>
                  <a:pt x="178" y="37"/>
                </a:lnTo>
                <a:lnTo>
                  <a:pt x="178" y="36"/>
                </a:lnTo>
                <a:lnTo>
                  <a:pt x="184" y="36"/>
                </a:lnTo>
                <a:lnTo>
                  <a:pt x="184" y="35"/>
                </a:lnTo>
                <a:lnTo>
                  <a:pt x="192" y="35"/>
                </a:lnTo>
                <a:lnTo>
                  <a:pt x="192" y="34"/>
                </a:lnTo>
                <a:lnTo>
                  <a:pt x="194" y="34"/>
                </a:lnTo>
                <a:lnTo>
                  <a:pt x="194" y="33"/>
                </a:lnTo>
                <a:lnTo>
                  <a:pt x="202" y="33"/>
                </a:lnTo>
                <a:lnTo>
                  <a:pt x="205" y="33"/>
                </a:lnTo>
                <a:lnTo>
                  <a:pt x="205" y="32"/>
                </a:lnTo>
                <a:lnTo>
                  <a:pt x="212" y="32"/>
                </a:lnTo>
                <a:lnTo>
                  <a:pt x="214" y="32"/>
                </a:lnTo>
                <a:lnTo>
                  <a:pt x="214" y="31"/>
                </a:lnTo>
                <a:lnTo>
                  <a:pt x="228" y="31"/>
                </a:lnTo>
                <a:lnTo>
                  <a:pt x="228" y="30"/>
                </a:lnTo>
                <a:lnTo>
                  <a:pt x="245" y="30"/>
                </a:lnTo>
                <a:lnTo>
                  <a:pt x="245" y="29"/>
                </a:lnTo>
                <a:lnTo>
                  <a:pt x="246" y="29"/>
                </a:lnTo>
                <a:lnTo>
                  <a:pt x="246" y="28"/>
                </a:lnTo>
                <a:lnTo>
                  <a:pt x="253" y="28"/>
                </a:lnTo>
                <a:lnTo>
                  <a:pt x="256" y="28"/>
                </a:lnTo>
                <a:lnTo>
                  <a:pt x="272" y="28"/>
                </a:lnTo>
                <a:lnTo>
                  <a:pt x="272" y="27"/>
                </a:lnTo>
                <a:lnTo>
                  <a:pt x="273" y="27"/>
                </a:lnTo>
                <a:lnTo>
                  <a:pt x="273" y="26"/>
                </a:lnTo>
                <a:lnTo>
                  <a:pt x="275" y="26"/>
                </a:lnTo>
                <a:lnTo>
                  <a:pt x="279" y="26"/>
                </a:lnTo>
                <a:lnTo>
                  <a:pt x="279" y="25"/>
                </a:lnTo>
                <a:lnTo>
                  <a:pt x="300" y="25"/>
                </a:lnTo>
                <a:lnTo>
                  <a:pt x="300" y="24"/>
                </a:lnTo>
                <a:lnTo>
                  <a:pt x="303" y="24"/>
                </a:lnTo>
                <a:lnTo>
                  <a:pt x="319" y="24"/>
                </a:lnTo>
                <a:lnTo>
                  <a:pt x="319" y="23"/>
                </a:lnTo>
                <a:lnTo>
                  <a:pt x="320" y="23"/>
                </a:lnTo>
                <a:lnTo>
                  <a:pt x="322" y="23"/>
                </a:lnTo>
                <a:lnTo>
                  <a:pt x="322" y="22"/>
                </a:lnTo>
                <a:lnTo>
                  <a:pt x="325" y="22"/>
                </a:lnTo>
                <a:lnTo>
                  <a:pt x="325" y="21"/>
                </a:lnTo>
                <a:lnTo>
                  <a:pt x="335" y="21"/>
                </a:lnTo>
                <a:lnTo>
                  <a:pt x="335" y="20"/>
                </a:lnTo>
                <a:lnTo>
                  <a:pt x="338" y="20"/>
                </a:lnTo>
                <a:lnTo>
                  <a:pt x="361" y="20"/>
                </a:lnTo>
                <a:lnTo>
                  <a:pt x="361" y="19"/>
                </a:lnTo>
                <a:lnTo>
                  <a:pt x="363" y="19"/>
                </a:lnTo>
                <a:lnTo>
                  <a:pt x="363" y="18"/>
                </a:lnTo>
                <a:lnTo>
                  <a:pt x="372" y="18"/>
                </a:lnTo>
                <a:lnTo>
                  <a:pt x="376" y="18"/>
                </a:lnTo>
                <a:lnTo>
                  <a:pt x="376" y="17"/>
                </a:lnTo>
                <a:lnTo>
                  <a:pt x="382" y="17"/>
                </a:lnTo>
                <a:lnTo>
                  <a:pt x="382" y="16"/>
                </a:lnTo>
                <a:lnTo>
                  <a:pt x="385" y="16"/>
                </a:lnTo>
                <a:lnTo>
                  <a:pt x="391" y="16"/>
                </a:lnTo>
                <a:lnTo>
                  <a:pt x="391" y="15"/>
                </a:lnTo>
                <a:lnTo>
                  <a:pt x="393" y="15"/>
                </a:lnTo>
                <a:lnTo>
                  <a:pt x="393" y="13"/>
                </a:lnTo>
                <a:lnTo>
                  <a:pt x="401" y="13"/>
                </a:lnTo>
                <a:lnTo>
                  <a:pt x="401" y="12"/>
                </a:lnTo>
                <a:lnTo>
                  <a:pt x="416" y="12"/>
                </a:lnTo>
                <a:lnTo>
                  <a:pt x="416" y="11"/>
                </a:lnTo>
                <a:lnTo>
                  <a:pt x="419" y="11"/>
                </a:lnTo>
                <a:lnTo>
                  <a:pt x="419" y="10"/>
                </a:lnTo>
                <a:lnTo>
                  <a:pt x="420" y="10"/>
                </a:lnTo>
                <a:lnTo>
                  <a:pt x="422" y="10"/>
                </a:lnTo>
                <a:lnTo>
                  <a:pt x="422" y="9"/>
                </a:lnTo>
                <a:lnTo>
                  <a:pt x="426" y="9"/>
                </a:lnTo>
                <a:lnTo>
                  <a:pt x="426" y="8"/>
                </a:lnTo>
                <a:lnTo>
                  <a:pt x="433" y="8"/>
                </a:lnTo>
                <a:lnTo>
                  <a:pt x="433" y="7"/>
                </a:lnTo>
                <a:lnTo>
                  <a:pt x="440" y="7"/>
                </a:lnTo>
                <a:lnTo>
                  <a:pt x="440" y="6"/>
                </a:lnTo>
                <a:lnTo>
                  <a:pt x="445" y="6"/>
                </a:lnTo>
                <a:lnTo>
                  <a:pt x="449" y="6"/>
                </a:lnTo>
                <a:lnTo>
                  <a:pt x="452" y="6"/>
                </a:lnTo>
                <a:lnTo>
                  <a:pt x="452" y="5"/>
                </a:lnTo>
                <a:lnTo>
                  <a:pt x="462" y="5"/>
                </a:lnTo>
                <a:lnTo>
                  <a:pt x="462" y="4"/>
                </a:lnTo>
                <a:lnTo>
                  <a:pt x="463" y="4"/>
                </a:lnTo>
                <a:lnTo>
                  <a:pt x="475" y="4"/>
                </a:lnTo>
                <a:lnTo>
                  <a:pt x="475" y="3"/>
                </a:lnTo>
                <a:lnTo>
                  <a:pt x="476" y="3"/>
                </a:lnTo>
                <a:lnTo>
                  <a:pt x="476" y="2"/>
                </a:lnTo>
                <a:lnTo>
                  <a:pt x="478" y="2"/>
                </a:lnTo>
                <a:lnTo>
                  <a:pt x="484" y="2"/>
                </a:lnTo>
                <a:lnTo>
                  <a:pt x="484" y="1"/>
                </a:lnTo>
                <a:lnTo>
                  <a:pt x="490" y="1"/>
                </a:lnTo>
                <a:lnTo>
                  <a:pt x="490" y="0"/>
                </a:lnTo>
                <a:lnTo>
                  <a:pt x="492" y="0"/>
                </a:lnTo>
                <a:lnTo>
                  <a:pt x="513" y="0"/>
                </a:lnTo>
              </a:path>
            </a:pathLst>
          </a:custGeom>
          <a:noFill/>
          <a:ln w="38100" cap="rnd">
            <a:solidFill>
              <a:srgbClr val="FF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grpSp>
        <p:nvGrpSpPr>
          <p:cNvPr id="222240" name="Group 94"/>
          <p:cNvGrpSpPr>
            <a:grpSpLocks/>
          </p:cNvGrpSpPr>
          <p:nvPr/>
        </p:nvGrpSpPr>
        <p:grpSpPr bwMode="auto">
          <a:xfrm>
            <a:off x="1266825" y="5248275"/>
            <a:ext cx="7108825" cy="322263"/>
            <a:chOff x="1879772" y="4996615"/>
            <a:chExt cx="5687240" cy="275540"/>
          </a:xfrm>
        </p:grpSpPr>
        <p:sp>
          <p:nvSpPr>
            <p:cNvPr id="222246" name="Line 52"/>
            <p:cNvSpPr>
              <a:spLocks noChangeShapeType="1"/>
            </p:cNvSpPr>
            <p:nvPr/>
          </p:nvSpPr>
          <p:spPr bwMode="auto">
            <a:xfrm flipH="1">
              <a:off x="1893164" y="4996615"/>
              <a:ext cx="5650393" cy="0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47" name="Line 53"/>
            <p:cNvSpPr>
              <a:spLocks noChangeShapeType="1"/>
            </p:cNvSpPr>
            <p:nvPr/>
          </p:nvSpPr>
          <p:spPr bwMode="auto">
            <a:xfrm>
              <a:off x="1925773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48" name="Line 54"/>
            <p:cNvSpPr>
              <a:spLocks noChangeShapeType="1"/>
            </p:cNvSpPr>
            <p:nvPr/>
          </p:nvSpPr>
          <p:spPr bwMode="auto">
            <a:xfrm flipV="1">
              <a:off x="2164905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49" name="Line 55"/>
            <p:cNvSpPr>
              <a:spLocks noChangeShapeType="1"/>
            </p:cNvSpPr>
            <p:nvPr/>
          </p:nvSpPr>
          <p:spPr bwMode="auto">
            <a:xfrm flipV="1">
              <a:off x="2393167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0" name="Line 56"/>
            <p:cNvSpPr>
              <a:spLocks noChangeShapeType="1"/>
            </p:cNvSpPr>
            <p:nvPr/>
          </p:nvSpPr>
          <p:spPr bwMode="auto">
            <a:xfrm>
              <a:off x="2621429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1" name="Line 57"/>
            <p:cNvSpPr>
              <a:spLocks noChangeShapeType="1"/>
            </p:cNvSpPr>
            <p:nvPr/>
          </p:nvSpPr>
          <p:spPr bwMode="auto">
            <a:xfrm flipV="1">
              <a:off x="2860561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2" name="Line 58"/>
            <p:cNvSpPr>
              <a:spLocks noChangeShapeType="1"/>
            </p:cNvSpPr>
            <p:nvPr/>
          </p:nvSpPr>
          <p:spPr bwMode="auto">
            <a:xfrm flipV="1">
              <a:off x="3090635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3" name="Line 59"/>
            <p:cNvSpPr>
              <a:spLocks noChangeShapeType="1"/>
            </p:cNvSpPr>
            <p:nvPr/>
          </p:nvSpPr>
          <p:spPr bwMode="auto">
            <a:xfrm>
              <a:off x="3318896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4" name="Line 60"/>
            <p:cNvSpPr>
              <a:spLocks noChangeShapeType="1"/>
            </p:cNvSpPr>
            <p:nvPr/>
          </p:nvSpPr>
          <p:spPr bwMode="auto">
            <a:xfrm flipV="1">
              <a:off x="3558028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5" name="Line 61"/>
            <p:cNvSpPr>
              <a:spLocks noChangeShapeType="1"/>
            </p:cNvSpPr>
            <p:nvPr/>
          </p:nvSpPr>
          <p:spPr bwMode="auto">
            <a:xfrm flipV="1">
              <a:off x="3786291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6" name="Line 62"/>
            <p:cNvSpPr>
              <a:spLocks noChangeShapeType="1"/>
            </p:cNvSpPr>
            <p:nvPr/>
          </p:nvSpPr>
          <p:spPr bwMode="auto">
            <a:xfrm>
              <a:off x="4016365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7" name="Line 63"/>
            <p:cNvSpPr>
              <a:spLocks noChangeShapeType="1"/>
            </p:cNvSpPr>
            <p:nvPr/>
          </p:nvSpPr>
          <p:spPr bwMode="auto">
            <a:xfrm flipV="1">
              <a:off x="4255496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8" name="Line 64"/>
            <p:cNvSpPr>
              <a:spLocks noChangeShapeType="1"/>
            </p:cNvSpPr>
            <p:nvPr/>
          </p:nvSpPr>
          <p:spPr bwMode="auto">
            <a:xfrm flipV="1">
              <a:off x="4483759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59" name="Line 65"/>
            <p:cNvSpPr>
              <a:spLocks noChangeShapeType="1"/>
            </p:cNvSpPr>
            <p:nvPr/>
          </p:nvSpPr>
          <p:spPr bwMode="auto">
            <a:xfrm>
              <a:off x="4712021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0" name="Line 66"/>
            <p:cNvSpPr>
              <a:spLocks noChangeShapeType="1"/>
            </p:cNvSpPr>
            <p:nvPr/>
          </p:nvSpPr>
          <p:spPr bwMode="auto">
            <a:xfrm flipV="1">
              <a:off x="4951152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1" name="Line 67"/>
            <p:cNvSpPr>
              <a:spLocks noChangeShapeType="1"/>
            </p:cNvSpPr>
            <p:nvPr/>
          </p:nvSpPr>
          <p:spPr bwMode="auto">
            <a:xfrm flipV="1">
              <a:off x="5181225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2" name="Line 68"/>
            <p:cNvSpPr>
              <a:spLocks noChangeShapeType="1"/>
            </p:cNvSpPr>
            <p:nvPr/>
          </p:nvSpPr>
          <p:spPr bwMode="auto">
            <a:xfrm>
              <a:off x="5420357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3" name="Line 69"/>
            <p:cNvSpPr>
              <a:spLocks noChangeShapeType="1"/>
            </p:cNvSpPr>
            <p:nvPr/>
          </p:nvSpPr>
          <p:spPr bwMode="auto">
            <a:xfrm flipV="1">
              <a:off x="5648621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4" name="Line 70"/>
            <p:cNvSpPr>
              <a:spLocks noChangeShapeType="1"/>
            </p:cNvSpPr>
            <p:nvPr/>
          </p:nvSpPr>
          <p:spPr bwMode="auto">
            <a:xfrm flipV="1">
              <a:off x="5876881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5" name="Line 71"/>
            <p:cNvSpPr>
              <a:spLocks noChangeShapeType="1"/>
            </p:cNvSpPr>
            <p:nvPr/>
          </p:nvSpPr>
          <p:spPr bwMode="auto">
            <a:xfrm>
              <a:off x="6116013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6" name="Line 72"/>
            <p:cNvSpPr>
              <a:spLocks noChangeShapeType="1"/>
            </p:cNvSpPr>
            <p:nvPr/>
          </p:nvSpPr>
          <p:spPr bwMode="auto">
            <a:xfrm flipV="1">
              <a:off x="6346087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7" name="Line 73"/>
            <p:cNvSpPr>
              <a:spLocks noChangeShapeType="1"/>
            </p:cNvSpPr>
            <p:nvPr/>
          </p:nvSpPr>
          <p:spPr bwMode="auto">
            <a:xfrm flipV="1">
              <a:off x="6574350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8" name="Line 74"/>
            <p:cNvSpPr>
              <a:spLocks noChangeShapeType="1"/>
            </p:cNvSpPr>
            <p:nvPr/>
          </p:nvSpPr>
          <p:spPr bwMode="auto">
            <a:xfrm>
              <a:off x="6813482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69" name="Line 75"/>
            <p:cNvSpPr>
              <a:spLocks noChangeShapeType="1"/>
            </p:cNvSpPr>
            <p:nvPr/>
          </p:nvSpPr>
          <p:spPr bwMode="auto">
            <a:xfrm flipV="1">
              <a:off x="7041743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70" name="Line 76"/>
            <p:cNvSpPr>
              <a:spLocks noChangeShapeType="1"/>
            </p:cNvSpPr>
            <p:nvPr/>
          </p:nvSpPr>
          <p:spPr bwMode="auto">
            <a:xfrm flipV="1">
              <a:off x="7271818" y="4996615"/>
              <a:ext cx="0" cy="31908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71" name="Line 77"/>
            <p:cNvSpPr>
              <a:spLocks noChangeShapeType="1"/>
            </p:cNvSpPr>
            <p:nvPr/>
          </p:nvSpPr>
          <p:spPr bwMode="auto">
            <a:xfrm>
              <a:off x="7510950" y="4996615"/>
              <a:ext cx="0" cy="63817"/>
            </a:xfrm>
            <a:prstGeom prst="line">
              <a:avLst/>
            </a:prstGeom>
            <a:noFill/>
            <a:ln w="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22272" name="Rectangle 79"/>
            <p:cNvSpPr>
              <a:spLocks noChangeArrowheads="1"/>
            </p:cNvSpPr>
            <p:nvPr/>
          </p:nvSpPr>
          <p:spPr bwMode="auto">
            <a:xfrm>
              <a:off x="1879772" y="5113612"/>
              <a:ext cx="67967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0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3" name="Rectangle 80"/>
            <p:cNvSpPr>
              <a:spLocks noChangeArrowheads="1"/>
            </p:cNvSpPr>
            <p:nvPr/>
          </p:nvSpPr>
          <p:spPr bwMode="auto">
            <a:xfrm>
              <a:off x="2575428" y="5113612"/>
              <a:ext cx="67967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3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4" name="Rectangle 81"/>
            <p:cNvSpPr>
              <a:spLocks noChangeArrowheads="1"/>
            </p:cNvSpPr>
            <p:nvPr/>
          </p:nvSpPr>
          <p:spPr bwMode="auto">
            <a:xfrm>
              <a:off x="3272896" y="5113612"/>
              <a:ext cx="67967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6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5" name="Rectangle 82"/>
            <p:cNvSpPr>
              <a:spLocks noChangeArrowheads="1"/>
            </p:cNvSpPr>
            <p:nvPr/>
          </p:nvSpPr>
          <p:spPr bwMode="auto">
            <a:xfrm>
              <a:off x="3970363" y="5113612"/>
              <a:ext cx="67967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9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6" name="Rectangle 83"/>
            <p:cNvSpPr>
              <a:spLocks noChangeArrowheads="1"/>
            </p:cNvSpPr>
            <p:nvPr/>
          </p:nvSpPr>
          <p:spPr bwMode="auto">
            <a:xfrm>
              <a:off x="4632148" y="511361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12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7" name="Rectangle 84"/>
            <p:cNvSpPr>
              <a:spLocks noChangeArrowheads="1"/>
            </p:cNvSpPr>
            <p:nvPr/>
          </p:nvSpPr>
          <p:spPr bwMode="auto">
            <a:xfrm>
              <a:off x="5340487" y="511361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15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8" name="Rectangle 85"/>
            <p:cNvSpPr>
              <a:spLocks noChangeArrowheads="1"/>
            </p:cNvSpPr>
            <p:nvPr/>
          </p:nvSpPr>
          <p:spPr bwMode="auto">
            <a:xfrm>
              <a:off x="6036142" y="511361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18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79" name="Rectangle 86"/>
            <p:cNvSpPr>
              <a:spLocks noChangeArrowheads="1"/>
            </p:cNvSpPr>
            <p:nvPr/>
          </p:nvSpPr>
          <p:spPr bwMode="auto">
            <a:xfrm>
              <a:off x="6733609" y="511361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21</a:t>
              </a:r>
              <a:endParaRPr lang="en-US" sz="1200">
                <a:solidFill>
                  <a:srgbClr val="000000"/>
                </a:solidFill>
              </a:endParaRPr>
            </a:p>
          </p:txBody>
        </p:sp>
        <p:sp>
          <p:nvSpPr>
            <p:cNvPr id="222280" name="Rectangle 87"/>
            <p:cNvSpPr>
              <a:spLocks noChangeArrowheads="1"/>
            </p:cNvSpPr>
            <p:nvPr/>
          </p:nvSpPr>
          <p:spPr bwMode="auto">
            <a:xfrm>
              <a:off x="7431079" y="5113612"/>
              <a:ext cx="135933" cy="158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200" b="1">
                  <a:solidFill>
                    <a:srgbClr val="FFFFFF"/>
                  </a:solidFill>
                </a:rPr>
                <a:t>24</a:t>
              </a:r>
              <a:endParaRPr lang="en-US" sz="1200">
                <a:solidFill>
                  <a:srgbClr val="000000"/>
                </a:solidFill>
              </a:endParaRPr>
            </a:p>
          </p:txBody>
        </p:sp>
      </p:grpSp>
      <p:sp>
        <p:nvSpPr>
          <p:cNvPr id="149" name="Rectangle 32"/>
          <p:cNvSpPr>
            <a:spLocks noChangeArrowheads="1"/>
          </p:cNvSpPr>
          <p:nvPr/>
        </p:nvSpPr>
        <p:spPr bwMode="auto">
          <a:xfrm>
            <a:off x="1460500" y="4897438"/>
            <a:ext cx="4095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6.1%</a:t>
            </a:r>
            <a:endParaRPr lang="en-US" altLang="en-US" sz="1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Rectangle 33"/>
          <p:cNvSpPr>
            <a:spLocks noChangeArrowheads="1"/>
          </p:cNvSpPr>
          <p:nvPr/>
        </p:nvSpPr>
        <p:spPr bwMode="auto">
          <a:xfrm>
            <a:off x="1468438" y="4210050"/>
            <a:ext cx="4095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8.0%</a:t>
            </a:r>
            <a:endParaRPr lang="en-US" alt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Title 12"/>
          <p:cNvSpPr txBox="1">
            <a:spLocks/>
          </p:cNvSpPr>
          <p:nvPr/>
        </p:nvSpPr>
        <p:spPr>
          <a:xfrm>
            <a:off x="533400" y="77788"/>
            <a:ext cx="6362700" cy="1133475"/>
          </a:xfrm>
          <a:prstGeom prst="rect">
            <a:avLst/>
          </a:prstGeom>
        </p:spPr>
        <p:txBody>
          <a:bodyPr anchor="ctr"/>
          <a:lstStyle>
            <a:lvl1pPr>
              <a:defRPr sz="2800" b="1" i="1">
                <a:solidFill>
                  <a:srgbClr val="FFFF66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055813" indent="-222250" fontAlgn="base">
              <a:spcBef>
                <a:spcPts val="600"/>
              </a:spcBef>
              <a:spcAft>
                <a:spcPct val="0"/>
              </a:spcAft>
              <a:buClr>
                <a:srgbClr val="FFFF66"/>
              </a:buClr>
              <a:buFont typeface="Lucida Grande" charset="0"/>
              <a:buChar char="»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513013" indent="-222250" fontAlgn="base">
              <a:spcBef>
                <a:spcPts val="600"/>
              </a:spcBef>
              <a:spcAft>
                <a:spcPct val="0"/>
              </a:spcAft>
              <a:buClr>
                <a:srgbClr val="FFFF66"/>
              </a:buClr>
              <a:buFont typeface="Lucida Grande" charset="0"/>
              <a:buChar char="»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2970213" indent="-222250" fontAlgn="base">
              <a:spcBef>
                <a:spcPts val="600"/>
              </a:spcBef>
              <a:spcAft>
                <a:spcPct val="0"/>
              </a:spcAft>
              <a:buClr>
                <a:srgbClr val="FFFF66"/>
              </a:buClr>
              <a:buFont typeface="Lucida Grande" charset="0"/>
              <a:buChar char="»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427413" indent="-222250" fontAlgn="base">
              <a:spcBef>
                <a:spcPts val="600"/>
              </a:spcBef>
              <a:spcAft>
                <a:spcPct val="0"/>
              </a:spcAft>
              <a:buClr>
                <a:srgbClr val="FFFF66"/>
              </a:buClr>
              <a:buFont typeface="Lucida Grande" charset="0"/>
              <a:buChar char="»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0" hangingPunct="0">
              <a:lnSpc>
                <a:spcPts val="3000"/>
              </a:lnSpc>
              <a:defRPr/>
            </a:pPr>
            <a:r>
              <a:rPr lang="en-US" i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Primary Endpoint (ITT)</a:t>
            </a:r>
            <a:br>
              <a:rPr lang="en-US" b="0" i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en-US" b="0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All-Cause Mortality or Disabling Stroke</a:t>
            </a:r>
          </a:p>
        </p:txBody>
      </p:sp>
      <p:sp>
        <p:nvSpPr>
          <p:cNvPr id="222244" name="Rectangle 78"/>
          <p:cNvSpPr>
            <a:spLocks noChangeArrowheads="1"/>
          </p:cNvSpPr>
          <p:nvPr/>
        </p:nvSpPr>
        <p:spPr bwMode="auto">
          <a:xfrm>
            <a:off x="3675063" y="5681663"/>
            <a:ext cx="2314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600" b="1">
                <a:solidFill>
                  <a:srgbClr val="FFFFFF"/>
                </a:solidFill>
              </a:rPr>
              <a:t>Months from Procedure</a:t>
            </a: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22245" name="Rectangle 45"/>
          <p:cNvSpPr>
            <a:spLocks noChangeArrowheads="1"/>
          </p:cNvSpPr>
          <p:nvPr/>
        </p:nvSpPr>
        <p:spPr bwMode="auto">
          <a:xfrm rot="-5400000">
            <a:off x="-1297781" y="3280569"/>
            <a:ext cx="4178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FFFFFF"/>
                </a:solidFill>
              </a:rPr>
              <a:t>All-Cause Mortality or Disabling Stroke (%)</a:t>
            </a:r>
            <a:endParaRPr lang="en-US" sz="1600">
              <a:solidFill>
                <a:srgbClr val="FFFFFF"/>
              </a:solidFill>
            </a:endParaRPr>
          </a:p>
        </p:txBody>
      </p:sp>
      <p:pic>
        <p:nvPicPr>
          <p:cNvPr id="93" name="Picture 6" descr="Immagine1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8086763" y="6307664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5938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34" grpId="0"/>
      <p:bldP spid="189" grpId="0" animBg="1"/>
      <p:bldP spid="190" grpId="0" animBg="1"/>
      <p:bldP spid="149" grpId="0"/>
      <p:bldP spid="1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4E2DE8A-F89E-4943-BBB1-C46056353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722313"/>
            <a:ext cx="42863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bany AMT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79" name="Rectangle 9">
            <a:extLst>
              <a:ext uri="{FF2B5EF4-FFF2-40B4-BE49-F238E27FC236}">
                <a16:creationId xmlns:a16="http://schemas.microsoft.com/office/drawing/2014/main" id="{1496F2EC-C22E-4A71-A613-39CA0CCED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6259513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762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0" name="Rectangle 10">
            <a:extLst>
              <a:ext uri="{FF2B5EF4-FFF2-40B4-BE49-F238E27FC236}">
                <a16:creationId xmlns:a16="http://schemas.microsoft.com/office/drawing/2014/main" id="{548ED83B-928E-499C-A260-4F8C55E7C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063" y="6259513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717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1" name="Rectangle 11">
            <a:extLst>
              <a:ext uri="{FF2B5EF4-FFF2-40B4-BE49-F238E27FC236}">
                <a16:creationId xmlns:a16="http://schemas.microsoft.com/office/drawing/2014/main" id="{4E724A0D-0983-4446-A7BC-7944884E4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4013" y="6259513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708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2" name="Rectangle 12">
            <a:extLst>
              <a:ext uri="{FF2B5EF4-FFF2-40B4-BE49-F238E27FC236}">
                <a16:creationId xmlns:a16="http://schemas.microsoft.com/office/drawing/2014/main" id="{C75AD4CB-3C9F-430F-9F88-2A21B3387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3963" y="6259513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685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3" name="Rectangle 13">
            <a:extLst>
              <a:ext uri="{FF2B5EF4-FFF2-40B4-BE49-F238E27FC236}">
                <a16:creationId xmlns:a16="http://schemas.microsoft.com/office/drawing/2014/main" id="{B7A93E53-D307-46CE-8FAB-1B9E53C99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3913" y="6259513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663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4" name="Rectangle 14">
            <a:extLst>
              <a:ext uri="{FF2B5EF4-FFF2-40B4-BE49-F238E27FC236}">
                <a16:creationId xmlns:a16="http://schemas.microsoft.com/office/drawing/2014/main" id="{8AF8DDBB-0FB3-4C51-BE78-0E34D8DF0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275" y="6259513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652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5" name="Rectangle 15">
            <a:extLst>
              <a:ext uri="{FF2B5EF4-FFF2-40B4-BE49-F238E27FC236}">
                <a16:creationId xmlns:a16="http://schemas.microsoft.com/office/drawing/2014/main" id="{95A23D64-5292-45CA-BED5-DA0E2B4D6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6259513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644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6" name="Rectangle 16">
            <a:extLst>
              <a:ext uri="{FF2B5EF4-FFF2-40B4-BE49-F238E27FC236}">
                <a16:creationId xmlns:a16="http://schemas.microsoft.com/office/drawing/2014/main" id="{B8977AB2-498C-47FF-8346-3A64DFAB1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175" y="6259513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634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7" name="Rectangle 17">
            <a:extLst>
              <a:ext uri="{FF2B5EF4-FFF2-40B4-BE49-F238E27FC236}">
                <a16:creationId xmlns:a16="http://schemas.microsoft.com/office/drawing/2014/main" id="{963271FB-E5F9-4F80-8798-EF5D57161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6259513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612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8" name="Rectangle 18">
            <a:extLst>
              <a:ext uri="{FF2B5EF4-FFF2-40B4-BE49-F238E27FC236}">
                <a16:creationId xmlns:a16="http://schemas.microsoft.com/office/drawing/2014/main" id="{7B3C56C5-779A-47A9-B6BE-46BBDA6F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60325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722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89" name="Rectangle 19">
            <a:extLst>
              <a:ext uri="{FF2B5EF4-FFF2-40B4-BE49-F238E27FC236}">
                <a16:creationId xmlns:a16="http://schemas.microsoft.com/office/drawing/2014/main" id="{95344527-BC3B-40EF-B8FC-1F3641AAF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5650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636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0" name="Rectangle 20">
            <a:extLst>
              <a:ext uri="{FF2B5EF4-FFF2-40B4-BE49-F238E27FC236}">
                <a16:creationId xmlns:a16="http://schemas.microsoft.com/office/drawing/2014/main" id="{22BFA5B4-005E-46DE-A606-DC8A424F0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624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1" name="Rectangle 21">
            <a:extLst>
              <a:ext uri="{FF2B5EF4-FFF2-40B4-BE49-F238E27FC236}">
                <a16:creationId xmlns:a16="http://schemas.microsoft.com/office/drawing/2014/main" id="{CC2685F0-DC77-4217-A9DF-7535B6A41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7138" y="60198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600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2" name="Rectangle 22">
            <a:extLst>
              <a:ext uri="{FF2B5EF4-FFF2-40B4-BE49-F238E27FC236}">
                <a16:creationId xmlns:a16="http://schemas.microsoft.com/office/drawing/2014/main" id="{FA365F06-E538-439C-B427-DF39323E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8675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591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3" name="Rectangle 23">
            <a:extLst>
              <a:ext uri="{FF2B5EF4-FFF2-40B4-BE49-F238E27FC236}">
                <a16:creationId xmlns:a16="http://schemas.microsoft.com/office/drawing/2014/main" id="{7C4FF21E-8F3D-462E-892B-E7220C96A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0213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573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4" name="Rectangle 24">
            <a:extLst>
              <a:ext uri="{FF2B5EF4-FFF2-40B4-BE49-F238E27FC236}">
                <a16:creationId xmlns:a16="http://schemas.microsoft.com/office/drawing/2014/main" id="{008B9D2B-CC5B-42FA-B41C-EDD2EF88F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60198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565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5" name="Rectangle 25">
            <a:extLst>
              <a:ext uri="{FF2B5EF4-FFF2-40B4-BE49-F238E27FC236}">
                <a16:creationId xmlns:a16="http://schemas.microsoft.com/office/drawing/2014/main" id="{EBC2333C-447D-4584-8DFE-793A21099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1700" y="6019800"/>
            <a:ext cx="255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555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396" name="Rectangle 26">
            <a:extLst>
              <a:ext uri="{FF2B5EF4-FFF2-40B4-BE49-F238E27FC236}">
                <a16:creationId xmlns:a16="http://schemas.microsoft.com/office/drawing/2014/main" id="{C38AB2C1-DC0D-4CC3-8E93-DE1BCA251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3238" y="6019800"/>
            <a:ext cx="25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537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9397" name="Group 1">
            <a:extLst>
              <a:ext uri="{FF2B5EF4-FFF2-40B4-BE49-F238E27FC236}">
                <a16:creationId xmlns:a16="http://schemas.microsoft.com/office/drawing/2014/main" id="{25B24FA8-402F-4898-9183-5C76498E1B7E}"/>
              </a:ext>
            </a:extLst>
          </p:cNvPr>
          <p:cNvGrpSpPr>
            <a:grpSpLocks/>
          </p:cNvGrpSpPr>
          <p:nvPr/>
        </p:nvGrpSpPr>
        <p:grpSpPr bwMode="auto">
          <a:xfrm>
            <a:off x="957263" y="1306513"/>
            <a:ext cx="7469187" cy="4278312"/>
            <a:chOff x="979562" y="1634490"/>
            <a:chExt cx="6025443" cy="3639959"/>
          </a:xfrm>
        </p:grpSpPr>
        <p:sp>
          <p:nvSpPr>
            <p:cNvPr id="229409" name="Rectangle 30">
              <a:extLst>
                <a:ext uri="{FF2B5EF4-FFF2-40B4-BE49-F238E27FC236}">
                  <a16:creationId xmlns:a16="http://schemas.microsoft.com/office/drawing/2014/main" id="{1B64A0CB-FA50-42F6-8D68-77811F872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717" y="2088009"/>
              <a:ext cx="1229901" cy="18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 (log rank) = 0.04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10" name="Rectangle 31">
              <a:extLst>
                <a:ext uri="{FF2B5EF4-FFF2-40B4-BE49-F238E27FC236}">
                  <a16:creationId xmlns:a16="http://schemas.microsoft.com/office/drawing/2014/main" id="{90FD9D2C-B956-470F-968D-F688A8B7F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8703" y="1885035"/>
              <a:ext cx="1917921" cy="18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HR: 0.78 [95% CI: 0.61, 0.99]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Rectangle 32">
              <a:extLst>
                <a:ext uri="{FF2B5EF4-FFF2-40B4-BE49-F238E27FC236}">
                  <a16:creationId xmlns:a16="http://schemas.microsoft.com/office/drawing/2014/main" id="{64E0042B-0FB7-4A75-AAC0-B7262F750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198" y="3981892"/>
              <a:ext cx="409807" cy="18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16.3%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3">
              <a:extLst>
                <a:ext uri="{FF2B5EF4-FFF2-40B4-BE49-F238E27FC236}">
                  <a16:creationId xmlns:a16="http://schemas.microsoft.com/office/drawing/2014/main" id="{EB32D4E7-C348-4909-9F66-99A1E41942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95198" y="3378158"/>
              <a:ext cx="409807" cy="18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20.0%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13" name="Rectangle 79">
              <a:extLst>
                <a:ext uri="{FF2B5EF4-FFF2-40B4-BE49-F238E27FC236}">
                  <a16:creationId xmlns:a16="http://schemas.microsoft.com/office/drawing/2014/main" id="{C397C03F-9562-4151-96DF-5E49C695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227" y="5117358"/>
              <a:ext cx="68544" cy="157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14" name="Freeform 92">
              <a:extLst>
                <a:ext uri="{FF2B5EF4-FFF2-40B4-BE49-F238E27FC236}">
                  <a16:creationId xmlns:a16="http://schemas.microsoft.com/office/drawing/2014/main" id="{49924020-CB30-49B0-B712-7FF47D20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515" y="3887896"/>
              <a:ext cx="5582657" cy="1058655"/>
            </a:xfrm>
            <a:custGeom>
              <a:avLst/>
              <a:gdLst>
                <a:gd name="T0" fmla="*/ 118421976 w 513"/>
                <a:gd name="T1" fmla="*/ 2147483646 h 99"/>
                <a:gd name="T2" fmla="*/ 236854834 w 513"/>
                <a:gd name="T3" fmla="*/ 2147483646 h 99"/>
                <a:gd name="T4" fmla="*/ 592131643 w 513"/>
                <a:gd name="T5" fmla="*/ 2147483646 h 99"/>
                <a:gd name="T6" fmla="*/ 1184263285 w 513"/>
                <a:gd name="T7" fmla="*/ 2147483646 h 99"/>
                <a:gd name="T8" fmla="*/ 1421107236 w 513"/>
                <a:gd name="T9" fmla="*/ 2147483646 h 99"/>
                <a:gd name="T10" fmla="*/ 1776394928 w 513"/>
                <a:gd name="T11" fmla="*/ 2147483646 h 99"/>
                <a:gd name="T12" fmla="*/ 2147483646 w 513"/>
                <a:gd name="T13" fmla="*/ 2147483646 h 99"/>
                <a:gd name="T14" fmla="*/ 2147483646 w 513"/>
                <a:gd name="T15" fmla="*/ 2147483646 h 99"/>
                <a:gd name="T16" fmla="*/ 2147483646 w 513"/>
                <a:gd name="T17" fmla="*/ 2147483646 h 99"/>
                <a:gd name="T18" fmla="*/ 2147483646 w 513"/>
                <a:gd name="T19" fmla="*/ 2147483646 h 99"/>
                <a:gd name="T20" fmla="*/ 2147483646 w 513"/>
                <a:gd name="T21" fmla="*/ 2147483646 h 99"/>
                <a:gd name="T22" fmla="*/ 2147483646 w 513"/>
                <a:gd name="T23" fmla="*/ 2147483646 h 99"/>
                <a:gd name="T24" fmla="*/ 2147483646 w 513"/>
                <a:gd name="T25" fmla="*/ 2147483646 h 99"/>
                <a:gd name="T26" fmla="*/ 2147483646 w 513"/>
                <a:gd name="T27" fmla="*/ 2147483646 h 99"/>
                <a:gd name="T28" fmla="*/ 2147483646 w 513"/>
                <a:gd name="T29" fmla="*/ 2147483646 h 99"/>
                <a:gd name="T30" fmla="*/ 2147483646 w 513"/>
                <a:gd name="T31" fmla="*/ 2147483646 h 99"/>
                <a:gd name="T32" fmla="*/ 2147483646 w 513"/>
                <a:gd name="T33" fmla="*/ 2147483646 h 99"/>
                <a:gd name="T34" fmla="*/ 2147483646 w 513"/>
                <a:gd name="T35" fmla="*/ 2147483646 h 99"/>
                <a:gd name="T36" fmla="*/ 2147483646 w 513"/>
                <a:gd name="T37" fmla="*/ 2147483646 h 99"/>
                <a:gd name="T38" fmla="*/ 2147483646 w 513"/>
                <a:gd name="T39" fmla="*/ 2147483646 h 99"/>
                <a:gd name="T40" fmla="*/ 2147483646 w 513"/>
                <a:gd name="T41" fmla="*/ 2147483646 h 99"/>
                <a:gd name="T42" fmla="*/ 2147483646 w 513"/>
                <a:gd name="T43" fmla="*/ 2147483646 h 99"/>
                <a:gd name="T44" fmla="*/ 2147483646 w 513"/>
                <a:gd name="T45" fmla="*/ 2147483646 h 99"/>
                <a:gd name="T46" fmla="*/ 2147483646 w 513"/>
                <a:gd name="T47" fmla="*/ 2147483646 h 99"/>
                <a:gd name="T48" fmla="*/ 2147483646 w 513"/>
                <a:gd name="T49" fmla="*/ 2147483646 h 99"/>
                <a:gd name="T50" fmla="*/ 2147483646 w 513"/>
                <a:gd name="T51" fmla="*/ 2147483646 h 99"/>
                <a:gd name="T52" fmla="*/ 2147483646 w 513"/>
                <a:gd name="T53" fmla="*/ 2147483646 h 99"/>
                <a:gd name="T54" fmla="*/ 2147483646 w 513"/>
                <a:gd name="T55" fmla="*/ 2147483646 h 99"/>
                <a:gd name="T56" fmla="*/ 2147483646 w 513"/>
                <a:gd name="T57" fmla="*/ 2147483646 h 99"/>
                <a:gd name="T58" fmla="*/ 2147483646 w 513"/>
                <a:gd name="T59" fmla="*/ 2147483646 h 99"/>
                <a:gd name="T60" fmla="*/ 2147483646 w 513"/>
                <a:gd name="T61" fmla="*/ 2147483646 h 99"/>
                <a:gd name="T62" fmla="*/ 2147483646 w 513"/>
                <a:gd name="T63" fmla="*/ 2147483646 h 99"/>
                <a:gd name="T64" fmla="*/ 2147483646 w 513"/>
                <a:gd name="T65" fmla="*/ 2147483646 h 99"/>
                <a:gd name="T66" fmla="*/ 2147483646 w 513"/>
                <a:gd name="T67" fmla="*/ 2147483646 h 99"/>
                <a:gd name="T68" fmla="*/ 2147483646 w 513"/>
                <a:gd name="T69" fmla="*/ 2147483646 h 99"/>
                <a:gd name="T70" fmla="*/ 2147483646 w 513"/>
                <a:gd name="T71" fmla="*/ 2147483646 h 99"/>
                <a:gd name="T72" fmla="*/ 2147483646 w 513"/>
                <a:gd name="T73" fmla="*/ 2147483646 h 99"/>
                <a:gd name="T74" fmla="*/ 2147483646 w 513"/>
                <a:gd name="T75" fmla="*/ 2147483646 h 99"/>
                <a:gd name="T76" fmla="*/ 2147483646 w 513"/>
                <a:gd name="T77" fmla="*/ 2147483646 h 99"/>
                <a:gd name="T78" fmla="*/ 2147483646 w 513"/>
                <a:gd name="T79" fmla="*/ 2147483646 h 99"/>
                <a:gd name="T80" fmla="*/ 2147483646 w 513"/>
                <a:gd name="T81" fmla="*/ 2058314044 h 99"/>
                <a:gd name="T82" fmla="*/ 2147483646 w 513"/>
                <a:gd name="T83" fmla="*/ 1943957917 h 99"/>
                <a:gd name="T84" fmla="*/ 2147483646 w 513"/>
                <a:gd name="T85" fmla="*/ 1715256357 h 99"/>
                <a:gd name="T86" fmla="*/ 2147483646 w 513"/>
                <a:gd name="T87" fmla="*/ 1486554796 h 99"/>
                <a:gd name="T88" fmla="*/ 2147483646 w 513"/>
                <a:gd name="T89" fmla="*/ 1372209363 h 99"/>
                <a:gd name="T90" fmla="*/ 2147483646 w 513"/>
                <a:gd name="T91" fmla="*/ 1029151675 h 99"/>
                <a:gd name="T92" fmla="*/ 2147483646 w 513"/>
                <a:gd name="T93" fmla="*/ 1029151675 h 99"/>
                <a:gd name="T94" fmla="*/ 2147483646 w 513"/>
                <a:gd name="T95" fmla="*/ 800450115 h 99"/>
                <a:gd name="T96" fmla="*/ 2147483646 w 513"/>
                <a:gd name="T97" fmla="*/ 571748554 h 99"/>
                <a:gd name="T98" fmla="*/ 2147483646 w 513"/>
                <a:gd name="T99" fmla="*/ 457403121 h 99"/>
                <a:gd name="T100" fmla="*/ 2147483646 w 513"/>
                <a:gd name="T101" fmla="*/ 228701560 h 99"/>
                <a:gd name="T102" fmla="*/ 2147483646 w 513"/>
                <a:gd name="T103" fmla="*/ 0 h 99"/>
                <a:gd name="T104" fmla="*/ 2147483646 w 513"/>
                <a:gd name="T105" fmla="*/ 0 h 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13" h="99">
                  <a:moveTo>
                    <a:pt x="0" y="99"/>
                  </a:moveTo>
                  <a:lnTo>
                    <a:pt x="0" y="99"/>
                  </a:lnTo>
                  <a:lnTo>
                    <a:pt x="0" y="90"/>
                  </a:lnTo>
                  <a:lnTo>
                    <a:pt x="1" y="90"/>
                  </a:lnTo>
                  <a:lnTo>
                    <a:pt x="1" y="84"/>
                  </a:lnTo>
                  <a:lnTo>
                    <a:pt x="2" y="84"/>
                  </a:lnTo>
                  <a:lnTo>
                    <a:pt x="2" y="83"/>
                  </a:lnTo>
                  <a:lnTo>
                    <a:pt x="2" y="81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5" y="80"/>
                  </a:lnTo>
                  <a:lnTo>
                    <a:pt x="5" y="79"/>
                  </a:lnTo>
                  <a:lnTo>
                    <a:pt x="8" y="79"/>
                  </a:lnTo>
                  <a:lnTo>
                    <a:pt x="8" y="77"/>
                  </a:lnTo>
                  <a:lnTo>
                    <a:pt x="10" y="77"/>
                  </a:lnTo>
                  <a:lnTo>
                    <a:pt x="10" y="76"/>
                  </a:lnTo>
                  <a:lnTo>
                    <a:pt x="11" y="76"/>
                  </a:lnTo>
                  <a:lnTo>
                    <a:pt x="12" y="76"/>
                  </a:lnTo>
                  <a:lnTo>
                    <a:pt x="12" y="75"/>
                  </a:lnTo>
                  <a:lnTo>
                    <a:pt x="14" y="75"/>
                  </a:lnTo>
                  <a:lnTo>
                    <a:pt x="14" y="74"/>
                  </a:lnTo>
                  <a:lnTo>
                    <a:pt x="15" y="74"/>
                  </a:lnTo>
                  <a:lnTo>
                    <a:pt x="15" y="73"/>
                  </a:lnTo>
                  <a:lnTo>
                    <a:pt x="17" y="73"/>
                  </a:lnTo>
                  <a:lnTo>
                    <a:pt x="19" y="73"/>
                  </a:lnTo>
                  <a:lnTo>
                    <a:pt x="19" y="72"/>
                  </a:lnTo>
                  <a:lnTo>
                    <a:pt x="23" y="72"/>
                  </a:lnTo>
                  <a:lnTo>
                    <a:pt x="23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9" y="69"/>
                  </a:lnTo>
                  <a:lnTo>
                    <a:pt x="46" y="69"/>
                  </a:lnTo>
                  <a:lnTo>
                    <a:pt x="46" y="67"/>
                  </a:lnTo>
                  <a:lnTo>
                    <a:pt x="59" y="67"/>
                  </a:lnTo>
                  <a:lnTo>
                    <a:pt x="59" y="66"/>
                  </a:lnTo>
                  <a:lnTo>
                    <a:pt x="60" y="66"/>
                  </a:lnTo>
                  <a:lnTo>
                    <a:pt x="60" y="65"/>
                  </a:lnTo>
                  <a:lnTo>
                    <a:pt x="61" y="65"/>
                  </a:lnTo>
                  <a:lnTo>
                    <a:pt x="63" y="65"/>
                  </a:lnTo>
                  <a:lnTo>
                    <a:pt x="63" y="64"/>
                  </a:lnTo>
                  <a:lnTo>
                    <a:pt x="64" y="64"/>
                  </a:lnTo>
                  <a:lnTo>
                    <a:pt x="75" y="64"/>
                  </a:lnTo>
                  <a:lnTo>
                    <a:pt x="75" y="63"/>
                  </a:lnTo>
                  <a:lnTo>
                    <a:pt x="85" y="63"/>
                  </a:lnTo>
                  <a:lnTo>
                    <a:pt x="85" y="62"/>
                  </a:lnTo>
                  <a:lnTo>
                    <a:pt x="89" y="62"/>
                  </a:lnTo>
                  <a:lnTo>
                    <a:pt x="89" y="61"/>
                  </a:lnTo>
                  <a:lnTo>
                    <a:pt x="103" y="61"/>
                  </a:lnTo>
                  <a:lnTo>
                    <a:pt x="106" y="61"/>
                  </a:lnTo>
                  <a:lnTo>
                    <a:pt x="106" y="60"/>
                  </a:lnTo>
                  <a:lnTo>
                    <a:pt x="115" y="60"/>
                  </a:lnTo>
                  <a:lnTo>
                    <a:pt x="115" y="59"/>
                  </a:lnTo>
                  <a:lnTo>
                    <a:pt x="116" y="59"/>
                  </a:lnTo>
                  <a:lnTo>
                    <a:pt x="116" y="58"/>
                  </a:lnTo>
                  <a:lnTo>
                    <a:pt x="123" y="58"/>
                  </a:lnTo>
                  <a:lnTo>
                    <a:pt x="123" y="57"/>
                  </a:lnTo>
                  <a:lnTo>
                    <a:pt x="127" y="57"/>
                  </a:lnTo>
                  <a:lnTo>
                    <a:pt x="128" y="57"/>
                  </a:lnTo>
                  <a:lnTo>
                    <a:pt x="131" y="57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39" y="55"/>
                  </a:lnTo>
                  <a:lnTo>
                    <a:pt x="156" y="55"/>
                  </a:lnTo>
                  <a:lnTo>
                    <a:pt x="156" y="54"/>
                  </a:lnTo>
                  <a:lnTo>
                    <a:pt x="158" y="54"/>
                  </a:lnTo>
                  <a:lnTo>
                    <a:pt x="159" y="54"/>
                  </a:lnTo>
                  <a:lnTo>
                    <a:pt x="159" y="53"/>
                  </a:lnTo>
                  <a:lnTo>
                    <a:pt x="161" y="53"/>
                  </a:lnTo>
                  <a:lnTo>
                    <a:pt x="161" y="52"/>
                  </a:lnTo>
                  <a:lnTo>
                    <a:pt x="167" y="52"/>
                  </a:lnTo>
                  <a:lnTo>
                    <a:pt x="167" y="51"/>
                  </a:lnTo>
                  <a:lnTo>
                    <a:pt x="168" y="51"/>
                  </a:lnTo>
                  <a:lnTo>
                    <a:pt x="168" y="50"/>
                  </a:lnTo>
                  <a:lnTo>
                    <a:pt x="176" y="50"/>
                  </a:lnTo>
                  <a:lnTo>
                    <a:pt x="176" y="49"/>
                  </a:lnTo>
                  <a:lnTo>
                    <a:pt x="179" y="49"/>
                  </a:lnTo>
                  <a:lnTo>
                    <a:pt x="179" y="48"/>
                  </a:lnTo>
                  <a:lnTo>
                    <a:pt x="181" y="48"/>
                  </a:lnTo>
                  <a:lnTo>
                    <a:pt x="181" y="47"/>
                  </a:lnTo>
                  <a:lnTo>
                    <a:pt x="184" y="47"/>
                  </a:lnTo>
                  <a:lnTo>
                    <a:pt x="184" y="46"/>
                  </a:lnTo>
                  <a:lnTo>
                    <a:pt x="185" y="46"/>
                  </a:lnTo>
                  <a:lnTo>
                    <a:pt x="187" y="46"/>
                  </a:lnTo>
                  <a:lnTo>
                    <a:pt x="187" y="45"/>
                  </a:lnTo>
                  <a:lnTo>
                    <a:pt x="189" y="45"/>
                  </a:lnTo>
                  <a:lnTo>
                    <a:pt x="189" y="44"/>
                  </a:lnTo>
                  <a:lnTo>
                    <a:pt x="190" y="44"/>
                  </a:lnTo>
                  <a:lnTo>
                    <a:pt x="190" y="42"/>
                  </a:lnTo>
                  <a:lnTo>
                    <a:pt x="192" y="42"/>
                  </a:lnTo>
                  <a:lnTo>
                    <a:pt x="195" y="42"/>
                  </a:lnTo>
                  <a:lnTo>
                    <a:pt x="195" y="41"/>
                  </a:lnTo>
                  <a:lnTo>
                    <a:pt x="209" y="41"/>
                  </a:lnTo>
                  <a:lnTo>
                    <a:pt x="209" y="40"/>
                  </a:lnTo>
                  <a:lnTo>
                    <a:pt x="209" y="39"/>
                  </a:lnTo>
                  <a:lnTo>
                    <a:pt x="219" y="39"/>
                  </a:lnTo>
                  <a:lnTo>
                    <a:pt x="219" y="38"/>
                  </a:lnTo>
                  <a:lnTo>
                    <a:pt x="221" y="38"/>
                  </a:lnTo>
                  <a:lnTo>
                    <a:pt x="221" y="37"/>
                  </a:lnTo>
                  <a:lnTo>
                    <a:pt x="222" y="37"/>
                  </a:lnTo>
                  <a:lnTo>
                    <a:pt x="222" y="36"/>
                  </a:lnTo>
                  <a:lnTo>
                    <a:pt x="224" y="36"/>
                  </a:lnTo>
                  <a:lnTo>
                    <a:pt x="224" y="34"/>
                  </a:lnTo>
                  <a:lnTo>
                    <a:pt x="228" y="34"/>
                  </a:lnTo>
                  <a:lnTo>
                    <a:pt x="228" y="33"/>
                  </a:lnTo>
                  <a:lnTo>
                    <a:pt x="233" y="33"/>
                  </a:lnTo>
                  <a:lnTo>
                    <a:pt x="233" y="32"/>
                  </a:lnTo>
                  <a:lnTo>
                    <a:pt x="240" y="32"/>
                  </a:lnTo>
                  <a:lnTo>
                    <a:pt x="240" y="31"/>
                  </a:lnTo>
                  <a:lnTo>
                    <a:pt x="244" y="31"/>
                  </a:lnTo>
                  <a:lnTo>
                    <a:pt x="244" y="30"/>
                  </a:lnTo>
                  <a:lnTo>
                    <a:pt x="251" y="30"/>
                  </a:lnTo>
                  <a:lnTo>
                    <a:pt x="252" y="30"/>
                  </a:lnTo>
                  <a:lnTo>
                    <a:pt x="252" y="29"/>
                  </a:lnTo>
                  <a:lnTo>
                    <a:pt x="253" y="29"/>
                  </a:lnTo>
                  <a:lnTo>
                    <a:pt x="253" y="28"/>
                  </a:lnTo>
                  <a:lnTo>
                    <a:pt x="256" y="28"/>
                  </a:lnTo>
                  <a:lnTo>
                    <a:pt x="261" y="28"/>
                  </a:lnTo>
                  <a:lnTo>
                    <a:pt x="261" y="27"/>
                  </a:lnTo>
                  <a:lnTo>
                    <a:pt x="278" y="27"/>
                  </a:lnTo>
                  <a:lnTo>
                    <a:pt x="278" y="26"/>
                  </a:lnTo>
                  <a:lnTo>
                    <a:pt x="280" y="26"/>
                  </a:lnTo>
                  <a:lnTo>
                    <a:pt x="285" y="26"/>
                  </a:lnTo>
                  <a:lnTo>
                    <a:pt x="285" y="25"/>
                  </a:lnTo>
                  <a:lnTo>
                    <a:pt x="300" y="25"/>
                  </a:lnTo>
                  <a:lnTo>
                    <a:pt x="300" y="24"/>
                  </a:lnTo>
                  <a:lnTo>
                    <a:pt x="318" y="24"/>
                  </a:lnTo>
                  <a:lnTo>
                    <a:pt x="318" y="23"/>
                  </a:lnTo>
                  <a:lnTo>
                    <a:pt x="320" y="23"/>
                  </a:lnTo>
                  <a:lnTo>
                    <a:pt x="322" y="23"/>
                  </a:lnTo>
                  <a:lnTo>
                    <a:pt x="322" y="22"/>
                  </a:lnTo>
                  <a:lnTo>
                    <a:pt x="329" y="22"/>
                  </a:lnTo>
                  <a:lnTo>
                    <a:pt x="331" y="22"/>
                  </a:lnTo>
                  <a:lnTo>
                    <a:pt x="331" y="21"/>
                  </a:lnTo>
                  <a:lnTo>
                    <a:pt x="348" y="21"/>
                  </a:lnTo>
                  <a:lnTo>
                    <a:pt x="348" y="20"/>
                  </a:lnTo>
                  <a:lnTo>
                    <a:pt x="358" y="20"/>
                  </a:lnTo>
                  <a:lnTo>
                    <a:pt x="358" y="19"/>
                  </a:lnTo>
                  <a:lnTo>
                    <a:pt x="374" y="19"/>
                  </a:lnTo>
                  <a:lnTo>
                    <a:pt x="374" y="18"/>
                  </a:lnTo>
                  <a:lnTo>
                    <a:pt x="379" y="18"/>
                  </a:lnTo>
                  <a:lnTo>
                    <a:pt x="385" y="18"/>
                  </a:lnTo>
                  <a:lnTo>
                    <a:pt x="389" y="18"/>
                  </a:lnTo>
                  <a:lnTo>
                    <a:pt x="389" y="17"/>
                  </a:lnTo>
                  <a:lnTo>
                    <a:pt x="400" y="17"/>
                  </a:lnTo>
                  <a:lnTo>
                    <a:pt x="400" y="16"/>
                  </a:lnTo>
                  <a:lnTo>
                    <a:pt x="405" y="16"/>
                  </a:lnTo>
                  <a:lnTo>
                    <a:pt x="405" y="15"/>
                  </a:lnTo>
                  <a:lnTo>
                    <a:pt x="407" y="15"/>
                  </a:lnTo>
                  <a:lnTo>
                    <a:pt x="407" y="14"/>
                  </a:lnTo>
                  <a:lnTo>
                    <a:pt x="408" y="14"/>
                  </a:lnTo>
                  <a:lnTo>
                    <a:pt x="408" y="13"/>
                  </a:lnTo>
                  <a:lnTo>
                    <a:pt x="412" y="13"/>
                  </a:lnTo>
                  <a:lnTo>
                    <a:pt x="424" y="13"/>
                  </a:lnTo>
                  <a:lnTo>
                    <a:pt x="424" y="12"/>
                  </a:lnTo>
                  <a:lnTo>
                    <a:pt x="429" y="12"/>
                  </a:lnTo>
                  <a:lnTo>
                    <a:pt x="429" y="10"/>
                  </a:lnTo>
                  <a:lnTo>
                    <a:pt x="445" y="10"/>
                  </a:lnTo>
                  <a:lnTo>
                    <a:pt x="445" y="9"/>
                  </a:lnTo>
                  <a:lnTo>
                    <a:pt x="449" y="9"/>
                  </a:lnTo>
                  <a:lnTo>
                    <a:pt x="450" y="9"/>
                  </a:lnTo>
                  <a:lnTo>
                    <a:pt x="461" y="9"/>
                  </a:lnTo>
                  <a:lnTo>
                    <a:pt x="461" y="8"/>
                  </a:lnTo>
                  <a:lnTo>
                    <a:pt x="463" y="8"/>
                  </a:lnTo>
                  <a:lnTo>
                    <a:pt x="463" y="7"/>
                  </a:lnTo>
                  <a:lnTo>
                    <a:pt x="473" y="7"/>
                  </a:lnTo>
                  <a:lnTo>
                    <a:pt x="473" y="6"/>
                  </a:lnTo>
                  <a:lnTo>
                    <a:pt x="477" y="6"/>
                  </a:lnTo>
                  <a:lnTo>
                    <a:pt x="477" y="5"/>
                  </a:lnTo>
                  <a:lnTo>
                    <a:pt x="478" y="5"/>
                  </a:lnTo>
                  <a:lnTo>
                    <a:pt x="481" y="5"/>
                  </a:lnTo>
                  <a:lnTo>
                    <a:pt x="481" y="4"/>
                  </a:lnTo>
                  <a:lnTo>
                    <a:pt x="485" y="4"/>
                  </a:lnTo>
                  <a:lnTo>
                    <a:pt x="485" y="3"/>
                  </a:lnTo>
                  <a:lnTo>
                    <a:pt x="497" y="3"/>
                  </a:lnTo>
                  <a:lnTo>
                    <a:pt x="497" y="2"/>
                  </a:lnTo>
                  <a:lnTo>
                    <a:pt x="501" y="2"/>
                  </a:lnTo>
                  <a:lnTo>
                    <a:pt x="501" y="1"/>
                  </a:lnTo>
                  <a:lnTo>
                    <a:pt x="507" y="1"/>
                  </a:lnTo>
                  <a:lnTo>
                    <a:pt x="507" y="0"/>
                  </a:lnTo>
                  <a:lnTo>
                    <a:pt x="513" y="0"/>
                  </a:lnTo>
                </a:path>
              </a:pathLst>
            </a:custGeom>
            <a:noFill/>
            <a:ln w="38100" cap="rnd">
              <a:solidFill>
                <a:srgbClr val="00B0F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15" name="Freeform 93">
              <a:extLst>
                <a:ext uri="{FF2B5EF4-FFF2-40B4-BE49-F238E27FC236}">
                  <a16:creationId xmlns:a16="http://schemas.microsoft.com/office/drawing/2014/main" id="{A89C15E5-BC19-44A3-9AE0-0040558BF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515" y="3653035"/>
              <a:ext cx="5582657" cy="1293515"/>
            </a:xfrm>
            <a:custGeom>
              <a:avLst/>
              <a:gdLst>
                <a:gd name="T0" fmla="*/ 118421976 w 513"/>
                <a:gd name="T1" fmla="*/ 2147483646 h 121"/>
                <a:gd name="T2" fmla="*/ 236854834 w 513"/>
                <a:gd name="T3" fmla="*/ 2147483646 h 121"/>
                <a:gd name="T4" fmla="*/ 473698785 w 513"/>
                <a:gd name="T5" fmla="*/ 2147483646 h 121"/>
                <a:gd name="T6" fmla="*/ 710553618 w 513"/>
                <a:gd name="T7" fmla="*/ 2147483646 h 121"/>
                <a:gd name="T8" fmla="*/ 947408452 w 513"/>
                <a:gd name="T9" fmla="*/ 2147483646 h 121"/>
                <a:gd name="T10" fmla="*/ 1184263285 w 513"/>
                <a:gd name="T11" fmla="*/ 2147483646 h 121"/>
                <a:gd name="T12" fmla="*/ 1421107236 w 513"/>
                <a:gd name="T13" fmla="*/ 2147483646 h 121"/>
                <a:gd name="T14" fmla="*/ 1539540094 w 513"/>
                <a:gd name="T15" fmla="*/ 2147483646 h 121"/>
                <a:gd name="T16" fmla="*/ 2147483646 w 513"/>
                <a:gd name="T17" fmla="*/ 2147483646 h 121"/>
                <a:gd name="T18" fmla="*/ 2147483646 w 513"/>
                <a:gd name="T19" fmla="*/ 2147483646 h 121"/>
                <a:gd name="T20" fmla="*/ 2147483646 w 513"/>
                <a:gd name="T21" fmla="*/ 2147483646 h 121"/>
                <a:gd name="T22" fmla="*/ 2147483646 w 513"/>
                <a:gd name="T23" fmla="*/ 2147483646 h 121"/>
                <a:gd name="T24" fmla="*/ 2147483646 w 513"/>
                <a:gd name="T25" fmla="*/ 2147483646 h 121"/>
                <a:gd name="T26" fmla="*/ 2147483646 w 513"/>
                <a:gd name="T27" fmla="*/ 2147483646 h 121"/>
                <a:gd name="T28" fmla="*/ 2147483646 w 513"/>
                <a:gd name="T29" fmla="*/ 2147483646 h 121"/>
                <a:gd name="T30" fmla="*/ 2147483646 w 513"/>
                <a:gd name="T31" fmla="*/ 2147483646 h 121"/>
                <a:gd name="T32" fmla="*/ 2147483646 w 513"/>
                <a:gd name="T33" fmla="*/ 2147483646 h 121"/>
                <a:gd name="T34" fmla="*/ 2147483646 w 513"/>
                <a:gd name="T35" fmla="*/ 2147483646 h 121"/>
                <a:gd name="T36" fmla="*/ 2147483646 w 513"/>
                <a:gd name="T37" fmla="*/ 2147483646 h 121"/>
                <a:gd name="T38" fmla="*/ 2147483646 w 513"/>
                <a:gd name="T39" fmla="*/ 2147483646 h 121"/>
                <a:gd name="T40" fmla="*/ 2147483646 w 513"/>
                <a:gd name="T41" fmla="*/ 2147483646 h 121"/>
                <a:gd name="T42" fmla="*/ 2147483646 w 513"/>
                <a:gd name="T43" fmla="*/ 2147483646 h 121"/>
                <a:gd name="T44" fmla="*/ 2147483646 w 513"/>
                <a:gd name="T45" fmla="*/ 2147483646 h 121"/>
                <a:gd name="T46" fmla="*/ 2147483646 w 513"/>
                <a:gd name="T47" fmla="*/ 2147483646 h 121"/>
                <a:gd name="T48" fmla="*/ 2147483646 w 513"/>
                <a:gd name="T49" fmla="*/ 2147483646 h 121"/>
                <a:gd name="T50" fmla="*/ 2147483646 w 513"/>
                <a:gd name="T51" fmla="*/ 2147483646 h 121"/>
                <a:gd name="T52" fmla="*/ 2147483646 w 513"/>
                <a:gd name="T53" fmla="*/ 2147483646 h 121"/>
                <a:gd name="T54" fmla="*/ 2147483646 w 513"/>
                <a:gd name="T55" fmla="*/ 2147483646 h 121"/>
                <a:gd name="T56" fmla="*/ 2147483646 w 513"/>
                <a:gd name="T57" fmla="*/ 2147483646 h 121"/>
                <a:gd name="T58" fmla="*/ 2147483646 w 513"/>
                <a:gd name="T59" fmla="*/ 2147483646 h 121"/>
                <a:gd name="T60" fmla="*/ 2147483646 w 513"/>
                <a:gd name="T61" fmla="*/ 2147483646 h 121"/>
                <a:gd name="T62" fmla="*/ 2147483646 w 513"/>
                <a:gd name="T63" fmla="*/ 2147483646 h 121"/>
                <a:gd name="T64" fmla="*/ 2147483646 w 513"/>
                <a:gd name="T65" fmla="*/ 2147483646 h 121"/>
                <a:gd name="T66" fmla="*/ 2147483646 w 513"/>
                <a:gd name="T67" fmla="*/ 2147483646 h 121"/>
                <a:gd name="T68" fmla="*/ 2147483646 w 513"/>
                <a:gd name="T69" fmla="*/ 2147483646 h 121"/>
                <a:gd name="T70" fmla="*/ 2147483646 w 513"/>
                <a:gd name="T71" fmla="*/ 2147483646 h 121"/>
                <a:gd name="T72" fmla="*/ 2147483646 w 513"/>
                <a:gd name="T73" fmla="*/ 2147483646 h 121"/>
                <a:gd name="T74" fmla="*/ 2147483646 w 513"/>
                <a:gd name="T75" fmla="*/ 2147483646 h 121"/>
                <a:gd name="T76" fmla="*/ 2147483646 w 513"/>
                <a:gd name="T77" fmla="*/ 2147483646 h 121"/>
                <a:gd name="T78" fmla="*/ 2147483646 w 513"/>
                <a:gd name="T79" fmla="*/ 2147483646 h 121"/>
                <a:gd name="T80" fmla="*/ 2147483646 w 513"/>
                <a:gd name="T81" fmla="*/ 2147483646 h 121"/>
                <a:gd name="T82" fmla="*/ 2147483646 w 513"/>
                <a:gd name="T83" fmla="*/ 2147483646 h 121"/>
                <a:gd name="T84" fmla="*/ 2147483646 w 513"/>
                <a:gd name="T85" fmla="*/ 2147483646 h 121"/>
                <a:gd name="T86" fmla="*/ 2147483646 w 513"/>
                <a:gd name="T87" fmla="*/ 1942774008 h 121"/>
                <a:gd name="T88" fmla="*/ 2147483646 w 513"/>
                <a:gd name="T89" fmla="*/ 1714206701 h 121"/>
                <a:gd name="T90" fmla="*/ 2147483646 w 513"/>
                <a:gd name="T91" fmla="*/ 1599928392 h 121"/>
                <a:gd name="T92" fmla="*/ 2147483646 w 513"/>
                <a:gd name="T93" fmla="*/ 1371361085 h 121"/>
                <a:gd name="T94" fmla="*/ 2147483646 w 513"/>
                <a:gd name="T95" fmla="*/ 1142804467 h 121"/>
                <a:gd name="T96" fmla="*/ 2147483646 w 513"/>
                <a:gd name="T97" fmla="*/ 914247850 h 121"/>
                <a:gd name="T98" fmla="*/ 2147483646 w 513"/>
                <a:gd name="T99" fmla="*/ 685680542 h 121"/>
                <a:gd name="T100" fmla="*/ 2147483646 w 513"/>
                <a:gd name="T101" fmla="*/ 571402234 h 121"/>
                <a:gd name="T102" fmla="*/ 2147483646 w 513"/>
                <a:gd name="T103" fmla="*/ 457123925 h 121"/>
                <a:gd name="T104" fmla="*/ 2147483646 w 513"/>
                <a:gd name="T105" fmla="*/ 228556617 h 121"/>
                <a:gd name="T106" fmla="*/ 2147483646 w 513"/>
                <a:gd name="T107" fmla="*/ 0 h 121"/>
                <a:gd name="T108" fmla="*/ 2147483646 w 513"/>
                <a:gd name="T109" fmla="*/ 0 h 1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13" h="121">
                  <a:moveTo>
                    <a:pt x="0" y="121"/>
                  </a:moveTo>
                  <a:lnTo>
                    <a:pt x="0" y="121"/>
                  </a:lnTo>
                  <a:lnTo>
                    <a:pt x="0" y="110"/>
                  </a:lnTo>
                  <a:lnTo>
                    <a:pt x="1" y="110"/>
                  </a:lnTo>
                  <a:lnTo>
                    <a:pt x="1" y="102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2" y="99"/>
                  </a:lnTo>
                  <a:lnTo>
                    <a:pt x="3" y="99"/>
                  </a:lnTo>
                  <a:lnTo>
                    <a:pt x="3" y="96"/>
                  </a:lnTo>
                  <a:lnTo>
                    <a:pt x="4" y="96"/>
                  </a:lnTo>
                  <a:lnTo>
                    <a:pt x="4" y="93"/>
                  </a:lnTo>
                  <a:lnTo>
                    <a:pt x="5" y="93"/>
                  </a:lnTo>
                  <a:lnTo>
                    <a:pt x="5" y="92"/>
                  </a:lnTo>
                  <a:lnTo>
                    <a:pt x="6" y="92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7" y="90"/>
                  </a:lnTo>
                  <a:lnTo>
                    <a:pt x="8" y="90"/>
                  </a:lnTo>
                  <a:lnTo>
                    <a:pt x="8" y="89"/>
                  </a:lnTo>
                  <a:lnTo>
                    <a:pt x="9" y="89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0" y="85"/>
                  </a:lnTo>
                  <a:lnTo>
                    <a:pt x="11" y="85"/>
                  </a:lnTo>
                  <a:lnTo>
                    <a:pt x="11" y="84"/>
                  </a:lnTo>
                  <a:lnTo>
                    <a:pt x="12" y="84"/>
                  </a:lnTo>
                  <a:lnTo>
                    <a:pt x="12" y="83"/>
                  </a:lnTo>
                  <a:lnTo>
                    <a:pt x="12" y="82"/>
                  </a:lnTo>
                  <a:lnTo>
                    <a:pt x="13" y="82"/>
                  </a:lnTo>
                  <a:lnTo>
                    <a:pt x="13" y="81"/>
                  </a:lnTo>
                  <a:lnTo>
                    <a:pt x="16" y="81"/>
                  </a:lnTo>
                  <a:lnTo>
                    <a:pt x="16" y="80"/>
                  </a:lnTo>
                  <a:lnTo>
                    <a:pt x="19" y="80"/>
                  </a:lnTo>
                  <a:lnTo>
                    <a:pt x="19" y="79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1" y="78"/>
                  </a:lnTo>
                  <a:lnTo>
                    <a:pt x="21" y="76"/>
                  </a:lnTo>
                  <a:lnTo>
                    <a:pt x="23" y="76"/>
                  </a:lnTo>
                  <a:lnTo>
                    <a:pt x="23" y="75"/>
                  </a:lnTo>
                  <a:lnTo>
                    <a:pt x="23" y="74"/>
                  </a:lnTo>
                  <a:lnTo>
                    <a:pt x="24" y="74"/>
                  </a:lnTo>
                  <a:lnTo>
                    <a:pt x="24" y="73"/>
                  </a:lnTo>
                  <a:lnTo>
                    <a:pt x="25" y="73"/>
                  </a:lnTo>
                  <a:lnTo>
                    <a:pt x="25" y="71"/>
                  </a:lnTo>
                  <a:lnTo>
                    <a:pt x="26" y="71"/>
                  </a:lnTo>
                  <a:lnTo>
                    <a:pt x="26" y="70"/>
                  </a:lnTo>
                  <a:lnTo>
                    <a:pt x="31" y="70"/>
                  </a:lnTo>
                  <a:lnTo>
                    <a:pt x="31" y="68"/>
                  </a:lnTo>
                  <a:lnTo>
                    <a:pt x="32" y="68"/>
                  </a:lnTo>
                  <a:lnTo>
                    <a:pt x="32" y="67"/>
                  </a:lnTo>
                  <a:lnTo>
                    <a:pt x="35" y="67"/>
                  </a:lnTo>
                  <a:lnTo>
                    <a:pt x="35" y="66"/>
                  </a:lnTo>
                  <a:lnTo>
                    <a:pt x="37" y="66"/>
                  </a:lnTo>
                  <a:lnTo>
                    <a:pt x="37" y="65"/>
                  </a:lnTo>
                  <a:lnTo>
                    <a:pt x="40" y="65"/>
                  </a:lnTo>
                  <a:lnTo>
                    <a:pt x="42" y="65"/>
                  </a:lnTo>
                  <a:lnTo>
                    <a:pt x="42" y="64"/>
                  </a:lnTo>
                  <a:lnTo>
                    <a:pt x="47" y="64"/>
                  </a:lnTo>
                  <a:lnTo>
                    <a:pt x="47" y="63"/>
                  </a:lnTo>
                  <a:lnTo>
                    <a:pt x="49" y="63"/>
                  </a:lnTo>
                  <a:lnTo>
                    <a:pt x="49" y="61"/>
                  </a:lnTo>
                  <a:lnTo>
                    <a:pt x="50" y="61"/>
                  </a:lnTo>
                  <a:lnTo>
                    <a:pt x="50" y="60"/>
                  </a:lnTo>
                  <a:lnTo>
                    <a:pt x="52" y="60"/>
                  </a:lnTo>
                  <a:lnTo>
                    <a:pt x="53" y="60"/>
                  </a:lnTo>
                  <a:lnTo>
                    <a:pt x="53" y="58"/>
                  </a:lnTo>
                  <a:lnTo>
                    <a:pt x="56" y="58"/>
                  </a:lnTo>
                  <a:lnTo>
                    <a:pt x="56" y="57"/>
                  </a:lnTo>
                  <a:lnTo>
                    <a:pt x="62" y="57"/>
                  </a:lnTo>
                  <a:lnTo>
                    <a:pt x="62" y="56"/>
                  </a:lnTo>
                  <a:lnTo>
                    <a:pt x="64" y="56"/>
                  </a:lnTo>
                  <a:lnTo>
                    <a:pt x="69" y="56"/>
                  </a:lnTo>
                  <a:lnTo>
                    <a:pt x="69" y="55"/>
                  </a:lnTo>
                  <a:lnTo>
                    <a:pt x="70" y="55"/>
                  </a:lnTo>
                  <a:lnTo>
                    <a:pt x="70" y="54"/>
                  </a:lnTo>
                  <a:lnTo>
                    <a:pt x="71" y="54"/>
                  </a:lnTo>
                  <a:lnTo>
                    <a:pt x="75" y="54"/>
                  </a:lnTo>
                  <a:lnTo>
                    <a:pt x="75" y="53"/>
                  </a:lnTo>
                  <a:lnTo>
                    <a:pt x="80" y="53"/>
                  </a:lnTo>
                  <a:lnTo>
                    <a:pt x="80" y="52"/>
                  </a:lnTo>
                  <a:lnTo>
                    <a:pt x="85" y="52"/>
                  </a:lnTo>
                  <a:lnTo>
                    <a:pt x="85" y="51"/>
                  </a:lnTo>
                  <a:lnTo>
                    <a:pt x="97" y="51"/>
                  </a:lnTo>
                  <a:lnTo>
                    <a:pt x="97" y="50"/>
                  </a:lnTo>
                  <a:lnTo>
                    <a:pt x="98" y="50"/>
                  </a:lnTo>
                  <a:lnTo>
                    <a:pt x="98" y="49"/>
                  </a:lnTo>
                  <a:lnTo>
                    <a:pt x="117" y="49"/>
                  </a:lnTo>
                  <a:lnTo>
                    <a:pt x="120" y="49"/>
                  </a:lnTo>
                  <a:lnTo>
                    <a:pt x="120" y="48"/>
                  </a:lnTo>
                  <a:lnTo>
                    <a:pt x="128" y="48"/>
                  </a:lnTo>
                  <a:lnTo>
                    <a:pt x="128" y="47"/>
                  </a:lnTo>
                  <a:lnTo>
                    <a:pt x="131" y="47"/>
                  </a:lnTo>
                  <a:lnTo>
                    <a:pt x="131" y="46"/>
                  </a:lnTo>
                  <a:lnTo>
                    <a:pt x="139" y="46"/>
                  </a:lnTo>
                  <a:lnTo>
                    <a:pt x="139" y="45"/>
                  </a:lnTo>
                  <a:lnTo>
                    <a:pt x="141" y="45"/>
                  </a:lnTo>
                  <a:lnTo>
                    <a:pt x="141" y="44"/>
                  </a:lnTo>
                  <a:lnTo>
                    <a:pt x="148" y="44"/>
                  </a:lnTo>
                  <a:lnTo>
                    <a:pt x="148" y="43"/>
                  </a:lnTo>
                  <a:lnTo>
                    <a:pt x="149" y="43"/>
                  </a:lnTo>
                  <a:lnTo>
                    <a:pt x="149" y="42"/>
                  </a:lnTo>
                  <a:lnTo>
                    <a:pt x="150" y="42"/>
                  </a:lnTo>
                  <a:lnTo>
                    <a:pt x="150" y="41"/>
                  </a:lnTo>
                  <a:lnTo>
                    <a:pt x="157" y="41"/>
                  </a:lnTo>
                  <a:lnTo>
                    <a:pt x="157" y="39"/>
                  </a:lnTo>
                  <a:lnTo>
                    <a:pt x="167" y="39"/>
                  </a:lnTo>
                  <a:lnTo>
                    <a:pt x="167" y="37"/>
                  </a:lnTo>
                  <a:lnTo>
                    <a:pt x="170" y="37"/>
                  </a:lnTo>
                  <a:lnTo>
                    <a:pt x="170" y="36"/>
                  </a:lnTo>
                  <a:lnTo>
                    <a:pt x="172" y="36"/>
                  </a:lnTo>
                  <a:lnTo>
                    <a:pt x="172" y="35"/>
                  </a:lnTo>
                  <a:lnTo>
                    <a:pt x="173" y="35"/>
                  </a:lnTo>
                  <a:lnTo>
                    <a:pt x="173" y="34"/>
                  </a:lnTo>
                  <a:lnTo>
                    <a:pt x="175" y="34"/>
                  </a:lnTo>
                  <a:lnTo>
                    <a:pt x="175" y="33"/>
                  </a:lnTo>
                  <a:lnTo>
                    <a:pt x="184" y="33"/>
                  </a:lnTo>
                  <a:lnTo>
                    <a:pt x="184" y="32"/>
                  </a:lnTo>
                  <a:lnTo>
                    <a:pt x="192" y="32"/>
                  </a:lnTo>
                  <a:lnTo>
                    <a:pt x="194" y="32"/>
                  </a:lnTo>
                  <a:lnTo>
                    <a:pt x="194" y="31"/>
                  </a:lnTo>
                  <a:lnTo>
                    <a:pt x="205" y="31"/>
                  </a:lnTo>
                  <a:lnTo>
                    <a:pt x="205" y="30"/>
                  </a:lnTo>
                  <a:lnTo>
                    <a:pt x="212" y="30"/>
                  </a:lnTo>
                  <a:lnTo>
                    <a:pt x="212" y="29"/>
                  </a:lnTo>
                  <a:lnTo>
                    <a:pt x="214" y="29"/>
                  </a:lnTo>
                  <a:lnTo>
                    <a:pt x="214" y="28"/>
                  </a:lnTo>
                  <a:lnTo>
                    <a:pt x="228" y="28"/>
                  </a:lnTo>
                  <a:lnTo>
                    <a:pt x="228" y="27"/>
                  </a:lnTo>
                  <a:lnTo>
                    <a:pt x="245" y="27"/>
                  </a:lnTo>
                  <a:lnTo>
                    <a:pt x="245" y="26"/>
                  </a:lnTo>
                  <a:lnTo>
                    <a:pt x="246" y="26"/>
                  </a:lnTo>
                  <a:lnTo>
                    <a:pt x="256" y="26"/>
                  </a:lnTo>
                  <a:lnTo>
                    <a:pt x="273" y="26"/>
                  </a:lnTo>
                  <a:lnTo>
                    <a:pt x="273" y="25"/>
                  </a:lnTo>
                  <a:lnTo>
                    <a:pt x="279" y="25"/>
                  </a:lnTo>
                  <a:lnTo>
                    <a:pt x="279" y="24"/>
                  </a:lnTo>
                  <a:lnTo>
                    <a:pt x="300" y="24"/>
                  </a:lnTo>
                  <a:lnTo>
                    <a:pt x="300" y="23"/>
                  </a:lnTo>
                  <a:lnTo>
                    <a:pt x="303" y="23"/>
                  </a:lnTo>
                  <a:lnTo>
                    <a:pt x="303" y="22"/>
                  </a:lnTo>
                  <a:lnTo>
                    <a:pt x="320" y="22"/>
                  </a:lnTo>
                  <a:lnTo>
                    <a:pt x="322" y="22"/>
                  </a:lnTo>
                  <a:lnTo>
                    <a:pt x="322" y="21"/>
                  </a:lnTo>
                  <a:lnTo>
                    <a:pt x="325" y="21"/>
                  </a:lnTo>
                  <a:lnTo>
                    <a:pt x="325" y="20"/>
                  </a:lnTo>
                  <a:lnTo>
                    <a:pt x="335" y="20"/>
                  </a:lnTo>
                  <a:lnTo>
                    <a:pt x="335" y="19"/>
                  </a:lnTo>
                  <a:lnTo>
                    <a:pt x="338" y="19"/>
                  </a:lnTo>
                  <a:lnTo>
                    <a:pt x="361" y="19"/>
                  </a:lnTo>
                  <a:lnTo>
                    <a:pt x="361" y="18"/>
                  </a:lnTo>
                  <a:lnTo>
                    <a:pt x="363" y="18"/>
                  </a:lnTo>
                  <a:lnTo>
                    <a:pt x="363" y="17"/>
                  </a:lnTo>
                  <a:lnTo>
                    <a:pt x="376" y="17"/>
                  </a:lnTo>
                  <a:lnTo>
                    <a:pt x="376" y="16"/>
                  </a:lnTo>
                  <a:lnTo>
                    <a:pt x="382" y="16"/>
                  </a:lnTo>
                  <a:lnTo>
                    <a:pt x="382" y="15"/>
                  </a:lnTo>
                  <a:lnTo>
                    <a:pt x="385" y="15"/>
                  </a:lnTo>
                  <a:lnTo>
                    <a:pt x="385" y="14"/>
                  </a:lnTo>
                  <a:lnTo>
                    <a:pt x="391" y="14"/>
                  </a:lnTo>
                  <a:lnTo>
                    <a:pt x="391" y="13"/>
                  </a:lnTo>
                  <a:lnTo>
                    <a:pt x="393" y="13"/>
                  </a:lnTo>
                  <a:lnTo>
                    <a:pt x="393" y="12"/>
                  </a:lnTo>
                  <a:lnTo>
                    <a:pt x="401" y="12"/>
                  </a:lnTo>
                  <a:lnTo>
                    <a:pt x="401" y="11"/>
                  </a:lnTo>
                  <a:lnTo>
                    <a:pt x="416" y="11"/>
                  </a:lnTo>
                  <a:lnTo>
                    <a:pt x="416" y="10"/>
                  </a:lnTo>
                  <a:lnTo>
                    <a:pt x="419" y="10"/>
                  </a:lnTo>
                  <a:lnTo>
                    <a:pt x="419" y="9"/>
                  </a:lnTo>
                  <a:lnTo>
                    <a:pt x="422" y="9"/>
                  </a:lnTo>
                  <a:lnTo>
                    <a:pt x="422" y="8"/>
                  </a:lnTo>
                  <a:lnTo>
                    <a:pt x="433" y="8"/>
                  </a:lnTo>
                  <a:lnTo>
                    <a:pt x="433" y="7"/>
                  </a:lnTo>
                  <a:lnTo>
                    <a:pt x="445" y="7"/>
                  </a:lnTo>
                  <a:lnTo>
                    <a:pt x="445" y="6"/>
                  </a:lnTo>
                  <a:lnTo>
                    <a:pt x="449" y="6"/>
                  </a:lnTo>
                  <a:lnTo>
                    <a:pt x="452" y="6"/>
                  </a:lnTo>
                  <a:lnTo>
                    <a:pt x="452" y="5"/>
                  </a:lnTo>
                  <a:lnTo>
                    <a:pt x="462" y="5"/>
                  </a:lnTo>
                  <a:lnTo>
                    <a:pt x="462" y="4"/>
                  </a:lnTo>
                  <a:lnTo>
                    <a:pt x="463" y="4"/>
                  </a:lnTo>
                  <a:lnTo>
                    <a:pt x="475" y="4"/>
                  </a:lnTo>
                  <a:lnTo>
                    <a:pt x="475" y="3"/>
                  </a:lnTo>
                  <a:lnTo>
                    <a:pt x="476" y="3"/>
                  </a:lnTo>
                  <a:lnTo>
                    <a:pt x="476" y="2"/>
                  </a:lnTo>
                  <a:lnTo>
                    <a:pt x="478" y="2"/>
                  </a:lnTo>
                  <a:lnTo>
                    <a:pt x="478" y="1"/>
                  </a:lnTo>
                  <a:lnTo>
                    <a:pt x="490" y="1"/>
                  </a:lnTo>
                  <a:lnTo>
                    <a:pt x="490" y="0"/>
                  </a:lnTo>
                  <a:lnTo>
                    <a:pt x="513" y="0"/>
                  </a:lnTo>
                </a:path>
              </a:pathLst>
            </a:custGeom>
            <a:noFill/>
            <a:ln w="38100" cap="rnd">
              <a:solidFill>
                <a:srgbClr val="FFFF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29416" name="Group 105">
              <a:extLst>
                <a:ext uri="{FF2B5EF4-FFF2-40B4-BE49-F238E27FC236}">
                  <a16:creationId xmlns:a16="http://schemas.microsoft.com/office/drawing/2014/main" id="{33F8F6B4-4F8E-4AA8-BE4B-31215917E8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7498" y="4996615"/>
              <a:ext cx="5688393" cy="274088"/>
              <a:chOff x="1879772" y="4996615"/>
              <a:chExt cx="5688393" cy="274088"/>
            </a:xfrm>
          </p:grpSpPr>
          <p:sp>
            <p:nvSpPr>
              <p:cNvPr id="229435" name="Line 52">
                <a:extLst>
                  <a:ext uri="{FF2B5EF4-FFF2-40B4-BE49-F238E27FC236}">
                    <a16:creationId xmlns:a16="http://schemas.microsoft.com/office/drawing/2014/main" id="{23527612-67C0-4721-97A6-1EC0189D4C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93164" y="4996615"/>
                <a:ext cx="5650393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6" name="Line 53">
                <a:extLst>
                  <a:ext uri="{FF2B5EF4-FFF2-40B4-BE49-F238E27FC236}">
                    <a16:creationId xmlns:a16="http://schemas.microsoft.com/office/drawing/2014/main" id="{013E7F85-8D0D-44CA-8C33-0763289876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25773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7" name="Line 54">
                <a:extLst>
                  <a:ext uri="{FF2B5EF4-FFF2-40B4-BE49-F238E27FC236}">
                    <a16:creationId xmlns:a16="http://schemas.microsoft.com/office/drawing/2014/main" id="{FAC229ED-C156-444F-90C9-606CD8679B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4905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8" name="Line 55">
                <a:extLst>
                  <a:ext uri="{FF2B5EF4-FFF2-40B4-BE49-F238E27FC236}">
                    <a16:creationId xmlns:a16="http://schemas.microsoft.com/office/drawing/2014/main" id="{C5679C5D-5833-44A1-B579-196D0809F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93167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9" name="Line 56">
                <a:extLst>
                  <a:ext uri="{FF2B5EF4-FFF2-40B4-BE49-F238E27FC236}">
                    <a16:creationId xmlns:a16="http://schemas.microsoft.com/office/drawing/2014/main" id="{75E6767C-E661-40B5-B8F4-E30F21881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21429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0" name="Line 57">
                <a:extLst>
                  <a:ext uri="{FF2B5EF4-FFF2-40B4-BE49-F238E27FC236}">
                    <a16:creationId xmlns:a16="http://schemas.microsoft.com/office/drawing/2014/main" id="{DF14EFA9-A7BD-4123-B443-5B0FBDAD6D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0561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1" name="Line 58">
                <a:extLst>
                  <a:ext uri="{FF2B5EF4-FFF2-40B4-BE49-F238E27FC236}">
                    <a16:creationId xmlns:a16="http://schemas.microsoft.com/office/drawing/2014/main" id="{C178E330-BB1A-4DAF-802D-B364A20E44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90635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2" name="Line 59">
                <a:extLst>
                  <a:ext uri="{FF2B5EF4-FFF2-40B4-BE49-F238E27FC236}">
                    <a16:creationId xmlns:a16="http://schemas.microsoft.com/office/drawing/2014/main" id="{2062C636-78D4-4F29-9B52-CB792E466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8896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3" name="Line 60">
                <a:extLst>
                  <a:ext uri="{FF2B5EF4-FFF2-40B4-BE49-F238E27FC236}">
                    <a16:creationId xmlns:a16="http://schemas.microsoft.com/office/drawing/2014/main" id="{7203C34B-332F-4954-9207-7FB8F7DD0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8028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4" name="Line 61">
                <a:extLst>
                  <a:ext uri="{FF2B5EF4-FFF2-40B4-BE49-F238E27FC236}">
                    <a16:creationId xmlns:a16="http://schemas.microsoft.com/office/drawing/2014/main" id="{19B7C231-BD4C-45D8-B3DE-F4CB39A65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86291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5" name="Line 62">
                <a:extLst>
                  <a:ext uri="{FF2B5EF4-FFF2-40B4-BE49-F238E27FC236}">
                    <a16:creationId xmlns:a16="http://schemas.microsoft.com/office/drawing/2014/main" id="{F1180E68-0610-4985-8287-D81773946B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16365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6" name="Line 63">
                <a:extLst>
                  <a:ext uri="{FF2B5EF4-FFF2-40B4-BE49-F238E27FC236}">
                    <a16:creationId xmlns:a16="http://schemas.microsoft.com/office/drawing/2014/main" id="{4FEDA830-063F-4E50-8D7A-A1905BBDD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5496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7" name="Line 64">
                <a:extLst>
                  <a:ext uri="{FF2B5EF4-FFF2-40B4-BE49-F238E27FC236}">
                    <a16:creationId xmlns:a16="http://schemas.microsoft.com/office/drawing/2014/main" id="{DBFD6D8A-5E51-47BB-B6D3-A1A15C7586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3759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8" name="Line 65">
                <a:extLst>
                  <a:ext uri="{FF2B5EF4-FFF2-40B4-BE49-F238E27FC236}">
                    <a16:creationId xmlns:a16="http://schemas.microsoft.com/office/drawing/2014/main" id="{E6023CE0-299D-4421-B6CE-FE6913A1D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12021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49" name="Line 66">
                <a:extLst>
                  <a:ext uri="{FF2B5EF4-FFF2-40B4-BE49-F238E27FC236}">
                    <a16:creationId xmlns:a16="http://schemas.microsoft.com/office/drawing/2014/main" id="{02DA42CB-CAF1-4621-ACED-E97C07A9E3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51152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0" name="Line 67">
                <a:extLst>
                  <a:ext uri="{FF2B5EF4-FFF2-40B4-BE49-F238E27FC236}">
                    <a16:creationId xmlns:a16="http://schemas.microsoft.com/office/drawing/2014/main" id="{BC094756-C248-4C94-BB84-4196B1AB4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1225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1" name="Line 68">
                <a:extLst>
                  <a:ext uri="{FF2B5EF4-FFF2-40B4-BE49-F238E27FC236}">
                    <a16:creationId xmlns:a16="http://schemas.microsoft.com/office/drawing/2014/main" id="{3C8819EB-C5B6-498F-B11F-862525F41A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0357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2" name="Line 69">
                <a:extLst>
                  <a:ext uri="{FF2B5EF4-FFF2-40B4-BE49-F238E27FC236}">
                    <a16:creationId xmlns:a16="http://schemas.microsoft.com/office/drawing/2014/main" id="{EBBCB93C-C71E-40DA-9B38-27A17FB77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48621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3" name="Line 70">
                <a:extLst>
                  <a:ext uri="{FF2B5EF4-FFF2-40B4-BE49-F238E27FC236}">
                    <a16:creationId xmlns:a16="http://schemas.microsoft.com/office/drawing/2014/main" id="{4622839D-C622-468C-B140-2EB54D106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876881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4" name="Line 71">
                <a:extLst>
                  <a:ext uri="{FF2B5EF4-FFF2-40B4-BE49-F238E27FC236}">
                    <a16:creationId xmlns:a16="http://schemas.microsoft.com/office/drawing/2014/main" id="{1A275B46-27EE-431B-96AC-B07A76E34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6013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5" name="Line 72">
                <a:extLst>
                  <a:ext uri="{FF2B5EF4-FFF2-40B4-BE49-F238E27FC236}">
                    <a16:creationId xmlns:a16="http://schemas.microsoft.com/office/drawing/2014/main" id="{C42620D5-11E5-48C8-B18B-A0C12BE95C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46087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6" name="Line 73">
                <a:extLst>
                  <a:ext uri="{FF2B5EF4-FFF2-40B4-BE49-F238E27FC236}">
                    <a16:creationId xmlns:a16="http://schemas.microsoft.com/office/drawing/2014/main" id="{3BCF6AB7-9651-4D6F-BBCB-B03777CB39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574350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7" name="Line 74">
                <a:extLst>
                  <a:ext uri="{FF2B5EF4-FFF2-40B4-BE49-F238E27FC236}">
                    <a16:creationId xmlns:a16="http://schemas.microsoft.com/office/drawing/2014/main" id="{84CAA05F-C71F-4E0B-8E14-5C6DB7CE6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13482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8" name="Line 75">
                <a:extLst>
                  <a:ext uri="{FF2B5EF4-FFF2-40B4-BE49-F238E27FC236}">
                    <a16:creationId xmlns:a16="http://schemas.microsoft.com/office/drawing/2014/main" id="{9FFB8A7F-EAFA-470F-BE68-8D6B97FBFF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41743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59" name="Line 76">
                <a:extLst>
                  <a:ext uri="{FF2B5EF4-FFF2-40B4-BE49-F238E27FC236}">
                    <a16:creationId xmlns:a16="http://schemas.microsoft.com/office/drawing/2014/main" id="{CC9E40FA-B0A9-46FC-BC28-64438D286A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271818" y="4996615"/>
                <a:ext cx="0" cy="3190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0" name="Line 77">
                <a:extLst>
                  <a:ext uri="{FF2B5EF4-FFF2-40B4-BE49-F238E27FC236}">
                    <a16:creationId xmlns:a16="http://schemas.microsoft.com/office/drawing/2014/main" id="{76955DC8-EEF0-408A-879B-9DA2A613B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0950" y="4996615"/>
                <a:ext cx="0" cy="63817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1" name="Rectangle 79">
                <a:extLst>
                  <a:ext uri="{FF2B5EF4-FFF2-40B4-BE49-F238E27FC236}">
                    <a16:creationId xmlns:a16="http://schemas.microsoft.com/office/drawing/2014/main" id="{A5542414-3BC3-4BF9-969A-7A0F44F06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79772" y="5113612"/>
                <a:ext cx="68544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2" name="Rectangle 80">
                <a:extLst>
                  <a:ext uri="{FF2B5EF4-FFF2-40B4-BE49-F238E27FC236}">
                    <a16:creationId xmlns:a16="http://schemas.microsoft.com/office/drawing/2014/main" id="{91F65700-D2FE-4722-9EAF-377DECFD4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428" y="5113612"/>
                <a:ext cx="68544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3" name="Rectangle 81">
                <a:extLst>
                  <a:ext uri="{FF2B5EF4-FFF2-40B4-BE49-F238E27FC236}">
                    <a16:creationId xmlns:a16="http://schemas.microsoft.com/office/drawing/2014/main" id="{658D6AB4-02EC-4699-B049-20303F78C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2896" y="5113612"/>
                <a:ext cx="68544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6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4" name="Rectangle 82">
                <a:extLst>
                  <a:ext uri="{FF2B5EF4-FFF2-40B4-BE49-F238E27FC236}">
                    <a16:creationId xmlns:a16="http://schemas.microsoft.com/office/drawing/2014/main" id="{752981D9-7753-4F20-9028-8D5039D14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363" y="5113612"/>
                <a:ext cx="68544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9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5" name="Rectangle 83">
                <a:extLst>
                  <a:ext uri="{FF2B5EF4-FFF2-40B4-BE49-F238E27FC236}">
                    <a16:creationId xmlns:a16="http://schemas.microsoft.com/office/drawing/2014/main" id="{C8F12068-6447-4041-8371-E2394D1ED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148" y="511361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12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6" name="Rectangle 84">
                <a:extLst>
                  <a:ext uri="{FF2B5EF4-FFF2-40B4-BE49-F238E27FC236}">
                    <a16:creationId xmlns:a16="http://schemas.microsoft.com/office/drawing/2014/main" id="{8BC83AAD-B567-4611-B8D2-600B1945C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0487" y="511361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7" name="Rectangle 85">
                <a:extLst>
                  <a:ext uri="{FF2B5EF4-FFF2-40B4-BE49-F238E27FC236}">
                    <a16:creationId xmlns:a16="http://schemas.microsoft.com/office/drawing/2014/main" id="{7FAC33F8-A853-476A-ABE1-AF9A7B91E2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6142" y="511361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18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8" name="Rectangle 86">
                <a:extLst>
                  <a:ext uri="{FF2B5EF4-FFF2-40B4-BE49-F238E27FC236}">
                    <a16:creationId xmlns:a16="http://schemas.microsoft.com/office/drawing/2014/main" id="{AF91BF84-2268-4EF3-B8D3-1A2CD471DB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609" y="511361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21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69" name="Rectangle 87">
                <a:extLst>
                  <a:ext uri="{FF2B5EF4-FFF2-40B4-BE49-F238E27FC236}">
                    <a16:creationId xmlns:a16="http://schemas.microsoft.com/office/drawing/2014/main" id="{B9B4F379-4C65-46F5-9686-60C1A7F184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31079" y="511361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24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29417" name="Group 141">
              <a:extLst>
                <a:ext uri="{FF2B5EF4-FFF2-40B4-BE49-F238E27FC236}">
                  <a16:creationId xmlns:a16="http://schemas.microsoft.com/office/drawing/2014/main" id="{0994397E-6292-4CDB-9574-E583865729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9562" y="1634490"/>
              <a:ext cx="269892" cy="3365035"/>
              <a:chOff x="1621836" y="1634490"/>
              <a:chExt cx="269892" cy="3365035"/>
            </a:xfrm>
          </p:grpSpPr>
          <p:sp>
            <p:nvSpPr>
              <p:cNvPr id="229422" name="Line 38">
                <a:extLst>
                  <a:ext uri="{FF2B5EF4-FFF2-40B4-BE49-F238E27FC236}">
                    <a16:creationId xmlns:a16="http://schemas.microsoft.com/office/drawing/2014/main" id="{24257DBF-5AFF-4935-B88F-F223AB343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91728" y="1671556"/>
                <a:ext cx="0" cy="3320048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3" name="Line 39">
                <a:extLst>
                  <a:ext uri="{FF2B5EF4-FFF2-40B4-BE49-F238E27FC236}">
                    <a16:creationId xmlns:a16="http://schemas.microsoft.com/office/drawing/2014/main" id="{26C87C29-FCA1-4E22-8CDE-70A0E48C17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4938483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4" name="Line 40">
                <a:extLst>
                  <a:ext uri="{FF2B5EF4-FFF2-40B4-BE49-F238E27FC236}">
                    <a16:creationId xmlns:a16="http://schemas.microsoft.com/office/drawing/2014/main" id="{FAF66945-66DA-49FD-B5DD-E53E1B8472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4288638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5" name="Line 41">
                <a:extLst>
                  <a:ext uri="{FF2B5EF4-FFF2-40B4-BE49-F238E27FC236}">
                    <a16:creationId xmlns:a16="http://schemas.microsoft.com/office/drawing/2014/main" id="{82595F11-32FE-44A5-B38D-D2F176212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3651190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6" name="Line 42">
                <a:extLst>
                  <a:ext uri="{FF2B5EF4-FFF2-40B4-BE49-F238E27FC236}">
                    <a16:creationId xmlns:a16="http://schemas.microsoft.com/office/drawing/2014/main" id="{6857DACD-ECC0-41A7-BAE3-047879880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3011969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7" name="Line 43">
                <a:extLst>
                  <a:ext uri="{FF2B5EF4-FFF2-40B4-BE49-F238E27FC236}">
                    <a16:creationId xmlns:a16="http://schemas.microsoft.com/office/drawing/2014/main" id="{946E5A89-C5A7-4324-BA53-20CD3C34B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2374521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8" name="Line 44">
                <a:extLst>
                  <a:ext uri="{FF2B5EF4-FFF2-40B4-BE49-F238E27FC236}">
                    <a16:creationId xmlns:a16="http://schemas.microsoft.com/office/drawing/2014/main" id="{B64C971C-BF08-4D20-96EF-94AEEA6D2A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53026" y="1735300"/>
                <a:ext cx="32598" cy="0"/>
              </a:xfrm>
              <a:prstGeom prst="line">
                <a:avLst/>
              </a:pr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29" name="Rectangle 46">
                <a:extLst>
                  <a:ext uri="{FF2B5EF4-FFF2-40B4-BE49-F238E27FC236}">
                    <a16:creationId xmlns:a16="http://schemas.microsoft.com/office/drawing/2014/main" id="{94A36DC3-EC91-4030-94A6-E835D2B79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02521" y="4842434"/>
                <a:ext cx="68544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0" name="Rectangle 47">
                <a:extLst>
                  <a:ext uri="{FF2B5EF4-FFF2-40B4-BE49-F238E27FC236}">
                    <a16:creationId xmlns:a16="http://schemas.microsoft.com/office/drawing/2014/main" id="{D904BD96-5C0C-4A2D-9F76-32E0DB369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836" y="4200223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1" name="Rectangle 48">
                <a:extLst>
                  <a:ext uri="{FF2B5EF4-FFF2-40B4-BE49-F238E27FC236}">
                    <a16:creationId xmlns:a16="http://schemas.microsoft.com/office/drawing/2014/main" id="{B4A0C9BF-A488-4879-9968-9DB834682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836" y="3561002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2" name="Rectangle 49">
                <a:extLst>
                  <a:ext uri="{FF2B5EF4-FFF2-40B4-BE49-F238E27FC236}">
                    <a16:creationId xmlns:a16="http://schemas.microsoft.com/office/drawing/2014/main" id="{8764181C-82F9-4F7F-95F4-81C5CF9C1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836" y="2921783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30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3" name="Rectangle 50">
                <a:extLst>
                  <a:ext uri="{FF2B5EF4-FFF2-40B4-BE49-F238E27FC236}">
                    <a16:creationId xmlns:a16="http://schemas.microsoft.com/office/drawing/2014/main" id="{C343ECC6-E761-4025-9120-C20943208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836" y="2284334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40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9434" name="Rectangle 51">
                <a:extLst>
                  <a:ext uri="{FF2B5EF4-FFF2-40B4-BE49-F238E27FC236}">
                    <a16:creationId xmlns:a16="http://schemas.microsoft.com/office/drawing/2014/main" id="{122B4278-9AB7-4CB1-8C0D-5F00B7360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21836" y="1634490"/>
                <a:ext cx="137086" cy="157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50</a:t>
                </a:r>
                <a:endParaRPr kumimoji="0" lang="en-US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3" name="Rectangle 33">
              <a:extLst>
                <a:ext uri="{FF2B5EF4-FFF2-40B4-BE49-F238E27FC236}">
                  <a16:creationId xmlns:a16="http://schemas.microsoft.com/office/drawing/2014/main" id="{CDC70CCC-878D-4A54-ABBF-D19D10D41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104" y="3623974"/>
              <a:ext cx="409807" cy="18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15.8%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33">
              <a:extLst>
                <a:ext uri="{FF2B5EF4-FFF2-40B4-BE49-F238E27FC236}">
                  <a16:creationId xmlns:a16="http://schemas.microsoft.com/office/drawing/2014/main" id="{73DCA43D-9757-4450-9D14-9E2E2DF89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017" y="4065632"/>
              <a:ext cx="329127" cy="18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7.5%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Rectangle 32">
              <a:extLst>
                <a:ext uri="{FF2B5EF4-FFF2-40B4-BE49-F238E27FC236}">
                  <a16:creationId xmlns:a16="http://schemas.microsoft.com/office/drawing/2014/main" id="{76D0B904-8904-4AC5-8529-033D0009B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104" y="4314148"/>
              <a:ext cx="400843" cy="183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11.7%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Rectangle 32">
              <a:extLst>
                <a:ext uri="{FF2B5EF4-FFF2-40B4-BE49-F238E27FC236}">
                  <a16:creationId xmlns:a16="http://schemas.microsoft.com/office/drawing/2014/main" id="{FF80ED27-14F7-49A6-B8DB-23BA91ADC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6017" y="4745000"/>
              <a:ext cx="329127" cy="18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4.5%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2" name="Title 12">
            <a:extLst>
              <a:ext uri="{FF2B5EF4-FFF2-40B4-BE49-F238E27FC236}">
                <a16:creationId xmlns:a16="http://schemas.microsoft.com/office/drawing/2014/main" id="{A6CFDF8B-3114-4168-A9D0-DCC54D31E783}"/>
              </a:ext>
            </a:extLst>
          </p:cNvPr>
          <p:cNvSpPr txBox="1">
            <a:spLocks/>
          </p:cNvSpPr>
          <p:nvPr/>
        </p:nvSpPr>
        <p:spPr>
          <a:xfrm>
            <a:off x="533400" y="88900"/>
            <a:ext cx="6362700" cy="1117600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600" b="0" kern="1200" baseline="0">
                <a:solidFill>
                  <a:srgbClr val="FFFFFF"/>
                </a:solidFill>
                <a:latin typeface="Arial"/>
                <a:ea typeface="ＭＳ Ｐゴシック" pitchFamily="-80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-80" charset="-128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-80" charset="-128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-80" charset="-128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-80" charset="-128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64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64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64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64" charset="0"/>
                <a:ea typeface="ＭＳ Ｐゴシック" pitchFamily="6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Arial"/>
              </a:rPr>
              <a:t>TF Primary Endpoint (AT)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Arial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 pitchFamily="-80" charset="-128"/>
                <a:cs typeface="Arial"/>
              </a:rPr>
              <a:t>All-Cause Mortality or Disabling Stroke</a:t>
            </a:r>
          </a:p>
        </p:txBody>
      </p:sp>
      <p:sp>
        <p:nvSpPr>
          <p:cNvPr id="229399" name="Rectangle 45">
            <a:extLst>
              <a:ext uri="{FF2B5EF4-FFF2-40B4-BE49-F238E27FC236}">
                <a16:creationId xmlns:a16="http://schemas.microsoft.com/office/drawing/2014/main" id="{6FB8775F-0724-4BC4-A5F8-37B942821E68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1297781" y="3280569"/>
            <a:ext cx="41783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All-Cause Mortality or Disabling Stroke (%)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9400" name="Group 97">
            <a:extLst>
              <a:ext uri="{FF2B5EF4-FFF2-40B4-BE49-F238E27FC236}">
                <a16:creationId xmlns:a16="http://schemas.microsoft.com/office/drawing/2014/main" id="{F70BB00E-9A86-4D0F-A444-5FB1ADB713BF}"/>
              </a:ext>
            </a:extLst>
          </p:cNvPr>
          <p:cNvGrpSpPr>
            <a:grpSpLocks/>
          </p:cNvGrpSpPr>
          <p:nvPr/>
        </p:nvGrpSpPr>
        <p:grpSpPr bwMode="auto">
          <a:xfrm>
            <a:off x="1731963" y="1547813"/>
            <a:ext cx="1382712" cy="493712"/>
            <a:chOff x="1733948" y="1521290"/>
            <a:chExt cx="1381773" cy="493642"/>
          </a:xfrm>
        </p:grpSpPr>
        <p:sp>
          <p:nvSpPr>
            <p:cNvPr id="229405" name="Rectangle 88">
              <a:extLst>
                <a:ext uri="{FF2B5EF4-FFF2-40B4-BE49-F238E27FC236}">
                  <a16:creationId xmlns:a16="http://schemas.microsoft.com/office/drawing/2014/main" id="{BD44DC1F-F5B9-43D8-BD54-836DE8B9B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949" y="1799488"/>
              <a:ext cx="72994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TF TAVR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06" name="Rectangle 89">
              <a:extLst>
                <a:ext uri="{FF2B5EF4-FFF2-40B4-BE49-F238E27FC236}">
                  <a16:creationId xmlns:a16="http://schemas.microsoft.com/office/drawing/2014/main" id="{C2CC525E-CCB8-4412-B923-8CB6995AE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949" y="1521290"/>
              <a:ext cx="9457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TF Surgery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07" name="Line 90">
              <a:extLst>
                <a:ext uri="{FF2B5EF4-FFF2-40B4-BE49-F238E27FC236}">
                  <a16:creationId xmlns:a16="http://schemas.microsoft.com/office/drawing/2014/main" id="{C107370A-91A3-4717-A658-47364F5F7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948" y="1907210"/>
              <a:ext cx="363334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9408" name="Line 91">
              <a:extLst>
                <a:ext uri="{FF2B5EF4-FFF2-40B4-BE49-F238E27FC236}">
                  <a16:creationId xmlns:a16="http://schemas.microsoft.com/office/drawing/2014/main" id="{5B9A3C40-B873-4EF1-AE70-EA68BC136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948" y="1629012"/>
              <a:ext cx="36333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9401" name="Rectangle 78">
            <a:extLst>
              <a:ext uri="{FF2B5EF4-FFF2-40B4-BE49-F238E27FC236}">
                <a16:creationId xmlns:a16="http://schemas.microsoft.com/office/drawing/2014/main" id="{1D43F1F7-509E-4432-BC27-F26DC6409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5063" y="5681663"/>
            <a:ext cx="2314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Months from Procedure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402" name="Rectangle 27">
            <a:extLst>
              <a:ext uri="{FF2B5EF4-FFF2-40B4-BE49-F238E27FC236}">
                <a16:creationId xmlns:a16="http://schemas.microsoft.com/office/drawing/2014/main" id="{4B3B0673-8F97-4658-8D35-B85189B7A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5791200"/>
            <a:ext cx="11271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at risk: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403" name="Rectangle 28">
            <a:extLst>
              <a:ext uri="{FF2B5EF4-FFF2-40B4-BE49-F238E27FC236}">
                <a16:creationId xmlns:a16="http://schemas.microsoft.com/office/drawing/2014/main" id="{DC95758E-B7CB-4ED5-9437-8D6C6050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6259513"/>
            <a:ext cx="6286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 TAVR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9404" name="Rectangle 29">
            <a:extLst>
              <a:ext uri="{FF2B5EF4-FFF2-40B4-BE49-F238E27FC236}">
                <a16:creationId xmlns:a16="http://schemas.microsoft.com/office/drawing/2014/main" id="{6DEDD269-8CF0-4A1A-AF72-42389EA4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88" y="6022975"/>
            <a:ext cx="8128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TF Surgery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242850"/>
      </p:ext>
    </p:extLst>
  </p:cSld>
  <p:clrMapOvr>
    <a:masterClrMapping/>
  </p:clrMapOvr>
  <p:transition spd="slow">
    <p:check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N1edward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0" t="19581" r="21299" b="13181"/>
          <a:stretch/>
        </p:blipFill>
        <p:spPr>
          <a:xfrm>
            <a:off x="2062666" y="719106"/>
            <a:ext cx="4881208" cy="546745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7" y="1583525"/>
            <a:ext cx="239335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Ing. Miles “Lowell” Edwards</a:t>
            </a:r>
          </a:p>
        </p:txBody>
      </p:sp>
      <p:sp>
        <p:nvSpPr>
          <p:cNvPr id="7" name="Rettangolo 6"/>
          <p:cNvSpPr/>
          <p:nvPr/>
        </p:nvSpPr>
        <p:spPr>
          <a:xfrm>
            <a:off x="-322044" y="-189588"/>
            <a:ext cx="94660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1958: First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Cardiac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Valve</a:t>
            </a:r>
            <a:endParaRPr kumimoji="0" lang="it-IT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941061" y="3453779"/>
            <a:ext cx="22029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Dr. Albert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Starr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53653" y="6385841"/>
            <a:ext cx="91440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University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of Oregon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Medical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School</a:t>
            </a:r>
          </a:p>
        </p:txBody>
      </p:sp>
      <p:pic>
        <p:nvPicPr>
          <p:cNvPr id="10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652354"/>
      </p:ext>
    </p:extLst>
  </p:cSld>
  <p:clrMapOvr>
    <a:masterClrMapping/>
  </p:clrMapOvr>
  <p:transition spd="slow">
    <p:check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>
              <a:lnSpc>
                <a:spcPct val="95000"/>
              </a:lnSpc>
            </a:pPr>
            <a:endParaRPr lang="it-IT">
              <a:solidFill>
                <a:srgbClr val="FFFFFF"/>
              </a:solidFill>
            </a:endParaRPr>
          </a:p>
        </p:txBody>
      </p:sp>
      <p:graphicFrame>
        <p:nvGraphicFramePr>
          <p:cNvPr id="5" name="Group 68"/>
          <p:cNvGraphicFramePr>
            <a:graphicFrameLocks noGrp="1"/>
          </p:cNvGraphicFramePr>
          <p:nvPr/>
        </p:nvGraphicFramePr>
        <p:xfrm>
          <a:off x="334963" y="1323975"/>
          <a:ext cx="8229600" cy="4826105"/>
        </p:xfrm>
        <a:graphic>
          <a:graphicData uri="http://schemas.openxmlformats.org/drawingml/2006/table">
            <a:tbl>
              <a:tblPr/>
              <a:tblGrid>
                <a:gridCol w="2273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2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1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Events (%)</a:t>
                      </a:r>
                    </a:p>
                  </a:txBody>
                  <a:tcPr marT="91434" marB="9143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30 Days</a:t>
                      </a:r>
                    </a:p>
                  </a:txBody>
                  <a:tcPr marT="91434" marB="9143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2 Years</a:t>
                      </a:r>
                    </a:p>
                  </a:txBody>
                  <a:tcPr marT="91434" marB="91434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1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TAVR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1011)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1021)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p-value*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TAVR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1011)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Surgery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(n = 1021)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p-value*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Rehospitalization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6.5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6.5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0.99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19.6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17.3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0.22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MI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1.9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0.22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3.6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4.1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0.56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Major Vascular Complications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7.9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0.008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8.6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5.5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0.006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Life-Threatening / Disabling Bleeding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10.4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43.4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&lt;0.001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17.3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47.0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&lt;0.001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AKI (Stage III)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1.3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3.1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0.006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3.8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6.2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New Atrial Fibrillation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9.1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26.4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11.3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29.3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Times New Roman" charset="0"/>
                        </a:rPr>
                        <a:t>&lt;0.001</a:t>
                      </a: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New Permanent Pacemaker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8.5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6.9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0.17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11.8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10.3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0.29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Re-intervention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0.05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1.4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0.6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0.09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2B5C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9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ヒラギノ角ゴ Pro W3" charset="0"/>
                          <a:cs typeface="Times New Roman" charset="0"/>
                        </a:rPr>
                        <a:t>Endocarditis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0.0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NA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1.2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0.7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</a:rPr>
                        <a:t>0.22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1" name="Title 12"/>
          <p:cNvSpPr>
            <a:spLocks noGrp="1"/>
          </p:cNvSpPr>
          <p:nvPr>
            <p:ph type="title"/>
          </p:nvPr>
        </p:nvSpPr>
        <p:spPr>
          <a:xfrm>
            <a:off x="457200" y="69850"/>
            <a:ext cx="6400800" cy="1189038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Other Clinical Endpoints (ITT)</a:t>
            </a:r>
            <a:br>
              <a:rPr lang="en-US" sz="2800" b="1">
                <a:solidFill>
                  <a:srgbClr val="FFFF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At 30 Days and 2 </a:t>
            </a:r>
            <a:r>
              <a:rPr lang="en-US" sz="28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Years</a:t>
            </a:r>
          </a:p>
        </p:txBody>
      </p:sp>
      <p:sp>
        <p:nvSpPr>
          <p:cNvPr id="2" name="Rounded Rectangle 1"/>
          <p:cNvSpPr>
            <a:spLocks noChangeArrowheads="1"/>
          </p:cNvSpPr>
          <p:nvPr/>
        </p:nvSpPr>
        <p:spPr bwMode="auto">
          <a:xfrm>
            <a:off x="334963" y="3106738"/>
            <a:ext cx="8210550" cy="446087"/>
          </a:xfrm>
          <a:prstGeom prst="roundRect">
            <a:avLst>
              <a:gd name="adj" fmla="val 16667"/>
            </a:avLst>
          </a:prstGeom>
          <a:solidFill>
            <a:srgbClr val="FF0000">
              <a:alpha val="2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34963" y="3633788"/>
            <a:ext cx="8210550" cy="1208087"/>
          </a:xfrm>
          <a:prstGeom prst="roundRect">
            <a:avLst>
              <a:gd name="adj" fmla="val 16667"/>
            </a:avLst>
          </a:prstGeom>
          <a:solidFill>
            <a:srgbClr val="4FB701">
              <a:alpha val="25098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1513" name="Rectangle 8"/>
          <p:cNvSpPr>
            <a:spLocks noChangeArrowheads="1"/>
          </p:cNvSpPr>
          <p:nvPr/>
        </p:nvSpPr>
        <p:spPr bwMode="auto">
          <a:xfrm>
            <a:off x="325438" y="6392863"/>
            <a:ext cx="5043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/>
          <a:p>
            <a:pPr defTabSz="457200"/>
            <a:r>
              <a:rPr lang="en-US" sz="1200" b="1">
                <a:solidFill>
                  <a:srgbClr val="FFFFFF"/>
                </a:solidFill>
              </a:rPr>
              <a:t>*Event rates are KM estimates, p-values are point in time</a:t>
            </a:r>
            <a:endParaRPr lang="en-US" sz="1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09542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795" y="142875"/>
            <a:ext cx="6507162" cy="952500"/>
          </a:xfrm>
        </p:spPr>
        <p:txBody>
          <a:bodyPr anchor="ctr"/>
          <a:lstStyle/>
          <a:p>
            <a:pPr defTabSz="457189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a typeface="ＭＳ Ｐゴシック" pitchFamily="-80" charset="-128"/>
                <a:cs typeface="Arial"/>
              </a:rPr>
              <a:t>Unadjusted Time-to-Event Analysis</a:t>
            </a:r>
            <a:br>
              <a:rPr lang="en-US" dirty="0">
                <a:solidFill>
                  <a:srgbClr val="FFFF00"/>
                </a:solidFill>
                <a:ea typeface="ＭＳ Ｐゴシック" pitchFamily="-80" charset="-128"/>
                <a:cs typeface="Arial"/>
              </a:rPr>
            </a:br>
            <a:r>
              <a:rPr lang="en-US" b="0" dirty="0">
                <a:solidFill>
                  <a:srgbClr val="FFFF00"/>
                </a:solidFill>
                <a:ea typeface="ＭＳ Ｐゴシック" pitchFamily="-80" charset="-128"/>
                <a:cs typeface="Arial"/>
              </a:rPr>
              <a:t>All-Cause Mortality and All Stroke (AT)</a:t>
            </a:r>
            <a:endParaRPr lang="en-US" b="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25954" name="Rectangle 39"/>
          <p:cNvSpPr>
            <a:spLocks noChangeArrowheads="1"/>
          </p:cNvSpPr>
          <p:nvPr/>
        </p:nvSpPr>
        <p:spPr bwMode="auto">
          <a:xfrm>
            <a:off x="1223980" y="6242050"/>
            <a:ext cx="3423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1077</a:t>
            </a:r>
            <a:endParaRPr lang="en-US" sz="3600" b="1">
              <a:solidFill>
                <a:srgbClr val="00FFFF"/>
              </a:solidFill>
            </a:endParaRPr>
          </a:p>
        </p:txBody>
      </p:sp>
      <p:sp>
        <p:nvSpPr>
          <p:cNvPr id="125955" name="Rectangle 40"/>
          <p:cNvSpPr>
            <a:spLocks noChangeArrowheads="1"/>
          </p:cNvSpPr>
          <p:nvPr/>
        </p:nvSpPr>
        <p:spPr bwMode="auto">
          <a:xfrm>
            <a:off x="3027379" y="6242050"/>
            <a:ext cx="34234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1012</a:t>
            </a:r>
            <a:endParaRPr lang="en-US" sz="3600" b="1">
              <a:solidFill>
                <a:srgbClr val="00FFFF"/>
              </a:solidFill>
            </a:endParaRPr>
          </a:p>
        </p:txBody>
      </p:sp>
      <p:sp>
        <p:nvSpPr>
          <p:cNvPr id="125956" name="Rectangle 41"/>
          <p:cNvSpPr>
            <a:spLocks noChangeArrowheads="1"/>
          </p:cNvSpPr>
          <p:nvPr/>
        </p:nvSpPr>
        <p:spPr bwMode="auto">
          <a:xfrm>
            <a:off x="4849813" y="6242050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987</a:t>
            </a:r>
            <a:endParaRPr lang="en-US" sz="3600" b="1">
              <a:solidFill>
                <a:srgbClr val="00FFFF"/>
              </a:solidFill>
            </a:endParaRPr>
          </a:p>
        </p:txBody>
      </p:sp>
      <p:sp>
        <p:nvSpPr>
          <p:cNvPr id="125957" name="Rectangle 42"/>
          <p:cNvSpPr>
            <a:spLocks noChangeArrowheads="1"/>
          </p:cNvSpPr>
          <p:nvPr/>
        </p:nvSpPr>
        <p:spPr bwMode="auto">
          <a:xfrm>
            <a:off x="6589713" y="6242050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962</a:t>
            </a:r>
            <a:endParaRPr lang="en-US" sz="3600" b="1">
              <a:solidFill>
                <a:srgbClr val="00FFFF"/>
              </a:solidFill>
            </a:endParaRPr>
          </a:p>
        </p:txBody>
      </p:sp>
      <p:sp>
        <p:nvSpPr>
          <p:cNvPr id="125958" name="Rectangle 43"/>
          <p:cNvSpPr>
            <a:spLocks noChangeArrowheads="1"/>
          </p:cNvSpPr>
          <p:nvPr/>
        </p:nvSpPr>
        <p:spPr bwMode="auto">
          <a:xfrm>
            <a:off x="8385174" y="6242050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930</a:t>
            </a:r>
            <a:endParaRPr lang="en-US" sz="3600" b="1">
              <a:solidFill>
                <a:srgbClr val="00FFFF"/>
              </a:solidFill>
            </a:endParaRPr>
          </a:p>
        </p:txBody>
      </p:sp>
      <p:sp>
        <p:nvSpPr>
          <p:cNvPr id="125959" name="Rectangle 44"/>
          <p:cNvSpPr>
            <a:spLocks noChangeArrowheads="1"/>
          </p:cNvSpPr>
          <p:nvPr/>
        </p:nvSpPr>
        <p:spPr bwMode="auto">
          <a:xfrm>
            <a:off x="1262063" y="6061075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944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125960" name="Rectangle 45"/>
          <p:cNvSpPr>
            <a:spLocks noChangeArrowheads="1"/>
          </p:cNvSpPr>
          <p:nvPr/>
        </p:nvSpPr>
        <p:spPr bwMode="auto">
          <a:xfrm>
            <a:off x="3067050" y="6061075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805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125961" name="Rectangle 46"/>
          <p:cNvSpPr>
            <a:spLocks noChangeArrowheads="1"/>
          </p:cNvSpPr>
          <p:nvPr/>
        </p:nvSpPr>
        <p:spPr bwMode="auto">
          <a:xfrm>
            <a:off x="4849813" y="6061075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786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125962" name="Rectangle 47"/>
          <p:cNvSpPr>
            <a:spLocks noChangeArrowheads="1"/>
          </p:cNvSpPr>
          <p:nvPr/>
        </p:nvSpPr>
        <p:spPr bwMode="auto">
          <a:xfrm>
            <a:off x="6589713" y="6061075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757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125963" name="Rectangle 48"/>
          <p:cNvSpPr>
            <a:spLocks noChangeArrowheads="1"/>
          </p:cNvSpPr>
          <p:nvPr/>
        </p:nvSpPr>
        <p:spPr bwMode="auto">
          <a:xfrm>
            <a:off x="8385174" y="6061075"/>
            <a:ext cx="25675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743</a:t>
            </a:r>
            <a:endParaRPr lang="en-US" sz="3600" b="1">
              <a:solidFill>
                <a:srgbClr val="FFFF00"/>
              </a:solidFill>
            </a:endParaRPr>
          </a:p>
        </p:txBody>
      </p:sp>
      <p:pic>
        <p:nvPicPr>
          <p:cNvPr id="1259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622425"/>
            <a:ext cx="7339012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965" name="Group 178"/>
          <p:cNvGrpSpPr>
            <a:grpSpLocks/>
          </p:cNvGrpSpPr>
          <p:nvPr/>
        </p:nvGrpSpPr>
        <p:grpSpPr bwMode="auto">
          <a:xfrm>
            <a:off x="992507" y="1511328"/>
            <a:ext cx="171171" cy="3788317"/>
            <a:chOff x="992604" y="1510746"/>
            <a:chExt cx="171278" cy="3788250"/>
          </a:xfrm>
        </p:grpSpPr>
        <p:sp>
          <p:nvSpPr>
            <p:cNvPr id="125986" name="Rectangle 15"/>
            <p:cNvSpPr>
              <a:spLocks noChangeArrowheads="1"/>
            </p:cNvSpPr>
            <p:nvPr/>
          </p:nvSpPr>
          <p:spPr bwMode="auto">
            <a:xfrm>
              <a:off x="1063280" y="5114333"/>
              <a:ext cx="85639" cy="1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7" name="Rectangle 16"/>
            <p:cNvSpPr>
              <a:spLocks noChangeArrowheads="1"/>
            </p:cNvSpPr>
            <p:nvPr/>
          </p:nvSpPr>
          <p:spPr bwMode="auto">
            <a:xfrm>
              <a:off x="992604" y="4217868"/>
              <a:ext cx="171278" cy="1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10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8" name="Rectangle 17"/>
            <p:cNvSpPr>
              <a:spLocks noChangeArrowheads="1"/>
            </p:cNvSpPr>
            <p:nvPr/>
          </p:nvSpPr>
          <p:spPr bwMode="auto">
            <a:xfrm>
              <a:off x="992604" y="3311273"/>
              <a:ext cx="171278" cy="1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20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9" name="Rectangle 18"/>
            <p:cNvSpPr>
              <a:spLocks noChangeArrowheads="1"/>
            </p:cNvSpPr>
            <p:nvPr/>
          </p:nvSpPr>
          <p:spPr bwMode="auto">
            <a:xfrm>
              <a:off x="992604" y="2417339"/>
              <a:ext cx="171278" cy="1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30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90" name="Rectangle 19"/>
            <p:cNvSpPr>
              <a:spLocks noChangeArrowheads="1"/>
            </p:cNvSpPr>
            <p:nvPr/>
          </p:nvSpPr>
          <p:spPr bwMode="auto">
            <a:xfrm>
              <a:off x="992604" y="1510746"/>
              <a:ext cx="171278" cy="184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40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grpSp>
        <p:nvGrpSpPr>
          <p:cNvPr id="125966" name="Group 184"/>
          <p:cNvGrpSpPr>
            <a:grpSpLocks/>
          </p:cNvGrpSpPr>
          <p:nvPr/>
        </p:nvGrpSpPr>
        <p:grpSpPr bwMode="auto">
          <a:xfrm>
            <a:off x="1371314" y="5454648"/>
            <a:ext cx="7217685" cy="184666"/>
            <a:chOff x="1372059" y="5455025"/>
            <a:chExt cx="7217392" cy="184642"/>
          </a:xfrm>
        </p:grpSpPr>
        <p:sp>
          <p:nvSpPr>
            <p:cNvPr id="125981" name="Rectangle 36"/>
            <p:cNvSpPr>
              <a:spLocks noChangeArrowheads="1"/>
            </p:cNvSpPr>
            <p:nvPr/>
          </p:nvSpPr>
          <p:spPr bwMode="auto">
            <a:xfrm>
              <a:off x="1372059" y="5455025"/>
              <a:ext cx="85582" cy="18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0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2" name="Rectangle 37"/>
            <p:cNvSpPr>
              <a:spLocks noChangeArrowheads="1"/>
            </p:cNvSpPr>
            <p:nvPr/>
          </p:nvSpPr>
          <p:spPr bwMode="auto">
            <a:xfrm>
              <a:off x="3148589" y="5455025"/>
              <a:ext cx="85582" cy="18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3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3" name="Rectangle 38"/>
            <p:cNvSpPr>
              <a:spLocks noChangeArrowheads="1"/>
            </p:cNvSpPr>
            <p:nvPr/>
          </p:nvSpPr>
          <p:spPr bwMode="auto">
            <a:xfrm>
              <a:off x="4921707" y="5455025"/>
              <a:ext cx="98405" cy="18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6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4" name="Rectangle 39"/>
            <p:cNvSpPr>
              <a:spLocks noChangeArrowheads="1"/>
            </p:cNvSpPr>
            <p:nvPr/>
          </p:nvSpPr>
          <p:spPr bwMode="auto">
            <a:xfrm>
              <a:off x="6692675" y="5455025"/>
              <a:ext cx="85582" cy="18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9</a:t>
              </a:r>
              <a:endParaRPr lang="en-US" sz="2800">
                <a:solidFill>
                  <a:srgbClr val="000000"/>
                </a:solidFill>
              </a:endParaRPr>
            </a:p>
          </p:txBody>
        </p:sp>
        <p:sp>
          <p:nvSpPr>
            <p:cNvPr id="125985" name="Rectangle 40"/>
            <p:cNvSpPr>
              <a:spLocks noChangeArrowheads="1"/>
            </p:cNvSpPr>
            <p:nvPr/>
          </p:nvSpPr>
          <p:spPr bwMode="auto">
            <a:xfrm>
              <a:off x="8418287" y="5455025"/>
              <a:ext cx="171164" cy="184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defTabSz="914400" eaLnBrk="0" hangingPunct="0"/>
              <a:r>
                <a:rPr lang="en-US" sz="1200" b="1">
                  <a:solidFill>
                    <a:srgbClr val="FFFFFF"/>
                  </a:solidFill>
                </a:rPr>
                <a:t>12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sp>
        <p:nvSpPr>
          <p:cNvPr id="125967" name="Rectangle 52"/>
          <p:cNvSpPr>
            <a:spLocks noChangeArrowheads="1"/>
          </p:cNvSpPr>
          <p:nvPr/>
        </p:nvSpPr>
        <p:spPr bwMode="auto">
          <a:xfrm>
            <a:off x="1868494" y="4681539"/>
            <a:ext cx="3507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3.7%</a:t>
            </a:r>
          </a:p>
        </p:txBody>
      </p:sp>
      <p:sp>
        <p:nvSpPr>
          <p:cNvPr id="125968" name="Rectangle 53"/>
          <p:cNvSpPr>
            <a:spLocks noChangeArrowheads="1"/>
          </p:cNvSpPr>
          <p:nvPr/>
        </p:nvSpPr>
        <p:spPr bwMode="auto">
          <a:xfrm>
            <a:off x="1857382" y="4060826"/>
            <a:ext cx="3507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9.7%</a:t>
            </a:r>
          </a:p>
        </p:txBody>
      </p:sp>
      <p:sp>
        <p:nvSpPr>
          <p:cNvPr id="125969" name="Rectangle 448"/>
          <p:cNvSpPr>
            <a:spLocks noChangeArrowheads="1"/>
          </p:cNvSpPr>
          <p:nvPr/>
        </p:nvSpPr>
        <p:spPr bwMode="auto">
          <a:xfrm>
            <a:off x="7959725" y="3989388"/>
            <a:ext cx="4363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10.8%</a:t>
            </a:r>
          </a:p>
        </p:txBody>
      </p:sp>
      <p:sp>
        <p:nvSpPr>
          <p:cNvPr id="125970" name="Rectangle 449"/>
          <p:cNvSpPr>
            <a:spLocks noChangeArrowheads="1"/>
          </p:cNvSpPr>
          <p:nvPr/>
        </p:nvSpPr>
        <p:spPr bwMode="auto">
          <a:xfrm>
            <a:off x="7972425" y="3278189"/>
            <a:ext cx="43634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18.8%</a:t>
            </a:r>
          </a:p>
        </p:txBody>
      </p:sp>
      <p:sp>
        <p:nvSpPr>
          <p:cNvPr id="125971" name="Rectangle 409"/>
          <p:cNvSpPr>
            <a:spLocks noChangeArrowheads="1"/>
          </p:cNvSpPr>
          <p:nvPr/>
        </p:nvSpPr>
        <p:spPr bwMode="auto">
          <a:xfrm rot="-5400000">
            <a:off x="-875031" y="3368904"/>
            <a:ext cx="310261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400" b="1">
                <a:solidFill>
                  <a:srgbClr val="FFFFFF"/>
                </a:solidFill>
              </a:rPr>
              <a:t>All-Cause Mortality / Stroke Rate (%)</a:t>
            </a:r>
          </a:p>
        </p:txBody>
      </p:sp>
      <p:cxnSp>
        <p:nvCxnSpPr>
          <p:cNvPr id="207" name="Straight Connector 206"/>
          <p:cNvCxnSpPr>
            <a:cxnSpLocks noChangeShapeType="1"/>
          </p:cNvCxnSpPr>
          <p:nvPr/>
        </p:nvCxnSpPr>
        <p:spPr bwMode="auto">
          <a:xfrm>
            <a:off x="4379913" y="5297516"/>
            <a:ext cx="0" cy="84137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5973" name="Rectangle 60"/>
          <p:cNvSpPr>
            <a:spLocks noChangeArrowheads="1"/>
          </p:cNvSpPr>
          <p:nvPr/>
        </p:nvSpPr>
        <p:spPr bwMode="auto">
          <a:xfrm>
            <a:off x="2049478" y="1976438"/>
            <a:ext cx="11401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SAPIEN 3 TAVR</a:t>
            </a:r>
            <a:endParaRPr lang="en-US" sz="2800">
              <a:solidFill>
                <a:srgbClr val="00FFFF"/>
              </a:solidFill>
            </a:endParaRPr>
          </a:p>
        </p:txBody>
      </p:sp>
      <p:sp>
        <p:nvSpPr>
          <p:cNvPr id="125974" name="Rectangle 61"/>
          <p:cNvSpPr>
            <a:spLocks noChangeArrowheads="1"/>
          </p:cNvSpPr>
          <p:nvPr/>
        </p:nvSpPr>
        <p:spPr bwMode="auto">
          <a:xfrm>
            <a:off x="2049468" y="1717675"/>
            <a:ext cx="9179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P2A Surgery</a:t>
            </a:r>
            <a:endParaRPr lang="en-US" sz="2800">
              <a:solidFill>
                <a:srgbClr val="FFFF00"/>
              </a:solidFill>
            </a:endParaRPr>
          </a:p>
        </p:txBody>
      </p:sp>
      <p:sp>
        <p:nvSpPr>
          <p:cNvPr id="125975" name="Rectangle 62"/>
          <p:cNvSpPr>
            <a:spLocks noChangeArrowheads="1"/>
          </p:cNvSpPr>
          <p:nvPr/>
        </p:nvSpPr>
        <p:spPr bwMode="auto">
          <a:xfrm>
            <a:off x="1630363" y="2058988"/>
            <a:ext cx="347662" cy="190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/>
            <a:endParaRPr lang="it-IT" sz="1900">
              <a:solidFill>
                <a:srgbClr val="000000"/>
              </a:solidFill>
            </a:endParaRPr>
          </a:p>
        </p:txBody>
      </p:sp>
      <p:sp>
        <p:nvSpPr>
          <p:cNvPr id="125976" name="Rectangle 63"/>
          <p:cNvSpPr>
            <a:spLocks noChangeArrowheads="1"/>
          </p:cNvSpPr>
          <p:nvPr/>
        </p:nvSpPr>
        <p:spPr bwMode="auto">
          <a:xfrm>
            <a:off x="1630363" y="1798638"/>
            <a:ext cx="347662" cy="174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5613"/>
            <a:endParaRPr lang="it-IT" sz="1900">
              <a:solidFill>
                <a:srgbClr val="FFFF00"/>
              </a:solidFill>
            </a:endParaRPr>
          </a:p>
        </p:txBody>
      </p:sp>
      <p:sp>
        <p:nvSpPr>
          <p:cNvPr id="125977" name="Rectangle 35"/>
          <p:cNvSpPr>
            <a:spLocks noChangeArrowheads="1"/>
          </p:cNvSpPr>
          <p:nvPr/>
        </p:nvSpPr>
        <p:spPr bwMode="auto">
          <a:xfrm>
            <a:off x="3951015" y="5653088"/>
            <a:ext cx="202619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hangingPunct="0"/>
            <a:r>
              <a:rPr lang="en-US" sz="1400" b="1">
                <a:solidFill>
                  <a:srgbClr val="FFFFFF"/>
                </a:solidFill>
              </a:rPr>
              <a:t>Months from Procedure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25978" name="Rectangle 51"/>
          <p:cNvSpPr>
            <a:spLocks noChangeArrowheads="1"/>
          </p:cNvSpPr>
          <p:nvPr/>
        </p:nvSpPr>
        <p:spPr bwMode="auto">
          <a:xfrm>
            <a:off x="269875" y="5792789"/>
            <a:ext cx="112884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FF"/>
                </a:solidFill>
              </a:rPr>
              <a:t>Number at risk: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125979" name="Rectangle 52"/>
          <p:cNvSpPr>
            <a:spLocks noChangeArrowheads="1"/>
          </p:cNvSpPr>
          <p:nvPr/>
        </p:nvSpPr>
        <p:spPr bwMode="auto">
          <a:xfrm>
            <a:off x="279400" y="6235700"/>
            <a:ext cx="8001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00FFFF"/>
                </a:solidFill>
              </a:rPr>
              <a:t>S3 TAVR</a:t>
            </a:r>
            <a:endParaRPr lang="en-US" sz="3200">
              <a:solidFill>
                <a:srgbClr val="00FFFF"/>
              </a:solidFill>
            </a:endParaRPr>
          </a:p>
        </p:txBody>
      </p:sp>
      <p:sp>
        <p:nvSpPr>
          <p:cNvPr id="125980" name="Rectangle 53"/>
          <p:cNvSpPr>
            <a:spLocks noChangeArrowheads="1"/>
          </p:cNvSpPr>
          <p:nvPr/>
        </p:nvSpPr>
        <p:spPr bwMode="auto">
          <a:xfrm>
            <a:off x="279408" y="6032500"/>
            <a:ext cx="9179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hangingPunct="0"/>
            <a:r>
              <a:rPr lang="en-US" sz="1200" b="1">
                <a:solidFill>
                  <a:srgbClr val="FFFF00"/>
                </a:solidFill>
              </a:rPr>
              <a:t>P2A Surgery</a:t>
            </a:r>
            <a:endParaRPr lang="en-US" sz="3200">
              <a:solidFill>
                <a:srgbClr val="FFFF00"/>
              </a:solidFill>
            </a:endParaRPr>
          </a:p>
        </p:txBody>
      </p:sp>
      <p:pic>
        <p:nvPicPr>
          <p:cNvPr id="40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239932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5664226"/>
      </p:ext>
    </p:extLst>
  </p:cSld>
  <p:clrMapOvr>
    <a:masterClrMapping/>
  </p:clrMapOvr>
  <p:transition spd="slow">
    <p:check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5366479" y="6379950"/>
            <a:ext cx="3777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 i="1">
                <a:solidFill>
                  <a:schemeClr val="bg1"/>
                </a:solidFill>
              </a:rPr>
              <a:t>Eurointervention</a:t>
            </a:r>
            <a:r>
              <a:rPr lang="it-IT" altLang="x-none" sz="1800" i="1" dirty="0">
                <a:solidFill>
                  <a:schemeClr val="bg1"/>
                </a:solidFill>
              </a:rPr>
              <a:t> 2012; 8: 782-795 </a:t>
            </a:r>
          </a:p>
        </p:txBody>
      </p:sp>
      <p:pic>
        <p:nvPicPr>
          <p:cNvPr id="5" name="Immagine 4" descr="Schermata 2014-01-16 alle 06.5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3"/>
          <a:stretch>
            <a:fillRect/>
          </a:stretch>
        </p:blipFill>
        <p:spPr bwMode="auto">
          <a:xfrm>
            <a:off x="1403604" y="1112627"/>
            <a:ext cx="6292538" cy="457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768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4-01-16 alle 06.59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438" y="1048478"/>
            <a:ext cx="5120067" cy="469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366479" y="6379950"/>
            <a:ext cx="3777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 i="1">
                <a:solidFill>
                  <a:schemeClr val="bg1"/>
                </a:solidFill>
              </a:rPr>
              <a:t>Eurointervention</a:t>
            </a:r>
            <a:r>
              <a:rPr lang="it-IT" altLang="x-none" sz="1800" i="1" dirty="0">
                <a:solidFill>
                  <a:schemeClr val="bg1"/>
                </a:solidFill>
              </a:rPr>
              <a:t> 2012; 8: 782-795 </a:t>
            </a:r>
          </a:p>
        </p:txBody>
      </p:sp>
    </p:spTree>
    <p:extLst>
      <p:ext uri="{BB962C8B-B14F-4D97-AF65-F5344CB8AC3E}">
        <p14:creationId xmlns:p14="http://schemas.microsoft.com/office/powerpoint/2010/main" val="786344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5366479" y="6379950"/>
            <a:ext cx="3777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it-IT" altLang="x-none" sz="1800" i="1">
                <a:solidFill>
                  <a:schemeClr val="bg1"/>
                </a:solidFill>
              </a:rPr>
              <a:t>Eurointervention</a:t>
            </a:r>
            <a:r>
              <a:rPr lang="it-IT" altLang="x-none" sz="1800" i="1" dirty="0">
                <a:solidFill>
                  <a:schemeClr val="bg1"/>
                </a:solidFill>
              </a:rPr>
              <a:t> 2012; 8: 782-795 </a:t>
            </a:r>
          </a:p>
        </p:txBody>
      </p:sp>
      <p:pic>
        <p:nvPicPr>
          <p:cNvPr id="6" name="Immagine 2" descr="Schermata 2014-05-22 alle 07.3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94" y="1058446"/>
            <a:ext cx="6735423" cy="47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967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1AD05734-FC90-41AA-9A12-130736B53C29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6219825"/>
          <a:ext cx="7639050" cy="381000"/>
        </p:xfrm>
        <a:graphic>
          <a:graphicData uri="http://schemas.openxmlformats.org/drawingml/2006/table">
            <a:tbl>
              <a:tblPr/>
              <a:tblGrid>
                <a:gridCol w="733425">
                  <a:extLst>
                    <a:ext uri="{9D8B030D-6E8A-4147-A177-3AD203B41FA5}">
                      <a16:colId xmlns:a16="http://schemas.microsoft.com/office/drawing/2014/main" val="2973178619"/>
                    </a:ext>
                  </a:extLst>
                </a:gridCol>
                <a:gridCol w="587375">
                  <a:extLst>
                    <a:ext uri="{9D8B030D-6E8A-4147-A177-3AD203B41FA5}">
                      <a16:colId xmlns:a16="http://schemas.microsoft.com/office/drawing/2014/main" val="831469032"/>
                    </a:ext>
                  </a:extLst>
                </a:gridCol>
                <a:gridCol w="1090613">
                  <a:extLst>
                    <a:ext uri="{9D8B030D-6E8A-4147-A177-3AD203B41FA5}">
                      <a16:colId xmlns:a16="http://schemas.microsoft.com/office/drawing/2014/main" val="2074135778"/>
                    </a:ext>
                  </a:extLst>
                </a:gridCol>
                <a:gridCol w="1490662">
                  <a:extLst>
                    <a:ext uri="{9D8B030D-6E8A-4147-A177-3AD203B41FA5}">
                      <a16:colId xmlns:a16="http://schemas.microsoft.com/office/drawing/2014/main" val="2613749566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650938729"/>
                    </a:ext>
                  </a:extLst>
                </a:gridCol>
                <a:gridCol w="1468438">
                  <a:extLst>
                    <a:ext uri="{9D8B030D-6E8A-4147-A177-3AD203B41FA5}">
                      <a16:colId xmlns:a16="http://schemas.microsoft.com/office/drawing/2014/main" val="3893794317"/>
                    </a:ext>
                  </a:extLst>
                </a:gridCol>
                <a:gridCol w="827087">
                  <a:extLst>
                    <a:ext uri="{9D8B030D-6E8A-4147-A177-3AD203B41FA5}">
                      <a16:colId xmlns:a16="http://schemas.microsoft.com/office/drawing/2014/main" val="743989187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142 139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90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9063" marR="0" lvl="0" indent="0" algn="l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138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968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6850" marR="0" lvl="0" indent="0" algn="l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05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967694"/>
                  </a:ext>
                </a:extLst>
              </a:tr>
              <a:tr h="190500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134 128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19063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19063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968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685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90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9050" marR="0" lvl="0" indent="0" algn="ct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870173"/>
                  </a:ext>
                </a:extLst>
              </a:tr>
            </a:tbl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08B02AAF-520D-4020-BEE9-E25228C75BE2}"/>
              </a:ext>
            </a:extLst>
          </p:cNvPr>
          <p:cNvSpPr txBox="1"/>
          <p:nvPr/>
        </p:nvSpPr>
        <p:spPr>
          <a:xfrm>
            <a:off x="922338" y="5983288"/>
            <a:ext cx="1008062" cy="2079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defTabSz="9144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Number </a:t>
            </a:r>
            <a:r>
              <a:rPr sz="1200" b="1" spc="-10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at</a:t>
            </a:r>
            <a:r>
              <a:rPr sz="1200" b="1" spc="-75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 </a:t>
            </a:r>
            <a:r>
              <a:rPr sz="1200" b="1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risk:</a:t>
            </a:r>
            <a:endParaRPr sz="1200">
              <a:solidFill>
                <a:prstClr val="black"/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F24952D-32DE-461B-8A13-1E02A9629C10}"/>
              </a:ext>
            </a:extLst>
          </p:cNvPr>
          <p:cNvSpPr txBox="1"/>
          <p:nvPr/>
        </p:nvSpPr>
        <p:spPr>
          <a:xfrm>
            <a:off x="8299450" y="3333750"/>
            <a:ext cx="469900" cy="6889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defTabSz="9144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1350" b="1" spc="-5" dirty="0">
                <a:solidFill>
                  <a:srgbClr val="E36C09"/>
                </a:solidFill>
                <a:latin typeface="Calibri"/>
                <a:ea typeface=""/>
                <a:cs typeface="Calibri"/>
              </a:rPr>
              <a:t>31.1%</a:t>
            </a:r>
            <a:endParaRPr sz="1350">
              <a:solidFill>
                <a:prstClr val="black"/>
              </a:solidFill>
              <a:latin typeface="Calibri"/>
              <a:ea typeface=""/>
              <a:cs typeface="Calibri"/>
            </a:endParaRPr>
          </a:p>
          <a:p>
            <a:pPr defTabSz="914400" fontAlgn="auto">
              <a:spcBef>
                <a:spcPts val="25"/>
              </a:spcBef>
              <a:spcAft>
                <a:spcPts val="0"/>
              </a:spcAft>
              <a:defRPr/>
            </a:pPr>
            <a:endParaRPr sz="1700">
              <a:solidFill>
                <a:prstClr val="black"/>
              </a:solidFill>
              <a:latin typeface="Times New Roman"/>
              <a:ea typeface=""/>
              <a:cs typeface="Times New Roman"/>
            </a:endParaRPr>
          </a:p>
          <a:p>
            <a:pPr marL="2540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1350" b="1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2</a:t>
            </a:r>
            <a:r>
              <a:rPr sz="1350" b="1" spc="-10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9</a:t>
            </a:r>
            <a:r>
              <a:rPr sz="1350" b="1" spc="-5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.</a:t>
            </a:r>
            <a:r>
              <a:rPr sz="1350" b="1" spc="-10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4</a:t>
            </a:r>
            <a:r>
              <a:rPr sz="1350" b="1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%</a:t>
            </a:r>
            <a:endParaRPr sz="1350">
              <a:solidFill>
                <a:prstClr val="black"/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857F296-2CE8-4E06-9289-DCC0CF7078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9454" y="385763"/>
            <a:ext cx="8496207" cy="971550"/>
          </a:xfrm>
        </p:spPr>
        <p:txBody>
          <a:bodyPr tIns="53340"/>
          <a:lstStyle/>
          <a:p>
            <a:pPr marL="12700" indent="214313" eaLnBrk="1" hangingPunct="1">
              <a:lnSpc>
                <a:spcPts val="3600"/>
              </a:lnSpc>
              <a:spcBef>
                <a:spcPts val="425"/>
              </a:spcBef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The NOTION Trial  </a:t>
            </a:r>
            <a:r>
              <a:rPr lang="it-IT" altLang="it-IT" dirty="0" err="1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it-IT" altLang="it-IT" dirty="0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-cause </a:t>
            </a:r>
            <a:r>
              <a:rPr lang="it-IT" altLang="it-IT" dirty="0" err="1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mortality</a:t>
            </a:r>
            <a:endParaRPr lang="it-IT" altLang="it-IT" dirty="0">
              <a:solidFill>
                <a:srgbClr val="7E7E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64" name="object 6">
            <a:extLst>
              <a:ext uri="{FF2B5EF4-FFF2-40B4-BE49-F238E27FC236}">
                <a16:creationId xmlns:a16="http://schemas.microsoft.com/office/drawing/2014/main" id="{7271273D-D916-471B-BC24-87F9A067E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1377950"/>
            <a:ext cx="8740775" cy="47307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defRPr/>
            </a:pPr>
            <a:endParaRPr lang="it-IT" altLang="it-IT" sz="2800">
              <a:solidFill>
                <a:prstClr val="black"/>
              </a:solidFill>
              <a:ea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397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C615AE6A-15C2-458E-8C79-227D84F20755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6335713"/>
          <a:ext cx="7718425" cy="381000"/>
        </p:xfrm>
        <a:graphic>
          <a:graphicData uri="http://schemas.openxmlformats.org/drawingml/2006/table">
            <a:tbl>
              <a:tblPr/>
              <a:tblGrid>
                <a:gridCol w="554038">
                  <a:extLst>
                    <a:ext uri="{9D8B030D-6E8A-4147-A177-3AD203B41FA5}">
                      <a16:colId xmlns:a16="http://schemas.microsoft.com/office/drawing/2014/main" val="3700767944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3373757075"/>
                    </a:ext>
                  </a:extLst>
                </a:gridCol>
                <a:gridCol w="1082675">
                  <a:extLst>
                    <a:ext uri="{9D8B030D-6E8A-4147-A177-3AD203B41FA5}">
                      <a16:colId xmlns:a16="http://schemas.microsoft.com/office/drawing/2014/main" val="1797741773"/>
                    </a:ext>
                  </a:extLst>
                </a:gridCol>
                <a:gridCol w="1471612">
                  <a:extLst>
                    <a:ext uri="{9D8B030D-6E8A-4147-A177-3AD203B41FA5}">
                      <a16:colId xmlns:a16="http://schemas.microsoft.com/office/drawing/2014/main" val="2309382495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73448473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3459305745"/>
                    </a:ext>
                  </a:extLst>
                </a:gridCol>
                <a:gridCol w="857250">
                  <a:extLst>
                    <a:ext uri="{9D8B030D-6E8A-4147-A177-3AD203B41FA5}">
                      <a16:colId xmlns:a16="http://schemas.microsoft.com/office/drawing/2014/main" val="942928614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139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938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134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41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41300" marR="0" lvl="0" indent="0" algn="l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124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112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3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E36C09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0500577"/>
                  </a:ext>
                </a:extLst>
              </a:tr>
              <a:tr h="190500">
                <a:tc>
                  <a:txBody>
                    <a:bodyPr/>
                    <a:lstStyle>
                      <a:lvl1pPr marL="31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175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7938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938" marR="0" lvl="0" indent="0" algn="ct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413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41300" marR="0" lvl="0" indent="0" algn="l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112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ts val="1438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30859C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</a:t>
                      </a:r>
                      <a:endParaRPr kumimoji="0" lang="it-IT" altLang="it-IT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77518"/>
                  </a:ext>
                </a:extLst>
              </a:tr>
            </a:tbl>
          </a:graphicData>
        </a:graphic>
      </p:graphicFrame>
      <p:sp>
        <p:nvSpPr>
          <p:cNvPr id="3" name="object 3">
            <a:extLst>
              <a:ext uri="{FF2B5EF4-FFF2-40B4-BE49-F238E27FC236}">
                <a16:creationId xmlns:a16="http://schemas.microsoft.com/office/drawing/2014/main" id="{4F50F968-7AD9-4086-89AB-F3B2FEC5F802}"/>
              </a:ext>
            </a:extLst>
          </p:cNvPr>
          <p:cNvSpPr txBox="1"/>
          <p:nvPr/>
        </p:nvSpPr>
        <p:spPr>
          <a:xfrm>
            <a:off x="922338" y="6099175"/>
            <a:ext cx="1008062" cy="20796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defTabSz="9144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1200" b="1" spc="-5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Number </a:t>
            </a:r>
            <a:r>
              <a:rPr sz="1200" b="1" spc="-10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at</a:t>
            </a:r>
            <a:r>
              <a:rPr sz="1200" b="1" spc="-75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 </a:t>
            </a:r>
            <a:r>
              <a:rPr sz="1200" b="1" dirty="0">
                <a:solidFill>
                  <a:prstClr val="black"/>
                </a:solidFill>
                <a:latin typeface="Calibri"/>
                <a:ea typeface=""/>
                <a:cs typeface="Calibri"/>
              </a:rPr>
              <a:t>risk:</a:t>
            </a:r>
            <a:endParaRPr sz="1200">
              <a:solidFill>
                <a:prstClr val="black"/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8C1A10A-AA26-4BE4-A2DB-E7345D9A4F2D}"/>
              </a:ext>
            </a:extLst>
          </p:cNvPr>
          <p:cNvSpPr txBox="1"/>
          <p:nvPr/>
        </p:nvSpPr>
        <p:spPr>
          <a:xfrm>
            <a:off x="8240713" y="5027613"/>
            <a:ext cx="371475" cy="2317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defTabSz="9144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1350" b="1" dirty="0">
                <a:solidFill>
                  <a:srgbClr val="E36C09"/>
                </a:solidFill>
                <a:latin typeface="Calibri"/>
                <a:ea typeface=""/>
                <a:cs typeface="Calibri"/>
              </a:rPr>
              <a:t>3</a:t>
            </a:r>
            <a:r>
              <a:rPr sz="1350" b="1" spc="-10" dirty="0">
                <a:solidFill>
                  <a:srgbClr val="E36C09"/>
                </a:solidFill>
                <a:latin typeface="Calibri"/>
                <a:ea typeface=""/>
                <a:cs typeface="Calibri"/>
              </a:rPr>
              <a:t>.</a:t>
            </a:r>
            <a:r>
              <a:rPr sz="1350" b="1" dirty="0">
                <a:solidFill>
                  <a:srgbClr val="E36C09"/>
                </a:solidFill>
                <a:latin typeface="Calibri"/>
                <a:ea typeface=""/>
                <a:cs typeface="Calibri"/>
              </a:rPr>
              <a:t>9%</a:t>
            </a:r>
            <a:endParaRPr sz="1350">
              <a:solidFill>
                <a:prstClr val="black"/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FDB4E40-45E7-48BA-B056-FAC08BBFBCF7}"/>
              </a:ext>
            </a:extLst>
          </p:cNvPr>
          <p:cNvSpPr txBox="1"/>
          <p:nvPr/>
        </p:nvSpPr>
        <p:spPr>
          <a:xfrm>
            <a:off x="8164513" y="4124325"/>
            <a:ext cx="457200" cy="2317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defTabSz="914400" fontAlgn="auto">
              <a:spcBef>
                <a:spcPts val="105"/>
              </a:spcBef>
              <a:spcAft>
                <a:spcPts val="0"/>
              </a:spcAft>
              <a:defRPr/>
            </a:pPr>
            <a:r>
              <a:rPr sz="1350" b="1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2</a:t>
            </a:r>
            <a:r>
              <a:rPr sz="1350" b="1" spc="-10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6</a:t>
            </a:r>
            <a:r>
              <a:rPr sz="1350" b="1" spc="-5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.</a:t>
            </a:r>
            <a:r>
              <a:rPr sz="1350" b="1" spc="-10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1</a:t>
            </a:r>
            <a:r>
              <a:rPr sz="1350" b="1" dirty="0">
                <a:solidFill>
                  <a:srgbClr val="30859C"/>
                </a:solidFill>
                <a:latin typeface="Calibri"/>
                <a:ea typeface=""/>
                <a:cs typeface="Calibri"/>
              </a:rPr>
              <a:t>%</a:t>
            </a:r>
            <a:endParaRPr sz="1350">
              <a:solidFill>
                <a:prstClr val="black"/>
              </a:solidFill>
              <a:latin typeface="Calibri"/>
              <a:ea typeface="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9DE195E-0C64-4E96-877F-B7F4A9564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576262" y="97632"/>
            <a:ext cx="9675999" cy="971550"/>
          </a:xfrm>
        </p:spPr>
        <p:txBody>
          <a:bodyPr tIns="53340"/>
          <a:lstStyle/>
          <a:p>
            <a:pPr marL="3543300" indent="2005013" eaLnBrk="1" hangingPunct="1">
              <a:lnSpc>
                <a:spcPts val="3600"/>
              </a:lnSpc>
              <a:spcBef>
                <a:spcPts val="425"/>
              </a:spcBef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The NOTION Trial  </a:t>
            </a:r>
            <a:r>
              <a:rPr lang="it-IT" altLang="it-IT" dirty="0" err="1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structural</a:t>
            </a:r>
            <a:r>
              <a:rPr lang="it-IT" altLang="it-IT" dirty="0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valve </a:t>
            </a:r>
            <a:r>
              <a:rPr lang="it-IT" altLang="it-IT" dirty="0" err="1">
                <a:solidFill>
                  <a:srgbClr val="7E7E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deterioration</a:t>
            </a:r>
            <a:endParaRPr lang="it-IT" altLang="it-IT" dirty="0">
              <a:solidFill>
                <a:srgbClr val="7E7E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object 7">
            <a:extLst>
              <a:ext uri="{FF2B5EF4-FFF2-40B4-BE49-F238E27FC236}">
                <a16:creationId xmlns:a16="http://schemas.microsoft.com/office/drawing/2014/main" id="{0CBC305B-F28D-43AE-BAEB-B04BA1583A6F}"/>
              </a:ext>
            </a:extLst>
          </p:cNvPr>
          <p:cNvGraphicFramePr>
            <a:graphicFrameLocks noGrp="1"/>
          </p:cNvGraphicFramePr>
          <p:nvPr/>
        </p:nvGraphicFramePr>
        <p:xfrm>
          <a:off x="3003550" y="1671638"/>
          <a:ext cx="5695949" cy="11303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5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20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6F2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ts val="1565"/>
                        </a:lnSpc>
                      </a:pPr>
                      <a:r>
                        <a:rPr sz="1400" spc="-45" dirty="0">
                          <a:latin typeface="Calibri"/>
                          <a:cs typeface="Calibri"/>
                        </a:rPr>
                        <a:t>TAVI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5"/>
                        </a:lnSpc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SAVR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6F2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57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n=139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6F2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7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n=135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6F2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SVD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6F2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9525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6F2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6F2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55689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Moderate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haemodynamic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SVD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2.9%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(4/139)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20.7%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(28/135)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6F2F9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55689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Severe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haemodynamic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SVD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0.7%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(1/139)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3.0%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(4/135)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952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310" name="object 8">
            <a:extLst>
              <a:ext uri="{FF2B5EF4-FFF2-40B4-BE49-F238E27FC236}">
                <a16:creationId xmlns:a16="http://schemas.microsoft.com/office/drawing/2014/main" id="{0DAE9041-EABC-4C44-A59C-20EB45EE2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8" y="1352176"/>
            <a:ext cx="8953779" cy="5105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defRPr/>
            </a:pPr>
            <a:endParaRPr lang="it-IT" altLang="it-IT" sz="1800">
              <a:solidFill>
                <a:prstClr val="black"/>
              </a:solidFill>
              <a:ea typeface="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78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996"/>
            <a:ext cx="9144000" cy="569909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74726" y="6276222"/>
            <a:ext cx="1610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March 17, 2017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4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2672912"/>
      </p:ext>
    </p:extLst>
  </p:cSld>
  <p:clrMapOvr>
    <a:masterClrMapping/>
  </p:clrMapOvr>
  <p:transition spd="slow">
    <p:check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tavi 2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"/>
          <a:stretch/>
        </p:blipFill>
        <p:spPr>
          <a:xfrm>
            <a:off x="13447" y="0"/>
            <a:ext cx="9130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9532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3831" t="12898" b="28235"/>
          <a:stretch/>
        </p:blipFill>
        <p:spPr>
          <a:xfrm>
            <a:off x="45362" y="652256"/>
            <a:ext cx="8979601" cy="614577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684286" y="-108282"/>
            <a:ext cx="56669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</a:rPr>
              <a:t>Death from </a:t>
            </a:r>
            <a:r>
              <a:rPr lang="it-IT" sz="4000" b="1" dirty="0" err="1">
                <a:solidFill>
                  <a:srgbClr val="000000"/>
                </a:solidFill>
              </a:rPr>
              <a:t>Any</a:t>
            </a:r>
            <a:r>
              <a:rPr lang="it-IT" sz="4000" b="1" dirty="0">
                <a:solidFill>
                  <a:srgbClr val="000000"/>
                </a:solidFill>
              </a:rPr>
              <a:t> Cause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" y="6519446"/>
            <a:ext cx="22147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aseline="30000" dirty="0" err="1">
                <a:solidFill>
                  <a:srgbClr val="000000"/>
                </a:solidFill>
              </a:rPr>
              <a:t>Reardon</a:t>
            </a:r>
            <a:r>
              <a:rPr lang="it-IT" baseline="30000" dirty="0">
                <a:solidFill>
                  <a:srgbClr val="000000"/>
                </a:solidFill>
              </a:rPr>
              <a:t>, NEJM, 2017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6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6851305"/>
      </p:ext>
    </p:extLst>
  </p:cSld>
  <p:clrMapOvr>
    <a:masterClrMapping/>
  </p:clrMapOvr>
  <p:transition spd="slow">
    <p:check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30176"/>
            <a:ext cx="9144000" cy="1143000"/>
          </a:xfrm>
        </p:spPr>
        <p:txBody>
          <a:bodyPr/>
          <a:lstStyle/>
          <a:p>
            <a:r>
              <a:rPr lang="it-IT" b="1" dirty="0">
                <a:solidFill>
                  <a:srgbClr val="FFFFFF"/>
                </a:solidFill>
              </a:rPr>
              <a:t>Albert </a:t>
            </a:r>
            <a:r>
              <a:rPr lang="it-IT" b="1" dirty="0" err="1">
                <a:solidFill>
                  <a:srgbClr val="FFFFFF"/>
                </a:solidFill>
              </a:rPr>
              <a:t>Starr</a:t>
            </a:r>
            <a:r>
              <a:rPr lang="it-IT" b="1" dirty="0">
                <a:solidFill>
                  <a:srgbClr val="FFFFFF"/>
                </a:solidFill>
              </a:rPr>
              <a:t> in 1960 </a:t>
            </a:r>
            <a:r>
              <a:rPr lang="it-IT" b="1" dirty="0" err="1">
                <a:solidFill>
                  <a:srgbClr val="FFFFFF"/>
                </a:solidFill>
              </a:rPr>
              <a:t>implanted</a:t>
            </a:r>
            <a:r>
              <a:rPr lang="it-IT" b="1" dirty="0">
                <a:solidFill>
                  <a:srgbClr val="FFFFFF"/>
                </a:solidFill>
              </a:rPr>
              <a:t> the first </a:t>
            </a:r>
            <a:r>
              <a:rPr lang="it-IT" b="1" dirty="0" err="1">
                <a:solidFill>
                  <a:srgbClr val="FFFFFF"/>
                </a:solidFill>
              </a:rPr>
              <a:t>cardiac</a:t>
            </a:r>
            <a:r>
              <a:rPr lang="it-IT" b="1" dirty="0">
                <a:solidFill>
                  <a:srgbClr val="FFFFFF"/>
                </a:solidFill>
              </a:rPr>
              <a:t> valve</a:t>
            </a:r>
          </a:p>
        </p:txBody>
      </p:sp>
      <p:pic>
        <p:nvPicPr>
          <p:cNvPr id="4" name="Segnaposto contenuto 3" descr="Unknown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795" t="6084" r="-43795" b="8390"/>
          <a:stretch/>
        </p:blipFill>
        <p:spPr>
          <a:xfrm>
            <a:off x="-125200" y="1636891"/>
            <a:ext cx="9480131" cy="4459112"/>
          </a:xfrm>
        </p:spPr>
      </p:pic>
      <p:sp>
        <p:nvSpPr>
          <p:cNvPr id="3" name="CasellaDiTesto 2"/>
          <p:cNvSpPr txBox="1"/>
          <p:nvPr/>
        </p:nvSpPr>
        <p:spPr>
          <a:xfrm>
            <a:off x="2765782" y="6180667"/>
            <a:ext cx="38018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STARR-EDWARDS</a:t>
            </a:r>
          </a:p>
        </p:txBody>
      </p:sp>
      <p:pic>
        <p:nvPicPr>
          <p:cNvPr id="5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4997944"/>
      </p:ext>
    </p:extLst>
  </p:cSld>
  <p:clrMapOvr>
    <a:masterClrMapping/>
  </p:clrMapOvr>
  <p:transition spd="slow">
    <p:check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2241551"/>
            <a:ext cx="9144000" cy="952500"/>
          </a:xfrm>
        </p:spPr>
        <p:txBody>
          <a:bodyPr/>
          <a:lstStyle/>
          <a:p>
            <a:r>
              <a:rPr lang="it-IT" sz="6000" dirty="0">
                <a:solidFill>
                  <a:srgbClr val="FFFFFF"/>
                </a:solidFill>
              </a:rPr>
              <a:t>INTERMEDIATE RISK </a:t>
            </a:r>
            <a:br>
              <a:rPr lang="it-IT" sz="6000" dirty="0">
                <a:solidFill>
                  <a:srgbClr val="FFFFFF"/>
                </a:solidFill>
              </a:rPr>
            </a:br>
            <a:br>
              <a:rPr lang="it-IT" sz="6000" dirty="0">
                <a:solidFill>
                  <a:srgbClr val="FFFFFF"/>
                </a:solidFill>
              </a:rPr>
            </a:br>
            <a:br>
              <a:rPr lang="it-IT" sz="6000" dirty="0">
                <a:solidFill>
                  <a:srgbClr val="FFFFFF"/>
                </a:solidFill>
              </a:rPr>
            </a:br>
            <a:r>
              <a:rPr lang="it-IT" sz="6000" dirty="0">
                <a:solidFill>
                  <a:srgbClr val="FFFFFF"/>
                </a:solidFill>
              </a:rPr>
              <a:t>META-ANALYSIS</a:t>
            </a:r>
          </a:p>
        </p:txBody>
      </p:sp>
      <p:pic>
        <p:nvPicPr>
          <p:cNvPr id="4" name="Picture 6" descr="Immagine1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5002828"/>
      </p:ext>
    </p:extLst>
  </p:cSld>
  <p:clrMapOvr>
    <a:masterClrMapping/>
  </p:clrMapOvr>
  <p:transition spd="slow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700" y="142270"/>
            <a:ext cx="9232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Forest plot for all outcomes in patients with intermediate risk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it-IT" dirty="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973267"/>
            <a:ext cx="9144000" cy="52498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0" y="6548735"/>
            <a:ext cx="3069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Gargiulo</a:t>
            </a:r>
            <a:r>
              <a:rPr lang="en-US" sz="1400" dirty="0">
                <a:solidFill>
                  <a:srgbClr val="000000"/>
                </a:solidFill>
              </a:rPr>
              <a:t> et al, Ann Intern Med. 2016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4870176"/>
      </p:ext>
    </p:extLst>
  </p:cSld>
  <p:clrMapOvr>
    <a:masterClrMapping/>
  </p:clrMapOvr>
  <p:transition spd="slow"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4" y="2993846"/>
            <a:ext cx="7658100" cy="16764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9" y="762932"/>
            <a:ext cx="7658100" cy="1676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92515" y="380041"/>
            <a:ext cx="29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err="1">
                <a:solidFill>
                  <a:prstClr val="black"/>
                </a:solidFill>
                <a:latin typeface="Calibri"/>
              </a:rPr>
              <a:t>All</a:t>
            </a:r>
            <a:r>
              <a:rPr lang="it-IT" sz="1800" b="1" dirty="0">
                <a:solidFill>
                  <a:prstClr val="black"/>
                </a:solidFill>
                <a:latin typeface="Calibri"/>
              </a:rPr>
              <a:t>-cause </a:t>
            </a:r>
            <a:r>
              <a:rPr lang="it-IT" sz="1800" b="1" dirty="0" err="1">
                <a:solidFill>
                  <a:prstClr val="black"/>
                </a:solidFill>
                <a:latin typeface="Calibri"/>
              </a:rPr>
              <a:t>death</a:t>
            </a:r>
            <a:endParaRPr lang="it-IT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4" y="5150973"/>
            <a:ext cx="7658100" cy="16764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97652" y="2613911"/>
            <a:ext cx="29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 err="1">
                <a:solidFill>
                  <a:prstClr val="black"/>
                </a:solidFill>
                <a:latin typeface="Calibri"/>
              </a:rPr>
              <a:t>Stroke</a:t>
            </a:r>
            <a:endParaRPr lang="it-IT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092515" y="4633305"/>
            <a:ext cx="29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1" dirty="0">
                <a:solidFill>
                  <a:prstClr val="black"/>
                </a:solidFill>
                <a:latin typeface="Calibri"/>
              </a:rPr>
              <a:t>Acute </a:t>
            </a:r>
            <a:r>
              <a:rPr lang="it-IT" sz="1800" b="1" dirty="0" err="1">
                <a:solidFill>
                  <a:prstClr val="black"/>
                </a:solidFill>
                <a:latin typeface="Calibri"/>
              </a:rPr>
              <a:t>Kidney</a:t>
            </a:r>
            <a:r>
              <a:rPr lang="it-IT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it-IT" sz="1800" b="1" dirty="0" err="1">
                <a:solidFill>
                  <a:prstClr val="black"/>
                </a:solidFill>
                <a:latin typeface="Calibri"/>
              </a:rPr>
              <a:t>Failure</a:t>
            </a:r>
            <a:endParaRPr lang="it-IT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0" y="-567000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prstClr val="black"/>
                </a:solidFill>
                <a:latin typeface="Calibri"/>
              </a:rPr>
              <a:t>TAVI </a:t>
            </a:r>
            <a:r>
              <a:rPr lang="en-US" sz="2400" b="1" dirty="0" err="1">
                <a:solidFill>
                  <a:prstClr val="black"/>
                </a:solidFill>
                <a:latin typeface="Calibri"/>
              </a:rPr>
              <a:t>Vs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 Surgery: Outcomes in patients with intermediate risk</a:t>
            </a:r>
            <a:r>
              <a:rPr lang="it-IT" sz="2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-33854" y="6585123"/>
            <a:ext cx="132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prstClr val="black"/>
                </a:solidFill>
              </a:rPr>
              <a:t>Gargiulo</a:t>
            </a:r>
            <a:r>
              <a:rPr lang="en-US" sz="1400" i="1" dirty="0">
                <a:solidFill>
                  <a:prstClr val="black"/>
                </a:solidFill>
              </a:rPr>
              <a:t> 2016</a:t>
            </a:r>
            <a:endParaRPr lang="it-IT" sz="1400" dirty="0">
              <a:solidFill>
                <a:prstClr val="black"/>
              </a:solidFill>
            </a:endParaRPr>
          </a:p>
        </p:txBody>
      </p:sp>
      <p:pic>
        <p:nvPicPr>
          <p:cNvPr id="13" name="Picture 6" descr="Immagine1"/>
          <p:cNvPicPr>
            <a:picLocks noChangeAspect="1" noChangeArrowheads="1"/>
          </p:cNvPicPr>
          <p:nvPr/>
        </p:nvPicPr>
        <p:blipFill>
          <a:blip r:embed="rId5">
            <a:lum bright="-24000" contrast="36000"/>
          </a:blip>
          <a:srcRect/>
          <a:stretch>
            <a:fillRect/>
          </a:stretch>
        </p:blipFill>
        <p:spPr bwMode="auto">
          <a:xfrm>
            <a:off x="8137562" y="634153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125499"/>
      </p:ext>
    </p:extLst>
  </p:cSld>
  <p:clrMapOvr>
    <a:masterClrMapping/>
  </p:clrMapOvr>
  <p:transition spd="slow">
    <p:check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92515" y="1151161"/>
            <a:ext cx="29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kern="0" dirty="0">
                <a:solidFill>
                  <a:sysClr val="windowText" lastClr="000000"/>
                </a:solidFill>
                <a:latin typeface="Calibri"/>
              </a:rPr>
              <a:t>Pacemaker </a:t>
            </a:r>
            <a:r>
              <a:rPr lang="it-IT" sz="1800" b="1" kern="0" dirty="0" err="1">
                <a:solidFill>
                  <a:sysClr val="windowText" lastClr="000000"/>
                </a:solidFill>
                <a:latin typeface="Calibri"/>
              </a:rPr>
              <a:t>implantation</a:t>
            </a:r>
            <a:endParaRPr lang="it-IT" sz="1800" b="1" kern="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097652" y="3249337"/>
            <a:ext cx="295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b="1" kern="0" dirty="0" err="1">
                <a:solidFill>
                  <a:sysClr val="windowText" lastClr="000000"/>
                </a:solidFill>
                <a:latin typeface="Calibri"/>
              </a:rPr>
              <a:t>Bleedings</a:t>
            </a:r>
            <a:endParaRPr lang="it-IT" sz="1800" b="1" kern="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3" y="1610073"/>
            <a:ext cx="7686675" cy="1676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1" y="3664902"/>
            <a:ext cx="7591425" cy="1676400"/>
          </a:xfrm>
          <a:prstGeom prst="rect">
            <a:avLst/>
          </a:prstGeom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0" y="0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TAVI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Vs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Surgery: Outcomes in patients with intermediate risk</a:t>
            </a:r>
            <a:r>
              <a:rPr lang="it-IT" sz="36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6548735"/>
            <a:ext cx="3069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Gargiulo</a:t>
            </a:r>
            <a:r>
              <a:rPr lang="en-US" sz="1400" dirty="0">
                <a:solidFill>
                  <a:srgbClr val="000000"/>
                </a:solidFill>
              </a:rPr>
              <a:t> et al, Ann Intern Med. 2016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0" name="Picture 6" descr="Immagine1"/>
          <p:cNvPicPr>
            <a:picLocks noChangeAspect="1" noChangeArrowheads="1"/>
          </p:cNvPicPr>
          <p:nvPr/>
        </p:nvPicPr>
        <p:blipFill>
          <a:blip r:embed="rId4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8467148"/>
      </p:ext>
    </p:extLst>
  </p:cSld>
  <p:clrMapOvr>
    <a:masterClrMapping/>
  </p:clrMapOvr>
  <p:transition spd="slow"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71451"/>
            <a:ext cx="9144000" cy="952500"/>
          </a:xfrm>
        </p:spPr>
        <p:txBody>
          <a:bodyPr/>
          <a:lstStyle/>
          <a:p>
            <a:r>
              <a:rPr lang="en-US" sz="3600" dirty="0"/>
              <a:t>All outcomes in patients with intermediate risk</a:t>
            </a:r>
            <a:r>
              <a:rPr lang="it-IT" sz="3600" dirty="0"/>
              <a:t> </a:t>
            </a:r>
          </a:p>
        </p:txBody>
      </p:sp>
      <p:pic>
        <p:nvPicPr>
          <p:cNvPr id="3" name="Immagin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951"/>
            <a:ext cx="9144000" cy="47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12" y="6551257"/>
            <a:ext cx="132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prstClr val="black"/>
                </a:solidFill>
              </a:rPr>
              <a:t>Gargiulo</a:t>
            </a:r>
            <a:r>
              <a:rPr lang="en-US" sz="1400" i="1" dirty="0">
                <a:solidFill>
                  <a:prstClr val="black"/>
                </a:solidFill>
              </a:rPr>
              <a:t> 2016</a:t>
            </a:r>
            <a:endParaRPr lang="it-IT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88797"/>
      </p:ext>
    </p:extLst>
  </p:cSld>
  <p:clrMapOvr>
    <a:masterClrMapping/>
  </p:clrMapOvr>
  <p:transition spd="slow">
    <p:check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5318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All-cause mortality in the low- to intermediate-risk population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3" name="Immagin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601"/>
            <a:ext cx="8206620" cy="60525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0" y="6551235"/>
            <a:ext cx="132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prstClr val="black"/>
                </a:solidFill>
              </a:rPr>
              <a:t>Gargiulo</a:t>
            </a:r>
            <a:r>
              <a:rPr lang="en-US" sz="1400" i="1" dirty="0">
                <a:solidFill>
                  <a:prstClr val="black"/>
                </a:solidFill>
              </a:rPr>
              <a:t> 2016</a:t>
            </a:r>
            <a:endParaRPr lang="it-IT" sz="1400" dirty="0">
              <a:solidFill>
                <a:prstClr val="black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97D4271-1C99-45A4-B31F-2340B5022CF3}"/>
              </a:ext>
            </a:extLst>
          </p:cNvPr>
          <p:cNvSpPr txBox="1"/>
          <p:nvPr/>
        </p:nvSpPr>
        <p:spPr>
          <a:xfrm>
            <a:off x="7577419" y="1583166"/>
            <a:ext cx="15060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short-</a:t>
            </a:r>
            <a:r>
              <a:rPr lang="it-IT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endParaRPr lang="it-IT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200" dirty="0">
                <a:solidFill>
                  <a:prstClr val="black"/>
                </a:solidFill>
              </a:rPr>
              <a:t>(30 </a:t>
            </a:r>
            <a:r>
              <a:rPr lang="it-IT" sz="1200" dirty="0" err="1">
                <a:solidFill>
                  <a:prstClr val="black"/>
                </a:solidFill>
              </a:rPr>
              <a:t>days</a:t>
            </a:r>
            <a:r>
              <a:rPr lang="it-IT" sz="1200" dirty="0">
                <a:solidFill>
                  <a:prstClr val="black"/>
                </a:solidFill>
              </a:rPr>
              <a:t>)</a:t>
            </a: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2B8D99-F0A3-4A6E-9653-A00AAFE177FB}"/>
              </a:ext>
            </a:extLst>
          </p:cNvPr>
          <p:cNvSpPr txBox="1"/>
          <p:nvPr/>
        </p:nvSpPr>
        <p:spPr>
          <a:xfrm>
            <a:off x="7577419" y="3729804"/>
            <a:ext cx="15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mid-term</a:t>
            </a:r>
            <a:endParaRPr lang="it-IT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283050-AB71-4478-819B-9135E19A5E1F}"/>
              </a:ext>
            </a:extLst>
          </p:cNvPr>
          <p:cNvSpPr txBox="1"/>
          <p:nvPr/>
        </p:nvSpPr>
        <p:spPr>
          <a:xfrm>
            <a:off x="7577419" y="5368104"/>
            <a:ext cx="150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</a:t>
            </a:r>
            <a:r>
              <a:rPr lang="it-IT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term</a:t>
            </a:r>
            <a:endParaRPr lang="it-IT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8F54CEBA-4A46-45F1-B58C-9FAA302152BB}"/>
              </a:ext>
            </a:extLst>
          </p:cNvPr>
          <p:cNvSpPr/>
          <p:nvPr/>
        </p:nvSpPr>
        <p:spPr>
          <a:xfrm>
            <a:off x="3899647" y="732865"/>
            <a:ext cx="1398494" cy="2131359"/>
          </a:xfrm>
          <a:prstGeom prst="ellipse">
            <a:avLst/>
          </a:prstGeom>
          <a:solidFill>
            <a:srgbClr val="FFFFCC">
              <a:alpha val="18824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9863"/>
      </p:ext>
    </p:extLst>
  </p:cSld>
  <p:clrMapOvr>
    <a:masterClrMapping/>
  </p:clrMapOvr>
  <p:transition spd="slow">
    <p:check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3021" b="57346"/>
          <a:stretch/>
        </p:blipFill>
        <p:spPr bwMode="auto">
          <a:xfrm>
            <a:off x="-3" y="1198208"/>
            <a:ext cx="9279467" cy="35261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0" y="5320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All-cause mortality in the low- to intermediate-risk population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" y="6551257"/>
            <a:ext cx="132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prstClr val="black"/>
                </a:solidFill>
              </a:rPr>
              <a:t>Gargiulo</a:t>
            </a:r>
            <a:r>
              <a:rPr lang="en-US" sz="1400" i="1" dirty="0">
                <a:solidFill>
                  <a:prstClr val="black"/>
                </a:solidFill>
              </a:rPr>
              <a:t> 2016</a:t>
            </a:r>
            <a:endParaRPr lang="it-IT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785342"/>
      </p:ext>
    </p:extLst>
  </p:cSld>
  <p:clrMapOvr>
    <a:masterClrMapping/>
  </p:clrMapOvr>
  <p:transition spd="slow">
    <p:check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1" y="1828800"/>
            <a:ext cx="9144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FFFF"/>
                </a:solidFill>
              </a:rPr>
              <a:t>TRANSFEMORAL OR TRANSAPICAL TAVI ?</a:t>
            </a:r>
          </a:p>
        </p:txBody>
      </p:sp>
      <p:pic>
        <p:nvPicPr>
          <p:cNvPr id="3" name="Picture 6" descr="Immagine1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725808"/>
      </p:ext>
    </p:extLst>
  </p:cSld>
  <p:clrMapOvr>
    <a:masterClrMapping/>
  </p:clrMapOvr>
  <p:transition spd="slow">
    <p:check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8210" r="13760" b="11450"/>
          <a:stretch/>
        </p:blipFill>
        <p:spPr bwMode="auto">
          <a:xfrm>
            <a:off x="-609600" y="0"/>
            <a:ext cx="9652000" cy="652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548735"/>
            <a:ext cx="3069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</a:rPr>
              <a:t>Gargiulo</a:t>
            </a:r>
            <a:r>
              <a:rPr lang="en-US" sz="1400" dirty="0">
                <a:solidFill>
                  <a:srgbClr val="000000"/>
                </a:solidFill>
              </a:rPr>
              <a:t> et al, Ann Intern Med. 2016</a:t>
            </a:r>
            <a:r>
              <a:rPr lang="it-IT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1509522"/>
      </p:ext>
    </p:extLst>
  </p:cSld>
  <p:clrMapOvr>
    <a:masterClrMapping/>
  </p:clrMapOvr>
  <p:transition spd="slow">
    <p:check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361" y="171451"/>
            <a:ext cx="6506633" cy="9525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3" name="Immagin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8210" r="13760" b="11450"/>
          <a:stretch/>
        </p:blipFill>
        <p:spPr bwMode="auto">
          <a:xfrm>
            <a:off x="0" y="0"/>
            <a:ext cx="9144000" cy="701676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2" y="6551257"/>
            <a:ext cx="1321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solidFill>
                  <a:prstClr val="black"/>
                </a:solidFill>
              </a:rPr>
              <a:t>Gargiulo</a:t>
            </a:r>
            <a:r>
              <a:rPr lang="en-US" sz="1400" i="1" dirty="0">
                <a:solidFill>
                  <a:prstClr val="black"/>
                </a:solidFill>
              </a:rPr>
              <a:t> 2016</a:t>
            </a:r>
            <a:endParaRPr lang="it-IT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60603"/>
      </p:ext>
    </p:extLst>
  </p:cSld>
  <p:clrMapOvr>
    <a:masterClrMapping/>
  </p:clrMapOvr>
  <p:transition spd="slow">
    <p:check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egnaposto contenuto 2"/>
          <p:cNvSpPr>
            <a:spLocks noGrp="1"/>
          </p:cNvSpPr>
          <p:nvPr>
            <p:ph idx="1"/>
          </p:nvPr>
        </p:nvSpPr>
        <p:spPr>
          <a:xfrm>
            <a:off x="0" y="692185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3100" dirty="0">
                <a:latin typeface="Arial" charset="0"/>
              </a:rPr>
              <a:t>TAVI IS THE GREATEST INNOVATION OF THE CARDIOLOGY AFTER CORONARY STENTS</a:t>
            </a:r>
          </a:p>
        </p:txBody>
      </p:sp>
      <p:pic>
        <p:nvPicPr>
          <p:cNvPr id="24578" name="Immagine 1" descr="imag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38" y="3860800"/>
            <a:ext cx="32004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magine 2" descr="Unknown-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2" r="17659" b="25813"/>
          <a:stretch>
            <a:fillRect/>
          </a:stretch>
        </p:blipFill>
        <p:spPr bwMode="auto">
          <a:xfrm>
            <a:off x="6233751" y="3332230"/>
            <a:ext cx="2672862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ccia destra 5"/>
          <p:cNvSpPr/>
          <p:nvPr/>
        </p:nvSpPr>
        <p:spPr>
          <a:xfrm>
            <a:off x="4239360" y="4365659"/>
            <a:ext cx="1537188" cy="140652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7826" tIns="38912" rIns="77826" bIns="38912"/>
          <a:lstStyle/>
          <a:p>
            <a:pPr defTabSz="456472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Immagine1"/>
          <p:cNvPicPr>
            <a:picLocks noChangeAspect="1" noChangeArrowheads="1"/>
          </p:cNvPicPr>
          <p:nvPr/>
        </p:nvPicPr>
        <p:blipFill>
          <a:blip r:embed="rId4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3837"/>
            <a:ext cx="105654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54776"/>
      </p:ext>
    </p:extLst>
  </p:cSld>
  <p:clrMapOvr>
    <a:masterClrMapping/>
  </p:clrMapOvr>
  <p:transition spd="slow">
    <p:check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2022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56728"/>
            <a:ext cx="6551646" cy="4140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2035"/>
            <a:ext cx="9180286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16335"/>
      </p:ext>
    </p:extLst>
  </p:cSld>
  <p:clrMapOvr>
    <a:masterClrMapping/>
  </p:clrMapOvr>
  <p:transition spd="slow">
    <p:check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577698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0799" y="6464070"/>
            <a:ext cx="2327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Saad</a:t>
            </a:r>
            <a:r>
              <a:rPr lang="en-US" sz="1600" dirty="0"/>
              <a:t> et al, JACC 2017</a:t>
            </a:r>
            <a:r>
              <a:rPr lang="it-IT" sz="1600" dirty="0"/>
              <a:t> </a:t>
            </a:r>
          </a:p>
        </p:txBody>
      </p:sp>
      <p:pic>
        <p:nvPicPr>
          <p:cNvPr id="5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19031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8F54CEBA-4A46-45F1-B58C-9FAA302152BB}"/>
              </a:ext>
            </a:extLst>
          </p:cNvPr>
          <p:cNvSpPr/>
          <p:nvPr/>
        </p:nvSpPr>
        <p:spPr>
          <a:xfrm>
            <a:off x="3173505" y="4040841"/>
            <a:ext cx="1398494" cy="2131359"/>
          </a:xfrm>
          <a:prstGeom prst="ellipse">
            <a:avLst/>
          </a:prstGeom>
          <a:solidFill>
            <a:srgbClr val="FFFFCC">
              <a:alpha val="18824"/>
            </a:srgbClr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591414"/>
      </p:ext>
    </p:extLst>
  </p:cSld>
  <p:clrMapOvr>
    <a:masterClrMapping/>
  </p:clrMapOvr>
  <p:transition spd="slow">
    <p:check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349073"/>
            <a:ext cx="9144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-cause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mortality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: 2.2%</a:t>
            </a: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Cardiovascular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mortality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1.1%</a:t>
            </a: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Stroke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1.4%</a:t>
            </a: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Major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vascular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complication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4.1%</a:t>
            </a: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Life-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threatening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bleeding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5%</a:t>
            </a: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Post TAVI pacemaker 12%</a:t>
            </a: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Moderate or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greater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PR 3.1% 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131319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30-day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Adverse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Events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Sapien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3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-1279" t="19535" r="1279" b="-19535"/>
          <a:stretch/>
        </p:blipFill>
        <p:spPr>
          <a:xfrm>
            <a:off x="-116964" y="14344"/>
            <a:ext cx="9260963" cy="222500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0635" y="894766"/>
            <a:ext cx="8692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1950 </a:t>
            </a:r>
            <a:r>
              <a:rPr kumimoji="0" lang="it-IT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patients</a:t>
            </a:r>
            <a:r>
              <a:rPr kumimoji="0" lang="it-IT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from 80 centres in 10 </a:t>
            </a:r>
            <a:r>
              <a:rPr kumimoji="0" lang="it-IT" sz="2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countries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430506" y="131318"/>
            <a:ext cx="18273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January 19, 2017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8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185738" y="1823850"/>
            <a:ext cx="8958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66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Mean age 81.6 ± 6.6 years, 48.1% female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458009"/>
      </p:ext>
    </p:extLst>
  </p:cSld>
  <p:clrMapOvr>
    <a:masterClrMapping/>
  </p:clrMapOvr>
  <p:transition spd="slow">
    <p:check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930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>
                <a:solidFill>
                  <a:srgbClr val="FFFFFF"/>
                </a:solidFill>
              </a:rPr>
              <a:t>What tell us the new ESC Guidelines on TAVI ?</a:t>
            </a:r>
          </a:p>
        </p:txBody>
      </p:sp>
      <p:pic>
        <p:nvPicPr>
          <p:cNvPr id="3" name="Picture 6" descr="Immagine1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790821"/>
      </p:ext>
    </p:extLst>
  </p:cSld>
  <p:clrMapOvr>
    <a:masterClrMapping/>
  </p:clrMapOvr>
  <p:transition spd="slow"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0" y="4799"/>
            <a:ext cx="9144000" cy="1143000"/>
          </a:xfrm>
        </p:spPr>
        <p:txBody>
          <a:bodyPr>
            <a:normAutofit/>
          </a:bodyPr>
          <a:lstStyle/>
          <a:p>
            <a:r>
              <a:rPr lang="it-IT" sz="3200" b="1" dirty="0"/>
              <a:t>2017 EUROPEAN GUIDELINES ON TAVI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495775"/>
            <a:ext cx="9144000" cy="1304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sz="4800" b="1" dirty="0">
                <a:solidFill>
                  <a:schemeClr val="bg1"/>
                </a:solidFill>
                <a:latin typeface="Calibri"/>
              </a:rPr>
              <a:t>ESC 2017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b="4306"/>
          <a:stretch/>
        </p:blipFill>
        <p:spPr>
          <a:xfrm>
            <a:off x="0" y="2747932"/>
            <a:ext cx="9144000" cy="114797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859956" y="3561375"/>
            <a:ext cx="822960" cy="2053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6" descr="Immagine1"/>
          <p:cNvPicPr>
            <a:picLocks noChangeAspect="1" noChangeArrowheads="1"/>
          </p:cNvPicPr>
          <p:nvPr/>
        </p:nvPicPr>
        <p:blipFill>
          <a:blip r:embed="rId4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443568"/>
      </p:ext>
    </p:extLst>
  </p:cSld>
  <p:clrMapOvr>
    <a:masterClrMapping/>
  </p:clrMapOvr>
  <p:transition spd="slow">
    <p:check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49892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4000" b="1" dirty="0">
                <a:solidFill>
                  <a:srgbClr val="FFFFFF"/>
                </a:solidFill>
              </a:rPr>
              <a:t>The data from </a:t>
            </a:r>
            <a:r>
              <a:rPr lang="it-IT" sz="4000" b="1" dirty="0" err="1">
                <a:solidFill>
                  <a:srgbClr val="FFFFFF"/>
                </a:solidFill>
              </a:rPr>
              <a:t>randomized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studies</a:t>
            </a:r>
            <a:r>
              <a:rPr lang="it-IT" sz="4000" b="1" dirty="0">
                <a:solidFill>
                  <a:srgbClr val="FFFFFF"/>
                </a:solidFill>
              </a:rPr>
              <a:t>, </a:t>
            </a:r>
            <a:r>
              <a:rPr lang="it-IT" sz="4000" b="1" dirty="0" err="1">
                <a:solidFill>
                  <a:srgbClr val="FFFFFF"/>
                </a:solidFill>
              </a:rPr>
              <a:t>registries</a:t>
            </a:r>
            <a:r>
              <a:rPr lang="it-IT" sz="4000" b="1" dirty="0">
                <a:solidFill>
                  <a:srgbClr val="FFFFFF"/>
                </a:solidFill>
              </a:rPr>
              <a:t>, ESC </a:t>
            </a:r>
            <a:r>
              <a:rPr lang="it-IT" sz="4000" b="1" dirty="0" err="1">
                <a:solidFill>
                  <a:srgbClr val="FFFFFF"/>
                </a:solidFill>
              </a:rPr>
              <a:t>guidelines</a:t>
            </a:r>
            <a:r>
              <a:rPr lang="it-IT" sz="4000" b="1" dirty="0">
                <a:solidFill>
                  <a:srgbClr val="FFFFFF"/>
                </a:solidFill>
              </a:rPr>
              <a:t> and </a:t>
            </a:r>
            <a:r>
              <a:rPr lang="it-IT" sz="4000" b="1" dirty="0" err="1">
                <a:solidFill>
                  <a:srgbClr val="FFFFFF"/>
                </a:solidFill>
              </a:rPr>
              <a:t>patient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experience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dictate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that</a:t>
            </a:r>
            <a:r>
              <a:rPr lang="it-IT" sz="4000" b="1" dirty="0">
                <a:solidFill>
                  <a:srgbClr val="FFFFFF"/>
                </a:solidFill>
              </a:rPr>
              <a:t> TAVI, </a:t>
            </a:r>
            <a:r>
              <a:rPr lang="it-IT" sz="4000" b="1" dirty="0" err="1">
                <a:solidFill>
                  <a:srgbClr val="FFFFFF"/>
                </a:solidFill>
              </a:rPr>
              <a:t>if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feasible</a:t>
            </a:r>
            <a:r>
              <a:rPr lang="it-IT" sz="4000" b="1" dirty="0">
                <a:solidFill>
                  <a:srgbClr val="FFFFFF"/>
                </a:solidFill>
              </a:rPr>
              <a:t> with transfemoral </a:t>
            </a:r>
            <a:r>
              <a:rPr lang="it-IT" sz="4000" b="1" dirty="0" err="1">
                <a:solidFill>
                  <a:srgbClr val="FFFFFF"/>
                </a:solidFill>
              </a:rPr>
              <a:t>access</a:t>
            </a:r>
            <a:r>
              <a:rPr lang="it-IT" sz="4000" b="1" dirty="0">
                <a:solidFill>
                  <a:srgbClr val="FFFFFF"/>
                </a:solidFill>
              </a:rPr>
              <a:t>, </a:t>
            </a:r>
            <a:r>
              <a:rPr lang="it-IT" sz="4000" b="1" dirty="0" err="1">
                <a:solidFill>
                  <a:srgbClr val="FFFFFF"/>
                </a:solidFill>
              </a:rPr>
              <a:t>should</a:t>
            </a:r>
            <a:r>
              <a:rPr lang="it-IT" sz="4000" b="1" dirty="0">
                <a:solidFill>
                  <a:srgbClr val="FFFFFF"/>
                </a:solidFill>
              </a:rPr>
              <a:t> be the </a:t>
            </a:r>
            <a:r>
              <a:rPr lang="it-IT" sz="4000" b="1" dirty="0" err="1">
                <a:solidFill>
                  <a:srgbClr val="FFFFFF"/>
                </a:solidFill>
              </a:rPr>
              <a:t>initial</a:t>
            </a:r>
            <a:r>
              <a:rPr lang="it-IT" sz="4000" b="1" dirty="0">
                <a:solidFill>
                  <a:srgbClr val="FFFFFF"/>
                </a:solidFill>
              </a:rPr>
              <a:t> </a:t>
            </a:r>
            <a:r>
              <a:rPr lang="it-IT" sz="4000" b="1" dirty="0" err="1">
                <a:solidFill>
                  <a:srgbClr val="FFFFFF"/>
                </a:solidFill>
              </a:rPr>
              <a:t>therapy</a:t>
            </a:r>
            <a:r>
              <a:rPr lang="it-IT" sz="4000" b="1" dirty="0">
                <a:solidFill>
                  <a:srgbClr val="FFFFFF"/>
                </a:solidFill>
              </a:rPr>
              <a:t> of </a:t>
            </a:r>
            <a:r>
              <a:rPr lang="it-IT" sz="4000" b="1" dirty="0" err="1">
                <a:solidFill>
                  <a:srgbClr val="FFFFFF"/>
                </a:solidFill>
              </a:rPr>
              <a:t>choice</a:t>
            </a:r>
            <a:r>
              <a:rPr lang="it-IT" sz="40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167467" y="0"/>
            <a:ext cx="4801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rgbClr val="FFFF00"/>
                </a:solidFill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031288980"/>
      </p:ext>
    </p:extLst>
  </p:cSld>
  <p:clrMapOvr>
    <a:masterClrMapping/>
  </p:clrMapOvr>
  <p:transition spd="slow"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it-IT" b="1" dirty="0" err="1">
                <a:solidFill>
                  <a:srgbClr val="FFFFFF"/>
                </a:solidFill>
              </a:rPr>
              <a:t>Interventional</a:t>
            </a:r>
            <a:r>
              <a:rPr lang="it-IT" b="1" dirty="0">
                <a:solidFill>
                  <a:srgbClr val="FFFFFF"/>
                </a:solidFill>
              </a:rPr>
              <a:t> Team @UMG 2017</a:t>
            </a:r>
          </a:p>
        </p:txBody>
      </p:sp>
      <p:pic>
        <p:nvPicPr>
          <p:cNvPr id="4" name="Segnaposto contenuto 3" descr="Indolfi's Interventional LA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0" y="1417638"/>
            <a:ext cx="9144000" cy="5028848"/>
          </a:xfrm>
        </p:spPr>
      </p:pic>
      <p:pic>
        <p:nvPicPr>
          <p:cNvPr id="5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3371923"/>
      </p:ext>
    </p:extLst>
  </p:cSld>
  <p:clrMapOvr>
    <a:masterClrMapping/>
  </p:clrMapOvr>
  <p:transition spd="slow">
    <p:check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olo 1"/>
          <p:cNvSpPr>
            <a:spLocks noGrp="1"/>
          </p:cNvSpPr>
          <p:nvPr>
            <p:ph type="title"/>
          </p:nvPr>
        </p:nvSpPr>
        <p:spPr>
          <a:xfrm>
            <a:off x="4106729" y="21589"/>
            <a:ext cx="3988135" cy="1319179"/>
          </a:xfrm>
          <a:solidFill>
            <a:srgbClr val="FFFF66"/>
          </a:solidFill>
        </p:spPr>
        <p:txBody>
          <a:bodyPr/>
          <a:lstStyle/>
          <a:p>
            <a:r>
              <a:rPr lang="it-IT" sz="23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  <a:t>2014- FDA </a:t>
            </a:r>
            <a:r>
              <a:rPr lang="it-IT" sz="2300" dirty="0" err="1">
                <a:solidFill>
                  <a:srgbClr val="FF0000"/>
                </a:solidFill>
                <a:latin typeface="Calibri" charset="0"/>
                <a:cs typeface="ＭＳ Ｐゴシック" charset="0"/>
              </a:rPr>
              <a:t>Approval</a:t>
            </a:r>
            <a:br>
              <a:rPr lang="it-IT" sz="23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</a:br>
            <a:r>
              <a:rPr lang="it-IT" sz="20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  <a:t>Extreme </a:t>
            </a:r>
            <a:r>
              <a:rPr lang="it-IT" sz="2000" dirty="0" err="1">
                <a:solidFill>
                  <a:srgbClr val="FF0000"/>
                </a:solidFill>
                <a:latin typeface="Calibri" charset="0"/>
                <a:cs typeface="ＭＳ Ｐゴシック" charset="0"/>
              </a:rPr>
              <a:t>Risk</a:t>
            </a:r>
            <a:r>
              <a:rPr lang="it-IT" sz="20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  <a:t> &amp; High </a:t>
            </a:r>
            <a:r>
              <a:rPr lang="it-IT" sz="2000" dirty="0" err="1">
                <a:solidFill>
                  <a:srgbClr val="FF0000"/>
                </a:solidFill>
                <a:latin typeface="Calibri" charset="0"/>
                <a:cs typeface="ＭＳ Ｐゴシック" charset="0"/>
              </a:rPr>
              <a:t>Risk</a:t>
            </a:r>
            <a:r>
              <a:rPr lang="it-IT" sz="20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  <a:t> (</a:t>
            </a:r>
            <a:r>
              <a:rPr lang="it-IT" sz="2000" dirty="0" err="1">
                <a:solidFill>
                  <a:srgbClr val="FF0000"/>
                </a:solidFill>
                <a:latin typeface="Calibri" charset="0"/>
                <a:cs typeface="ＭＳ Ｐゴシック" charset="0"/>
              </a:rPr>
              <a:t>Pivotal</a:t>
            </a:r>
            <a:r>
              <a:rPr lang="it-IT" sz="2000" dirty="0">
                <a:solidFill>
                  <a:srgbClr val="FF0000"/>
                </a:solidFill>
                <a:latin typeface="Calibri" charset="0"/>
                <a:cs typeface="ＭＳ Ｐゴシック" charset="0"/>
              </a:rPr>
              <a:t> Trial)</a:t>
            </a:r>
          </a:p>
        </p:txBody>
      </p:sp>
      <p:pic>
        <p:nvPicPr>
          <p:cNvPr id="15362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" r="656"/>
          <a:stretch>
            <a:fillRect/>
          </a:stretch>
        </p:blipFill>
        <p:spPr>
          <a:xfrm>
            <a:off x="783272" y="1340788"/>
            <a:ext cx="7316034" cy="5495583"/>
          </a:xfrm>
        </p:spPr>
      </p:pic>
      <p:pic>
        <p:nvPicPr>
          <p:cNvPr id="4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999878"/>
      </p:ext>
    </p:extLst>
  </p:cSld>
  <p:clrMapOvr>
    <a:masterClrMapping/>
  </p:clrMapOvr>
  <p:transition spd="slow">
    <p:check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0145" t="2227" r="3386" b="2362"/>
          <a:stretch/>
        </p:blipFill>
        <p:spPr>
          <a:xfrm>
            <a:off x="-1748362" y="152399"/>
            <a:ext cx="9842500" cy="6530753"/>
          </a:xfrm>
        </p:spPr>
      </p:pic>
      <p:sp>
        <p:nvSpPr>
          <p:cNvPr id="5" name="Rettangolo 4"/>
          <p:cNvSpPr/>
          <p:nvPr/>
        </p:nvSpPr>
        <p:spPr>
          <a:xfrm>
            <a:off x="533406" y="6266259"/>
            <a:ext cx="7759700" cy="399960"/>
          </a:xfrm>
          <a:prstGeom prst="rect">
            <a:avLst/>
          </a:prstGeom>
        </p:spPr>
        <p:txBody>
          <a:bodyPr wrap="square" lIns="91306" tIns="45646" rIns="91306" bIns="45646">
            <a:spAutoFit/>
          </a:bodyPr>
          <a:lstStyle/>
          <a:p>
            <a:pPr defTabSz="456472" fontAlgn="auto">
              <a:spcBef>
                <a:spcPts val="0"/>
              </a:spcBef>
              <a:spcAft>
                <a:spcPts val="0"/>
              </a:spcAft>
            </a:pPr>
            <a:r>
              <a:rPr lang="it-IT" sz="2000" b="1" dirty="0">
                <a:solidFill>
                  <a:srgbClr val="FFFFFF"/>
                </a:solidFill>
                <a:latin typeface="Arial"/>
                <a:cs typeface="Arial"/>
              </a:rPr>
              <a:t>1989: </a:t>
            </a:r>
            <a:r>
              <a:rPr lang="it-IT" sz="2000" b="1" dirty="0" err="1">
                <a:solidFill>
                  <a:srgbClr val="FFFFFF"/>
                </a:solidFill>
                <a:latin typeface="Arial"/>
                <a:cs typeface="Arial"/>
              </a:rPr>
              <a:t>Henning</a:t>
            </a:r>
            <a:r>
              <a:rPr lang="it-IT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FFFFFF"/>
                </a:solidFill>
                <a:latin typeface="Arial"/>
                <a:cs typeface="Arial"/>
              </a:rPr>
              <a:t>Rud</a:t>
            </a:r>
            <a:r>
              <a:rPr lang="it-IT" sz="2000" b="1" dirty="0">
                <a:solidFill>
                  <a:srgbClr val="FFFFFF"/>
                </a:solidFill>
                <a:latin typeface="Arial"/>
                <a:cs typeface="Arial"/>
              </a:rPr>
              <a:t> Andersen of </a:t>
            </a:r>
            <a:r>
              <a:rPr lang="it-IT" sz="2000" b="1" dirty="0" err="1">
                <a:solidFill>
                  <a:srgbClr val="FFFFFF"/>
                </a:solidFill>
                <a:latin typeface="Arial"/>
                <a:cs typeface="Arial"/>
              </a:rPr>
              <a:t>Aarhus</a:t>
            </a:r>
            <a:r>
              <a:rPr lang="it-IT"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it-IT" sz="2000" b="1" dirty="0" err="1">
                <a:solidFill>
                  <a:srgbClr val="FFFFFF"/>
                </a:solidFill>
                <a:latin typeface="Arial"/>
                <a:cs typeface="Arial"/>
              </a:rPr>
              <a:t>University</a:t>
            </a:r>
            <a:r>
              <a:rPr lang="it-IT" sz="2000" b="1" dirty="0">
                <a:solidFill>
                  <a:srgbClr val="FFFFFF"/>
                </a:solidFill>
                <a:latin typeface="Arial"/>
                <a:cs typeface="Arial"/>
              </a:rPr>
              <a:t> in Jutland</a:t>
            </a:r>
          </a:p>
        </p:txBody>
      </p:sp>
      <p:pic>
        <p:nvPicPr>
          <p:cNvPr id="6" name="Picture 6" descr="Immagine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</a:blip>
          <a:srcRect/>
          <a:stretch>
            <a:fillRect/>
          </a:stretch>
        </p:blipFill>
        <p:spPr bwMode="auto">
          <a:xfrm>
            <a:off x="8086763" y="6172200"/>
            <a:ext cx="1057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1605497"/>
      </p:ext>
    </p:extLst>
  </p:cSld>
  <p:clrMapOvr>
    <a:masterClrMapping/>
  </p:clrMapOvr>
  <p:transition spd="slow">
    <p:check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" b="-150"/>
          <a:stretch/>
        </p:blipFill>
        <p:spPr>
          <a:xfrm>
            <a:off x="115475" y="91723"/>
            <a:ext cx="5039975" cy="66745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96D7857-B42F-4671-8A26-7CDE0DF97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317" y="91723"/>
            <a:ext cx="4524376" cy="31575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912DC8-DE9F-40E7-9AB7-4C114DA937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" t="21299" r="10791" b="3717"/>
          <a:stretch/>
        </p:blipFill>
        <p:spPr>
          <a:xfrm>
            <a:off x="3597088" y="3249262"/>
            <a:ext cx="5418605" cy="350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86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e000 (convertito)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-201712" y="-9029"/>
            <a:ext cx="3424759" cy="3424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se001 (convertito).mov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201712" y="3421285"/>
            <a:ext cx="3424759" cy="3424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se002 (convertito).mov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3193169" y="0"/>
            <a:ext cx="685800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9153965"/>
      </p:ext>
    </p:extLst>
  </p:cSld>
  <p:clrMapOvr>
    <a:masterClrMapping/>
  </p:clrMapOvr>
  <p:transition spd="slow">
    <p:checker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866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86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33" fill="hold"/>
                                        <p:tgtEl>
                                          <p:spTgt spid="2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296"/>
                </p:tgtEl>
              </p:cMediaNode>
            </p:video>
            <p:video>
              <p:cMediaNode vol="10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9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ilascio valvol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286933"/>
            <a:ext cx="4554538" cy="4554538"/>
          </a:xfrm>
          <a:prstGeom prst="rect">
            <a:avLst/>
          </a:prstGeom>
        </p:spPr>
      </p:pic>
      <p:pic>
        <p:nvPicPr>
          <p:cNvPr id="5" name="Risultato final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9462" y="1286937"/>
            <a:ext cx="4554538" cy="455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2298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8_Presentation2">
  <a:themeElements>
    <a:clrScheme name="Presentation2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Presentation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4_Tema di Office">
  <a:themeElements>
    <a:clrScheme name="4_Tema di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Tema di Office">
      <a:majorFont>
        <a:latin typeface="Calibri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Tema di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Default Design">
  <a:themeElements>
    <a:clrScheme name="Default Design 15">
      <a:dk1>
        <a:srgbClr val="000000"/>
      </a:dk1>
      <a:lt1>
        <a:srgbClr val="FFFFFF"/>
      </a:lt1>
      <a:dk2>
        <a:srgbClr val="FFFFFF"/>
      </a:dk2>
      <a:lt2>
        <a:srgbClr val="000000"/>
      </a:lt2>
      <a:accent1>
        <a:srgbClr val="F2D2A8"/>
      </a:accent1>
      <a:accent2>
        <a:srgbClr val="E37F1C"/>
      </a:accent2>
      <a:accent3>
        <a:srgbClr val="FFFFFF"/>
      </a:accent3>
      <a:accent4>
        <a:srgbClr val="000000"/>
      </a:accent4>
      <a:accent5>
        <a:srgbClr val="F7E5D1"/>
      </a:accent5>
      <a:accent6>
        <a:srgbClr val="CE7218"/>
      </a:accent6>
      <a:hlink>
        <a:srgbClr val="99CCFF"/>
      </a:hlink>
      <a:folHlink>
        <a:srgbClr val="FEFE76"/>
      </a:folHlink>
    </a:clrScheme>
    <a:fontScheme name="Default 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00"/>
        </a:accent1>
        <a:accent2>
          <a:srgbClr val="B5121B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A40F17"/>
        </a:accent6>
        <a:hlink>
          <a:srgbClr val="439639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FFF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E78A00"/>
        </a:accent6>
        <a:hlink>
          <a:srgbClr val="00FFFF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FFFFFF"/>
        </a:dk2>
        <a:lt2>
          <a:srgbClr val="000000"/>
        </a:lt2>
        <a:accent1>
          <a:srgbClr val="F2D2A8"/>
        </a:accent1>
        <a:accent2>
          <a:srgbClr val="E37F1C"/>
        </a:accent2>
        <a:accent3>
          <a:srgbClr val="FFFFFF"/>
        </a:accent3>
        <a:accent4>
          <a:srgbClr val="000000"/>
        </a:accent4>
        <a:accent5>
          <a:srgbClr val="F7E5D1"/>
        </a:accent5>
        <a:accent6>
          <a:srgbClr val="CE7218"/>
        </a:accent6>
        <a:hlink>
          <a:srgbClr val="99CCFF"/>
        </a:hlink>
        <a:folHlink>
          <a:srgbClr val="FEFE7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Custom 2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E16600"/>
      </a:accent1>
      <a:accent2>
        <a:srgbClr val="E6C000"/>
      </a:accent2>
      <a:accent3>
        <a:srgbClr val="2DB5DF"/>
      </a:accent3>
      <a:accent4>
        <a:srgbClr val="3D99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resentation2">
  <a:themeElements>
    <a:clrScheme name="Presentation2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Presentation2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Custom 16">
      <a:dk1>
        <a:srgbClr val="FFFFFF"/>
      </a:dk1>
      <a:lt1>
        <a:srgbClr val="FFFFFF"/>
      </a:lt1>
      <a:dk2>
        <a:srgbClr val="000000"/>
      </a:dk2>
      <a:lt2>
        <a:srgbClr val="AAA04E"/>
      </a:lt2>
      <a:accent1>
        <a:srgbClr val="AAA04E"/>
      </a:accent1>
      <a:accent2>
        <a:srgbClr val="486B73"/>
      </a:accent2>
      <a:accent3>
        <a:srgbClr val="C8271D"/>
      </a:accent3>
      <a:accent4>
        <a:srgbClr val="CDC68F"/>
      </a:accent4>
      <a:accent5>
        <a:srgbClr val="D3DCE2"/>
      </a:accent5>
      <a:accent6>
        <a:srgbClr val="A3A3A3"/>
      </a:accent6>
      <a:hlink>
        <a:srgbClr val="524E86"/>
      </a:hlink>
      <a:folHlink>
        <a:srgbClr val="CE706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/>
            </a:gs>
          </a:gsLst>
          <a:lin ang="135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Custom 16">
      <a:dk1>
        <a:srgbClr val="FFFFFF"/>
      </a:dk1>
      <a:lt1>
        <a:srgbClr val="FFFFFF"/>
      </a:lt1>
      <a:dk2>
        <a:srgbClr val="000000"/>
      </a:dk2>
      <a:lt2>
        <a:srgbClr val="AAA04E"/>
      </a:lt2>
      <a:accent1>
        <a:srgbClr val="AAA04E"/>
      </a:accent1>
      <a:accent2>
        <a:srgbClr val="486B73"/>
      </a:accent2>
      <a:accent3>
        <a:srgbClr val="C8271D"/>
      </a:accent3>
      <a:accent4>
        <a:srgbClr val="CDC68F"/>
      </a:accent4>
      <a:accent5>
        <a:srgbClr val="D3DCE2"/>
      </a:accent5>
      <a:accent6>
        <a:srgbClr val="A3A3A3"/>
      </a:accent6>
      <a:hlink>
        <a:srgbClr val="524E86"/>
      </a:hlink>
      <a:folHlink>
        <a:srgbClr val="CE706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/>
            </a:gs>
          </a:gsLst>
          <a:lin ang="135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1455</Words>
  <Application>Microsoft Macintosh PowerPoint</Application>
  <PresentationFormat>Presentazione su schermo (4:3)</PresentationFormat>
  <Paragraphs>472</Paragraphs>
  <Slides>46</Slides>
  <Notes>10</Notes>
  <HiddenSlides>13</HiddenSlides>
  <MMClips>5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17</vt:i4>
      </vt:variant>
      <vt:variant>
        <vt:lpstr>Titoli diapositive</vt:lpstr>
      </vt:variant>
      <vt:variant>
        <vt:i4>46</vt:i4>
      </vt:variant>
    </vt:vector>
  </HeadingPairs>
  <TitlesOfParts>
    <vt:vector size="72" baseType="lpstr">
      <vt:lpstr>ＭＳ Ｐゴシック</vt:lpstr>
      <vt:lpstr>ＭＳ Ｐゴシック</vt:lpstr>
      <vt:lpstr>ヒラギノ角ゴ Pro W3</vt:lpstr>
      <vt:lpstr>Albany AMT</vt:lpstr>
      <vt:lpstr>Arial</vt:lpstr>
      <vt:lpstr>Calibri</vt:lpstr>
      <vt:lpstr>Calibri Light</vt:lpstr>
      <vt:lpstr>Symbol</vt:lpstr>
      <vt:lpstr>Times New Roman</vt:lpstr>
      <vt:lpstr>8_Presentation2</vt:lpstr>
      <vt:lpstr>2_Office Theme</vt:lpstr>
      <vt:lpstr>Tema di Office</vt:lpstr>
      <vt:lpstr>Presentation2</vt:lpstr>
      <vt:lpstr>12_Tema di Office</vt:lpstr>
      <vt:lpstr>1_Tema di Office</vt:lpstr>
      <vt:lpstr>13_Tema di Office</vt:lpstr>
      <vt:lpstr>9_Office Theme</vt:lpstr>
      <vt:lpstr>8_Office Theme</vt:lpstr>
      <vt:lpstr>14_Tema di Office</vt:lpstr>
      <vt:lpstr>9_Struttura predefinita</vt:lpstr>
      <vt:lpstr>1_Struttura predefinita</vt:lpstr>
      <vt:lpstr>7_Tema di Office</vt:lpstr>
      <vt:lpstr>1_Office Theme</vt:lpstr>
      <vt:lpstr>2_Tema di Office</vt:lpstr>
      <vt:lpstr>Default Design</vt:lpstr>
      <vt:lpstr>3_Office Theme</vt:lpstr>
      <vt:lpstr>Presentazione standard di PowerPoint</vt:lpstr>
      <vt:lpstr>Presentazione standard di PowerPoint</vt:lpstr>
      <vt:lpstr>Albert Starr in 1960 implanted the first cardiac valve</vt:lpstr>
      <vt:lpstr>Presentazione standard di PowerPoint</vt:lpstr>
      <vt:lpstr>2014- FDA Approval Extreme Risk &amp; High Risk (Pivotal Trial)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AHA</vt:lpstr>
      <vt:lpstr>Presentazione standard di PowerPoint</vt:lpstr>
      <vt:lpstr>The PARTNER 2A Trial Study Design</vt:lpstr>
      <vt:lpstr>PARTNER SAPIEN Platforms Device Evolution</vt:lpstr>
      <vt:lpstr>Baseline Patient Characteristics Demographics and Vascular Disease</vt:lpstr>
      <vt:lpstr>Procedural Complications (AT)</vt:lpstr>
      <vt:lpstr>Presentazione standard di PowerPoint</vt:lpstr>
      <vt:lpstr>Presentazione standard di PowerPoint</vt:lpstr>
      <vt:lpstr>Other Clinical Endpoints (ITT) At 30 Days and 2 Years</vt:lpstr>
      <vt:lpstr>Unadjusted Time-to-Event Analysis All-Cause Mortality and All Stroke (AT)</vt:lpstr>
      <vt:lpstr>Presentazione standard di PowerPoint</vt:lpstr>
      <vt:lpstr>Presentazione standard di PowerPoint</vt:lpstr>
      <vt:lpstr>Presentazione standard di PowerPoint</vt:lpstr>
      <vt:lpstr>The NOTION Trial  all-cause mortality</vt:lpstr>
      <vt:lpstr>The NOTION Trial  structural valve deterioration</vt:lpstr>
      <vt:lpstr>Presentazione standard di PowerPoint</vt:lpstr>
      <vt:lpstr>Presentazione standard di PowerPoint</vt:lpstr>
      <vt:lpstr>Presentazione standard di PowerPoint</vt:lpstr>
      <vt:lpstr>INTERMEDIATE RISK    META-ANALYSIS</vt:lpstr>
      <vt:lpstr>Presentazione standard di PowerPoint</vt:lpstr>
      <vt:lpstr>Presentazione standard di PowerPoint</vt:lpstr>
      <vt:lpstr>Presentazione standard di PowerPoint</vt:lpstr>
      <vt:lpstr>All outcomes in patients with intermediate risk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2017 EUROPEAN GUIDELINES ON TAVI</vt:lpstr>
      <vt:lpstr>Presentazione standard di PowerPoint</vt:lpstr>
      <vt:lpstr>Interventional Team @UMG 2017</vt:lpstr>
    </vt:vector>
  </TitlesOfParts>
  <Company>OIC Srl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Beatrice Paolacci</dc:creator>
  <cp:lastModifiedBy>Utente di Microsoft Office</cp:lastModifiedBy>
  <cp:revision>388</cp:revision>
  <dcterms:created xsi:type="dcterms:W3CDTF">2014-09-22T06:59:08Z</dcterms:created>
  <dcterms:modified xsi:type="dcterms:W3CDTF">2018-10-13T05:42:15Z</dcterms:modified>
</cp:coreProperties>
</file>