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285" r:id="rId4"/>
    <p:sldId id="270" r:id="rId5"/>
    <p:sldId id="274" r:id="rId6"/>
    <p:sldId id="272" r:id="rId7"/>
    <p:sldId id="288" r:id="rId8"/>
    <p:sldId id="289" r:id="rId9"/>
    <p:sldId id="280" r:id="rId10"/>
    <p:sldId id="282" r:id="rId11"/>
    <p:sldId id="269" r:id="rId12"/>
    <p:sldId id="284" r:id="rId13"/>
    <p:sldId id="286" r:id="rId14"/>
    <p:sldId id="287" r:id="rId15"/>
    <p:sldId id="275" r:id="rId16"/>
    <p:sldId id="276" r:id="rId17"/>
    <p:sldId id="277" r:id="rId18"/>
    <p:sldId id="258" r:id="rId19"/>
    <p:sldId id="290" r:id="rId20"/>
    <p:sldId id="268" r:id="rId21"/>
    <p:sldId id="259" r:id="rId22"/>
    <p:sldId id="267" r:id="rId23"/>
    <p:sldId id="278" r:id="rId24"/>
    <p:sldId id="279" r:id="rId25"/>
    <p:sldId id="262" r:id="rId26"/>
    <p:sldId id="263" r:id="rId27"/>
    <p:sldId id="264" r:id="rId28"/>
    <p:sldId id="266" r:id="rId29"/>
    <p:sldId id="265" r:id="rId30"/>
    <p:sldId id="283"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640"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50EF2-0680-4E67-882D-12963E923A86}" type="datetimeFigureOut">
              <a:rPr lang="it-IT" smtClean="0"/>
              <a:pPr/>
              <a:t>14/10/16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C0F6F-D404-456A-8B79-8574334074AA}" type="slidenum">
              <a:rPr lang="it-IT" smtClean="0"/>
              <a:pPr/>
              <a:t>‹n.›</a:t>
            </a:fld>
            <a:endParaRPr lang="it-IT"/>
          </a:p>
        </p:txBody>
      </p:sp>
    </p:spTree>
    <p:extLst>
      <p:ext uri="{BB962C8B-B14F-4D97-AF65-F5344CB8AC3E}">
        <p14:creationId xmlns:p14="http://schemas.microsoft.com/office/powerpoint/2010/main" val="4200997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3277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684710D-4338-402C-B0B4-AF60C6707F95}" type="slidenum">
              <a:rPr lang="it-IT" altLang="it-IT"/>
              <a:pPr eaLnBrk="1" hangingPunct="1"/>
              <a:t>15</a:t>
            </a:fld>
            <a:endParaRPr lang="it-IT" altLang="it-IT"/>
          </a:p>
        </p:txBody>
      </p:sp>
    </p:spTree>
    <p:extLst>
      <p:ext uri="{BB962C8B-B14F-4D97-AF65-F5344CB8AC3E}">
        <p14:creationId xmlns:p14="http://schemas.microsoft.com/office/powerpoint/2010/main" val="4124844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smtClean="0"/>
              <a:t>E i dati erano inequivocabili considerando che sia il rischio di stroke fatale o non fatale che il rischio di morte per stroke si riducevano in maniera significativa, oltre all’evidente impatto su altri outcomes tra cui la mortalità totale.</a:t>
            </a:r>
          </a:p>
        </p:txBody>
      </p:sp>
      <p:sp>
        <p:nvSpPr>
          <p:cNvPr id="3584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9550A55-ED71-4B74-BCA6-21CB79EC2D1B}" type="slidenum">
              <a:rPr lang="it-IT" altLang="it-IT"/>
              <a:pPr eaLnBrk="1" hangingPunct="1"/>
              <a:t>16</a:t>
            </a:fld>
            <a:endParaRPr lang="it-IT" altLang="it-IT"/>
          </a:p>
        </p:txBody>
      </p:sp>
    </p:spTree>
    <p:extLst>
      <p:ext uri="{BB962C8B-B14F-4D97-AF65-F5344CB8AC3E}">
        <p14:creationId xmlns:p14="http://schemas.microsoft.com/office/powerpoint/2010/main" val="1730246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smtClean="0"/>
              <a:t>Alcune considerazioni meritano di essere fatte su questo studio. Innanzitutto il target pressorio era 150/80 mmHg, che pare un target di buon senso vista l’età media della popolazione studiata. Visto il target che lo studio Hyvet ha usato ci sarebbe da aspettarsi una riduzione ancora maggiore dei rischi in caso di raggiungimento di target pressori leggermente più bassi. Inoltre, il tipo di trattamento scelto (indapamide come primo step) fa pensare che sia proprio l’effetto di riduzione della PA a determinare i risultati più che la classe di farmaco utilizzato (visto che perindopril era il secondo step terapeutico e non in tutti i pazienti si era reso necessario solo in quelli che non raggiungevano il target previsto dallo studio). Quindi, l’evidenza fornita da questo studio sembra suggerire che non sia mai troppo tardi per iniziare un trattamento antipertensivo e per fare prevenzione in popolazioni che abbiano sufficiente aspettativa di vita nonostante l’età avanzata. </a:t>
            </a:r>
          </a:p>
        </p:txBody>
      </p:sp>
      <p:sp>
        <p:nvSpPr>
          <p:cNvPr id="3686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C28B455-B5CD-4F21-848B-84350AC00287}" type="slidenum">
              <a:rPr lang="it-IT" altLang="it-IT"/>
              <a:pPr eaLnBrk="1" hangingPunct="1"/>
              <a:t>17</a:t>
            </a:fld>
            <a:endParaRPr lang="it-IT" altLang="it-IT"/>
          </a:p>
        </p:txBody>
      </p:sp>
    </p:spTree>
    <p:extLst>
      <p:ext uri="{BB962C8B-B14F-4D97-AF65-F5344CB8AC3E}">
        <p14:creationId xmlns:p14="http://schemas.microsoft.com/office/powerpoint/2010/main" val="4238387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stile</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82CCA7C-E40C-8144-A8AC-EAB46894C2EC}" type="datetimeFigureOut">
              <a:rPr lang="it-IT" smtClean="0"/>
              <a:pPr/>
              <a:t>14/10/16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0C16D3-6A9C-FB4C-BB06-B4B72A00CF33}" type="slidenum">
              <a:rPr lang="it-IT" smtClean="0"/>
              <a:pPr/>
              <a:t>‹n.›</a:t>
            </a:fld>
            <a:endParaRPr lang="it-IT"/>
          </a:p>
        </p:txBody>
      </p:sp>
    </p:spTree>
    <p:extLst>
      <p:ext uri="{BB962C8B-B14F-4D97-AF65-F5344CB8AC3E}">
        <p14:creationId xmlns:p14="http://schemas.microsoft.com/office/powerpoint/2010/main" val="782079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82CCA7C-E40C-8144-A8AC-EAB46894C2EC}" type="datetimeFigureOut">
              <a:rPr lang="it-IT" smtClean="0"/>
              <a:pPr/>
              <a:t>14/10/16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0C16D3-6A9C-FB4C-BB06-B4B72A00CF33}" type="slidenum">
              <a:rPr lang="it-IT" smtClean="0"/>
              <a:pPr/>
              <a:t>‹n.›</a:t>
            </a:fld>
            <a:endParaRPr lang="it-IT"/>
          </a:p>
        </p:txBody>
      </p:sp>
    </p:spTree>
    <p:extLst>
      <p:ext uri="{BB962C8B-B14F-4D97-AF65-F5344CB8AC3E}">
        <p14:creationId xmlns:p14="http://schemas.microsoft.com/office/powerpoint/2010/main" val="15302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82CCA7C-E40C-8144-A8AC-EAB46894C2EC}" type="datetimeFigureOut">
              <a:rPr lang="it-IT" smtClean="0"/>
              <a:pPr/>
              <a:t>14/10/16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0C16D3-6A9C-FB4C-BB06-B4B72A00CF33}" type="slidenum">
              <a:rPr lang="it-IT" smtClean="0"/>
              <a:pPr/>
              <a:t>‹n.›</a:t>
            </a:fld>
            <a:endParaRPr lang="it-IT"/>
          </a:p>
        </p:txBody>
      </p:sp>
    </p:spTree>
    <p:extLst>
      <p:ext uri="{BB962C8B-B14F-4D97-AF65-F5344CB8AC3E}">
        <p14:creationId xmlns:p14="http://schemas.microsoft.com/office/powerpoint/2010/main" val="163121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82CCA7C-E40C-8144-A8AC-EAB46894C2EC}" type="datetimeFigureOut">
              <a:rPr lang="it-IT" smtClean="0"/>
              <a:pPr/>
              <a:t>14/10/16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0C16D3-6A9C-FB4C-BB06-B4B72A00CF33}" type="slidenum">
              <a:rPr lang="it-IT" smtClean="0"/>
              <a:pPr/>
              <a:t>‹n.›</a:t>
            </a:fld>
            <a:endParaRPr lang="it-IT"/>
          </a:p>
        </p:txBody>
      </p:sp>
    </p:spTree>
    <p:extLst>
      <p:ext uri="{BB962C8B-B14F-4D97-AF65-F5344CB8AC3E}">
        <p14:creationId xmlns:p14="http://schemas.microsoft.com/office/powerpoint/2010/main" val="1437477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stile</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082CCA7C-E40C-8144-A8AC-EAB46894C2EC}" type="datetimeFigureOut">
              <a:rPr lang="it-IT" smtClean="0"/>
              <a:pPr/>
              <a:t>14/10/16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0C16D3-6A9C-FB4C-BB06-B4B72A00CF33}" type="slidenum">
              <a:rPr lang="it-IT" smtClean="0"/>
              <a:pPr/>
              <a:t>‹n.›</a:t>
            </a:fld>
            <a:endParaRPr lang="it-IT"/>
          </a:p>
        </p:txBody>
      </p:sp>
    </p:spTree>
    <p:extLst>
      <p:ext uri="{BB962C8B-B14F-4D97-AF65-F5344CB8AC3E}">
        <p14:creationId xmlns:p14="http://schemas.microsoft.com/office/powerpoint/2010/main" val="818660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82CCA7C-E40C-8144-A8AC-EAB46894C2EC}" type="datetimeFigureOut">
              <a:rPr lang="it-IT" smtClean="0"/>
              <a:pPr/>
              <a:t>14/10/16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0C16D3-6A9C-FB4C-BB06-B4B72A00CF33}" type="slidenum">
              <a:rPr lang="it-IT" smtClean="0"/>
              <a:pPr/>
              <a:t>‹n.›</a:t>
            </a:fld>
            <a:endParaRPr lang="it-IT"/>
          </a:p>
        </p:txBody>
      </p:sp>
    </p:spTree>
    <p:extLst>
      <p:ext uri="{BB962C8B-B14F-4D97-AF65-F5344CB8AC3E}">
        <p14:creationId xmlns:p14="http://schemas.microsoft.com/office/powerpoint/2010/main" val="301431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stile</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82CCA7C-E40C-8144-A8AC-EAB46894C2EC}" type="datetimeFigureOut">
              <a:rPr lang="it-IT" smtClean="0"/>
              <a:pPr/>
              <a:t>14/10/16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50C16D3-6A9C-FB4C-BB06-B4B72A00CF33}" type="slidenum">
              <a:rPr lang="it-IT" smtClean="0"/>
              <a:pPr/>
              <a:t>‹n.›</a:t>
            </a:fld>
            <a:endParaRPr lang="it-IT"/>
          </a:p>
        </p:txBody>
      </p:sp>
    </p:spTree>
    <p:extLst>
      <p:ext uri="{BB962C8B-B14F-4D97-AF65-F5344CB8AC3E}">
        <p14:creationId xmlns:p14="http://schemas.microsoft.com/office/powerpoint/2010/main" val="247986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082CCA7C-E40C-8144-A8AC-EAB46894C2EC}" type="datetimeFigureOut">
              <a:rPr lang="it-IT" smtClean="0"/>
              <a:pPr/>
              <a:t>14/10/16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50C16D3-6A9C-FB4C-BB06-B4B72A00CF33}" type="slidenum">
              <a:rPr lang="it-IT" smtClean="0"/>
              <a:pPr/>
              <a:t>‹n.›</a:t>
            </a:fld>
            <a:endParaRPr lang="it-IT"/>
          </a:p>
        </p:txBody>
      </p:sp>
    </p:spTree>
    <p:extLst>
      <p:ext uri="{BB962C8B-B14F-4D97-AF65-F5344CB8AC3E}">
        <p14:creationId xmlns:p14="http://schemas.microsoft.com/office/powerpoint/2010/main" val="1788258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82CCA7C-E40C-8144-A8AC-EAB46894C2EC}" type="datetimeFigureOut">
              <a:rPr lang="it-IT" smtClean="0"/>
              <a:pPr/>
              <a:t>14/10/16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50C16D3-6A9C-FB4C-BB06-B4B72A00CF33}" type="slidenum">
              <a:rPr lang="it-IT" smtClean="0"/>
              <a:pPr/>
              <a:t>‹n.›</a:t>
            </a:fld>
            <a:endParaRPr lang="it-IT"/>
          </a:p>
        </p:txBody>
      </p:sp>
    </p:spTree>
    <p:extLst>
      <p:ext uri="{BB962C8B-B14F-4D97-AF65-F5344CB8AC3E}">
        <p14:creationId xmlns:p14="http://schemas.microsoft.com/office/powerpoint/2010/main" val="1232835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stile</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82CCA7C-E40C-8144-A8AC-EAB46894C2EC}" type="datetimeFigureOut">
              <a:rPr lang="it-IT" smtClean="0"/>
              <a:pPr/>
              <a:t>14/10/16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0C16D3-6A9C-FB4C-BB06-B4B72A00CF33}" type="slidenum">
              <a:rPr lang="it-IT" smtClean="0"/>
              <a:pPr/>
              <a:t>‹n.›</a:t>
            </a:fld>
            <a:endParaRPr lang="it-IT"/>
          </a:p>
        </p:txBody>
      </p:sp>
    </p:spTree>
    <p:extLst>
      <p:ext uri="{BB962C8B-B14F-4D97-AF65-F5344CB8AC3E}">
        <p14:creationId xmlns:p14="http://schemas.microsoft.com/office/powerpoint/2010/main" val="1341971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stile</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82CCA7C-E40C-8144-A8AC-EAB46894C2EC}" type="datetimeFigureOut">
              <a:rPr lang="it-IT" smtClean="0"/>
              <a:pPr/>
              <a:t>14/10/16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0C16D3-6A9C-FB4C-BB06-B4B72A00CF33}" type="slidenum">
              <a:rPr lang="it-IT" smtClean="0"/>
              <a:pPr/>
              <a:t>‹n.›</a:t>
            </a:fld>
            <a:endParaRPr lang="it-IT"/>
          </a:p>
        </p:txBody>
      </p:sp>
    </p:spTree>
    <p:extLst>
      <p:ext uri="{BB962C8B-B14F-4D97-AF65-F5344CB8AC3E}">
        <p14:creationId xmlns:p14="http://schemas.microsoft.com/office/powerpoint/2010/main" val="16466137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CCA7C-E40C-8144-A8AC-EAB46894C2EC}" type="datetimeFigureOut">
              <a:rPr lang="it-IT" smtClean="0"/>
              <a:pPr/>
              <a:t>14/10/16</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0C16D3-6A9C-FB4C-BB06-B4B72A00CF33}" type="slidenum">
              <a:rPr lang="it-IT" smtClean="0"/>
              <a:pPr/>
              <a:t>‹n.›</a:t>
            </a:fld>
            <a:endParaRPr lang="it-IT"/>
          </a:p>
        </p:txBody>
      </p:sp>
    </p:spTree>
    <p:extLst>
      <p:ext uri="{BB962C8B-B14F-4D97-AF65-F5344CB8AC3E}">
        <p14:creationId xmlns:p14="http://schemas.microsoft.com/office/powerpoint/2010/main" val="1902205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image" Target="../media/image2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tiff"/><Relationship Id="rId3" Type="http://schemas.openxmlformats.org/officeDocument/2006/relationships/image" Target="../media/image2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3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4.tiff"/></Relationships>
</file>

<file path=ppt/slides/_rels/slide27.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5" Type="http://schemas.openxmlformats.org/officeDocument/2006/relationships/image" Target="../media/image39.tiff"/><Relationship Id="rId1" Type="http://schemas.openxmlformats.org/officeDocument/2006/relationships/slideLayout" Target="../slideLayouts/slideLayout4.xml"/><Relationship Id="rId2" Type="http://schemas.openxmlformats.org/officeDocument/2006/relationships/image" Target="../media/image36.tiff"/></Relationships>
</file>

<file path=ppt/slides/_rels/slide28.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1" Type="http://schemas.openxmlformats.org/officeDocument/2006/relationships/slideLayout" Target="../slideLayouts/slideLayout9.xml"/><Relationship Id="rId2" Type="http://schemas.openxmlformats.org/officeDocument/2006/relationships/image" Target="../media/image4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tiff"/><Relationship Id="rId3" Type="http://schemas.openxmlformats.org/officeDocument/2006/relationships/image" Target="../media/image4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it-IT" dirty="0" smtClean="0"/>
              <a:t>Aderenza alla terapia antipertensiva: è sempre cosa buona e giusta? E nell’anziano?</a:t>
            </a:r>
            <a:endParaRPr lang="it-IT" dirty="0"/>
          </a:p>
        </p:txBody>
      </p:sp>
      <p:sp>
        <p:nvSpPr>
          <p:cNvPr id="3" name="Sottotitolo 2"/>
          <p:cNvSpPr>
            <a:spLocks noGrp="1"/>
          </p:cNvSpPr>
          <p:nvPr>
            <p:ph type="subTitle" idx="1"/>
          </p:nvPr>
        </p:nvSpPr>
        <p:spPr/>
        <p:txBody>
          <a:bodyPr/>
          <a:lstStyle/>
          <a:p>
            <a:r>
              <a:rPr lang="it-IT" dirty="0" smtClean="0"/>
              <a:t>Andrea Corsonello</a:t>
            </a:r>
          </a:p>
          <a:p>
            <a:r>
              <a:rPr lang="it-IT" dirty="0" smtClean="0"/>
              <a:t>IRCCS-INRCA Cosenza</a:t>
            </a:r>
            <a:endParaRPr lang="it-IT" dirty="0"/>
          </a:p>
        </p:txBody>
      </p:sp>
    </p:spTree>
    <p:extLst>
      <p:ext uri="{BB962C8B-B14F-4D97-AF65-F5344CB8AC3E}">
        <p14:creationId xmlns:p14="http://schemas.microsoft.com/office/powerpoint/2010/main" val="1814993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62189" y="1428751"/>
            <a:ext cx="3476625" cy="4868863"/>
          </a:xfrm>
          <a:noFill/>
        </p:spPr>
      </p:pic>
      <p:pic>
        <p:nvPicPr>
          <p:cNvPr id="4608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84950" y="1428751"/>
            <a:ext cx="3213100" cy="4868863"/>
          </a:xfrm>
          <a:noFill/>
        </p:spPr>
      </p:pic>
      <p:sp>
        <p:nvSpPr>
          <p:cNvPr id="46084" name="Text Box 38"/>
          <p:cNvSpPr txBox="1">
            <a:spLocks noChangeArrowheads="1"/>
          </p:cNvSpPr>
          <p:nvPr/>
        </p:nvSpPr>
        <p:spPr bwMode="auto">
          <a:xfrm>
            <a:off x="8453438" y="6611938"/>
            <a:ext cx="22145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1000">
                <a:latin typeface="Calibri" panose="020F0502020204030204" pitchFamily="34" charset="0"/>
                <a:cs typeface="Arial" panose="020B0604020202020204" pitchFamily="34" charset="0"/>
              </a:rPr>
              <a:t>Osterberg et al, N Engl J Med 2005</a:t>
            </a:r>
          </a:p>
        </p:txBody>
      </p:sp>
      <p:sp>
        <p:nvSpPr>
          <p:cNvPr id="8" name="Rettangolo 7"/>
          <p:cNvSpPr/>
          <p:nvPr/>
        </p:nvSpPr>
        <p:spPr>
          <a:xfrm>
            <a:off x="6667501" y="2000251"/>
            <a:ext cx="3000375" cy="898525"/>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sp>
        <p:nvSpPr>
          <p:cNvPr id="9" name="Rettangolo 8"/>
          <p:cNvSpPr/>
          <p:nvPr/>
        </p:nvSpPr>
        <p:spPr>
          <a:xfrm>
            <a:off x="6667501" y="4643438"/>
            <a:ext cx="3000375" cy="385762"/>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sp>
        <p:nvSpPr>
          <p:cNvPr id="11" name="Titolo 6"/>
          <p:cNvSpPr txBox="1">
            <a:spLocks/>
          </p:cNvSpPr>
          <p:nvPr/>
        </p:nvSpPr>
        <p:spPr>
          <a:xfrm>
            <a:off x="2133600" y="427038"/>
            <a:ext cx="8229600" cy="1143000"/>
          </a:xfrm>
          <a:prstGeom prst="rect">
            <a:avLst/>
          </a:prstGeom>
        </p:spPr>
        <p:txBody>
          <a:bodyPr anchor="ctr">
            <a:normAutofit/>
          </a:bodyPr>
          <a:lstStyle/>
          <a:p>
            <a:pPr algn="ctr">
              <a:defRPr/>
            </a:pPr>
            <a:r>
              <a:rPr lang="it-IT" sz="3200" dirty="0" err="1">
                <a:latin typeface="+mj-lt"/>
                <a:ea typeface="+mj-ea"/>
                <a:cs typeface="+mj-cs"/>
              </a:rPr>
              <a:t>Medication</a:t>
            </a:r>
            <a:r>
              <a:rPr lang="it-IT" sz="3200" dirty="0">
                <a:latin typeface="+mj-lt"/>
                <a:ea typeface="+mj-ea"/>
                <a:cs typeface="+mj-cs"/>
              </a:rPr>
              <a:t> </a:t>
            </a:r>
            <a:r>
              <a:rPr lang="it-IT" sz="3200" dirty="0" err="1">
                <a:latin typeface="+mj-lt"/>
                <a:ea typeface="+mj-ea"/>
                <a:cs typeface="+mj-cs"/>
              </a:rPr>
              <a:t>adherence</a:t>
            </a:r>
            <a:r>
              <a:rPr lang="it-IT" sz="3200" dirty="0">
                <a:latin typeface="+mj-lt"/>
                <a:ea typeface="+mj-ea"/>
                <a:cs typeface="+mj-cs"/>
              </a:rPr>
              <a:t/>
            </a:r>
            <a:br>
              <a:rPr lang="it-IT" sz="3200" dirty="0">
                <a:latin typeface="+mj-lt"/>
                <a:ea typeface="+mj-ea"/>
                <a:cs typeface="+mj-cs"/>
              </a:rPr>
            </a:br>
            <a:r>
              <a:rPr lang="it-IT" sz="2400" u="sng" dirty="0" err="1">
                <a:latin typeface="+mj-lt"/>
                <a:ea typeface="+mj-ea"/>
                <a:cs typeface="+mj-cs"/>
              </a:rPr>
              <a:t>interventions</a:t>
            </a:r>
            <a:endParaRPr lang="it-IT" sz="3200" u="sng" dirty="0">
              <a:latin typeface="+mj-lt"/>
              <a:ea typeface="+mj-ea"/>
              <a:cs typeface="+mj-cs"/>
            </a:endParaRPr>
          </a:p>
        </p:txBody>
      </p:sp>
    </p:spTree>
    <p:extLst>
      <p:ext uri="{BB962C8B-B14F-4D97-AF65-F5344CB8AC3E}">
        <p14:creationId xmlns:p14="http://schemas.microsoft.com/office/powerpoint/2010/main" val="1223665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Titolo 6"/>
          <p:cNvSpPr>
            <a:spLocks noGrp="1"/>
          </p:cNvSpPr>
          <p:nvPr>
            <p:ph type="title"/>
          </p:nvPr>
        </p:nvSpPr>
        <p:spPr>
          <a:xfrm>
            <a:off x="7848600" y="304800"/>
            <a:ext cx="2514600" cy="1900238"/>
          </a:xfrm>
        </p:spPr>
        <p:txBody>
          <a:bodyPr/>
          <a:lstStyle/>
          <a:p>
            <a:pPr eaLnBrk="1" hangingPunct="1">
              <a:defRPr/>
            </a:pPr>
            <a:r>
              <a:rPr lang="it-IT" sz="2400" dirty="0" err="1"/>
              <a:t>Regimen</a:t>
            </a:r>
            <a:r>
              <a:rPr lang="it-IT" sz="2400" dirty="0"/>
              <a:t> </a:t>
            </a:r>
            <a:r>
              <a:rPr lang="it-IT" sz="2400" dirty="0" err="1"/>
              <a:t>complexity</a:t>
            </a:r>
            <a:r>
              <a:rPr lang="it-IT" sz="2400" dirty="0"/>
              <a:t> and </a:t>
            </a:r>
            <a:r>
              <a:rPr lang="it-IT" sz="2400" dirty="0" err="1"/>
              <a:t>medication</a:t>
            </a:r>
            <a:r>
              <a:rPr lang="it-IT" sz="2400" dirty="0"/>
              <a:t> </a:t>
            </a:r>
            <a:r>
              <a:rPr lang="it-IT" sz="2400" dirty="0" err="1"/>
              <a:t>adherence</a:t>
            </a:r>
            <a:endParaRPr lang="it-IT" sz="2400" u="sng" dirty="0"/>
          </a:p>
        </p:txBody>
      </p:sp>
      <p:sp>
        <p:nvSpPr>
          <p:cNvPr id="34819" name="Segnaposto testo 8"/>
          <p:cNvSpPr>
            <a:spLocks noGrp="1"/>
          </p:cNvSpPr>
          <p:nvPr>
            <p:ph type="body" idx="2"/>
          </p:nvPr>
        </p:nvSpPr>
        <p:spPr>
          <a:xfrm>
            <a:off x="7848600" y="3141663"/>
            <a:ext cx="2514600" cy="2921000"/>
          </a:xfrm>
        </p:spPr>
        <p:txBody>
          <a:bodyPr/>
          <a:lstStyle/>
          <a:p>
            <a:endParaRPr lang="it-IT" altLang="it-IT" smtClean="0"/>
          </a:p>
        </p:txBody>
      </p:sp>
      <p:pic>
        <p:nvPicPr>
          <p:cNvPr id="3482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351089" y="160338"/>
            <a:ext cx="4537075" cy="6184900"/>
          </a:xfrm>
          <a:noFill/>
        </p:spPr>
      </p:pic>
      <p:sp>
        <p:nvSpPr>
          <p:cNvPr id="7" name="Rettangolo 6"/>
          <p:cNvSpPr/>
          <p:nvPr/>
        </p:nvSpPr>
        <p:spPr>
          <a:xfrm>
            <a:off x="2351089" y="2492375"/>
            <a:ext cx="4537075" cy="649288"/>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sp>
        <p:nvSpPr>
          <p:cNvPr id="8" name="Rettangolo 7"/>
          <p:cNvSpPr/>
          <p:nvPr/>
        </p:nvSpPr>
        <p:spPr>
          <a:xfrm>
            <a:off x="2351089" y="4941889"/>
            <a:ext cx="4537075" cy="719137"/>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sp>
        <p:nvSpPr>
          <p:cNvPr id="34823" name="Text Box 38"/>
          <p:cNvSpPr txBox="1">
            <a:spLocks noChangeArrowheads="1"/>
          </p:cNvSpPr>
          <p:nvPr/>
        </p:nvSpPr>
        <p:spPr bwMode="auto">
          <a:xfrm>
            <a:off x="7824788" y="6092826"/>
            <a:ext cx="2571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it-IT" altLang="it-IT" sz="1000">
                <a:latin typeface="Calibri" panose="020F0502020204030204" pitchFamily="34" charset="0"/>
              </a:rPr>
              <a:t>Corsonello et al, Ther Clin Rsk Manag 2009</a:t>
            </a:r>
          </a:p>
        </p:txBody>
      </p:sp>
    </p:spTree>
    <p:extLst>
      <p:ext uri="{BB962C8B-B14F-4D97-AF65-F5344CB8AC3E}">
        <p14:creationId xmlns:p14="http://schemas.microsoft.com/office/powerpoint/2010/main" val="2217128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Conclusioni</a:t>
            </a:r>
            <a:endParaRPr lang="it-IT" dirty="0"/>
          </a:p>
        </p:txBody>
      </p:sp>
      <p:sp>
        <p:nvSpPr>
          <p:cNvPr id="3" name="Segnaposto contenuto 2"/>
          <p:cNvSpPr>
            <a:spLocks noGrp="1"/>
          </p:cNvSpPr>
          <p:nvPr>
            <p:ph idx="1"/>
          </p:nvPr>
        </p:nvSpPr>
        <p:spPr/>
        <p:txBody>
          <a:bodyPr/>
          <a:lstStyle/>
          <a:p>
            <a:r>
              <a:rPr lang="it-IT" dirty="0" smtClean="0"/>
              <a:t>In questo senso l’aderenza è si cosa buona e giusta</a:t>
            </a:r>
          </a:p>
          <a:p>
            <a:r>
              <a:rPr lang="it-IT" dirty="0" smtClean="0"/>
              <a:t>Tenere presente la necessità di superare le barriere ad un’aderenza adeguata significa creare un clima di collaborazione con famiglia e </a:t>
            </a:r>
            <a:r>
              <a:rPr lang="it-IT" dirty="0" err="1" smtClean="0"/>
              <a:t>caregivers</a:t>
            </a:r>
            <a:endParaRPr lang="it-IT" dirty="0" smtClean="0"/>
          </a:p>
          <a:p>
            <a:r>
              <a:rPr lang="it-IT" dirty="0" smtClean="0"/>
              <a:t>Tutto questo vale se la prescrizione di farmaci antipertensivi è guidata </a:t>
            </a:r>
            <a:r>
              <a:rPr lang="it-IT" dirty="0" err="1" smtClean="0"/>
              <a:t>da…</a:t>
            </a:r>
            <a:endParaRPr lang="it-IT" dirty="0"/>
          </a:p>
        </p:txBody>
      </p:sp>
    </p:spTree>
    <p:extLst>
      <p:ext uri="{BB962C8B-B14F-4D97-AF65-F5344CB8AC3E}">
        <p14:creationId xmlns:p14="http://schemas.microsoft.com/office/powerpoint/2010/main" val="2839228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Aderenza alla terapia antipertensiva</a:t>
            </a:r>
            <a:endParaRPr lang="it-IT" dirty="0"/>
          </a:p>
        </p:txBody>
      </p:sp>
      <p:sp>
        <p:nvSpPr>
          <p:cNvPr id="3" name="Segnaposto contenuto 2"/>
          <p:cNvSpPr>
            <a:spLocks noGrp="1"/>
          </p:cNvSpPr>
          <p:nvPr>
            <p:ph idx="1"/>
          </p:nvPr>
        </p:nvSpPr>
        <p:spPr/>
        <p:txBody>
          <a:bodyPr/>
          <a:lstStyle/>
          <a:p>
            <a:r>
              <a:rPr lang="it-IT" dirty="0" smtClean="0"/>
              <a:t>“aderenza” al trattamento prescritto?</a:t>
            </a:r>
          </a:p>
          <a:p>
            <a:r>
              <a:rPr lang="it-IT" b="1" dirty="0" smtClean="0">
                <a:solidFill>
                  <a:srgbClr val="FF0000"/>
                </a:solidFill>
              </a:rPr>
              <a:t>“aderenza” alle linee guida?</a:t>
            </a:r>
            <a:endParaRPr lang="it-IT" b="1" dirty="0">
              <a:solidFill>
                <a:srgbClr val="FF0000"/>
              </a:solidFill>
            </a:endParaRPr>
          </a:p>
        </p:txBody>
      </p:sp>
    </p:spTree>
    <p:extLst>
      <p:ext uri="{BB962C8B-B14F-4D97-AF65-F5344CB8AC3E}">
        <p14:creationId xmlns:p14="http://schemas.microsoft.com/office/powerpoint/2010/main" val="491868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ttangolo 4"/>
          <p:cNvSpPr>
            <a:spLocks noChangeArrowheads="1"/>
          </p:cNvSpPr>
          <p:nvPr/>
        </p:nvSpPr>
        <p:spPr bwMode="auto">
          <a:xfrm>
            <a:off x="7535863" y="6453188"/>
            <a:ext cx="24939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1100">
                <a:latin typeface="Calibri" panose="020F0502020204030204" pitchFamily="34" charset="0"/>
              </a:rPr>
              <a:t>Schuling et al. BMC Family Practice 2012</a:t>
            </a:r>
            <a:endParaRPr lang="it-IT" altLang="it-IT" sz="1100">
              <a:latin typeface="Calibri" panose="020F0502020204030204" pitchFamily="34" charset="0"/>
            </a:endParaRPr>
          </a:p>
        </p:txBody>
      </p:sp>
      <p:sp>
        <p:nvSpPr>
          <p:cNvPr id="15363" name="Titolo 4"/>
          <p:cNvSpPr>
            <a:spLocks noGrp="1"/>
          </p:cNvSpPr>
          <p:nvPr>
            <p:ph type="title"/>
          </p:nvPr>
        </p:nvSpPr>
        <p:spPr>
          <a:xfrm>
            <a:off x="7848600" y="304801"/>
            <a:ext cx="2514600" cy="1323975"/>
          </a:xfrm>
        </p:spPr>
        <p:txBody>
          <a:bodyPr>
            <a:noAutofit/>
          </a:bodyPr>
          <a:lstStyle/>
          <a:p>
            <a:pPr>
              <a:defRPr/>
            </a:pPr>
            <a:r>
              <a:rPr lang="en-US" sz="2400" dirty="0" smtClean="0"/>
              <a:t>Clinical practice guidelines and older patients with </a:t>
            </a:r>
            <a:r>
              <a:rPr lang="en-US" sz="2400" dirty="0" err="1" smtClean="0"/>
              <a:t>multimorbidity</a:t>
            </a:r>
            <a:endParaRPr lang="it-IT" sz="2400" dirty="0" smtClean="0"/>
          </a:p>
        </p:txBody>
      </p:sp>
      <p:sp>
        <p:nvSpPr>
          <p:cNvPr id="22532" name="Segnaposto testo 6"/>
          <p:cNvSpPr>
            <a:spLocks noGrp="1"/>
          </p:cNvSpPr>
          <p:nvPr>
            <p:ph type="body" idx="2"/>
          </p:nvPr>
        </p:nvSpPr>
        <p:spPr>
          <a:xfrm>
            <a:off x="7848600" y="2133601"/>
            <a:ext cx="2514600" cy="3929063"/>
          </a:xfrm>
        </p:spPr>
        <p:txBody>
          <a:bodyPr/>
          <a:lstStyle/>
          <a:p>
            <a:pPr eaLnBrk="1" hangingPunct="1"/>
            <a:endParaRPr lang="it-IT" altLang="it-IT" smtClean="0"/>
          </a:p>
        </p:txBody>
      </p:sp>
      <p:pic>
        <p:nvPicPr>
          <p:cNvPr id="22533" name="Picture 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052918" y="304799"/>
            <a:ext cx="4760632" cy="6394879"/>
          </a:xfrm>
          <a:noFill/>
        </p:spPr>
      </p:pic>
    </p:spTree>
    <p:extLst>
      <p:ext uri="{BB962C8B-B14F-4D97-AF65-F5344CB8AC3E}">
        <p14:creationId xmlns:p14="http://schemas.microsoft.com/office/powerpoint/2010/main" val="2672133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5425"/>
            <a:ext cx="8382000"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869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88913"/>
            <a:ext cx="496411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olo 1"/>
          <p:cNvSpPr>
            <a:spLocks/>
          </p:cNvSpPr>
          <p:nvPr/>
        </p:nvSpPr>
        <p:spPr bwMode="auto">
          <a:xfrm>
            <a:off x="6743700" y="981075"/>
            <a:ext cx="3467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4000">
                <a:latin typeface="Calibri" panose="020F0502020204030204" pitchFamily="34" charset="0"/>
              </a:rPr>
              <a:t>2008 </a:t>
            </a:r>
            <a:br>
              <a:rPr lang="it-IT" altLang="it-IT" sz="4000">
                <a:latin typeface="Calibri" panose="020F0502020204030204" pitchFamily="34" charset="0"/>
              </a:rPr>
            </a:br>
            <a:r>
              <a:rPr lang="it-IT" altLang="it-IT" sz="4000">
                <a:latin typeface="Calibri" panose="020F0502020204030204" pitchFamily="34" charset="0"/>
              </a:rPr>
              <a:t>The Hyvet study</a:t>
            </a:r>
          </a:p>
        </p:txBody>
      </p:sp>
      <p:sp>
        <p:nvSpPr>
          <p:cNvPr id="12292" name="Text Box 6"/>
          <p:cNvSpPr txBox="1">
            <a:spLocks noChangeArrowheads="1"/>
          </p:cNvSpPr>
          <p:nvPr/>
        </p:nvSpPr>
        <p:spPr bwMode="auto">
          <a:xfrm>
            <a:off x="8040689" y="6308725"/>
            <a:ext cx="20161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1200"/>
              <a:t>Beckett et al, NEJM 2008</a:t>
            </a:r>
          </a:p>
        </p:txBody>
      </p:sp>
    </p:spTree>
    <p:extLst>
      <p:ext uri="{BB962C8B-B14F-4D97-AF65-F5344CB8AC3E}">
        <p14:creationId xmlns:p14="http://schemas.microsoft.com/office/powerpoint/2010/main" val="1747540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p:cNvSpPr>
          <p:nvPr>
            <p:ph type="body" idx="1"/>
          </p:nvPr>
        </p:nvSpPr>
        <p:spPr/>
        <p:txBody>
          <a:bodyPr/>
          <a:lstStyle/>
          <a:p>
            <a:pPr>
              <a:lnSpc>
                <a:spcPct val="80000"/>
              </a:lnSpc>
            </a:pPr>
            <a:r>
              <a:rPr lang="en-US" altLang="it-IT" sz="2000"/>
              <a:t>HYVET provides unique evidence that hypertension treatment based on indapamide (sustained release), with or without perindopril, in the very elderly, aimed to achieve a target blood pressure of 150/80 mm Hg, is beneficial and is associated with reduced risks of death from stroke, death from any cause, and heart failure.</a:t>
            </a:r>
          </a:p>
          <a:p>
            <a:pPr>
              <a:lnSpc>
                <a:spcPct val="80000"/>
              </a:lnSpc>
            </a:pPr>
            <a:r>
              <a:rPr lang="en-US" altLang="it-IT" sz="2000"/>
              <a:t>In applying the findings of this trial, we should keep in mind that the patients in HYVET were healthier than normal for their age. Aging affects people to various degrees, depending on inherited characteristics, lifestyle, and disease. Like all clinical trials, those involving old persons with hypertension must also involve individualized treatment that takes into account the factors that are associated with aging as well as individual preference.</a:t>
            </a:r>
          </a:p>
          <a:p>
            <a:pPr>
              <a:lnSpc>
                <a:spcPct val="80000"/>
              </a:lnSpc>
            </a:pPr>
            <a:r>
              <a:rPr lang="en-US" altLang="it-IT" sz="2000"/>
              <a:t>The results of HYVET prove that it is not too late to start antihypertensive therapy in older people and expands the upper limit of the age spectrum for which there is evidence from clinical trials of a treatment benefit.</a:t>
            </a:r>
            <a:endParaRPr lang="it-IT" altLang="it-IT" sz="2000"/>
          </a:p>
        </p:txBody>
      </p:sp>
      <p:sp>
        <p:nvSpPr>
          <p:cNvPr id="13315" name="Titolo 1"/>
          <p:cNvSpPr>
            <a:spLocks/>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4400">
                <a:latin typeface="Calibri" panose="020F0502020204030204" pitchFamily="34" charset="0"/>
              </a:rPr>
              <a:t>2008 - The Hyvet study</a:t>
            </a:r>
          </a:p>
        </p:txBody>
      </p:sp>
      <p:sp>
        <p:nvSpPr>
          <p:cNvPr id="13316" name="Text Box 5"/>
          <p:cNvSpPr txBox="1">
            <a:spLocks noChangeArrowheads="1"/>
          </p:cNvSpPr>
          <p:nvPr/>
        </p:nvSpPr>
        <p:spPr bwMode="auto">
          <a:xfrm>
            <a:off x="8040689" y="6092826"/>
            <a:ext cx="20161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1200"/>
              <a:t>Beckett et al, NEJM 2008</a:t>
            </a:r>
          </a:p>
          <a:p>
            <a:pPr eaLnBrk="1" hangingPunct="1">
              <a:spcBef>
                <a:spcPct val="50000"/>
              </a:spcBef>
            </a:pPr>
            <a:r>
              <a:rPr lang="it-IT" altLang="it-IT" sz="1200"/>
              <a:t>Kostis, NEJM 2008</a:t>
            </a:r>
          </a:p>
        </p:txBody>
      </p:sp>
    </p:spTree>
    <p:extLst>
      <p:ext uri="{BB962C8B-B14F-4D97-AF65-F5344CB8AC3E}">
        <p14:creationId xmlns:p14="http://schemas.microsoft.com/office/powerpoint/2010/main" val="34947533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SPRINT </a:t>
            </a:r>
            <a:r>
              <a:rPr lang="it-IT" dirty="0" err="1" smtClean="0"/>
              <a:t>study</a:t>
            </a:r>
            <a:endParaRPr lang="it-IT" dirty="0"/>
          </a:p>
        </p:txBody>
      </p:sp>
      <p:pic>
        <p:nvPicPr>
          <p:cNvPr id="4" name="Segnaposto contenuto 3"/>
          <p:cNvPicPr>
            <a:picLocks noGrp="1" noChangeAspect="1"/>
          </p:cNvPicPr>
          <p:nvPr>
            <p:ph idx="1"/>
          </p:nvPr>
        </p:nvPicPr>
        <p:blipFill>
          <a:blip r:embed="rId2"/>
          <a:stretch>
            <a:fillRect/>
          </a:stretch>
        </p:blipFill>
        <p:spPr>
          <a:xfrm>
            <a:off x="7459038" y="365125"/>
            <a:ext cx="3996008" cy="5694312"/>
          </a:xfrm>
          <a:prstGeom prst="rect">
            <a:avLst/>
          </a:prstGeom>
        </p:spPr>
      </p:pic>
      <p:pic>
        <p:nvPicPr>
          <p:cNvPr id="5" name="Immagine 4"/>
          <p:cNvPicPr>
            <a:picLocks noChangeAspect="1"/>
          </p:cNvPicPr>
          <p:nvPr/>
        </p:nvPicPr>
        <p:blipFill>
          <a:blip r:embed="rId3"/>
          <a:stretch>
            <a:fillRect/>
          </a:stretch>
        </p:blipFill>
        <p:spPr>
          <a:xfrm>
            <a:off x="522572" y="1410112"/>
            <a:ext cx="6701149" cy="3007776"/>
          </a:xfrm>
          <a:prstGeom prst="rect">
            <a:avLst/>
          </a:prstGeom>
        </p:spPr>
      </p:pic>
      <p:pic>
        <p:nvPicPr>
          <p:cNvPr id="6" name="Immagine 5"/>
          <p:cNvPicPr>
            <a:picLocks noChangeAspect="1"/>
          </p:cNvPicPr>
          <p:nvPr/>
        </p:nvPicPr>
        <p:blipFill>
          <a:blip r:embed="rId4"/>
          <a:stretch>
            <a:fillRect/>
          </a:stretch>
        </p:blipFill>
        <p:spPr>
          <a:xfrm>
            <a:off x="522572" y="4559728"/>
            <a:ext cx="6701149" cy="1115635"/>
          </a:xfrm>
          <a:prstGeom prst="rect">
            <a:avLst/>
          </a:prstGeom>
        </p:spPr>
      </p:pic>
      <p:pic>
        <p:nvPicPr>
          <p:cNvPr id="7" name="Immagine 6"/>
          <p:cNvPicPr>
            <a:picLocks noChangeAspect="1"/>
          </p:cNvPicPr>
          <p:nvPr/>
        </p:nvPicPr>
        <p:blipFill>
          <a:blip r:embed="rId5"/>
          <a:stretch>
            <a:fillRect/>
          </a:stretch>
        </p:blipFill>
        <p:spPr>
          <a:xfrm>
            <a:off x="7561780" y="6275197"/>
            <a:ext cx="3792020" cy="205479"/>
          </a:xfrm>
          <a:prstGeom prst="rect">
            <a:avLst/>
          </a:prstGeom>
        </p:spPr>
      </p:pic>
    </p:spTree>
    <p:extLst>
      <p:ext uri="{BB962C8B-B14F-4D97-AF65-F5344CB8AC3E}">
        <p14:creationId xmlns:p14="http://schemas.microsoft.com/office/powerpoint/2010/main" val="413475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612168" y="419637"/>
            <a:ext cx="6238489" cy="1604372"/>
          </a:xfrm>
          <a:prstGeom prst="rect">
            <a:avLst/>
          </a:prstGeom>
        </p:spPr>
      </p:pic>
      <p:pic>
        <p:nvPicPr>
          <p:cNvPr id="5" name="Immagine 4"/>
          <p:cNvPicPr>
            <a:picLocks noChangeAspect="1"/>
          </p:cNvPicPr>
          <p:nvPr/>
        </p:nvPicPr>
        <p:blipFill>
          <a:blip r:embed="rId3"/>
          <a:stretch>
            <a:fillRect/>
          </a:stretch>
        </p:blipFill>
        <p:spPr>
          <a:xfrm>
            <a:off x="1121472" y="2573674"/>
            <a:ext cx="9949056" cy="3477802"/>
          </a:xfrm>
          <a:prstGeom prst="rect">
            <a:avLst/>
          </a:prstGeom>
        </p:spPr>
      </p:pic>
    </p:spTree>
    <p:extLst>
      <p:ext uri="{BB962C8B-B14F-4D97-AF65-F5344CB8AC3E}">
        <p14:creationId xmlns:p14="http://schemas.microsoft.com/office/powerpoint/2010/main" val="1353305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Aderenza alla terapia antipertensiva</a:t>
            </a:r>
            <a:endParaRPr lang="it-IT" dirty="0"/>
          </a:p>
        </p:txBody>
      </p:sp>
      <p:sp>
        <p:nvSpPr>
          <p:cNvPr id="3" name="Segnaposto contenuto 2"/>
          <p:cNvSpPr>
            <a:spLocks noGrp="1"/>
          </p:cNvSpPr>
          <p:nvPr>
            <p:ph idx="1"/>
          </p:nvPr>
        </p:nvSpPr>
        <p:spPr/>
        <p:txBody>
          <a:bodyPr/>
          <a:lstStyle/>
          <a:p>
            <a:r>
              <a:rPr lang="it-IT" dirty="0" smtClean="0"/>
              <a:t>“aderenza” al trattamento prescritto?</a:t>
            </a:r>
          </a:p>
          <a:p>
            <a:r>
              <a:rPr lang="it-IT" dirty="0" smtClean="0"/>
              <a:t>“aderenza” alle linee guida?</a:t>
            </a:r>
            <a:endParaRPr lang="it-IT" dirty="0"/>
          </a:p>
        </p:txBody>
      </p:sp>
    </p:spTree>
    <p:extLst>
      <p:ext uri="{BB962C8B-B14F-4D97-AF65-F5344CB8AC3E}">
        <p14:creationId xmlns:p14="http://schemas.microsoft.com/office/powerpoint/2010/main" val="491868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SPRINT </a:t>
            </a:r>
            <a:r>
              <a:rPr lang="it-IT" dirty="0" err="1" smtClean="0"/>
              <a:t>study</a:t>
            </a:r>
            <a:endParaRPr lang="it-IT" dirty="0"/>
          </a:p>
        </p:txBody>
      </p:sp>
      <p:pic>
        <p:nvPicPr>
          <p:cNvPr id="4" name="Segnaposto contenuto 3"/>
          <p:cNvPicPr>
            <a:picLocks noGrp="1" noChangeAspect="1"/>
          </p:cNvPicPr>
          <p:nvPr>
            <p:ph idx="1"/>
          </p:nvPr>
        </p:nvPicPr>
        <p:blipFill>
          <a:blip r:embed="rId2"/>
          <a:stretch>
            <a:fillRect/>
          </a:stretch>
        </p:blipFill>
        <p:spPr>
          <a:xfrm>
            <a:off x="838200" y="2177052"/>
            <a:ext cx="10515600" cy="3648483"/>
          </a:xfrm>
          <a:prstGeom prst="rect">
            <a:avLst/>
          </a:prstGeom>
        </p:spPr>
      </p:pic>
      <p:pic>
        <p:nvPicPr>
          <p:cNvPr id="5" name="Immagine 4"/>
          <p:cNvPicPr>
            <a:picLocks noChangeAspect="1"/>
          </p:cNvPicPr>
          <p:nvPr/>
        </p:nvPicPr>
        <p:blipFill>
          <a:blip r:embed="rId3"/>
          <a:stretch>
            <a:fillRect/>
          </a:stretch>
        </p:blipFill>
        <p:spPr>
          <a:xfrm>
            <a:off x="6636820" y="5825535"/>
            <a:ext cx="4716980" cy="182986"/>
          </a:xfrm>
          <a:prstGeom prst="rect">
            <a:avLst/>
          </a:prstGeom>
        </p:spPr>
      </p:pic>
    </p:spTree>
    <p:extLst>
      <p:ext uri="{BB962C8B-B14F-4D97-AF65-F5344CB8AC3E}">
        <p14:creationId xmlns:p14="http://schemas.microsoft.com/office/powerpoint/2010/main" val="218107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SPRINT </a:t>
            </a:r>
            <a:r>
              <a:rPr lang="it-IT" dirty="0" err="1" smtClean="0"/>
              <a:t>study</a:t>
            </a:r>
            <a:endParaRPr lang="it-IT" dirty="0"/>
          </a:p>
        </p:txBody>
      </p:sp>
      <p:pic>
        <p:nvPicPr>
          <p:cNvPr id="4" name="Segnaposto contenuto 3"/>
          <p:cNvPicPr>
            <a:picLocks noGrp="1" noChangeAspect="1"/>
          </p:cNvPicPr>
          <p:nvPr>
            <p:ph idx="1"/>
          </p:nvPr>
        </p:nvPicPr>
        <p:blipFill>
          <a:blip r:embed="rId2"/>
          <a:stretch>
            <a:fillRect/>
          </a:stretch>
        </p:blipFill>
        <p:spPr>
          <a:xfrm>
            <a:off x="2537717" y="1329811"/>
            <a:ext cx="7130265" cy="5353252"/>
          </a:xfrm>
          <a:prstGeom prst="rect">
            <a:avLst/>
          </a:prstGeom>
        </p:spPr>
      </p:pic>
      <p:pic>
        <p:nvPicPr>
          <p:cNvPr id="5" name="Immagine 4"/>
          <p:cNvPicPr>
            <a:picLocks noChangeAspect="1"/>
          </p:cNvPicPr>
          <p:nvPr/>
        </p:nvPicPr>
        <p:blipFill>
          <a:blip r:embed="rId3"/>
          <a:stretch>
            <a:fillRect/>
          </a:stretch>
        </p:blipFill>
        <p:spPr>
          <a:xfrm>
            <a:off x="5928188" y="1027906"/>
            <a:ext cx="3424077" cy="172933"/>
          </a:xfrm>
          <a:prstGeom prst="rect">
            <a:avLst/>
          </a:prstGeom>
        </p:spPr>
      </p:pic>
    </p:spTree>
    <p:extLst>
      <p:ext uri="{BB962C8B-B14F-4D97-AF65-F5344CB8AC3E}">
        <p14:creationId xmlns:p14="http://schemas.microsoft.com/office/powerpoint/2010/main" val="111894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it-IT" dirty="0" smtClean="0"/>
              <a:t>The SPRINT </a:t>
            </a:r>
            <a:r>
              <a:rPr lang="it-IT" dirty="0" err="1" smtClean="0"/>
              <a:t>study</a:t>
            </a:r>
            <a:endParaRPr lang="it-IT" dirty="0"/>
          </a:p>
        </p:txBody>
      </p:sp>
      <p:pic>
        <p:nvPicPr>
          <p:cNvPr id="11" name="Segnaposto contenuto 10"/>
          <p:cNvPicPr>
            <a:picLocks noGrp="1" noChangeAspect="1"/>
          </p:cNvPicPr>
          <p:nvPr>
            <p:ph idx="1"/>
          </p:nvPr>
        </p:nvPicPr>
        <p:blipFill>
          <a:blip r:embed="rId2"/>
          <a:stretch>
            <a:fillRect/>
          </a:stretch>
        </p:blipFill>
        <p:spPr>
          <a:xfrm>
            <a:off x="6688476" y="93617"/>
            <a:ext cx="3133618" cy="6602235"/>
          </a:xfrm>
          <a:prstGeom prst="rect">
            <a:avLst/>
          </a:prstGeom>
        </p:spPr>
      </p:pic>
      <p:pic>
        <p:nvPicPr>
          <p:cNvPr id="12" name="Immagine 11"/>
          <p:cNvPicPr>
            <a:picLocks noChangeAspect="1"/>
          </p:cNvPicPr>
          <p:nvPr/>
        </p:nvPicPr>
        <p:blipFill>
          <a:blip r:embed="rId3"/>
          <a:stretch>
            <a:fillRect/>
          </a:stretch>
        </p:blipFill>
        <p:spPr>
          <a:xfrm>
            <a:off x="839788" y="5984697"/>
            <a:ext cx="3640262" cy="367085"/>
          </a:xfrm>
          <a:prstGeom prst="rect">
            <a:avLst/>
          </a:prstGeom>
        </p:spPr>
      </p:pic>
      <p:sp>
        <p:nvSpPr>
          <p:cNvPr id="2" name="Rettangolo 1"/>
          <p:cNvSpPr/>
          <p:nvPr/>
        </p:nvSpPr>
        <p:spPr>
          <a:xfrm>
            <a:off x="839788" y="2526354"/>
            <a:ext cx="4852095" cy="2031325"/>
          </a:xfrm>
          <a:prstGeom prst="rect">
            <a:avLst/>
          </a:prstGeom>
        </p:spPr>
        <p:txBody>
          <a:bodyPr wrap="square">
            <a:spAutoFit/>
          </a:bodyPr>
          <a:lstStyle/>
          <a:p>
            <a:r>
              <a:rPr lang="it-IT" dirty="0" err="1">
                <a:solidFill>
                  <a:srgbClr val="1A171C"/>
                </a:solidFill>
                <a:latin typeface=""/>
              </a:rPr>
              <a:t>However</a:t>
            </a:r>
            <a:r>
              <a:rPr lang="it-IT" dirty="0">
                <a:solidFill>
                  <a:srgbClr val="1A171C"/>
                </a:solidFill>
                <a:latin typeface=""/>
              </a:rPr>
              <a:t>, </a:t>
            </a:r>
            <a:r>
              <a:rPr lang="it-IT" dirty="0" err="1">
                <a:solidFill>
                  <a:srgbClr val="1A171C"/>
                </a:solidFill>
                <a:latin typeface=""/>
              </a:rPr>
              <a:t>these</a:t>
            </a:r>
            <a:r>
              <a:rPr lang="it-IT" dirty="0">
                <a:solidFill>
                  <a:srgbClr val="1A171C"/>
                </a:solidFill>
                <a:latin typeface=""/>
              </a:rPr>
              <a:t> </a:t>
            </a:r>
            <a:r>
              <a:rPr lang="it-IT" dirty="0" err="1">
                <a:solidFill>
                  <a:srgbClr val="1A171C"/>
                </a:solidFill>
                <a:latin typeface=""/>
              </a:rPr>
              <a:t>analyses</a:t>
            </a:r>
            <a:r>
              <a:rPr lang="it-IT" dirty="0">
                <a:solidFill>
                  <a:srgbClr val="1A171C"/>
                </a:solidFill>
                <a:latin typeface=""/>
              </a:rPr>
              <a:t> </a:t>
            </a:r>
            <a:r>
              <a:rPr lang="it-IT" dirty="0" err="1">
                <a:solidFill>
                  <a:srgbClr val="1A171C"/>
                </a:solidFill>
                <a:latin typeface=""/>
              </a:rPr>
              <a:t>should</a:t>
            </a:r>
            <a:r>
              <a:rPr lang="it-IT" dirty="0">
                <a:solidFill>
                  <a:srgbClr val="1A171C"/>
                </a:solidFill>
                <a:latin typeface=""/>
              </a:rPr>
              <a:t> be </a:t>
            </a:r>
            <a:r>
              <a:rPr lang="it-IT" dirty="0" err="1" smtClean="0">
                <a:solidFill>
                  <a:srgbClr val="1A171C"/>
                </a:solidFill>
                <a:latin typeface=""/>
              </a:rPr>
              <a:t>interpreted</a:t>
            </a:r>
            <a:r>
              <a:rPr lang="it-IT" dirty="0" smtClean="0">
                <a:solidFill>
                  <a:srgbClr val="1A171C"/>
                </a:solidFill>
                <a:latin typeface=""/>
              </a:rPr>
              <a:t> </a:t>
            </a:r>
            <a:r>
              <a:rPr lang="it-IT" dirty="0" err="1" smtClean="0">
                <a:solidFill>
                  <a:srgbClr val="1A171C"/>
                </a:solidFill>
                <a:latin typeface=""/>
              </a:rPr>
              <a:t>cautiously</a:t>
            </a:r>
            <a:r>
              <a:rPr lang="it-IT" dirty="0">
                <a:solidFill>
                  <a:srgbClr val="1A171C"/>
                </a:solidFill>
                <a:latin typeface=""/>
              </a:rPr>
              <a:t>. The </a:t>
            </a:r>
            <a:r>
              <a:rPr lang="it-IT" dirty="0" err="1">
                <a:solidFill>
                  <a:srgbClr val="1A171C"/>
                </a:solidFill>
                <a:latin typeface=""/>
              </a:rPr>
              <a:t>analyses</a:t>
            </a:r>
            <a:r>
              <a:rPr lang="it-IT" dirty="0">
                <a:solidFill>
                  <a:srgbClr val="1A171C"/>
                </a:solidFill>
                <a:latin typeface=""/>
              </a:rPr>
              <a:t> </a:t>
            </a:r>
            <a:r>
              <a:rPr lang="it-IT" dirty="0" err="1">
                <a:solidFill>
                  <a:srgbClr val="1A171C"/>
                </a:solidFill>
                <a:latin typeface=""/>
              </a:rPr>
              <a:t>were</a:t>
            </a:r>
            <a:r>
              <a:rPr lang="it-IT" dirty="0">
                <a:solidFill>
                  <a:srgbClr val="1A171C"/>
                </a:solidFill>
                <a:latin typeface=""/>
              </a:rPr>
              <a:t> </a:t>
            </a:r>
            <a:r>
              <a:rPr lang="it-IT" dirty="0" err="1">
                <a:solidFill>
                  <a:srgbClr val="1A171C"/>
                </a:solidFill>
                <a:latin typeface=""/>
              </a:rPr>
              <a:t>not</a:t>
            </a:r>
            <a:r>
              <a:rPr lang="it-IT" dirty="0">
                <a:solidFill>
                  <a:srgbClr val="1A171C"/>
                </a:solidFill>
                <a:latin typeface=""/>
              </a:rPr>
              <a:t> </a:t>
            </a:r>
            <a:r>
              <a:rPr lang="it-IT" dirty="0" err="1">
                <a:solidFill>
                  <a:srgbClr val="1A171C"/>
                </a:solidFill>
                <a:latin typeface=""/>
              </a:rPr>
              <a:t>prespecified</a:t>
            </a:r>
            <a:r>
              <a:rPr lang="it-IT" dirty="0">
                <a:solidFill>
                  <a:srgbClr val="1A171C"/>
                </a:solidFill>
                <a:latin typeface=""/>
              </a:rPr>
              <a:t> in </a:t>
            </a:r>
            <a:r>
              <a:rPr lang="it-IT" dirty="0" smtClean="0">
                <a:solidFill>
                  <a:srgbClr val="1A171C"/>
                </a:solidFill>
                <a:latin typeface=""/>
              </a:rPr>
              <a:t>the trial </a:t>
            </a:r>
            <a:r>
              <a:rPr lang="it-IT" dirty="0" err="1" smtClean="0">
                <a:solidFill>
                  <a:srgbClr val="1A171C"/>
                </a:solidFill>
                <a:latin typeface=""/>
              </a:rPr>
              <a:t>protocol</a:t>
            </a:r>
            <a:r>
              <a:rPr lang="it-IT" dirty="0" smtClean="0">
                <a:solidFill>
                  <a:srgbClr val="1A171C"/>
                </a:solidFill>
                <a:latin typeface=""/>
              </a:rPr>
              <a:t> and </a:t>
            </a:r>
            <a:r>
              <a:rPr lang="it-IT" dirty="0" err="1" smtClean="0">
                <a:solidFill>
                  <a:srgbClr val="1A171C"/>
                </a:solidFill>
                <a:latin typeface=""/>
              </a:rPr>
              <a:t>were</a:t>
            </a:r>
            <a:r>
              <a:rPr lang="it-IT" dirty="0" smtClean="0">
                <a:solidFill>
                  <a:srgbClr val="1A171C"/>
                </a:solidFill>
                <a:latin typeface=""/>
              </a:rPr>
              <a:t> </a:t>
            </a:r>
            <a:r>
              <a:rPr lang="it-IT" dirty="0" err="1" smtClean="0">
                <a:solidFill>
                  <a:srgbClr val="1A171C"/>
                </a:solidFill>
                <a:latin typeface=""/>
              </a:rPr>
              <a:t>possibly</a:t>
            </a:r>
            <a:r>
              <a:rPr lang="it-IT" dirty="0" smtClean="0">
                <a:solidFill>
                  <a:srgbClr val="1A171C"/>
                </a:solidFill>
                <a:latin typeface=""/>
              </a:rPr>
              <a:t> </a:t>
            </a:r>
            <a:r>
              <a:rPr lang="it-IT" dirty="0" err="1" smtClean="0">
                <a:solidFill>
                  <a:srgbClr val="1A171C"/>
                </a:solidFill>
                <a:latin typeface=""/>
              </a:rPr>
              <a:t>underpowered</a:t>
            </a:r>
            <a:r>
              <a:rPr lang="it-IT" dirty="0" smtClean="0">
                <a:solidFill>
                  <a:srgbClr val="1A171C"/>
                </a:solidFill>
                <a:latin typeface=""/>
              </a:rPr>
              <a:t> </a:t>
            </a:r>
            <a:r>
              <a:rPr lang="it-IT" dirty="0" err="1" smtClean="0">
                <a:solidFill>
                  <a:srgbClr val="1A171C"/>
                </a:solidFill>
                <a:latin typeface=""/>
              </a:rPr>
              <a:t>because</a:t>
            </a:r>
            <a:r>
              <a:rPr lang="it-IT" dirty="0" smtClean="0">
                <a:solidFill>
                  <a:srgbClr val="1A171C"/>
                </a:solidFill>
                <a:latin typeface=""/>
              </a:rPr>
              <a:t> SPRINT </a:t>
            </a:r>
            <a:r>
              <a:rPr lang="it-IT" dirty="0" err="1" smtClean="0">
                <a:solidFill>
                  <a:srgbClr val="1A171C"/>
                </a:solidFill>
                <a:latin typeface=""/>
              </a:rPr>
              <a:t>was</a:t>
            </a:r>
            <a:r>
              <a:rPr lang="it-IT" dirty="0" smtClean="0">
                <a:solidFill>
                  <a:srgbClr val="1A171C"/>
                </a:solidFill>
                <a:latin typeface=""/>
              </a:rPr>
              <a:t> </a:t>
            </a:r>
            <a:r>
              <a:rPr lang="it-IT" dirty="0" err="1">
                <a:solidFill>
                  <a:srgbClr val="1A171C"/>
                </a:solidFill>
                <a:latin typeface=""/>
              </a:rPr>
              <a:t>designed</a:t>
            </a:r>
            <a:r>
              <a:rPr lang="it-IT" dirty="0">
                <a:solidFill>
                  <a:srgbClr val="1A171C"/>
                </a:solidFill>
                <a:latin typeface=""/>
              </a:rPr>
              <a:t> to </a:t>
            </a:r>
            <a:r>
              <a:rPr lang="it-IT" dirty="0" err="1">
                <a:solidFill>
                  <a:srgbClr val="1A171C"/>
                </a:solidFill>
                <a:latin typeface=""/>
              </a:rPr>
              <a:t>consider</a:t>
            </a:r>
            <a:r>
              <a:rPr lang="it-IT" dirty="0">
                <a:solidFill>
                  <a:srgbClr val="1A171C"/>
                </a:solidFill>
                <a:latin typeface=""/>
              </a:rPr>
              <a:t> </a:t>
            </a:r>
            <a:r>
              <a:rPr lang="it-IT" dirty="0" err="1">
                <a:solidFill>
                  <a:srgbClr val="1A171C"/>
                </a:solidFill>
                <a:latin typeface=""/>
              </a:rPr>
              <a:t>only</a:t>
            </a:r>
            <a:r>
              <a:rPr lang="it-IT" dirty="0">
                <a:solidFill>
                  <a:srgbClr val="1A171C"/>
                </a:solidFill>
                <a:latin typeface=""/>
              </a:rPr>
              <a:t> the </a:t>
            </a:r>
            <a:r>
              <a:rPr lang="it-IT" dirty="0" err="1">
                <a:solidFill>
                  <a:srgbClr val="1A171C"/>
                </a:solidFill>
                <a:latin typeface=""/>
              </a:rPr>
              <a:t>ability</a:t>
            </a:r>
            <a:r>
              <a:rPr lang="it-IT" dirty="0">
                <a:solidFill>
                  <a:srgbClr val="1A171C"/>
                </a:solidFill>
                <a:latin typeface=""/>
              </a:rPr>
              <a:t> to </a:t>
            </a:r>
            <a:r>
              <a:rPr lang="it-IT" dirty="0" err="1">
                <a:solidFill>
                  <a:srgbClr val="1A171C"/>
                </a:solidFill>
                <a:latin typeface=""/>
              </a:rPr>
              <a:t>detect</a:t>
            </a:r>
            <a:r>
              <a:rPr lang="it-IT" dirty="0">
                <a:solidFill>
                  <a:srgbClr val="1A171C"/>
                </a:solidFill>
                <a:latin typeface=""/>
              </a:rPr>
              <a:t> a </a:t>
            </a:r>
            <a:r>
              <a:rPr lang="it-IT" dirty="0" smtClean="0">
                <a:solidFill>
                  <a:srgbClr val="1A171C"/>
                </a:solidFill>
                <a:latin typeface=""/>
              </a:rPr>
              <a:t>treatment </a:t>
            </a:r>
            <a:r>
              <a:rPr lang="it-IT" dirty="0" err="1" smtClean="0">
                <a:solidFill>
                  <a:srgbClr val="1A171C"/>
                </a:solidFill>
                <a:latin typeface=""/>
              </a:rPr>
              <a:t>effect</a:t>
            </a:r>
            <a:r>
              <a:rPr lang="it-IT" dirty="0" smtClean="0">
                <a:solidFill>
                  <a:srgbClr val="1A171C"/>
                </a:solidFill>
                <a:latin typeface=""/>
              </a:rPr>
              <a:t> </a:t>
            </a:r>
            <a:r>
              <a:rPr lang="it-IT" dirty="0">
                <a:solidFill>
                  <a:srgbClr val="1A171C"/>
                </a:solidFill>
                <a:latin typeface=""/>
              </a:rPr>
              <a:t>in </a:t>
            </a:r>
            <a:r>
              <a:rPr lang="it-IT" dirty="0" err="1">
                <a:solidFill>
                  <a:srgbClr val="1A171C"/>
                </a:solidFill>
                <a:latin typeface=""/>
              </a:rPr>
              <a:t>participants</a:t>
            </a:r>
            <a:r>
              <a:rPr lang="it-IT" dirty="0">
                <a:solidFill>
                  <a:srgbClr val="1A171C"/>
                </a:solidFill>
                <a:latin typeface=""/>
              </a:rPr>
              <a:t> </a:t>
            </a:r>
            <a:r>
              <a:rPr lang="it-IT" dirty="0" err="1">
                <a:solidFill>
                  <a:srgbClr val="1A171C"/>
                </a:solidFill>
                <a:latin typeface=""/>
              </a:rPr>
              <a:t>aged</a:t>
            </a:r>
            <a:r>
              <a:rPr lang="it-IT" dirty="0">
                <a:solidFill>
                  <a:srgbClr val="1A171C"/>
                </a:solidFill>
                <a:latin typeface=""/>
              </a:rPr>
              <a:t> 75 </a:t>
            </a:r>
            <a:r>
              <a:rPr lang="it-IT" dirty="0" err="1">
                <a:solidFill>
                  <a:srgbClr val="1A171C"/>
                </a:solidFill>
                <a:latin typeface=""/>
              </a:rPr>
              <a:t>years</a:t>
            </a:r>
            <a:r>
              <a:rPr lang="it-IT" dirty="0">
                <a:solidFill>
                  <a:srgbClr val="1A171C"/>
                </a:solidFill>
                <a:latin typeface=""/>
              </a:rPr>
              <a:t> or </a:t>
            </a:r>
            <a:r>
              <a:rPr lang="it-IT" dirty="0" err="1">
                <a:solidFill>
                  <a:srgbClr val="1A171C"/>
                </a:solidFill>
                <a:latin typeface=""/>
              </a:rPr>
              <a:t>older</a:t>
            </a:r>
            <a:r>
              <a:rPr lang="it-IT" dirty="0">
                <a:solidFill>
                  <a:srgbClr val="1A171C"/>
                </a:solidFill>
                <a:latin typeface=""/>
              </a:rPr>
              <a:t> </a:t>
            </a:r>
            <a:r>
              <a:rPr lang="it-IT" dirty="0" err="1">
                <a:solidFill>
                  <a:srgbClr val="1A171C"/>
                </a:solidFill>
                <a:latin typeface=""/>
              </a:rPr>
              <a:t>as</a:t>
            </a:r>
            <a:r>
              <a:rPr lang="it-IT" dirty="0">
                <a:solidFill>
                  <a:srgbClr val="1A171C"/>
                </a:solidFill>
                <a:latin typeface=""/>
              </a:rPr>
              <a:t> a </a:t>
            </a:r>
            <a:r>
              <a:rPr lang="it-IT" dirty="0" err="1">
                <a:solidFill>
                  <a:srgbClr val="1A171C"/>
                </a:solidFill>
                <a:latin typeface=""/>
              </a:rPr>
              <a:t>whole</a:t>
            </a:r>
            <a:r>
              <a:rPr lang="it-IT" dirty="0">
                <a:solidFill>
                  <a:srgbClr val="1A171C"/>
                </a:solidFill>
                <a:latin typeface=""/>
              </a:rPr>
              <a:t>.</a:t>
            </a:r>
            <a:endParaRPr lang="it-IT" dirty="0"/>
          </a:p>
        </p:txBody>
      </p:sp>
    </p:spTree>
    <p:extLst>
      <p:ext uri="{BB962C8B-B14F-4D97-AF65-F5344CB8AC3E}">
        <p14:creationId xmlns:p14="http://schemas.microsoft.com/office/powerpoint/2010/main" val="417475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92500" lnSpcReduction="10000"/>
          </a:bodyPr>
          <a:lstStyle/>
          <a:p>
            <a:r>
              <a:rPr lang="it-IT" b="1" i="1" dirty="0" smtClean="0"/>
              <a:t>Treatment </a:t>
            </a:r>
            <a:r>
              <a:rPr lang="it-IT" b="1" i="1" dirty="0" err="1" smtClean="0"/>
              <a:t>Initiation</a:t>
            </a:r>
            <a:endParaRPr lang="it-IT" b="1" i="1" dirty="0" smtClean="0"/>
          </a:p>
          <a:p>
            <a:pPr lvl="1">
              <a:buFont typeface="Courier New" charset="0"/>
              <a:buChar char="o"/>
            </a:pPr>
            <a:r>
              <a:rPr lang="it-IT" dirty="0" smtClean="0"/>
              <a:t>The 2013 ESH/ESC </a:t>
            </a:r>
            <a:r>
              <a:rPr lang="it-IT" dirty="0" err="1" smtClean="0"/>
              <a:t>guidelines</a:t>
            </a:r>
            <a:r>
              <a:rPr lang="it-IT" dirty="0" smtClean="0"/>
              <a:t> state </a:t>
            </a:r>
            <a:r>
              <a:rPr lang="it-IT" dirty="0" err="1" smtClean="0"/>
              <a:t>that</a:t>
            </a:r>
            <a:r>
              <a:rPr lang="it-IT" dirty="0" smtClean="0"/>
              <a:t> in </a:t>
            </a:r>
            <a:r>
              <a:rPr lang="it-IT" dirty="0" err="1" smtClean="0"/>
              <a:t>individuals</a:t>
            </a:r>
            <a:r>
              <a:rPr lang="it-IT" dirty="0" smtClean="0"/>
              <a:t> aged≥80 </a:t>
            </a:r>
            <a:r>
              <a:rPr lang="it-IT" dirty="0" err="1" smtClean="0"/>
              <a:t>years</a:t>
            </a:r>
            <a:r>
              <a:rPr lang="it-IT" dirty="0" smtClean="0"/>
              <a:t> with an </a:t>
            </a:r>
            <a:r>
              <a:rPr lang="it-IT" dirty="0" err="1" smtClean="0"/>
              <a:t>initial</a:t>
            </a:r>
            <a:r>
              <a:rPr lang="it-IT" dirty="0" smtClean="0"/>
              <a:t> SBP≥160 mm Hg, SBP </a:t>
            </a:r>
            <a:r>
              <a:rPr lang="it-IT" dirty="0" err="1" smtClean="0"/>
              <a:t>should</a:t>
            </a:r>
            <a:r>
              <a:rPr lang="it-IT" dirty="0" smtClean="0"/>
              <a:t> be </a:t>
            </a:r>
            <a:r>
              <a:rPr lang="it-IT" dirty="0" err="1" smtClean="0"/>
              <a:t>reduced</a:t>
            </a:r>
            <a:r>
              <a:rPr lang="it-IT" dirty="0" smtClean="0"/>
              <a:t> by </a:t>
            </a:r>
            <a:r>
              <a:rPr lang="it-IT" dirty="0" err="1" smtClean="0"/>
              <a:t>drug</a:t>
            </a:r>
            <a:r>
              <a:rPr lang="it-IT" dirty="0" smtClean="0"/>
              <a:t> treatment </a:t>
            </a:r>
            <a:r>
              <a:rPr lang="it-IT" dirty="0" err="1" smtClean="0"/>
              <a:t>provided</a:t>
            </a:r>
            <a:r>
              <a:rPr lang="it-IT" dirty="0" smtClean="0"/>
              <a:t> </a:t>
            </a:r>
            <a:r>
              <a:rPr lang="it-IT" dirty="0" err="1" smtClean="0"/>
              <a:t>that</a:t>
            </a:r>
            <a:r>
              <a:rPr lang="it-IT" dirty="0" smtClean="0"/>
              <a:t> </a:t>
            </a:r>
            <a:r>
              <a:rPr lang="it-IT" dirty="0" err="1" smtClean="0"/>
              <a:t>patients</a:t>
            </a:r>
            <a:r>
              <a:rPr lang="it-IT" dirty="0" smtClean="0"/>
              <a:t> are in </a:t>
            </a:r>
            <a:r>
              <a:rPr lang="it-IT" dirty="0" err="1" smtClean="0"/>
              <a:t>good</a:t>
            </a:r>
            <a:r>
              <a:rPr lang="it-IT" dirty="0"/>
              <a:t> </a:t>
            </a:r>
            <a:r>
              <a:rPr lang="it-IT" dirty="0" err="1" smtClean="0"/>
              <a:t>physical</a:t>
            </a:r>
            <a:r>
              <a:rPr lang="it-IT" dirty="0" smtClean="0"/>
              <a:t> and </a:t>
            </a:r>
            <a:r>
              <a:rPr lang="it-IT" dirty="0" err="1" smtClean="0"/>
              <a:t>mental</a:t>
            </a:r>
            <a:r>
              <a:rPr lang="it-IT" dirty="0" smtClean="0"/>
              <a:t> </a:t>
            </a:r>
            <a:r>
              <a:rPr lang="it-IT" dirty="0" err="1" smtClean="0"/>
              <a:t>conditions</a:t>
            </a:r>
            <a:r>
              <a:rPr lang="it-IT" dirty="0" smtClean="0"/>
              <a:t>. </a:t>
            </a:r>
            <a:r>
              <a:rPr lang="it-IT" dirty="0" err="1" smtClean="0"/>
              <a:t>We</a:t>
            </a:r>
            <a:r>
              <a:rPr lang="it-IT" dirty="0" smtClean="0"/>
              <a:t> </a:t>
            </a:r>
            <a:r>
              <a:rPr lang="it-IT" dirty="0" err="1" smtClean="0"/>
              <a:t>believe</a:t>
            </a:r>
            <a:r>
              <a:rPr lang="it-IT" dirty="0" smtClean="0"/>
              <a:t> </a:t>
            </a:r>
            <a:r>
              <a:rPr lang="it-IT" dirty="0" err="1" smtClean="0"/>
              <a:t>that</a:t>
            </a:r>
            <a:r>
              <a:rPr lang="it-IT" dirty="0" smtClean="0"/>
              <a:t> </a:t>
            </a:r>
            <a:r>
              <a:rPr lang="it-IT" dirty="0" err="1" smtClean="0"/>
              <a:t>this</a:t>
            </a:r>
            <a:r>
              <a:rPr lang="it-IT" dirty="0" smtClean="0"/>
              <a:t> </a:t>
            </a:r>
            <a:r>
              <a:rPr lang="it-IT" dirty="0" err="1" smtClean="0"/>
              <a:t>recommendation</a:t>
            </a:r>
            <a:r>
              <a:rPr lang="it-IT" dirty="0"/>
              <a:t> </a:t>
            </a:r>
            <a:r>
              <a:rPr lang="it-IT" dirty="0" err="1" smtClean="0"/>
              <a:t>should</a:t>
            </a:r>
            <a:r>
              <a:rPr lang="it-IT" dirty="0" smtClean="0"/>
              <a:t> be </a:t>
            </a:r>
            <a:r>
              <a:rPr lang="it-IT" dirty="0" err="1" smtClean="0"/>
              <a:t>accompanied</a:t>
            </a:r>
            <a:r>
              <a:rPr lang="it-IT" dirty="0" smtClean="0"/>
              <a:t> by </a:t>
            </a:r>
            <a:r>
              <a:rPr lang="it-IT" b="1" dirty="0" smtClean="0">
                <a:solidFill>
                  <a:srgbClr val="FF0000"/>
                </a:solidFill>
              </a:rPr>
              <a:t>(1) a more precise </a:t>
            </a:r>
            <a:r>
              <a:rPr lang="it-IT" b="1" dirty="0" err="1" smtClean="0">
                <a:solidFill>
                  <a:srgbClr val="FF0000"/>
                </a:solidFill>
              </a:rPr>
              <a:t>definition</a:t>
            </a:r>
            <a:r>
              <a:rPr lang="it-IT" b="1" dirty="0">
                <a:solidFill>
                  <a:srgbClr val="FF0000"/>
                </a:solidFill>
              </a:rPr>
              <a:t> </a:t>
            </a:r>
            <a:r>
              <a:rPr lang="it-IT" b="1" dirty="0" smtClean="0">
                <a:solidFill>
                  <a:srgbClr val="FF0000"/>
                </a:solidFill>
              </a:rPr>
              <a:t>of the </a:t>
            </a:r>
            <a:r>
              <a:rPr lang="it-IT" b="1" dirty="0" err="1" smtClean="0">
                <a:solidFill>
                  <a:srgbClr val="FF0000"/>
                </a:solidFill>
              </a:rPr>
              <a:t>meaning</a:t>
            </a:r>
            <a:r>
              <a:rPr lang="it-IT" b="1" dirty="0" smtClean="0">
                <a:solidFill>
                  <a:srgbClr val="FF0000"/>
                </a:solidFill>
              </a:rPr>
              <a:t> of the </a:t>
            </a:r>
            <a:r>
              <a:rPr lang="it-IT" b="1" dirty="0" err="1" smtClean="0">
                <a:solidFill>
                  <a:srgbClr val="FF0000"/>
                </a:solidFill>
              </a:rPr>
              <a:t>term</a:t>
            </a:r>
            <a:r>
              <a:rPr lang="it-IT" b="1" dirty="0" smtClean="0">
                <a:solidFill>
                  <a:srgbClr val="FF0000"/>
                </a:solidFill>
              </a:rPr>
              <a:t> </a:t>
            </a:r>
            <a:r>
              <a:rPr lang="it-IT" b="1" dirty="0" err="1" smtClean="0">
                <a:solidFill>
                  <a:srgbClr val="FF0000"/>
                </a:solidFill>
              </a:rPr>
              <a:t>good</a:t>
            </a:r>
            <a:r>
              <a:rPr lang="it-IT" b="1" dirty="0" smtClean="0">
                <a:solidFill>
                  <a:srgbClr val="FF0000"/>
                </a:solidFill>
              </a:rPr>
              <a:t> </a:t>
            </a:r>
            <a:r>
              <a:rPr lang="it-IT" b="1" dirty="0" err="1" smtClean="0">
                <a:solidFill>
                  <a:srgbClr val="FF0000"/>
                </a:solidFill>
              </a:rPr>
              <a:t>physical</a:t>
            </a:r>
            <a:r>
              <a:rPr lang="it-IT" b="1" dirty="0" smtClean="0">
                <a:solidFill>
                  <a:srgbClr val="FF0000"/>
                </a:solidFill>
              </a:rPr>
              <a:t> and </a:t>
            </a:r>
            <a:r>
              <a:rPr lang="it-IT" b="1" dirty="0" err="1" smtClean="0">
                <a:solidFill>
                  <a:srgbClr val="FF0000"/>
                </a:solidFill>
              </a:rPr>
              <a:t>mental</a:t>
            </a:r>
            <a:r>
              <a:rPr lang="it-IT" b="1" dirty="0">
                <a:solidFill>
                  <a:srgbClr val="FF0000"/>
                </a:solidFill>
              </a:rPr>
              <a:t> </a:t>
            </a:r>
            <a:r>
              <a:rPr lang="it-IT" b="1" dirty="0" err="1" smtClean="0">
                <a:solidFill>
                  <a:srgbClr val="FF0000"/>
                </a:solidFill>
              </a:rPr>
              <a:t>conditions</a:t>
            </a:r>
            <a:r>
              <a:rPr lang="it-IT" b="1" dirty="0" smtClean="0">
                <a:solidFill>
                  <a:srgbClr val="FF0000"/>
                </a:solidFill>
              </a:rPr>
              <a:t> and (2) an </a:t>
            </a:r>
            <a:r>
              <a:rPr lang="it-IT" b="1" dirty="0" err="1" smtClean="0">
                <a:solidFill>
                  <a:srgbClr val="FF0000"/>
                </a:solidFill>
              </a:rPr>
              <a:t>indication</a:t>
            </a:r>
            <a:r>
              <a:rPr lang="it-IT" b="1" dirty="0" smtClean="0">
                <a:solidFill>
                  <a:srgbClr val="FF0000"/>
                </a:solidFill>
              </a:rPr>
              <a:t> of </a:t>
            </a:r>
            <a:r>
              <a:rPr lang="it-IT" b="1" dirty="0" err="1" smtClean="0">
                <a:solidFill>
                  <a:srgbClr val="FF0000"/>
                </a:solidFill>
              </a:rPr>
              <a:t>how</a:t>
            </a:r>
            <a:r>
              <a:rPr lang="it-IT" b="1" dirty="0" smtClean="0">
                <a:solidFill>
                  <a:srgbClr val="FF0000"/>
                </a:solidFill>
              </a:rPr>
              <a:t> </a:t>
            </a:r>
            <a:r>
              <a:rPr lang="it-IT" b="1" dirty="0" err="1" smtClean="0">
                <a:solidFill>
                  <a:srgbClr val="FF0000"/>
                </a:solidFill>
              </a:rPr>
              <a:t>physical</a:t>
            </a:r>
            <a:r>
              <a:rPr lang="it-IT" b="1" dirty="0" smtClean="0">
                <a:solidFill>
                  <a:srgbClr val="FF0000"/>
                </a:solidFill>
              </a:rPr>
              <a:t> </a:t>
            </a:r>
            <a:r>
              <a:rPr lang="it-IT" b="1" dirty="0" err="1" smtClean="0">
                <a:solidFill>
                  <a:srgbClr val="FF0000"/>
                </a:solidFill>
              </a:rPr>
              <a:t>conditions</a:t>
            </a:r>
            <a:r>
              <a:rPr lang="it-IT" b="1" dirty="0" smtClean="0">
                <a:solidFill>
                  <a:srgbClr val="FF0000"/>
                </a:solidFill>
              </a:rPr>
              <a:t>, </a:t>
            </a:r>
            <a:r>
              <a:rPr lang="it-IT" b="1" dirty="0" err="1" smtClean="0">
                <a:solidFill>
                  <a:srgbClr val="FF0000"/>
                </a:solidFill>
              </a:rPr>
              <a:t>mental</a:t>
            </a:r>
            <a:r>
              <a:rPr lang="it-IT" b="1" dirty="0" smtClean="0">
                <a:solidFill>
                  <a:srgbClr val="FF0000"/>
                </a:solidFill>
              </a:rPr>
              <a:t> </a:t>
            </a:r>
            <a:r>
              <a:rPr lang="it-IT" b="1" dirty="0" err="1" smtClean="0">
                <a:solidFill>
                  <a:srgbClr val="FF0000"/>
                </a:solidFill>
              </a:rPr>
              <a:t>conditions</a:t>
            </a:r>
            <a:r>
              <a:rPr lang="it-IT" b="1" dirty="0" smtClean="0">
                <a:solidFill>
                  <a:srgbClr val="FF0000"/>
                </a:solidFill>
              </a:rPr>
              <a:t>, and the </a:t>
            </a:r>
            <a:r>
              <a:rPr lang="it-IT" b="1" dirty="0" err="1" smtClean="0">
                <a:solidFill>
                  <a:srgbClr val="FF0000"/>
                </a:solidFill>
              </a:rPr>
              <a:t>frailty</a:t>
            </a:r>
            <a:r>
              <a:rPr lang="it-IT" b="1" dirty="0" smtClean="0">
                <a:solidFill>
                  <a:srgbClr val="FF0000"/>
                </a:solidFill>
              </a:rPr>
              <a:t> status can be </a:t>
            </a:r>
            <a:r>
              <a:rPr lang="it-IT" b="1" dirty="0" err="1" smtClean="0">
                <a:solidFill>
                  <a:srgbClr val="FF0000"/>
                </a:solidFill>
              </a:rPr>
              <a:t>assessed</a:t>
            </a:r>
            <a:endParaRPr lang="it-IT" b="1" dirty="0" smtClean="0">
              <a:solidFill>
                <a:srgbClr val="FF0000"/>
              </a:solidFill>
            </a:endParaRPr>
          </a:p>
          <a:p>
            <a:r>
              <a:rPr lang="it-IT" b="1" i="1" dirty="0" smtClean="0"/>
              <a:t>Treatment </a:t>
            </a:r>
            <a:r>
              <a:rPr lang="it-IT" b="1" i="1" dirty="0" err="1" smtClean="0"/>
              <a:t>Goals</a:t>
            </a:r>
            <a:endParaRPr lang="it-IT" b="1" i="1" dirty="0" smtClean="0"/>
          </a:p>
          <a:p>
            <a:pPr lvl="1">
              <a:buFont typeface="Courier New" charset="0"/>
              <a:buChar char="o"/>
            </a:pPr>
            <a:r>
              <a:rPr lang="it-IT" dirty="0" smtClean="0"/>
              <a:t>The 2013 ESH/ESC </a:t>
            </a:r>
            <a:r>
              <a:rPr lang="it-IT" dirty="0" err="1" smtClean="0"/>
              <a:t>guidelines</a:t>
            </a:r>
            <a:r>
              <a:rPr lang="it-IT" dirty="0" smtClean="0"/>
              <a:t> </a:t>
            </a:r>
            <a:r>
              <a:rPr lang="it-IT" dirty="0" err="1" smtClean="0"/>
              <a:t>recommend</a:t>
            </a:r>
            <a:r>
              <a:rPr lang="it-IT" dirty="0" smtClean="0"/>
              <a:t> treatment to </a:t>
            </a:r>
            <a:r>
              <a:rPr lang="it-IT" dirty="0" err="1" smtClean="0"/>
              <a:t>lower</a:t>
            </a:r>
            <a:r>
              <a:rPr lang="it-IT" dirty="0"/>
              <a:t> </a:t>
            </a:r>
            <a:r>
              <a:rPr lang="it-IT" dirty="0" smtClean="0"/>
              <a:t>SBP to &lt;150 mm Hg in </a:t>
            </a:r>
            <a:r>
              <a:rPr lang="it-IT" dirty="0" err="1" smtClean="0"/>
              <a:t>octogenarians</a:t>
            </a:r>
            <a:r>
              <a:rPr lang="it-IT" dirty="0" smtClean="0"/>
              <a:t> in </a:t>
            </a:r>
            <a:r>
              <a:rPr lang="it-IT" dirty="0" err="1" smtClean="0"/>
              <a:t>good</a:t>
            </a:r>
            <a:r>
              <a:rPr lang="it-IT" dirty="0" smtClean="0"/>
              <a:t> </a:t>
            </a:r>
            <a:r>
              <a:rPr lang="it-IT" dirty="0" err="1" smtClean="0"/>
              <a:t>physical</a:t>
            </a:r>
            <a:r>
              <a:rPr lang="it-IT" dirty="0" smtClean="0"/>
              <a:t> and </a:t>
            </a:r>
            <a:r>
              <a:rPr lang="it-IT" dirty="0" err="1" smtClean="0"/>
              <a:t>mental</a:t>
            </a:r>
            <a:r>
              <a:rPr lang="it-IT" dirty="0" smtClean="0"/>
              <a:t> </a:t>
            </a:r>
            <a:r>
              <a:rPr lang="it-IT" dirty="0" err="1" smtClean="0"/>
              <a:t>conditions</a:t>
            </a:r>
            <a:r>
              <a:rPr lang="it-IT" dirty="0" smtClean="0"/>
              <a:t>. </a:t>
            </a:r>
            <a:r>
              <a:rPr lang="it-IT" dirty="0" err="1" smtClean="0"/>
              <a:t>We</a:t>
            </a:r>
            <a:r>
              <a:rPr lang="it-IT" dirty="0" smtClean="0"/>
              <a:t> </a:t>
            </a:r>
            <a:r>
              <a:rPr lang="it-IT" dirty="0" err="1" smtClean="0"/>
              <a:t>believe</a:t>
            </a:r>
            <a:r>
              <a:rPr lang="it-IT" dirty="0" smtClean="0"/>
              <a:t> </a:t>
            </a:r>
            <a:r>
              <a:rPr lang="it-IT" dirty="0" err="1" smtClean="0"/>
              <a:t>that</a:t>
            </a:r>
            <a:r>
              <a:rPr lang="it-IT" dirty="0" smtClean="0"/>
              <a:t> </a:t>
            </a:r>
            <a:r>
              <a:rPr lang="it-IT" dirty="0" err="1" smtClean="0"/>
              <a:t>this</a:t>
            </a:r>
            <a:r>
              <a:rPr lang="it-IT" dirty="0" smtClean="0"/>
              <a:t> </a:t>
            </a:r>
            <a:r>
              <a:rPr lang="it-IT" dirty="0" err="1" smtClean="0"/>
              <a:t>might</a:t>
            </a:r>
            <a:r>
              <a:rPr lang="it-IT" dirty="0" smtClean="0"/>
              <a:t> be </a:t>
            </a:r>
            <a:r>
              <a:rPr lang="it-IT" dirty="0" err="1" smtClean="0"/>
              <a:t>usefully</a:t>
            </a:r>
            <a:r>
              <a:rPr lang="it-IT" dirty="0" smtClean="0"/>
              <a:t> </a:t>
            </a:r>
            <a:r>
              <a:rPr lang="it-IT" dirty="0" err="1" smtClean="0"/>
              <a:t>complemented</a:t>
            </a:r>
            <a:r>
              <a:rPr lang="it-IT" dirty="0"/>
              <a:t> </a:t>
            </a:r>
            <a:r>
              <a:rPr lang="it-IT" dirty="0" smtClean="0"/>
              <a:t>by </a:t>
            </a:r>
            <a:r>
              <a:rPr lang="it-IT" dirty="0" err="1" smtClean="0"/>
              <a:t>mentioning</a:t>
            </a:r>
            <a:r>
              <a:rPr lang="it-IT" dirty="0" smtClean="0"/>
              <a:t> </a:t>
            </a:r>
            <a:r>
              <a:rPr lang="it-IT" dirty="0" err="1" smtClean="0"/>
              <a:t>that</a:t>
            </a:r>
            <a:r>
              <a:rPr lang="it-IT" dirty="0" smtClean="0"/>
              <a:t>, </a:t>
            </a:r>
            <a:r>
              <a:rPr lang="it-IT" dirty="0" err="1" smtClean="0"/>
              <a:t>while</a:t>
            </a:r>
            <a:r>
              <a:rPr lang="it-IT" dirty="0" smtClean="0"/>
              <a:t> </a:t>
            </a:r>
            <a:r>
              <a:rPr lang="it-IT" dirty="0" err="1" smtClean="0"/>
              <a:t>keeping</a:t>
            </a:r>
            <a:r>
              <a:rPr lang="it-IT" dirty="0" smtClean="0"/>
              <a:t> &lt;150 mm Hg SBP </a:t>
            </a:r>
            <a:r>
              <a:rPr lang="it-IT" dirty="0" err="1" smtClean="0"/>
              <a:t>as</a:t>
            </a:r>
            <a:r>
              <a:rPr lang="it-IT" dirty="0" smtClean="0"/>
              <a:t> the </a:t>
            </a:r>
            <a:r>
              <a:rPr lang="it-IT" dirty="0" err="1" smtClean="0"/>
              <a:t>evidence-based</a:t>
            </a:r>
            <a:r>
              <a:rPr lang="it-IT" dirty="0" smtClean="0"/>
              <a:t> target, </a:t>
            </a:r>
            <a:r>
              <a:rPr lang="it-IT" b="1" dirty="0" smtClean="0">
                <a:solidFill>
                  <a:srgbClr val="FF0000"/>
                </a:solidFill>
              </a:rPr>
              <a:t>for </a:t>
            </a:r>
            <a:r>
              <a:rPr lang="it-IT" b="1" dirty="0" err="1" smtClean="0">
                <a:solidFill>
                  <a:srgbClr val="FF0000"/>
                </a:solidFill>
              </a:rPr>
              <a:t>safety</a:t>
            </a:r>
            <a:r>
              <a:rPr lang="it-IT" b="1" dirty="0" smtClean="0">
                <a:solidFill>
                  <a:srgbClr val="FF0000"/>
                </a:solidFill>
              </a:rPr>
              <a:t> </a:t>
            </a:r>
            <a:r>
              <a:rPr lang="it-IT" b="1" dirty="0" err="1" smtClean="0">
                <a:solidFill>
                  <a:srgbClr val="FF0000"/>
                </a:solidFill>
              </a:rPr>
              <a:t>reasons</a:t>
            </a:r>
            <a:r>
              <a:rPr lang="it-IT" b="1" dirty="0" smtClean="0">
                <a:solidFill>
                  <a:srgbClr val="FF0000"/>
                </a:solidFill>
              </a:rPr>
              <a:t> </a:t>
            </a:r>
            <a:r>
              <a:rPr lang="it-IT" b="1" dirty="0" err="1" smtClean="0">
                <a:solidFill>
                  <a:srgbClr val="FF0000"/>
                </a:solidFill>
              </a:rPr>
              <a:t>antihypertensive</a:t>
            </a:r>
            <a:r>
              <a:rPr lang="it-IT" b="1" dirty="0">
                <a:solidFill>
                  <a:srgbClr val="FF0000"/>
                </a:solidFill>
              </a:rPr>
              <a:t> </a:t>
            </a:r>
            <a:r>
              <a:rPr lang="it-IT" b="1" dirty="0" err="1" smtClean="0">
                <a:solidFill>
                  <a:srgbClr val="FF0000"/>
                </a:solidFill>
              </a:rPr>
              <a:t>drugs</a:t>
            </a:r>
            <a:r>
              <a:rPr lang="it-IT" b="1" dirty="0" smtClean="0">
                <a:solidFill>
                  <a:srgbClr val="FF0000"/>
                </a:solidFill>
              </a:rPr>
              <a:t> </a:t>
            </a:r>
            <a:r>
              <a:rPr lang="it-IT" b="1" dirty="0" err="1" smtClean="0">
                <a:solidFill>
                  <a:srgbClr val="FF0000"/>
                </a:solidFill>
              </a:rPr>
              <a:t>should</a:t>
            </a:r>
            <a:r>
              <a:rPr lang="it-IT" b="1" dirty="0" smtClean="0">
                <a:solidFill>
                  <a:srgbClr val="FF0000"/>
                </a:solidFill>
              </a:rPr>
              <a:t> be </a:t>
            </a:r>
            <a:r>
              <a:rPr lang="it-IT" b="1" dirty="0" err="1" smtClean="0">
                <a:solidFill>
                  <a:srgbClr val="FF0000"/>
                </a:solidFill>
              </a:rPr>
              <a:t>reduced</a:t>
            </a:r>
            <a:r>
              <a:rPr lang="it-IT" b="1" dirty="0" smtClean="0">
                <a:solidFill>
                  <a:srgbClr val="FF0000"/>
                </a:solidFill>
              </a:rPr>
              <a:t> or </a:t>
            </a:r>
            <a:r>
              <a:rPr lang="it-IT" b="1" dirty="0" err="1" smtClean="0">
                <a:solidFill>
                  <a:srgbClr val="FF0000"/>
                </a:solidFill>
              </a:rPr>
              <a:t>even</a:t>
            </a:r>
            <a:r>
              <a:rPr lang="it-IT" b="1" dirty="0" smtClean="0">
                <a:solidFill>
                  <a:srgbClr val="FF0000"/>
                </a:solidFill>
              </a:rPr>
              <a:t> </a:t>
            </a:r>
            <a:r>
              <a:rPr lang="it-IT" b="1" dirty="0" err="1" smtClean="0">
                <a:solidFill>
                  <a:srgbClr val="FF0000"/>
                </a:solidFill>
              </a:rPr>
              <a:t>stopped</a:t>
            </a:r>
            <a:r>
              <a:rPr lang="it-IT" b="1" dirty="0" smtClean="0">
                <a:solidFill>
                  <a:srgbClr val="FF0000"/>
                </a:solidFill>
              </a:rPr>
              <a:t> </a:t>
            </a:r>
            <a:r>
              <a:rPr lang="it-IT" b="1" dirty="0" err="1" smtClean="0">
                <a:solidFill>
                  <a:srgbClr val="FF0000"/>
                </a:solidFill>
              </a:rPr>
              <a:t>if</a:t>
            </a:r>
            <a:r>
              <a:rPr lang="it-IT" b="1" dirty="0" smtClean="0">
                <a:solidFill>
                  <a:srgbClr val="FF0000"/>
                </a:solidFill>
              </a:rPr>
              <a:t> SBP </a:t>
            </a:r>
            <a:r>
              <a:rPr lang="it-IT" b="1" dirty="0" err="1" smtClean="0">
                <a:solidFill>
                  <a:srgbClr val="FF0000"/>
                </a:solidFill>
              </a:rPr>
              <a:t>is</a:t>
            </a:r>
            <a:r>
              <a:rPr lang="it-IT" b="1" dirty="0" smtClean="0">
                <a:solidFill>
                  <a:srgbClr val="FF0000"/>
                </a:solidFill>
              </a:rPr>
              <a:t> </a:t>
            </a:r>
            <a:r>
              <a:rPr lang="it-IT" b="1" dirty="0" err="1" smtClean="0">
                <a:solidFill>
                  <a:srgbClr val="FF0000"/>
                </a:solidFill>
              </a:rPr>
              <a:t>lowered</a:t>
            </a:r>
            <a:r>
              <a:rPr lang="it-IT" b="1" dirty="0" smtClean="0">
                <a:solidFill>
                  <a:srgbClr val="FF0000"/>
                </a:solidFill>
              </a:rPr>
              <a:t> to &lt;130 mm Hg</a:t>
            </a:r>
            <a:r>
              <a:rPr lang="it-IT" dirty="0" smtClean="0"/>
              <a:t>, </a:t>
            </a:r>
            <a:r>
              <a:rPr lang="it-IT" dirty="0" err="1" smtClean="0"/>
              <a:t>thus</a:t>
            </a:r>
            <a:r>
              <a:rPr lang="it-IT" dirty="0" smtClean="0"/>
              <a:t> </a:t>
            </a:r>
            <a:r>
              <a:rPr lang="it-IT" dirty="0" err="1" smtClean="0"/>
              <a:t>keeping</a:t>
            </a:r>
            <a:r>
              <a:rPr lang="it-IT" dirty="0" smtClean="0"/>
              <a:t> the 150 to 130 mm Hg on-treatment SBP </a:t>
            </a:r>
            <a:r>
              <a:rPr lang="it-IT" dirty="0" err="1" smtClean="0"/>
              <a:t>values</a:t>
            </a:r>
            <a:r>
              <a:rPr lang="it-IT" dirty="0" smtClean="0"/>
              <a:t> </a:t>
            </a:r>
            <a:r>
              <a:rPr lang="it-IT" dirty="0" err="1" smtClean="0"/>
              <a:t>as</a:t>
            </a:r>
            <a:r>
              <a:rPr lang="it-IT" dirty="0" smtClean="0"/>
              <a:t> a </a:t>
            </a:r>
            <a:r>
              <a:rPr lang="it-IT" dirty="0" err="1" smtClean="0"/>
              <a:t>safety</a:t>
            </a:r>
            <a:r>
              <a:rPr lang="it-IT" dirty="0" smtClean="0"/>
              <a:t> </a:t>
            </a:r>
            <a:r>
              <a:rPr lang="it-IT" dirty="0" err="1" smtClean="0"/>
              <a:t>range</a:t>
            </a:r>
            <a:r>
              <a:rPr lang="it-IT" dirty="0" smtClean="0"/>
              <a:t>.</a:t>
            </a:r>
            <a:endParaRPr lang="it-IT" dirty="0"/>
          </a:p>
        </p:txBody>
      </p:sp>
      <p:pic>
        <p:nvPicPr>
          <p:cNvPr id="4" name="Immagine 3"/>
          <p:cNvPicPr>
            <a:picLocks noChangeAspect="1"/>
          </p:cNvPicPr>
          <p:nvPr/>
        </p:nvPicPr>
        <p:blipFill>
          <a:blip r:embed="rId2"/>
          <a:stretch>
            <a:fillRect/>
          </a:stretch>
        </p:blipFill>
        <p:spPr>
          <a:xfrm>
            <a:off x="736315" y="31953"/>
            <a:ext cx="10719370" cy="1780316"/>
          </a:xfrm>
          <a:prstGeom prst="rect">
            <a:avLst/>
          </a:prstGeom>
        </p:spPr>
      </p:pic>
      <p:pic>
        <p:nvPicPr>
          <p:cNvPr id="5" name="Immagine 4"/>
          <p:cNvPicPr>
            <a:picLocks noChangeAspect="1"/>
          </p:cNvPicPr>
          <p:nvPr/>
        </p:nvPicPr>
        <p:blipFill>
          <a:blip r:embed="rId3"/>
          <a:stretch>
            <a:fillRect/>
          </a:stretch>
        </p:blipFill>
        <p:spPr>
          <a:xfrm>
            <a:off x="5680467" y="6190319"/>
            <a:ext cx="5775218" cy="191995"/>
          </a:xfrm>
          <a:prstGeom prst="rect">
            <a:avLst/>
          </a:prstGeom>
        </p:spPr>
      </p:pic>
    </p:spTree>
    <p:extLst>
      <p:ext uri="{BB962C8B-B14F-4D97-AF65-F5344CB8AC3E}">
        <p14:creationId xmlns:p14="http://schemas.microsoft.com/office/powerpoint/2010/main" val="2272782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lnSpcReduction="10000"/>
          </a:bodyPr>
          <a:lstStyle/>
          <a:p>
            <a:r>
              <a:rPr lang="it-IT" b="1" i="1" dirty="0" err="1" smtClean="0"/>
              <a:t>Frail</a:t>
            </a:r>
            <a:r>
              <a:rPr lang="it-IT" b="1" i="1" dirty="0" smtClean="0"/>
              <a:t> </a:t>
            </a:r>
            <a:r>
              <a:rPr lang="it-IT" b="1" i="1" dirty="0" err="1" smtClean="0"/>
              <a:t>Very</a:t>
            </a:r>
            <a:r>
              <a:rPr lang="it-IT" b="1" i="1" dirty="0" smtClean="0"/>
              <a:t> </a:t>
            </a:r>
            <a:r>
              <a:rPr lang="it-IT" b="1" i="1" dirty="0" err="1" smtClean="0"/>
              <a:t>Old</a:t>
            </a:r>
            <a:r>
              <a:rPr lang="it-IT" b="1" i="1" dirty="0" smtClean="0"/>
              <a:t> </a:t>
            </a:r>
            <a:r>
              <a:rPr lang="it-IT" b="1" i="1" dirty="0" err="1" smtClean="0"/>
              <a:t>Patients</a:t>
            </a:r>
            <a:r>
              <a:rPr lang="it-IT" b="1" i="1" dirty="0" smtClean="0"/>
              <a:t> (People Living in Nursing </a:t>
            </a:r>
            <a:r>
              <a:rPr lang="it-IT" b="1" i="1" dirty="0" err="1" smtClean="0"/>
              <a:t>Homes</a:t>
            </a:r>
            <a:r>
              <a:rPr lang="it-IT" b="1" i="1" dirty="0"/>
              <a:t> </a:t>
            </a:r>
            <a:r>
              <a:rPr lang="it-IT" b="1" i="1" dirty="0" smtClean="0"/>
              <a:t>or </a:t>
            </a:r>
            <a:r>
              <a:rPr lang="it-IT" b="1" i="1" dirty="0" err="1" smtClean="0"/>
              <a:t>Needing</a:t>
            </a:r>
            <a:r>
              <a:rPr lang="it-IT" b="1" i="1" dirty="0" smtClean="0"/>
              <a:t> Assistance on a </a:t>
            </a:r>
            <a:r>
              <a:rPr lang="it-IT" b="1" i="1" dirty="0" err="1" smtClean="0"/>
              <a:t>Daily</a:t>
            </a:r>
            <a:r>
              <a:rPr lang="it-IT" b="1" i="1" dirty="0" smtClean="0"/>
              <a:t> </a:t>
            </a:r>
            <a:r>
              <a:rPr lang="it-IT" b="1" i="1" dirty="0" err="1" smtClean="0"/>
              <a:t>Basis</a:t>
            </a:r>
            <a:r>
              <a:rPr lang="it-IT" b="1" i="1" dirty="0" smtClean="0"/>
              <a:t> for </a:t>
            </a:r>
            <a:r>
              <a:rPr lang="it-IT" b="1" i="1" dirty="0" err="1" smtClean="0"/>
              <a:t>Their</a:t>
            </a:r>
            <a:r>
              <a:rPr lang="it-IT" b="1" i="1" dirty="0" smtClean="0"/>
              <a:t> Basic </a:t>
            </a:r>
            <a:r>
              <a:rPr lang="it-IT" b="1" i="1" dirty="0" err="1" smtClean="0"/>
              <a:t>Activities</a:t>
            </a:r>
            <a:r>
              <a:rPr lang="it-IT" b="1" i="1" dirty="0" smtClean="0"/>
              <a:t>)</a:t>
            </a:r>
          </a:p>
          <a:p>
            <a:pPr lvl="1">
              <a:buFont typeface="Courier New" charset="0"/>
              <a:buChar char="o"/>
            </a:pPr>
            <a:r>
              <a:rPr lang="it-IT" dirty="0" smtClean="0"/>
              <a:t>The 2013 ESH/ESC </a:t>
            </a:r>
            <a:r>
              <a:rPr lang="it-IT" dirty="0" err="1" smtClean="0"/>
              <a:t>guidelines</a:t>
            </a:r>
            <a:r>
              <a:rPr lang="it-IT" dirty="0" smtClean="0"/>
              <a:t> state </a:t>
            </a:r>
            <a:r>
              <a:rPr lang="it-IT" dirty="0" err="1" smtClean="0"/>
              <a:t>that</a:t>
            </a:r>
            <a:r>
              <a:rPr lang="it-IT" dirty="0" smtClean="0"/>
              <a:t> “in </a:t>
            </a:r>
            <a:r>
              <a:rPr lang="it-IT" dirty="0" err="1" smtClean="0"/>
              <a:t>frail</a:t>
            </a:r>
            <a:r>
              <a:rPr lang="it-IT" dirty="0" smtClean="0"/>
              <a:t> </a:t>
            </a:r>
            <a:r>
              <a:rPr lang="it-IT" dirty="0" err="1" smtClean="0"/>
              <a:t>older</a:t>
            </a:r>
            <a:r>
              <a:rPr lang="it-IT" dirty="0" smtClean="0"/>
              <a:t> </a:t>
            </a:r>
            <a:r>
              <a:rPr lang="it-IT" dirty="0" err="1" smtClean="0"/>
              <a:t>patients</a:t>
            </a:r>
            <a:r>
              <a:rPr lang="it-IT" dirty="0" smtClean="0"/>
              <a:t>, </a:t>
            </a:r>
            <a:r>
              <a:rPr lang="it-IT" dirty="0" err="1" smtClean="0"/>
              <a:t>it</a:t>
            </a:r>
            <a:r>
              <a:rPr lang="it-IT" dirty="0" smtClean="0"/>
              <a:t> </a:t>
            </a:r>
            <a:r>
              <a:rPr lang="it-IT" dirty="0" err="1" smtClean="0"/>
              <a:t>is</a:t>
            </a:r>
            <a:r>
              <a:rPr lang="it-IT" dirty="0" smtClean="0"/>
              <a:t> </a:t>
            </a:r>
            <a:r>
              <a:rPr lang="it-IT" dirty="0" err="1" smtClean="0"/>
              <a:t>recommended</a:t>
            </a:r>
            <a:r>
              <a:rPr lang="it-IT" dirty="0" smtClean="0"/>
              <a:t> to </a:t>
            </a:r>
            <a:r>
              <a:rPr lang="it-IT" dirty="0" err="1" smtClean="0"/>
              <a:t>leave</a:t>
            </a:r>
            <a:r>
              <a:rPr lang="it-IT" dirty="0" smtClean="0"/>
              <a:t> </a:t>
            </a:r>
            <a:r>
              <a:rPr lang="it-IT" dirty="0" err="1" smtClean="0"/>
              <a:t>decisions</a:t>
            </a:r>
            <a:r>
              <a:rPr lang="it-IT" dirty="0" smtClean="0"/>
              <a:t> on </a:t>
            </a:r>
            <a:r>
              <a:rPr lang="it-IT" dirty="0" err="1" smtClean="0"/>
              <a:t>antihypertensive</a:t>
            </a:r>
            <a:r>
              <a:rPr lang="it-IT" dirty="0" smtClean="0"/>
              <a:t> </a:t>
            </a:r>
            <a:r>
              <a:rPr lang="it-IT" dirty="0" err="1" smtClean="0"/>
              <a:t>therapy</a:t>
            </a:r>
            <a:r>
              <a:rPr lang="it-IT" dirty="0" smtClean="0"/>
              <a:t> to the </a:t>
            </a:r>
            <a:r>
              <a:rPr lang="it-IT" dirty="0" err="1" smtClean="0"/>
              <a:t>treating</a:t>
            </a:r>
            <a:r>
              <a:rPr lang="it-IT" dirty="0" smtClean="0"/>
              <a:t> </a:t>
            </a:r>
            <a:r>
              <a:rPr lang="it-IT" dirty="0" err="1" smtClean="0"/>
              <a:t>physician</a:t>
            </a:r>
            <a:r>
              <a:rPr lang="it-IT" dirty="0" smtClean="0"/>
              <a:t>, and base </a:t>
            </a:r>
            <a:r>
              <a:rPr lang="it-IT" dirty="0" err="1" smtClean="0"/>
              <a:t>them</a:t>
            </a:r>
            <a:r>
              <a:rPr lang="it-IT" dirty="0" smtClean="0"/>
              <a:t> on </a:t>
            </a:r>
            <a:r>
              <a:rPr lang="it-IT" dirty="0" err="1" smtClean="0"/>
              <a:t>monitoring</a:t>
            </a:r>
            <a:r>
              <a:rPr lang="it-IT" dirty="0"/>
              <a:t> </a:t>
            </a:r>
            <a:r>
              <a:rPr lang="it-IT" dirty="0" smtClean="0"/>
              <a:t>of the </a:t>
            </a:r>
            <a:r>
              <a:rPr lang="it-IT" dirty="0" err="1" smtClean="0"/>
              <a:t>clinical</a:t>
            </a:r>
            <a:r>
              <a:rPr lang="it-IT" dirty="0" smtClean="0"/>
              <a:t> </a:t>
            </a:r>
            <a:r>
              <a:rPr lang="it-IT" dirty="0" err="1" smtClean="0"/>
              <a:t>effects</a:t>
            </a:r>
            <a:r>
              <a:rPr lang="it-IT" dirty="0" smtClean="0"/>
              <a:t> of treatment.” </a:t>
            </a:r>
            <a:r>
              <a:rPr lang="it-IT" dirty="0" err="1" smtClean="0"/>
              <a:t>We</a:t>
            </a:r>
            <a:r>
              <a:rPr lang="it-IT" dirty="0" smtClean="0"/>
              <a:t> </a:t>
            </a:r>
            <a:r>
              <a:rPr lang="it-IT" dirty="0" err="1" smtClean="0"/>
              <a:t>suggest</a:t>
            </a:r>
            <a:r>
              <a:rPr lang="it-IT" dirty="0" smtClean="0"/>
              <a:t> </a:t>
            </a:r>
            <a:r>
              <a:rPr lang="it-IT" dirty="0" err="1" smtClean="0"/>
              <a:t>that</a:t>
            </a:r>
            <a:r>
              <a:rPr lang="it-IT" dirty="0" smtClean="0"/>
              <a:t> in </a:t>
            </a:r>
            <a:r>
              <a:rPr lang="it-IT" dirty="0" err="1" smtClean="0"/>
              <a:t>these</a:t>
            </a:r>
            <a:r>
              <a:rPr lang="it-IT" dirty="0"/>
              <a:t> </a:t>
            </a:r>
            <a:r>
              <a:rPr lang="it-IT" dirty="0" err="1" smtClean="0"/>
              <a:t>patients</a:t>
            </a:r>
            <a:r>
              <a:rPr lang="it-IT" dirty="0" smtClean="0"/>
              <a:t>, </a:t>
            </a:r>
            <a:r>
              <a:rPr lang="it-IT" dirty="0" err="1" smtClean="0"/>
              <a:t>therapeutic</a:t>
            </a:r>
            <a:r>
              <a:rPr lang="it-IT" dirty="0" smtClean="0"/>
              <a:t> </a:t>
            </a:r>
            <a:r>
              <a:rPr lang="it-IT" dirty="0" err="1" smtClean="0"/>
              <a:t>decisions</a:t>
            </a:r>
            <a:r>
              <a:rPr lang="it-IT" dirty="0" smtClean="0"/>
              <a:t> </a:t>
            </a:r>
            <a:r>
              <a:rPr lang="it-IT" dirty="0" err="1" smtClean="0"/>
              <a:t>should</a:t>
            </a:r>
            <a:r>
              <a:rPr lang="it-IT" dirty="0" smtClean="0"/>
              <a:t> be </a:t>
            </a:r>
            <a:r>
              <a:rPr lang="it-IT" dirty="0" err="1" smtClean="0"/>
              <a:t>preceded</a:t>
            </a:r>
            <a:r>
              <a:rPr lang="it-IT" dirty="0" smtClean="0"/>
              <a:t> by (1) accurate information on </a:t>
            </a:r>
            <a:r>
              <a:rPr lang="it-IT" dirty="0" err="1" smtClean="0"/>
              <a:t>their</a:t>
            </a:r>
            <a:r>
              <a:rPr lang="it-IT" dirty="0" smtClean="0"/>
              <a:t> </a:t>
            </a:r>
            <a:r>
              <a:rPr lang="it-IT" b="1" dirty="0" err="1" smtClean="0">
                <a:solidFill>
                  <a:srgbClr val="FF0000"/>
                </a:solidFill>
              </a:rPr>
              <a:t>functional</a:t>
            </a:r>
            <a:r>
              <a:rPr lang="it-IT" b="1" dirty="0" smtClean="0">
                <a:solidFill>
                  <a:srgbClr val="FF0000"/>
                </a:solidFill>
              </a:rPr>
              <a:t> </a:t>
            </a:r>
            <a:r>
              <a:rPr lang="it-IT" b="1" dirty="0" err="1" smtClean="0">
                <a:solidFill>
                  <a:srgbClr val="FF0000"/>
                </a:solidFill>
              </a:rPr>
              <a:t>capacity</a:t>
            </a:r>
            <a:r>
              <a:rPr lang="it-IT" b="1" dirty="0" smtClean="0">
                <a:solidFill>
                  <a:srgbClr val="FF0000"/>
                </a:solidFill>
              </a:rPr>
              <a:t>, cognitive status</a:t>
            </a:r>
            <a:r>
              <a:rPr lang="it-IT" dirty="0" smtClean="0"/>
              <a:t>. </a:t>
            </a:r>
            <a:r>
              <a:rPr lang="it-IT" dirty="0" err="1" smtClean="0"/>
              <a:t>Although</a:t>
            </a:r>
            <a:r>
              <a:rPr lang="it-IT" dirty="0" smtClean="0"/>
              <a:t> </a:t>
            </a:r>
            <a:r>
              <a:rPr lang="it-IT" dirty="0" err="1" smtClean="0"/>
              <a:t>notoriously</a:t>
            </a:r>
            <a:r>
              <a:rPr lang="it-IT" dirty="0" smtClean="0"/>
              <a:t> </a:t>
            </a:r>
            <a:r>
              <a:rPr lang="it-IT" dirty="0" err="1" smtClean="0"/>
              <a:t>difficult</a:t>
            </a:r>
            <a:r>
              <a:rPr lang="it-IT" dirty="0" smtClean="0"/>
              <a:t>, an </a:t>
            </a:r>
            <a:r>
              <a:rPr lang="it-IT" b="1" dirty="0" smtClean="0">
                <a:solidFill>
                  <a:srgbClr val="FF0000"/>
                </a:solidFill>
              </a:rPr>
              <a:t>estimate of </a:t>
            </a:r>
            <a:r>
              <a:rPr lang="it-IT" b="1" dirty="0" err="1" smtClean="0">
                <a:solidFill>
                  <a:srgbClr val="FF0000"/>
                </a:solidFill>
              </a:rPr>
              <a:t>patient’s</a:t>
            </a:r>
            <a:r>
              <a:rPr lang="it-IT" b="1" dirty="0" smtClean="0">
                <a:solidFill>
                  <a:srgbClr val="FF0000"/>
                </a:solidFill>
              </a:rPr>
              <a:t> </a:t>
            </a:r>
            <a:r>
              <a:rPr lang="it-IT" b="1" dirty="0" err="1" smtClean="0">
                <a:solidFill>
                  <a:srgbClr val="FF0000"/>
                </a:solidFill>
              </a:rPr>
              <a:t>prognosis</a:t>
            </a:r>
            <a:r>
              <a:rPr lang="it-IT" b="1" dirty="0">
                <a:solidFill>
                  <a:srgbClr val="FF0000"/>
                </a:solidFill>
              </a:rPr>
              <a:t> </a:t>
            </a:r>
            <a:r>
              <a:rPr lang="it-IT" dirty="0" err="1" smtClean="0"/>
              <a:t>should</a:t>
            </a:r>
            <a:r>
              <a:rPr lang="it-IT" dirty="0" smtClean="0"/>
              <a:t> </a:t>
            </a:r>
            <a:r>
              <a:rPr lang="it-IT" dirty="0" err="1" smtClean="0"/>
              <a:t>also</a:t>
            </a:r>
            <a:r>
              <a:rPr lang="it-IT" dirty="0" smtClean="0"/>
              <a:t> be </a:t>
            </a:r>
            <a:r>
              <a:rPr lang="it-IT" dirty="0" err="1" smtClean="0"/>
              <a:t>attempted</a:t>
            </a:r>
            <a:r>
              <a:rPr lang="it-IT" dirty="0" smtClean="0"/>
              <a:t>; (2) </a:t>
            </a:r>
            <a:r>
              <a:rPr lang="it-IT" b="1" dirty="0" err="1" smtClean="0">
                <a:solidFill>
                  <a:srgbClr val="FF0000"/>
                </a:solidFill>
              </a:rPr>
              <a:t>attention</a:t>
            </a:r>
            <a:r>
              <a:rPr lang="it-IT" b="1" dirty="0" smtClean="0">
                <a:solidFill>
                  <a:srgbClr val="FF0000"/>
                </a:solidFill>
              </a:rPr>
              <a:t> to multiple </a:t>
            </a:r>
            <a:r>
              <a:rPr lang="it-IT" b="1" dirty="0" err="1" smtClean="0">
                <a:solidFill>
                  <a:srgbClr val="FF0000"/>
                </a:solidFill>
              </a:rPr>
              <a:t>drug</a:t>
            </a:r>
            <a:r>
              <a:rPr lang="it-IT" b="1" dirty="0">
                <a:solidFill>
                  <a:srgbClr val="FF0000"/>
                </a:solidFill>
              </a:rPr>
              <a:t> </a:t>
            </a:r>
            <a:r>
              <a:rPr lang="it-IT" b="1" dirty="0" err="1" smtClean="0">
                <a:solidFill>
                  <a:srgbClr val="FF0000"/>
                </a:solidFill>
              </a:rPr>
              <a:t>administration</a:t>
            </a:r>
            <a:r>
              <a:rPr lang="it-IT" b="1" dirty="0" smtClean="0">
                <a:solidFill>
                  <a:srgbClr val="FF0000"/>
                </a:solidFill>
              </a:rPr>
              <a:t> </a:t>
            </a:r>
            <a:r>
              <a:rPr lang="it-IT" dirty="0" smtClean="0"/>
              <a:t>so common in </a:t>
            </a:r>
            <a:r>
              <a:rPr lang="it-IT" dirty="0" err="1" smtClean="0"/>
              <a:t>this</a:t>
            </a:r>
            <a:r>
              <a:rPr lang="it-IT" dirty="0" smtClean="0"/>
              <a:t> </a:t>
            </a:r>
            <a:r>
              <a:rPr lang="it-IT" dirty="0" err="1" smtClean="0"/>
              <a:t>age</a:t>
            </a:r>
            <a:r>
              <a:rPr lang="it-IT" dirty="0" smtClean="0"/>
              <a:t> </a:t>
            </a:r>
            <a:r>
              <a:rPr lang="it-IT" dirty="0" err="1" smtClean="0"/>
              <a:t>stratum</a:t>
            </a:r>
            <a:r>
              <a:rPr lang="it-IT" dirty="0" smtClean="0"/>
              <a:t>; (3) </a:t>
            </a:r>
            <a:r>
              <a:rPr lang="it-IT" b="1" dirty="0" err="1" smtClean="0">
                <a:solidFill>
                  <a:srgbClr val="FF0000"/>
                </a:solidFill>
              </a:rPr>
              <a:t>stratification</a:t>
            </a:r>
            <a:r>
              <a:rPr lang="it-IT" b="1" dirty="0">
                <a:solidFill>
                  <a:srgbClr val="FF0000"/>
                </a:solidFill>
              </a:rPr>
              <a:t> </a:t>
            </a:r>
            <a:r>
              <a:rPr lang="it-IT" b="1" dirty="0" smtClean="0">
                <a:solidFill>
                  <a:srgbClr val="FF0000"/>
                </a:solidFill>
              </a:rPr>
              <a:t>of the </a:t>
            </a:r>
            <a:r>
              <a:rPr lang="it-IT" b="1" dirty="0" err="1" smtClean="0">
                <a:solidFill>
                  <a:srgbClr val="FF0000"/>
                </a:solidFill>
              </a:rPr>
              <a:t>frailty</a:t>
            </a:r>
            <a:r>
              <a:rPr lang="it-IT" b="1" dirty="0" smtClean="0">
                <a:solidFill>
                  <a:srgbClr val="FF0000"/>
                </a:solidFill>
              </a:rPr>
              <a:t> status </a:t>
            </a:r>
            <a:r>
              <a:rPr lang="it-IT" dirty="0" smtClean="0"/>
              <a:t>by </a:t>
            </a:r>
            <a:r>
              <a:rPr lang="it-IT" dirty="0" err="1" smtClean="0"/>
              <a:t>one</a:t>
            </a:r>
            <a:r>
              <a:rPr lang="it-IT" dirty="0" smtClean="0"/>
              <a:t> of the </a:t>
            </a:r>
            <a:r>
              <a:rPr lang="it-IT" dirty="0" err="1" smtClean="0"/>
              <a:t>available</a:t>
            </a:r>
            <a:r>
              <a:rPr lang="it-IT" dirty="0" smtClean="0"/>
              <a:t> </a:t>
            </a:r>
            <a:r>
              <a:rPr lang="it-IT" dirty="0" err="1" smtClean="0"/>
              <a:t>rapid</a:t>
            </a:r>
            <a:r>
              <a:rPr lang="it-IT" dirty="0" smtClean="0"/>
              <a:t> </a:t>
            </a:r>
            <a:r>
              <a:rPr lang="it-IT" dirty="0" err="1" smtClean="0"/>
              <a:t>methods</a:t>
            </a:r>
            <a:r>
              <a:rPr lang="it-IT" dirty="0" smtClean="0"/>
              <a:t>; and (4) </a:t>
            </a:r>
            <a:r>
              <a:rPr lang="it-IT" b="1" dirty="0" err="1" smtClean="0">
                <a:solidFill>
                  <a:srgbClr val="FF0000"/>
                </a:solidFill>
              </a:rPr>
              <a:t>identification</a:t>
            </a:r>
            <a:r>
              <a:rPr lang="it-IT" b="1" dirty="0" smtClean="0">
                <a:solidFill>
                  <a:srgbClr val="FF0000"/>
                </a:solidFill>
              </a:rPr>
              <a:t> and </a:t>
            </a:r>
            <a:r>
              <a:rPr lang="it-IT" b="1" dirty="0" err="1" smtClean="0">
                <a:solidFill>
                  <a:srgbClr val="FF0000"/>
                </a:solidFill>
              </a:rPr>
              <a:t>correction</a:t>
            </a:r>
            <a:r>
              <a:rPr lang="it-IT" b="1" dirty="0" smtClean="0">
                <a:solidFill>
                  <a:srgbClr val="FF0000"/>
                </a:solidFill>
              </a:rPr>
              <a:t> of </a:t>
            </a:r>
            <a:r>
              <a:rPr lang="it-IT" b="1" dirty="0" err="1" smtClean="0">
                <a:solidFill>
                  <a:srgbClr val="FF0000"/>
                </a:solidFill>
              </a:rPr>
              <a:t>factors</a:t>
            </a:r>
            <a:r>
              <a:rPr lang="it-IT" b="1" dirty="0" smtClean="0">
                <a:solidFill>
                  <a:srgbClr val="FF0000"/>
                </a:solidFill>
              </a:rPr>
              <a:t> </a:t>
            </a:r>
            <a:r>
              <a:rPr lang="it-IT" b="1" dirty="0" err="1" smtClean="0">
                <a:solidFill>
                  <a:srgbClr val="FF0000"/>
                </a:solidFill>
              </a:rPr>
              <a:t>that</a:t>
            </a:r>
            <a:r>
              <a:rPr lang="it-IT" b="1" dirty="0" smtClean="0">
                <a:solidFill>
                  <a:srgbClr val="FF0000"/>
                </a:solidFill>
              </a:rPr>
              <a:t> predispose to an </a:t>
            </a:r>
            <a:r>
              <a:rPr lang="it-IT" b="1" dirty="0" err="1" smtClean="0">
                <a:solidFill>
                  <a:srgbClr val="FF0000"/>
                </a:solidFill>
              </a:rPr>
              <a:t>excessive</a:t>
            </a:r>
            <a:r>
              <a:rPr lang="it-IT" b="1" dirty="0" smtClean="0">
                <a:solidFill>
                  <a:srgbClr val="FF0000"/>
                </a:solidFill>
              </a:rPr>
              <a:t> BP </a:t>
            </a:r>
            <a:r>
              <a:rPr lang="it-IT" b="1" dirty="0" err="1" smtClean="0">
                <a:solidFill>
                  <a:srgbClr val="FF0000"/>
                </a:solidFill>
              </a:rPr>
              <a:t>reduction</a:t>
            </a:r>
            <a:r>
              <a:rPr lang="it-IT" dirty="0" smtClean="0"/>
              <a:t>, </a:t>
            </a:r>
            <a:r>
              <a:rPr lang="it-IT" dirty="0" err="1" smtClean="0"/>
              <a:t>orthostatic</a:t>
            </a:r>
            <a:r>
              <a:rPr lang="it-IT" dirty="0" smtClean="0"/>
              <a:t> </a:t>
            </a:r>
            <a:r>
              <a:rPr lang="it-IT" dirty="0" err="1" smtClean="0"/>
              <a:t>hypotension</a:t>
            </a:r>
            <a:r>
              <a:rPr lang="it-IT" dirty="0" smtClean="0"/>
              <a:t>, and </a:t>
            </a:r>
            <a:r>
              <a:rPr lang="it-IT" dirty="0" err="1" smtClean="0"/>
              <a:t>other</a:t>
            </a:r>
            <a:r>
              <a:rPr lang="it-IT" dirty="0" smtClean="0"/>
              <a:t> </a:t>
            </a:r>
            <a:r>
              <a:rPr lang="it-IT" dirty="0" err="1" smtClean="0"/>
              <a:t>hypotensive</a:t>
            </a:r>
            <a:r>
              <a:rPr lang="it-IT" dirty="0" smtClean="0"/>
              <a:t> </a:t>
            </a:r>
            <a:r>
              <a:rPr lang="it-IT" dirty="0" err="1" smtClean="0"/>
              <a:t>episodes</a:t>
            </a:r>
            <a:r>
              <a:rPr lang="it-IT" dirty="0" smtClean="0"/>
              <a:t>, </a:t>
            </a:r>
            <a:r>
              <a:rPr lang="it-IT" dirty="0" err="1" smtClean="0"/>
              <a:t>such</a:t>
            </a:r>
            <a:r>
              <a:rPr lang="it-IT" dirty="0" smtClean="0"/>
              <a:t> </a:t>
            </a:r>
            <a:r>
              <a:rPr lang="it-IT" dirty="0" err="1" smtClean="0"/>
              <a:t>as</a:t>
            </a:r>
            <a:r>
              <a:rPr lang="it-IT" dirty="0" smtClean="0"/>
              <a:t> </a:t>
            </a:r>
            <a:r>
              <a:rPr lang="it-IT" dirty="0" err="1" smtClean="0"/>
              <a:t>concomitant</a:t>
            </a:r>
            <a:r>
              <a:rPr lang="it-IT" dirty="0" smtClean="0"/>
              <a:t> </a:t>
            </a:r>
            <a:r>
              <a:rPr lang="it-IT" dirty="0" err="1" smtClean="0"/>
              <a:t>treatments</a:t>
            </a:r>
            <a:r>
              <a:rPr lang="it-IT" dirty="0" smtClean="0"/>
              <a:t>, </a:t>
            </a:r>
            <a:r>
              <a:rPr lang="it-IT" dirty="0" err="1" smtClean="0"/>
              <a:t>malnutrition</a:t>
            </a:r>
            <a:r>
              <a:rPr lang="it-IT" dirty="0" smtClean="0"/>
              <a:t>, and </a:t>
            </a:r>
            <a:r>
              <a:rPr lang="it-IT" dirty="0" err="1" smtClean="0"/>
              <a:t>dehydration</a:t>
            </a:r>
            <a:r>
              <a:rPr lang="it-IT" dirty="0" smtClean="0"/>
              <a:t>.</a:t>
            </a:r>
            <a:endParaRPr lang="it-IT" dirty="0"/>
          </a:p>
        </p:txBody>
      </p:sp>
      <p:pic>
        <p:nvPicPr>
          <p:cNvPr id="4" name="Immagine 3"/>
          <p:cNvPicPr>
            <a:picLocks noChangeAspect="1"/>
          </p:cNvPicPr>
          <p:nvPr/>
        </p:nvPicPr>
        <p:blipFill>
          <a:blip r:embed="rId2"/>
          <a:stretch>
            <a:fillRect/>
          </a:stretch>
        </p:blipFill>
        <p:spPr>
          <a:xfrm>
            <a:off x="736315" y="31953"/>
            <a:ext cx="10719370" cy="1780316"/>
          </a:xfrm>
          <a:prstGeom prst="rect">
            <a:avLst/>
          </a:prstGeom>
        </p:spPr>
      </p:pic>
      <p:pic>
        <p:nvPicPr>
          <p:cNvPr id="5" name="Immagine 4"/>
          <p:cNvPicPr>
            <a:picLocks noChangeAspect="1"/>
          </p:cNvPicPr>
          <p:nvPr/>
        </p:nvPicPr>
        <p:blipFill>
          <a:blip r:embed="rId3"/>
          <a:stretch>
            <a:fillRect/>
          </a:stretch>
        </p:blipFill>
        <p:spPr>
          <a:xfrm>
            <a:off x="5680467" y="6190319"/>
            <a:ext cx="5775218" cy="191995"/>
          </a:xfrm>
          <a:prstGeom prst="rect">
            <a:avLst/>
          </a:prstGeom>
        </p:spPr>
      </p:pic>
    </p:spTree>
    <p:extLst>
      <p:ext uri="{BB962C8B-B14F-4D97-AF65-F5344CB8AC3E}">
        <p14:creationId xmlns:p14="http://schemas.microsoft.com/office/powerpoint/2010/main" val="1601175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err="1" smtClean="0"/>
              <a:t>Geriatric</a:t>
            </a:r>
            <a:r>
              <a:rPr lang="it-IT" sz="3600" dirty="0" smtClean="0"/>
              <a:t> medicine: </a:t>
            </a:r>
            <a:r>
              <a:rPr lang="it-IT" sz="3600" dirty="0" err="1" smtClean="0"/>
              <a:t>is</a:t>
            </a:r>
            <a:r>
              <a:rPr lang="it-IT" sz="3600" dirty="0" smtClean="0"/>
              <a:t> </a:t>
            </a:r>
            <a:r>
              <a:rPr lang="it-IT" sz="3600" dirty="0" err="1" smtClean="0"/>
              <a:t>it</a:t>
            </a:r>
            <a:r>
              <a:rPr lang="it-IT" sz="3600" dirty="0" smtClean="0"/>
              <a:t> </a:t>
            </a:r>
            <a:r>
              <a:rPr lang="it-IT" sz="3600" dirty="0" err="1" smtClean="0"/>
              <a:t>still</a:t>
            </a:r>
            <a:r>
              <a:rPr lang="it-IT" sz="3600" dirty="0" smtClean="0"/>
              <a:t> </a:t>
            </a:r>
            <a:r>
              <a:rPr lang="it-IT" sz="3600" dirty="0" err="1" smtClean="0"/>
              <a:t>evidence-</a:t>
            </a:r>
            <a:r>
              <a:rPr lang="it-IT" sz="3600" i="1" dirty="0" err="1" smtClean="0"/>
              <a:t>biased</a:t>
            </a:r>
            <a:r>
              <a:rPr lang="it-IT" sz="3600" dirty="0" smtClean="0"/>
              <a:t> medicine?</a:t>
            </a:r>
            <a:endParaRPr lang="it-IT" sz="3600" dirty="0"/>
          </a:p>
        </p:txBody>
      </p:sp>
      <p:pic>
        <p:nvPicPr>
          <p:cNvPr id="4" name="Segnaposto contenuto 3"/>
          <p:cNvPicPr>
            <a:picLocks noGrp="1" noChangeAspect="1"/>
          </p:cNvPicPr>
          <p:nvPr>
            <p:ph idx="1"/>
          </p:nvPr>
        </p:nvPicPr>
        <p:blipFill>
          <a:blip r:embed="rId2"/>
          <a:stretch>
            <a:fillRect/>
          </a:stretch>
        </p:blipFill>
        <p:spPr>
          <a:xfrm>
            <a:off x="838200" y="1363117"/>
            <a:ext cx="10515600" cy="344773"/>
          </a:xfrm>
          <a:prstGeom prst="rect">
            <a:avLst/>
          </a:prstGeom>
        </p:spPr>
      </p:pic>
      <p:pic>
        <p:nvPicPr>
          <p:cNvPr id="5" name="Immagine 4"/>
          <p:cNvPicPr>
            <a:picLocks noChangeAspect="1"/>
          </p:cNvPicPr>
          <p:nvPr/>
        </p:nvPicPr>
        <p:blipFill>
          <a:blip r:embed="rId3"/>
          <a:stretch>
            <a:fillRect/>
          </a:stretch>
        </p:blipFill>
        <p:spPr>
          <a:xfrm>
            <a:off x="838200" y="1863880"/>
            <a:ext cx="10515600" cy="4631634"/>
          </a:xfrm>
          <a:prstGeom prst="rect">
            <a:avLst/>
          </a:prstGeom>
        </p:spPr>
      </p:pic>
      <p:pic>
        <p:nvPicPr>
          <p:cNvPr id="6" name="Immagine 5"/>
          <p:cNvPicPr>
            <a:picLocks noChangeAspect="1"/>
          </p:cNvPicPr>
          <p:nvPr/>
        </p:nvPicPr>
        <p:blipFill>
          <a:blip r:embed="rId4"/>
          <a:stretch>
            <a:fillRect/>
          </a:stretch>
        </p:blipFill>
        <p:spPr>
          <a:xfrm>
            <a:off x="8078984" y="6536610"/>
            <a:ext cx="3274816" cy="212171"/>
          </a:xfrm>
          <a:prstGeom prst="rect">
            <a:avLst/>
          </a:prstGeom>
        </p:spPr>
      </p:pic>
    </p:spTree>
    <p:extLst>
      <p:ext uri="{BB962C8B-B14F-4D97-AF65-F5344CB8AC3E}">
        <p14:creationId xmlns:p14="http://schemas.microsoft.com/office/powerpoint/2010/main" val="1602286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966934" y="1825625"/>
            <a:ext cx="10258131" cy="4351338"/>
          </a:xfrm>
          <a:prstGeom prst="rect">
            <a:avLst/>
          </a:prstGeom>
        </p:spPr>
      </p:pic>
      <p:sp>
        <p:nvSpPr>
          <p:cNvPr id="5" name="Titolo 1"/>
          <p:cNvSpPr>
            <a:spLocks noGrp="1"/>
          </p:cNvSpPr>
          <p:nvPr>
            <p:ph type="title"/>
          </p:nvPr>
        </p:nvSpPr>
        <p:spPr>
          <a:xfrm>
            <a:off x="838200" y="365125"/>
            <a:ext cx="10515600" cy="1325563"/>
          </a:xfrm>
        </p:spPr>
        <p:txBody>
          <a:bodyPr>
            <a:normAutofit/>
          </a:bodyPr>
          <a:lstStyle/>
          <a:p>
            <a:r>
              <a:rPr lang="it-IT" sz="3600" dirty="0" err="1" smtClean="0"/>
              <a:t>Geriatric</a:t>
            </a:r>
            <a:r>
              <a:rPr lang="it-IT" sz="3600" dirty="0" smtClean="0"/>
              <a:t> medicine: </a:t>
            </a:r>
            <a:r>
              <a:rPr lang="it-IT" sz="3600" dirty="0" err="1" smtClean="0"/>
              <a:t>is</a:t>
            </a:r>
            <a:r>
              <a:rPr lang="it-IT" sz="3600" dirty="0" smtClean="0"/>
              <a:t> </a:t>
            </a:r>
            <a:r>
              <a:rPr lang="it-IT" sz="3600" dirty="0" err="1" smtClean="0"/>
              <a:t>it</a:t>
            </a:r>
            <a:r>
              <a:rPr lang="it-IT" sz="3600" dirty="0" smtClean="0"/>
              <a:t> </a:t>
            </a:r>
            <a:r>
              <a:rPr lang="it-IT" sz="3600" dirty="0" err="1" smtClean="0"/>
              <a:t>still</a:t>
            </a:r>
            <a:r>
              <a:rPr lang="it-IT" sz="3600" dirty="0" smtClean="0"/>
              <a:t> </a:t>
            </a:r>
            <a:r>
              <a:rPr lang="it-IT" sz="3600" dirty="0" err="1" smtClean="0"/>
              <a:t>evidence-</a:t>
            </a:r>
            <a:r>
              <a:rPr lang="it-IT" sz="3600" i="1" dirty="0" err="1" smtClean="0"/>
              <a:t>biased</a:t>
            </a:r>
            <a:r>
              <a:rPr lang="it-IT" sz="3600" dirty="0" smtClean="0"/>
              <a:t> medicine?</a:t>
            </a:r>
            <a:endParaRPr lang="it-IT" sz="3600" dirty="0"/>
          </a:p>
        </p:txBody>
      </p:sp>
      <p:pic>
        <p:nvPicPr>
          <p:cNvPr id="6" name="Immagine 5"/>
          <p:cNvPicPr>
            <a:picLocks noChangeAspect="1"/>
          </p:cNvPicPr>
          <p:nvPr/>
        </p:nvPicPr>
        <p:blipFill>
          <a:blip r:embed="rId3"/>
          <a:stretch>
            <a:fillRect/>
          </a:stretch>
        </p:blipFill>
        <p:spPr>
          <a:xfrm>
            <a:off x="8078984" y="6536610"/>
            <a:ext cx="3274816" cy="212171"/>
          </a:xfrm>
          <a:prstGeom prst="rect">
            <a:avLst/>
          </a:prstGeom>
        </p:spPr>
      </p:pic>
    </p:spTree>
    <p:extLst>
      <p:ext uri="{BB962C8B-B14F-4D97-AF65-F5344CB8AC3E}">
        <p14:creationId xmlns:p14="http://schemas.microsoft.com/office/powerpoint/2010/main" val="373104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endParaRPr lang="it-IT"/>
          </a:p>
        </p:txBody>
      </p:sp>
      <p:pic>
        <p:nvPicPr>
          <p:cNvPr id="9" name="Segnaposto contenuto 8"/>
          <p:cNvPicPr>
            <a:picLocks noGrp="1" noChangeAspect="1"/>
          </p:cNvPicPr>
          <p:nvPr>
            <p:ph sz="half" idx="1"/>
          </p:nvPr>
        </p:nvPicPr>
        <p:blipFill>
          <a:blip r:embed="rId2"/>
          <a:stretch>
            <a:fillRect/>
          </a:stretch>
        </p:blipFill>
        <p:spPr>
          <a:xfrm>
            <a:off x="1438383" y="1825624"/>
            <a:ext cx="3642400" cy="4797639"/>
          </a:xfrm>
          <a:prstGeom prst="rect">
            <a:avLst/>
          </a:prstGeom>
        </p:spPr>
      </p:pic>
      <p:pic>
        <p:nvPicPr>
          <p:cNvPr id="8" name="Segnaposto contenuto 7"/>
          <p:cNvPicPr>
            <a:picLocks noGrp="1" noChangeAspect="1"/>
          </p:cNvPicPr>
          <p:nvPr>
            <p:ph sz="half" idx="2"/>
          </p:nvPr>
        </p:nvPicPr>
        <p:blipFill>
          <a:blip r:embed="rId3"/>
          <a:stretch>
            <a:fillRect/>
          </a:stretch>
        </p:blipFill>
        <p:spPr>
          <a:xfrm>
            <a:off x="6657655" y="1825625"/>
            <a:ext cx="3786544" cy="4900234"/>
          </a:xfrm>
          <a:prstGeom prst="rect">
            <a:avLst/>
          </a:prstGeom>
        </p:spPr>
      </p:pic>
      <p:pic>
        <p:nvPicPr>
          <p:cNvPr id="4" name="Immagine 3"/>
          <p:cNvPicPr>
            <a:picLocks noChangeAspect="1"/>
          </p:cNvPicPr>
          <p:nvPr/>
        </p:nvPicPr>
        <p:blipFill>
          <a:blip r:embed="rId4"/>
          <a:stretch>
            <a:fillRect/>
          </a:stretch>
        </p:blipFill>
        <p:spPr>
          <a:xfrm>
            <a:off x="781050" y="16486"/>
            <a:ext cx="10629900" cy="1790700"/>
          </a:xfrm>
          <a:prstGeom prst="rect">
            <a:avLst/>
          </a:prstGeom>
        </p:spPr>
      </p:pic>
      <p:pic>
        <p:nvPicPr>
          <p:cNvPr id="10" name="Immagine 9"/>
          <p:cNvPicPr>
            <a:picLocks noChangeAspect="1"/>
          </p:cNvPicPr>
          <p:nvPr/>
        </p:nvPicPr>
        <p:blipFill>
          <a:blip r:embed="rId5"/>
          <a:stretch>
            <a:fillRect/>
          </a:stretch>
        </p:blipFill>
        <p:spPr>
          <a:xfrm>
            <a:off x="9541286" y="175038"/>
            <a:ext cx="1805826" cy="190087"/>
          </a:xfrm>
          <a:prstGeom prst="rect">
            <a:avLst/>
          </a:prstGeom>
        </p:spPr>
      </p:pic>
    </p:spTree>
    <p:extLst>
      <p:ext uri="{BB962C8B-B14F-4D97-AF65-F5344CB8AC3E}">
        <p14:creationId xmlns:p14="http://schemas.microsoft.com/office/powerpoint/2010/main" val="1556867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type="pic" idx="1"/>
          </p:nvPr>
        </p:nvPicPr>
        <p:blipFill>
          <a:blip r:embed="rId2"/>
          <a:srcRect t="18020" b="18020"/>
          <a:stretch>
            <a:fillRect/>
          </a:stretch>
        </p:blipFill>
        <p:spPr>
          <a:xfrm>
            <a:off x="5183188" y="1552502"/>
            <a:ext cx="6172200" cy="4873625"/>
          </a:xfrm>
          <a:prstGeom prst="rect">
            <a:avLst/>
          </a:prstGeom>
        </p:spPr>
      </p:pic>
      <p:pic>
        <p:nvPicPr>
          <p:cNvPr id="7" name="Immagine 6"/>
          <p:cNvPicPr>
            <a:picLocks noChangeAspect="1"/>
          </p:cNvPicPr>
          <p:nvPr/>
        </p:nvPicPr>
        <p:blipFill>
          <a:blip r:embed="rId3"/>
          <a:stretch>
            <a:fillRect/>
          </a:stretch>
        </p:blipFill>
        <p:spPr>
          <a:xfrm>
            <a:off x="238731" y="102100"/>
            <a:ext cx="6197701" cy="1439024"/>
          </a:xfrm>
          <a:prstGeom prst="rect">
            <a:avLst/>
          </a:prstGeom>
        </p:spPr>
      </p:pic>
      <p:pic>
        <p:nvPicPr>
          <p:cNvPr id="8" name="Immagine 7"/>
          <p:cNvPicPr>
            <a:picLocks noChangeAspect="1"/>
          </p:cNvPicPr>
          <p:nvPr/>
        </p:nvPicPr>
        <p:blipFill>
          <a:blip r:embed="rId4"/>
          <a:stretch>
            <a:fillRect/>
          </a:stretch>
        </p:blipFill>
        <p:spPr>
          <a:xfrm>
            <a:off x="6996700" y="6539045"/>
            <a:ext cx="4256141" cy="240043"/>
          </a:xfrm>
          <a:prstGeom prst="rect">
            <a:avLst/>
          </a:prstGeom>
        </p:spPr>
      </p:pic>
    </p:spTree>
    <p:extLst>
      <p:ext uri="{BB962C8B-B14F-4D97-AF65-F5344CB8AC3E}">
        <p14:creationId xmlns:p14="http://schemas.microsoft.com/office/powerpoint/2010/main" val="1140714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The multi-</a:t>
            </a:r>
            <a:r>
              <a:rPr lang="it-IT" dirty="0" err="1" smtClean="0"/>
              <a:t>dimensional</a:t>
            </a:r>
            <a:r>
              <a:rPr lang="it-IT" dirty="0" smtClean="0"/>
              <a:t> </a:t>
            </a:r>
            <a:r>
              <a:rPr lang="it-IT" dirty="0" err="1" smtClean="0"/>
              <a:t>health</a:t>
            </a:r>
            <a:r>
              <a:rPr lang="it-IT" dirty="0" smtClean="0"/>
              <a:t> </a:t>
            </a:r>
            <a:r>
              <a:rPr lang="it-IT" dirty="0" err="1" smtClean="0"/>
              <a:t>risks</a:t>
            </a:r>
            <a:r>
              <a:rPr lang="it-IT" dirty="0" smtClean="0"/>
              <a:t> of </a:t>
            </a:r>
            <a:r>
              <a:rPr lang="it-IT" dirty="0" err="1" smtClean="0"/>
              <a:t>older</a:t>
            </a:r>
            <a:r>
              <a:rPr lang="it-IT" dirty="0" smtClean="0"/>
              <a:t> </a:t>
            </a:r>
            <a:r>
              <a:rPr lang="it-IT" dirty="0" err="1" smtClean="0"/>
              <a:t>hypertensive</a:t>
            </a:r>
            <a:r>
              <a:rPr lang="it-IT" dirty="0" smtClean="0"/>
              <a:t> </a:t>
            </a:r>
            <a:r>
              <a:rPr lang="it-IT" dirty="0" err="1" smtClean="0"/>
              <a:t>patients</a:t>
            </a:r>
            <a:endParaRPr lang="it-IT" dirty="0"/>
          </a:p>
        </p:txBody>
      </p:sp>
      <p:pic>
        <p:nvPicPr>
          <p:cNvPr id="7" name="Segnaposto contenuto 6"/>
          <p:cNvPicPr>
            <a:picLocks noGrp="1" noChangeAspect="1"/>
          </p:cNvPicPr>
          <p:nvPr>
            <p:ph idx="1"/>
          </p:nvPr>
        </p:nvPicPr>
        <p:blipFill>
          <a:blip r:embed="rId2"/>
          <a:stretch>
            <a:fillRect/>
          </a:stretch>
        </p:blipFill>
        <p:spPr>
          <a:xfrm>
            <a:off x="2796675" y="1825625"/>
            <a:ext cx="6598649" cy="4351338"/>
          </a:xfrm>
          <a:prstGeom prst="rect">
            <a:avLst/>
          </a:prstGeom>
        </p:spPr>
      </p:pic>
      <p:pic>
        <p:nvPicPr>
          <p:cNvPr id="8" name="Immagine 7"/>
          <p:cNvPicPr>
            <a:picLocks noChangeAspect="1"/>
          </p:cNvPicPr>
          <p:nvPr/>
        </p:nvPicPr>
        <p:blipFill>
          <a:blip r:embed="rId3"/>
          <a:stretch>
            <a:fillRect/>
          </a:stretch>
        </p:blipFill>
        <p:spPr>
          <a:xfrm>
            <a:off x="5832475" y="6313575"/>
            <a:ext cx="3562849" cy="222678"/>
          </a:xfrm>
          <a:prstGeom prst="rect">
            <a:avLst/>
          </a:prstGeom>
        </p:spPr>
      </p:pic>
    </p:spTree>
    <p:extLst>
      <p:ext uri="{BB962C8B-B14F-4D97-AF65-F5344CB8AC3E}">
        <p14:creationId xmlns:p14="http://schemas.microsoft.com/office/powerpoint/2010/main" val="1973254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Aderenza alla terapia antipertensiva</a:t>
            </a:r>
            <a:endParaRPr lang="it-IT" dirty="0"/>
          </a:p>
        </p:txBody>
      </p:sp>
      <p:sp>
        <p:nvSpPr>
          <p:cNvPr id="3" name="Segnaposto contenuto 2"/>
          <p:cNvSpPr>
            <a:spLocks noGrp="1"/>
          </p:cNvSpPr>
          <p:nvPr>
            <p:ph idx="1"/>
          </p:nvPr>
        </p:nvSpPr>
        <p:spPr/>
        <p:txBody>
          <a:bodyPr/>
          <a:lstStyle/>
          <a:p>
            <a:r>
              <a:rPr lang="it-IT" b="1" dirty="0" smtClean="0">
                <a:solidFill>
                  <a:srgbClr val="FF0000"/>
                </a:solidFill>
              </a:rPr>
              <a:t>“aderenza” al trattamento prescritto?</a:t>
            </a:r>
          </a:p>
          <a:p>
            <a:r>
              <a:rPr lang="it-IT" dirty="0" smtClean="0"/>
              <a:t>“aderenza” alle linee guida?</a:t>
            </a:r>
            <a:endParaRPr lang="it-IT" dirty="0"/>
          </a:p>
        </p:txBody>
      </p:sp>
    </p:spTree>
    <p:extLst>
      <p:ext uri="{BB962C8B-B14F-4D97-AF65-F5344CB8AC3E}">
        <p14:creationId xmlns:p14="http://schemas.microsoft.com/office/powerpoint/2010/main" val="491868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Conclusioni</a:t>
            </a:r>
            <a:endParaRPr lang="it-IT" dirty="0"/>
          </a:p>
        </p:txBody>
      </p:sp>
      <p:sp>
        <p:nvSpPr>
          <p:cNvPr id="3" name="Segnaposto contenuto 2"/>
          <p:cNvSpPr>
            <a:spLocks noGrp="1"/>
          </p:cNvSpPr>
          <p:nvPr>
            <p:ph idx="1"/>
          </p:nvPr>
        </p:nvSpPr>
        <p:spPr/>
        <p:txBody>
          <a:bodyPr/>
          <a:lstStyle/>
          <a:p>
            <a:r>
              <a:rPr lang="it-IT" dirty="0" smtClean="0"/>
              <a:t>La generalizzazione delle linee guida alla popolazione anziana non è sempre buona e giusta</a:t>
            </a:r>
          </a:p>
          <a:p>
            <a:r>
              <a:rPr lang="it-IT" dirty="0" smtClean="0"/>
              <a:t>Se l’anziano con aspettativa di vita lunga può essere assimilato all’adulto e trattato in maniera aggressiva, dall’altra parte l’anziano complesso con </a:t>
            </a:r>
            <a:r>
              <a:rPr lang="it-IT" dirty="0" err="1" smtClean="0"/>
              <a:t>multimorbilità</a:t>
            </a:r>
            <a:r>
              <a:rPr lang="it-IT" dirty="0" smtClean="0"/>
              <a:t> necessita di una approccio “</a:t>
            </a:r>
            <a:r>
              <a:rPr lang="it-IT" dirty="0" err="1" smtClean="0"/>
              <a:t>patient-oriented</a:t>
            </a:r>
            <a:r>
              <a:rPr lang="it-IT" dirty="0" smtClean="0"/>
              <a:t>”</a:t>
            </a:r>
            <a:endParaRPr lang="it-IT" dirty="0"/>
          </a:p>
          <a:p>
            <a:pPr lvl="1"/>
            <a:r>
              <a:rPr lang="it-IT" smtClean="0"/>
              <a:t>Individuazione </a:t>
            </a:r>
            <a:r>
              <a:rPr lang="it-IT" dirty="0" smtClean="0"/>
              <a:t>delle priorità di trattamento</a:t>
            </a:r>
          </a:p>
          <a:p>
            <a:pPr lvl="1"/>
            <a:r>
              <a:rPr lang="it-IT" dirty="0" smtClean="0"/>
              <a:t>Personalizzazione della terapia</a:t>
            </a:r>
          </a:p>
          <a:p>
            <a:pPr lvl="1"/>
            <a:r>
              <a:rPr lang="it-IT" dirty="0" smtClean="0"/>
              <a:t>Considerazione delle preferenze del paziente</a:t>
            </a:r>
          </a:p>
          <a:p>
            <a:pPr lvl="1"/>
            <a:r>
              <a:rPr lang="it-IT" dirty="0" smtClean="0"/>
              <a:t>Facilitazione dell’aderenza alla terapia prescritta</a:t>
            </a:r>
          </a:p>
        </p:txBody>
      </p:sp>
    </p:spTree>
    <p:extLst>
      <p:ext uri="{BB962C8B-B14F-4D97-AF65-F5344CB8AC3E}">
        <p14:creationId xmlns:p14="http://schemas.microsoft.com/office/powerpoint/2010/main" val="1699033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p:cNvSpPr>
            <a:spLocks noGrp="1"/>
          </p:cNvSpPr>
          <p:nvPr>
            <p:ph type="title"/>
          </p:nvPr>
        </p:nvSpPr>
        <p:spPr>
          <a:xfrm>
            <a:off x="627529" y="274639"/>
            <a:ext cx="10936942" cy="777875"/>
          </a:xfrm>
          <a:solidFill>
            <a:srgbClr val="0070C0"/>
          </a:solidFill>
        </p:spPr>
        <p:txBody>
          <a:bodyPr>
            <a:noAutofit/>
          </a:bodyPr>
          <a:lstStyle/>
          <a:p>
            <a:pPr algn="ctr">
              <a:defRPr/>
            </a:pPr>
            <a:r>
              <a:rPr lang="it-IT" sz="3200" b="1" dirty="0">
                <a:solidFill>
                  <a:srgbClr val="FFFF00"/>
                </a:solidFill>
                <a:latin typeface="+mn-lt"/>
              </a:rPr>
              <a:t>The challenge </a:t>
            </a:r>
            <a:r>
              <a:rPr lang="it-IT" sz="3200" b="1" dirty="0" err="1">
                <a:solidFill>
                  <a:srgbClr val="FFFF00"/>
                </a:solidFill>
                <a:latin typeface="+mn-lt"/>
              </a:rPr>
              <a:t>of</a:t>
            </a:r>
            <a:r>
              <a:rPr lang="it-IT" sz="3200" b="1" dirty="0">
                <a:solidFill>
                  <a:srgbClr val="FFFF00"/>
                </a:solidFill>
                <a:latin typeface="+mn-lt"/>
              </a:rPr>
              <a:t> </a:t>
            </a:r>
            <a:r>
              <a:rPr lang="it-IT" sz="3200" b="1" dirty="0" err="1">
                <a:solidFill>
                  <a:srgbClr val="FFFF00"/>
                </a:solidFill>
                <a:latin typeface="+mn-lt"/>
              </a:rPr>
              <a:t>prescribing</a:t>
            </a:r>
            <a:r>
              <a:rPr lang="it-IT" sz="3200" b="1" dirty="0">
                <a:solidFill>
                  <a:srgbClr val="FFFF00"/>
                </a:solidFill>
                <a:latin typeface="+mn-lt"/>
              </a:rPr>
              <a:t> </a:t>
            </a:r>
            <a:r>
              <a:rPr lang="it-IT" sz="3200" b="1" dirty="0" err="1">
                <a:solidFill>
                  <a:srgbClr val="FFFF00"/>
                </a:solidFill>
                <a:latin typeface="+mn-lt"/>
              </a:rPr>
              <a:t>medications</a:t>
            </a:r>
            <a:r>
              <a:rPr lang="it-IT" sz="3200" b="1" dirty="0">
                <a:solidFill>
                  <a:srgbClr val="FFFF00"/>
                </a:solidFill>
                <a:latin typeface="+mn-lt"/>
              </a:rPr>
              <a:t> in </a:t>
            </a:r>
            <a:r>
              <a:rPr lang="it-IT" sz="3200" b="1" dirty="0" err="1">
                <a:solidFill>
                  <a:srgbClr val="FFFF00"/>
                </a:solidFill>
                <a:latin typeface="+mn-lt"/>
              </a:rPr>
              <a:t>older</a:t>
            </a:r>
            <a:r>
              <a:rPr lang="it-IT" sz="3200" b="1" dirty="0">
                <a:solidFill>
                  <a:srgbClr val="FFFF00"/>
                </a:solidFill>
                <a:latin typeface="+mn-lt"/>
              </a:rPr>
              <a:t> </a:t>
            </a:r>
            <a:r>
              <a:rPr lang="it-IT" sz="3200" b="1" dirty="0" err="1">
                <a:solidFill>
                  <a:srgbClr val="FFFF00"/>
                </a:solidFill>
                <a:latin typeface="+mn-lt"/>
              </a:rPr>
              <a:t>patients</a:t>
            </a:r>
            <a:endParaRPr lang="it-IT" sz="3200" b="1" dirty="0">
              <a:solidFill>
                <a:srgbClr val="FFFF00"/>
              </a:solidFill>
              <a:latin typeface="+mn-lt"/>
            </a:endParaRPr>
          </a:p>
        </p:txBody>
      </p:sp>
      <p:sp>
        <p:nvSpPr>
          <p:cNvPr id="4" name="Ovale 3"/>
          <p:cNvSpPr/>
          <p:nvPr/>
        </p:nvSpPr>
        <p:spPr>
          <a:xfrm>
            <a:off x="3095625" y="1357314"/>
            <a:ext cx="2643188" cy="1285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err="1"/>
              <a:t>Comorbidity</a:t>
            </a:r>
            <a:endParaRPr lang="it-IT" dirty="0"/>
          </a:p>
          <a:p>
            <a:pPr algn="ctr">
              <a:defRPr/>
            </a:pPr>
            <a:r>
              <a:rPr lang="it-IT" dirty="0" err="1"/>
              <a:t>Polypharmacy</a:t>
            </a:r>
            <a:endParaRPr lang="it-IT" dirty="0"/>
          </a:p>
        </p:txBody>
      </p:sp>
      <p:sp>
        <p:nvSpPr>
          <p:cNvPr id="5" name="Ovale 4"/>
          <p:cNvSpPr/>
          <p:nvPr/>
        </p:nvSpPr>
        <p:spPr>
          <a:xfrm>
            <a:off x="2279651" y="3644901"/>
            <a:ext cx="1755775" cy="1285875"/>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r>
              <a:rPr lang="it-IT" dirty="0" err="1">
                <a:solidFill>
                  <a:schemeClr val="tx1"/>
                </a:solidFill>
              </a:rPr>
              <a:t>Iatrogenic</a:t>
            </a:r>
            <a:r>
              <a:rPr lang="it-IT" dirty="0">
                <a:solidFill>
                  <a:schemeClr val="tx1"/>
                </a:solidFill>
              </a:rPr>
              <a:t> </a:t>
            </a:r>
            <a:r>
              <a:rPr lang="it-IT" dirty="0" err="1">
                <a:solidFill>
                  <a:schemeClr val="tx1"/>
                </a:solidFill>
              </a:rPr>
              <a:t>risk</a:t>
            </a:r>
            <a:endParaRPr lang="it-IT" dirty="0">
              <a:solidFill>
                <a:schemeClr val="tx1"/>
              </a:solidFill>
            </a:endParaRPr>
          </a:p>
        </p:txBody>
      </p:sp>
      <p:sp>
        <p:nvSpPr>
          <p:cNvPr id="6" name="Ovale 5"/>
          <p:cNvSpPr/>
          <p:nvPr/>
        </p:nvSpPr>
        <p:spPr>
          <a:xfrm>
            <a:off x="3459163" y="3143251"/>
            <a:ext cx="1916112" cy="1285875"/>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r>
              <a:rPr lang="it-IT" dirty="0" err="1">
                <a:solidFill>
                  <a:schemeClr val="tx1"/>
                </a:solidFill>
              </a:rPr>
              <a:t>Interactions</a:t>
            </a:r>
            <a:endParaRPr lang="it-IT" dirty="0">
              <a:solidFill>
                <a:schemeClr val="tx1"/>
              </a:solidFill>
            </a:endParaRPr>
          </a:p>
        </p:txBody>
      </p:sp>
      <p:sp>
        <p:nvSpPr>
          <p:cNvPr id="7" name="Ovale 6"/>
          <p:cNvSpPr/>
          <p:nvPr/>
        </p:nvSpPr>
        <p:spPr>
          <a:xfrm>
            <a:off x="4800600" y="3644901"/>
            <a:ext cx="1790700" cy="1285875"/>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r>
              <a:rPr lang="it-IT" dirty="0" err="1">
                <a:solidFill>
                  <a:schemeClr val="tx1"/>
                </a:solidFill>
              </a:rPr>
              <a:t>Medication</a:t>
            </a:r>
            <a:r>
              <a:rPr lang="it-IT" dirty="0">
                <a:solidFill>
                  <a:schemeClr val="tx1"/>
                </a:solidFill>
              </a:rPr>
              <a:t> </a:t>
            </a:r>
            <a:r>
              <a:rPr lang="it-IT" dirty="0" err="1">
                <a:solidFill>
                  <a:schemeClr val="tx1"/>
                </a:solidFill>
              </a:rPr>
              <a:t>adherence</a:t>
            </a:r>
            <a:endParaRPr lang="it-IT" dirty="0">
              <a:solidFill>
                <a:schemeClr val="tx1"/>
              </a:solidFill>
            </a:endParaRPr>
          </a:p>
        </p:txBody>
      </p:sp>
      <p:sp>
        <p:nvSpPr>
          <p:cNvPr id="8" name="Ovale 7"/>
          <p:cNvSpPr/>
          <p:nvPr/>
        </p:nvSpPr>
        <p:spPr>
          <a:xfrm>
            <a:off x="4295776" y="4724401"/>
            <a:ext cx="1935163" cy="1285875"/>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r>
              <a:rPr lang="it-IT" dirty="0" err="1">
                <a:solidFill>
                  <a:schemeClr val="tx1"/>
                </a:solidFill>
              </a:rPr>
              <a:t>Therapeutic</a:t>
            </a:r>
            <a:r>
              <a:rPr lang="it-IT" dirty="0">
                <a:solidFill>
                  <a:schemeClr val="tx1"/>
                </a:solidFill>
              </a:rPr>
              <a:t> </a:t>
            </a:r>
            <a:r>
              <a:rPr lang="it-IT" dirty="0" err="1">
                <a:solidFill>
                  <a:schemeClr val="tx1"/>
                </a:solidFill>
              </a:rPr>
              <a:t>goals</a:t>
            </a:r>
            <a:endParaRPr lang="it-IT" dirty="0">
              <a:solidFill>
                <a:schemeClr val="tx1"/>
              </a:solidFill>
            </a:endParaRPr>
          </a:p>
        </p:txBody>
      </p:sp>
      <p:cxnSp>
        <p:nvCxnSpPr>
          <p:cNvPr id="10" name="Connettore 2 9"/>
          <p:cNvCxnSpPr>
            <a:stCxn id="4" idx="4"/>
            <a:endCxn id="6" idx="0"/>
          </p:cNvCxnSpPr>
          <p:nvPr/>
        </p:nvCxnSpPr>
        <p:spPr>
          <a:xfrm>
            <a:off x="4418013" y="2643188"/>
            <a:ext cx="0" cy="5000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2" name="Ovale 11"/>
          <p:cNvSpPr/>
          <p:nvPr/>
        </p:nvSpPr>
        <p:spPr>
          <a:xfrm>
            <a:off x="2424113" y="4724401"/>
            <a:ext cx="2087562" cy="1285875"/>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r>
              <a:rPr lang="it-IT" dirty="0">
                <a:solidFill>
                  <a:schemeClr val="tx1"/>
                </a:solidFill>
              </a:rPr>
              <a:t>Inappropriate </a:t>
            </a:r>
            <a:r>
              <a:rPr lang="it-IT" dirty="0" err="1">
                <a:solidFill>
                  <a:schemeClr val="tx1"/>
                </a:solidFill>
              </a:rPr>
              <a:t>medications</a:t>
            </a:r>
            <a:endParaRPr lang="it-IT" dirty="0">
              <a:solidFill>
                <a:schemeClr val="tx1"/>
              </a:solidFill>
            </a:endParaRPr>
          </a:p>
        </p:txBody>
      </p:sp>
      <p:sp>
        <p:nvSpPr>
          <p:cNvPr id="16394" name="CasellaDiTesto 12"/>
          <p:cNvSpPr txBox="1">
            <a:spLocks noChangeArrowheads="1"/>
          </p:cNvSpPr>
          <p:nvPr/>
        </p:nvSpPr>
        <p:spPr bwMode="auto">
          <a:xfrm>
            <a:off x="7524751" y="3857626"/>
            <a:ext cx="27146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1400">
                <a:latin typeface="Calibri" panose="020F0502020204030204" pitchFamily="34" charset="0"/>
              </a:rPr>
              <a:t>Many people are not benefiting properly from the medicines they are prescribed. Additionally, this also represents a costly waste for health services. </a:t>
            </a:r>
          </a:p>
          <a:p>
            <a:pPr eaLnBrk="1" hangingPunct="1"/>
            <a:r>
              <a:rPr lang="en-US" altLang="it-IT" sz="1400">
                <a:latin typeface="Calibri" panose="020F0502020204030204" pitchFamily="34" charset="0"/>
              </a:rPr>
              <a:t>Does evidence-based recommendations from disease-specific clinical practice guidelines can be applied to older patients with multiple comorbidity?</a:t>
            </a:r>
            <a:endParaRPr lang="it-IT" altLang="it-IT" sz="1400">
              <a:latin typeface="Calibri" panose="020F0502020204030204" pitchFamily="34" charset="0"/>
            </a:endParaRPr>
          </a:p>
        </p:txBody>
      </p:sp>
      <p:cxnSp>
        <p:nvCxnSpPr>
          <p:cNvPr id="15" name="Connettore 2 14"/>
          <p:cNvCxnSpPr>
            <a:stCxn id="7" idx="6"/>
          </p:cNvCxnSpPr>
          <p:nvPr/>
        </p:nvCxnSpPr>
        <p:spPr>
          <a:xfrm>
            <a:off x="6591301" y="4287838"/>
            <a:ext cx="873125" cy="47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V="1">
            <a:off x="6240464" y="5502275"/>
            <a:ext cx="1284287" cy="142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2710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6"/>
          <p:cNvSpPr>
            <a:spLocks noGrp="1"/>
          </p:cNvSpPr>
          <p:nvPr>
            <p:ph type="title"/>
          </p:nvPr>
        </p:nvSpPr>
        <p:spPr/>
        <p:txBody>
          <a:bodyPr/>
          <a:lstStyle/>
          <a:p>
            <a:pPr eaLnBrk="1" hangingPunct="1"/>
            <a:r>
              <a:rPr lang="it-IT" altLang="it-IT" sz="3200"/>
              <a:t>Medication adherence</a:t>
            </a:r>
            <a:br>
              <a:rPr lang="it-IT" altLang="it-IT" sz="3200"/>
            </a:br>
            <a:r>
              <a:rPr lang="it-IT" altLang="it-IT" sz="2400" u="sng"/>
              <a:t>risk factors</a:t>
            </a:r>
            <a:endParaRPr lang="it-IT" altLang="it-IT" sz="3200" u="sng"/>
          </a:p>
        </p:txBody>
      </p:sp>
      <p:pic>
        <p:nvPicPr>
          <p:cNvPr id="276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68639" y="1296989"/>
            <a:ext cx="6054725" cy="5132387"/>
          </a:xfrm>
          <a:noFill/>
        </p:spPr>
      </p:pic>
      <p:sp>
        <p:nvSpPr>
          <p:cNvPr id="27652" name="Text Box 38"/>
          <p:cNvSpPr txBox="1">
            <a:spLocks noChangeArrowheads="1"/>
          </p:cNvSpPr>
          <p:nvPr/>
        </p:nvSpPr>
        <p:spPr bwMode="auto">
          <a:xfrm>
            <a:off x="8453438" y="6611938"/>
            <a:ext cx="22145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1000">
                <a:latin typeface="Calibri" panose="020F0502020204030204" pitchFamily="34" charset="0"/>
                <a:cs typeface="Arial" panose="020B0604020202020204" pitchFamily="34" charset="0"/>
              </a:rPr>
              <a:t>WHO Report 2003</a:t>
            </a:r>
          </a:p>
        </p:txBody>
      </p:sp>
    </p:spTree>
    <p:extLst>
      <p:ext uri="{BB962C8B-B14F-4D97-AF65-F5344CB8AC3E}">
        <p14:creationId xmlns:p14="http://schemas.microsoft.com/office/powerpoint/2010/main" val="690404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itolo 6"/>
          <p:cNvSpPr>
            <a:spLocks noGrp="1"/>
          </p:cNvSpPr>
          <p:nvPr>
            <p:ph type="title"/>
          </p:nvPr>
        </p:nvSpPr>
        <p:spPr/>
        <p:txBody>
          <a:bodyPr>
            <a:normAutofit/>
          </a:bodyPr>
          <a:lstStyle/>
          <a:p>
            <a:pPr>
              <a:defRPr/>
            </a:pPr>
            <a:r>
              <a:rPr lang="it-IT" smtClean="0"/>
              <a:t>Medication adherence</a:t>
            </a:r>
            <a:br>
              <a:rPr lang="it-IT" smtClean="0"/>
            </a:br>
            <a:r>
              <a:rPr lang="it-IT" sz="2400" u="sng"/>
              <a:t>risk factors</a:t>
            </a:r>
            <a:endParaRPr lang="it-IT" u="sng" smtClean="0"/>
          </a:p>
        </p:txBody>
      </p:sp>
      <p:pic>
        <p:nvPicPr>
          <p:cNvPr id="41987"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741716" y="1415845"/>
            <a:ext cx="3543300" cy="4937125"/>
          </a:xfrm>
        </p:spPr>
      </p:pic>
      <p:pic>
        <p:nvPicPr>
          <p:cNvPr id="41988"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667604" y="2020682"/>
            <a:ext cx="4041775" cy="3721100"/>
          </a:xfrm>
        </p:spPr>
      </p:pic>
    </p:spTree>
    <p:extLst>
      <p:ext uri="{BB962C8B-B14F-4D97-AF65-F5344CB8AC3E}">
        <p14:creationId xmlns:p14="http://schemas.microsoft.com/office/powerpoint/2010/main" val="4358788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790575" y="462720"/>
            <a:ext cx="10610850" cy="8763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6256804" y="6107066"/>
            <a:ext cx="4591050" cy="228600"/>
          </a:xfrm>
          <a:prstGeom prst="rect">
            <a:avLst/>
          </a:prstGeom>
          <a:noFill/>
          <a:ln w="9525">
            <a:noFill/>
            <a:miter lim="800000"/>
            <a:headEnd/>
            <a:tailEnd/>
          </a:ln>
          <a:effectLst/>
        </p:spPr>
      </p:pic>
      <p:pic>
        <p:nvPicPr>
          <p:cNvPr id="1029" name="Picture 5"/>
          <p:cNvPicPr>
            <a:picLocks noGrp="1" noChangeAspect="1" noChangeArrowheads="1"/>
          </p:cNvPicPr>
          <p:nvPr>
            <p:ph idx="1"/>
          </p:nvPr>
        </p:nvPicPr>
        <p:blipFill>
          <a:blip r:embed="rId4"/>
          <a:srcRect/>
          <a:stretch>
            <a:fillRect/>
          </a:stretch>
        </p:blipFill>
        <p:spPr bwMode="auto">
          <a:xfrm>
            <a:off x="1200066" y="1433831"/>
            <a:ext cx="9791868" cy="4668746"/>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3322392" y="1825625"/>
            <a:ext cx="5547216" cy="435133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273168" y="204396"/>
            <a:ext cx="9674352" cy="1417901"/>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3322392" y="6350052"/>
            <a:ext cx="5641041" cy="230042"/>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1" y="2124075"/>
            <a:ext cx="3686175" cy="3175000"/>
          </a:xfrm>
          <a:noFill/>
        </p:spPr>
      </p:pic>
      <p:pic>
        <p:nvPicPr>
          <p:cNvPr id="4198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10250" y="2522538"/>
            <a:ext cx="4654550" cy="2620962"/>
          </a:xfrm>
          <a:noFill/>
        </p:spPr>
      </p:pic>
      <p:sp>
        <p:nvSpPr>
          <p:cNvPr id="41988" name="Text Box 38"/>
          <p:cNvSpPr txBox="1">
            <a:spLocks noChangeArrowheads="1"/>
          </p:cNvSpPr>
          <p:nvPr/>
        </p:nvSpPr>
        <p:spPr bwMode="auto">
          <a:xfrm>
            <a:off x="8453438" y="6611938"/>
            <a:ext cx="22145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1000">
                <a:latin typeface="Calibri" panose="020F0502020204030204" pitchFamily="34" charset="0"/>
                <a:cs typeface="Arial" panose="020B0604020202020204" pitchFamily="34" charset="0"/>
              </a:rPr>
              <a:t>Osterberg et al, N Engl J Med 2005</a:t>
            </a:r>
          </a:p>
        </p:txBody>
      </p:sp>
      <p:sp>
        <p:nvSpPr>
          <p:cNvPr id="9" name="Rettangolo 8"/>
          <p:cNvSpPr/>
          <p:nvPr/>
        </p:nvSpPr>
        <p:spPr>
          <a:xfrm>
            <a:off x="5881689" y="2928939"/>
            <a:ext cx="4429125" cy="428625"/>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sp>
        <p:nvSpPr>
          <p:cNvPr id="41990" name="Titolo 6"/>
          <p:cNvSpPr>
            <a:spLocks noGrp="1"/>
          </p:cNvSpPr>
          <p:nvPr>
            <p:ph type="title"/>
          </p:nvPr>
        </p:nvSpPr>
        <p:spPr/>
        <p:txBody>
          <a:bodyPr/>
          <a:lstStyle/>
          <a:p>
            <a:pPr eaLnBrk="1" hangingPunct="1"/>
            <a:r>
              <a:rPr lang="it-IT" altLang="it-IT" sz="3200"/>
              <a:t>Medication adherence</a:t>
            </a:r>
            <a:br>
              <a:rPr lang="it-IT" altLang="it-IT" sz="3200"/>
            </a:br>
            <a:r>
              <a:rPr lang="it-IT" altLang="it-IT" sz="2400" u="sng"/>
              <a:t>risk factors</a:t>
            </a:r>
            <a:endParaRPr lang="it-IT" altLang="it-IT" sz="3200" u="sng"/>
          </a:p>
        </p:txBody>
      </p:sp>
    </p:spTree>
    <p:extLst>
      <p:ext uri="{BB962C8B-B14F-4D97-AF65-F5344CB8AC3E}">
        <p14:creationId xmlns:p14="http://schemas.microsoft.com/office/powerpoint/2010/main" val="640425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1131</Words>
  <Application>Microsoft Macintosh PowerPoint</Application>
  <PresentationFormat>Widescreen</PresentationFormat>
  <Paragraphs>71</Paragraphs>
  <Slides>30</Slides>
  <Notes>3</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30</vt:i4>
      </vt:variant>
    </vt:vector>
  </HeadingPairs>
  <TitlesOfParts>
    <vt:vector size="35" baseType="lpstr">
      <vt:lpstr>Calibri</vt:lpstr>
      <vt:lpstr>Calibri Light</vt:lpstr>
      <vt:lpstr>Courier New</vt:lpstr>
      <vt:lpstr>Arial</vt:lpstr>
      <vt:lpstr>Tema di Office</vt:lpstr>
      <vt:lpstr>Aderenza alla terapia antipertensiva: è sempre cosa buona e giusta? E nell’anziano?</vt:lpstr>
      <vt:lpstr>Aderenza alla terapia antipertensiva</vt:lpstr>
      <vt:lpstr>Aderenza alla terapia antipertensiva</vt:lpstr>
      <vt:lpstr>The challenge of prescribing medications in older patients</vt:lpstr>
      <vt:lpstr>Medication adherence risk factors</vt:lpstr>
      <vt:lpstr>Medication adherence risk factors</vt:lpstr>
      <vt:lpstr>Presentazione di PowerPoint</vt:lpstr>
      <vt:lpstr>Presentazione di PowerPoint</vt:lpstr>
      <vt:lpstr>Medication adherence risk factors</vt:lpstr>
      <vt:lpstr>Presentazione di PowerPoint</vt:lpstr>
      <vt:lpstr>Regimen complexity and medication adherence</vt:lpstr>
      <vt:lpstr>Conclusioni</vt:lpstr>
      <vt:lpstr>Aderenza alla terapia antipertensiva</vt:lpstr>
      <vt:lpstr>Clinical practice guidelines and older patients with multimorbidity</vt:lpstr>
      <vt:lpstr>Presentazione di PowerPoint</vt:lpstr>
      <vt:lpstr>Presentazione di PowerPoint</vt:lpstr>
      <vt:lpstr>Presentazione di PowerPoint</vt:lpstr>
      <vt:lpstr>The SPRINT study</vt:lpstr>
      <vt:lpstr>Presentazione di PowerPoint</vt:lpstr>
      <vt:lpstr>The SPRINT study</vt:lpstr>
      <vt:lpstr>The SPRINT study</vt:lpstr>
      <vt:lpstr>The SPRINT study</vt:lpstr>
      <vt:lpstr>Presentazione di PowerPoint</vt:lpstr>
      <vt:lpstr>Presentazione di PowerPoint</vt:lpstr>
      <vt:lpstr>Geriatric medicine: is it still evidence-biased medicine?</vt:lpstr>
      <vt:lpstr>Geriatric medicine: is it still evidence-biased medicine?</vt:lpstr>
      <vt:lpstr>Presentazione di PowerPoint</vt:lpstr>
      <vt:lpstr>Presentazione di PowerPoint</vt:lpstr>
      <vt:lpstr>The multi-dimensional health risks of older hypertensive patients</vt:lpstr>
      <vt:lpstr>Conclusioni</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Andrea Corsonello</dc:creator>
  <cp:lastModifiedBy>Andrea Corsonello</cp:lastModifiedBy>
  <cp:revision>21</cp:revision>
  <dcterms:created xsi:type="dcterms:W3CDTF">2016-10-11T15:43:11Z</dcterms:created>
  <dcterms:modified xsi:type="dcterms:W3CDTF">2016-10-14T16:57:46Z</dcterms:modified>
</cp:coreProperties>
</file>