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9" r:id="rId1"/>
  </p:sldMasterIdLst>
  <p:notesMasterIdLst>
    <p:notesMasterId r:id="rId97"/>
  </p:notesMasterIdLst>
  <p:sldIdLst>
    <p:sldId id="257" r:id="rId2"/>
    <p:sldId id="482" r:id="rId3"/>
    <p:sldId id="481" r:id="rId4"/>
    <p:sldId id="489" r:id="rId5"/>
    <p:sldId id="417" r:id="rId6"/>
    <p:sldId id="418" r:id="rId7"/>
    <p:sldId id="419" r:id="rId8"/>
    <p:sldId id="420" r:id="rId9"/>
    <p:sldId id="421" r:id="rId10"/>
    <p:sldId id="424" r:id="rId11"/>
    <p:sldId id="425" r:id="rId12"/>
    <p:sldId id="426" r:id="rId13"/>
    <p:sldId id="427" r:id="rId14"/>
    <p:sldId id="428" r:id="rId15"/>
    <p:sldId id="429" r:id="rId16"/>
    <p:sldId id="430" r:id="rId17"/>
    <p:sldId id="431" r:id="rId18"/>
    <p:sldId id="432" r:id="rId19"/>
    <p:sldId id="433" r:id="rId20"/>
    <p:sldId id="435" r:id="rId21"/>
    <p:sldId id="437" r:id="rId22"/>
    <p:sldId id="438" r:id="rId23"/>
    <p:sldId id="439" r:id="rId24"/>
    <p:sldId id="484" r:id="rId25"/>
    <p:sldId id="485" r:id="rId26"/>
    <p:sldId id="486" r:id="rId27"/>
    <p:sldId id="487" r:id="rId28"/>
    <p:sldId id="488" r:id="rId29"/>
    <p:sldId id="448" r:id="rId30"/>
    <p:sldId id="449" r:id="rId31"/>
    <p:sldId id="450" r:id="rId32"/>
    <p:sldId id="451" r:id="rId33"/>
    <p:sldId id="468" r:id="rId34"/>
    <p:sldId id="469" r:id="rId35"/>
    <p:sldId id="470" r:id="rId36"/>
    <p:sldId id="471" r:id="rId37"/>
    <p:sldId id="472" r:id="rId38"/>
    <p:sldId id="473" r:id="rId39"/>
    <p:sldId id="474" r:id="rId40"/>
    <p:sldId id="475" r:id="rId41"/>
    <p:sldId id="476" r:id="rId42"/>
    <p:sldId id="477" r:id="rId43"/>
    <p:sldId id="478" r:id="rId44"/>
    <p:sldId id="479" r:id="rId45"/>
    <p:sldId id="483" r:id="rId46"/>
    <p:sldId id="374" r:id="rId47"/>
    <p:sldId id="375" r:id="rId48"/>
    <p:sldId id="376" r:id="rId49"/>
    <p:sldId id="379" r:id="rId50"/>
    <p:sldId id="380" r:id="rId51"/>
    <p:sldId id="394" r:id="rId52"/>
    <p:sldId id="397" r:id="rId53"/>
    <p:sldId id="412" r:id="rId54"/>
    <p:sldId id="260" r:id="rId55"/>
    <p:sldId id="276" r:id="rId56"/>
    <p:sldId id="413" r:id="rId57"/>
    <p:sldId id="262" r:id="rId58"/>
    <p:sldId id="383" r:id="rId59"/>
    <p:sldId id="414" r:id="rId60"/>
    <p:sldId id="264" r:id="rId61"/>
    <p:sldId id="407" r:id="rId62"/>
    <p:sldId id="384" r:id="rId63"/>
    <p:sldId id="304" r:id="rId64"/>
    <p:sldId id="402" r:id="rId65"/>
    <p:sldId id="403" r:id="rId66"/>
    <p:sldId id="415" r:id="rId67"/>
    <p:sldId id="314" r:id="rId68"/>
    <p:sldId id="315" r:id="rId69"/>
    <p:sldId id="323" r:id="rId70"/>
    <p:sldId id="316" r:id="rId71"/>
    <p:sldId id="416" r:id="rId72"/>
    <p:sldId id="271" r:id="rId73"/>
    <p:sldId id="296" r:id="rId74"/>
    <p:sldId id="325" r:id="rId75"/>
    <p:sldId id="343" r:id="rId76"/>
    <p:sldId id="356" r:id="rId77"/>
    <p:sldId id="372" r:id="rId78"/>
    <p:sldId id="373" r:id="rId79"/>
    <p:sldId id="270" r:id="rId80"/>
    <p:sldId id="336" r:id="rId81"/>
    <p:sldId id="337" r:id="rId82"/>
    <p:sldId id="385" r:id="rId83"/>
    <p:sldId id="386" r:id="rId84"/>
    <p:sldId id="387" r:id="rId85"/>
    <p:sldId id="388" r:id="rId86"/>
    <p:sldId id="389" r:id="rId87"/>
    <p:sldId id="390" r:id="rId88"/>
    <p:sldId id="391" r:id="rId89"/>
    <p:sldId id="392" r:id="rId90"/>
    <p:sldId id="331" r:id="rId91"/>
    <p:sldId id="268" r:id="rId92"/>
    <p:sldId id="295" r:id="rId93"/>
    <p:sldId id="269" r:id="rId94"/>
    <p:sldId id="320" r:id="rId95"/>
    <p:sldId id="329" r:id="rId9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33" autoAdjust="0"/>
    <p:restoredTop sz="94629" autoAdjust="0"/>
  </p:normalViewPr>
  <p:slideViewPr>
    <p:cSldViewPr>
      <p:cViewPr varScale="1">
        <p:scale>
          <a:sx n="97" d="100"/>
          <a:sy n="97" d="100"/>
        </p:scale>
        <p:origin x="-868" y="-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BF39C8-5B74-4EF2-8FC6-F4B819B57D35}" type="datetimeFigureOut">
              <a:rPr lang="it-IT" smtClean="0"/>
              <a:t>13/10/2018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EEE068-EB3D-43F7-934E-F1DAAC5FB2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3051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F4B2E97-FF87-4396-A2A6-F12684D752E1}" type="slidenum">
              <a:rPr lang="en-US" altLang="it-IT" sz="1200">
                <a:solidFill>
                  <a:prstClr val="black"/>
                </a:solidFill>
              </a:rPr>
              <a:pPr eaLnBrk="1" hangingPunct="1"/>
              <a:t>1</a:t>
            </a:fld>
            <a:endParaRPr lang="en-US" altLang="it-IT" sz="1200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160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88641" indent="-30332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13295" indent="-24265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98612" indent="-24265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83930" indent="-24265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69248" indent="-2426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154566" indent="-2426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39884" indent="-2426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25201" indent="-2426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A6E3C5B-06B4-400F-8FE7-0487EDED7DA5}" type="slidenum">
              <a:rPr lang="sv-SE" altLang="en-US"/>
              <a:pPr eaLnBrk="1" hangingPunct="1"/>
              <a:t>16</a:t>
            </a:fld>
            <a:endParaRPr lang="sv-SE" alt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19138"/>
            <a:ext cx="4800600" cy="360045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3348" y="4783810"/>
            <a:ext cx="6011333" cy="908403"/>
          </a:xfrm>
          <a:solidFill>
            <a:schemeClr val="bg1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itchFamily="34" charset="0"/>
              </a:rPr>
              <a:t>An infarction reduces the perfusion area so that it no longer requires as much blood flow as if it were normal.  FFR always tells you to what extent a particular perfusion area is being supplied with blood, compared to what could be achieved by removing the stenosis.  </a:t>
            </a:r>
          </a:p>
        </p:txBody>
      </p:sp>
    </p:spTree>
    <p:extLst>
      <p:ext uri="{BB962C8B-B14F-4D97-AF65-F5344CB8AC3E}">
        <p14:creationId xmlns:p14="http://schemas.microsoft.com/office/powerpoint/2010/main" val="4124362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88641" indent="-30332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13295" indent="-24265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98612" indent="-24265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83930" indent="-24265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69248" indent="-2426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154566" indent="-2426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39884" indent="-2426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25201" indent="-2426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C4F5FD0-CA17-469E-8F3E-6A0EAEB890B5}" type="slidenum">
              <a:rPr lang="sv-SE" altLang="en-US"/>
              <a:pPr eaLnBrk="1" hangingPunct="1"/>
              <a:t>17</a:t>
            </a:fld>
            <a:endParaRPr lang="sv-SE" alt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19138"/>
            <a:ext cx="4800600" cy="360045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4628" y="4785489"/>
            <a:ext cx="5853853" cy="535639"/>
          </a:xfrm>
          <a:solidFill>
            <a:schemeClr val="bg1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mtClean="0">
                <a:latin typeface="Arial" pitchFamily="34" charset="0"/>
              </a:rPr>
              <a:t>In this case the collaterals are not well developed enough to be able to supply the myocardium with sufficient blood. The FFR is 0.70.</a:t>
            </a:r>
          </a:p>
        </p:txBody>
      </p:sp>
    </p:spTree>
    <p:extLst>
      <p:ext uri="{BB962C8B-B14F-4D97-AF65-F5344CB8AC3E}">
        <p14:creationId xmlns:p14="http://schemas.microsoft.com/office/powerpoint/2010/main" val="3720274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88641" indent="-30332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13295" indent="-24265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98612" indent="-24265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83930" indent="-24265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69248" indent="-2426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154566" indent="-2426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39884" indent="-2426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25201" indent="-2426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B39B048-FDAA-47DE-8B9A-560AD00620BC}" type="slidenum">
              <a:rPr lang="sv-SE" altLang="en-US"/>
              <a:pPr eaLnBrk="1" hangingPunct="1"/>
              <a:t>18</a:t>
            </a:fld>
            <a:endParaRPr lang="sv-SE" alt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19138"/>
            <a:ext cx="4800600" cy="360045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6480" y="4792205"/>
            <a:ext cx="5918201" cy="1420534"/>
          </a:xfrm>
          <a:solidFill>
            <a:schemeClr val="bg1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mtClean="0">
                <a:latin typeface="Arial" pitchFamily="34" charset="0"/>
              </a:rPr>
              <a:t>Despite a severe stenosis, the myocardium may be receiving an adequate supply of blood from collaterals. In this case the collaterals are well developed. </a:t>
            </a:r>
          </a:p>
          <a:p>
            <a:pPr eaLnBrk="1" hangingPunct="1"/>
            <a:r>
              <a:rPr lang="en-GB" altLang="en-US" smtClean="0">
                <a:latin typeface="Arial" pitchFamily="34" charset="0"/>
              </a:rPr>
              <a:t>FFR takes into account the contribution of collateral blood supply to the perfusion area.</a:t>
            </a:r>
          </a:p>
          <a:p>
            <a:pPr eaLnBrk="1" hangingPunct="1"/>
            <a:r>
              <a:rPr lang="en-GB" altLang="en-US" smtClean="0">
                <a:latin typeface="Arial" pitchFamily="34" charset="0"/>
              </a:rPr>
              <a:t>FFR always provides the information necessary for deciding whether or not to intervene.</a:t>
            </a:r>
          </a:p>
        </p:txBody>
      </p:sp>
    </p:spTree>
    <p:extLst>
      <p:ext uri="{BB962C8B-B14F-4D97-AF65-F5344CB8AC3E}">
        <p14:creationId xmlns:p14="http://schemas.microsoft.com/office/powerpoint/2010/main" val="2878316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85372" indent="-302066" eaLnBrk="0" hangingPunct="0">
              <a:defRPr sz="25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208265" indent="-241653" eaLnBrk="0" hangingPunct="0">
              <a:defRPr sz="25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91571" indent="-241653" eaLnBrk="0" hangingPunct="0">
              <a:defRPr sz="25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174878" indent="-241653" eaLnBrk="0" hangingPunct="0">
              <a:defRPr sz="25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0EEEA20B-C154-4ECA-A929-95FF1C89222D}" type="slidenum">
              <a:rPr lang="en-US" sz="1300" b="0">
                <a:latin typeface="Arial" pitchFamily="34" charset="0"/>
              </a:rPr>
              <a:pPr eaLnBrk="1" hangingPunct="1"/>
              <a:t>19</a:t>
            </a:fld>
            <a:endParaRPr lang="en-US" sz="1300" b="0">
              <a:latin typeface="Arial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236704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832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63530" indent="-293665" defTabSz="965832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74661" indent="-234932" defTabSz="965832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44526" indent="-234932" defTabSz="965832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114390" indent="-234932" defTabSz="965832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84254" indent="-234932" algn="r" defTabSz="965832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3054119" indent="-234932" algn="r" defTabSz="965832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523983" indent="-234932" algn="r" defTabSz="965832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993848" indent="-234932" algn="r" defTabSz="965832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fld id="{7A064800-2346-4BC5-BAEB-7F16C28B2555}" type="slidenum">
              <a:rPr lang="en-US" altLang="en-US" b="0" i="0" smtClean="0">
                <a:solidFill>
                  <a:schemeClr val="tx1"/>
                </a:solidFill>
              </a:rPr>
              <a:pPr eaLnBrk="1" hangingPunct="1"/>
              <a:t>20</a:t>
            </a:fld>
            <a:endParaRPr lang="en-US" altLang="en-US" b="0" i="0" smtClean="0">
              <a:solidFill>
                <a:schemeClr val="tx1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00621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832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63530" indent="-293665" defTabSz="965832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74661" indent="-234932" defTabSz="965832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44526" indent="-234932" defTabSz="965832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114390" indent="-234932" defTabSz="965832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84254" indent="-234932" algn="r" defTabSz="965832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3054119" indent="-234932" algn="r" defTabSz="965832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523983" indent="-234932" algn="r" defTabSz="965832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993848" indent="-234932" algn="r" defTabSz="965832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fld id="{4A17FFD0-A66C-4AE9-B797-C730FA2D72F6}" type="slidenum">
              <a:rPr lang="en-US" altLang="en-US" b="0" i="0" smtClean="0">
                <a:solidFill>
                  <a:schemeClr val="tx1"/>
                </a:solidFill>
              </a:rPr>
              <a:pPr eaLnBrk="1" hangingPunct="1"/>
              <a:t>21</a:t>
            </a:fld>
            <a:endParaRPr lang="en-US" altLang="en-US" b="0" i="0" smtClean="0">
              <a:solidFill>
                <a:schemeClr val="tx1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27470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832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63530" indent="-293665" defTabSz="965832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74661" indent="-234932" defTabSz="965832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44526" indent="-234932" defTabSz="965832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114390" indent="-234932" defTabSz="965832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84254" indent="-234932" algn="r" defTabSz="965832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3054119" indent="-234932" algn="r" defTabSz="965832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523983" indent="-234932" algn="r" defTabSz="965832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993848" indent="-234932" algn="r" defTabSz="965832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fld id="{21EBBE97-2CBB-4EE5-999F-A4B80DE97EFB}" type="slidenum">
              <a:rPr lang="en-US" altLang="en-US" b="0" i="0" smtClean="0">
                <a:solidFill>
                  <a:schemeClr val="tx1"/>
                </a:solidFill>
              </a:rPr>
              <a:pPr eaLnBrk="1" hangingPunct="1"/>
              <a:t>22</a:t>
            </a:fld>
            <a:endParaRPr lang="en-US" altLang="en-US" b="0" i="0" smtClean="0">
              <a:solidFill>
                <a:schemeClr val="tx1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335102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64124" indent="-293894" eaLnBrk="0" hangingPunct="0">
              <a:defRPr sz="2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75576" indent="-235115" eaLnBrk="0" hangingPunct="0">
              <a:defRPr sz="2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45806" indent="-235115" eaLnBrk="0" hangingPunct="0">
              <a:defRPr sz="2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16036" indent="-235115" eaLnBrk="0" hangingPunct="0">
              <a:defRPr sz="2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86266" indent="-235115" algn="ctr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56496" indent="-235115" algn="ctr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26727" indent="-235115" algn="ctr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96957" indent="-235115" algn="ctr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622F683B-D99E-7C41-AB5A-EB94D9209749}" type="slidenum">
              <a:rPr lang="en-US" sz="1200" b="0">
                <a:latin typeface="Times New Roman" charset="0"/>
              </a:rPr>
              <a:pPr eaLnBrk="1" hangingPunct="1">
                <a:defRPr/>
              </a:pPr>
              <a:t>23</a:t>
            </a:fld>
            <a:endParaRPr lang="en-US" sz="1200" b="0">
              <a:latin typeface="Times New Roman" charset="0"/>
            </a:endParaRPr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nl-NL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9089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3725C-066D-B645-888F-A5114252D1E0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9613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B8FCFD-9700-4301-8CB5-9743B927776B}" type="slidenum">
              <a:rPr lang="en-US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480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85372" indent="-302066" eaLnBrk="0" hangingPunct="0">
              <a:defRPr sz="25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208265" indent="-241653" eaLnBrk="0" hangingPunct="0">
              <a:defRPr sz="25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91571" indent="-241653" eaLnBrk="0" hangingPunct="0">
              <a:defRPr sz="25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174878" indent="-241653" eaLnBrk="0" hangingPunct="0">
              <a:defRPr sz="25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DAF0EBB2-4000-4C27-98D1-30BAF3CCB2E1}" type="slidenum">
              <a:rPr lang="en-US" sz="1300" b="0">
                <a:latin typeface="Arial" pitchFamily="34" charset="0"/>
              </a:rPr>
              <a:pPr eaLnBrk="1" hangingPunct="1"/>
              <a:t>6</a:t>
            </a:fld>
            <a:endParaRPr lang="en-US" sz="1300" b="0">
              <a:latin typeface="Arial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701823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B8FCFD-9700-4301-8CB5-9743B927776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4808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56B38F-EC4A-4B53-8EF7-317A2392EFA8}" type="slidenum">
              <a:rPr lang="en-US" smtClean="0">
                <a:ea typeface="ヒラギノ角ゴ Pro W3"/>
                <a:cs typeface="ヒラギノ角ゴ Pro W3"/>
              </a:rPr>
              <a:pPr/>
              <a:t>30</a:t>
            </a:fld>
            <a:endParaRPr lang="en-US" smtClean="0">
              <a:ea typeface="ヒラギノ角ゴ Pro W3"/>
              <a:cs typeface="ヒラギノ角ゴ Pro W3"/>
            </a:endParaRPr>
          </a:p>
        </p:txBody>
      </p:sp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4016375" y="8904288"/>
            <a:ext cx="307022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038" tIns="47020" rIns="94038" bIns="47020" anchor="b"/>
          <a:lstStyle/>
          <a:p>
            <a:pPr algn="r" defTabSz="939800"/>
            <a:fld id="{1503E6FF-46BE-4FDC-873A-65694A840145}" type="slidenum">
              <a:rPr lang="en-US" sz="1200" b="0" i="0">
                <a:solidFill>
                  <a:schemeClr val="tx1"/>
                </a:solidFill>
                <a:cs typeface="ヒラギノ角ゴ Pro W3"/>
              </a:rPr>
              <a:pPr algn="r" defTabSz="939800"/>
              <a:t>30</a:t>
            </a:fld>
            <a:endParaRPr lang="en-US" sz="1200" b="0" i="0">
              <a:solidFill>
                <a:schemeClr val="tx1"/>
              </a:solidFill>
              <a:cs typeface="ヒラギノ角ゴ Pro W3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430" tIns="46215" rIns="92430" bIns="46215"/>
          <a:lstStyle/>
          <a:p>
            <a:pPr marL="228600" indent="-228600" eaLnBrk="1" hangingPunct="1"/>
            <a:r>
              <a:rPr lang="en-US" smtClean="0"/>
              <a:t>This is the </a:t>
            </a:r>
            <a:r>
              <a:rPr lang="en-US" b="1" smtClean="0"/>
              <a:t>Bulleted List</a:t>
            </a:r>
            <a:r>
              <a:rPr lang="en-US" smtClean="0"/>
              <a:t> slide.</a:t>
            </a:r>
          </a:p>
          <a:p>
            <a:pPr marL="228600" indent="-228600" eaLnBrk="1" hangingPunct="1"/>
            <a:r>
              <a:rPr lang="en-US" smtClean="0"/>
              <a:t>To create this particular slide, click the </a:t>
            </a:r>
            <a:r>
              <a:rPr lang="en-US" b="1" i="1" smtClean="0"/>
              <a:t>NEW SLIDE</a:t>
            </a:r>
            <a:r>
              <a:rPr lang="en-US" smtClean="0"/>
              <a:t> button on your toolbar and choose the </a:t>
            </a:r>
            <a:r>
              <a:rPr lang="en-US" b="1" i="1" smtClean="0"/>
              <a:t>BULLETED LIST</a:t>
            </a:r>
            <a:r>
              <a:rPr lang="en-US" smtClean="0"/>
              <a:t> format. (Top row, second from left)</a:t>
            </a:r>
          </a:p>
          <a:p>
            <a:pPr marL="228600" indent="-228600" eaLnBrk="1" hangingPunct="1"/>
            <a:r>
              <a:rPr lang="en-US" smtClean="0"/>
              <a:t>The </a:t>
            </a:r>
            <a:r>
              <a:rPr lang="en-US" b="1" smtClean="0"/>
              <a:t>Sub-Heading</a:t>
            </a:r>
            <a:r>
              <a:rPr lang="en-US" smtClean="0"/>
              <a:t> and </a:t>
            </a:r>
            <a:r>
              <a:rPr lang="en-US" b="1" smtClean="0"/>
              <a:t>footnote</a:t>
            </a:r>
            <a:r>
              <a:rPr lang="en-US" smtClean="0"/>
              <a:t> will not appear when you insert a new slide. If you need either one, copy and paste it from the sample slide.</a:t>
            </a:r>
          </a:p>
          <a:p>
            <a:pPr marL="228600" indent="-228600" eaLnBrk="1" hangingPunct="1"/>
            <a:r>
              <a:rPr lang="en-US" smtClean="0"/>
              <a:t>If you choose not to use a </a:t>
            </a:r>
            <a:r>
              <a:rPr lang="en-US" b="1" smtClean="0"/>
              <a:t>Sub-Heading</a:t>
            </a:r>
            <a:r>
              <a:rPr lang="en-US" smtClean="0"/>
              <a:t>, let us know when you hand in your presentation for clean-up and we’ll adjust where the bullets begin on your master page.</a:t>
            </a:r>
          </a:p>
          <a:p>
            <a:pPr marL="228600" indent="-228600" eaLnBrk="1" hangingPunct="1"/>
            <a:r>
              <a:rPr lang="en-US" smtClean="0"/>
              <a:t>Also, be sure to insert the presentation title onto the </a:t>
            </a:r>
            <a:r>
              <a:rPr lang="en-US" b="1" i="1" smtClean="0"/>
              <a:t>BULLETED LIST</a:t>
            </a:r>
            <a:r>
              <a:rPr lang="en-US" smtClean="0"/>
              <a:t> </a:t>
            </a:r>
            <a:r>
              <a:rPr lang="en-US" b="1" i="1" smtClean="0"/>
              <a:t>MASTER</a:t>
            </a:r>
            <a:r>
              <a:rPr lang="en-US" smtClean="0"/>
              <a:t> as follows: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smtClean="0"/>
              <a:t>Choose </a:t>
            </a:r>
            <a:r>
              <a:rPr lang="en-US" b="1" i="1" smtClean="0"/>
              <a:t>View / Master / Slide Master</a:t>
            </a:r>
            <a:r>
              <a:rPr lang="en-US" smtClean="0"/>
              <a:t> from your menu.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smtClean="0"/>
              <a:t>Select the text at the bottom of the slide and type in a short version of your presentation title.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smtClean="0"/>
              <a:t>Click the </a:t>
            </a:r>
            <a:r>
              <a:rPr lang="en-US" b="1" i="1" smtClean="0"/>
              <a:t>SLIDE VIEW</a:t>
            </a:r>
            <a:r>
              <a:rPr lang="en-US" smtClean="0"/>
              <a:t> button in the lower left hand part of your screen to return to the slide show. (Small white rectangle)</a:t>
            </a:r>
          </a:p>
        </p:txBody>
      </p:sp>
    </p:spTree>
    <p:extLst>
      <p:ext uri="{BB962C8B-B14F-4D97-AF65-F5344CB8AC3E}">
        <p14:creationId xmlns:p14="http://schemas.microsoft.com/office/powerpoint/2010/main" val="3873587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23107067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31086047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23159430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31101616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9685850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4006045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30044979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3046796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85372" indent="-302066" eaLnBrk="0" hangingPunct="0">
              <a:defRPr sz="25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208265" indent="-241653" eaLnBrk="0" hangingPunct="0">
              <a:defRPr sz="25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91571" indent="-241653" eaLnBrk="0" hangingPunct="0">
              <a:defRPr sz="25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174878" indent="-241653" eaLnBrk="0" hangingPunct="0">
              <a:defRPr sz="25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AEB08667-DFF6-4B56-98B7-7FF6BF02FAAE}" type="slidenum">
              <a:rPr lang="en-US" sz="1300" b="0">
                <a:latin typeface="Arial" pitchFamily="34" charset="0"/>
              </a:rPr>
              <a:pPr eaLnBrk="1" hangingPunct="1"/>
              <a:t>7</a:t>
            </a:fld>
            <a:endParaRPr lang="en-US" sz="1300" b="0">
              <a:latin typeface="Arial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175731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39939816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en-US" smtClean="0"/>
          </a:p>
        </p:txBody>
      </p:sp>
    </p:spTree>
    <p:extLst>
      <p:ext uri="{BB962C8B-B14F-4D97-AF65-F5344CB8AC3E}">
        <p14:creationId xmlns:p14="http://schemas.microsoft.com/office/powerpoint/2010/main" val="21946741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C0F3207-C4E7-4F2E-A482-CD06120D2826}" type="slidenum">
              <a:rPr lang="en-US" altLang="it-IT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46</a:t>
            </a:fld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8596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0E690BB-95A6-4572-8E1C-E700CD6A48DE}" type="slidenum">
              <a:rPr lang="en-US" altLang="it-IT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47</a:t>
            </a:fld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6864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BD69A40-5EC3-4541-ABCA-417A699731E1}" type="slidenum">
              <a:rPr lang="en-US" altLang="it-IT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48</a:t>
            </a:fld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8213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A4FE398-E207-4932-9257-3EB1B25D79B3}" type="slidenum">
              <a:rPr lang="en-US" altLang="it-IT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58</a:t>
            </a:fld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939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EE068-EB3D-43F7-934E-F1DAAC5FB21B}" type="slidenum">
              <a:rPr lang="it-IT" smtClean="0"/>
              <a:t>61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40373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5098C36-616B-4186-A035-50D01E89112E}" type="slidenum">
              <a:rPr lang="en-US" altLang="it-IT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62</a:t>
            </a:fld>
            <a:endParaRPr lang="en-US" altLang="it-IT">
              <a:solidFill>
                <a:srgbClr val="000000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1137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EE068-EB3D-43F7-934E-F1DAAC5FB21B}" type="slidenum">
              <a:rPr lang="it-IT" smtClean="0"/>
              <a:t>81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66593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F4B2E97-FF87-4396-A2A6-F12684D752E1}" type="slidenum">
              <a:rPr lang="en-US" altLang="it-IT" sz="1200">
                <a:solidFill>
                  <a:prstClr val="black"/>
                </a:solidFill>
              </a:rPr>
              <a:pPr eaLnBrk="1" hangingPunct="1"/>
              <a:t>82</a:t>
            </a:fld>
            <a:endParaRPr lang="en-US" altLang="it-IT" sz="1200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982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88641" indent="-30332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13295" indent="-24265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98612" indent="-24265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83930" indent="-24265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69248" indent="-2426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154566" indent="-2426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39884" indent="-2426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25201" indent="-2426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77E3BCD-D456-4F6F-8EC6-5A0B587EF997}" type="slidenum">
              <a:rPr lang="sv-SE" altLang="en-US"/>
              <a:pPr eaLnBrk="1" hangingPunct="1"/>
              <a:t>10</a:t>
            </a:fld>
            <a:endParaRPr lang="sv-SE" alt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z="1000" dirty="0">
                <a:latin typeface="Arial" pitchFamily="34" charset="0"/>
              </a:rPr>
              <a:t>Not only are vessels of different sizes in different people, but also in the same person,</a:t>
            </a:r>
          </a:p>
          <a:p>
            <a:pPr eaLnBrk="1" hangingPunct="1"/>
            <a:r>
              <a:rPr lang="en-GB" altLang="en-US" sz="1000" dirty="0">
                <a:latin typeface="Arial" pitchFamily="34" charset="0"/>
              </a:rPr>
              <a:t>vessel size varies depending on where the vessel is located in the coronary tree.</a:t>
            </a:r>
          </a:p>
          <a:p>
            <a:pPr eaLnBrk="1" hangingPunct="1"/>
            <a:r>
              <a:rPr lang="en-GB" altLang="en-US" sz="1000" dirty="0">
                <a:latin typeface="Arial" pitchFamily="34" charset="0"/>
              </a:rPr>
              <a:t>This illustration shows how arteries become smaller and smaller in diameter the more</a:t>
            </a:r>
          </a:p>
          <a:p>
            <a:pPr eaLnBrk="1" hangingPunct="1"/>
            <a:r>
              <a:rPr lang="en-GB" altLang="en-US" sz="1000" dirty="0">
                <a:latin typeface="Arial" pitchFamily="34" charset="0"/>
              </a:rPr>
              <a:t>distal they are in the coronary tree.</a:t>
            </a:r>
          </a:p>
          <a:p>
            <a:pPr eaLnBrk="1" hangingPunct="1"/>
            <a:r>
              <a:rPr lang="en-GB" altLang="en-US" sz="1000" dirty="0">
                <a:latin typeface="Arial" pitchFamily="34" charset="0"/>
              </a:rPr>
              <a:t>As vessel size decreases, flow decreases and resistance increases. Pressure,</a:t>
            </a:r>
          </a:p>
          <a:p>
            <a:pPr eaLnBrk="1" hangingPunct="1"/>
            <a:r>
              <a:rPr lang="en-GB" altLang="en-US" sz="1000" dirty="0">
                <a:latin typeface="Arial" pitchFamily="34" charset="0"/>
              </a:rPr>
              <a:t>however, remains the same.</a:t>
            </a:r>
          </a:p>
          <a:p>
            <a:pPr eaLnBrk="1" hangingPunct="1"/>
            <a:r>
              <a:rPr lang="en-GB" altLang="en-US" sz="1000" dirty="0">
                <a:latin typeface="Arial" pitchFamily="34" charset="0"/>
              </a:rPr>
              <a:t>Trying to apply a fixed value of CSA 4.0 mm</a:t>
            </a:r>
            <a:r>
              <a:rPr lang="sv-SE" altLang="en-US" sz="1000" baseline="30000" dirty="0">
                <a:latin typeface="Arial" pitchFamily="34" charset="0"/>
              </a:rPr>
              <a:t>2</a:t>
            </a:r>
            <a:r>
              <a:rPr lang="en-GB" altLang="en-US" sz="1000" dirty="0">
                <a:latin typeface="Arial" pitchFamily="34" charset="0"/>
              </a:rPr>
              <a:t> as the </a:t>
            </a:r>
            <a:r>
              <a:rPr lang="en-GB" altLang="en-US" sz="1000" dirty="0" err="1">
                <a:latin typeface="Arial" pitchFamily="34" charset="0"/>
              </a:rPr>
              <a:t>cutoff</a:t>
            </a:r>
            <a:r>
              <a:rPr lang="en-GB" altLang="en-US" sz="1000" dirty="0">
                <a:latin typeface="Arial" pitchFamily="34" charset="0"/>
              </a:rPr>
              <a:t> for a significant lesion runs</a:t>
            </a:r>
          </a:p>
          <a:p>
            <a:pPr eaLnBrk="1" hangingPunct="1"/>
            <a:r>
              <a:rPr lang="en-GB" altLang="en-US" sz="1000" dirty="0">
                <a:latin typeface="Arial" pitchFamily="34" charset="0"/>
              </a:rPr>
              <a:t>into the same problem as mentioned previously: CSA 4.0 mm</a:t>
            </a:r>
            <a:r>
              <a:rPr lang="sv-SE" altLang="en-US" sz="1000" baseline="30000" dirty="0">
                <a:latin typeface="Arial" pitchFamily="34" charset="0"/>
              </a:rPr>
              <a:t>2</a:t>
            </a:r>
            <a:r>
              <a:rPr lang="en-GB" altLang="en-US" sz="1000" dirty="0">
                <a:latin typeface="Arial" pitchFamily="34" charset="0"/>
              </a:rPr>
              <a:t> has grossly different</a:t>
            </a:r>
          </a:p>
          <a:p>
            <a:pPr eaLnBrk="1" hangingPunct="1"/>
            <a:r>
              <a:rPr lang="en-GB" altLang="en-US" sz="1000" dirty="0">
                <a:latin typeface="Arial" pitchFamily="34" charset="0"/>
              </a:rPr>
              <a:t>meanings in different sizes of arteries.</a:t>
            </a:r>
            <a:br>
              <a:rPr lang="en-GB" altLang="en-US" sz="1000" dirty="0">
                <a:latin typeface="Arial" pitchFamily="34" charset="0"/>
              </a:rPr>
            </a:br>
            <a:endParaRPr lang="en-GB" altLang="en-US" sz="1000" dirty="0">
              <a:latin typeface="Arial" pitchFamily="34" charset="0"/>
            </a:endParaRPr>
          </a:p>
          <a:p>
            <a:pPr eaLnBrk="1" hangingPunct="1"/>
            <a:r>
              <a:rPr lang="en-GB" altLang="en-US" sz="1000" dirty="0">
                <a:latin typeface="Arial" pitchFamily="34" charset="0"/>
              </a:rPr>
              <a:t>Defining the significance of a given CSA by IVUS is dependant on the normal size of the</a:t>
            </a:r>
          </a:p>
          <a:p>
            <a:pPr eaLnBrk="1" hangingPunct="1"/>
            <a:r>
              <a:rPr lang="en-GB" altLang="en-US" sz="1000" dirty="0">
                <a:latin typeface="Arial" pitchFamily="34" charset="0"/>
              </a:rPr>
              <a:t>artery which varies considerably from one artery to another and from one person to</a:t>
            </a:r>
          </a:p>
          <a:p>
            <a:pPr eaLnBrk="1" hangingPunct="1"/>
            <a:r>
              <a:rPr lang="en-GB" altLang="en-US" sz="1000" dirty="0">
                <a:latin typeface="Arial" pitchFamily="34" charset="0"/>
              </a:rPr>
              <a:t>another. FFR is a relative index, based on measurements of pressure, that takes</a:t>
            </a:r>
          </a:p>
          <a:p>
            <a:pPr eaLnBrk="1" hangingPunct="1"/>
            <a:r>
              <a:rPr lang="en-GB" altLang="en-US" sz="1000" dirty="0">
                <a:latin typeface="Arial" pitchFamily="34" charset="0"/>
              </a:rPr>
              <a:t>into account size of the person and the size of the vessel.</a:t>
            </a:r>
          </a:p>
        </p:txBody>
      </p:sp>
    </p:spTree>
    <p:extLst>
      <p:ext uri="{BB962C8B-B14F-4D97-AF65-F5344CB8AC3E}">
        <p14:creationId xmlns:p14="http://schemas.microsoft.com/office/powerpoint/2010/main" val="33782591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0D29B-DE38-4083-B9BE-3D79A46154B3}" type="slidenum">
              <a:rPr lang="it-IT" smtClean="0"/>
              <a:t>85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11185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0D29B-DE38-4083-B9BE-3D79A46154B3}" type="slidenum">
              <a:rPr lang="it-IT" smtClean="0"/>
              <a:t>86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66213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EE068-EB3D-43F7-934E-F1DAAC5FB21B}" type="slidenum">
              <a:rPr lang="it-IT" smtClean="0"/>
              <a:t>94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0981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EE068-EB3D-43F7-934E-F1DAAC5FB21B}" type="slidenum">
              <a:rPr lang="it-IT" smtClean="0"/>
              <a:t>95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098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85372" indent="-302066" eaLnBrk="0" hangingPunct="0">
              <a:defRPr sz="25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208265" indent="-241653" eaLnBrk="0" hangingPunct="0">
              <a:defRPr sz="25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91571" indent="-241653" eaLnBrk="0" hangingPunct="0">
              <a:defRPr sz="25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174878" indent="-241653" eaLnBrk="0" hangingPunct="0">
              <a:defRPr sz="25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23A21CE6-BB58-4562-9312-C90C7BE5DA82}" type="slidenum">
              <a:rPr lang="en-US" sz="1300" b="0">
                <a:latin typeface="Arial" pitchFamily="34" charset="0"/>
              </a:rPr>
              <a:pPr eaLnBrk="1" hangingPunct="1"/>
              <a:t>11</a:t>
            </a:fld>
            <a:endParaRPr lang="en-US" sz="1300" b="0"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04231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85372" indent="-302066" eaLnBrk="0" hangingPunct="0">
              <a:defRPr sz="25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208265" indent="-241653" eaLnBrk="0" hangingPunct="0">
              <a:defRPr sz="25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91571" indent="-241653" eaLnBrk="0" hangingPunct="0">
              <a:defRPr sz="25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174878" indent="-241653" eaLnBrk="0" hangingPunct="0">
              <a:defRPr sz="25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2D44D04C-E03B-4AD5-9CD1-8FE3A8DC7DAE}" type="slidenum">
              <a:rPr lang="en-US" sz="1300" b="0">
                <a:latin typeface="Arial" pitchFamily="34" charset="0"/>
              </a:rPr>
              <a:pPr eaLnBrk="1" hangingPunct="1"/>
              <a:t>12</a:t>
            </a:fld>
            <a:endParaRPr lang="en-US" sz="1300" b="0">
              <a:latin typeface="Arial" pitchFamily="34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53654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85372" indent="-302066" eaLnBrk="0" hangingPunct="0">
              <a:defRPr sz="25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208265" indent="-241653" eaLnBrk="0" hangingPunct="0">
              <a:defRPr sz="25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91571" indent="-241653" eaLnBrk="0" hangingPunct="0">
              <a:defRPr sz="25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174878" indent="-241653" eaLnBrk="0" hangingPunct="0">
              <a:defRPr sz="25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8152F0D5-9252-41E1-83A2-8A84D9C666DD}" type="slidenum">
              <a:rPr lang="en-US" sz="1300" b="0">
                <a:latin typeface="Arial" pitchFamily="34" charset="0"/>
              </a:rPr>
              <a:pPr eaLnBrk="1" hangingPunct="1"/>
              <a:t>13</a:t>
            </a:fld>
            <a:endParaRPr lang="en-US" sz="1300" b="0">
              <a:latin typeface="Arial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7579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85372" indent="-302066" eaLnBrk="0" hangingPunct="0">
              <a:defRPr sz="25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208265" indent="-241653" eaLnBrk="0" hangingPunct="0">
              <a:defRPr sz="25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91571" indent="-241653" eaLnBrk="0" hangingPunct="0">
              <a:defRPr sz="25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174878" indent="-241653" eaLnBrk="0" hangingPunct="0">
              <a:defRPr sz="25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2F0715BB-FF54-4BA1-A80B-703121EA226C}" type="slidenum">
              <a:rPr lang="en-US" sz="1300" b="0">
                <a:latin typeface="Arial" pitchFamily="34" charset="0"/>
              </a:rPr>
              <a:pPr eaLnBrk="1" hangingPunct="1"/>
              <a:t>14</a:t>
            </a:fld>
            <a:endParaRPr lang="en-US" sz="1300" b="0">
              <a:latin typeface="Arial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28580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85372" indent="-302066" eaLnBrk="0" hangingPunct="0">
              <a:defRPr sz="25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208265" indent="-241653" eaLnBrk="0" hangingPunct="0">
              <a:defRPr sz="25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91571" indent="-241653" eaLnBrk="0" hangingPunct="0">
              <a:defRPr sz="25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174878" indent="-241653" eaLnBrk="0" hangingPunct="0">
              <a:defRPr sz="25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fld id="{B1530687-A908-423B-A52C-F08DF69FF168}" type="slidenum">
              <a:rPr lang="en-US" sz="1300" b="0">
                <a:latin typeface="Arial" pitchFamily="34" charset="0"/>
              </a:rPr>
              <a:pPr eaLnBrk="1" hangingPunct="1"/>
              <a:t>15</a:t>
            </a:fld>
            <a:endParaRPr lang="en-US" sz="1300" b="0">
              <a:latin typeface="Arial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43101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05059C-6544-4D8B-AA24-18648BBA7933}" type="datetimeFigureOut">
              <a:rPr lang="it-IT" smtClean="0"/>
              <a:pPr>
                <a:defRPr/>
              </a:pPr>
              <a:t>13/10/2018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F5728E-4EFE-4AB7-9639-E9F58DF32457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7382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3B199AF-8A71-47A6-A29A-4C7EE2107622}" type="datetimeFigureOut">
              <a:rPr lang="it-IT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13/10/2018</a:t>
            </a:fld>
            <a:endParaRPr lang="it-IT">
              <a:ea typeface="ＭＳ Ｐゴシック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F8BD2A5-C548-4B73-B56D-9C9556E26D28}" type="slidenum">
              <a:rPr lang="it-IT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1267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3B199AF-8A71-47A6-A29A-4C7EE2107622}" type="datetimeFigureOut">
              <a:rPr lang="it-IT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13/10/2018</a:t>
            </a:fld>
            <a:endParaRPr lang="it-IT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F8BD2A5-C548-4B73-B56D-9C9556E26D28}" type="slidenum">
              <a:rPr lang="it-IT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0675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3B199AF-8A71-47A6-A29A-4C7EE2107622}" type="datetimeFigureOut">
              <a:rPr lang="it-IT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13/10/2018</a:t>
            </a:fld>
            <a:endParaRPr lang="it-IT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F8BD2A5-C548-4B73-B56D-9C9556E26D28}" type="slidenum">
              <a:rPr lang="it-IT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ea typeface="ＭＳ Ｐゴシック" pitchFamily="34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39889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3B199AF-8A71-47A6-A29A-4C7EE2107622}" type="datetimeFigureOut">
              <a:rPr lang="it-IT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13/10/2018</a:t>
            </a:fld>
            <a:endParaRPr lang="it-IT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F8BD2A5-C548-4B73-B56D-9C9556E26D28}" type="slidenum">
              <a:rPr lang="it-IT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0037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3B199AF-8A71-47A6-A29A-4C7EE2107622}" type="datetimeFigureOut">
              <a:rPr lang="it-IT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13/10/2018</a:t>
            </a:fld>
            <a:endParaRPr lang="it-IT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F8BD2A5-C548-4B73-B56D-9C9556E26D28}" type="slidenum">
              <a:rPr lang="it-IT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ea typeface="ＭＳ Ｐゴシック" pitchFamily="34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98442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3B199AF-8A71-47A6-A29A-4C7EE2107622}" type="datetimeFigureOut">
              <a:rPr lang="it-IT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13/10/2018</a:t>
            </a:fld>
            <a:endParaRPr lang="it-IT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F8BD2A5-C548-4B73-B56D-9C9556E26D28}" type="slidenum">
              <a:rPr lang="it-IT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3405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59923F-4453-4A2C-8581-84F12B8C1A4C}" type="datetimeFigureOut">
              <a:rPr lang="it-IT" smtClean="0"/>
              <a:pPr>
                <a:defRPr/>
              </a:pPr>
              <a:t>13/10/2018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4C53F4-304B-41BD-A0DA-D12FDD80B237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7032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3B199AF-8A71-47A6-A29A-4C7EE2107622}" type="datetimeFigureOut">
              <a:rPr lang="it-IT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13/10/2018</a:t>
            </a:fld>
            <a:endParaRPr lang="it-IT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F8BD2A5-C548-4B73-B56D-9C9556E26D28}" type="slidenum">
              <a:rPr lang="it-IT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0736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9F1D10-F0FC-4BE9-AEBE-CABE7EEED64E}" type="slidenum">
              <a:rPr lang="en-US" altLang="en-US"/>
              <a:pPr/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17260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JM Dark Green / Header /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563" y="1306514"/>
            <a:ext cx="8531180" cy="4911723"/>
          </a:xfrm>
          <a:prstGeom prst="rect">
            <a:avLst/>
          </a:prstGeom>
        </p:spPr>
        <p:txBody>
          <a:bodyPr/>
          <a:lstStyle>
            <a:lvl1pPr>
              <a:spcBef>
                <a:spcPts val="945"/>
              </a:spcBef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-343549" y="1306514"/>
            <a:ext cx="238103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9258799" y="1306514"/>
            <a:ext cx="238103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-1058553" y="1205110"/>
            <a:ext cx="670785" cy="150493"/>
          </a:xfrm>
          <a:prstGeom prst="rect">
            <a:avLst/>
          </a:prstGeom>
          <a:noFill/>
        </p:spPr>
        <p:txBody>
          <a:bodyPr wrap="none" lIns="57598" tIns="28799" rIns="57598" bIns="28799" rtlCol="0">
            <a:spAutoFit/>
          </a:bodyPr>
          <a:lstStyle/>
          <a:p>
            <a:pPr algn="r"/>
            <a:r>
              <a:rPr lang="en-US" sz="600" dirty="0" smtClean="0">
                <a:solidFill>
                  <a:srgbClr val="3366FF"/>
                </a:solidFill>
              </a:rPr>
              <a:t>BULLET GUIDE</a:t>
            </a:r>
            <a:endParaRPr lang="en-US" sz="600" dirty="0">
              <a:solidFill>
                <a:srgbClr val="3366FF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9558287" y="1205110"/>
            <a:ext cx="670785" cy="150493"/>
          </a:xfrm>
          <a:prstGeom prst="rect">
            <a:avLst/>
          </a:prstGeom>
          <a:noFill/>
        </p:spPr>
        <p:txBody>
          <a:bodyPr wrap="none" lIns="57598" tIns="28799" rIns="57598" bIns="28799" rtlCol="0">
            <a:spAutoFit/>
          </a:bodyPr>
          <a:lstStyle/>
          <a:p>
            <a:pPr algn="l"/>
            <a:r>
              <a:rPr lang="en-US" sz="600" dirty="0" smtClean="0">
                <a:solidFill>
                  <a:srgbClr val="3366FF"/>
                </a:solidFill>
              </a:rPr>
              <a:t>BULLET GUIDE</a:t>
            </a:r>
            <a:endParaRPr lang="en-US" sz="600" dirty="0">
              <a:solidFill>
                <a:srgbClr val="3366FF"/>
              </a:solidFill>
            </a:endParaRPr>
          </a:p>
        </p:txBody>
      </p:sp>
      <p:cxnSp>
        <p:nvCxnSpPr>
          <p:cNvPr id="23" name="Straight Connector 22"/>
          <p:cNvCxnSpPr/>
          <p:nvPr userDrawn="1"/>
        </p:nvCxnSpPr>
        <p:spPr>
          <a:xfrm flipH="1">
            <a:off x="-343549" y="313684"/>
            <a:ext cx="238103" cy="0"/>
          </a:xfrm>
          <a:prstGeom prst="line">
            <a:avLst/>
          </a:prstGeom>
          <a:ln>
            <a:solidFill>
              <a:srgbClr val="00685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-1093994" y="238438"/>
            <a:ext cx="706226" cy="150493"/>
          </a:xfrm>
          <a:prstGeom prst="rect">
            <a:avLst/>
          </a:prstGeom>
          <a:noFill/>
        </p:spPr>
        <p:txBody>
          <a:bodyPr wrap="none" lIns="57598" tIns="28799" rIns="57598" bIns="28799" rtlCol="0">
            <a:spAutoFit/>
          </a:bodyPr>
          <a:lstStyle/>
          <a:p>
            <a:pPr algn="r"/>
            <a:r>
              <a:rPr lang="en-US" sz="600" dirty="0" smtClean="0">
                <a:solidFill>
                  <a:srgbClr val="006852"/>
                </a:solidFill>
              </a:rPr>
              <a:t>HEADER GUIDE</a:t>
            </a:r>
            <a:endParaRPr lang="en-US" sz="600" dirty="0">
              <a:solidFill>
                <a:srgbClr val="006852"/>
              </a:solidFill>
            </a:endParaRPr>
          </a:p>
        </p:txBody>
      </p:sp>
      <p:cxnSp>
        <p:nvCxnSpPr>
          <p:cNvPr id="25" name="Straight Connector 24"/>
          <p:cNvCxnSpPr/>
          <p:nvPr userDrawn="1"/>
        </p:nvCxnSpPr>
        <p:spPr>
          <a:xfrm flipH="1">
            <a:off x="9258799" y="313684"/>
            <a:ext cx="238103" cy="0"/>
          </a:xfrm>
          <a:prstGeom prst="line">
            <a:avLst/>
          </a:prstGeom>
          <a:ln>
            <a:solidFill>
              <a:srgbClr val="00685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 userDrawn="1"/>
        </p:nvSpPr>
        <p:spPr>
          <a:xfrm>
            <a:off x="9558287" y="238438"/>
            <a:ext cx="706226" cy="150493"/>
          </a:xfrm>
          <a:prstGeom prst="rect">
            <a:avLst/>
          </a:prstGeom>
          <a:noFill/>
        </p:spPr>
        <p:txBody>
          <a:bodyPr wrap="none" lIns="57598" tIns="28799" rIns="57598" bIns="28799" rtlCol="0">
            <a:spAutoFit/>
          </a:bodyPr>
          <a:lstStyle/>
          <a:p>
            <a:pPr algn="l"/>
            <a:r>
              <a:rPr lang="en-US" sz="600" dirty="0" smtClean="0">
                <a:solidFill>
                  <a:srgbClr val="006852"/>
                </a:solidFill>
              </a:rPr>
              <a:t>HEADER GUIDE</a:t>
            </a:r>
            <a:endParaRPr lang="en-US" sz="600" dirty="0">
              <a:solidFill>
                <a:srgbClr val="006852"/>
              </a:solidFill>
            </a:endParaRPr>
          </a:p>
        </p:txBody>
      </p:sp>
      <p:sp>
        <p:nvSpPr>
          <p:cNvPr id="27" name="Title Placeholder 1"/>
          <p:cNvSpPr>
            <a:spLocks noGrp="1"/>
          </p:cNvSpPr>
          <p:nvPr>
            <p:ph type="title"/>
          </p:nvPr>
        </p:nvSpPr>
        <p:spPr>
          <a:xfrm>
            <a:off x="309565" y="308429"/>
            <a:ext cx="8531178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856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7619BE-7616-4901-BF40-D74552513799}" type="datetimeFigureOut">
              <a:rPr lang="it-IT" smtClean="0"/>
              <a:pPr>
                <a:defRPr/>
              </a:pPr>
              <a:t>13/10/2018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C6ABEB-5882-4CB9-80F6-DDDD85B764F1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27327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10/13/2018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6846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A89D7F-D68A-49E8-A2F1-A255E4465F02}" type="datetimeFigureOut">
              <a:rPr lang="it-IT" smtClean="0"/>
              <a:pPr>
                <a:defRPr/>
              </a:pPr>
              <a:t>13/10/2018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D8CF8F-C408-470F-9E67-3960F77C842F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0535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3B199AF-8A71-47A6-A29A-4C7EE2107622}" type="datetimeFigureOut">
              <a:rPr lang="it-IT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13/10/2018</a:t>
            </a:fld>
            <a:endParaRPr lang="it-IT">
              <a:ea typeface="ＭＳ Ｐゴシック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F8BD2A5-C548-4B73-B56D-9C9556E26D28}" type="slidenum">
              <a:rPr lang="it-IT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5287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3B43F5-89AF-4DCF-8A7D-47072E19F0AB}" type="datetimeFigureOut">
              <a:rPr lang="it-IT" smtClean="0"/>
              <a:pPr>
                <a:defRPr/>
              </a:pPr>
              <a:t>13/10/2018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CF9156-998C-4E36-9CBF-1186C3CB1DB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3024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8C18F-95CD-414F-B769-08CC161B3F93}" type="datetimeFigureOut">
              <a:rPr lang="it-IT" smtClean="0"/>
              <a:pPr>
                <a:defRPr/>
              </a:pPr>
              <a:t>13/10/2018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0BBB0E-D7FC-427A-945F-C6387A4E910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1193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3B199AF-8A71-47A6-A29A-4C7EE2107622}" type="datetimeFigureOut">
              <a:rPr lang="it-IT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13/10/2018</a:t>
            </a:fld>
            <a:endParaRPr lang="it-IT">
              <a:ea typeface="ＭＳ Ｐゴシック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F8BD2A5-C548-4B73-B56D-9C9556E26D28}" type="slidenum">
              <a:rPr lang="it-IT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8335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91CFD-E79A-4C8F-A59D-3B960830BD4E}" type="datetimeFigureOut">
              <a:rPr lang="it-IT" smtClean="0"/>
              <a:pPr>
                <a:defRPr/>
              </a:pPr>
              <a:t>13/10/2018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1D7165-9BD0-4813-8A7A-367D648D14F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2940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16B996-CB54-455B-ADD3-A9A276040EEB}" type="datetimeFigureOut">
              <a:rPr lang="it-IT" smtClean="0"/>
              <a:pPr>
                <a:defRPr/>
              </a:pPr>
              <a:t>13/10/2018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906BA8-A845-4879-BB20-282E131BE05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5670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58000">
              <a:schemeClr val="bg2">
                <a:shade val="96000"/>
                <a:satMod val="120000"/>
                <a:lumMod val="9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3B199AF-8A71-47A6-A29A-4C7EE2107622}" type="datetimeFigureOut">
              <a:rPr lang="it-IT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13/10/2018</a:t>
            </a:fld>
            <a:endParaRPr lang="it-IT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45720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F8BD2A5-C548-4B73-B56D-9C9556E26D28}" type="slidenum">
              <a:rPr lang="it-IT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45710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  <p:sldLayoutId id="2147483827" r:id="rId18"/>
    <p:sldLayoutId id="2147483828" r:id="rId19"/>
    <p:sldLayoutId id="2147483829" r:id="rId20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6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6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7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73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8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8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03.jpg"/><Relationship Id="rId4" Type="http://schemas.openxmlformats.org/officeDocument/2006/relationships/image" Target="../media/image10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1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16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21.jpeg"/><Relationship Id="rId4" Type="http://schemas.openxmlformats.org/officeDocument/2006/relationships/image" Target="../media/image118.jpeg"/><Relationship Id="rId9" Type="http://schemas.microsoft.com/office/2007/relationships/hdphoto" Target="../media/hdphoto4.wdp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microsoft.com/office/2007/relationships/hdphoto" Target="../media/hdphoto1.wdp"/><Relationship Id="rId7" Type="http://schemas.microsoft.com/office/2007/relationships/hdphoto" Target="../media/hdphoto7.wdp"/><Relationship Id="rId12" Type="http://schemas.openxmlformats.org/officeDocument/2006/relationships/image" Target="../media/image1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125.jpeg"/><Relationship Id="rId4" Type="http://schemas.openxmlformats.org/officeDocument/2006/relationships/image" Target="../media/image122.jpeg"/><Relationship Id="rId9" Type="http://schemas.microsoft.com/office/2007/relationships/hdphoto" Target="../media/hdphoto8.wdp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microsoft.com/office/2007/relationships/hdphoto" Target="../media/hdphoto1.wdp"/><Relationship Id="rId7" Type="http://schemas.microsoft.com/office/2007/relationships/hdphoto" Target="../media/hdphoto11.wdp"/><Relationship Id="rId12" Type="http://schemas.openxmlformats.org/officeDocument/2006/relationships/image" Target="../media/image1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129.jpeg"/><Relationship Id="rId4" Type="http://schemas.openxmlformats.org/officeDocument/2006/relationships/image" Target="../media/image126.jpeg"/><Relationship Id="rId9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4556125" y="3140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 i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82" name="Text Box 2"/>
          <p:cNvSpPr txBox="1">
            <a:spLocks noChangeArrowheads="1"/>
          </p:cNvSpPr>
          <p:nvPr/>
        </p:nvSpPr>
        <p:spPr bwMode="auto">
          <a:xfrm>
            <a:off x="2171042" y="5457418"/>
            <a:ext cx="480191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000" b="1" dirty="0" smtClean="0">
                <a:latin typeface="Calibri" pitchFamily="34" charset="0"/>
              </a:rPr>
              <a:t>Dr. Giovanni TERUZZI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000" b="1" dirty="0" smtClean="0">
                <a:latin typeface="Calibri" pitchFamily="34" charset="0"/>
              </a:rPr>
              <a:t>Cardiologia Invasiva III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000" b="1" dirty="0" smtClean="0">
                <a:latin typeface="Calibri" pitchFamily="34" charset="0"/>
              </a:rPr>
              <a:t>Centro Cardiologico Monzino, IRCCS</a:t>
            </a:r>
            <a:endParaRPr lang="it-IT" altLang="it-IT" sz="2000" dirty="0" smtClean="0">
              <a:latin typeface="Calibri" pitchFamily="34" charset="0"/>
            </a:endParaRPr>
          </a:p>
        </p:txBody>
      </p:sp>
      <p:sp>
        <p:nvSpPr>
          <p:cNvPr id="3077" name="CasellaDiTesto 12"/>
          <p:cNvSpPr txBox="1">
            <a:spLocks noChangeArrowheads="1"/>
          </p:cNvSpPr>
          <p:nvPr/>
        </p:nvSpPr>
        <p:spPr bwMode="auto">
          <a:xfrm>
            <a:off x="611187" y="1340768"/>
            <a:ext cx="807402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4000" b="1" dirty="0" err="1" smtClean="0"/>
              <a:t>Imaging</a:t>
            </a:r>
            <a:r>
              <a:rPr lang="it-IT" sz="4000" b="1" dirty="0" smtClean="0"/>
              <a:t> </a:t>
            </a:r>
            <a:r>
              <a:rPr lang="it-IT" sz="4000" b="1" dirty="0" err="1" smtClean="0"/>
              <a:t>intracoronarico</a:t>
            </a:r>
            <a:r>
              <a:rPr lang="it-IT" sz="4000" b="1" dirty="0" smtClean="0"/>
              <a:t>/FFR: ruolo complementare alla coronarografia nella valutazione della coronaropatia</a:t>
            </a:r>
          </a:p>
        </p:txBody>
      </p:sp>
      <p:pic>
        <p:nvPicPr>
          <p:cNvPr id="6" name="Immagine 5" descr="9208a937-0bf5-45a9-a606-94f76cd17964_xl.jpg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107504" y="116632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812" y="145719"/>
            <a:ext cx="21844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5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1130300" y="1295400"/>
            <a:ext cx="80137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en-US" sz="3000" dirty="0">
                <a:solidFill>
                  <a:srgbClr val="C00000"/>
                </a:solidFill>
              </a:rPr>
              <a:t>The coronary tree</a:t>
            </a:r>
            <a:endParaRPr lang="sv-SE" altLang="en-US" sz="3000" u="sng" dirty="0">
              <a:solidFill>
                <a:srgbClr val="C00000"/>
              </a:solidFill>
            </a:endParaRPr>
          </a:p>
        </p:txBody>
      </p:sp>
      <p:sp>
        <p:nvSpPr>
          <p:cNvPr id="41987" name="Line 85"/>
          <p:cNvSpPr>
            <a:spLocks noChangeShapeType="1"/>
          </p:cNvSpPr>
          <p:nvPr/>
        </p:nvSpPr>
        <p:spPr bwMode="auto">
          <a:xfrm>
            <a:off x="1433513" y="2541588"/>
            <a:ext cx="1204912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8" name="Line 86"/>
          <p:cNvSpPr>
            <a:spLocks noChangeShapeType="1"/>
          </p:cNvSpPr>
          <p:nvPr/>
        </p:nvSpPr>
        <p:spPr bwMode="auto">
          <a:xfrm flipV="1">
            <a:off x="3024188" y="2525713"/>
            <a:ext cx="1176337" cy="1587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9" name="Freeform 88"/>
          <p:cNvSpPr>
            <a:spLocks/>
          </p:cNvSpPr>
          <p:nvPr/>
        </p:nvSpPr>
        <p:spPr bwMode="auto">
          <a:xfrm>
            <a:off x="1265238" y="3021013"/>
            <a:ext cx="3113087" cy="3054350"/>
          </a:xfrm>
          <a:custGeom>
            <a:avLst/>
            <a:gdLst>
              <a:gd name="T0" fmla="*/ 0 w 2419"/>
              <a:gd name="T1" fmla="*/ 0 h 2935"/>
              <a:gd name="T2" fmla="*/ 534076 w 2419"/>
              <a:gd name="T3" fmla="*/ 2306113 h 2935"/>
              <a:gd name="T4" fmla="*/ 1557187 w 2419"/>
              <a:gd name="T5" fmla="*/ 3053309 h 2935"/>
              <a:gd name="T6" fmla="*/ 2631774 w 2419"/>
              <a:gd name="T7" fmla="*/ 2300909 h 2935"/>
              <a:gd name="T8" fmla="*/ 3113087 w 2419"/>
              <a:gd name="T9" fmla="*/ 0 h 29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19"/>
              <a:gd name="T16" fmla="*/ 0 h 2935"/>
              <a:gd name="T17" fmla="*/ 2419 w 2419"/>
              <a:gd name="T18" fmla="*/ 2935 h 29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19" h="2935">
                <a:moveTo>
                  <a:pt x="0" y="0"/>
                </a:moveTo>
                <a:cubicBezTo>
                  <a:pt x="69" y="369"/>
                  <a:pt x="213" y="1727"/>
                  <a:pt x="415" y="2216"/>
                </a:cubicBezTo>
                <a:cubicBezTo>
                  <a:pt x="617" y="2705"/>
                  <a:pt x="940" y="2935"/>
                  <a:pt x="1210" y="2934"/>
                </a:cubicBezTo>
                <a:cubicBezTo>
                  <a:pt x="1479" y="2933"/>
                  <a:pt x="1844" y="2700"/>
                  <a:pt x="2045" y="2211"/>
                </a:cubicBezTo>
                <a:cubicBezTo>
                  <a:pt x="2247" y="1722"/>
                  <a:pt x="2341" y="461"/>
                  <a:pt x="2419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0" name="Line 89"/>
          <p:cNvSpPr>
            <a:spLocks noChangeShapeType="1"/>
          </p:cNvSpPr>
          <p:nvPr/>
        </p:nvSpPr>
        <p:spPr bwMode="auto">
          <a:xfrm>
            <a:off x="1430338" y="1968500"/>
            <a:ext cx="2803525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1" name="Freeform 90"/>
          <p:cNvSpPr>
            <a:spLocks/>
          </p:cNvSpPr>
          <p:nvPr/>
        </p:nvSpPr>
        <p:spPr bwMode="auto">
          <a:xfrm>
            <a:off x="1968500" y="2528888"/>
            <a:ext cx="669925" cy="458787"/>
          </a:xfrm>
          <a:custGeom>
            <a:avLst/>
            <a:gdLst>
              <a:gd name="T0" fmla="*/ 669925 w 897"/>
              <a:gd name="T1" fmla="*/ 0 h 568"/>
              <a:gd name="T2" fmla="*/ 669178 w 897"/>
              <a:gd name="T3" fmla="*/ 259279 h 568"/>
              <a:gd name="T4" fmla="*/ 0 w 897"/>
              <a:gd name="T5" fmla="*/ 458787 h 568"/>
              <a:gd name="T6" fmla="*/ 0 60000 65536"/>
              <a:gd name="T7" fmla="*/ 0 60000 65536"/>
              <a:gd name="T8" fmla="*/ 0 60000 65536"/>
              <a:gd name="T9" fmla="*/ 0 w 897"/>
              <a:gd name="T10" fmla="*/ 0 h 568"/>
              <a:gd name="T11" fmla="*/ 897 w 897"/>
              <a:gd name="T12" fmla="*/ 568 h 5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97" h="568">
                <a:moveTo>
                  <a:pt x="897" y="0"/>
                </a:moveTo>
                <a:lnTo>
                  <a:pt x="896" y="321"/>
                </a:lnTo>
                <a:lnTo>
                  <a:pt x="0" y="568"/>
                </a:lnTo>
              </a:path>
            </a:pathLst>
          </a:cu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2" name="Freeform 91"/>
          <p:cNvSpPr>
            <a:spLocks/>
          </p:cNvSpPr>
          <p:nvPr/>
        </p:nvSpPr>
        <p:spPr bwMode="auto">
          <a:xfrm>
            <a:off x="1770063" y="2946400"/>
            <a:ext cx="881062" cy="788988"/>
          </a:xfrm>
          <a:custGeom>
            <a:avLst/>
            <a:gdLst>
              <a:gd name="T0" fmla="*/ 147637 w 555"/>
              <a:gd name="T1" fmla="*/ 220663 h 497"/>
              <a:gd name="T2" fmla="*/ 863600 w 555"/>
              <a:gd name="T3" fmla="*/ 0 h 497"/>
              <a:gd name="T4" fmla="*/ 881062 w 555"/>
              <a:gd name="T5" fmla="*/ 539750 h 497"/>
              <a:gd name="T6" fmla="*/ 0 w 555"/>
              <a:gd name="T7" fmla="*/ 788988 h 497"/>
              <a:gd name="T8" fmla="*/ 0 60000 65536"/>
              <a:gd name="T9" fmla="*/ 0 60000 65536"/>
              <a:gd name="T10" fmla="*/ 0 60000 65536"/>
              <a:gd name="T11" fmla="*/ 0 60000 65536"/>
              <a:gd name="T12" fmla="*/ 0 w 555"/>
              <a:gd name="T13" fmla="*/ 0 h 497"/>
              <a:gd name="T14" fmla="*/ 555 w 555"/>
              <a:gd name="T15" fmla="*/ 497 h 49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5" h="497">
                <a:moveTo>
                  <a:pt x="93" y="139"/>
                </a:moveTo>
                <a:lnTo>
                  <a:pt x="544" y="0"/>
                </a:lnTo>
                <a:lnTo>
                  <a:pt x="555" y="340"/>
                </a:lnTo>
                <a:lnTo>
                  <a:pt x="0" y="497"/>
                </a:lnTo>
              </a:path>
            </a:pathLst>
          </a:cu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3" name="Freeform 92"/>
          <p:cNvSpPr>
            <a:spLocks/>
          </p:cNvSpPr>
          <p:nvPr/>
        </p:nvSpPr>
        <p:spPr bwMode="auto">
          <a:xfrm>
            <a:off x="1793875" y="3684588"/>
            <a:ext cx="890588" cy="763587"/>
          </a:xfrm>
          <a:custGeom>
            <a:avLst/>
            <a:gdLst>
              <a:gd name="T0" fmla="*/ 0 w 691"/>
              <a:gd name="T1" fmla="*/ 204179 h 733"/>
              <a:gd name="T2" fmla="*/ 875122 w 691"/>
              <a:gd name="T3" fmla="*/ 0 h 733"/>
              <a:gd name="T4" fmla="*/ 890588 w 691"/>
              <a:gd name="T5" fmla="*/ 563575 h 733"/>
              <a:gd name="T6" fmla="*/ 230702 w 691"/>
              <a:gd name="T7" fmla="*/ 763587 h 733"/>
              <a:gd name="T8" fmla="*/ 0 60000 65536"/>
              <a:gd name="T9" fmla="*/ 0 60000 65536"/>
              <a:gd name="T10" fmla="*/ 0 60000 65536"/>
              <a:gd name="T11" fmla="*/ 0 60000 65536"/>
              <a:gd name="T12" fmla="*/ 0 w 691"/>
              <a:gd name="T13" fmla="*/ 0 h 733"/>
              <a:gd name="T14" fmla="*/ 691 w 691"/>
              <a:gd name="T15" fmla="*/ 733 h 73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91" h="733">
                <a:moveTo>
                  <a:pt x="0" y="196"/>
                </a:moveTo>
                <a:lnTo>
                  <a:pt x="679" y="0"/>
                </a:lnTo>
                <a:lnTo>
                  <a:pt x="691" y="541"/>
                </a:lnTo>
                <a:lnTo>
                  <a:pt x="179" y="733"/>
                </a:lnTo>
              </a:path>
            </a:pathLst>
          </a:cu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4" name="Freeform 93"/>
          <p:cNvSpPr>
            <a:spLocks/>
          </p:cNvSpPr>
          <p:nvPr/>
        </p:nvSpPr>
        <p:spPr bwMode="auto">
          <a:xfrm>
            <a:off x="2087563" y="4360863"/>
            <a:ext cx="622300" cy="682625"/>
          </a:xfrm>
          <a:custGeom>
            <a:avLst/>
            <a:gdLst>
              <a:gd name="T0" fmla="*/ 0 w 484"/>
              <a:gd name="T1" fmla="*/ 166494 h 656"/>
              <a:gd name="T2" fmla="*/ 601728 w 484"/>
              <a:gd name="T3" fmla="*/ 0 h 656"/>
              <a:gd name="T4" fmla="*/ 622300 w 484"/>
              <a:gd name="T5" fmla="*/ 543186 h 656"/>
              <a:gd name="T6" fmla="*/ 190290 w 484"/>
              <a:gd name="T7" fmla="*/ 682625 h 656"/>
              <a:gd name="T8" fmla="*/ 0 60000 65536"/>
              <a:gd name="T9" fmla="*/ 0 60000 65536"/>
              <a:gd name="T10" fmla="*/ 0 60000 65536"/>
              <a:gd name="T11" fmla="*/ 0 60000 65536"/>
              <a:gd name="T12" fmla="*/ 0 w 484"/>
              <a:gd name="T13" fmla="*/ 0 h 656"/>
              <a:gd name="T14" fmla="*/ 484 w 484"/>
              <a:gd name="T15" fmla="*/ 656 h 6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4" h="656">
                <a:moveTo>
                  <a:pt x="0" y="160"/>
                </a:moveTo>
                <a:lnTo>
                  <a:pt x="468" y="0"/>
                </a:lnTo>
                <a:lnTo>
                  <a:pt x="484" y="522"/>
                </a:lnTo>
                <a:lnTo>
                  <a:pt x="148" y="656"/>
                </a:lnTo>
              </a:path>
            </a:pathLst>
          </a:cu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5" name="Freeform 94"/>
          <p:cNvSpPr>
            <a:spLocks/>
          </p:cNvSpPr>
          <p:nvPr/>
        </p:nvSpPr>
        <p:spPr bwMode="auto">
          <a:xfrm>
            <a:off x="2343150" y="4997450"/>
            <a:ext cx="377825" cy="485775"/>
          </a:xfrm>
          <a:custGeom>
            <a:avLst/>
            <a:gdLst>
              <a:gd name="T0" fmla="*/ 0 w 294"/>
              <a:gd name="T1" fmla="*/ 107141 h 467"/>
              <a:gd name="T2" fmla="*/ 366259 w 294"/>
              <a:gd name="T3" fmla="*/ 0 h 467"/>
              <a:gd name="T4" fmla="*/ 377825 w 294"/>
              <a:gd name="T5" fmla="*/ 393197 h 467"/>
              <a:gd name="T6" fmla="*/ 98954 w 294"/>
              <a:gd name="T7" fmla="*/ 485775 h 467"/>
              <a:gd name="T8" fmla="*/ 0 60000 65536"/>
              <a:gd name="T9" fmla="*/ 0 60000 65536"/>
              <a:gd name="T10" fmla="*/ 0 60000 65536"/>
              <a:gd name="T11" fmla="*/ 0 60000 65536"/>
              <a:gd name="T12" fmla="*/ 0 w 294"/>
              <a:gd name="T13" fmla="*/ 0 h 467"/>
              <a:gd name="T14" fmla="*/ 294 w 294"/>
              <a:gd name="T15" fmla="*/ 467 h 46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94" h="467">
                <a:moveTo>
                  <a:pt x="0" y="103"/>
                </a:moveTo>
                <a:lnTo>
                  <a:pt x="285" y="0"/>
                </a:lnTo>
                <a:lnTo>
                  <a:pt x="294" y="378"/>
                </a:lnTo>
                <a:lnTo>
                  <a:pt x="77" y="467"/>
                </a:lnTo>
              </a:path>
            </a:pathLst>
          </a:cu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6" name="Freeform 95"/>
          <p:cNvSpPr>
            <a:spLocks/>
          </p:cNvSpPr>
          <p:nvPr/>
        </p:nvSpPr>
        <p:spPr bwMode="auto">
          <a:xfrm>
            <a:off x="2490788" y="5454650"/>
            <a:ext cx="239712" cy="285750"/>
          </a:xfrm>
          <a:custGeom>
            <a:avLst/>
            <a:gdLst>
              <a:gd name="T0" fmla="*/ 0 w 186"/>
              <a:gd name="T1" fmla="*/ 69619 h 275"/>
              <a:gd name="T2" fmla="*/ 234557 w 186"/>
              <a:gd name="T3" fmla="*/ 0 h 275"/>
              <a:gd name="T4" fmla="*/ 239712 w 186"/>
              <a:gd name="T5" fmla="*/ 285750 h 275"/>
              <a:gd name="T6" fmla="*/ 0 60000 65536"/>
              <a:gd name="T7" fmla="*/ 0 60000 65536"/>
              <a:gd name="T8" fmla="*/ 0 60000 65536"/>
              <a:gd name="T9" fmla="*/ 0 w 186"/>
              <a:gd name="T10" fmla="*/ 0 h 275"/>
              <a:gd name="T11" fmla="*/ 186 w 186"/>
              <a:gd name="T12" fmla="*/ 275 h 2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6" h="275">
                <a:moveTo>
                  <a:pt x="0" y="67"/>
                </a:moveTo>
                <a:lnTo>
                  <a:pt x="182" y="0"/>
                </a:lnTo>
                <a:lnTo>
                  <a:pt x="186" y="275"/>
                </a:lnTo>
              </a:path>
            </a:pathLst>
          </a:cu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1997" name="Group 96"/>
          <p:cNvGrpSpPr>
            <a:grpSpLocks/>
          </p:cNvGrpSpPr>
          <p:nvPr/>
        </p:nvGrpSpPr>
        <p:grpSpPr bwMode="auto">
          <a:xfrm flipH="1">
            <a:off x="2943225" y="2551113"/>
            <a:ext cx="1244600" cy="3211512"/>
            <a:chOff x="1794" y="671"/>
            <a:chExt cx="968" cy="3086"/>
          </a:xfrm>
        </p:grpSpPr>
        <p:sp>
          <p:nvSpPr>
            <p:cNvPr id="42045" name="Freeform 97"/>
            <p:cNvSpPr>
              <a:spLocks/>
            </p:cNvSpPr>
            <p:nvPr/>
          </p:nvSpPr>
          <p:spPr bwMode="auto">
            <a:xfrm>
              <a:off x="1794" y="671"/>
              <a:ext cx="897" cy="568"/>
            </a:xfrm>
            <a:custGeom>
              <a:avLst/>
              <a:gdLst>
                <a:gd name="T0" fmla="*/ 897 w 897"/>
                <a:gd name="T1" fmla="*/ 0 h 568"/>
                <a:gd name="T2" fmla="*/ 896 w 897"/>
                <a:gd name="T3" fmla="*/ 321 h 568"/>
                <a:gd name="T4" fmla="*/ 0 w 897"/>
                <a:gd name="T5" fmla="*/ 568 h 568"/>
                <a:gd name="T6" fmla="*/ 0 60000 65536"/>
                <a:gd name="T7" fmla="*/ 0 60000 65536"/>
                <a:gd name="T8" fmla="*/ 0 60000 65536"/>
                <a:gd name="T9" fmla="*/ 0 w 897"/>
                <a:gd name="T10" fmla="*/ 0 h 568"/>
                <a:gd name="T11" fmla="*/ 897 w 897"/>
                <a:gd name="T12" fmla="*/ 568 h 5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97" h="568">
                  <a:moveTo>
                    <a:pt x="897" y="0"/>
                  </a:moveTo>
                  <a:lnTo>
                    <a:pt x="896" y="321"/>
                  </a:lnTo>
                  <a:lnTo>
                    <a:pt x="0" y="568"/>
                  </a:lnTo>
                </a:path>
              </a:pathLst>
            </a:cu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46" name="Freeform 98"/>
            <p:cNvSpPr>
              <a:spLocks/>
            </p:cNvSpPr>
            <p:nvPr/>
          </p:nvSpPr>
          <p:spPr bwMode="auto">
            <a:xfrm>
              <a:off x="1888" y="1126"/>
              <a:ext cx="829" cy="770"/>
            </a:xfrm>
            <a:custGeom>
              <a:avLst/>
              <a:gdLst>
                <a:gd name="T0" fmla="*/ 0 w 829"/>
                <a:gd name="T1" fmla="*/ 212 h 770"/>
                <a:gd name="T2" fmla="*/ 810 w 829"/>
                <a:gd name="T3" fmla="*/ 0 h 770"/>
                <a:gd name="T4" fmla="*/ 829 w 829"/>
                <a:gd name="T5" fmla="*/ 519 h 770"/>
                <a:gd name="T6" fmla="*/ 59 w 829"/>
                <a:gd name="T7" fmla="*/ 770 h 7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9"/>
                <a:gd name="T13" fmla="*/ 0 h 770"/>
                <a:gd name="T14" fmla="*/ 829 w 829"/>
                <a:gd name="T15" fmla="*/ 770 h 7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9" h="770">
                  <a:moveTo>
                    <a:pt x="0" y="212"/>
                  </a:moveTo>
                  <a:lnTo>
                    <a:pt x="810" y="0"/>
                  </a:lnTo>
                  <a:lnTo>
                    <a:pt x="829" y="519"/>
                  </a:lnTo>
                  <a:lnTo>
                    <a:pt x="59" y="770"/>
                  </a:lnTo>
                </a:path>
              </a:pathLst>
            </a:cu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47" name="Freeform 99"/>
            <p:cNvSpPr>
              <a:spLocks/>
            </p:cNvSpPr>
            <p:nvPr/>
          </p:nvSpPr>
          <p:spPr bwMode="auto">
            <a:xfrm>
              <a:off x="2035" y="1782"/>
              <a:ext cx="691" cy="733"/>
            </a:xfrm>
            <a:custGeom>
              <a:avLst/>
              <a:gdLst>
                <a:gd name="T0" fmla="*/ 0 w 691"/>
                <a:gd name="T1" fmla="*/ 196 h 733"/>
                <a:gd name="T2" fmla="*/ 679 w 691"/>
                <a:gd name="T3" fmla="*/ 0 h 733"/>
                <a:gd name="T4" fmla="*/ 691 w 691"/>
                <a:gd name="T5" fmla="*/ 541 h 733"/>
                <a:gd name="T6" fmla="*/ 179 w 691"/>
                <a:gd name="T7" fmla="*/ 733 h 7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1"/>
                <a:gd name="T13" fmla="*/ 0 h 733"/>
                <a:gd name="T14" fmla="*/ 691 w 691"/>
                <a:gd name="T15" fmla="*/ 733 h 7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1" h="733">
                  <a:moveTo>
                    <a:pt x="0" y="196"/>
                  </a:moveTo>
                  <a:lnTo>
                    <a:pt x="679" y="0"/>
                  </a:lnTo>
                  <a:lnTo>
                    <a:pt x="691" y="541"/>
                  </a:lnTo>
                  <a:lnTo>
                    <a:pt x="179" y="733"/>
                  </a:lnTo>
                </a:path>
              </a:pathLst>
            </a:cu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48" name="Freeform 100"/>
            <p:cNvSpPr>
              <a:spLocks/>
            </p:cNvSpPr>
            <p:nvPr/>
          </p:nvSpPr>
          <p:spPr bwMode="auto">
            <a:xfrm>
              <a:off x="2262" y="2432"/>
              <a:ext cx="484" cy="656"/>
            </a:xfrm>
            <a:custGeom>
              <a:avLst/>
              <a:gdLst>
                <a:gd name="T0" fmla="*/ 0 w 484"/>
                <a:gd name="T1" fmla="*/ 160 h 656"/>
                <a:gd name="T2" fmla="*/ 468 w 484"/>
                <a:gd name="T3" fmla="*/ 0 h 656"/>
                <a:gd name="T4" fmla="*/ 484 w 484"/>
                <a:gd name="T5" fmla="*/ 522 h 656"/>
                <a:gd name="T6" fmla="*/ 148 w 484"/>
                <a:gd name="T7" fmla="*/ 656 h 6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4"/>
                <a:gd name="T13" fmla="*/ 0 h 656"/>
                <a:gd name="T14" fmla="*/ 484 w 484"/>
                <a:gd name="T15" fmla="*/ 656 h 6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4" h="656">
                  <a:moveTo>
                    <a:pt x="0" y="160"/>
                  </a:moveTo>
                  <a:lnTo>
                    <a:pt x="468" y="0"/>
                  </a:lnTo>
                  <a:lnTo>
                    <a:pt x="484" y="522"/>
                  </a:lnTo>
                  <a:lnTo>
                    <a:pt x="148" y="656"/>
                  </a:lnTo>
                </a:path>
              </a:pathLst>
            </a:cu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49" name="Freeform 101"/>
            <p:cNvSpPr>
              <a:spLocks/>
            </p:cNvSpPr>
            <p:nvPr/>
          </p:nvSpPr>
          <p:spPr bwMode="auto">
            <a:xfrm>
              <a:off x="2461" y="3043"/>
              <a:ext cx="294" cy="467"/>
            </a:xfrm>
            <a:custGeom>
              <a:avLst/>
              <a:gdLst>
                <a:gd name="T0" fmla="*/ 0 w 294"/>
                <a:gd name="T1" fmla="*/ 103 h 467"/>
                <a:gd name="T2" fmla="*/ 285 w 294"/>
                <a:gd name="T3" fmla="*/ 0 h 467"/>
                <a:gd name="T4" fmla="*/ 294 w 294"/>
                <a:gd name="T5" fmla="*/ 378 h 467"/>
                <a:gd name="T6" fmla="*/ 77 w 294"/>
                <a:gd name="T7" fmla="*/ 467 h 4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4"/>
                <a:gd name="T13" fmla="*/ 0 h 467"/>
                <a:gd name="T14" fmla="*/ 294 w 294"/>
                <a:gd name="T15" fmla="*/ 467 h 4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4" h="467">
                  <a:moveTo>
                    <a:pt x="0" y="103"/>
                  </a:moveTo>
                  <a:lnTo>
                    <a:pt x="285" y="0"/>
                  </a:lnTo>
                  <a:lnTo>
                    <a:pt x="294" y="378"/>
                  </a:lnTo>
                  <a:lnTo>
                    <a:pt x="77" y="467"/>
                  </a:lnTo>
                </a:path>
              </a:pathLst>
            </a:cu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50" name="Freeform 102"/>
            <p:cNvSpPr>
              <a:spLocks/>
            </p:cNvSpPr>
            <p:nvPr/>
          </p:nvSpPr>
          <p:spPr bwMode="auto">
            <a:xfrm>
              <a:off x="2576" y="3482"/>
              <a:ext cx="186" cy="275"/>
            </a:xfrm>
            <a:custGeom>
              <a:avLst/>
              <a:gdLst>
                <a:gd name="T0" fmla="*/ 0 w 186"/>
                <a:gd name="T1" fmla="*/ 67 h 275"/>
                <a:gd name="T2" fmla="*/ 182 w 186"/>
                <a:gd name="T3" fmla="*/ 0 h 275"/>
                <a:gd name="T4" fmla="*/ 186 w 186"/>
                <a:gd name="T5" fmla="*/ 275 h 275"/>
                <a:gd name="T6" fmla="*/ 0 60000 65536"/>
                <a:gd name="T7" fmla="*/ 0 60000 65536"/>
                <a:gd name="T8" fmla="*/ 0 60000 65536"/>
                <a:gd name="T9" fmla="*/ 0 w 186"/>
                <a:gd name="T10" fmla="*/ 0 h 275"/>
                <a:gd name="T11" fmla="*/ 186 w 186"/>
                <a:gd name="T12" fmla="*/ 275 h 2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6" h="275">
                  <a:moveTo>
                    <a:pt x="0" y="67"/>
                  </a:moveTo>
                  <a:lnTo>
                    <a:pt x="182" y="0"/>
                  </a:lnTo>
                  <a:lnTo>
                    <a:pt x="186" y="275"/>
                  </a:lnTo>
                </a:path>
              </a:pathLst>
            </a:cu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998" name="Line 103"/>
          <p:cNvSpPr>
            <a:spLocks noChangeShapeType="1"/>
          </p:cNvSpPr>
          <p:nvPr/>
        </p:nvSpPr>
        <p:spPr bwMode="auto">
          <a:xfrm>
            <a:off x="528638" y="2728913"/>
            <a:ext cx="8228012" cy="28575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9" name="Text Box 115"/>
          <p:cNvSpPr txBox="1">
            <a:spLocks noChangeArrowheads="1"/>
          </p:cNvSpPr>
          <p:nvPr/>
        </p:nvSpPr>
        <p:spPr bwMode="auto">
          <a:xfrm>
            <a:off x="2436813" y="6003925"/>
            <a:ext cx="7350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nl-NL" altLang="en-US" sz="1600" b="1"/>
              <a:t>APEX</a:t>
            </a:r>
          </a:p>
        </p:txBody>
      </p: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325438" y="2419350"/>
            <a:ext cx="565150" cy="3355975"/>
            <a:chOff x="2158" y="1586"/>
            <a:chExt cx="356" cy="2114"/>
          </a:xfrm>
        </p:grpSpPr>
        <p:sp>
          <p:nvSpPr>
            <p:cNvPr id="42039" name="Text Box 117"/>
            <p:cNvSpPr txBox="1">
              <a:spLocks noChangeArrowheads="1"/>
            </p:cNvSpPr>
            <p:nvPr/>
          </p:nvSpPr>
          <p:spPr bwMode="auto">
            <a:xfrm>
              <a:off x="2158" y="1586"/>
              <a:ext cx="3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nl-NL" altLang="en-US" b="1">
                  <a:solidFill>
                    <a:srgbClr val="008000"/>
                  </a:solidFill>
                </a:rPr>
                <a:t>100</a:t>
              </a:r>
            </a:p>
          </p:txBody>
        </p:sp>
        <p:sp>
          <p:nvSpPr>
            <p:cNvPr id="42040" name="Text Box 118"/>
            <p:cNvSpPr txBox="1">
              <a:spLocks noChangeArrowheads="1"/>
            </p:cNvSpPr>
            <p:nvPr/>
          </p:nvSpPr>
          <p:spPr bwMode="auto">
            <a:xfrm>
              <a:off x="2158" y="1960"/>
              <a:ext cx="3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nl-NL" altLang="en-US" b="1">
                  <a:solidFill>
                    <a:srgbClr val="008000"/>
                  </a:solidFill>
                </a:rPr>
                <a:t>100</a:t>
              </a:r>
            </a:p>
          </p:txBody>
        </p:sp>
        <p:sp>
          <p:nvSpPr>
            <p:cNvPr id="42041" name="Text Box 119"/>
            <p:cNvSpPr txBox="1">
              <a:spLocks noChangeArrowheads="1"/>
            </p:cNvSpPr>
            <p:nvPr/>
          </p:nvSpPr>
          <p:spPr bwMode="auto">
            <a:xfrm>
              <a:off x="2158" y="2338"/>
              <a:ext cx="3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nl-NL" altLang="en-US" b="1">
                  <a:solidFill>
                    <a:srgbClr val="008000"/>
                  </a:solidFill>
                </a:rPr>
                <a:t>100</a:t>
              </a:r>
            </a:p>
          </p:txBody>
        </p:sp>
        <p:sp>
          <p:nvSpPr>
            <p:cNvPr id="42042" name="Text Box 120"/>
            <p:cNvSpPr txBox="1">
              <a:spLocks noChangeArrowheads="1"/>
            </p:cNvSpPr>
            <p:nvPr/>
          </p:nvSpPr>
          <p:spPr bwMode="auto">
            <a:xfrm>
              <a:off x="2158" y="2718"/>
              <a:ext cx="3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nl-NL" altLang="en-US" b="1">
                  <a:solidFill>
                    <a:srgbClr val="008000"/>
                  </a:solidFill>
                </a:rPr>
                <a:t>100</a:t>
              </a:r>
            </a:p>
          </p:txBody>
        </p:sp>
        <p:sp>
          <p:nvSpPr>
            <p:cNvPr id="42043" name="Text Box 121"/>
            <p:cNvSpPr txBox="1">
              <a:spLocks noChangeArrowheads="1"/>
            </p:cNvSpPr>
            <p:nvPr/>
          </p:nvSpPr>
          <p:spPr bwMode="auto">
            <a:xfrm>
              <a:off x="2158" y="3104"/>
              <a:ext cx="3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nl-NL" altLang="en-US" b="1">
                  <a:solidFill>
                    <a:srgbClr val="008000"/>
                  </a:solidFill>
                </a:rPr>
                <a:t>100</a:t>
              </a:r>
            </a:p>
          </p:txBody>
        </p:sp>
        <p:sp>
          <p:nvSpPr>
            <p:cNvPr id="42044" name="Text Box 122"/>
            <p:cNvSpPr txBox="1">
              <a:spLocks noChangeArrowheads="1"/>
            </p:cNvSpPr>
            <p:nvPr/>
          </p:nvSpPr>
          <p:spPr bwMode="auto">
            <a:xfrm>
              <a:off x="2158" y="3469"/>
              <a:ext cx="3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nl-NL" altLang="en-US" b="1">
                  <a:solidFill>
                    <a:srgbClr val="008000"/>
                  </a:solidFill>
                </a:rPr>
                <a:t>100</a:t>
              </a:r>
            </a:p>
          </p:txBody>
        </p:sp>
      </p:grpSp>
      <p:sp>
        <p:nvSpPr>
          <p:cNvPr id="42001" name="Text Box 123"/>
          <p:cNvSpPr txBox="1">
            <a:spLocks noChangeArrowheads="1"/>
          </p:cNvSpPr>
          <p:nvPr/>
        </p:nvSpPr>
        <p:spPr bwMode="auto">
          <a:xfrm>
            <a:off x="74613" y="1798638"/>
            <a:ext cx="110966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nl-NL" altLang="en-US" sz="1600" b="1">
                <a:solidFill>
                  <a:srgbClr val="008000"/>
                </a:solidFill>
              </a:rPr>
              <a:t>Pressure </a:t>
            </a:r>
          </a:p>
          <a:p>
            <a:pPr algn="ctr" eaLnBrk="1" hangingPunct="1"/>
            <a:r>
              <a:rPr lang="nl-NL" altLang="en-US" sz="1400">
                <a:solidFill>
                  <a:srgbClr val="008000"/>
                </a:solidFill>
              </a:rPr>
              <a:t>(mm Hg)</a:t>
            </a:r>
          </a:p>
        </p:txBody>
      </p: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4575175" y="2446338"/>
            <a:ext cx="565150" cy="3354387"/>
            <a:chOff x="3062" y="1585"/>
            <a:chExt cx="356" cy="2113"/>
          </a:xfrm>
        </p:grpSpPr>
        <p:sp>
          <p:nvSpPr>
            <p:cNvPr id="42033" name="Text Box 125"/>
            <p:cNvSpPr txBox="1">
              <a:spLocks noChangeArrowheads="1"/>
            </p:cNvSpPr>
            <p:nvPr/>
          </p:nvSpPr>
          <p:spPr bwMode="auto">
            <a:xfrm>
              <a:off x="3062" y="1585"/>
              <a:ext cx="3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nl-NL" altLang="en-US" b="1"/>
                <a:t>200</a:t>
              </a:r>
            </a:p>
          </p:txBody>
        </p:sp>
        <p:sp>
          <p:nvSpPr>
            <p:cNvPr id="42034" name="Text Box 126"/>
            <p:cNvSpPr txBox="1">
              <a:spLocks noChangeArrowheads="1"/>
            </p:cNvSpPr>
            <p:nvPr/>
          </p:nvSpPr>
          <p:spPr bwMode="auto">
            <a:xfrm>
              <a:off x="3062" y="1960"/>
              <a:ext cx="3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nl-NL" altLang="en-US" b="1"/>
                <a:t>150</a:t>
              </a:r>
            </a:p>
          </p:txBody>
        </p:sp>
        <p:sp>
          <p:nvSpPr>
            <p:cNvPr id="42035" name="Text Box 127"/>
            <p:cNvSpPr txBox="1">
              <a:spLocks noChangeArrowheads="1"/>
            </p:cNvSpPr>
            <p:nvPr/>
          </p:nvSpPr>
          <p:spPr bwMode="auto">
            <a:xfrm>
              <a:off x="3062" y="2338"/>
              <a:ext cx="3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nl-NL" altLang="en-US" b="1"/>
                <a:t>100</a:t>
              </a:r>
            </a:p>
          </p:txBody>
        </p:sp>
        <p:sp>
          <p:nvSpPr>
            <p:cNvPr id="42036" name="Text Box 128"/>
            <p:cNvSpPr txBox="1">
              <a:spLocks noChangeArrowheads="1"/>
            </p:cNvSpPr>
            <p:nvPr/>
          </p:nvSpPr>
          <p:spPr bwMode="auto">
            <a:xfrm>
              <a:off x="3097" y="2718"/>
              <a:ext cx="2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nl-NL" altLang="en-US" b="1"/>
                <a:t>75</a:t>
              </a:r>
            </a:p>
          </p:txBody>
        </p:sp>
        <p:sp>
          <p:nvSpPr>
            <p:cNvPr id="42037" name="Text Box 129"/>
            <p:cNvSpPr txBox="1">
              <a:spLocks noChangeArrowheads="1"/>
            </p:cNvSpPr>
            <p:nvPr/>
          </p:nvSpPr>
          <p:spPr bwMode="auto">
            <a:xfrm>
              <a:off x="3097" y="3111"/>
              <a:ext cx="2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nl-NL" altLang="en-US" b="1"/>
                <a:t>50</a:t>
              </a:r>
            </a:p>
          </p:txBody>
        </p:sp>
        <p:sp>
          <p:nvSpPr>
            <p:cNvPr id="42038" name="Text Box 130"/>
            <p:cNvSpPr txBox="1">
              <a:spLocks noChangeArrowheads="1"/>
            </p:cNvSpPr>
            <p:nvPr/>
          </p:nvSpPr>
          <p:spPr bwMode="auto">
            <a:xfrm>
              <a:off x="3097" y="3467"/>
              <a:ext cx="2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nl-NL" altLang="en-US" b="1"/>
                <a:t>25</a:t>
              </a:r>
            </a:p>
          </p:txBody>
        </p:sp>
      </p:grpSp>
      <p:sp>
        <p:nvSpPr>
          <p:cNvPr id="42003" name="Text Box 131"/>
          <p:cNvSpPr txBox="1">
            <a:spLocks noChangeArrowheads="1"/>
          </p:cNvSpPr>
          <p:nvPr/>
        </p:nvSpPr>
        <p:spPr bwMode="auto">
          <a:xfrm>
            <a:off x="4421188" y="1855788"/>
            <a:ext cx="10001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nl-NL" altLang="en-US" sz="1600" b="1"/>
              <a:t>Flow (Q)</a:t>
            </a:r>
          </a:p>
          <a:p>
            <a:pPr algn="ctr" eaLnBrk="1" hangingPunct="1"/>
            <a:r>
              <a:rPr lang="nl-NL" altLang="en-US" sz="1400"/>
              <a:t>(mL/min)</a:t>
            </a:r>
          </a:p>
        </p:txBody>
      </p:sp>
      <p:sp>
        <p:nvSpPr>
          <p:cNvPr id="42004" name="Text Box 144"/>
          <p:cNvSpPr txBox="1">
            <a:spLocks noChangeArrowheads="1"/>
          </p:cNvSpPr>
          <p:nvPr/>
        </p:nvSpPr>
        <p:spPr bwMode="auto">
          <a:xfrm>
            <a:off x="8102600" y="1851025"/>
            <a:ext cx="10541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nl-NL" altLang="en-US" sz="1600" b="1">
                <a:solidFill>
                  <a:schemeClr val="tx2"/>
                </a:solidFill>
              </a:rPr>
              <a:t>Diameter</a:t>
            </a:r>
          </a:p>
          <a:p>
            <a:pPr algn="ctr" eaLnBrk="1" hangingPunct="1"/>
            <a:r>
              <a:rPr lang="nl-NL" altLang="en-US" sz="1400">
                <a:solidFill>
                  <a:schemeClr val="tx2"/>
                </a:solidFill>
              </a:rPr>
              <a:t>(mm)</a:t>
            </a:r>
          </a:p>
        </p:txBody>
      </p:sp>
      <p:grpSp>
        <p:nvGrpSpPr>
          <p:cNvPr id="5" name="Group 151"/>
          <p:cNvGrpSpPr>
            <a:grpSpLocks/>
          </p:cNvGrpSpPr>
          <p:nvPr/>
        </p:nvGrpSpPr>
        <p:grpSpPr bwMode="auto">
          <a:xfrm>
            <a:off x="8399463" y="2430463"/>
            <a:ext cx="501650" cy="3390900"/>
            <a:chOff x="2510" y="1575"/>
            <a:chExt cx="316" cy="2136"/>
          </a:xfrm>
        </p:grpSpPr>
        <p:sp>
          <p:nvSpPr>
            <p:cNvPr id="42027" name="Text Box 145"/>
            <p:cNvSpPr txBox="1">
              <a:spLocks noChangeArrowheads="1"/>
            </p:cNvSpPr>
            <p:nvPr/>
          </p:nvSpPr>
          <p:spPr bwMode="auto">
            <a:xfrm>
              <a:off x="2510" y="1575"/>
              <a:ext cx="3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nl-NL" altLang="en-US" b="1">
                  <a:solidFill>
                    <a:schemeClr val="tx2"/>
                  </a:solidFill>
                </a:rPr>
                <a:t>4.0</a:t>
              </a:r>
            </a:p>
          </p:txBody>
        </p:sp>
        <p:sp>
          <p:nvSpPr>
            <p:cNvPr id="42028" name="Text Box 146"/>
            <p:cNvSpPr txBox="1">
              <a:spLocks noChangeArrowheads="1"/>
            </p:cNvSpPr>
            <p:nvPr/>
          </p:nvSpPr>
          <p:spPr bwMode="auto">
            <a:xfrm>
              <a:off x="2510" y="1956"/>
              <a:ext cx="3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nl-NL" altLang="en-US" b="1">
                  <a:solidFill>
                    <a:schemeClr val="tx2"/>
                  </a:solidFill>
                </a:rPr>
                <a:t>3.5</a:t>
              </a:r>
            </a:p>
          </p:txBody>
        </p:sp>
        <p:sp>
          <p:nvSpPr>
            <p:cNvPr id="42029" name="Text Box 147"/>
            <p:cNvSpPr txBox="1">
              <a:spLocks noChangeArrowheads="1"/>
            </p:cNvSpPr>
            <p:nvPr/>
          </p:nvSpPr>
          <p:spPr bwMode="auto">
            <a:xfrm>
              <a:off x="2510" y="2337"/>
              <a:ext cx="3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nl-NL" altLang="en-US" b="1">
                  <a:solidFill>
                    <a:schemeClr val="tx2"/>
                  </a:solidFill>
                </a:rPr>
                <a:t>3.0</a:t>
              </a:r>
            </a:p>
          </p:txBody>
        </p:sp>
        <p:sp>
          <p:nvSpPr>
            <p:cNvPr id="42030" name="Text Box 148"/>
            <p:cNvSpPr txBox="1">
              <a:spLocks noChangeArrowheads="1"/>
            </p:cNvSpPr>
            <p:nvPr/>
          </p:nvSpPr>
          <p:spPr bwMode="auto">
            <a:xfrm>
              <a:off x="2510" y="2718"/>
              <a:ext cx="3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nl-NL" altLang="en-US" b="1">
                  <a:solidFill>
                    <a:schemeClr val="tx2"/>
                  </a:solidFill>
                </a:rPr>
                <a:t>2.5</a:t>
              </a:r>
            </a:p>
          </p:txBody>
        </p:sp>
        <p:sp>
          <p:nvSpPr>
            <p:cNvPr id="42031" name="Text Box 149"/>
            <p:cNvSpPr txBox="1">
              <a:spLocks noChangeArrowheads="1"/>
            </p:cNvSpPr>
            <p:nvPr/>
          </p:nvSpPr>
          <p:spPr bwMode="auto">
            <a:xfrm>
              <a:off x="2510" y="3099"/>
              <a:ext cx="3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nl-NL" altLang="en-US" b="1">
                  <a:solidFill>
                    <a:schemeClr val="tx2"/>
                  </a:solidFill>
                </a:rPr>
                <a:t>2.0</a:t>
              </a:r>
            </a:p>
          </p:txBody>
        </p:sp>
        <p:sp>
          <p:nvSpPr>
            <p:cNvPr id="42032" name="Text Box 150"/>
            <p:cNvSpPr txBox="1">
              <a:spLocks noChangeArrowheads="1"/>
            </p:cNvSpPr>
            <p:nvPr/>
          </p:nvSpPr>
          <p:spPr bwMode="auto">
            <a:xfrm>
              <a:off x="2510" y="3480"/>
              <a:ext cx="3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nl-NL" altLang="en-US" b="1">
                  <a:solidFill>
                    <a:schemeClr val="tx2"/>
                  </a:solidFill>
                </a:rPr>
                <a:t>1.5</a:t>
              </a:r>
            </a:p>
          </p:txBody>
        </p:sp>
      </p:grpSp>
      <p:sp>
        <p:nvSpPr>
          <p:cNvPr id="42006" name="Text Box 154"/>
          <p:cNvSpPr txBox="1">
            <a:spLocks noChangeArrowheads="1"/>
          </p:cNvSpPr>
          <p:nvPr/>
        </p:nvSpPr>
        <p:spPr bwMode="auto">
          <a:xfrm>
            <a:off x="4860925" y="1844675"/>
            <a:ext cx="257968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nl-NL" altLang="en-US" sz="1600" b="1"/>
              <a:t>Resistance </a:t>
            </a:r>
          </a:p>
          <a:p>
            <a:pPr algn="ctr" eaLnBrk="1" hangingPunct="1"/>
            <a:r>
              <a:rPr lang="nl-NL" altLang="en-US" sz="1400"/>
              <a:t>(mm Hg/mL/min)</a:t>
            </a:r>
          </a:p>
        </p:txBody>
      </p:sp>
      <p:grpSp>
        <p:nvGrpSpPr>
          <p:cNvPr id="6" name="Group 165"/>
          <p:cNvGrpSpPr>
            <a:grpSpLocks/>
          </p:cNvGrpSpPr>
          <p:nvPr/>
        </p:nvGrpSpPr>
        <p:grpSpPr bwMode="auto">
          <a:xfrm>
            <a:off x="5822950" y="2419350"/>
            <a:ext cx="503238" cy="3394075"/>
            <a:chOff x="219" y="1569"/>
            <a:chExt cx="317" cy="2138"/>
          </a:xfrm>
        </p:grpSpPr>
        <p:sp>
          <p:nvSpPr>
            <p:cNvPr id="42021" name="Text Box 158"/>
            <p:cNvSpPr txBox="1">
              <a:spLocks noChangeArrowheads="1"/>
            </p:cNvSpPr>
            <p:nvPr/>
          </p:nvSpPr>
          <p:spPr bwMode="auto">
            <a:xfrm>
              <a:off x="219" y="2333"/>
              <a:ext cx="3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nl-NL" altLang="en-US" b="1"/>
                <a:t>1.0</a:t>
              </a:r>
            </a:p>
          </p:txBody>
        </p:sp>
        <p:sp>
          <p:nvSpPr>
            <p:cNvPr id="42022" name="Text Box 159"/>
            <p:cNvSpPr txBox="1">
              <a:spLocks noChangeArrowheads="1"/>
            </p:cNvSpPr>
            <p:nvPr/>
          </p:nvSpPr>
          <p:spPr bwMode="auto">
            <a:xfrm>
              <a:off x="219" y="2714"/>
              <a:ext cx="3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nl-NL" altLang="en-US" b="1"/>
                <a:t>1.3</a:t>
              </a:r>
            </a:p>
          </p:txBody>
        </p:sp>
        <p:sp>
          <p:nvSpPr>
            <p:cNvPr id="42023" name="Text Box 160"/>
            <p:cNvSpPr txBox="1">
              <a:spLocks noChangeArrowheads="1"/>
            </p:cNvSpPr>
            <p:nvPr/>
          </p:nvSpPr>
          <p:spPr bwMode="auto">
            <a:xfrm>
              <a:off x="219" y="3095"/>
              <a:ext cx="3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nl-NL" altLang="en-US" b="1"/>
                <a:t>2.0</a:t>
              </a:r>
            </a:p>
          </p:txBody>
        </p:sp>
        <p:sp>
          <p:nvSpPr>
            <p:cNvPr id="42024" name="Text Box 161"/>
            <p:cNvSpPr txBox="1">
              <a:spLocks noChangeArrowheads="1"/>
            </p:cNvSpPr>
            <p:nvPr/>
          </p:nvSpPr>
          <p:spPr bwMode="auto">
            <a:xfrm>
              <a:off x="219" y="3476"/>
              <a:ext cx="3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nl-NL" altLang="en-US" b="1"/>
                <a:t>4.0</a:t>
              </a:r>
            </a:p>
          </p:txBody>
        </p:sp>
        <p:sp>
          <p:nvSpPr>
            <p:cNvPr id="42025" name="Text Box 162"/>
            <p:cNvSpPr txBox="1">
              <a:spLocks noChangeArrowheads="1"/>
            </p:cNvSpPr>
            <p:nvPr/>
          </p:nvSpPr>
          <p:spPr bwMode="auto">
            <a:xfrm>
              <a:off x="220" y="1953"/>
              <a:ext cx="3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nl-BE" altLang="en-US" b="1"/>
                <a:t>0.6</a:t>
              </a:r>
              <a:endParaRPr lang="en-US" altLang="en-US" b="1"/>
            </a:p>
          </p:txBody>
        </p:sp>
        <p:sp>
          <p:nvSpPr>
            <p:cNvPr id="42026" name="Text Box 163"/>
            <p:cNvSpPr txBox="1">
              <a:spLocks noChangeArrowheads="1"/>
            </p:cNvSpPr>
            <p:nvPr/>
          </p:nvSpPr>
          <p:spPr bwMode="auto">
            <a:xfrm>
              <a:off x="219" y="1569"/>
              <a:ext cx="3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nl-BE" altLang="en-US" b="1"/>
                <a:t>0.5</a:t>
              </a:r>
              <a:endParaRPr lang="en-US" altLang="en-US" b="1"/>
            </a:p>
          </p:txBody>
        </p:sp>
      </p:grpSp>
      <p:sp>
        <p:nvSpPr>
          <p:cNvPr id="42008" name="Text Box 144"/>
          <p:cNvSpPr txBox="1">
            <a:spLocks noChangeArrowheads="1"/>
          </p:cNvSpPr>
          <p:nvPr/>
        </p:nvSpPr>
        <p:spPr bwMode="auto">
          <a:xfrm>
            <a:off x="7288213" y="1852613"/>
            <a:ext cx="6604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nl-NL" altLang="en-US" sz="1600" b="1">
                <a:solidFill>
                  <a:schemeClr val="tx2"/>
                </a:solidFill>
              </a:rPr>
              <a:t>CSA</a:t>
            </a:r>
          </a:p>
          <a:p>
            <a:pPr algn="ctr" eaLnBrk="1" hangingPunct="1"/>
            <a:r>
              <a:rPr lang="nl-NL" altLang="en-US" sz="1400">
                <a:solidFill>
                  <a:schemeClr val="tx2"/>
                </a:solidFill>
              </a:rPr>
              <a:t>(mm</a:t>
            </a:r>
            <a:r>
              <a:rPr lang="nl-NL" altLang="en-US" sz="1400" baseline="30000">
                <a:solidFill>
                  <a:schemeClr val="tx2"/>
                </a:solidFill>
              </a:rPr>
              <a:t>2</a:t>
            </a:r>
            <a:r>
              <a:rPr lang="nl-NL" altLang="en-US" sz="1400">
                <a:solidFill>
                  <a:schemeClr val="tx2"/>
                </a:solidFill>
              </a:rPr>
              <a:t>)</a:t>
            </a:r>
          </a:p>
        </p:txBody>
      </p:sp>
      <p:grpSp>
        <p:nvGrpSpPr>
          <p:cNvPr id="7" name="Group 151"/>
          <p:cNvGrpSpPr>
            <a:grpSpLocks/>
          </p:cNvGrpSpPr>
          <p:nvPr/>
        </p:nvGrpSpPr>
        <p:grpSpPr bwMode="auto">
          <a:xfrm>
            <a:off x="7331075" y="2432050"/>
            <a:ext cx="628650" cy="3390900"/>
            <a:chOff x="2510" y="1575"/>
            <a:chExt cx="396" cy="2136"/>
          </a:xfrm>
        </p:grpSpPr>
        <p:sp>
          <p:nvSpPr>
            <p:cNvPr id="42015" name="Text Box 145"/>
            <p:cNvSpPr txBox="1">
              <a:spLocks noChangeArrowheads="1"/>
            </p:cNvSpPr>
            <p:nvPr/>
          </p:nvSpPr>
          <p:spPr bwMode="auto">
            <a:xfrm>
              <a:off x="2510" y="1575"/>
              <a:ext cx="3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nl-NL" altLang="en-US" b="1">
                  <a:solidFill>
                    <a:schemeClr val="tx2"/>
                  </a:solidFill>
                </a:rPr>
                <a:t>13.0</a:t>
              </a:r>
            </a:p>
          </p:txBody>
        </p:sp>
        <p:sp>
          <p:nvSpPr>
            <p:cNvPr id="42016" name="Text Box 146"/>
            <p:cNvSpPr txBox="1">
              <a:spLocks noChangeArrowheads="1"/>
            </p:cNvSpPr>
            <p:nvPr/>
          </p:nvSpPr>
          <p:spPr bwMode="auto">
            <a:xfrm>
              <a:off x="2510" y="1956"/>
              <a:ext cx="3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nl-NL" altLang="en-US" b="1">
                  <a:solidFill>
                    <a:schemeClr val="tx2"/>
                  </a:solidFill>
                </a:rPr>
                <a:t>9.6</a:t>
              </a:r>
            </a:p>
          </p:txBody>
        </p:sp>
        <p:sp>
          <p:nvSpPr>
            <p:cNvPr id="42017" name="Text Box 147"/>
            <p:cNvSpPr txBox="1">
              <a:spLocks noChangeArrowheads="1"/>
            </p:cNvSpPr>
            <p:nvPr/>
          </p:nvSpPr>
          <p:spPr bwMode="auto">
            <a:xfrm>
              <a:off x="2510" y="2337"/>
              <a:ext cx="3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nl-NL" altLang="en-US" b="1">
                  <a:solidFill>
                    <a:schemeClr val="tx2"/>
                  </a:solidFill>
                </a:rPr>
                <a:t>7.0</a:t>
              </a:r>
            </a:p>
          </p:txBody>
        </p:sp>
        <p:sp>
          <p:nvSpPr>
            <p:cNvPr id="42018" name="Text Box 148"/>
            <p:cNvSpPr txBox="1">
              <a:spLocks noChangeArrowheads="1"/>
            </p:cNvSpPr>
            <p:nvPr/>
          </p:nvSpPr>
          <p:spPr bwMode="auto">
            <a:xfrm>
              <a:off x="2510" y="2718"/>
              <a:ext cx="3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nl-NL" altLang="en-US" b="1">
                  <a:solidFill>
                    <a:schemeClr val="tx2"/>
                  </a:solidFill>
                </a:rPr>
                <a:t>4.9</a:t>
              </a:r>
            </a:p>
          </p:txBody>
        </p:sp>
        <p:sp>
          <p:nvSpPr>
            <p:cNvPr id="42019" name="Text Box 149"/>
            <p:cNvSpPr txBox="1">
              <a:spLocks noChangeArrowheads="1"/>
            </p:cNvSpPr>
            <p:nvPr/>
          </p:nvSpPr>
          <p:spPr bwMode="auto">
            <a:xfrm>
              <a:off x="2510" y="3099"/>
              <a:ext cx="3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nl-NL" altLang="en-US" b="1">
                  <a:solidFill>
                    <a:schemeClr val="tx2"/>
                  </a:solidFill>
                </a:rPr>
                <a:t>3.1</a:t>
              </a:r>
            </a:p>
          </p:txBody>
        </p:sp>
        <p:sp>
          <p:nvSpPr>
            <p:cNvPr id="42020" name="Text Box 150"/>
            <p:cNvSpPr txBox="1">
              <a:spLocks noChangeArrowheads="1"/>
            </p:cNvSpPr>
            <p:nvPr/>
          </p:nvSpPr>
          <p:spPr bwMode="auto">
            <a:xfrm>
              <a:off x="2510" y="3480"/>
              <a:ext cx="3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nl-NL" altLang="en-US" b="1">
                  <a:solidFill>
                    <a:schemeClr val="tx2"/>
                  </a:solidFill>
                </a:rPr>
                <a:t>1.8</a:t>
              </a:r>
            </a:p>
          </p:txBody>
        </p:sp>
      </p:grpSp>
      <p:sp>
        <p:nvSpPr>
          <p:cNvPr id="42010" name="Line 103"/>
          <p:cNvSpPr>
            <a:spLocks noChangeShapeType="1"/>
          </p:cNvSpPr>
          <p:nvPr/>
        </p:nvSpPr>
        <p:spPr bwMode="auto">
          <a:xfrm>
            <a:off x="515938" y="3330575"/>
            <a:ext cx="8228012" cy="28575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1" name="Line 103"/>
          <p:cNvSpPr>
            <a:spLocks noChangeShapeType="1"/>
          </p:cNvSpPr>
          <p:nvPr/>
        </p:nvSpPr>
        <p:spPr bwMode="auto">
          <a:xfrm>
            <a:off x="517525" y="3932238"/>
            <a:ext cx="8228013" cy="28575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2" name="Line 103"/>
          <p:cNvSpPr>
            <a:spLocks noChangeShapeType="1"/>
          </p:cNvSpPr>
          <p:nvPr/>
        </p:nvSpPr>
        <p:spPr bwMode="auto">
          <a:xfrm>
            <a:off x="519113" y="4548188"/>
            <a:ext cx="8228012" cy="28575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3" name="Line 103"/>
          <p:cNvSpPr>
            <a:spLocks noChangeShapeType="1"/>
          </p:cNvSpPr>
          <p:nvPr/>
        </p:nvSpPr>
        <p:spPr bwMode="auto">
          <a:xfrm>
            <a:off x="520700" y="5149850"/>
            <a:ext cx="8228013" cy="28575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4" name="Line 103"/>
          <p:cNvSpPr>
            <a:spLocks noChangeShapeType="1"/>
          </p:cNvSpPr>
          <p:nvPr/>
        </p:nvSpPr>
        <p:spPr bwMode="auto">
          <a:xfrm>
            <a:off x="536575" y="5751513"/>
            <a:ext cx="8228013" cy="28575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Rectangle 4"/>
          <p:cNvSpPr>
            <a:spLocks noChangeArrowheads="1"/>
          </p:cNvSpPr>
          <p:nvPr/>
        </p:nvSpPr>
        <p:spPr bwMode="auto">
          <a:xfrm>
            <a:off x="574323" y="152400"/>
            <a:ext cx="806167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/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algn="ctr" eaLnBrk="1" hangingPunct="1"/>
            <a:r>
              <a:rPr lang="en-US" altLang="en-US" sz="3200" dirty="0" smtClean="0">
                <a:latin typeface="+mj-lt"/>
              </a:rPr>
              <a:t>La </a:t>
            </a:r>
            <a:r>
              <a:rPr lang="en-US" altLang="en-US" sz="3200" dirty="0" err="1" smtClean="0">
                <a:latin typeface="+mj-lt"/>
              </a:rPr>
              <a:t>pressione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coronarica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rimane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costante</a:t>
            </a:r>
            <a:r>
              <a:rPr lang="en-US" altLang="en-US" sz="3200" dirty="0" smtClean="0">
                <a:latin typeface="+mj-lt"/>
              </a:rPr>
              <a:t> in </a:t>
            </a:r>
            <a:r>
              <a:rPr lang="en-US" altLang="en-US" sz="3200" dirty="0" err="1" smtClean="0">
                <a:latin typeface="+mj-lt"/>
              </a:rPr>
              <a:t>tutto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l’albero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coronarico</a:t>
            </a:r>
            <a:endParaRPr lang="en-US" altLang="en-US" sz="3200" dirty="0">
              <a:latin typeface="+mj-lt"/>
            </a:endParaRPr>
          </a:p>
        </p:txBody>
      </p:sp>
      <p:pic>
        <p:nvPicPr>
          <p:cNvPr id="68" name="Immagine 67" descr="9208a937-0bf5-45a9-a606-94f76cd17964_xl.jpg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2935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>
            <a:spLocks/>
          </p:cNvSpPr>
          <p:nvPr/>
        </p:nvSpPr>
        <p:spPr bwMode="auto">
          <a:xfrm>
            <a:off x="929922" y="4105693"/>
            <a:ext cx="5056012" cy="19716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89" y="0"/>
              </a:cxn>
              <a:cxn ang="0">
                <a:pos x="1179" y="408"/>
              </a:cxn>
              <a:cxn ang="0">
                <a:pos x="3583" y="408"/>
              </a:cxn>
              <a:cxn ang="0">
                <a:pos x="3583" y="1225"/>
              </a:cxn>
              <a:cxn ang="0">
                <a:pos x="0" y="1225"/>
              </a:cxn>
              <a:cxn ang="0">
                <a:pos x="0" y="0"/>
              </a:cxn>
            </a:cxnLst>
            <a:rect l="0" t="0" r="r" b="b"/>
            <a:pathLst>
              <a:path w="3583" h="1225">
                <a:moveTo>
                  <a:pt x="0" y="0"/>
                </a:moveTo>
                <a:lnTo>
                  <a:pt x="1089" y="0"/>
                </a:lnTo>
                <a:lnTo>
                  <a:pt x="1179" y="408"/>
                </a:lnTo>
                <a:lnTo>
                  <a:pt x="3583" y="408"/>
                </a:lnTo>
                <a:lnTo>
                  <a:pt x="3583" y="1225"/>
                </a:lnTo>
                <a:lnTo>
                  <a:pt x="0" y="1225"/>
                </a:lnTo>
                <a:lnTo>
                  <a:pt x="0" y="0"/>
                </a:lnTo>
                <a:close/>
              </a:path>
            </a:pathLst>
          </a:custGeom>
          <a:solidFill>
            <a:srgbClr val="336699"/>
          </a:solidFill>
          <a:ln w="38100" cmpd="sng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5988756" y="4753393"/>
            <a:ext cx="2469444" cy="13287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44" y="441"/>
              </a:cxn>
              <a:cxn ang="0">
                <a:pos x="1267" y="998"/>
              </a:cxn>
              <a:cxn ang="0">
                <a:pos x="1610" y="1109"/>
              </a:cxn>
              <a:cxn ang="0">
                <a:pos x="1968" y="1153"/>
              </a:cxn>
              <a:cxn ang="0">
                <a:pos x="1968" y="1248"/>
              </a:cxn>
              <a:cxn ang="0">
                <a:pos x="0" y="1247"/>
              </a:cxn>
              <a:cxn ang="0">
                <a:pos x="0" y="0"/>
              </a:cxn>
            </a:cxnLst>
            <a:rect l="0" t="0" r="r" b="b"/>
            <a:pathLst>
              <a:path w="1968" h="1248">
                <a:moveTo>
                  <a:pt x="0" y="0"/>
                </a:moveTo>
                <a:lnTo>
                  <a:pt x="744" y="441"/>
                </a:lnTo>
                <a:lnTo>
                  <a:pt x="1267" y="998"/>
                </a:lnTo>
                <a:lnTo>
                  <a:pt x="1610" y="1109"/>
                </a:lnTo>
                <a:lnTo>
                  <a:pt x="1968" y="1153"/>
                </a:lnTo>
                <a:lnTo>
                  <a:pt x="1968" y="1248"/>
                </a:lnTo>
                <a:lnTo>
                  <a:pt x="0" y="1247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3300"/>
              </a:gs>
              <a:gs pos="100000">
                <a:srgbClr val="FF3300">
                  <a:gamma/>
                  <a:shade val="25882"/>
                  <a:invGamma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202004" y="1767530"/>
            <a:ext cx="1261533" cy="1992087"/>
            <a:chOff x="4908" y="1249"/>
            <a:chExt cx="894" cy="1249"/>
          </a:xfrm>
          <a:solidFill>
            <a:srgbClr val="FF0000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 rot="16200000">
              <a:off x="5026" y="1721"/>
              <a:ext cx="676" cy="877"/>
            </a:xfrm>
            <a:custGeom>
              <a:avLst/>
              <a:gdLst/>
              <a:ahLst/>
              <a:cxnLst>
                <a:cxn ang="0">
                  <a:pos x="33" y="123"/>
                </a:cxn>
                <a:cxn ang="0">
                  <a:pos x="126" y="264"/>
                </a:cxn>
                <a:cxn ang="0">
                  <a:pos x="285" y="384"/>
                </a:cxn>
                <a:cxn ang="0">
                  <a:pos x="315" y="366"/>
                </a:cxn>
                <a:cxn ang="0">
                  <a:pos x="219" y="150"/>
                </a:cxn>
                <a:cxn ang="0">
                  <a:pos x="123" y="228"/>
                </a:cxn>
                <a:cxn ang="0">
                  <a:pos x="36" y="360"/>
                </a:cxn>
                <a:cxn ang="0">
                  <a:pos x="111" y="336"/>
                </a:cxn>
                <a:cxn ang="0">
                  <a:pos x="135" y="108"/>
                </a:cxn>
                <a:cxn ang="0">
                  <a:pos x="45" y="24"/>
                </a:cxn>
                <a:cxn ang="0">
                  <a:pos x="237" y="138"/>
                </a:cxn>
                <a:cxn ang="0">
                  <a:pos x="207" y="231"/>
                </a:cxn>
                <a:cxn ang="0">
                  <a:pos x="156" y="369"/>
                </a:cxn>
                <a:cxn ang="0">
                  <a:pos x="216" y="369"/>
                </a:cxn>
                <a:cxn ang="0">
                  <a:pos x="165" y="168"/>
                </a:cxn>
                <a:cxn ang="0">
                  <a:pos x="243" y="57"/>
                </a:cxn>
                <a:cxn ang="0">
                  <a:pos x="195" y="36"/>
                </a:cxn>
                <a:cxn ang="0">
                  <a:pos x="387" y="96"/>
                </a:cxn>
                <a:cxn ang="0">
                  <a:pos x="336" y="195"/>
                </a:cxn>
                <a:cxn ang="0">
                  <a:pos x="354" y="318"/>
                </a:cxn>
                <a:cxn ang="0">
                  <a:pos x="363" y="414"/>
                </a:cxn>
                <a:cxn ang="0">
                  <a:pos x="498" y="138"/>
                </a:cxn>
                <a:cxn ang="0">
                  <a:pos x="516" y="24"/>
                </a:cxn>
                <a:cxn ang="0">
                  <a:pos x="552" y="351"/>
                </a:cxn>
                <a:cxn ang="0">
                  <a:pos x="675" y="258"/>
                </a:cxn>
                <a:cxn ang="0">
                  <a:pos x="600" y="42"/>
                </a:cxn>
                <a:cxn ang="0">
                  <a:pos x="570" y="357"/>
                </a:cxn>
                <a:cxn ang="0">
                  <a:pos x="435" y="27"/>
                </a:cxn>
                <a:cxn ang="0">
                  <a:pos x="516" y="144"/>
                </a:cxn>
                <a:cxn ang="0">
                  <a:pos x="585" y="231"/>
                </a:cxn>
                <a:cxn ang="0">
                  <a:pos x="618" y="384"/>
                </a:cxn>
                <a:cxn ang="0">
                  <a:pos x="741" y="216"/>
                </a:cxn>
                <a:cxn ang="0">
                  <a:pos x="714" y="27"/>
                </a:cxn>
                <a:cxn ang="0">
                  <a:pos x="717" y="129"/>
                </a:cxn>
                <a:cxn ang="0">
                  <a:pos x="672" y="288"/>
                </a:cxn>
                <a:cxn ang="0">
                  <a:pos x="606" y="201"/>
                </a:cxn>
                <a:cxn ang="0">
                  <a:pos x="516" y="90"/>
                </a:cxn>
                <a:cxn ang="0">
                  <a:pos x="459" y="273"/>
                </a:cxn>
                <a:cxn ang="0">
                  <a:pos x="432" y="411"/>
                </a:cxn>
                <a:cxn ang="0">
                  <a:pos x="426" y="300"/>
                </a:cxn>
                <a:cxn ang="0">
                  <a:pos x="411" y="102"/>
                </a:cxn>
                <a:cxn ang="0">
                  <a:pos x="318" y="30"/>
                </a:cxn>
                <a:cxn ang="0">
                  <a:pos x="327" y="228"/>
                </a:cxn>
                <a:cxn ang="0">
                  <a:pos x="318" y="378"/>
                </a:cxn>
                <a:cxn ang="0">
                  <a:pos x="234" y="336"/>
                </a:cxn>
                <a:cxn ang="0">
                  <a:pos x="108" y="162"/>
                </a:cxn>
                <a:cxn ang="0">
                  <a:pos x="66" y="54"/>
                </a:cxn>
                <a:cxn ang="0">
                  <a:pos x="69" y="231"/>
                </a:cxn>
                <a:cxn ang="0">
                  <a:pos x="3" y="333"/>
                </a:cxn>
                <a:cxn ang="0">
                  <a:pos x="78" y="351"/>
                </a:cxn>
                <a:cxn ang="0">
                  <a:pos x="111" y="414"/>
                </a:cxn>
                <a:cxn ang="0">
                  <a:pos x="138" y="129"/>
                </a:cxn>
                <a:cxn ang="0">
                  <a:pos x="294" y="264"/>
                </a:cxn>
                <a:cxn ang="0">
                  <a:pos x="417" y="411"/>
                </a:cxn>
                <a:cxn ang="0">
                  <a:pos x="498" y="198"/>
                </a:cxn>
                <a:cxn ang="0">
                  <a:pos x="573" y="21"/>
                </a:cxn>
                <a:cxn ang="0">
                  <a:pos x="765" y="114"/>
                </a:cxn>
                <a:cxn ang="0">
                  <a:pos x="771" y="198"/>
                </a:cxn>
                <a:cxn ang="0">
                  <a:pos x="732" y="318"/>
                </a:cxn>
                <a:cxn ang="0">
                  <a:pos x="738" y="417"/>
                </a:cxn>
              </a:cxnLst>
              <a:rect l="0" t="0" r="r" b="b"/>
              <a:pathLst>
                <a:path w="811" h="460">
                  <a:moveTo>
                    <a:pt x="0" y="24"/>
                  </a:moveTo>
                  <a:cubicBezTo>
                    <a:pt x="11" y="32"/>
                    <a:pt x="22" y="41"/>
                    <a:pt x="27" y="57"/>
                  </a:cubicBezTo>
                  <a:cubicBezTo>
                    <a:pt x="32" y="73"/>
                    <a:pt x="35" y="107"/>
                    <a:pt x="33" y="123"/>
                  </a:cubicBezTo>
                  <a:cubicBezTo>
                    <a:pt x="31" y="139"/>
                    <a:pt x="8" y="133"/>
                    <a:pt x="15" y="156"/>
                  </a:cubicBezTo>
                  <a:cubicBezTo>
                    <a:pt x="22" y="179"/>
                    <a:pt x="59" y="243"/>
                    <a:pt x="78" y="261"/>
                  </a:cubicBezTo>
                  <a:cubicBezTo>
                    <a:pt x="97" y="279"/>
                    <a:pt x="110" y="250"/>
                    <a:pt x="126" y="264"/>
                  </a:cubicBezTo>
                  <a:cubicBezTo>
                    <a:pt x="142" y="278"/>
                    <a:pt x="161" y="332"/>
                    <a:pt x="177" y="345"/>
                  </a:cubicBezTo>
                  <a:cubicBezTo>
                    <a:pt x="193" y="358"/>
                    <a:pt x="204" y="336"/>
                    <a:pt x="222" y="342"/>
                  </a:cubicBezTo>
                  <a:cubicBezTo>
                    <a:pt x="240" y="348"/>
                    <a:pt x="273" y="374"/>
                    <a:pt x="285" y="384"/>
                  </a:cubicBezTo>
                  <a:cubicBezTo>
                    <a:pt x="297" y="394"/>
                    <a:pt x="292" y="396"/>
                    <a:pt x="297" y="402"/>
                  </a:cubicBezTo>
                  <a:cubicBezTo>
                    <a:pt x="302" y="408"/>
                    <a:pt x="312" y="423"/>
                    <a:pt x="315" y="417"/>
                  </a:cubicBezTo>
                  <a:cubicBezTo>
                    <a:pt x="318" y="411"/>
                    <a:pt x="319" y="383"/>
                    <a:pt x="315" y="366"/>
                  </a:cubicBezTo>
                  <a:cubicBezTo>
                    <a:pt x="311" y="349"/>
                    <a:pt x="304" y="336"/>
                    <a:pt x="288" y="312"/>
                  </a:cubicBezTo>
                  <a:cubicBezTo>
                    <a:pt x="272" y="288"/>
                    <a:pt x="233" y="249"/>
                    <a:pt x="222" y="222"/>
                  </a:cubicBezTo>
                  <a:cubicBezTo>
                    <a:pt x="211" y="195"/>
                    <a:pt x="228" y="163"/>
                    <a:pt x="219" y="150"/>
                  </a:cubicBezTo>
                  <a:cubicBezTo>
                    <a:pt x="210" y="137"/>
                    <a:pt x="180" y="135"/>
                    <a:pt x="165" y="144"/>
                  </a:cubicBezTo>
                  <a:cubicBezTo>
                    <a:pt x="150" y="153"/>
                    <a:pt x="136" y="193"/>
                    <a:pt x="129" y="207"/>
                  </a:cubicBezTo>
                  <a:cubicBezTo>
                    <a:pt x="122" y="221"/>
                    <a:pt x="132" y="222"/>
                    <a:pt x="123" y="228"/>
                  </a:cubicBezTo>
                  <a:cubicBezTo>
                    <a:pt x="114" y="234"/>
                    <a:pt x="80" y="234"/>
                    <a:pt x="72" y="243"/>
                  </a:cubicBezTo>
                  <a:cubicBezTo>
                    <a:pt x="64" y="252"/>
                    <a:pt x="78" y="266"/>
                    <a:pt x="72" y="285"/>
                  </a:cubicBezTo>
                  <a:cubicBezTo>
                    <a:pt x="66" y="304"/>
                    <a:pt x="41" y="344"/>
                    <a:pt x="36" y="360"/>
                  </a:cubicBezTo>
                  <a:cubicBezTo>
                    <a:pt x="31" y="376"/>
                    <a:pt x="40" y="372"/>
                    <a:pt x="42" y="381"/>
                  </a:cubicBezTo>
                  <a:cubicBezTo>
                    <a:pt x="44" y="390"/>
                    <a:pt x="36" y="424"/>
                    <a:pt x="48" y="417"/>
                  </a:cubicBezTo>
                  <a:cubicBezTo>
                    <a:pt x="60" y="410"/>
                    <a:pt x="104" y="367"/>
                    <a:pt x="111" y="336"/>
                  </a:cubicBezTo>
                  <a:cubicBezTo>
                    <a:pt x="118" y="305"/>
                    <a:pt x="98" y="261"/>
                    <a:pt x="93" y="231"/>
                  </a:cubicBezTo>
                  <a:cubicBezTo>
                    <a:pt x="88" y="201"/>
                    <a:pt x="71" y="176"/>
                    <a:pt x="78" y="156"/>
                  </a:cubicBezTo>
                  <a:cubicBezTo>
                    <a:pt x="85" y="136"/>
                    <a:pt x="123" y="126"/>
                    <a:pt x="135" y="108"/>
                  </a:cubicBezTo>
                  <a:cubicBezTo>
                    <a:pt x="147" y="90"/>
                    <a:pt x="154" y="66"/>
                    <a:pt x="147" y="51"/>
                  </a:cubicBezTo>
                  <a:cubicBezTo>
                    <a:pt x="140" y="36"/>
                    <a:pt x="113" y="25"/>
                    <a:pt x="96" y="21"/>
                  </a:cubicBezTo>
                  <a:cubicBezTo>
                    <a:pt x="79" y="17"/>
                    <a:pt x="52" y="18"/>
                    <a:pt x="45" y="24"/>
                  </a:cubicBezTo>
                  <a:cubicBezTo>
                    <a:pt x="38" y="30"/>
                    <a:pt x="41" y="46"/>
                    <a:pt x="54" y="60"/>
                  </a:cubicBezTo>
                  <a:cubicBezTo>
                    <a:pt x="67" y="74"/>
                    <a:pt x="93" y="92"/>
                    <a:pt x="123" y="105"/>
                  </a:cubicBezTo>
                  <a:cubicBezTo>
                    <a:pt x="153" y="118"/>
                    <a:pt x="212" y="124"/>
                    <a:pt x="237" y="138"/>
                  </a:cubicBezTo>
                  <a:cubicBezTo>
                    <a:pt x="262" y="152"/>
                    <a:pt x="276" y="175"/>
                    <a:pt x="276" y="189"/>
                  </a:cubicBezTo>
                  <a:cubicBezTo>
                    <a:pt x="276" y="203"/>
                    <a:pt x="252" y="215"/>
                    <a:pt x="240" y="222"/>
                  </a:cubicBezTo>
                  <a:cubicBezTo>
                    <a:pt x="228" y="229"/>
                    <a:pt x="214" y="222"/>
                    <a:pt x="207" y="231"/>
                  </a:cubicBezTo>
                  <a:cubicBezTo>
                    <a:pt x="200" y="240"/>
                    <a:pt x="200" y="259"/>
                    <a:pt x="198" y="276"/>
                  </a:cubicBezTo>
                  <a:cubicBezTo>
                    <a:pt x="196" y="293"/>
                    <a:pt x="202" y="321"/>
                    <a:pt x="195" y="336"/>
                  </a:cubicBezTo>
                  <a:cubicBezTo>
                    <a:pt x="188" y="351"/>
                    <a:pt x="164" y="358"/>
                    <a:pt x="156" y="369"/>
                  </a:cubicBezTo>
                  <a:cubicBezTo>
                    <a:pt x="148" y="380"/>
                    <a:pt x="143" y="397"/>
                    <a:pt x="147" y="405"/>
                  </a:cubicBezTo>
                  <a:cubicBezTo>
                    <a:pt x="151" y="413"/>
                    <a:pt x="172" y="426"/>
                    <a:pt x="183" y="420"/>
                  </a:cubicBezTo>
                  <a:cubicBezTo>
                    <a:pt x="194" y="414"/>
                    <a:pt x="204" y="389"/>
                    <a:pt x="216" y="369"/>
                  </a:cubicBezTo>
                  <a:cubicBezTo>
                    <a:pt x="228" y="349"/>
                    <a:pt x="266" y="322"/>
                    <a:pt x="258" y="300"/>
                  </a:cubicBezTo>
                  <a:cubicBezTo>
                    <a:pt x="250" y="278"/>
                    <a:pt x="180" y="259"/>
                    <a:pt x="165" y="237"/>
                  </a:cubicBezTo>
                  <a:cubicBezTo>
                    <a:pt x="150" y="215"/>
                    <a:pt x="155" y="180"/>
                    <a:pt x="165" y="168"/>
                  </a:cubicBezTo>
                  <a:cubicBezTo>
                    <a:pt x="175" y="156"/>
                    <a:pt x="204" y="172"/>
                    <a:pt x="225" y="162"/>
                  </a:cubicBezTo>
                  <a:cubicBezTo>
                    <a:pt x="246" y="152"/>
                    <a:pt x="291" y="122"/>
                    <a:pt x="294" y="105"/>
                  </a:cubicBezTo>
                  <a:cubicBezTo>
                    <a:pt x="297" y="88"/>
                    <a:pt x="262" y="59"/>
                    <a:pt x="243" y="57"/>
                  </a:cubicBezTo>
                  <a:cubicBezTo>
                    <a:pt x="224" y="55"/>
                    <a:pt x="184" y="88"/>
                    <a:pt x="180" y="93"/>
                  </a:cubicBezTo>
                  <a:cubicBezTo>
                    <a:pt x="176" y="98"/>
                    <a:pt x="217" y="99"/>
                    <a:pt x="219" y="90"/>
                  </a:cubicBezTo>
                  <a:cubicBezTo>
                    <a:pt x="221" y="81"/>
                    <a:pt x="188" y="47"/>
                    <a:pt x="195" y="36"/>
                  </a:cubicBezTo>
                  <a:cubicBezTo>
                    <a:pt x="202" y="25"/>
                    <a:pt x="239" y="14"/>
                    <a:pt x="264" y="24"/>
                  </a:cubicBezTo>
                  <a:cubicBezTo>
                    <a:pt x="289" y="34"/>
                    <a:pt x="325" y="87"/>
                    <a:pt x="345" y="99"/>
                  </a:cubicBezTo>
                  <a:cubicBezTo>
                    <a:pt x="365" y="111"/>
                    <a:pt x="382" y="103"/>
                    <a:pt x="387" y="96"/>
                  </a:cubicBezTo>
                  <a:cubicBezTo>
                    <a:pt x="392" y="89"/>
                    <a:pt x="384" y="57"/>
                    <a:pt x="375" y="57"/>
                  </a:cubicBezTo>
                  <a:cubicBezTo>
                    <a:pt x="366" y="57"/>
                    <a:pt x="336" y="73"/>
                    <a:pt x="330" y="96"/>
                  </a:cubicBezTo>
                  <a:cubicBezTo>
                    <a:pt x="324" y="119"/>
                    <a:pt x="327" y="173"/>
                    <a:pt x="336" y="195"/>
                  </a:cubicBezTo>
                  <a:cubicBezTo>
                    <a:pt x="345" y="217"/>
                    <a:pt x="381" y="214"/>
                    <a:pt x="384" y="228"/>
                  </a:cubicBezTo>
                  <a:cubicBezTo>
                    <a:pt x="387" y="242"/>
                    <a:pt x="359" y="267"/>
                    <a:pt x="354" y="282"/>
                  </a:cubicBezTo>
                  <a:cubicBezTo>
                    <a:pt x="349" y="297"/>
                    <a:pt x="354" y="307"/>
                    <a:pt x="354" y="318"/>
                  </a:cubicBezTo>
                  <a:cubicBezTo>
                    <a:pt x="354" y="329"/>
                    <a:pt x="353" y="338"/>
                    <a:pt x="354" y="348"/>
                  </a:cubicBezTo>
                  <a:cubicBezTo>
                    <a:pt x="355" y="358"/>
                    <a:pt x="362" y="370"/>
                    <a:pt x="363" y="381"/>
                  </a:cubicBezTo>
                  <a:cubicBezTo>
                    <a:pt x="364" y="392"/>
                    <a:pt x="360" y="409"/>
                    <a:pt x="363" y="414"/>
                  </a:cubicBezTo>
                  <a:cubicBezTo>
                    <a:pt x="366" y="419"/>
                    <a:pt x="362" y="433"/>
                    <a:pt x="381" y="411"/>
                  </a:cubicBezTo>
                  <a:cubicBezTo>
                    <a:pt x="400" y="389"/>
                    <a:pt x="461" y="327"/>
                    <a:pt x="480" y="282"/>
                  </a:cubicBezTo>
                  <a:cubicBezTo>
                    <a:pt x="499" y="237"/>
                    <a:pt x="500" y="168"/>
                    <a:pt x="498" y="138"/>
                  </a:cubicBezTo>
                  <a:cubicBezTo>
                    <a:pt x="496" y="108"/>
                    <a:pt x="468" y="116"/>
                    <a:pt x="468" y="99"/>
                  </a:cubicBezTo>
                  <a:cubicBezTo>
                    <a:pt x="468" y="82"/>
                    <a:pt x="490" y="45"/>
                    <a:pt x="498" y="33"/>
                  </a:cubicBezTo>
                  <a:cubicBezTo>
                    <a:pt x="506" y="21"/>
                    <a:pt x="498" y="0"/>
                    <a:pt x="516" y="24"/>
                  </a:cubicBezTo>
                  <a:cubicBezTo>
                    <a:pt x="534" y="48"/>
                    <a:pt x="591" y="139"/>
                    <a:pt x="606" y="180"/>
                  </a:cubicBezTo>
                  <a:cubicBezTo>
                    <a:pt x="621" y="221"/>
                    <a:pt x="618" y="245"/>
                    <a:pt x="609" y="273"/>
                  </a:cubicBezTo>
                  <a:cubicBezTo>
                    <a:pt x="600" y="301"/>
                    <a:pt x="566" y="329"/>
                    <a:pt x="552" y="351"/>
                  </a:cubicBezTo>
                  <a:cubicBezTo>
                    <a:pt x="538" y="373"/>
                    <a:pt x="520" y="401"/>
                    <a:pt x="522" y="408"/>
                  </a:cubicBezTo>
                  <a:cubicBezTo>
                    <a:pt x="524" y="415"/>
                    <a:pt x="538" y="418"/>
                    <a:pt x="564" y="393"/>
                  </a:cubicBezTo>
                  <a:cubicBezTo>
                    <a:pt x="590" y="368"/>
                    <a:pt x="659" y="300"/>
                    <a:pt x="675" y="258"/>
                  </a:cubicBezTo>
                  <a:cubicBezTo>
                    <a:pt x="691" y="216"/>
                    <a:pt x="667" y="180"/>
                    <a:pt x="663" y="141"/>
                  </a:cubicBezTo>
                  <a:cubicBezTo>
                    <a:pt x="659" y="102"/>
                    <a:pt x="662" y="40"/>
                    <a:pt x="651" y="24"/>
                  </a:cubicBezTo>
                  <a:cubicBezTo>
                    <a:pt x="640" y="8"/>
                    <a:pt x="620" y="13"/>
                    <a:pt x="600" y="42"/>
                  </a:cubicBezTo>
                  <a:cubicBezTo>
                    <a:pt x="580" y="71"/>
                    <a:pt x="534" y="152"/>
                    <a:pt x="531" y="195"/>
                  </a:cubicBezTo>
                  <a:cubicBezTo>
                    <a:pt x="528" y="238"/>
                    <a:pt x="572" y="273"/>
                    <a:pt x="579" y="300"/>
                  </a:cubicBezTo>
                  <a:cubicBezTo>
                    <a:pt x="586" y="327"/>
                    <a:pt x="565" y="338"/>
                    <a:pt x="570" y="357"/>
                  </a:cubicBezTo>
                  <a:cubicBezTo>
                    <a:pt x="575" y="376"/>
                    <a:pt x="635" y="460"/>
                    <a:pt x="609" y="414"/>
                  </a:cubicBezTo>
                  <a:cubicBezTo>
                    <a:pt x="583" y="368"/>
                    <a:pt x="446" y="145"/>
                    <a:pt x="417" y="81"/>
                  </a:cubicBezTo>
                  <a:cubicBezTo>
                    <a:pt x="388" y="17"/>
                    <a:pt x="431" y="28"/>
                    <a:pt x="435" y="27"/>
                  </a:cubicBezTo>
                  <a:cubicBezTo>
                    <a:pt x="439" y="26"/>
                    <a:pt x="436" y="60"/>
                    <a:pt x="441" y="72"/>
                  </a:cubicBezTo>
                  <a:cubicBezTo>
                    <a:pt x="446" y="84"/>
                    <a:pt x="455" y="90"/>
                    <a:pt x="468" y="102"/>
                  </a:cubicBezTo>
                  <a:cubicBezTo>
                    <a:pt x="481" y="114"/>
                    <a:pt x="496" y="135"/>
                    <a:pt x="516" y="144"/>
                  </a:cubicBezTo>
                  <a:cubicBezTo>
                    <a:pt x="536" y="153"/>
                    <a:pt x="572" y="149"/>
                    <a:pt x="588" y="159"/>
                  </a:cubicBezTo>
                  <a:cubicBezTo>
                    <a:pt x="604" y="169"/>
                    <a:pt x="612" y="192"/>
                    <a:pt x="612" y="204"/>
                  </a:cubicBezTo>
                  <a:cubicBezTo>
                    <a:pt x="612" y="216"/>
                    <a:pt x="589" y="219"/>
                    <a:pt x="585" y="231"/>
                  </a:cubicBezTo>
                  <a:cubicBezTo>
                    <a:pt x="581" y="243"/>
                    <a:pt x="582" y="263"/>
                    <a:pt x="585" y="279"/>
                  </a:cubicBezTo>
                  <a:cubicBezTo>
                    <a:pt x="588" y="295"/>
                    <a:pt x="598" y="310"/>
                    <a:pt x="603" y="327"/>
                  </a:cubicBezTo>
                  <a:cubicBezTo>
                    <a:pt x="608" y="344"/>
                    <a:pt x="602" y="369"/>
                    <a:pt x="618" y="384"/>
                  </a:cubicBezTo>
                  <a:cubicBezTo>
                    <a:pt x="634" y="399"/>
                    <a:pt x="677" y="418"/>
                    <a:pt x="696" y="417"/>
                  </a:cubicBezTo>
                  <a:cubicBezTo>
                    <a:pt x="715" y="416"/>
                    <a:pt x="725" y="411"/>
                    <a:pt x="732" y="378"/>
                  </a:cubicBezTo>
                  <a:cubicBezTo>
                    <a:pt x="739" y="345"/>
                    <a:pt x="751" y="254"/>
                    <a:pt x="741" y="216"/>
                  </a:cubicBezTo>
                  <a:cubicBezTo>
                    <a:pt x="731" y="178"/>
                    <a:pt x="688" y="168"/>
                    <a:pt x="672" y="147"/>
                  </a:cubicBezTo>
                  <a:cubicBezTo>
                    <a:pt x="656" y="126"/>
                    <a:pt x="638" y="107"/>
                    <a:pt x="645" y="87"/>
                  </a:cubicBezTo>
                  <a:cubicBezTo>
                    <a:pt x="652" y="67"/>
                    <a:pt x="709" y="36"/>
                    <a:pt x="714" y="27"/>
                  </a:cubicBezTo>
                  <a:cubicBezTo>
                    <a:pt x="719" y="18"/>
                    <a:pt x="677" y="22"/>
                    <a:pt x="675" y="33"/>
                  </a:cubicBezTo>
                  <a:cubicBezTo>
                    <a:pt x="673" y="44"/>
                    <a:pt x="692" y="77"/>
                    <a:pt x="699" y="93"/>
                  </a:cubicBezTo>
                  <a:cubicBezTo>
                    <a:pt x="706" y="109"/>
                    <a:pt x="719" y="117"/>
                    <a:pt x="717" y="129"/>
                  </a:cubicBezTo>
                  <a:cubicBezTo>
                    <a:pt x="715" y="141"/>
                    <a:pt x="690" y="148"/>
                    <a:pt x="687" y="168"/>
                  </a:cubicBezTo>
                  <a:cubicBezTo>
                    <a:pt x="684" y="188"/>
                    <a:pt x="701" y="229"/>
                    <a:pt x="699" y="249"/>
                  </a:cubicBezTo>
                  <a:cubicBezTo>
                    <a:pt x="697" y="269"/>
                    <a:pt x="672" y="270"/>
                    <a:pt x="672" y="288"/>
                  </a:cubicBezTo>
                  <a:cubicBezTo>
                    <a:pt x="672" y="306"/>
                    <a:pt x="692" y="356"/>
                    <a:pt x="699" y="357"/>
                  </a:cubicBezTo>
                  <a:cubicBezTo>
                    <a:pt x="706" y="358"/>
                    <a:pt x="729" y="317"/>
                    <a:pt x="714" y="291"/>
                  </a:cubicBezTo>
                  <a:cubicBezTo>
                    <a:pt x="699" y="265"/>
                    <a:pt x="621" y="230"/>
                    <a:pt x="606" y="201"/>
                  </a:cubicBezTo>
                  <a:cubicBezTo>
                    <a:pt x="591" y="172"/>
                    <a:pt x="635" y="139"/>
                    <a:pt x="624" y="117"/>
                  </a:cubicBezTo>
                  <a:cubicBezTo>
                    <a:pt x="613" y="95"/>
                    <a:pt x="558" y="73"/>
                    <a:pt x="540" y="69"/>
                  </a:cubicBezTo>
                  <a:cubicBezTo>
                    <a:pt x="522" y="65"/>
                    <a:pt x="528" y="77"/>
                    <a:pt x="516" y="90"/>
                  </a:cubicBezTo>
                  <a:cubicBezTo>
                    <a:pt x="504" y="103"/>
                    <a:pt x="489" y="131"/>
                    <a:pt x="468" y="147"/>
                  </a:cubicBezTo>
                  <a:cubicBezTo>
                    <a:pt x="447" y="163"/>
                    <a:pt x="388" y="165"/>
                    <a:pt x="387" y="186"/>
                  </a:cubicBezTo>
                  <a:cubicBezTo>
                    <a:pt x="386" y="207"/>
                    <a:pt x="442" y="245"/>
                    <a:pt x="459" y="273"/>
                  </a:cubicBezTo>
                  <a:cubicBezTo>
                    <a:pt x="476" y="301"/>
                    <a:pt x="491" y="338"/>
                    <a:pt x="492" y="354"/>
                  </a:cubicBezTo>
                  <a:cubicBezTo>
                    <a:pt x="493" y="370"/>
                    <a:pt x="475" y="363"/>
                    <a:pt x="465" y="372"/>
                  </a:cubicBezTo>
                  <a:cubicBezTo>
                    <a:pt x="455" y="381"/>
                    <a:pt x="431" y="407"/>
                    <a:pt x="432" y="411"/>
                  </a:cubicBezTo>
                  <a:cubicBezTo>
                    <a:pt x="433" y="415"/>
                    <a:pt x="469" y="406"/>
                    <a:pt x="474" y="396"/>
                  </a:cubicBezTo>
                  <a:cubicBezTo>
                    <a:pt x="479" y="386"/>
                    <a:pt x="470" y="367"/>
                    <a:pt x="462" y="351"/>
                  </a:cubicBezTo>
                  <a:cubicBezTo>
                    <a:pt x="454" y="335"/>
                    <a:pt x="441" y="316"/>
                    <a:pt x="426" y="300"/>
                  </a:cubicBezTo>
                  <a:cubicBezTo>
                    <a:pt x="411" y="284"/>
                    <a:pt x="377" y="282"/>
                    <a:pt x="372" y="255"/>
                  </a:cubicBezTo>
                  <a:cubicBezTo>
                    <a:pt x="367" y="228"/>
                    <a:pt x="387" y="163"/>
                    <a:pt x="393" y="138"/>
                  </a:cubicBezTo>
                  <a:cubicBezTo>
                    <a:pt x="399" y="113"/>
                    <a:pt x="411" y="118"/>
                    <a:pt x="411" y="102"/>
                  </a:cubicBezTo>
                  <a:cubicBezTo>
                    <a:pt x="411" y="86"/>
                    <a:pt x="402" y="54"/>
                    <a:pt x="393" y="42"/>
                  </a:cubicBezTo>
                  <a:cubicBezTo>
                    <a:pt x="384" y="30"/>
                    <a:pt x="369" y="29"/>
                    <a:pt x="357" y="27"/>
                  </a:cubicBezTo>
                  <a:cubicBezTo>
                    <a:pt x="345" y="25"/>
                    <a:pt x="326" y="10"/>
                    <a:pt x="318" y="30"/>
                  </a:cubicBezTo>
                  <a:cubicBezTo>
                    <a:pt x="310" y="50"/>
                    <a:pt x="312" y="119"/>
                    <a:pt x="309" y="144"/>
                  </a:cubicBezTo>
                  <a:cubicBezTo>
                    <a:pt x="306" y="169"/>
                    <a:pt x="297" y="169"/>
                    <a:pt x="300" y="183"/>
                  </a:cubicBezTo>
                  <a:cubicBezTo>
                    <a:pt x="303" y="197"/>
                    <a:pt x="326" y="215"/>
                    <a:pt x="327" y="228"/>
                  </a:cubicBezTo>
                  <a:cubicBezTo>
                    <a:pt x="328" y="241"/>
                    <a:pt x="304" y="247"/>
                    <a:pt x="306" y="264"/>
                  </a:cubicBezTo>
                  <a:cubicBezTo>
                    <a:pt x="308" y="281"/>
                    <a:pt x="334" y="311"/>
                    <a:pt x="336" y="330"/>
                  </a:cubicBezTo>
                  <a:cubicBezTo>
                    <a:pt x="338" y="349"/>
                    <a:pt x="316" y="365"/>
                    <a:pt x="318" y="378"/>
                  </a:cubicBezTo>
                  <a:cubicBezTo>
                    <a:pt x="320" y="391"/>
                    <a:pt x="355" y="405"/>
                    <a:pt x="345" y="408"/>
                  </a:cubicBezTo>
                  <a:cubicBezTo>
                    <a:pt x="335" y="411"/>
                    <a:pt x="276" y="408"/>
                    <a:pt x="258" y="396"/>
                  </a:cubicBezTo>
                  <a:cubicBezTo>
                    <a:pt x="240" y="384"/>
                    <a:pt x="239" y="352"/>
                    <a:pt x="234" y="336"/>
                  </a:cubicBezTo>
                  <a:cubicBezTo>
                    <a:pt x="229" y="320"/>
                    <a:pt x="240" y="313"/>
                    <a:pt x="225" y="300"/>
                  </a:cubicBezTo>
                  <a:cubicBezTo>
                    <a:pt x="210" y="287"/>
                    <a:pt x="163" y="281"/>
                    <a:pt x="144" y="258"/>
                  </a:cubicBezTo>
                  <a:cubicBezTo>
                    <a:pt x="125" y="235"/>
                    <a:pt x="113" y="193"/>
                    <a:pt x="108" y="162"/>
                  </a:cubicBezTo>
                  <a:cubicBezTo>
                    <a:pt x="103" y="131"/>
                    <a:pt x="117" y="94"/>
                    <a:pt x="114" y="72"/>
                  </a:cubicBezTo>
                  <a:cubicBezTo>
                    <a:pt x="111" y="50"/>
                    <a:pt x="95" y="30"/>
                    <a:pt x="87" y="27"/>
                  </a:cubicBezTo>
                  <a:cubicBezTo>
                    <a:pt x="79" y="24"/>
                    <a:pt x="72" y="33"/>
                    <a:pt x="66" y="54"/>
                  </a:cubicBezTo>
                  <a:cubicBezTo>
                    <a:pt x="60" y="75"/>
                    <a:pt x="54" y="131"/>
                    <a:pt x="51" y="153"/>
                  </a:cubicBezTo>
                  <a:cubicBezTo>
                    <a:pt x="48" y="175"/>
                    <a:pt x="45" y="173"/>
                    <a:pt x="48" y="186"/>
                  </a:cubicBezTo>
                  <a:cubicBezTo>
                    <a:pt x="51" y="199"/>
                    <a:pt x="72" y="221"/>
                    <a:pt x="69" y="231"/>
                  </a:cubicBezTo>
                  <a:cubicBezTo>
                    <a:pt x="66" y="241"/>
                    <a:pt x="38" y="241"/>
                    <a:pt x="30" y="249"/>
                  </a:cubicBezTo>
                  <a:cubicBezTo>
                    <a:pt x="22" y="257"/>
                    <a:pt x="26" y="265"/>
                    <a:pt x="21" y="279"/>
                  </a:cubicBezTo>
                  <a:cubicBezTo>
                    <a:pt x="16" y="293"/>
                    <a:pt x="4" y="321"/>
                    <a:pt x="3" y="333"/>
                  </a:cubicBezTo>
                  <a:cubicBezTo>
                    <a:pt x="2" y="345"/>
                    <a:pt x="8" y="341"/>
                    <a:pt x="12" y="354"/>
                  </a:cubicBezTo>
                  <a:cubicBezTo>
                    <a:pt x="16" y="367"/>
                    <a:pt x="19" y="412"/>
                    <a:pt x="30" y="411"/>
                  </a:cubicBezTo>
                  <a:cubicBezTo>
                    <a:pt x="41" y="410"/>
                    <a:pt x="69" y="366"/>
                    <a:pt x="78" y="351"/>
                  </a:cubicBezTo>
                  <a:cubicBezTo>
                    <a:pt x="87" y="336"/>
                    <a:pt x="83" y="313"/>
                    <a:pt x="87" y="318"/>
                  </a:cubicBezTo>
                  <a:cubicBezTo>
                    <a:pt x="91" y="323"/>
                    <a:pt x="98" y="368"/>
                    <a:pt x="102" y="384"/>
                  </a:cubicBezTo>
                  <a:cubicBezTo>
                    <a:pt x="106" y="400"/>
                    <a:pt x="105" y="421"/>
                    <a:pt x="111" y="414"/>
                  </a:cubicBezTo>
                  <a:cubicBezTo>
                    <a:pt x="117" y="407"/>
                    <a:pt x="136" y="365"/>
                    <a:pt x="141" y="342"/>
                  </a:cubicBezTo>
                  <a:cubicBezTo>
                    <a:pt x="146" y="319"/>
                    <a:pt x="141" y="308"/>
                    <a:pt x="141" y="273"/>
                  </a:cubicBezTo>
                  <a:cubicBezTo>
                    <a:pt x="141" y="238"/>
                    <a:pt x="133" y="172"/>
                    <a:pt x="138" y="129"/>
                  </a:cubicBezTo>
                  <a:cubicBezTo>
                    <a:pt x="143" y="86"/>
                    <a:pt x="150" y="1"/>
                    <a:pt x="171" y="12"/>
                  </a:cubicBezTo>
                  <a:cubicBezTo>
                    <a:pt x="192" y="23"/>
                    <a:pt x="244" y="153"/>
                    <a:pt x="264" y="195"/>
                  </a:cubicBezTo>
                  <a:cubicBezTo>
                    <a:pt x="284" y="237"/>
                    <a:pt x="285" y="244"/>
                    <a:pt x="294" y="264"/>
                  </a:cubicBezTo>
                  <a:cubicBezTo>
                    <a:pt x="303" y="284"/>
                    <a:pt x="306" y="304"/>
                    <a:pt x="321" y="315"/>
                  </a:cubicBezTo>
                  <a:cubicBezTo>
                    <a:pt x="336" y="326"/>
                    <a:pt x="371" y="317"/>
                    <a:pt x="387" y="333"/>
                  </a:cubicBezTo>
                  <a:cubicBezTo>
                    <a:pt x="403" y="349"/>
                    <a:pt x="396" y="408"/>
                    <a:pt x="417" y="411"/>
                  </a:cubicBezTo>
                  <a:cubicBezTo>
                    <a:pt x="438" y="414"/>
                    <a:pt x="496" y="378"/>
                    <a:pt x="516" y="354"/>
                  </a:cubicBezTo>
                  <a:cubicBezTo>
                    <a:pt x="536" y="330"/>
                    <a:pt x="537" y="296"/>
                    <a:pt x="534" y="270"/>
                  </a:cubicBezTo>
                  <a:cubicBezTo>
                    <a:pt x="531" y="244"/>
                    <a:pt x="501" y="216"/>
                    <a:pt x="498" y="198"/>
                  </a:cubicBezTo>
                  <a:cubicBezTo>
                    <a:pt x="495" y="180"/>
                    <a:pt x="511" y="175"/>
                    <a:pt x="516" y="162"/>
                  </a:cubicBezTo>
                  <a:cubicBezTo>
                    <a:pt x="521" y="149"/>
                    <a:pt x="519" y="140"/>
                    <a:pt x="528" y="117"/>
                  </a:cubicBezTo>
                  <a:cubicBezTo>
                    <a:pt x="537" y="94"/>
                    <a:pt x="546" y="35"/>
                    <a:pt x="573" y="21"/>
                  </a:cubicBezTo>
                  <a:cubicBezTo>
                    <a:pt x="600" y="7"/>
                    <a:pt x="664" y="29"/>
                    <a:pt x="690" y="33"/>
                  </a:cubicBezTo>
                  <a:cubicBezTo>
                    <a:pt x="716" y="37"/>
                    <a:pt x="720" y="32"/>
                    <a:pt x="732" y="45"/>
                  </a:cubicBezTo>
                  <a:cubicBezTo>
                    <a:pt x="744" y="58"/>
                    <a:pt x="761" y="100"/>
                    <a:pt x="765" y="114"/>
                  </a:cubicBezTo>
                  <a:cubicBezTo>
                    <a:pt x="769" y="128"/>
                    <a:pt x="761" y="126"/>
                    <a:pt x="756" y="132"/>
                  </a:cubicBezTo>
                  <a:cubicBezTo>
                    <a:pt x="751" y="138"/>
                    <a:pt x="733" y="142"/>
                    <a:pt x="735" y="153"/>
                  </a:cubicBezTo>
                  <a:cubicBezTo>
                    <a:pt x="737" y="164"/>
                    <a:pt x="760" y="184"/>
                    <a:pt x="771" y="198"/>
                  </a:cubicBezTo>
                  <a:cubicBezTo>
                    <a:pt x="782" y="212"/>
                    <a:pt x="811" y="226"/>
                    <a:pt x="804" y="240"/>
                  </a:cubicBezTo>
                  <a:cubicBezTo>
                    <a:pt x="797" y="254"/>
                    <a:pt x="741" y="272"/>
                    <a:pt x="729" y="285"/>
                  </a:cubicBezTo>
                  <a:cubicBezTo>
                    <a:pt x="717" y="298"/>
                    <a:pt x="720" y="305"/>
                    <a:pt x="732" y="318"/>
                  </a:cubicBezTo>
                  <a:cubicBezTo>
                    <a:pt x="744" y="331"/>
                    <a:pt x="796" y="351"/>
                    <a:pt x="798" y="363"/>
                  </a:cubicBezTo>
                  <a:cubicBezTo>
                    <a:pt x="800" y="375"/>
                    <a:pt x="757" y="381"/>
                    <a:pt x="747" y="390"/>
                  </a:cubicBezTo>
                  <a:cubicBezTo>
                    <a:pt x="737" y="399"/>
                    <a:pt x="737" y="408"/>
                    <a:pt x="738" y="417"/>
                  </a:cubicBezTo>
                </a:path>
              </a:pathLst>
            </a:custGeom>
            <a:grpFill/>
            <a:ln w="3175" cmpd="sng">
              <a:solidFill>
                <a:srgbClr val="0000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 rot="16200000" flipH="1">
              <a:off x="5009" y="1148"/>
              <a:ext cx="676" cy="877"/>
            </a:xfrm>
            <a:custGeom>
              <a:avLst/>
              <a:gdLst/>
              <a:ahLst/>
              <a:cxnLst>
                <a:cxn ang="0">
                  <a:pos x="33" y="123"/>
                </a:cxn>
                <a:cxn ang="0">
                  <a:pos x="126" y="264"/>
                </a:cxn>
                <a:cxn ang="0">
                  <a:pos x="285" y="384"/>
                </a:cxn>
                <a:cxn ang="0">
                  <a:pos x="315" y="366"/>
                </a:cxn>
                <a:cxn ang="0">
                  <a:pos x="219" y="150"/>
                </a:cxn>
                <a:cxn ang="0">
                  <a:pos x="123" y="228"/>
                </a:cxn>
                <a:cxn ang="0">
                  <a:pos x="36" y="360"/>
                </a:cxn>
                <a:cxn ang="0">
                  <a:pos x="111" y="336"/>
                </a:cxn>
                <a:cxn ang="0">
                  <a:pos x="135" y="108"/>
                </a:cxn>
                <a:cxn ang="0">
                  <a:pos x="45" y="24"/>
                </a:cxn>
                <a:cxn ang="0">
                  <a:pos x="237" y="138"/>
                </a:cxn>
                <a:cxn ang="0">
                  <a:pos x="207" y="231"/>
                </a:cxn>
                <a:cxn ang="0">
                  <a:pos x="156" y="369"/>
                </a:cxn>
                <a:cxn ang="0">
                  <a:pos x="216" y="369"/>
                </a:cxn>
                <a:cxn ang="0">
                  <a:pos x="165" y="168"/>
                </a:cxn>
                <a:cxn ang="0">
                  <a:pos x="243" y="57"/>
                </a:cxn>
                <a:cxn ang="0">
                  <a:pos x="195" y="36"/>
                </a:cxn>
                <a:cxn ang="0">
                  <a:pos x="387" y="96"/>
                </a:cxn>
                <a:cxn ang="0">
                  <a:pos x="336" y="195"/>
                </a:cxn>
                <a:cxn ang="0">
                  <a:pos x="354" y="318"/>
                </a:cxn>
                <a:cxn ang="0">
                  <a:pos x="363" y="414"/>
                </a:cxn>
                <a:cxn ang="0">
                  <a:pos x="498" y="138"/>
                </a:cxn>
                <a:cxn ang="0">
                  <a:pos x="516" y="24"/>
                </a:cxn>
                <a:cxn ang="0">
                  <a:pos x="552" y="351"/>
                </a:cxn>
                <a:cxn ang="0">
                  <a:pos x="675" y="258"/>
                </a:cxn>
                <a:cxn ang="0">
                  <a:pos x="600" y="42"/>
                </a:cxn>
                <a:cxn ang="0">
                  <a:pos x="570" y="357"/>
                </a:cxn>
                <a:cxn ang="0">
                  <a:pos x="435" y="27"/>
                </a:cxn>
                <a:cxn ang="0">
                  <a:pos x="516" y="144"/>
                </a:cxn>
                <a:cxn ang="0">
                  <a:pos x="585" y="231"/>
                </a:cxn>
                <a:cxn ang="0">
                  <a:pos x="618" y="384"/>
                </a:cxn>
                <a:cxn ang="0">
                  <a:pos x="741" y="216"/>
                </a:cxn>
                <a:cxn ang="0">
                  <a:pos x="714" y="27"/>
                </a:cxn>
                <a:cxn ang="0">
                  <a:pos x="717" y="129"/>
                </a:cxn>
                <a:cxn ang="0">
                  <a:pos x="672" y="288"/>
                </a:cxn>
                <a:cxn ang="0">
                  <a:pos x="606" y="201"/>
                </a:cxn>
                <a:cxn ang="0">
                  <a:pos x="516" y="90"/>
                </a:cxn>
                <a:cxn ang="0">
                  <a:pos x="459" y="273"/>
                </a:cxn>
                <a:cxn ang="0">
                  <a:pos x="432" y="411"/>
                </a:cxn>
                <a:cxn ang="0">
                  <a:pos x="426" y="300"/>
                </a:cxn>
                <a:cxn ang="0">
                  <a:pos x="411" y="102"/>
                </a:cxn>
                <a:cxn ang="0">
                  <a:pos x="318" y="30"/>
                </a:cxn>
                <a:cxn ang="0">
                  <a:pos x="327" y="228"/>
                </a:cxn>
                <a:cxn ang="0">
                  <a:pos x="318" y="378"/>
                </a:cxn>
                <a:cxn ang="0">
                  <a:pos x="234" y="336"/>
                </a:cxn>
                <a:cxn ang="0">
                  <a:pos x="108" y="162"/>
                </a:cxn>
                <a:cxn ang="0">
                  <a:pos x="66" y="54"/>
                </a:cxn>
                <a:cxn ang="0">
                  <a:pos x="69" y="231"/>
                </a:cxn>
                <a:cxn ang="0">
                  <a:pos x="3" y="333"/>
                </a:cxn>
                <a:cxn ang="0">
                  <a:pos x="78" y="351"/>
                </a:cxn>
                <a:cxn ang="0">
                  <a:pos x="111" y="414"/>
                </a:cxn>
                <a:cxn ang="0">
                  <a:pos x="138" y="129"/>
                </a:cxn>
                <a:cxn ang="0">
                  <a:pos x="294" y="264"/>
                </a:cxn>
                <a:cxn ang="0">
                  <a:pos x="417" y="411"/>
                </a:cxn>
                <a:cxn ang="0">
                  <a:pos x="498" y="198"/>
                </a:cxn>
                <a:cxn ang="0">
                  <a:pos x="573" y="21"/>
                </a:cxn>
                <a:cxn ang="0">
                  <a:pos x="765" y="114"/>
                </a:cxn>
                <a:cxn ang="0">
                  <a:pos x="771" y="198"/>
                </a:cxn>
                <a:cxn ang="0">
                  <a:pos x="732" y="318"/>
                </a:cxn>
                <a:cxn ang="0">
                  <a:pos x="738" y="417"/>
                </a:cxn>
              </a:cxnLst>
              <a:rect l="0" t="0" r="r" b="b"/>
              <a:pathLst>
                <a:path w="811" h="460">
                  <a:moveTo>
                    <a:pt x="0" y="24"/>
                  </a:moveTo>
                  <a:cubicBezTo>
                    <a:pt x="11" y="32"/>
                    <a:pt x="22" y="41"/>
                    <a:pt x="27" y="57"/>
                  </a:cubicBezTo>
                  <a:cubicBezTo>
                    <a:pt x="32" y="73"/>
                    <a:pt x="35" y="107"/>
                    <a:pt x="33" y="123"/>
                  </a:cubicBezTo>
                  <a:cubicBezTo>
                    <a:pt x="31" y="139"/>
                    <a:pt x="8" y="133"/>
                    <a:pt x="15" y="156"/>
                  </a:cubicBezTo>
                  <a:cubicBezTo>
                    <a:pt x="22" y="179"/>
                    <a:pt x="59" y="243"/>
                    <a:pt x="78" y="261"/>
                  </a:cubicBezTo>
                  <a:cubicBezTo>
                    <a:pt x="97" y="279"/>
                    <a:pt x="110" y="250"/>
                    <a:pt x="126" y="264"/>
                  </a:cubicBezTo>
                  <a:cubicBezTo>
                    <a:pt x="142" y="278"/>
                    <a:pt x="161" y="332"/>
                    <a:pt x="177" y="345"/>
                  </a:cubicBezTo>
                  <a:cubicBezTo>
                    <a:pt x="193" y="358"/>
                    <a:pt x="204" y="336"/>
                    <a:pt x="222" y="342"/>
                  </a:cubicBezTo>
                  <a:cubicBezTo>
                    <a:pt x="240" y="348"/>
                    <a:pt x="273" y="374"/>
                    <a:pt x="285" y="384"/>
                  </a:cubicBezTo>
                  <a:cubicBezTo>
                    <a:pt x="297" y="394"/>
                    <a:pt x="292" y="396"/>
                    <a:pt x="297" y="402"/>
                  </a:cubicBezTo>
                  <a:cubicBezTo>
                    <a:pt x="302" y="408"/>
                    <a:pt x="312" y="423"/>
                    <a:pt x="315" y="417"/>
                  </a:cubicBezTo>
                  <a:cubicBezTo>
                    <a:pt x="318" y="411"/>
                    <a:pt x="319" y="383"/>
                    <a:pt x="315" y="366"/>
                  </a:cubicBezTo>
                  <a:cubicBezTo>
                    <a:pt x="311" y="349"/>
                    <a:pt x="304" y="336"/>
                    <a:pt x="288" y="312"/>
                  </a:cubicBezTo>
                  <a:cubicBezTo>
                    <a:pt x="272" y="288"/>
                    <a:pt x="233" y="249"/>
                    <a:pt x="222" y="222"/>
                  </a:cubicBezTo>
                  <a:cubicBezTo>
                    <a:pt x="211" y="195"/>
                    <a:pt x="228" y="163"/>
                    <a:pt x="219" y="150"/>
                  </a:cubicBezTo>
                  <a:cubicBezTo>
                    <a:pt x="210" y="137"/>
                    <a:pt x="180" y="135"/>
                    <a:pt x="165" y="144"/>
                  </a:cubicBezTo>
                  <a:cubicBezTo>
                    <a:pt x="150" y="153"/>
                    <a:pt x="136" y="193"/>
                    <a:pt x="129" y="207"/>
                  </a:cubicBezTo>
                  <a:cubicBezTo>
                    <a:pt x="122" y="221"/>
                    <a:pt x="132" y="222"/>
                    <a:pt x="123" y="228"/>
                  </a:cubicBezTo>
                  <a:cubicBezTo>
                    <a:pt x="114" y="234"/>
                    <a:pt x="80" y="234"/>
                    <a:pt x="72" y="243"/>
                  </a:cubicBezTo>
                  <a:cubicBezTo>
                    <a:pt x="64" y="252"/>
                    <a:pt x="78" y="266"/>
                    <a:pt x="72" y="285"/>
                  </a:cubicBezTo>
                  <a:cubicBezTo>
                    <a:pt x="66" y="304"/>
                    <a:pt x="41" y="344"/>
                    <a:pt x="36" y="360"/>
                  </a:cubicBezTo>
                  <a:cubicBezTo>
                    <a:pt x="31" y="376"/>
                    <a:pt x="40" y="372"/>
                    <a:pt x="42" y="381"/>
                  </a:cubicBezTo>
                  <a:cubicBezTo>
                    <a:pt x="44" y="390"/>
                    <a:pt x="36" y="424"/>
                    <a:pt x="48" y="417"/>
                  </a:cubicBezTo>
                  <a:cubicBezTo>
                    <a:pt x="60" y="410"/>
                    <a:pt x="104" y="367"/>
                    <a:pt x="111" y="336"/>
                  </a:cubicBezTo>
                  <a:cubicBezTo>
                    <a:pt x="118" y="305"/>
                    <a:pt x="98" y="261"/>
                    <a:pt x="93" y="231"/>
                  </a:cubicBezTo>
                  <a:cubicBezTo>
                    <a:pt x="88" y="201"/>
                    <a:pt x="71" y="176"/>
                    <a:pt x="78" y="156"/>
                  </a:cubicBezTo>
                  <a:cubicBezTo>
                    <a:pt x="85" y="136"/>
                    <a:pt x="123" y="126"/>
                    <a:pt x="135" y="108"/>
                  </a:cubicBezTo>
                  <a:cubicBezTo>
                    <a:pt x="147" y="90"/>
                    <a:pt x="154" y="66"/>
                    <a:pt x="147" y="51"/>
                  </a:cubicBezTo>
                  <a:cubicBezTo>
                    <a:pt x="140" y="36"/>
                    <a:pt x="113" y="25"/>
                    <a:pt x="96" y="21"/>
                  </a:cubicBezTo>
                  <a:cubicBezTo>
                    <a:pt x="79" y="17"/>
                    <a:pt x="52" y="18"/>
                    <a:pt x="45" y="24"/>
                  </a:cubicBezTo>
                  <a:cubicBezTo>
                    <a:pt x="38" y="30"/>
                    <a:pt x="41" y="46"/>
                    <a:pt x="54" y="60"/>
                  </a:cubicBezTo>
                  <a:cubicBezTo>
                    <a:pt x="67" y="74"/>
                    <a:pt x="93" y="92"/>
                    <a:pt x="123" y="105"/>
                  </a:cubicBezTo>
                  <a:cubicBezTo>
                    <a:pt x="153" y="118"/>
                    <a:pt x="212" y="124"/>
                    <a:pt x="237" y="138"/>
                  </a:cubicBezTo>
                  <a:cubicBezTo>
                    <a:pt x="262" y="152"/>
                    <a:pt x="276" y="175"/>
                    <a:pt x="276" y="189"/>
                  </a:cubicBezTo>
                  <a:cubicBezTo>
                    <a:pt x="276" y="203"/>
                    <a:pt x="252" y="215"/>
                    <a:pt x="240" y="222"/>
                  </a:cubicBezTo>
                  <a:cubicBezTo>
                    <a:pt x="228" y="229"/>
                    <a:pt x="214" y="222"/>
                    <a:pt x="207" y="231"/>
                  </a:cubicBezTo>
                  <a:cubicBezTo>
                    <a:pt x="200" y="240"/>
                    <a:pt x="200" y="259"/>
                    <a:pt x="198" y="276"/>
                  </a:cubicBezTo>
                  <a:cubicBezTo>
                    <a:pt x="196" y="293"/>
                    <a:pt x="202" y="321"/>
                    <a:pt x="195" y="336"/>
                  </a:cubicBezTo>
                  <a:cubicBezTo>
                    <a:pt x="188" y="351"/>
                    <a:pt x="164" y="358"/>
                    <a:pt x="156" y="369"/>
                  </a:cubicBezTo>
                  <a:cubicBezTo>
                    <a:pt x="148" y="380"/>
                    <a:pt x="143" y="397"/>
                    <a:pt x="147" y="405"/>
                  </a:cubicBezTo>
                  <a:cubicBezTo>
                    <a:pt x="151" y="413"/>
                    <a:pt x="172" y="426"/>
                    <a:pt x="183" y="420"/>
                  </a:cubicBezTo>
                  <a:cubicBezTo>
                    <a:pt x="194" y="414"/>
                    <a:pt x="204" y="389"/>
                    <a:pt x="216" y="369"/>
                  </a:cubicBezTo>
                  <a:cubicBezTo>
                    <a:pt x="228" y="349"/>
                    <a:pt x="266" y="322"/>
                    <a:pt x="258" y="300"/>
                  </a:cubicBezTo>
                  <a:cubicBezTo>
                    <a:pt x="250" y="278"/>
                    <a:pt x="180" y="259"/>
                    <a:pt x="165" y="237"/>
                  </a:cubicBezTo>
                  <a:cubicBezTo>
                    <a:pt x="150" y="215"/>
                    <a:pt x="155" y="180"/>
                    <a:pt x="165" y="168"/>
                  </a:cubicBezTo>
                  <a:cubicBezTo>
                    <a:pt x="175" y="156"/>
                    <a:pt x="204" y="172"/>
                    <a:pt x="225" y="162"/>
                  </a:cubicBezTo>
                  <a:cubicBezTo>
                    <a:pt x="246" y="152"/>
                    <a:pt x="291" y="122"/>
                    <a:pt x="294" y="105"/>
                  </a:cubicBezTo>
                  <a:cubicBezTo>
                    <a:pt x="297" y="88"/>
                    <a:pt x="262" y="59"/>
                    <a:pt x="243" y="57"/>
                  </a:cubicBezTo>
                  <a:cubicBezTo>
                    <a:pt x="224" y="55"/>
                    <a:pt x="184" y="88"/>
                    <a:pt x="180" y="93"/>
                  </a:cubicBezTo>
                  <a:cubicBezTo>
                    <a:pt x="176" y="98"/>
                    <a:pt x="217" y="99"/>
                    <a:pt x="219" y="90"/>
                  </a:cubicBezTo>
                  <a:cubicBezTo>
                    <a:pt x="221" y="81"/>
                    <a:pt x="188" y="47"/>
                    <a:pt x="195" y="36"/>
                  </a:cubicBezTo>
                  <a:cubicBezTo>
                    <a:pt x="202" y="25"/>
                    <a:pt x="239" y="14"/>
                    <a:pt x="264" y="24"/>
                  </a:cubicBezTo>
                  <a:cubicBezTo>
                    <a:pt x="289" y="34"/>
                    <a:pt x="325" y="87"/>
                    <a:pt x="345" y="99"/>
                  </a:cubicBezTo>
                  <a:cubicBezTo>
                    <a:pt x="365" y="111"/>
                    <a:pt x="382" y="103"/>
                    <a:pt x="387" y="96"/>
                  </a:cubicBezTo>
                  <a:cubicBezTo>
                    <a:pt x="392" y="89"/>
                    <a:pt x="384" y="57"/>
                    <a:pt x="375" y="57"/>
                  </a:cubicBezTo>
                  <a:cubicBezTo>
                    <a:pt x="366" y="57"/>
                    <a:pt x="336" y="73"/>
                    <a:pt x="330" y="96"/>
                  </a:cubicBezTo>
                  <a:cubicBezTo>
                    <a:pt x="324" y="119"/>
                    <a:pt x="327" y="173"/>
                    <a:pt x="336" y="195"/>
                  </a:cubicBezTo>
                  <a:cubicBezTo>
                    <a:pt x="345" y="217"/>
                    <a:pt x="381" y="214"/>
                    <a:pt x="384" y="228"/>
                  </a:cubicBezTo>
                  <a:cubicBezTo>
                    <a:pt x="387" y="242"/>
                    <a:pt x="359" y="267"/>
                    <a:pt x="354" y="282"/>
                  </a:cubicBezTo>
                  <a:cubicBezTo>
                    <a:pt x="349" y="297"/>
                    <a:pt x="354" y="307"/>
                    <a:pt x="354" y="318"/>
                  </a:cubicBezTo>
                  <a:cubicBezTo>
                    <a:pt x="354" y="329"/>
                    <a:pt x="353" y="338"/>
                    <a:pt x="354" y="348"/>
                  </a:cubicBezTo>
                  <a:cubicBezTo>
                    <a:pt x="355" y="358"/>
                    <a:pt x="362" y="370"/>
                    <a:pt x="363" y="381"/>
                  </a:cubicBezTo>
                  <a:cubicBezTo>
                    <a:pt x="364" y="392"/>
                    <a:pt x="360" y="409"/>
                    <a:pt x="363" y="414"/>
                  </a:cubicBezTo>
                  <a:cubicBezTo>
                    <a:pt x="366" y="419"/>
                    <a:pt x="362" y="433"/>
                    <a:pt x="381" y="411"/>
                  </a:cubicBezTo>
                  <a:cubicBezTo>
                    <a:pt x="400" y="389"/>
                    <a:pt x="461" y="327"/>
                    <a:pt x="480" y="282"/>
                  </a:cubicBezTo>
                  <a:cubicBezTo>
                    <a:pt x="499" y="237"/>
                    <a:pt x="500" y="168"/>
                    <a:pt x="498" y="138"/>
                  </a:cubicBezTo>
                  <a:cubicBezTo>
                    <a:pt x="496" y="108"/>
                    <a:pt x="468" y="116"/>
                    <a:pt x="468" y="99"/>
                  </a:cubicBezTo>
                  <a:cubicBezTo>
                    <a:pt x="468" y="82"/>
                    <a:pt x="490" y="45"/>
                    <a:pt x="498" y="33"/>
                  </a:cubicBezTo>
                  <a:cubicBezTo>
                    <a:pt x="506" y="21"/>
                    <a:pt x="498" y="0"/>
                    <a:pt x="516" y="24"/>
                  </a:cubicBezTo>
                  <a:cubicBezTo>
                    <a:pt x="534" y="48"/>
                    <a:pt x="591" y="139"/>
                    <a:pt x="606" y="180"/>
                  </a:cubicBezTo>
                  <a:cubicBezTo>
                    <a:pt x="621" y="221"/>
                    <a:pt x="618" y="245"/>
                    <a:pt x="609" y="273"/>
                  </a:cubicBezTo>
                  <a:cubicBezTo>
                    <a:pt x="600" y="301"/>
                    <a:pt x="566" y="329"/>
                    <a:pt x="552" y="351"/>
                  </a:cubicBezTo>
                  <a:cubicBezTo>
                    <a:pt x="538" y="373"/>
                    <a:pt x="520" y="401"/>
                    <a:pt x="522" y="408"/>
                  </a:cubicBezTo>
                  <a:cubicBezTo>
                    <a:pt x="524" y="415"/>
                    <a:pt x="538" y="418"/>
                    <a:pt x="564" y="393"/>
                  </a:cubicBezTo>
                  <a:cubicBezTo>
                    <a:pt x="590" y="368"/>
                    <a:pt x="659" y="300"/>
                    <a:pt x="675" y="258"/>
                  </a:cubicBezTo>
                  <a:cubicBezTo>
                    <a:pt x="691" y="216"/>
                    <a:pt x="667" y="180"/>
                    <a:pt x="663" y="141"/>
                  </a:cubicBezTo>
                  <a:cubicBezTo>
                    <a:pt x="659" y="102"/>
                    <a:pt x="662" y="40"/>
                    <a:pt x="651" y="24"/>
                  </a:cubicBezTo>
                  <a:cubicBezTo>
                    <a:pt x="640" y="8"/>
                    <a:pt x="620" y="13"/>
                    <a:pt x="600" y="42"/>
                  </a:cubicBezTo>
                  <a:cubicBezTo>
                    <a:pt x="580" y="71"/>
                    <a:pt x="534" y="152"/>
                    <a:pt x="531" y="195"/>
                  </a:cubicBezTo>
                  <a:cubicBezTo>
                    <a:pt x="528" y="238"/>
                    <a:pt x="572" y="273"/>
                    <a:pt x="579" y="300"/>
                  </a:cubicBezTo>
                  <a:cubicBezTo>
                    <a:pt x="586" y="327"/>
                    <a:pt x="565" y="338"/>
                    <a:pt x="570" y="357"/>
                  </a:cubicBezTo>
                  <a:cubicBezTo>
                    <a:pt x="575" y="376"/>
                    <a:pt x="635" y="460"/>
                    <a:pt x="609" y="414"/>
                  </a:cubicBezTo>
                  <a:cubicBezTo>
                    <a:pt x="583" y="368"/>
                    <a:pt x="446" y="145"/>
                    <a:pt x="417" y="81"/>
                  </a:cubicBezTo>
                  <a:cubicBezTo>
                    <a:pt x="388" y="17"/>
                    <a:pt x="431" y="28"/>
                    <a:pt x="435" y="27"/>
                  </a:cubicBezTo>
                  <a:cubicBezTo>
                    <a:pt x="439" y="26"/>
                    <a:pt x="436" y="60"/>
                    <a:pt x="441" y="72"/>
                  </a:cubicBezTo>
                  <a:cubicBezTo>
                    <a:pt x="446" y="84"/>
                    <a:pt x="455" y="90"/>
                    <a:pt x="468" y="102"/>
                  </a:cubicBezTo>
                  <a:cubicBezTo>
                    <a:pt x="481" y="114"/>
                    <a:pt x="496" y="135"/>
                    <a:pt x="516" y="144"/>
                  </a:cubicBezTo>
                  <a:cubicBezTo>
                    <a:pt x="536" y="153"/>
                    <a:pt x="572" y="149"/>
                    <a:pt x="588" y="159"/>
                  </a:cubicBezTo>
                  <a:cubicBezTo>
                    <a:pt x="604" y="169"/>
                    <a:pt x="612" y="192"/>
                    <a:pt x="612" y="204"/>
                  </a:cubicBezTo>
                  <a:cubicBezTo>
                    <a:pt x="612" y="216"/>
                    <a:pt x="589" y="219"/>
                    <a:pt x="585" y="231"/>
                  </a:cubicBezTo>
                  <a:cubicBezTo>
                    <a:pt x="581" y="243"/>
                    <a:pt x="582" y="263"/>
                    <a:pt x="585" y="279"/>
                  </a:cubicBezTo>
                  <a:cubicBezTo>
                    <a:pt x="588" y="295"/>
                    <a:pt x="598" y="310"/>
                    <a:pt x="603" y="327"/>
                  </a:cubicBezTo>
                  <a:cubicBezTo>
                    <a:pt x="608" y="344"/>
                    <a:pt x="602" y="369"/>
                    <a:pt x="618" y="384"/>
                  </a:cubicBezTo>
                  <a:cubicBezTo>
                    <a:pt x="634" y="399"/>
                    <a:pt x="677" y="418"/>
                    <a:pt x="696" y="417"/>
                  </a:cubicBezTo>
                  <a:cubicBezTo>
                    <a:pt x="715" y="416"/>
                    <a:pt x="725" y="411"/>
                    <a:pt x="732" y="378"/>
                  </a:cubicBezTo>
                  <a:cubicBezTo>
                    <a:pt x="739" y="345"/>
                    <a:pt x="751" y="254"/>
                    <a:pt x="741" y="216"/>
                  </a:cubicBezTo>
                  <a:cubicBezTo>
                    <a:pt x="731" y="178"/>
                    <a:pt x="688" y="168"/>
                    <a:pt x="672" y="147"/>
                  </a:cubicBezTo>
                  <a:cubicBezTo>
                    <a:pt x="656" y="126"/>
                    <a:pt x="638" y="107"/>
                    <a:pt x="645" y="87"/>
                  </a:cubicBezTo>
                  <a:cubicBezTo>
                    <a:pt x="652" y="67"/>
                    <a:pt x="709" y="36"/>
                    <a:pt x="714" y="27"/>
                  </a:cubicBezTo>
                  <a:cubicBezTo>
                    <a:pt x="719" y="18"/>
                    <a:pt x="677" y="22"/>
                    <a:pt x="675" y="33"/>
                  </a:cubicBezTo>
                  <a:cubicBezTo>
                    <a:pt x="673" y="44"/>
                    <a:pt x="692" y="77"/>
                    <a:pt x="699" y="93"/>
                  </a:cubicBezTo>
                  <a:cubicBezTo>
                    <a:pt x="706" y="109"/>
                    <a:pt x="719" y="117"/>
                    <a:pt x="717" y="129"/>
                  </a:cubicBezTo>
                  <a:cubicBezTo>
                    <a:pt x="715" y="141"/>
                    <a:pt x="690" y="148"/>
                    <a:pt x="687" y="168"/>
                  </a:cubicBezTo>
                  <a:cubicBezTo>
                    <a:pt x="684" y="188"/>
                    <a:pt x="701" y="229"/>
                    <a:pt x="699" y="249"/>
                  </a:cubicBezTo>
                  <a:cubicBezTo>
                    <a:pt x="697" y="269"/>
                    <a:pt x="672" y="270"/>
                    <a:pt x="672" y="288"/>
                  </a:cubicBezTo>
                  <a:cubicBezTo>
                    <a:pt x="672" y="306"/>
                    <a:pt x="692" y="356"/>
                    <a:pt x="699" y="357"/>
                  </a:cubicBezTo>
                  <a:cubicBezTo>
                    <a:pt x="706" y="358"/>
                    <a:pt x="729" y="317"/>
                    <a:pt x="714" y="291"/>
                  </a:cubicBezTo>
                  <a:cubicBezTo>
                    <a:pt x="699" y="265"/>
                    <a:pt x="621" y="230"/>
                    <a:pt x="606" y="201"/>
                  </a:cubicBezTo>
                  <a:cubicBezTo>
                    <a:pt x="591" y="172"/>
                    <a:pt x="635" y="139"/>
                    <a:pt x="624" y="117"/>
                  </a:cubicBezTo>
                  <a:cubicBezTo>
                    <a:pt x="613" y="95"/>
                    <a:pt x="558" y="73"/>
                    <a:pt x="540" y="69"/>
                  </a:cubicBezTo>
                  <a:cubicBezTo>
                    <a:pt x="522" y="65"/>
                    <a:pt x="528" y="77"/>
                    <a:pt x="516" y="90"/>
                  </a:cubicBezTo>
                  <a:cubicBezTo>
                    <a:pt x="504" y="103"/>
                    <a:pt x="489" y="131"/>
                    <a:pt x="468" y="147"/>
                  </a:cubicBezTo>
                  <a:cubicBezTo>
                    <a:pt x="447" y="163"/>
                    <a:pt x="388" y="165"/>
                    <a:pt x="387" y="186"/>
                  </a:cubicBezTo>
                  <a:cubicBezTo>
                    <a:pt x="386" y="207"/>
                    <a:pt x="442" y="245"/>
                    <a:pt x="459" y="273"/>
                  </a:cubicBezTo>
                  <a:cubicBezTo>
                    <a:pt x="476" y="301"/>
                    <a:pt x="491" y="338"/>
                    <a:pt x="492" y="354"/>
                  </a:cubicBezTo>
                  <a:cubicBezTo>
                    <a:pt x="493" y="370"/>
                    <a:pt x="475" y="363"/>
                    <a:pt x="465" y="372"/>
                  </a:cubicBezTo>
                  <a:cubicBezTo>
                    <a:pt x="455" y="381"/>
                    <a:pt x="431" y="407"/>
                    <a:pt x="432" y="411"/>
                  </a:cubicBezTo>
                  <a:cubicBezTo>
                    <a:pt x="433" y="415"/>
                    <a:pt x="469" y="406"/>
                    <a:pt x="474" y="396"/>
                  </a:cubicBezTo>
                  <a:cubicBezTo>
                    <a:pt x="479" y="386"/>
                    <a:pt x="470" y="367"/>
                    <a:pt x="462" y="351"/>
                  </a:cubicBezTo>
                  <a:cubicBezTo>
                    <a:pt x="454" y="335"/>
                    <a:pt x="441" y="316"/>
                    <a:pt x="426" y="300"/>
                  </a:cubicBezTo>
                  <a:cubicBezTo>
                    <a:pt x="411" y="284"/>
                    <a:pt x="377" y="282"/>
                    <a:pt x="372" y="255"/>
                  </a:cubicBezTo>
                  <a:cubicBezTo>
                    <a:pt x="367" y="228"/>
                    <a:pt x="387" y="163"/>
                    <a:pt x="393" y="138"/>
                  </a:cubicBezTo>
                  <a:cubicBezTo>
                    <a:pt x="399" y="113"/>
                    <a:pt x="411" y="118"/>
                    <a:pt x="411" y="102"/>
                  </a:cubicBezTo>
                  <a:cubicBezTo>
                    <a:pt x="411" y="86"/>
                    <a:pt x="402" y="54"/>
                    <a:pt x="393" y="42"/>
                  </a:cubicBezTo>
                  <a:cubicBezTo>
                    <a:pt x="384" y="30"/>
                    <a:pt x="369" y="29"/>
                    <a:pt x="357" y="27"/>
                  </a:cubicBezTo>
                  <a:cubicBezTo>
                    <a:pt x="345" y="25"/>
                    <a:pt x="326" y="10"/>
                    <a:pt x="318" y="30"/>
                  </a:cubicBezTo>
                  <a:cubicBezTo>
                    <a:pt x="310" y="50"/>
                    <a:pt x="312" y="119"/>
                    <a:pt x="309" y="144"/>
                  </a:cubicBezTo>
                  <a:cubicBezTo>
                    <a:pt x="306" y="169"/>
                    <a:pt x="297" y="169"/>
                    <a:pt x="300" y="183"/>
                  </a:cubicBezTo>
                  <a:cubicBezTo>
                    <a:pt x="303" y="197"/>
                    <a:pt x="326" y="215"/>
                    <a:pt x="327" y="228"/>
                  </a:cubicBezTo>
                  <a:cubicBezTo>
                    <a:pt x="328" y="241"/>
                    <a:pt x="304" y="247"/>
                    <a:pt x="306" y="264"/>
                  </a:cubicBezTo>
                  <a:cubicBezTo>
                    <a:pt x="308" y="281"/>
                    <a:pt x="334" y="311"/>
                    <a:pt x="336" y="330"/>
                  </a:cubicBezTo>
                  <a:cubicBezTo>
                    <a:pt x="338" y="349"/>
                    <a:pt x="316" y="365"/>
                    <a:pt x="318" y="378"/>
                  </a:cubicBezTo>
                  <a:cubicBezTo>
                    <a:pt x="320" y="391"/>
                    <a:pt x="355" y="405"/>
                    <a:pt x="345" y="408"/>
                  </a:cubicBezTo>
                  <a:cubicBezTo>
                    <a:pt x="335" y="411"/>
                    <a:pt x="276" y="408"/>
                    <a:pt x="258" y="396"/>
                  </a:cubicBezTo>
                  <a:cubicBezTo>
                    <a:pt x="240" y="384"/>
                    <a:pt x="239" y="352"/>
                    <a:pt x="234" y="336"/>
                  </a:cubicBezTo>
                  <a:cubicBezTo>
                    <a:pt x="229" y="320"/>
                    <a:pt x="240" y="313"/>
                    <a:pt x="225" y="300"/>
                  </a:cubicBezTo>
                  <a:cubicBezTo>
                    <a:pt x="210" y="287"/>
                    <a:pt x="163" y="281"/>
                    <a:pt x="144" y="258"/>
                  </a:cubicBezTo>
                  <a:cubicBezTo>
                    <a:pt x="125" y="235"/>
                    <a:pt x="113" y="193"/>
                    <a:pt x="108" y="162"/>
                  </a:cubicBezTo>
                  <a:cubicBezTo>
                    <a:pt x="103" y="131"/>
                    <a:pt x="117" y="94"/>
                    <a:pt x="114" y="72"/>
                  </a:cubicBezTo>
                  <a:cubicBezTo>
                    <a:pt x="111" y="50"/>
                    <a:pt x="95" y="30"/>
                    <a:pt x="87" y="27"/>
                  </a:cubicBezTo>
                  <a:cubicBezTo>
                    <a:pt x="79" y="24"/>
                    <a:pt x="72" y="33"/>
                    <a:pt x="66" y="54"/>
                  </a:cubicBezTo>
                  <a:cubicBezTo>
                    <a:pt x="60" y="75"/>
                    <a:pt x="54" y="131"/>
                    <a:pt x="51" y="153"/>
                  </a:cubicBezTo>
                  <a:cubicBezTo>
                    <a:pt x="48" y="175"/>
                    <a:pt x="45" y="173"/>
                    <a:pt x="48" y="186"/>
                  </a:cubicBezTo>
                  <a:cubicBezTo>
                    <a:pt x="51" y="199"/>
                    <a:pt x="72" y="221"/>
                    <a:pt x="69" y="231"/>
                  </a:cubicBezTo>
                  <a:cubicBezTo>
                    <a:pt x="66" y="241"/>
                    <a:pt x="38" y="241"/>
                    <a:pt x="30" y="249"/>
                  </a:cubicBezTo>
                  <a:cubicBezTo>
                    <a:pt x="22" y="257"/>
                    <a:pt x="26" y="265"/>
                    <a:pt x="21" y="279"/>
                  </a:cubicBezTo>
                  <a:cubicBezTo>
                    <a:pt x="16" y="293"/>
                    <a:pt x="4" y="321"/>
                    <a:pt x="3" y="333"/>
                  </a:cubicBezTo>
                  <a:cubicBezTo>
                    <a:pt x="2" y="345"/>
                    <a:pt x="8" y="341"/>
                    <a:pt x="12" y="354"/>
                  </a:cubicBezTo>
                  <a:cubicBezTo>
                    <a:pt x="16" y="367"/>
                    <a:pt x="19" y="412"/>
                    <a:pt x="30" y="411"/>
                  </a:cubicBezTo>
                  <a:cubicBezTo>
                    <a:pt x="41" y="410"/>
                    <a:pt x="69" y="366"/>
                    <a:pt x="78" y="351"/>
                  </a:cubicBezTo>
                  <a:cubicBezTo>
                    <a:pt x="87" y="336"/>
                    <a:pt x="83" y="313"/>
                    <a:pt x="87" y="318"/>
                  </a:cubicBezTo>
                  <a:cubicBezTo>
                    <a:pt x="91" y="323"/>
                    <a:pt x="98" y="368"/>
                    <a:pt x="102" y="384"/>
                  </a:cubicBezTo>
                  <a:cubicBezTo>
                    <a:pt x="106" y="400"/>
                    <a:pt x="105" y="421"/>
                    <a:pt x="111" y="414"/>
                  </a:cubicBezTo>
                  <a:cubicBezTo>
                    <a:pt x="117" y="407"/>
                    <a:pt x="136" y="365"/>
                    <a:pt x="141" y="342"/>
                  </a:cubicBezTo>
                  <a:cubicBezTo>
                    <a:pt x="146" y="319"/>
                    <a:pt x="141" y="308"/>
                    <a:pt x="141" y="273"/>
                  </a:cubicBezTo>
                  <a:cubicBezTo>
                    <a:pt x="141" y="238"/>
                    <a:pt x="133" y="172"/>
                    <a:pt x="138" y="129"/>
                  </a:cubicBezTo>
                  <a:cubicBezTo>
                    <a:pt x="143" y="86"/>
                    <a:pt x="150" y="1"/>
                    <a:pt x="171" y="12"/>
                  </a:cubicBezTo>
                  <a:cubicBezTo>
                    <a:pt x="192" y="23"/>
                    <a:pt x="244" y="153"/>
                    <a:pt x="264" y="195"/>
                  </a:cubicBezTo>
                  <a:cubicBezTo>
                    <a:pt x="284" y="237"/>
                    <a:pt x="285" y="244"/>
                    <a:pt x="294" y="264"/>
                  </a:cubicBezTo>
                  <a:cubicBezTo>
                    <a:pt x="303" y="284"/>
                    <a:pt x="306" y="304"/>
                    <a:pt x="321" y="315"/>
                  </a:cubicBezTo>
                  <a:cubicBezTo>
                    <a:pt x="336" y="326"/>
                    <a:pt x="371" y="317"/>
                    <a:pt x="387" y="333"/>
                  </a:cubicBezTo>
                  <a:cubicBezTo>
                    <a:pt x="403" y="349"/>
                    <a:pt x="396" y="408"/>
                    <a:pt x="417" y="411"/>
                  </a:cubicBezTo>
                  <a:cubicBezTo>
                    <a:pt x="438" y="414"/>
                    <a:pt x="496" y="378"/>
                    <a:pt x="516" y="354"/>
                  </a:cubicBezTo>
                  <a:cubicBezTo>
                    <a:pt x="536" y="330"/>
                    <a:pt x="537" y="296"/>
                    <a:pt x="534" y="270"/>
                  </a:cubicBezTo>
                  <a:cubicBezTo>
                    <a:pt x="531" y="244"/>
                    <a:pt x="501" y="216"/>
                    <a:pt x="498" y="198"/>
                  </a:cubicBezTo>
                  <a:cubicBezTo>
                    <a:pt x="495" y="180"/>
                    <a:pt x="511" y="175"/>
                    <a:pt x="516" y="162"/>
                  </a:cubicBezTo>
                  <a:cubicBezTo>
                    <a:pt x="521" y="149"/>
                    <a:pt x="519" y="140"/>
                    <a:pt x="528" y="117"/>
                  </a:cubicBezTo>
                  <a:cubicBezTo>
                    <a:pt x="537" y="94"/>
                    <a:pt x="546" y="35"/>
                    <a:pt x="573" y="21"/>
                  </a:cubicBezTo>
                  <a:cubicBezTo>
                    <a:pt x="600" y="7"/>
                    <a:pt x="664" y="29"/>
                    <a:pt x="690" y="33"/>
                  </a:cubicBezTo>
                  <a:cubicBezTo>
                    <a:pt x="716" y="37"/>
                    <a:pt x="720" y="32"/>
                    <a:pt x="732" y="45"/>
                  </a:cubicBezTo>
                  <a:cubicBezTo>
                    <a:pt x="744" y="58"/>
                    <a:pt x="761" y="100"/>
                    <a:pt x="765" y="114"/>
                  </a:cubicBezTo>
                  <a:cubicBezTo>
                    <a:pt x="769" y="128"/>
                    <a:pt x="761" y="126"/>
                    <a:pt x="756" y="132"/>
                  </a:cubicBezTo>
                  <a:cubicBezTo>
                    <a:pt x="751" y="138"/>
                    <a:pt x="733" y="142"/>
                    <a:pt x="735" y="153"/>
                  </a:cubicBezTo>
                  <a:cubicBezTo>
                    <a:pt x="737" y="164"/>
                    <a:pt x="760" y="184"/>
                    <a:pt x="771" y="198"/>
                  </a:cubicBezTo>
                  <a:cubicBezTo>
                    <a:pt x="782" y="212"/>
                    <a:pt x="811" y="226"/>
                    <a:pt x="804" y="240"/>
                  </a:cubicBezTo>
                  <a:cubicBezTo>
                    <a:pt x="797" y="254"/>
                    <a:pt x="741" y="272"/>
                    <a:pt x="729" y="285"/>
                  </a:cubicBezTo>
                  <a:cubicBezTo>
                    <a:pt x="717" y="298"/>
                    <a:pt x="720" y="305"/>
                    <a:pt x="732" y="318"/>
                  </a:cubicBezTo>
                  <a:cubicBezTo>
                    <a:pt x="744" y="331"/>
                    <a:pt x="796" y="351"/>
                    <a:pt x="798" y="363"/>
                  </a:cubicBezTo>
                  <a:cubicBezTo>
                    <a:pt x="800" y="375"/>
                    <a:pt x="757" y="381"/>
                    <a:pt x="747" y="390"/>
                  </a:cubicBezTo>
                  <a:cubicBezTo>
                    <a:pt x="737" y="399"/>
                    <a:pt x="737" y="408"/>
                    <a:pt x="738" y="417"/>
                  </a:cubicBezTo>
                </a:path>
              </a:pathLst>
            </a:custGeom>
            <a:grpFill/>
            <a:ln w="3175" cmpd="sng">
              <a:solidFill>
                <a:srgbClr val="0000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8" name="AutoShape 7"/>
          <p:cNvSpPr>
            <a:spLocks/>
          </p:cNvSpPr>
          <p:nvPr/>
        </p:nvSpPr>
        <p:spPr bwMode="auto">
          <a:xfrm rot="5400000" flipV="1">
            <a:off x="3132668" y="-1615722"/>
            <a:ext cx="304800" cy="5060244"/>
          </a:xfrm>
          <a:prstGeom prst="leftBrace">
            <a:avLst>
              <a:gd name="adj1" fmla="val 155642"/>
              <a:gd name="adj2" fmla="val 50000"/>
            </a:avLst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" name="AutoShape 8"/>
          <p:cNvSpPr>
            <a:spLocks/>
          </p:cNvSpPr>
          <p:nvPr/>
        </p:nvSpPr>
        <p:spPr bwMode="auto">
          <a:xfrm rot="5400000" flipV="1">
            <a:off x="6867172" y="-229306"/>
            <a:ext cx="304800" cy="2287412"/>
          </a:xfrm>
          <a:prstGeom prst="leftBrace">
            <a:avLst>
              <a:gd name="adj1" fmla="val 70356"/>
              <a:gd name="adj2" fmla="val 50000"/>
            </a:avLst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175" name="Text Box 9"/>
          <p:cNvSpPr txBox="1">
            <a:spLocks noChangeArrowheads="1"/>
          </p:cNvSpPr>
          <p:nvPr/>
        </p:nvSpPr>
        <p:spPr bwMode="auto">
          <a:xfrm>
            <a:off x="1370350" y="304800"/>
            <a:ext cx="3472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algn="ctr"/>
            <a:r>
              <a:rPr lang="en-US" dirty="0">
                <a:latin typeface="+mj-lt"/>
              </a:rPr>
              <a:t>Conductance Arteries</a:t>
            </a:r>
          </a:p>
        </p:txBody>
      </p:sp>
      <p:sp>
        <p:nvSpPr>
          <p:cNvPr id="7176" name="Text Box 10"/>
          <p:cNvSpPr txBox="1">
            <a:spLocks noChangeArrowheads="1"/>
          </p:cNvSpPr>
          <p:nvPr/>
        </p:nvSpPr>
        <p:spPr bwMode="auto">
          <a:xfrm>
            <a:off x="6736645" y="942976"/>
            <a:ext cx="7841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r>
              <a:rPr lang="en-US" sz="1600"/>
              <a:t>&lt;500 µ</a:t>
            </a: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928511" y="3567529"/>
            <a:ext cx="7521222" cy="2514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344"/>
              </a:cxn>
              <a:cxn ang="0">
                <a:pos x="6096" y="1344"/>
              </a:cxn>
            </a:cxnLst>
            <a:rect l="0" t="0" r="r" b="b"/>
            <a:pathLst>
              <a:path w="6096" h="1344">
                <a:moveTo>
                  <a:pt x="0" y="0"/>
                </a:moveTo>
                <a:lnTo>
                  <a:pt x="0" y="1344"/>
                </a:lnTo>
                <a:lnTo>
                  <a:pt x="6096" y="1344"/>
                </a:lnTo>
              </a:path>
            </a:pathLst>
          </a:custGeom>
          <a:noFill/>
          <a:ln w="28575" cmpd="sng">
            <a:solidFill>
              <a:srgbClr val="00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178" name="Text Box 12"/>
          <p:cNvSpPr txBox="1">
            <a:spLocks noChangeArrowheads="1"/>
          </p:cNvSpPr>
          <p:nvPr/>
        </p:nvSpPr>
        <p:spPr bwMode="auto">
          <a:xfrm>
            <a:off x="381000" y="3338930"/>
            <a:ext cx="4860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r>
              <a:rPr lang="en-US" dirty="0"/>
              <a:t>P</a:t>
            </a:r>
            <a:r>
              <a:rPr lang="en-US" i="1" baseline="-25000" dirty="0"/>
              <a:t>a</a:t>
            </a:r>
            <a:endParaRPr lang="en-US" dirty="0"/>
          </a:p>
        </p:txBody>
      </p:sp>
      <p:sp>
        <p:nvSpPr>
          <p:cNvPr id="7179" name="Text Box 13"/>
          <p:cNvSpPr txBox="1">
            <a:spLocks noChangeArrowheads="1"/>
          </p:cNvSpPr>
          <p:nvPr/>
        </p:nvSpPr>
        <p:spPr bwMode="auto">
          <a:xfrm>
            <a:off x="503766" y="3959643"/>
            <a:ext cx="4539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r>
              <a:rPr lang="en-US" sz="1400"/>
              <a:t>100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6242756" y="5472530"/>
            <a:ext cx="13821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MICRO</a:t>
            </a:r>
          </a:p>
        </p:txBody>
      </p:sp>
      <p:sp>
        <p:nvSpPr>
          <p:cNvPr id="7181" name="Text Box 15"/>
          <p:cNvSpPr txBox="1">
            <a:spLocks noChangeArrowheads="1"/>
          </p:cNvSpPr>
          <p:nvPr/>
        </p:nvSpPr>
        <p:spPr bwMode="auto">
          <a:xfrm>
            <a:off x="2919590" y="941387"/>
            <a:ext cx="7841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r>
              <a:rPr lang="en-US" sz="1600"/>
              <a:t>&gt;500 µ</a:t>
            </a: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885870" y="1778417"/>
            <a:ext cx="6441723" cy="1985963"/>
          </a:xfrm>
          <a:custGeom>
            <a:avLst/>
            <a:gdLst/>
            <a:ahLst/>
            <a:cxnLst>
              <a:cxn ang="0">
                <a:pos x="0" y="446"/>
              </a:cxn>
              <a:cxn ang="0">
                <a:pos x="2992" y="449"/>
              </a:cxn>
              <a:cxn ang="0">
                <a:pos x="4774" y="0"/>
              </a:cxn>
              <a:cxn ang="0">
                <a:pos x="4771" y="63"/>
              </a:cxn>
              <a:cxn ang="0">
                <a:pos x="4423" y="159"/>
              </a:cxn>
              <a:cxn ang="0">
                <a:pos x="4777" y="183"/>
              </a:cxn>
              <a:cxn ang="0">
                <a:pos x="4783" y="258"/>
              </a:cxn>
              <a:cxn ang="0">
                <a:pos x="4387" y="225"/>
              </a:cxn>
              <a:cxn ang="0">
                <a:pos x="2985" y="569"/>
              </a:cxn>
              <a:cxn ang="0">
                <a:pos x="4326" y="569"/>
              </a:cxn>
              <a:cxn ang="0">
                <a:pos x="4783" y="386"/>
              </a:cxn>
              <a:cxn ang="0">
                <a:pos x="4783" y="459"/>
              </a:cxn>
              <a:cxn ang="0">
                <a:pos x="4363" y="627"/>
              </a:cxn>
              <a:cxn ang="0">
                <a:pos x="4783" y="635"/>
              </a:cxn>
              <a:cxn ang="0">
                <a:pos x="4783" y="669"/>
              </a:cxn>
              <a:cxn ang="0">
                <a:pos x="4417" y="675"/>
              </a:cxn>
              <a:cxn ang="0">
                <a:pos x="4423" y="711"/>
              </a:cxn>
              <a:cxn ang="0">
                <a:pos x="4777" y="777"/>
              </a:cxn>
              <a:cxn ang="0">
                <a:pos x="4777" y="819"/>
              </a:cxn>
              <a:cxn ang="0">
                <a:pos x="4417" y="765"/>
              </a:cxn>
              <a:cxn ang="0">
                <a:pos x="4777" y="915"/>
              </a:cxn>
              <a:cxn ang="0">
                <a:pos x="4783" y="969"/>
              </a:cxn>
              <a:cxn ang="0">
                <a:pos x="4309" y="759"/>
              </a:cxn>
              <a:cxn ang="0">
                <a:pos x="2962" y="758"/>
              </a:cxn>
              <a:cxn ang="0">
                <a:pos x="4357" y="1095"/>
              </a:cxn>
              <a:cxn ang="0">
                <a:pos x="4795" y="1095"/>
              </a:cxn>
              <a:cxn ang="0">
                <a:pos x="4792" y="1149"/>
              </a:cxn>
              <a:cxn ang="0">
                <a:pos x="4355" y="1149"/>
              </a:cxn>
              <a:cxn ang="0">
                <a:pos x="4789" y="1233"/>
              </a:cxn>
              <a:cxn ang="0">
                <a:pos x="4789" y="1299"/>
              </a:cxn>
              <a:cxn ang="0">
                <a:pos x="2992" y="890"/>
              </a:cxn>
              <a:cxn ang="0">
                <a:pos x="0" y="883"/>
              </a:cxn>
              <a:cxn ang="0">
                <a:pos x="0" y="446"/>
              </a:cxn>
            </a:cxnLst>
            <a:rect l="0" t="0" r="r" b="b"/>
            <a:pathLst>
              <a:path w="4795" h="1299">
                <a:moveTo>
                  <a:pt x="0" y="446"/>
                </a:moveTo>
                <a:lnTo>
                  <a:pt x="2992" y="449"/>
                </a:lnTo>
                <a:lnTo>
                  <a:pt x="4774" y="0"/>
                </a:lnTo>
                <a:lnTo>
                  <a:pt x="4771" y="63"/>
                </a:lnTo>
                <a:lnTo>
                  <a:pt x="4423" y="159"/>
                </a:lnTo>
                <a:lnTo>
                  <a:pt x="4777" y="183"/>
                </a:lnTo>
                <a:lnTo>
                  <a:pt x="4783" y="258"/>
                </a:lnTo>
                <a:lnTo>
                  <a:pt x="4387" y="225"/>
                </a:lnTo>
                <a:lnTo>
                  <a:pt x="2985" y="569"/>
                </a:lnTo>
                <a:lnTo>
                  <a:pt x="4326" y="569"/>
                </a:lnTo>
                <a:lnTo>
                  <a:pt x="4783" y="386"/>
                </a:lnTo>
                <a:lnTo>
                  <a:pt x="4783" y="459"/>
                </a:lnTo>
                <a:lnTo>
                  <a:pt x="4363" y="627"/>
                </a:lnTo>
                <a:lnTo>
                  <a:pt x="4783" y="635"/>
                </a:lnTo>
                <a:lnTo>
                  <a:pt x="4783" y="669"/>
                </a:lnTo>
                <a:lnTo>
                  <a:pt x="4417" y="675"/>
                </a:lnTo>
                <a:lnTo>
                  <a:pt x="4423" y="711"/>
                </a:lnTo>
                <a:lnTo>
                  <a:pt x="4777" y="777"/>
                </a:lnTo>
                <a:lnTo>
                  <a:pt x="4777" y="819"/>
                </a:lnTo>
                <a:lnTo>
                  <a:pt x="4417" y="765"/>
                </a:lnTo>
                <a:lnTo>
                  <a:pt x="4777" y="915"/>
                </a:lnTo>
                <a:lnTo>
                  <a:pt x="4783" y="969"/>
                </a:lnTo>
                <a:lnTo>
                  <a:pt x="4309" y="759"/>
                </a:lnTo>
                <a:lnTo>
                  <a:pt x="2962" y="758"/>
                </a:lnTo>
                <a:lnTo>
                  <a:pt x="4357" y="1095"/>
                </a:lnTo>
                <a:lnTo>
                  <a:pt x="4795" y="1095"/>
                </a:lnTo>
                <a:lnTo>
                  <a:pt x="4792" y="1149"/>
                </a:lnTo>
                <a:lnTo>
                  <a:pt x="4355" y="1149"/>
                </a:lnTo>
                <a:lnTo>
                  <a:pt x="4789" y="1233"/>
                </a:lnTo>
                <a:lnTo>
                  <a:pt x="4789" y="1299"/>
                </a:lnTo>
                <a:lnTo>
                  <a:pt x="2992" y="890"/>
                </a:lnTo>
                <a:lnTo>
                  <a:pt x="0" y="883"/>
                </a:lnTo>
                <a:lnTo>
                  <a:pt x="0" y="446"/>
                </a:lnTo>
                <a:close/>
              </a:path>
            </a:pathLst>
          </a:custGeom>
          <a:solidFill>
            <a:srgbClr val="336699"/>
          </a:solidFill>
          <a:ln w="9525">
            <a:solidFill>
              <a:srgbClr val="000066"/>
            </a:solidFill>
            <a:round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5532759" y="304800"/>
            <a:ext cx="29835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algn="ctr"/>
            <a:r>
              <a:rPr lang="en-US" dirty="0">
                <a:latin typeface="+mj-lt"/>
              </a:rPr>
              <a:t>Resistance Arteries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2497667" y="5472530"/>
            <a:ext cx="15215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MACRO</a:t>
            </a:r>
          </a:p>
        </p:txBody>
      </p:sp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6163733" y="1397417"/>
            <a:ext cx="26292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r>
              <a:rPr lang="en-GB"/>
              <a:t>Microvasculature</a:t>
            </a:r>
          </a:p>
        </p:txBody>
      </p:sp>
      <p:sp>
        <p:nvSpPr>
          <p:cNvPr id="21" name="AutoShape 21"/>
          <p:cNvSpPr>
            <a:spLocks noChangeArrowheads="1"/>
          </p:cNvSpPr>
          <p:nvPr/>
        </p:nvSpPr>
        <p:spPr bwMode="auto">
          <a:xfrm>
            <a:off x="2027768" y="2468979"/>
            <a:ext cx="572911" cy="2159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2" name="AutoShape 22"/>
          <p:cNvSpPr>
            <a:spLocks noChangeArrowheads="1"/>
          </p:cNvSpPr>
          <p:nvPr/>
        </p:nvSpPr>
        <p:spPr bwMode="auto">
          <a:xfrm flipV="1">
            <a:off x="2039057" y="2908717"/>
            <a:ext cx="572911" cy="2159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190" name="Text Box 23"/>
          <p:cNvSpPr txBox="1">
            <a:spLocks noChangeArrowheads="1"/>
          </p:cNvSpPr>
          <p:nvPr/>
        </p:nvSpPr>
        <p:spPr bwMode="auto">
          <a:xfrm>
            <a:off x="1634903" y="1732380"/>
            <a:ext cx="13628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algn="ctr" eaLnBrk="1" hangingPunct="1"/>
            <a:r>
              <a:rPr lang="nl-BE"/>
              <a:t>Focal</a:t>
            </a:r>
          </a:p>
          <a:p>
            <a:pPr algn="ctr" eaLnBrk="1" hangingPunct="1"/>
            <a:r>
              <a:rPr lang="nl-BE"/>
              <a:t>Stenosis</a:t>
            </a:r>
            <a:endParaRPr lang="en-US"/>
          </a:p>
        </p:txBody>
      </p:sp>
      <p:pic>
        <p:nvPicPr>
          <p:cNvPr id="23" name="Immagine 22" descr="9208a937-0bf5-45a9-a606-94f76cd17964_xl.jpg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6640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162801" y="1754188"/>
            <a:ext cx="1261533" cy="1982787"/>
            <a:chOff x="4908" y="1249"/>
            <a:chExt cx="894" cy="1249"/>
          </a:xfrm>
          <a:solidFill>
            <a:srgbClr val="FF0000"/>
          </a:solidFill>
        </p:grpSpPr>
        <p:sp>
          <p:nvSpPr>
            <p:cNvPr id="5" name="Freeform 3"/>
            <p:cNvSpPr>
              <a:spLocks/>
            </p:cNvSpPr>
            <p:nvPr/>
          </p:nvSpPr>
          <p:spPr bwMode="auto">
            <a:xfrm rot="16200000">
              <a:off x="5026" y="1721"/>
              <a:ext cx="676" cy="877"/>
            </a:xfrm>
            <a:custGeom>
              <a:avLst/>
              <a:gdLst/>
              <a:ahLst/>
              <a:cxnLst>
                <a:cxn ang="0">
                  <a:pos x="33" y="123"/>
                </a:cxn>
                <a:cxn ang="0">
                  <a:pos x="126" y="264"/>
                </a:cxn>
                <a:cxn ang="0">
                  <a:pos x="285" y="384"/>
                </a:cxn>
                <a:cxn ang="0">
                  <a:pos x="315" y="366"/>
                </a:cxn>
                <a:cxn ang="0">
                  <a:pos x="219" y="150"/>
                </a:cxn>
                <a:cxn ang="0">
                  <a:pos x="123" y="228"/>
                </a:cxn>
                <a:cxn ang="0">
                  <a:pos x="36" y="360"/>
                </a:cxn>
                <a:cxn ang="0">
                  <a:pos x="111" y="336"/>
                </a:cxn>
                <a:cxn ang="0">
                  <a:pos x="135" y="108"/>
                </a:cxn>
                <a:cxn ang="0">
                  <a:pos x="45" y="24"/>
                </a:cxn>
                <a:cxn ang="0">
                  <a:pos x="237" y="138"/>
                </a:cxn>
                <a:cxn ang="0">
                  <a:pos x="207" y="231"/>
                </a:cxn>
                <a:cxn ang="0">
                  <a:pos x="156" y="369"/>
                </a:cxn>
                <a:cxn ang="0">
                  <a:pos x="216" y="369"/>
                </a:cxn>
                <a:cxn ang="0">
                  <a:pos x="165" y="168"/>
                </a:cxn>
                <a:cxn ang="0">
                  <a:pos x="243" y="57"/>
                </a:cxn>
                <a:cxn ang="0">
                  <a:pos x="195" y="36"/>
                </a:cxn>
                <a:cxn ang="0">
                  <a:pos x="387" y="96"/>
                </a:cxn>
                <a:cxn ang="0">
                  <a:pos x="336" y="195"/>
                </a:cxn>
                <a:cxn ang="0">
                  <a:pos x="354" y="318"/>
                </a:cxn>
                <a:cxn ang="0">
                  <a:pos x="363" y="414"/>
                </a:cxn>
                <a:cxn ang="0">
                  <a:pos x="498" y="138"/>
                </a:cxn>
                <a:cxn ang="0">
                  <a:pos x="516" y="24"/>
                </a:cxn>
                <a:cxn ang="0">
                  <a:pos x="552" y="351"/>
                </a:cxn>
                <a:cxn ang="0">
                  <a:pos x="675" y="258"/>
                </a:cxn>
                <a:cxn ang="0">
                  <a:pos x="600" y="42"/>
                </a:cxn>
                <a:cxn ang="0">
                  <a:pos x="570" y="357"/>
                </a:cxn>
                <a:cxn ang="0">
                  <a:pos x="435" y="27"/>
                </a:cxn>
                <a:cxn ang="0">
                  <a:pos x="516" y="144"/>
                </a:cxn>
                <a:cxn ang="0">
                  <a:pos x="585" y="231"/>
                </a:cxn>
                <a:cxn ang="0">
                  <a:pos x="618" y="384"/>
                </a:cxn>
                <a:cxn ang="0">
                  <a:pos x="741" y="216"/>
                </a:cxn>
                <a:cxn ang="0">
                  <a:pos x="714" y="27"/>
                </a:cxn>
                <a:cxn ang="0">
                  <a:pos x="717" y="129"/>
                </a:cxn>
                <a:cxn ang="0">
                  <a:pos x="672" y="288"/>
                </a:cxn>
                <a:cxn ang="0">
                  <a:pos x="606" y="201"/>
                </a:cxn>
                <a:cxn ang="0">
                  <a:pos x="516" y="90"/>
                </a:cxn>
                <a:cxn ang="0">
                  <a:pos x="459" y="273"/>
                </a:cxn>
                <a:cxn ang="0">
                  <a:pos x="432" y="411"/>
                </a:cxn>
                <a:cxn ang="0">
                  <a:pos x="426" y="300"/>
                </a:cxn>
                <a:cxn ang="0">
                  <a:pos x="411" y="102"/>
                </a:cxn>
                <a:cxn ang="0">
                  <a:pos x="318" y="30"/>
                </a:cxn>
                <a:cxn ang="0">
                  <a:pos x="327" y="228"/>
                </a:cxn>
                <a:cxn ang="0">
                  <a:pos x="318" y="378"/>
                </a:cxn>
                <a:cxn ang="0">
                  <a:pos x="234" y="336"/>
                </a:cxn>
                <a:cxn ang="0">
                  <a:pos x="108" y="162"/>
                </a:cxn>
                <a:cxn ang="0">
                  <a:pos x="66" y="54"/>
                </a:cxn>
                <a:cxn ang="0">
                  <a:pos x="69" y="231"/>
                </a:cxn>
                <a:cxn ang="0">
                  <a:pos x="3" y="333"/>
                </a:cxn>
                <a:cxn ang="0">
                  <a:pos x="78" y="351"/>
                </a:cxn>
                <a:cxn ang="0">
                  <a:pos x="111" y="414"/>
                </a:cxn>
                <a:cxn ang="0">
                  <a:pos x="138" y="129"/>
                </a:cxn>
                <a:cxn ang="0">
                  <a:pos x="294" y="264"/>
                </a:cxn>
                <a:cxn ang="0">
                  <a:pos x="417" y="411"/>
                </a:cxn>
                <a:cxn ang="0">
                  <a:pos x="498" y="198"/>
                </a:cxn>
                <a:cxn ang="0">
                  <a:pos x="573" y="21"/>
                </a:cxn>
                <a:cxn ang="0">
                  <a:pos x="765" y="114"/>
                </a:cxn>
                <a:cxn ang="0">
                  <a:pos x="771" y="198"/>
                </a:cxn>
                <a:cxn ang="0">
                  <a:pos x="732" y="318"/>
                </a:cxn>
                <a:cxn ang="0">
                  <a:pos x="738" y="417"/>
                </a:cxn>
              </a:cxnLst>
              <a:rect l="0" t="0" r="r" b="b"/>
              <a:pathLst>
                <a:path w="811" h="460">
                  <a:moveTo>
                    <a:pt x="0" y="24"/>
                  </a:moveTo>
                  <a:cubicBezTo>
                    <a:pt x="11" y="32"/>
                    <a:pt x="22" y="41"/>
                    <a:pt x="27" y="57"/>
                  </a:cubicBezTo>
                  <a:cubicBezTo>
                    <a:pt x="32" y="73"/>
                    <a:pt x="35" y="107"/>
                    <a:pt x="33" y="123"/>
                  </a:cubicBezTo>
                  <a:cubicBezTo>
                    <a:pt x="31" y="139"/>
                    <a:pt x="8" y="133"/>
                    <a:pt x="15" y="156"/>
                  </a:cubicBezTo>
                  <a:cubicBezTo>
                    <a:pt x="22" y="179"/>
                    <a:pt x="59" y="243"/>
                    <a:pt x="78" y="261"/>
                  </a:cubicBezTo>
                  <a:cubicBezTo>
                    <a:pt x="97" y="279"/>
                    <a:pt x="110" y="250"/>
                    <a:pt x="126" y="264"/>
                  </a:cubicBezTo>
                  <a:cubicBezTo>
                    <a:pt x="142" y="278"/>
                    <a:pt x="161" y="332"/>
                    <a:pt x="177" y="345"/>
                  </a:cubicBezTo>
                  <a:cubicBezTo>
                    <a:pt x="193" y="358"/>
                    <a:pt x="204" y="336"/>
                    <a:pt x="222" y="342"/>
                  </a:cubicBezTo>
                  <a:cubicBezTo>
                    <a:pt x="240" y="348"/>
                    <a:pt x="273" y="374"/>
                    <a:pt x="285" y="384"/>
                  </a:cubicBezTo>
                  <a:cubicBezTo>
                    <a:pt x="297" y="394"/>
                    <a:pt x="292" y="396"/>
                    <a:pt x="297" y="402"/>
                  </a:cubicBezTo>
                  <a:cubicBezTo>
                    <a:pt x="302" y="408"/>
                    <a:pt x="312" y="423"/>
                    <a:pt x="315" y="417"/>
                  </a:cubicBezTo>
                  <a:cubicBezTo>
                    <a:pt x="318" y="411"/>
                    <a:pt x="319" y="383"/>
                    <a:pt x="315" y="366"/>
                  </a:cubicBezTo>
                  <a:cubicBezTo>
                    <a:pt x="311" y="349"/>
                    <a:pt x="304" y="336"/>
                    <a:pt x="288" y="312"/>
                  </a:cubicBezTo>
                  <a:cubicBezTo>
                    <a:pt x="272" y="288"/>
                    <a:pt x="233" y="249"/>
                    <a:pt x="222" y="222"/>
                  </a:cubicBezTo>
                  <a:cubicBezTo>
                    <a:pt x="211" y="195"/>
                    <a:pt x="228" y="163"/>
                    <a:pt x="219" y="150"/>
                  </a:cubicBezTo>
                  <a:cubicBezTo>
                    <a:pt x="210" y="137"/>
                    <a:pt x="180" y="135"/>
                    <a:pt x="165" y="144"/>
                  </a:cubicBezTo>
                  <a:cubicBezTo>
                    <a:pt x="150" y="153"/>
                    <a:pt x="136" y="193"/>
                    <a:pt x="129" y="207"/>
                  </a:cubicBezTo>
                  <a:cubicBezTo>
                    <a:pt x="122" y="221"/>
                    <a:pt x="132" y="222"/>
                    <a:pt x="123" y="228"/>
                  </a:cubicBezTo>
                  <a:cubicBezTo>
                    <a:pt x="114" y="234"/>
                    <a:pt x="80" y="234"/>
                    <a:pt x="72" y="243"/>
                  </a:cubicBezTo>
                  <a:cubicBezTo>
                    <a:pt x="64" y="252"/>
                    <a:pt x="78" y="266"/>
                    <a:pt x="72" y="285"/>
                  </a:cubicBezTo>
                  <a:cubicBezTo>
                    <a:pt x="66" y="304"/>
                    <a:pt x="41" y="344"/>
                    <a:pt x="36" y="360"/>
                  </a:cubicBezTo>
                  <a:cubicBezTo>
                    <a:pt x="31" y="376"/>
                    <a:pt x="40" y="372"/>
                    <a:pt x="42" y="381"/>
                  </a:cubicBezTo>
                  <a:cubicBezTo>
                    <a:pt x="44" y="390"/>
                    <a:pt x="36" y="424"/>
                    <a:pt x="48" y="417"/>
                  </a:cubicBezTo>
                  <a:cubicBezTo>
                    <a:pt x="60" y="410"/>
                    <a:pt x="104" y="367"/>
                    <a:pt x="111" y="336"/>
                  </a:cubicBezTo>
                  <a:cubicBezTo>
                    <a:pt x="118" y="305"/>
                    <a:pt x="98" y="261"/>
                    <a:pt x="93" y="231"/>
                  </a:cubicBezTo>
                  <a:cubicBezTo>
                    <a:pt x="88" y="201"/>
                    <a:pt x="71" y="176"/>
                    <a:pt x="78" y="156"/>
                  </a:cubicBezTo>
                  <a:cubicBezTo>
                    <a:pt x="85" y="136"/>
                    <a:pt x="123" y="126"/>
                    <a:pt x="135" y="108"/>
                  </a:cubicBezTo>
                  <a:cubicBezTo>
                    <a:pt x="147" y="90"/>
                    <a:pt x="154" y="66"/>
                    <a:pt x="147" y="51"/>
                  </a:cubicBezTo>
                  <a:cubicBezTo>
                    <a:pt x="140" y="36"/>
                    <a:pt x="113" y="25"/>
                    <a:pt x="96" y="21"/>
                  </a:cubicBezTo>
                  <a:cubicBezTo>
                    <a:pt x="79" y="17"/>
                    <a:pt x="52" y="18"/>
                    <a:pt x="45" y="24"/>
                  </a:cubicBezTo>
                  <a:cubicBezTo>
                    <a:pt x="38" y="30"/>
                    <a:pt x="41" y="46"/>
                    <a:pt x="54" y="60"/>
                  </a:cubicBezTo>
                  <a:cubicBezTo>
                    <a:pt x="67" y="74"/>
                    <a:pt x="93" y="92"/>
                    <a:pt x="123" y="105"/>
                  </a:cubicBezTo>
                  <a:cubicBezTo>
                    <a:pt x="153" y="118"/>
                    <a:pt x="212" y="124"/>
                    <a:pt x="237" y="138"/>
                  </a:cubicBezTo>
                  <a:cubicBezTo>
                    <a:pt x="262" y="152"/>
                    <a:pt x="276" y="175"/>
                    <a:pt x="276" y="189"/>
                  </a:cubicBezTo>
                  <a:cubicBezTo>
                    <a:pt x="276" y="203"/>
                    <a:pt x="252" y="215"/>
                    <a:pt x="240" y="222"/>
                  </a:cubicBezTo>
                  <a:cubicBezTo>
                    <a:pt x="228" y="229"/>
                    <a:pt x="214" y="222"/>
                    <a:pt x="207" y="231"/>
                  </a:cubicBezTo>
                  <a:cubicBezTo>
                    <a:pt x="200" y="240"/>
                    <a:pt x="200" y="259"/>
                    <a:pt x="198" y="276"/>
                  </a:cubicBezTo>
                  <a:cubicBezTo>
                    <a:pt x="196" y="293"/>
                    <a:pt x="202" y="321"/>
                    <a:pt x="195" y="336"/>
                  </a:cubicBezTo>
                  <a:cubicBezTo>
                    <a:pt x="188" y="351"/>
                    <a:pt x="164" y="358"/>
                    <a:pt x="156" y="369"/>
                  </a:cubicBezTo>
                  <a:cubicBezTo>
                    <a:pt x="148" y="380"/>
                    <a:pt x="143" y="397"/>
                    <a:pt x="147" y="405"/>
                  </a:cubicBezTo>
                  <a:cubicBezTo>
                    <a:pt x="151" y="413"/>
                    <a:pt x="172" y="426"/>
                    <a:pt x="183" y="420"/>
                  </a:cubicBezTo>
                  <a:cubicBezTo>
                    <a:pt x="194" y="414"/>
                    <a:pt x="204" y="389"/>
                    <a:pt x="216" y="369"/>
                  </a:cubicBezTo>
                  <a:cubicBezTo>
                    <a:pt x="228" y="349"/>
                    <a:pt x="266" y="322"/>
                    <a:pt x="258" y="300"/>
                  </a:cubicBezTo>
                  <a:cubicBezTo>
                    <a:pt x="250" y="278"/>
                    <a:pt x="180" y="259"/>
                    <a:pt x="165" y="237"/>
                  </a:cubicBezTo>
                  <a:cubicBezTo>
                    <a:pt x="150" y="215"/>
                    <a:pt x="155" y="180"/>
                    <a:pt x="165" y="168"/>
                  </a:cubicBezTo>
                  <a:cubicBezTo>
                    <a:pt x="175" y="156"/>
                    <a:pt x="204" y="172"/>
                    <a:pt x="225" y="162"/>
                  </a:cubicBezTo>
                  <a:cubicBezTo>
                    <a:pt x="246" y="152"/>
                    <a:pt x="291" y="122"/>
                    <a:pt x="294" y="105"/>
                  </a:cubicBezTo>
                  <a:cubicBezTo>
                    <a:pt x="297" y="88"/>
                    <a:pt x="262" y="59"/>
                    <a:pt x="243" y="57"/>
                  </a:cubicBezTo>
                  <a:cubicBezTo>
                    <a:pt x="224" y="55"/>
                    <a:pt x="184" y="88"/>
                    <a:pt x="180" y="93"/>
                  </a:cubicBezTo>
                  <a:cubicBezTo>
                    <a:pt x="176" y="98"/>
                    <a:pt x="217" y="99"/>
                    <a:pt x="219" y="90"/>
                  </a:cubicBezTo>
                  <a:cubicBezTo>
                    <a:pt x="221" y="81"/>
                    <a:pt x="188" y="47"/>
                    <a:pt x="195" y="36"/>
                  </a:cubicBezTo>
                  <a:cubicBezTo>
                    <a:pt x="202" y="25"/>
                    <a:pt x="239" y="14"/>
                    <a:pt x="264" y="24"/>
                  </a:cubicBezTo>
                  <a:cubicBezTo>
                    <a:pt x="289" y="34"/>
                    <a:pt x="325" y="87"/>
                    <a:pt x="345" y="99"/>
                  </a:cubicBezTo>
                  <a:cubicBezTo>
                    <a:pt x="365" y="111"/>
                    <a:pt x="382" y="103"/>
                    <a:pt x="387" y="96"/>
                  </a:cubicBezTo>
                  <a:cubicBezTo>
                    <a:pt x="392" y="89"/>
                    <a:pt x="384" y="57"/>
                    <a:pt x="375" y="57"/>
                  </a:cubicBezTo>
                  <a:cubicBezTo>
                    <a:pt x="366" y="57"/>
                    <a:pt x="336" y="73"/>
                    <a:pt x="330" y="96"/>
                  </a:cubicBezTo>
                  <a:cubicBezTo>
                    <a:pt x="324" y="119"/>
                    <a:pt x="327" y="173"/>
                    <a:pt x="336" y="195"/>
                  </a:cubicBezTo>
                  <a:cubicBezTo>
                    <a:pt x="345" y="217"/>
                    <a:pt x="381" y="214"/>
                    <a:pt x="384" y="228"/>
                  </a:cubicBezTo>
                  <a:cubicBezTo>
                    <a:pt x="387" y="242"/>
                    <a:pt x="359" y="267"/>
                    <a:pt x="354" y="282"/>
                  </a:cubicBezTo>
                  <a:cubicBezTo>
                    <a:pt x="349" y="297"/>
                    <a:pt x="354" y="307"/>
                    <a:pt x="354" y="318"/>
                  </a:cubicBezTo>
                  <a:cubicBezTo>
                    <a:pt x="354" y="329"/>
                    <a:pt x="353" y="338"/>
                    <a:pt x="354" y="348"/>
                  </a:cubicBezTo>
                  <a:cubicBezTo>
                    <a:pt x="355" y="358"/>
                    <a:pt x="362" y="370"/>
                    <a:pt x="363" y="381"/>
                  </a:cubicBezTo>
                  <a:cubicBezTo>
                    <a:pt x="364" y="392"/>
                    <a:pt x="360" y="409"/>
                    <a:pt x="363" y="414"/>
                  </a:cubicBezTo>
                  <a:cubicBezTo>
                    <a:pt x="366" y="419"/>
                    <a:pt x="362" y="433"/>
                    <a:pt x="381" y="411"/>
                  </a:cubicBezTo>
                  <a:cubicBezTo>
                    <a:pt x="400" y="389"/>
                    <a:pt x="461" y="327"/>
                    <a:pt x="480" y="282"/>
                  </a:cubicBezTo>
                  <a:cubicBezTo>
                    <a:pt x="499" y="237"/>
                    <a:pt x="500" y="168"/>
                    <a:pt x="498" y="138"/>
                  </a:cubicBezTo>
                  <a:cubicBezTo>
                    <a:pt x="496" y="108"/>
                    <a:pt x="468" y="116"/>
                    <a:pt x="468" y="99"/>
                  </a:cubicBezTo>
                  <a:cubicBezTo>
                    <a:pt x="468" y="82"/>
                    <a:pt x="490" y="45"/>
                    <a:pt x="498" y="33"/>
                  </a:cubicBezTo>
                  <a:cubicBezTo>
                    <a:pt x="506" y="21"/>
                    <a:pt x="498" y="0"/>
                    <a:pt x="516" y="24"/>
                  </a:cubicBezTo>
                  <a:cubicBezTo>
                    <a:pt x="534" y="48"/>
                    <a:pt x="591" y="139"/>
                    <a:pt x="606" y="180"/>
                  </a:cubicBezTo>
                  <a:cubicBezTo>
                    <a:pt x="621" y="221"/>
                    <a:pt x="618" y="245"/>
                    <a:pt x="609" y="273"/>
                  </a:cubicBezTo>
                  <a:cubicBezTo>
                    <a:pt x="600" y="301"/>
                    <a:pt x="566" y="329"/>
                    <a:pt x="552" y="351"/>
                  </a:cubicBezTo>
                  <a:cubicBezTo>
                    <a:pt x="538" y="373"/>
                    <a:pt x="520" y="401"/>
                    <a:pt x="522" y="408"/>
                  </a:cubicBezTo>
                  <a:cubicBezTo>
                    <a:pt x="524" y="415"/>
                    <a:pt x="538" y="418"/>
                    <a:pt x="564" y="393"/>
                  </a:cubicBezTo>
                  <a:cubicBezTo>
                    <a:pt x="590" y="368"/>
                    <a:pt x="659" y="300"/>
                    <a:pt x="675" y="258"/>
                  </a:cubicBezTo>
                  <a:cubicBezTo>
                    <a:pt x="691" y="216"/>
                    <a:pt x="667" y="180"/>
                    <a:pt x="663" y="141"/>
                  </a:cubicBezTo>
                  <a:cubicBezTo>
                    <a:pt x="659" y="102"/>
                    <a:pt x="662" y="40"/>
                    <a:pt x="651" y="24"/>
                  </a:cubicBezTo>
                  <a:cubicBezTo>
                    <a:pt x="640" y="8"/>
                    <a:pt x="620" y="13"/>
                    <a:pt x="600" y="42"/>
                  </a:cubicBezTo>
                  <a:cubicBezTo>
                    <a:pt x="580" y="71"/>
                    <a:pt x="534" y="152"/>
                    <a:pt x="531" y="195"/>
                  </a:cubicBezTo>
                  <a:cubicBezTo>
                    <a:pt x="528" y="238"/>
                    <a:pt x="572" y="273"/>
                    <a:pt x="579" y="300"/>
                  </a:cubicBezTo>
                  <a:cubicBezTo>
                    <a:pt x="586" y="327"/>
                    <a:pt x="565" y="338"/>
                    <a:pt x="570" y="357"/>
                  </a:cubicBezTo>
                  <a:cubicBezTo>
                    <a:pt x="575" y="376"/>
                    <a:pt x="635" y="460"/>
                    <a:pt x="609" y="414"/>
                  </a:cubicBezTo>
                  <a:cubicBezTo>
                    <a:pt x="583" y="368"/>
                    <a:pt x="446" y="145"/>
                    <a:pt x="417" y="81"/>
                  </a:cubicBezTo>
                  <a:cubicBezTo>
                    <a:pt x="388" y="17"/>
                    <a:pt x="431" y="28"/>
                    <a:pt x="435" y="27"/>
                  </a:cubicBezTo>
                  <a:cubicBezTo>
                    <a:pt x="439" y="26"/>
                    <a:pt x="436" y="60"/>
                    <a:pt x="441" y="72"/>
                  </a:cubicBezTo>
                  <a:cubicBezTo>
                    <a:pt x="446" y="84"/>
                    <a:pt x="455" y="90"/>
                    <a:pt x="468" y="102"/>
                  </a:cubicBezTo>
                  <a:cubicBezTo>
                    <a:pt x="481" y="114"/>
                    <a:pt x="496" y="135"/>
                    <a:pt x="516" y="144"/>
                  </a:cubicBezTo>
                  <a:cubicBezTo>
                    <a:pt x="536" y="153"/>
                    <a:pt x="572" y="149"/>
                    <a:pt x="588" y="159"/>
                  </a:cubicBezTo>
                  <a:cubicBezTo>
                    <a:pt x="604" y="169"/>
                    <a:pt x="612" y="192"/>
                    <a:pt x="612" y="204"/>
                  </a:cubicBezTo>
                  <a:cubicBezTo>
                    <a:pt x="612" y="216"/>
                    <a:pt x="589" y="219"/>
                    <a:pt x="585" y="231"/>
                  </a:cubicBezTo>
                  <a:cubicBezTo>
                    <a:pt x="581" y="243"/>
                    <a:pt x="582" y="263"/>
                    <a:pt x="585" y="279"/>
                  </a:cubicBezTo>
                  <a:cubicBezTo>
                    <a:pt x="588" y="295"/>
                    <a:pt x="598" y="310"/>
                    <a:pt x="603" y="327"/>
                  </a:cubicBezTo>
                  <a:cubicBezTo>
                    <a:pt x="608" y="344"/>
                    <a:pt x="602" y="369"/>
                    <a:pt x="618" y="384"/>
                  </a:cubicBezTo>
                  <a:cubicBezTo>
                    <a:pt x="634" y="399"/>
                    <a:pt x="677" y="418"/>
                    <a:pt x="696" y="417"/>
                  </a:cubicBezTo>
                  <a:cubicBezTo>
                    <a:pt x="715" y="416"/>
                    <a:pt x="725" y="411"/>
                    <a:pt x="732" y="378"/>
                  </a:cubicBezTo>
                  <a:cubicBezTo>
                    <a:pt x="739" y="345"/>
                    <a:pt x="751" y="254"/>
                    <a:pt x="741" y="216"/>
                  </a:cubicBezTo>
                  <a:cubicBezTo>
                    <a:pt x="731" y="178"/>
                    <a:pt x="688" y="168"/>
                    <a:pt x="672" y="147"/>
                  </a:cubicBezTo>
                  <a:cubicBezTo>
                    <a:pt x="656" y="126"/>
                    <a:pt x="638" y="107"/>
                    <a:pt x="645" y="87"/>
                  </a:cubicBezTo>
                  <a:cubicBezTo>
                    <a:pt x="652" y="67"/>
                    <a:pt x="709" y="36"/>
                    <a:pt x="714" y="27"/>
                  </a:cubicBezTo>
                  <a:cubicBezTo>
                    <a:pt x="719" y="18"/>
                    <a:pt x="677" y="22"/>
                    <a:pt x="675" y="33"/>
                  </a:cubicBezTo>
                  <a:cubicBezTo>
                    <a:pt x="673" y="44"/>
                    <a:pt x="692" y="77"/>
                    <a:pt x="699" y="93"/>
                  </a:cubicBezTo>
                  <a:cubicBezTo>
                    <a:pt x="706" y="109"/>
                    <a:pt x="719" y="117"/>
                    <a:pt x="717" y="129"/>
                  </a:cubicBezTo>
                  <a:cubicBezTo>
                    <a:pt x="715" y="141"/>
                    <a:pt x="690" y="148"/>
                    <a:pt x="687" y="168"/>
                  </a:cubicBezTo>
                  <a:cubicBezTo>
                    <a:pt x="684" y="188"/>
                    <a:pt x="701" y="229"/>
                    <a:pt x="699" y="249"/>
                  </a:cubicBezTo>
                  <a:cubicBezTo>
                    <a:pt x="697" y="269"/>
                    <a:pt x="672" y="270"/>
                    <a:pt x="672" y="288"/>
                  </a:cubicBezTo>
                  <a:cubicBezTo>
                    <a:pt x="672" y="306"/>
                    <a:pt x="692" y="356"/>
                    <a:pt x="699" y="357"/>
                  </a:cubicBezTo>
                  <a:cubicBezTo>
                    <a:pt x="706" y="358"/>
                    <a:pt x="729" y="317"/>
                    <a:pt x="714" y="291"/>
                  </a:cubicBezTo>
                  <a:cubicBezTo>
                    <a:pt x="699" y="265"/>
                    <a:pt x="621" y="230"/>
                    <a:pt x="606" y="201"/>
                  </a:cubicBezTo>
                  <a:cubicBezTo>
                    <a:pt x="591" y="172"/>
                    <a:pt x="635" y="139"/>
                    <a:pt x="624" y="117"/>
                  </a:cubicBezTo>
                  <a:cubicBezTo>
                    <a:pt x="613" y="95"/>
                    <a:pt x="558" y="73"/>
                    <a:pt x="540" y="69"/>
                  </a:cubicBezTo>
                  <a:cubicBezTo>
                    <a:pt x="522" y="65"/>
                    <a:pt x="528" y="77"/>
                    <a:pt x="516" y="90"/>
                  </a:cubicBezTo>
                  <a:cubicBezTo>
                    <a:pt x="504" y="103"/>
                    <a:pt x="489" y="131"/>
                    <a:pt x="468" y="147"/>
                  </a:cubicBezTo>
                  <a:cubicBezTo>
                    <a:pt x="447" y="163"/>
                    <a:pt x="388" y="165"/>
                    <a:pt x="387" y="186"/>
                  </a:cubicBezTo>
                  <a:cubicBezTo>
                    <a:pt x="386" y="207"/>
                    <a:pt x="442" y="245"/>
                    <a:pt x="459" y="273"/>
                  </a:cubicBezTo>
                  <a:cubicBezTo>
                    <a:pt x="476" y="301"/>
                    <a:pt x="491" y="338"/>
                    <a:pt x="492" y="354"/>
                  </a:cubicBezTo>
                  <a:cubicBezTo>
                    <a:pt x="493" y="370"/>
                    <a:pt x="475" y="363"/>
                    <a:pt x="465" y="372"/>
                  </a:cubicBezTo>
                  <a:cubicBezTo>
                    <a:pt x="455" y="381"/>
                    <a:pt x="431" y="407"/>
                    <a:pt x="432" y="411"/>
                  </a:cubicBezTo>
                  <a:cubicBezTo>
                    <a:pt x="433" y="415"/>
                    <a:pt x="469" y="406"/>
                    <a:pt x="474" y="396"/>
                  </a:cubicBezTo>
                  <a:cubicBezTo>
                    <a:pt x="479" y="386"/>
                    <a:pt x="470" y="367"/>
                    <a:pt x="462" y="351"/>
                  </a:cubicBezTo>
                  <a:cubicBezTo>
                    <a:pt x="454" y="335"/>
                    <a:pt x="441" y="316"/>
                    <a:pt x="426" y="300"/>
                  </a:cubicBezTo>
                  <a:cubicBezTo>
                    <a:pt x="411" y="284"/>
                    <a:pt x="377" y="282"/>
                    <a:pt x="372" y="255"/>
                  </a:cubicBezTo>
                  <a:cubicBezTo>
                    <a:pt x="367" y="228"/>
                    <a:pt x="387" y="163"/>
                    <a:pt x="393" y="138"/>
                  </a:cubicBezTo>
                  <a:cubicBezTo>
                    <a:pt x="399" y="113"/>
                    <a:pt x="411" y="118"/>
                    <a:pt x="411" y="102"/>
                  </a:cubicBezTo>
                  <a:cubicBezTo>
                    <a:pt x="411" y="86"/>
                    <a:pt x="402" y="54"/>
                    <a:pt x="393" y="42"/>
                  </a:cubicBezTo>
                  <a:cubicBezTo>
                    <a:pt x="384" y="30"/>
                    <a:pt x="369" y="29"/>
                    <a:pt x="357" y="27"/>
                  </a:cubicBezTo>
                  <a:cubicBezTo>
                    <a:pt x="345" y="25"/>
                    <a:pt x="326" y="10"/>
                    <a:pt x="318" y="30"/>
                  </a:cubicBezTo>
                  <a:cubicBezTo>
                    <a:pt x="310" y="50"/>
                    <a:pt x="312" y="119"/>
                    <a:pt x="309" y="144"/>
                  </a:cubicBezTo>
                  <a:cubicBezTo>
                    <a:pt x="306" y="169"/>
                    <a:pt x="297" y="169"/>
                    <a:pt x="300" y="183"/>
                  </a:cubicBezTo>
                  <a:cubicBezTo>
                    <a:pt x="303" y="197"/>
                    <a:pt x="326" y="215"/>
                    <a:pt x="327" y="228"/>
                  </a:cubicBezTo>
                  <a:cubicBezTo>
                    <a:pt x="328" y="241"/>
                    <a:pt x="304" y="247"/>
                    <a:pt x="306" y="264"/>
                  </a:cubicBezTo>
                  <a:cubicBezTo>
                    <a:pt x="308" y="281"/>
                    <a:pt x="334" y="311"/>
                    <a:pt x="336" y="330"/>
                  </a:cubicBezTo>
                  <a:cubicBezTo>
                    <a:pt x="338" y="349"/>
                    <a:pt x="316" y="365"/>
                    <a:pt x="318" y="378"/>
                  </a:cubicBezTo>
                  <a:cubicBezTo>
                    <a:pt x="320" y="391"/>
                    <a:pt x="355" y="405"/>
                    <a:pt x="345" y="408"/>
                  </a:cubicBezTo>
                  <a:cubicBezTo>
                    <a:pt x="335" y="411"/>
                    <a:pt x="276" y="408"/>
                    <a:pt x="258" y="396"/>
                  </a:cubicBezTo>
                  <a:cubicBezTo>
                    <a:pt x="240" y="384"/>
                    <a:pt x="239" y="352"/>
                    <a:pt x="234" y="336"/>
                  </a:cubicBezTo>
                  <a:cubicBezTo>
                    <a:pt x="229" y="320"/>
                    <a:pt x="240" y="313"/>
                    <a:pt x="225" y="300"/>
                  </a:cubicBezTo>
                  <a:cubicBezTo>
                    <a:pt x="210" y="287"/>
                    <a:pt x="163" y="281"/>
                    <a:pt x="144" y="258"/>
                  </a:cubicBezTo>
                  <a:cubicBezTo>
                    <a:pt x="125" y="235"/>
                    <a:pt x="113" y="193"/>
                    <a:pt x="108" y="162"/>
                  </a:cubicBezTo>
                  <a:cubicBezTo>
                    <a:pt x="103" y="131"/>
                    <a:pt x="117" y="94"/>
                    <a:pt x="114" y="72"/>
                  </a:cubicBezTo>
                  <a:cubicBezTo>
                    <a:pt x="111" y="50"/>
                    <a:pt x="95" y="30"/>
                    <a:pt x="87" y="27"/>
                  </a:cubicBezTo>
                  <a:cubicBezTo>
                    <a:pt x="79" y="24"/>
                    <a:pt x="72" y="33"/>
                    <a:pt x="66" y="54"/>
                  </a:cubicBezTo>
                  <a:cubicBezTo>
                    <a:pt x="60" y="75"/>
                    <a:pt x="54" y="131"/>
                    <a:pt x="51" y="153"/>
                  </a:cubicBezTo>
                  <a:cubicBezTo>
                    <a:pt x="48" y="175"/>
                    <a:pt x="45" y="173"/>
                    <a:pt x="48" y="186"/>
                  </a:cubicBezTo>
                  <a:cubicBezTo>
                    <a:pt x="51" y="199"/>
                    <a:pt x="72" y="221"/>
                    <a:pt x="69" y="231"/>
                  </a:cubicBezTo>
                  <a:cubicBezTo>
                    <a:pt x="66" y="241"/>
                    <a:pt x="38" y="241"/>
                    <a:pt x="30" y="249"/>
                  </a:cubicBezTo>
                  <a:cubicBezTo>
                    <a:pt x="22" y="257"/>
                    <a:pt x="26" y="265"/>
                    <a:pt x="21" y="279"/>
                  </a:cubicBezTo>
                  <a:cubicBezTo>
                    <a:pt x="16" y="293"/>
                    <a:pt x="4" y="321"/>
                    <a:pt x="3" y="333"/>
                  </a:cubicBezTo>
                  <a:cubicBezTo>
                    <a:pt x="2" y="345"/>
                    <a:pt x="8" y="341"/>
                    <a:pt x="12" y="354"/>
                  </a:cubicBezTo>
                  <a:cubicBezTo>
                    <a:pt x="16" y="367"/>
                    <a:pt x="19" y="412"/>
                    <a:pt x="30" y="411"/>
                  </a:cubicBezTo>
                  <a:cubicBezTo>
                    <a:pt x="41" y="410"/>
                    <a:pt x="69" y="366"/>
                    <a:pt x="78" y="351"/>
                  </a:cubicBezTo>
                  <a:cubicBezTo>
                    <a:pt x="87" y="336"/>
                    <a:pt x="83" y="313"/>
                    <a:pt x="87" y="318"/>
                  </a:cubicBezTo>
                  <a:cubicBezTo>
                    <a:pt x="91" y="323"/>
                    <a:pt x="98" y="368"/>
                    <a:pt x="102" y="384"/>
                  </a:cubicBezTo>
                  <a:cubicBezTo>
                    <a:pt x="106" y="400"/>
                    <a:pt x="105" y="421"/>
                    <a:pt x="111" y="414"/>
                  </a:cubicBezTo>
                  <a:cubicBezTo>
                    <a:pt x="117" y="407"/>
                    <a:pt x="136" y="365"/>
                    <a:pt x="141" y="342"/>
                  </a:cubicBezTo>
                  <a:cubicBezTo>
                    <a:pt x="146" y="319"/>
                    <a:pt x="141" y="308"/>
                    <a:pt x="141" y="273"/>
                  </a:cubicBezTo>
                  <a:cubicBezTo>
                    <a:pt x="141" y="238"/>
                    <a:pt x="133" y="172"/>
                    <a:pt x="138" y="129"/>
                  </a:cubicBezTo>
                  <a:cubicBezTo>
                    <a:pt x="143" y="86"/>
                    <a:pt x="150" y="1"/>
                    <a:pt x="171" y="12"/>
                  </a:cubicBezTo>
                  <a:cubicBezTo>
                    <a:pt x="192" y="23"/>
                    <a:pt x="244" y="153"/>
                    <a:pt x="264" y="195"/>
                  </a:cubicBezTo>
                  <a:cubicBezTo>
                    <a:pt x="284" y="237"/>
                    <a:pt x="285" y="244"/>
                    <a:pt x="294" y="264"/>
                  </a:cubicBezTo>
                  <a:cubicBezTo>
                    <a:pt x="303" y="284"/>
                    <a:pt x="306" y="304"/>
                    <a:pt x="321" y="315"/>
                  </a:cubicBezTo>
                  <a:cubicBezTo>
                    <a:pt x="336" y="326"/>
                    <a:pt x="371" y="317"/>
                    <a:pt x="387" y="333"/>
                  </a:cubicBezTo>
                  <a:cubicBezTo>
                    <a:pt x="403" y="349"/>
                    <a:pt x="396" y="408"/>
                    <a:pt x="417" y="411"/>
                  </a:cubicBezTo>
                  <a:cubicBezTo>
                    <a:pt x="438" y="414"/>
                    <a:pt x="496" y="378"/>
                    <a:pt x="516" y="354"/>
                  </a:cubicBezTo>
                  <a:cubicBezTo>
                    <a:pt x="536" y="330"/>
                    <a:pt x="537" y="296"/>
                    <a:pt x="534" y="270"/>
                  </a:cubicBezTo>
                  <a:cubicBezTo>
                    <a:pt x="531" y="244"/>
                    <a:pt x="501" y="216"/>
                    <a:pt x="498" y="198"/>
                  </a:cubicBezTo>
                  <a:cubicBezTo>
                    <a:pt x="495" y="180"/>
                    <a:pt x="511" y="175"/>
                    <a:pt x="516" y="162"/>
                  </a:cubicBezTo>
                  <a:cubicBezTo>
                    <a:pt x="521" y="149"/>
                    <a:pt x="519" y="140"/>
                    <a:pt x="528" y="117"/>
                  </a:cubicBezTo>
                  <a:cubicBezTo>
                    <a:pt x="537" y="94"/>
                    <a:pt x="546" y="35"/>
                    <a:pt x="573" y="21"/>
                  </a:cubicBezTo>
                  <a:cubicBezTo>
                    <a:pt x="600" y="7"/>
                    <a:pt x="664" y="29"/>
                    <a:pt x="690" y="33"/>
                  </a:cubicBezTo>
                  <a:cubicBezTo>
                    <a:pt x="716" y="37"/>
                    <a:pt x="720" y="32"/>
                    <a:pt x="732" y="45"/>
                  </a:cubicBezTo>
                  <a:cubicBezTo>
                    <a:pt x="744" y="58"/>
                    <a:pt x="761" y="100"/>
                    <a:pt x="765" y="114"/>
                  </a:cubicBezTo>
                  <a:cubicBezTo>
                    <a:pt x="769" y="128"/>
                    <a:pt x="761" y="126"/>
                    <a:pt x="756" y="132"/>
                  </a:cubicBezTo>
                  <a:cubicBezTo>
                    <a:pt x="751" y="138"/>
                    <a:pt x="733" y="142"/>
                    <a:pt x="735" y="153"/>
                  </a:cubicBezTo>
                  <a:cubicBezTo>
                    <a:pt x="737" y="164"/>
                    <a:pt x="760" y="184"/>
                    <a:pt x="771" y="198"/>
                  </a:cubicBezTo>
                  <a:cubicBezTo>
                    <a:pt x="782" y="212"/>
                    <a:pt x="811" y="226"/>
                    <a:pt x="804" y="240"/>
                  </a:cubicBezTo>
                  <a:cubicBezTo>
                    <a:pt x="797" y="254"/>
                    <a:pt x="741" y="272"/>
                    <a:pt x="729" y="285"/>
                  </a:cubicBezTo>
                  <a:cubicBezTo>
                    <a:pt x="717" y="298"/>
                    <a:pt x="720" y="305"/>
                    <a:pt x="732" y="318"/>
                  </a:cubicBezTo>
                  <a:cubicBezTo>
                    <a:pt x="744" y="331"/>
                    <a:pt x="796" y="351"/>
                    <a:pt x="798" y="363"/>
                  </a:cubicBezTo>
                  <a:cubicBezTo>
                    <a:pt x="800" y="375"/>
                    <a:pt x="757" y="381"/>
                    <a:pt x="747" y="390"/>
                  </a:cubicBezTo>
                  <a:cubicBezTo>
                    <a:pt x="737" y="399"/>
                    <a:pt x="737" y="408"/>
                    <a:pt x="738" y="417"/>
                  </a:cubicBezTo>
                </a:path>
              </a:pathLst>
            </a:custGeom>
            <a:grpFill/>
            <a:ln w="3175" cmpd="sng">
              <a:solidFill>
                <a:srgbClr val="0000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 rot="16200000" flipH="1">
              <a:off x="5009" y="1148"/>
              <a:ext cx="676" cy="877"/>
            </a:xfrm>
            <a:custGeom>
              <a:avLst/>
              <a:gdLst/>
              <a:ahLst/>
              <a:cxnLst>
                <a:cxn ang="0">
                  <a:pos x="33" y="123"/>
                </a:cxn>
                <a:cxn ang="0">
                  <a:pos x="126" y="264"/>
                </a:cxn>
                <a:cxn ang="0">
                  <a:pos x="285" y="384"/>
                </a:cxn>
                <a:cxn ang="0">
                  <a:pos x="315" y="366"/>
                </a:cxn>
                <a:cxn ang="0">
                  <a:pos x="219" y="150"/>
                </a:cxn>
                <a:cxn ang="0">
                  <a:pos x="123" y="228"/>
                </a:cxn>
                <a:cxn ang="0">
                  <a:pos x="36" y="360"/>
                </a:cxn>
                <a:cxn ang="0">
                  <a:pos x="111" y="336"/>
                </a:cxn>
                <a:cxn ang="0">
                  <a:pos x="135" y="108"/>
                </a:cxn>
                <a:cxn ang="0">
                  <a:pos x="45" y="24"/>
                </a:cxn>
                <a:cxn ang="0">
                  <a:pos x="237" y="138"/>
                </a:cxn>
                <a:cxn ang="0">
                  <a:pos x="207" y="231"/>
                </a:cxn>
                <a:cxn ang="0">
                  <a:pos x="156" y="369"/>
                </a:cxn>
                <a:cxn ang="0">
                  <a:pos x="216" y="369"/>
                </a:cxn>
                <a:cxn ang="0">
                  <a:pos x="165" y="168"/>
                </a:cxn>
                <a:cxn ang="0">
                  <a:pos x="243" y="57"/>
                </a:cxn>
                <a:cxn ang="0">
                  <a:pos x="195" y="36"/>
                </a:cxn>
                <a:cxn ang="0">
                  <a:pos x="387" y="96"/>
                </a:cxn>
                <a:cxn ang="0">
                  <a:pos x="336" y="195"/>
                </a:cxn>
                <a:cxn ang="0">
                  <a:pos x="354" y="318"/>
                </a:cxn>
                <a:cxn ang="0">
                  <a:pos x="363" y="414"/>
                </a:cxn>
                <a:cxn ang="0">
                  <a:pos x="498" y="138"/>
                </a:cxn>
                <a:cxn ang="0">
                  <a:pos x="516" y="24"/>
                </a:cxn>
                <a:cxn ang="0">
                  <a:pos x="552" y="351"/>
                </a:cxn>
                <a:cxn ang="0">
                  <a:pos x="675" y="258"/>
                </a:cxn>
                <a:cxn ang="0">
                  <a:pos x="600" y="42"/>
                </a:cxn>
                <a:cxn ang="0">
                  <a:pos x="570" y="357"/>
                </a:cxn>
                <a:cxn ang="0">
                  <a:pos x="435" y="27"/>
                </a:cxn>
                <a:cxn ang="0">
                  <a:pos x="516" y="144"/>
                </a:cxn>
                <a:cxn ang="0">
                  <a:pos x="585" y="231"/>
                </a:cxn>
                <a:cxn ang="0">
                  <a:pos x="618" y="384"/>
                </a:cxn>
                <a:cxn ang="0">
                  <a:pos x="741" y="216"/>
                </a:cxn>
                <a:cxn ang="0">
                  <a:pos x="714" y="27"/>
                </a:cxn>
                <a:cxn ang="0">
                  <a:pos x="717" y="129"/>
                </a:cxn>
                <a:cxn ang="0">
                  <a:pos x="672" y="288"/>
                </a:cxn>
                <a:cxn ang="0">
                  <a:pos x="606" y="201"/>
                </a:cxn>
                <a:cxn ang="0">
                  <a:pos x="516" y="90"/>
                </a:cxn>
                <a:cxn ang="0">
                  <a:pos x="459" y="273"/>
                </a:cxn>
                <a:cxn ang="0">
                  <a:pos x="432" y="411"/>
                </a:cxn>
                <a:cxn ang="0">
                  <a:pos x="426" y="300"/>
                </a:cxn>
                <a:cxn ang="0">
                  <a:pos x="411" y="102"/>
                </a:cxn>
                <a:cxn ang="0">
                  <a:pos x="318" y="30"/>
                </a:cxn>
                <a:cxn ang="0">
                  <a:pos x="327" y="228"/>
                </a:cxn>
                <a:cxn ang="0">
                  <a:pos x="318" y="378"/>
                </a:cxn>
                <a:cxn ang="0">
                  <a:pos x="234" y="336"/>
                </a:cxn>
                <a:cxn ang="0">
                  <a:pos x="108" y="162"/>
                </a:cxn>
                <a:cxn ang="0">
                  <a:pos x="66" y="54"/>
                </a:cxn>
                <a:cxn ang="0">
                  <a:pos x="69" y="231"/>
                </a:cxn>
                <a:cxn ang="0">
                  <a:pos x="3" y="333"/>
                </a:cxn>
                <a:cxn ang="0">
                  <a:pos x="78" y="351"/>
                </a:cxn>
                <a:cxn ang="0">
                  <a:pos x="111" y="414"/>
                </a:cxn>
                <a:cxn ang="0">
                  <a:pos x="138" y="129"/>
                </a:cxn>
                <a:cxn ang="0">
                  <a:pos x="294" y="264"/>
                </a:cxn>
                <a:cxn ang="0">
                  <a:pos x="417" y="411"/>
                </a:cxn>
                <a:cxn ang="0">
                  <a:pos x="498" y="198"/>
                </a:cxn>
                <a:cxn ang="0">
                  <a:pos x="573" y="21"/>
                </a:cxn>
                <a:cxn ang="0">
                  <a:pos x="765" y="114"/>
                </a:cxn>
                <a:cxn ang="0">
                  <a:pos x="771" y="198"/>
                </a:cxn>
                <a:cxn ang="0">
                  <a:pos x="732" y="318"/>
                </a:cxn>
                <a:cxn ang="0">
                  <a:pos x="738" y="417"/>
                </a:cxn>
              </a:cxnLst>
              <a:rect l="0" t="0" r="r" b="b"/>
              <a:pathLst>
                <a:path w="811" h="460">
                  <a:moveTo>
                    <a:pt x="0" y="24"/>
                  </a:moveTo>
                  <a:cubicBezTo>
                    <a:pt x="11" y="32"/>
                    <a:pt x="22" y="41"/>
                    <a:pt x="27" y="57"/>
                  </a:cubicBezTo>
                  <a:cubicBezTo>
                    <a:pt x="32" y="73"/>
                    <a:pt x="35" y="107"/>
                    <a:pt x="33" y="123"/>
                  </a:cubicBezTo>
                  <a:cubicBezTo>
                    <a:pt x="31" y="139"/>
                    <a:pt x="8" y="133"/>
                    <a:pt x="15" y="156"/>
                  </a:cubicBezTo>
                  <a:cubicBezTo>
                    <a:pt x="22" y="179"/>
                    <a:pt x="59" y="243"/>
                    <a:pt x="78" y="261"/>
                  </a:cubicBezTo>
                  <a:cubicBezTo>
                    <a:pt x="97" y="279"/>
                    <a:pt x="110" y="250"/>
                    <a:pt x="126" y="264"/>
                  </a:cubicBezTo>
                  <a:cubicBezTo>
                    <a:pt x="142" y="278"/>
                    <a:pt x="161" y="332"/>
                    <a:pt x="177" y="345"/>
                  </a:cubicBezTo>
                  <a:cubicBezTo>
                    <a:pt x="193" y="358"/>
                    <a:pt x="204" y="336"/>
                    <a:pt x="222" y="342"/>
                  </a:cubicBezTo>
                  <a:cubicBezTo>
                    <a:pt x="240" y="348"/>
                    <a:pt x="273" y="374"/>
                    <a:pt x="285" y="384"/>
                  </a:cubicBezTo>
                  <a:cubicBezTo>
                    <a:pt x="297" y="394"/>
                    <a:pt x="292" y="396"/>
                    <a:pt x="297" y="402"/>
                  </a:cubicBezTo>
                  <a:cubicBezTo>
                    <a:pt x="302" y="408"/>
                    <a:pt x="312" y="423"/>
                    <a:pt x="315" y="417"/>
                  </a:cubicBezTo>
                  <a:cubicBezTo>
                    <a:pt x="318" y="411"/>
                    <a:pt x="319" y="383"/>
                    <a:pt x="315" y="366"/>
                  </a:cubicBezTo>
                  <a:cubicBezTo>
                    <a:pt x="311" y="349"/>
                    <a:pt x="304" y="336"/>
                    <a:pt x="288" y="312"/>
                  </a:cubicBezTo>
                  <a:cubicBezTo>
                    <a:pt x="272" y="288"/>
                    <a:pt x="233" y="249"/>
                    <a:pt x="222" y="222"/>
                  </a:cubicBezTo>
                  <a:cubicBezTo>
                    <a:pt x="211" y="195"/>
                    <a:pt x="228" y="163"/>
                    <a:pt x="219" y="150"/>
                  </a:cubicBezTo>
                  <a:cubicBezTo>
                    <a:pt x="210" y="137"/>
                    <a:pt x="180" y="135"/>
                    <a:pt x="165" y="144"/>
                  </a:cubicBezTo>
                  <a:cubicBezTo>
                    <a:pt x="150" y="153"/>
                    <a:pt x="136" y="193"/>
                    <a:pt x="129" y="207"/>
                  </a:cubicBezTo>
                  <a:cubicBezTo>
                    <a:pt x="122" y="221"/>
                    <a:pt x="132" y="222"/>
                    <a:pt x="123" y="228"/>
                  </a:cubicBezTo>
                  <a:cubicBezTo>
                    <a:pt x="114" y="234"/>
                    <a:pt x="80" y="234"/>
                    <a:pt x="72" y="243"/>
                  </a:cubicBezTo>
                  <a:cubicBezTo>
                    <a:pt x="64" y="252"/>
                    <a:pt x="78" y="266"/>
                    <a:pt x="72" y="285"/>
                  </a:cubicBezTo>
                  <a:cubicBezTo>
                    <a:pt x="66" y="304"/>
                    <a:pt x="41" y="344"/>
                    <a:pt x="36" y="360"/>
                  </a:cubicBezTo>
                  <a:cubicBezTo>
                    <a:pt x="31" y="376"/>
                    <a:pt x="40" y="372"/>
                    <a:pt x="42" y="381"/>
                  </a:cubicBezTo>
                  <a:cubicBezTo>
                    <a:pt x="44" y="390"/>
                    <a:pt x="36" y="424"/>
                    <a:pt x="48" y="417"/>
                  </a:cubicBezTo>
                  <a:cubicBezTo>
                    <a:pt x="60" y="410"/>
                    <a:pt x="104" y="367"/>
                    <a:pt x="111" y="336"/>
                  </a:cubicBezTo>
                  <a:cubicBezTo>
                    <a:pt x="118" y="305"/>
                    <a:pt x="98" y="261"/>
                    <a:pt x="93" y="231"/>
                  </a:cubicBezTo>
                  <a:cubicBezTo>
                    <a:pt x="88" y="201"/>
                    <a:pt x="71" y="176"/>
                    <a:pt x="78" y="156"/>
                  </a:cubicBezTo>
                  <a:cubicBezTo>
                    <a:pt x="85" y="136"/>
                    <a:pt x="123" y="126"/>
                    <a:pt x="135" y="108"/>
                  </a:cubicBezTo>
                  <a:cubicBezTo>
                    <a:pt x="147" y="90"/>
                    <a:pt x="154" y="66"/>
                    <a:pt x="147" y="51"/>
                  </a:cubicBezTo>
                  <a:cubicBezTo>
                    <a:pt x="140" y="36"/>
                    <a:pt x="113" y="25"/>
                    <a:pt x="96" y="21"/>
                  </a:cubicBezTo>
                  <a:cubicBezTo>
                    <a:pt x="79" y="17"/>
                    <a:pt x="52" y="18"/>
                    <a:pt x="45" y="24"/>
                  </a:cubicBezTo>
                  <a:cubicBezTo>
                    <a:pt x="38" y="30"/>
                    <a:pt x="41" y="46"/>
                    <a:pt x="54" y="60"/>
                  </a:cubicBezTo>
                  <a:cubicBezTo>
                    <a:pt x="67" y="74"/>
                    <a:pt x="93" y="92"/>
                    <a:pt x="123" y="105"/>
                  </a:cubicBezTo>
                  <a:cubicBezTo>
                    <a:pt x="153" y="118"/>
                    <a:pt x="212" y="124"/>
                    <a:pt x="237" y="138"/>
                  </a:cubicBezTo>
                  <a:cubicBezTo>
                    <a:pt x="262" y="152"/>
                    <a:pt x="276" y="175"/>
                    <a:pt x="276" y="189"/>
                  </a:cubicBezTo>
                  <a:cubicBezTo>
                    <a:pt x="276" y="203"/>
                    <a:pt x="252" y="215"/>
                    <a:pt x="240" y="222"/>
                  </a:cubicBezTo>
                  <a:cubicBezTo>
                    <a:pt x="228" y="229"/>
                    <a:pt x="214" y="222"/>
                    <a:pt x="207" y="231"/>
                  </a:cubicBezTo>
                  <a:cubicBezTo>
                    <a:pt x="200" y="240"/>
                    <a:pt x="200" y="259"/>
                    <a:pt x="198" y="276"/>
                  </a:cubicBezTo>
                  <a:cubicBezTo>
                    <a:pt x="196" y="293"/>
                    <a:pt x="202" y="321"/>
                    <a:pt x="195" y="336"/>
                  </a:cubicBezTo>
                  <a:cubicBezTo>
                    <a:pt x="188" y="351"/>
                    <a:pt x="164" y="358"/>
                    <a:pt x="156" y="369"/>
                  </a:cubicBezTo>
                  <a:cubicBezTo>
                    <a:pt x="148" y="380"/>
                    <a:pt x="143" y="397"/>
                    <a:pt x="147" y="405"/>
                  </a:cubicBezTo>
                  <a:cubicBezTo>
                    <a:pt x="151" y="413"/>
                    <a:pt x="172" y="426"/>
                    <a:pt x="183" y="420"/>
                  </a:cubicBezTo>
                  <a:cubicBezTo>
                    <a:pt x="194" y="414"/>
                    <a:pt x="204" y="389"/>
                    <a:pt x="216" y="369"/>
                  </a:cubicBezTo>
                  <a:cubicBezTo>
                    <a:pt x="228" y="349"/>
                    <a:pt x="266" y="322"/>
                    <a:pt x="258" y="300"/>
                  </a:cubicBezTo>
                  <a:cubicBezTo>
                    <a:pt x="250" y="278"/>
                    <a:pt x="180" y="259"/>
                    <a:pt x="165" y="237"/>
                  </a:cubicBezTo>
                  <a:cubicBezTo>
                    <a:pt x="150" y="215"/>
                    <a:pt x="155" y="180"/>
                    <a:pt x="165" y="168"/>
                  </a:cubicBezTo>
                  <a:cubicBezTo>
                    <a:pt x="175" y="156"/>
                    <a:pt x="204" y="172"/>
                    <a:pt x="225" y="162"/>
                  </a:cubicBezTo>
                  <a:cubicBezTo>
                    <a:pt x="246" y="152"/>
                    <a:pt x="291" y="122"/>
                    <a:pt x="294" y="105"/>
                  </a:cubicBezTo>
                  <a:cubicBezTo>
                    <a:pt x="297" y="88"/>
                    <a:pt x="262" y="59"/>
                    <a:pt x="243" y="57"/>
                  </a:cubicBezTo>
                  <a:cubicBezTo>
                    <a:pt x="224" y="55"/>
                    <a:pt x="184" y="88"/>
                    <a:pt x="180" y="93"/>
                  </a:cubicBezTo>
                  <a:cubicBezTo>
                    <a:pt x="176" y="98"/>
                    <a:pt x="217" y="99"/>
                    <a:pt x="219" y="90"/>
                  </a:cubicBezTo>
                  <a:cubicBezTo>
                    <a:pt x="221" y="81"/>
                    <a:pt x="188" y="47"/>
                    <a:pt x="195" y="36"/>
                  </a:cubicBezTo>
                  <a:cubicBezTo>
                    <a:pt x="202" y="25"/>
                    <a:pt x="239" y="14"/>
                    <a:pt x="264" y="24"/>
                  </a:cubicBezTo>
                  <a:cubicBezTo>
                    <a:pt x="289" y="34"/>
                    <a:pt x="325" y="87"/>
                    <a:pt x="345" y="99"/>
                  </a:cubicBezTo>
                  <a:cubicBezTo>
                    <a:pt x="365" y="111"/>
                    <a:pt x="382" y="103"/>
                    <a:pt x="387" y="96"/>
                  </a:cubicBezTo>
                  <a:cubicBezTo>
                    <a:pt x="392" y="89"/>
                    <a:pt x="384" y="57"/>
                    <a:pt x="375" y="57"/>
                  </a:cubicBezTo>
                  <a:cubicBezTo>
                    <a:pt x="366" y="57"/>
                    <a:pt x="336" y="73"/>
                    <a:pt x="330" y="96"/>
                  </a:cubicBezTo>
                  <a:cubicBezTo>
                    <a:pt x="324" y="119"/>
                    <a:pt x="327" y="173"/>
                    <a:pt x="336" y="195"/>
                  </a:cubicBezTo>
                  <a:cubicBezTo>
                    <a:pt x="345" y="217"/>
                    <a:pt x="381" y="214"/>
                    <a:pt x="384" y="228"/>
                  </a:cubicBezTo>
                  <a:cubicBezTo>
                    <a:pt x="387" y="242"/>
                    <a:pt x="359" y="267"/>
                    <a:pt x="354" y="282"/>
                  </a:cubicBezTo>
                  <a:cubicBezTo>
                    <a:pt x="349" y="297"/>
                    <a:pt x="354" y="307"/>
                    <a:pt x="354" y="318"/>
                  </a:cubicBezTo>
                  <a:cubicBezTo>
                    <a:pt x="354" y="329"/>
                    <a:pt x="353" y="338"/>
                    <a:pt x="354" y="348"/>
                  </a:cubicBezTo>
                  <a:cubicBezTo>
                    <a:pt x="355" y="358"/>
                    <a:pt x="362" y="370"/>
                    <a:pt x="363" y="381"/>
                  </a:cubicBezTo>
                  <a:cubicBezTo>
                    <a:pt x="364" y="392"/>
                    <a:pt x="360" y="409"/>
                    <a:pt x="363" y="414"/>
                  </a:cubicBezTo>
                  <a:cubicBezTo>
                    <a:pt x="366" y="419"/>
                    <a:pt x="362" y="433"/>
                    <a:pt x="381" y="411"/>
                  </a:cubicBezTo>
                  <a:cubicBezTo>
                    <a:pt x="400" y="389"/>
                    <a:pt x="461" y="327"/>
                    <a:pt x="480" y="282"/>
                  </a:cubicBezTo>
                  <a:cubicBezTo>
                    <a:pt x="499" y="237"/>
                    <a:pt x="500" y="168"/>
                    <a:pt x="498" y="138"/>
                  </a:cubicBezTo>
                  <a:cubicBezTo>
                    <a:pt x="496" y="108"/>
                    <a:pt x="468" y="116"/>
                    <a:pt x="468" y="99"/>
                  </a:cubicBezTo>
                  <a:cubicBezTo>
                    <a:pt x="468" y="82"/>
                    <a:pt x="490" y="45"/>
                    <a:pt x="498" y="33"/>
                  </a:cubicBezTo>
                  <a:cubicBezTo>
                    <a:pt x="506" y="21"/>
                    <a:pt x="498" y="0"/>
                    <a:pt x="516" y="24"/>
                  </a:cubicBezTo>
                  <a:cubicBezTo>
                    <a:pt x="534" y="48"/>
                    <a:pt x="591" y="139"/>
                    <a:pt x="606" y="180"/>
                  </a:cubicBezTo>
                  <a:cubicBezTo>
                    <a:pt x="621" y="221"/>
                    <a:pt x="618" y="245"/>
                    <a:pt x="609" y="273"/>
                  </a:cubicBezTo>
                  <a:cubicBezTo>
                    <a:pt x="600" y="301"/>
                    <a:pt x="566" y="329"/>
                    <a:pt x="552" y="351"/>
                  </a:cubicBezTo>
                  <a:cubicBezTo>
                    <a:pt x="538" y="373"/>
                    <a:pt x="520" y="401"/>
                    <a:pt x="522" y="408"/>
                  </a:cubicBezTo>
                  <a:cubicBezTo>
                    <a:pt x="524" y="415"/>
                    <a:pt x="538" y="418"/>
                    <a:pt x="564" y="393"/>
                  </a:cubicBezTo>
                  <a:cubicBezTo>
                    <a:pt x="590" y="368"/>
                    <a:pt x="659" y="300"/>
                    <a:pt x="675" y="258"/>
                  </a:cubicBezTo>
                  <a:cubicBezTo>
                    <a:pt x="691" y="216"/>
                    <a:pt x="667" y="180"/>
                    <a:pt x="663" y="141"/>
                  </a:cubicBezTo>
                  <a:cubicBezTo>
                    <a:pt x="659" y="102"/>
                    <a:pt x="662" y="40"/>
                    <a:pt x="651" y="24"/>
                  </a:cubicBezTo>
                  <a:cubicBezTo>
                    <a:pt x="640" y="8"/>
                    <a:pt x="620" y="13"/>
                    <a:pt x="600" y="42"/>
                  </a:cubicBezTo>
                  <a:cubicBezTo>
                    <a:pt x="580" y="71"/>
                    <a:pt x="534" y="152"/>
                    <a:pt x="531" y="195"/>
                  </a:cubicBezTo>
                  <a:cubicBezTo>
                    <a:pt x="528" y="238"/>
                    <a:pt x="572" y="273"/>
                    <a:pt x="579" y="300"/>
                  </a:cubicBezTo>
                  <a:cubicBezTo>
                    <a:pt x="586" y="327"/>
                    <a:pt x="565" y="338"/>
                    <a:pt x="570" y="357"/>
                  </a:cubicBezTo>
                  <a:cubicBezTo>
                    <a:pt x="575" y="376"/>
                    <a:pt x="635" y="460"/>
                    <a:pt x="609" y="414"/>
                  </a:cubicBezTo>
                  <a:cubicBezTo>
                    <a:pt x="583" y="368"/>
                    <a:pt x="446" y="145"/>
                    <a:pt x="417" y="81"/>
                  </a:cubicBezTo>
                  <a:cubicBezTo>
                    <a:pt x="388" y="17"/>
                    <a:pt x="431" y="28"/>
                    <a:pt x="435" y="27"/>
                  </a:cubicBezTo>
                  <a:cubicBezTo>
                    <a:pt x="439" y="26"/>
                    <a:pt x="436" y="60"/>
                    <a:pt x="441" y="72"/>
                  </a:cubicBezTo>
                  <a:cubicBezTo>
                    <a:pt x="446" y="84"/>
                    <a:pt x="455" y="90"/>
                    <a:pt x="468" y="102"/>
                  </a:cubicBezTo>
                  <a:cubicBezTo>
                    <a:pt x="481" y="114"/>
                    <a:pt x="496" y="135"/>
                    <a:pt x="516" y="144"/>
                  </a:cubicBezTo>
                  <a:cubicBezTo>
                    <a:pt x="536" y="153"/>
                    <a:pt x="572" y="149"/>
                    <a:pt x="588" y="159"/>
                  </a:cubicBezTo>
                  <a:cubicBezTo>
                    <a:pt x="604" y="169"/>
                    <a:pt x="612" y="192"/>
                    <a:pt x="612" y="204"/>
                  </a:cubicBezTo>
                  <a:cubicBezTo>
                    <a:pt x="612" y="216"/>
                    <a:pt x="589" y="219"/>
                    <a:pt x="585" y="231"/>
                  </a:cubicBezTo>
                  <a:cubicBezTo>
                    <a:pt x="581" y="243"/>
                    <a:pt x="582" y="263"/>
                    <a:pt x="585" y="279"/>
                  </a:cubicBezTo>
                  <a:cubicBezTo>
                    <a:pt x="588" y="295"/>
                    <a:pt x="598" y="310"/>
                    <a:pt x="603" y="327"/>
                  </a:cubicBezTo>
                  <a:cubicBezTo>
                    <a:pt x="608" y="344"/>
                    <a:pt x="602" y="369"/>
                    <a:pt x="618" y="384"/>
                  </a:cubicBezTo>
                  <a:cubicBezTo>
                    <a:pt x="634" y="399"/>
                    <a:pt x="677" y="418"/>
                    <a:pt x="696" y="417"/>
                  </a:cubicBezTo>
                  <a:cubicBezTo>
                    <a:pt x="715" y="416"/>
                    <a:pt x="725" y="411"/>
                    <a:pt x="732" y="378"/>
                  </a:cubicBezTo>
                  <a:cubicBezTo>
                    <a:pt x="739" y="345"/>
                    <a:pt x="751" y="254"/>
                    <a:pt x="741" y="216"/>
                  </a:cubicBezTo>
                  <a:cubicBezTo>
                    <a:pt x="731" y="178"/>
                    <a:pt x="688" y="168"/>
                    <a:pt x="672" y="147"/>
                  </a:cubicBezTo>
                  <a:cubicBezTo>
                    <a:pt x="656" y="126"/>
                    <a:pt x="638" y="107"/>
                    <a:pt x="645" y="87"/>
                  </a:cubicBezTo>
                  <a:cubicBezTo>
                    <a:pt x="652" y="67"/>
                    <a:pt x="709" y="36"/>
                    <a:pt x="714" y="27"/>
                  </a:cubicBezTo>
                  <a:cubicBezTo>
                    <a:pt x="719" y="18"/>
                    <a:pt x="677" y="22"/>
                    <a:pt x="675" y="33"/>
                  </a:cubicBezTo>
                  <a:cubicBezTo>
                    <a:pt x="673" y="44"/>
                    <a:pt x="692" y="77"/>
                    <a:pt x="699" y="93"/>
                  </a:cubicBezTo>
                  <a:cubicBezTo>
                    <a:pt x="706" y="109"/>
                    <a:pt x="719" y="117"/>
                    <a:pt x="717" y="129"/>
                  </a:cubicBezTo>
                  <a:cubicBezTo>
                    <a:pt x="715" y="141"/>
                    <a:pt x="690" y="148"/>
                    <a:pt x="687" y="168"/>
                  </a:cubicBezTo>
                  <a:cubicBezTo>
                    <a:pt x="684" y="188"/>
                    <a:pt x="701" y="229"/>
                    <a:pt x="699" y="249"/>
                  </a:cubicBezTo>
                  <a:cubicBezTo>
                    <a:pt x="697" y="269"/>
                    <a:pt x="672" y="270"/>
                    <a:pt x="672" y="288"/>
                  </a:cubicBezTo>
                  <a:cubicBezTo>
                    <a:pt x="672" y="306"/>
                    <a:pt x="692" y="356"/>
                    <a:pt x="699" y="357"/>
                  </a:cubicBezTo>
                  <a:cubicBezTo>
                    <a:pt x="706" y="358"/>
                    <a:pt x="729" y="317"/>
                    <a:pt x="714" y="291"/>
                  </a:cubicBezTo>
                  <a:cubicBezTo>
                    <a:pt x="699" y="265"/>
                    <a:pt x="621" y="230"/>
                    <a:pt x="606" y="201"/>
                  </a:cubicBezTo>
                  <a:cubicBezTo>
                    <a:pt x="591" y="172"/>
                    <a:pt x="635" y="139"/>
                    <a:pt x="624" y="117"/>
                  </a:cubicBezTo>
                  <a:cubicBezTo>
                    <a:pt x="613" y="95"/>
                    <a:pt x="558" y="73"/>
                    <a:pt x="540" y="69"/>
                  </a:cubicBezTo>
                  <a:cubicBezTo>
                    <a:pt x="522" y="65"/>
                    <a:pt x="528" y="77"/>
                    <a:pt x="516" y="90"/>
                  </a:cubicBezTo>
                  <a:cubicBezTo>
                    <a:pt x="504" y="103"/>
                    <a:pt x="489" y="131"/>
                    <a:pt x="468" y="147"/>
                  </a:cubicBezTo>
                  <a:cubicBezTo>
                    <a:pt x="447" y="163"/>
                    <a:pt x="388" y="165"/>
                    <a:pt x="387" y="186"/>
                  </a:cubicBezTo>
                  <a:cubicBezTo>
                    <a:pt x="386" y="207"/>
                    <a:pt x="442" y="245"/>
                    <a:pt x="459" y="273"/>
                  </a:cubicBezTo>
                  <a:cubicBezTo>
                    <a:pt x="476" y="301"/>
                    <a:pt x="491" y="338"/>
                    <a:pt x="492" y="354"/>
                  </a:cubicBezTo>
                  <a:cubicBezTo>
                    <a:pt x="493" y="370"/>
                    <a:pt x="475" y="363"/>
                    <a:pt x="465" y="372"/>
                  </a:cubicBezTo>
                  <a:cubicBezTo>
                    <a:pt x="455" y="381"/>
                    <a:pt x="431" y="407"/>
                    <a:pt x="432" y="411"/>
                  </a:cubicBezTo>
                  <a:cubicBezTo>
                    <a:pt x="433" y="415"/>
                    <a:pt x="469" y="406"/>
                    <a:pt x="474" y="396"/>
                  </a:cubicBezTo>
                  <a:cubicBezTo>
                    <a:pt x="479" y="386"/>
                    <a:pt x="470" y="367"/>
                    <a:pt x="462" y="351"/>
                  </a:cubicBezTo>
                  <a:cubicBezTo>
                    <a:pt x="454" y="335"/>
                    <a:pt x="441" y="316"/>
                    <a:pt x="426" y="300"/>
                  </a:cubicBezTo>
                  <a:cubicBezTo>
                    <a:pt x="411" y="284"/>
                    <a:pt x="377" y="282"/>
                    <a:pt x="372" y="255"/>
                  </a:cubicBezTo>
                  <a:cubicBezTo>
                    <a:pt x="367" y="228"/>
                    <a:pt x="387" y="163"/>
                    <a:pt x="393" y="138"/>
                  </a:cubicBezTo>
                  <a:cubicBezTo>
                    <a:pt x="399" y="113"/>
                    <a:pt x="411" y="118"/>
                    <a:pt x="411" y="102"/>
                  </a:cubicBezTo>
                  <a:cubicBezTo>
                    <a:pt x="411" y="86"/>
                    <a:pt x="402" y="54"/>
                    <a:pt x="393" y="42"/>
                  </a:cubicBezTo>
                  <a:cubicBezTo>
                    <a:pt x="384" y="30"/>
                    <a:pt x="369" y="29"/>
                    <a:pt x="357" y="27"/>
                  </a:cubicBezTo>
                  <a:cubicBezTo>
                    <a:pt x="345" y="25"/>
                    <a:pt x="326" y="10"/>
                    <a:pt x="318" y="30"/>
                  </a:cubicBezTo>
                  <a:cubicBezTo>
                    <a:pt x="310" y="50"/>
                    <a:pt x="312" y="119"/>
                    <a:pt x="309" y="144"/>
                  </a:cubicBezTo>
                  <a:cubicBezTo>
                    <a:pt x="306" y="169"/>
                    <a:pt x="297" y="169"/>
                    <a:pt x="300" y="183"/>
                  </a:cubicBezTo>
                  <a:cubicBezTo>
                    <a:pt x="303" y="197"/>
                    <a:pt x="326" y="215"/>
                    <a:pt x="327" y="228"/>
                  </a:cubicBezTo>
                  <a:cubicBezTo>
                    <a:pt x="328" y="241"/>
                    <a:pt x="304" y="247"/>
                    <a:pt x="306" y="264"/>
                  </a:cubicBezTo>
                  <a:cubicBezTo>
                    <a:pt x="308" y="281"/>
                    <a:pt x="334" y="311"/>
                    <a:pt x="336" y="330"/>
                  </a:cubicBezTo>
                  <a:cubicBezTo>
                    <a:pt x="338" y="349"/>
                    <a:pt x="316" y="365"/>
                    <a:pt x="318" y="378"/>
                  </a:cubicBezTo>
                  <a:cubicBezTo>
                    <a:pt x="320" y="391"/>
                    <a:pt x="355" y="405"/>
                    <a:pt x="345" y="408"/>
                  </a:cubicBezTo>
                  <a:cubicBezTo>
                    <a:pt x="335" y="411"/>
                    <a:pt x="276" y="408"/>
                    <a:pt x="258" y="396"/>
                  </a:cubicBezTo>
                  <a:cubicBezTo>
                    <a:pt x="240" y="384"/>
                    <a:pt x="239" y="352"/>
                    <a:pt x="234" y="336"/>
                  </a:cubicBezTo>
                  <a:cubicBezTo>
                    <a:pt x="229" y="320"/>
                    <a:pt x="240" y="313"/>
                    <a:pt x="225" y="300"/>
                  </a:cubicBezTo>
                  <a:cubicBezTo>
                    <a:pt x="210" y="287"/>
                    <a:pt x="163" y="281"/>
                    <a:pt x="144" y="258"/>
                  </a:cubicBezTo>
                  <a:cubicBezTo>
                    <a:pt x="125" y="235"/>
                    <a:pt x="113" y="193"/>
                    <a:pt x="108" y="162"/>
                  </a:cubicBezTo>
                  <a:cubicBezTo>
                    <a:pt x="103" y="131"/>
                    <a:pt x="117" y="94"/>
                    <a:pt x="114" y="72"/>
                  </a:cubicBezTo>
                  <a:cubicBezTo>
                    <a:pt x="111" y="50"/>
                    <a:pt x="95" y="30"/>
                    <a:pt x="87" y="27"/>
                  </a:cubicBezTo>
                  <a:cubicBezTo>
                    <a:pt x="79" y="24"/>
                    <a:pt x="72" y="33"/>
                    <a:pt x="66" y="54"/>
                  </a:cubicBezTo>
                  <a:cubicBezTo>
                    <a:pt x="60" y="75"/>
                    <a:pt x="54" y="131"/>
                    <a:pt x="51" y="153"/>
                  </a:cubicBezTo>
                  <a:cubicBezTo>
                    <a:pt x="48" y="175"/>
                    <a:pt x="45" y="173"/>
                    <a:pt x="48" y="186"/>
                  </a:cubicBezTo>
                  <a:cubicBezTo>
                    <a:pt x="51" y="199"/>
                    <a:pt x="72" y="221"/>
                    <a:pt x="69" y="231"/>
                  </a:cubicBezTo>
                  <a:cubicBezTo>
                    <a:pt x="66" y="241"/>
                    <a:pt x="38" y="241"/>
                    <a:pt x="30" y="249"/>
                  </a:cubicBezTo>
                  <a:cubicBezTo>
                    <a:pt x="22" y="257"/>
                    <a:pt x="26" y="265"/>
                    <a:pt x="21" y="279"/>
                  </a:cubicBezTo>
                  <a:cubicBezTo>
                    <a:pt x="16" y="293"/>
                    <a:pt x="4" y="321"/>
                    <a:pt x="3" y="333"/>
                  </a:cubicBezTo>
                  <a:cubicBezTo>
                    <a:pt x="2" y="345"/>
                    <a:pt x="8" y="341"/>
                    <a:pt x="12" y="354"/>
                  </a:cubicBezTo>
                  <a:cubicBezTo>
                    <a:pt x="16" y="367"/>
                    <a:pt x="19" y="412"/>
                    <a:pt x="30" y="411"/>
                  </a:cubicBezTo>
                  <a:cubicBezTo>
                    <a:pt x="41" y="410"/>
                    <a:pt x="69" y="366"/>
                    <a:pt x="78" y="351"/>
                  </a:cubicBezTo>
                  <a:cubicBezTo>
                    <a:pt x="87" y="336"/>
                    <a:pt x="83" y="313"/>
                    <a:pt x="87" y="318"/>
                  </a:cubicBezTo>
                  <a:cubicBezTo>
                    <a:pt x="91" y="323"/>
                    <a:pt x="98" y="368"/>
                    <a:pt x="102" y="384"/>
                  </a:cubicBezTo>
                  <a:cubicBezTo>
                    <a:pt x="106" y="400"/>
                    <a:pt x="105" y="421"/>
                    <a:pt x="111" y="414"/>
                  </a:cubicBezTo>
                  <a:cubicBezTo>
                    <a:pt x="117" y="407"/>
                    <a:pt x="136" y="365"/>
                    <a:pt x="141" y="342"/>
                  </a:cubicBezTo>
                  <a:cubicBezTo>
                    <a:pt x="146" y="319"/>
                    <a:pt x="141" y="308"/>
                    <a:pt x="141" y="273"/>
                  </a:cubicBezTo>
                  <a:cubicBezTo>
                    <a:pt x="141" y="238"/>
                    <a:pt x="133" y="172"/>
                    <a:pt x="138" y="129"/>
                  </a:cubicBezTo>
                  <a:cubicBezTo>
                    <a:pt x="143" y="86"/>
                    <a:pt x="150" y="1"/>
                    <a:pt x="171" y="12"/>
                  </a:cubicBezTo>
                  <a:cubicBezTo>
                    <a:pt x="192" y="23"/>
                    <a:pt x="244" y="153"/>
                    <a:pt x="264" y="195"/>
                  </a:cubicBezTo>
                  <a:cubicBezTo>
                    <a:pt x="284" y="237"/>
                    <a:pt x="285" y="244"/>
                    <a:pt x="294" y="264"/>
                  </a:cubicBezTo>
                  <a:cubicBezTo>
                    <a:pt x="303" y="284"/>
                    <a:pt x="306" y="304"/>
                    <a:pt x="321" y="315"/>
                  </a:cubicBezTo>
                  <a:cubicBezTo>
                    <a:pt x="336" y="326"/>
                    <a:pt x="371" y="317"/>
                    <a:pt x="387" y="333"/>
                  </a:cubicBezTo>
                  <a:cubicBezTo>
                    <a:pt x="403" y="349"/>
                    <a:pt x="396" y="408"/>
                    <a:pt x="417" y="411"/>
                  </a:cubicBezTo>
                  <a:cubicBezTo>
                    <a:pt x="438" y="414"/>
                    <a:pt x="496" y="378"/>
                    <a:pt x="516" y="354"/>
                  </a:cubicBezTo>
                  <a:cubicBezTo>
                    <a:pt x="536" y="330"/>
                    <a:pt x="537" y="296"/>
                    <a:pt x="534" y="270"/>
                  </a:cubicBezTo>
                  <a:cubicBezTo>
                    <a:pt x="531" y="244"/>
                    <a:pt x="501" y="216"/>
                    <a:pt x="498" y="198"/>
                  </a:cubicBezTo>
                  <a:cubicBezTo>
                    <a:pt x="495" y="180"/>
                    <a:pt x="511" y="175"/>
                    <a:pt x="516" y="162"/>
                  </a:cubicBezTo>
                  <a:cubicBezTo>
                    <a:pt x="521" y="149"/>
                    <a:pt x="519" y="140"/>
                    <a:pt x="528" y="117"/>
                  </a:cubicBezTo>
                  <a:cubicBezTo>
                    <a:pt x="537" y="94"/>
                    <a:pt x="546" y="35"/>
                    <a:pt x="573" y="21"/>
                  </a:cubicBezTo>
                  <a:cubicBezTo>
                    <a:pt x="600" y="7"/>
                    <a:pt x="664" y="29"/>
                    <a:pt x="690" y="33"/>
                  </a:cubicBezTo>
                  <a:cubicBezTo>
                    <a:pt x="716" y="37"/>
                    <a:pt x="720" y="32"/>
                    <a:pt x="732" y="45"/>
                  </a:cubicBezTo>
                  <a:cubicBezTo>
                    <a:pt x="744" y="58"/>
                    <a:pt x="761" y="100"/>
                    <a:pt x="765" y="114"/>
                  </a:cubicBezTo>
                  <a:cubicBezTo>
                    <a:pt x="769" y="128"/>
                    <a:pt x="761" y="126"/>
                    <a:pt x="756" y="132"/>
                  </a:cubicBezTo>
                  <a:cubicBezTo>
                    <a:pt x="751" y="138"/>
                    <a:pt x="733" y="142"/>
                    <a:pt x="735" y="153"/>
                  </a:cubicBezTo>
                  <a:cubicBezTo>
                    <a:pt x="737" y="164"/>
                    <a:pt x="760" y="184"/>
                    <a:pt x="771" y="198"/>
                  </a:cubicBezTo>
                  <a:cubicBezTo>
                    <a:pt x="782" y="212"/>
                    <a:pt x="811" y="226"/>
                    <a:pt x="804" y="240"/>
                  </a:cubicBezTo>
                  <a:cubicBezTo>
                    <a:pt x="797" y="254"/>
                    <a:pt x="741" y="272"/>
                    <a:pt x="729" y="285"/>
                  </a:cubicBezTo>
                  <a:cubicBezTo>
                    <a:pt x="717" y="298"/>
                    <a:pt x="720" y="305"/>
                    <a:pt x="732" y="318"/>
                  </a:cubicBezTo>
                  <a:cubicBezTo>
                    <a:pt x="744" y="331"/>
                    <a:pt x="796" y="351"/>
                    <a:pt x="798" y="363"/>
                  </a:cubicBezTo>
                  <a:cubicBezTo>
                    <a:pt x="800" y="375"/>
                    <a:pt x="757" y="381"/>
                    <a:pt x="747" y="390"/>
                  </a:cubicBezTo>
                  <a:cubicBezTo>
                    <a:pt x="737" y="399"/>
                    <a:pt x="737" y="408"/>
                    <a:pt x="738" y="417"/>
                  </a:cubicBezTo>
                </a:path>
              </a:pathLst>
            </a:custGeom>
            <a:grpFill/>
            <a:ln w="3175" cmpd="sng">
              <a:solidFill>
                <a:srgbClr val="0000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7" name="AutoShape 5"/>
          <p:cNvSpPr>
            <a:spLocks/>
          </p:cNvSpPr>
          <p:nvPr/>
        </p:nvSpPr>
        <p:spPr bwMode="auto">
          <a:xfrm rot="5400000" flipV="1">
            <a:off x="3093156" y="-1691922"/>
            <a:ext cx="304800" cy="5060244"/>
          </a:xfrm>
          <a:prstGeom prst="leftBrace">
            <a:avLst>
              <a:gd name="adj1" fmla="val 155642"/>
              <a:gd name="adj2" fmla="val 50000"/>
            </a:avLst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" name="AutoShape 6"/>
          <p:cNvSpPr>
            <a:spLocks/>
          </p:cNvSpPr>
          <p:nvPr/>
        </p:nvSpPr>
        <p:spPr bwMode="auto">
          <a:xfrm rot="5400000" flipV="1">
            <a:off x="6827661" y="-305506"/>
            <a:ext cx="304800" cy="2287412"/>
          </a:xfrm>
          <a:prstGeom prst="leftBrace">
            <a:avLst>
              <a:gd name="adj1" fmla="val 70356"/>
              <a:gd name="adj2" fmla="val 50000"/>
            </a:avLst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1331545" y="228600"/>
            <a:ext cx="3472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algn="ctr"/>
            <a:r>
              <a:rPr lang="en-US" dirty="0">
                <a:latin typeface="+mj-lt"/>
              </a:rPr>
              <a:t>Conductance Arteries</a:t>
            </a:r>
          </a:p>
        </p:txBody>
      </p:sp>
      <p:sp>
        <p:nvSpPr>
          <p:cNvPr id="8199" name="Text Box 8"/>
          <p:cNvSpPr txBox="1">
            <a:spLocks noChangeArrowheads="1"/>
          </p:cNvSpPr>
          <p:nvPr/>
        </p:nvSpPr>
        <p:spPr bwMode="auto">
          <a:xfrm>
            <a:off x="6697134" y="866776"/>
            <a:ext cx="7841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r>
              <a:rPr lang="en-US" sz="1600"/>
              <a:t>&lt;500 µ</a:t>
            </a:r>
          </a:p>
        </p:txBody>
      </p:sp>
      <p:sp>
        <p:nvSpPr>
          <p:cNvPr id="8200" name="Text Box 9"/>
          <p:cNvSpPr txBox="1">
            <a:spLocks noChangeArrowheads="1"/>
          </p:cNvSpPr>
          <p:nvPr/>
        </p:nvSpPr>
        <p:spPr bwMode="auto">
          <a:xfrm>
            <a:off x="2880079" y="865187"/>
            <a:ext cx="7841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r>
              <a:rPr lang="en-US" sz="1600"/>
              <a:t>&gt;500 µ</a:t>
            </a:r>
          </a:p>
        </p:txBody>
      </p:sp>
      <p:sp>
        <p:nvSpPr>
          <p:cNvPr id="12" name="Freeform 10"/>
          <p:cNvSpPr>
            <a:spLocks/>
          </p:cNvSpPr>
          <p:nvPr/>
        </p:nvSpPr>
        <p:spPr bwMode="auto">
          <a:xfrm>
            <a:off x="846667" y="1752600"/>
            <a:ext cx="6441723" cy="1985963"/>
          </a:xfrm>
          <a:custGeom>
            <a:avLst/>
            <a:gdLst/>
            <a:ahLst/>
            <a:cxnLst>
              <a:cxn ang="0">
                <a:pos x="0" y="446"/>
              </a:cxn>
              <a:cxn ang="0">
                <a:pos x="2992" y="449"/>
              </a:cxn>
              <a:cxn ang="0">
                <a:pos x="4774" y="0"/>
              </a:cxn>
              <a:cxn ang="0">
                <a:pos x="4771" y="63"/>
              </a:cxn>
              <a:cxn ang="0">
                <a:pos x="4423" y="159"/>
              </a:cxn>
              <a:cxn ang="0">
                <a:pos x="4777" y="183"/>
              </a:cxn>
              <a:cxn ang="0">
                <a:pos x="4783" y="258"/>
              </a:cxn>
              <a:cxn ang="0">
                <a:pos x="4387" y="225"/>
              </a:cxn>
              <a:cxn ang="0">
                <a:pos x="2985" y="569"/>
              </a:cxn>
              <a:cxn ang="0">
                <a:pos x="4326" y="569"/>
              </a:cxn>
              <a:cxn ang="0">
                <a:pos x="4783" y="386"/>
              </a:cxn>
              <a:cxn ang="0">
                <a:pos x="4783" y="459"/>
              </a:cxn>
              <a:cxn ang="0">
                <a:pos x="4363" y="627"/>
              </a:cxn>
              <a:cxn ang="0">
                <a:pos x="4783" y="635"/>
              </a:cxn>
              <a:cxn ang="0">
                <a:pos x="4783" y="669"/>
              </a:cxn>
              <a:cxn ang="0">
                <a:pos x="4417" y="675"/>
              </a:cxn>
              <a:cxn ang="0">
                <a:pos x="4423" y="711"/>
              </a:cxn>
              <a:cxn ang="0">
                <a:pos x="4777" y="777"/>
              </a:cxn>
              <a:cxn ang="0">
                <a:pos x="4777" y="819"/>
              </a:cxn>
              <a:cxn ang="0">
                <a:pos x="4417" y="765"/>
              </a:cxn>
              <a:cxn ang="0">
                <a:pos x="4777" y="915"/>
              </a:cxn>
              <a:cxn ang="0">
                <a:pos x="4783" y="969"/>
              </a:cxn>
              <a:cxn ang="0">
                <a:pos x="4309" y="759"/>
              </a:cxn>
              <a:cxn ang="0">
                <a:pos x="2962" y="758"/>
              </a:cxn>
              <a:cxn ang="0">
                <a:pos x="4357" y="1095"/>
              </a:cxn>
              <a:cxn ang="0">
                <a:pos x="4795" y="1095"/>
              </a:cxn>
              <a:cxn ang="0">
                <a:pos x="4792" y="1149"/>
              </a:cxn>
              <a:cxn ang="0">
                <a:pos x="4355" y="1149"/>
              </a:cxn>
              <a:cxn ang="0">
                <a:pos x="4789" y="1233"/>
              </a:cxn>
              <a:cxn ang="0">
                <a:pos x="4789" y="1299"/>
              </a:cxn>
              <a:cxn ang="0">
                <a:pos x="2992" y="890"/>
              </a:cxn>
              <a:cxn ang="0">
                <a:pos x="0" y="883"/>
              </a:cxn>
              <a:cxn ang="0">
                <a:pos x="0" y="446"/>
              </a:cxn>
            </a:cxnLst>
            <a:rect l="0" t="0" r="r" b="b"/>
            <a:pathLst>
              <a:path w="4795" h="1299">
                <a:moveTo>
                  <a:pt x="0" y="446"/>
                </a:moveTo>
                <a:lnTo>
                  <a:pt x="2992" y="449"/>
                </a:lnTo>
                <a:lnTo>
                  <a:pt x="4774" y="0"/>
                </a:lnTo>
                <a:lnTo>
                  <a:pt x="4771" y="63"/>
                </a:lnTo>
                <a:lnTo>
                  <a:pt x="4423" y="159"/>
                </a:lnTo>
                <a:lnTo>
                  <a:pt x="4777" y="183"/>
                </a:lnTo>
                <a:lnTo>
                  <a:pt x="4783" y="258"/>
                </a:lnTo>
                <a:lnTo>
                  <a:pt x="4387" y="225"/>
                </a:lnTo>
                <a:lnTo>
                  <a:pt x="2985" y="569"/>
                </a:lnTo>
                <a:lnTo>
                  <a:pt x="4326" y="569"/>
                </a:lnTo>
                <a:lnTo>
                  <a:pt x="4783" y="386"/>
                </a:lnTo>
                <a:lnTo>
                  <a:pt x="4783" y="459"/>
                </a:lnTo>
                <a:lnTo>
                  <a:pt x="4363" y="627"/>
                </a:lnTo>
                <a:lnTo>
                  <a:pt x="4783" y="635"/>
                </a:lnTo>
                <a:lnTo>
                  <a:pt x="4783" y="669"/>
                </a:lnTo>
                <a:lnTo>
                  <a:pt x="4417" y="675"/>
                </a:lnTo>
                <a:lnTo>
                  <a:pt x="4423" y="711"/>
                </a:lnTo>
                <a:lnTo>
                  <a:pt x="4777" y="777"/>
                </a:lnTo>
                <a:lnTo>
                  <a:pt x="4777" y="819"/>
                </a:lnTo>
                <a:lnTo>
                  <a:pt x="4417" y="765"/>
                </a:lnTo>
                <a:lnTo>
                  <a:pt x="4777" y="915"/>
                </a:lnTo>
                <a:lnTo>
                  <a:pt x="4783" y="969"/>
                </a:lnTo>
                <a:lnTo>
                  <a:pt x="4309" y="759"/>
                </a:lnTo>
                <a:lnTo>
                  <a:pt x="2962" y="758"/>
                </a:lnTo>
                <a:lnTo>
                  <a:pt x="4357" y="1095"/>
                </a:lnTo>
                <a:lnTo>
                  <a:pt x="4795" y="1095"/>
                </a:lnTo>
                <a:lnTo>
                  <a:pt x="4792" y="1149"/>
                </a:lnTo>
                <a:lnTo>
                  <a:pt x="4355" y="1149"/>
                </a:lnTo>
                <a:lnTo>
                  <a:pt x="4789" y="1233"/>
                </a:lnTo>
                <a:lnTo>
                  <a:pt x="4789" y="1299"/>
                </a:lnTo>
                <a:lnTo>
                  <a:pt x="2992" y="890"/>
                </a:lnTo>
                <a:lnTo>
                  <a:pt x="0" y="883"/>
                </a:lnTo>
                <a:lnTo>
                  <a:pt x="0" y="446"/>
                </a:lnTo>
                <a:close/>
              </a:path>
            </a:pathLst>
          </a:custGeom>
          <a:solidFill>
            <a:srgbClr val="336699"/>
          </a:solidFill>
          <a:ln w="9525">
            <a:solidFill>
              <a:srgbClr val="000066"/>
            </a:solidFill>
            <a:round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204" name="Text Box 11"/>
          <p:cNvSpPr txBox="1">
            <a:spLocks noChangeArrowheads="1"/>
          </p:cNvSpPr>
          <p:nvPr/>
        </p:nvSpPr>
        <p:spPr bwMode="auto">
          <a:xfrm>
            <a:off x="5460385" y="228600"/>
            <a:ext cx="30506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algn="ctr"/>
            <a:r>
              <a:rPr lang="en-US" dirty="0">
                <a:latin typeface="+mj-lt"/>
              </a:rPr>
              <a:t>Resistance Arteries</a:t>
            </a:r>
          </a:p>
        </p:txBody>
      </p:sp>
      <p:sp>
        <p:nvSpPr>
          <p:cNvPr id="8205" name="Text Box 12"/>
          <p:cNvSpPr txBox="1">
            <a:spLocks noChangeArrowheads="1"/>
          </p:cNvSpPr>
          <p:nvPr/>
        </p:nvSpPr>
        <p:spPr bwMode="auto">
          <a:xfrm>
            <a:off x="6124222" y="1371600"/>
            <a:ext cx="26292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r>
              <a:rPr lang="en-GB"/>
              <a:t>Microvasculature</a:t>
            </a:r>
          </a:p>
        </p:txBody>
      </p:sp>
      <p:sp>
        <p:nvSpPr>
          <p:cNvPr id="8206" name="Text Box 13"/>
          <p:cNvSpPr txBox="1">
            <a:spLocks noChangeArrowheads="1"/>
          </p:cNvSpPr>
          <p:nvPr/>
        </p:nvSpPr>
        <p:spPr bwMode="auto">
          <a:xfrm>
            <a:off x="1785658" y="1687513"/>
            <a:ext cx="91884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algn="ctr" eaLnBrk="1" hangingPunct="1"/>
            <a:endParaRPr lang="nl-BE"/>
          </a:p>
          <a:p>
            <a:pPr algn="ctr" eaLnBrk="1" hangingPunct="1"/>
            <a:r>
              <a:rPr lang="nl-BE"/>
              <a:t>Stent</a:t>
            </a:r>
            <a:endParaRPr lang="en-US"/>
          </a:p>
        </p:txBody>
      </p:sp>
      <p:grpSp>
        <p:nvGrpSpPr>
          <p:cNvPr id="8207" name="Group 14"/>
          <p:cNvGrpSpPr>
            <a:grpSpLocks/>
          </p:cNvGrpSpPr>
          <p:nvPr/>
        </p:nvGrpSpPr>
        <p:grpSpPr bwMode="auto">
          <a:xfrm>
            <a:off x="1651000" y="2452688"/>
            <a:ext cx="1313745" cy="633413"/>
            <a:chOff x="1002" y="1689"/>
            <a:chExt cx="931" cy="399"/>
          </a:xfrm>
        </p:grpSpPr>
        <p:sp>
          <p:nvSpPr>
            <p:cNvPr id="17" name="Oval 15"/>
            <p:cNvSpPr>
              <a:spLocks noChangeArrowheads="1"/>
            </p:cNvSpPr>
            <p:nvPr/>
          </p:nvSpPr>
          <p:spPr bwMode="auto">
            <a:xfrm rot="10800000" flipH="1">
              <a:off x="1002" y="1690"/>
              <a:ext cx="123" cy="397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8" name="AutoShape 16" descr="Shingle"/>
            <p:cNvSpPr>
              <a:spLocks noChangeArrowheads="1"/>
            </p:cNvSpPr>
            <p:nvPr/>
          </p:nvSpPr>
          <p:spPr bwMode="auto">
            <a:xfrm rot="5400000" flipH="1">
              <a:off x="1271" y="1432"/>
              <a:ext cx="399" cy="913"/>
            </a:xfrm>
            <a:prstGeom prst="can">
              <a:avLst>
                <a:gd name="adj" fmla="val 29821"/>
              </a:avLst>
            </a:prstGeom>
            <a:pattFill prst="shingle">
              <a:fgClr>
                <a:srgbClr val="0066CC"/>
              </a:fgClr>
              <a:bgClr>
                <a:schemeClr val="bg1"/>
              </a:bgClr>
            </a:patt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9" name="Oval 17" descr="Dashed upward diagonal"/>
            <p:cNvSpPr>
              <a:spLocks noChangeArrowheads="1"/>
            </p:cNvSpPr>
            <p:nvPr/>
          </p:nvSpPr>
          <p:spPr bwMode="auto">
            <a:xfrm rot="10800000" flipH="1">
              <a:off x="1810" y="1691"/>
              <a:ext cx="123" cy="397"/>
            </a:xfrm>
            <a:prstGeom prst="ellipse">
              <a:avLst/>
            </a:prstGeom>
            <a:pattFill prst="dashUpDiag">
              <a:fgClr>
                <a:srgbClr val="0066CC"/>
              </a:fgClr>
              <a:bgClr>
                <a:schemeClr val="bg1"/>
              </a:bgClr>
            </a:patt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853721" y="4097338"/>
            <a:ext cx="5068711" cy="1954213"/>
          </a:xfrm>
          <a:prstGeom prst="rect">
            <a:avLst/>
          </a:prstGeom>
          <a:solidFill>
            <a:srgbClr val="336699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1" name="Freeform 19"/>
          <p:cNvSpPr>
            <a:spLocks/>
          </p:cNvSpPr>
          <p:nvPr/>
        </p:nvSpPr>
        <p:spPr bwMode="auto">
          <a:xfrm>
            <a:off x="5912556" y="4078287"/>
            <a:ext cx="2469444" cy="1981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44" y="441"/>
              </a:cxn>
              <a:cxn ang="0">
                <a:pos x="1267" y="998"/>
              </a:cxn>
              <a:cxn ang="0">
                <a:pos x="1610" y="1109"/>
              </a:cxn>
              <a:cxn ang="0">
                <a:pos x="1968" y="1153"/>
              </a:cxn>
              <a:cxn ang="0">
                <a:pos x="1968" y="1248"/>
              </a:cxn>
              <a:cxn ang="0">
                <a:pos x="0" y="1247"/>
              </a:cxn>
              <a:cxn ang="0">
                <a:pos x="0" y="0"/>
              </a:cxn>
            </a:cxnLst>
            <a:rect l="0" t="0" r="r" b="b"/>
            <a:pathLst>
              <a:path w="1968" h="1248">
                <a:moveTo>
                  <a:pt x="0" y="0"/>
                </a:moveTo>
                <a:lnTo>
                  <a:pt x="744" y="441"/>
                </a:lnTo>
                <a:lnTo>
                  <a:pt x="1267" y="998"/>
                </a:lnTo>
                <a:lnTo>
                  <a:pt x="1610" y="1109"/>
                </a:lnTo>
                <a:lnTo>
                  <a:pt x="1968" y="1153"/>
                </a:lnTo>
                <a:lnTo>
                  <a:pt x="1968" y="1248"/>
                </a:lnTo>
                <a:lnTo>
                  <a:pt x="0" y="1247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3300"/>
              </a:gs>
              <a:gs pos="100000">
                <a:srgbClr val="FF3300">
                  <a:gamma/>
                  <a:shade val="25882"/>
                  <a:invGamma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2" name="Freeform 20"/>
          <p:cNvSpPr>
            <a:spLocks/>
          </p:cNvSpPr>
          <p:nvPr/>
        </p:nvSpPr>
        <p:spPr bwMode="auto">
          <a:xfrm>
            <a:off x="852311" y="3544887"/>
            <a:ext cx="7521222" cy="2514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344"/>
              </a:cxn>
              <a:cxn ang="0">
                <a:pos x="6096" y="1344"/>
              </a:cxn>
            </a:cxnLst>
            <a:rect l="0" t="0" r="r" b="b"/>
            <a:pathLst>
              <a:path w="6096" h="1344">
                <a:moveTo>
                  <a:pt x="0" y="0"/>
                </a:moveTo>
                <a:lnTo>
                  <a:pt x="0" y="1344"/>
                </a:lnTo>
                <a:lnTo>
                  <a:pt x="6096" y="1344"/>
                </a:lnTo>
              </a:path>
            </a:pathLst>
          </a:custGeom>
          <a:noFill/>
          <a:ln w="28575" cmpd="sng">
            <a:solidFill>
              <a:srgbClr val="00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</a:p>
        </p:txBody>
      </p:sp>
      <p:sp>
        <p:nvSpPr>
          <p:cNvPr id="8211" name="Text Box 21"/>
          <p:cNvSpPr txBox="1">
            <a:spLocks noChangeArrowheads="1"/>
          </p:cNvSpPr>
          <p:nvPr/>
        </p:nvSpPr>
        <p:spPr bwMode="auto">
          <a:xfrm>
            <a:off x="304800" y="3276600"/>
            <a:ext cx="4860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r>
              <a:rPr lang="en-US" dirty="0"/>
              <a:t>P</a:t>
            </a:r>
            <a:r>
              <a:rPr lang="en-US" i="1" baseline="-25000" dirty="0"/>
              <a:t>a</a:t>
            </a:r>
            <a:endParaRPr lang="en-US" dirty="0"/>
          </a:p>
        </p:txBody>
      </p:sp>
      <p:sp>
        <p:nvSpPr>
          <p:cNvPr id="8212" name="Text Box 22"/>
          <p:cNvSpPr txBox="1">
            <a:spLocks noChangeArrowheads="1"/>
          </p:cNvSpPr>
          <p:nvPr/>
        </p:nvSpPr>
        <p:spPr bwMode="auto">
          <a:xfrm>
            <a:off x="427566" y="3937001"/>
            <a:ext cx="4539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r>
              <a:rPr lang="en-US" sz="1400"/>
              <a:t>100</a:t>
            </a: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6334478" y="5449888"/>
            <a:ext cx="13821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MICRO</a:t>
            </a:r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2421466" y="5449888"/>
            <a:ext cx="15215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MACRO</a:t>
            </a:r>
          </a:p>
        </p:txBody>
      </p:sp>
      <p:pic>
        <p:nvPicPr>
          <p:cNvPr id="27" name="Immagine 26" descr="9208a937-0bf5-45a9-a606-94f76cd17964_xl.jpg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5348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Freeform 2"/>
          <p:cNvSpPr>
            <a:spLocks/>
          </p:cNvSpPr>
          <p:nvPr/>
        </p:nvSpPr>
        <p:spPr bwMode="auto">
          <a:xfrm>
            <a:off x="882552" y="4043363"/>
            <a:ext cx="5056012" cy="19716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89" y="0"/>
              </a:cxn>
              <a:cxn ang="0">
                <a:pos x="1165" y="372"/>
              </a:cxn>
              <a:cxn ang="0">
                <a:pos x="1582" y="484"/>
              </a:cxn>
              <a:cxn ang="0">
                <a:pos x="1811" y="525"/>
              </a:cxn>
              <a:cxn ang="0">
                <a:pos x="2040" y="566"/>
              </a:cxn>
              <a:cxn ang="0">
                <a:pos x="2505" y="607"/>
              </a:cxn>
              <a:cxn ang="0">
                <a:pos x="2799" y="613"/>
              </a:cxn>
              <a:cxn ang="0">
                <a:pos x="3034" y="601"/>
              </a:cxn>
              <a:cxn ang="0">
                <a:pos x="3222" y="619"/>
              </a:cxn>
              <a:cxn ang="0">
                <a:pos x="3510" y="619"/>
              </a:cxn>
              <a:cxn ang="0">
                <a:pos x="3580" y="625"/>
              </a:cxn>
              <a:cxn ang="0">
                <a:pos x="3583" y="1242"/>
              </a:cxn>
              <a:cxn ang="0">
                <a:pos x="0" y="1242"/>
              </a:cxn>
              <a:cxn ang="0">
                <a:pos x="0" y="0"/>
              </a:cxn>
            </a:cxnLst>
            <a:rect l="0" t="0" r="r" b="b"/>
            <a:pathLst>
              <a:path w="3583" h="1242">
                <a:moveTo>
                  <a:pt x="0" y="0"/>
                </a:moveTo>
                <a:lnTo>
                  <a:pt x="1089" y="0"/>
                </a:lnTo>
                <a:lnTo>
                  <a:pt x="1165" y="372"/>
                </a:lnTo>
                <a:lnTo>
                  <a:pt x="1582" y="484"/>
                </a:lnTo>
                <a:lnTo>
                  <a:pt x="1811" y="525"/>
                </a:lnTo>
                <a:lnTo>
                  <a:pt x="2040" y="566"/>
                </a:lnTo>
                <a:lnTo>
                  <a:pt x="2505" y="607"/>
                </a:lnTo>
                <a:lnTo>
                  <a:pt x="2799" y="613"/>
                </a:lnTo>
                <a:lnTo>
                  <a:pt x="3034" y="601"/>
                </a:lnTo>
                <a:lnTo>
                  <a:pt x="3222" y="619"/>
                </a:lnTo>
                <a:lnTo>
                  <a:pt x="3510" y="619"/>
                </a:lnTo>
                <a:lnTo>
                  <a:pt x="3580" y="625"/>
                </a:lnTo>
                <a:lnTo>
                  <a:pt x="3583" y="1242"/>
                </a:lnTo>
                <a:lnTo>
                  <a:pt x="0" y="1242"/>
                </a:lnTo>
                <a:lnTo>
                  <a:pt x="0" y="0"/>
                </a:lnTo>
                <a:close/>
              </a:path>
            </a:pathLst>
          </a:custGeom>
          <a:solidFill>
            <a:srgbClr val="336699"/>
          </a:solidFill>
          <a:ln w="38100" cmpd="sng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8" name="Freeform 3"/>
          <p:cNvSpPr>
            <a:spLocks/>
          </p:cNvSpPr>
          <p:nvPr/>
        </p:nvSpPr>
        <p:spPr bwMode="auto">
          <a:xfrm>
            <a:off x="5925863" y="5006975"/>
            <a:ext cx="2484967" cy="10128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73" y="97"/>
              </a:cxn>
              <a:cxn ang="0">
                <a:pos x="1138" y="470"/>
              </a:cxn>
              <a:cxn ang="0">
                <a:pos x="1443" y="545"/>
              </a:cxn>
              <a:cxn ang="0">
                <a:pos x="1761" y="574"/>
              </a:cxn>
              <a:cxn ang="0">
                <a:pos x="1761" y="638"/>
              </a:cxn>
              <a:cxn ang="0">
                <a:pos x="11" y="637"/>
              </a:cxn>
              <a:cxn ang="0">
                <a:pos x="0" y="0"/>
              </a:cxn>
            </a:cxnLst>
            <a:rect l="0" t="0" r="r" b="b"/>
            <a:pathLst>
              <a:path w="1761" h="638">
                <a:moveTo>
                  <a:pt x="0" y="0"/>
                </a:moveTo>
                <a:lnTo>
                  <a:pt x="673" y="97"/>
                </a:lnTo>
                <a:lnTo>
                  <a:pt x="1138" y="470"/>
                </a:lnTo>
                <a:lnTo>
                  <a:pt x="1443" y="545"/>
                </a:lnTo>
                <a:lnTo>
                  <a:pt x="1761" y="574"/>
                </a:lnTo>
                <a:lnTo>
                  <a:pt x="1761" y="638"/>
                </a:lnTo>
                <a:lnTo>
                  <a:pt x="11" y="637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3300"/>
              </a:gs>
              <a:gs pos="100000">
                <a:srgbClr val="FF3300">
                  <a:gamma/>
                  <a:shade val="25882"/>
                  <a:invGamma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183164" y="1787525"/>
            <a:ext cx="1261533" cy="1982787"/>
            <a:chOff x="4908" y="1249"/>
            <a:chExt cx="894" cy="1249"/>
          </a:xfrm>
          <a:solidFill>
            <a:srgbClr val="FF0000"/>
          </a:solidFill>
        </p:grpSpPr>
        <p:sp>
          <p:nvSpPr>
            <p:cNvPr id="120" name="Freeform 5"/>
            <p:cNvSpPr>
              <a:spLocks/>
            </p:cNvSpPr>
            <p:nvPr/>
          </p:nvSpPr>
          <p:spPr bwMode="auto">
            <a:xfrm rot="16200000">
              <a:off x="5026" y="1721"/>
              <a:ext cx="676" cy="877"/>
            </a:xfrm>
            <a:custGeom>
              <a:avLst/>
              <a:gdLst/>
              <a:ahLst/>
              <a:cxnLst>
                <a:cxn ang="0">
                  <a:pos x="33" y="123"/>
                </a:cxn>
                <a:cxn ang="0">
                  <a:pos x="126" y="264"/>
                </a:cxn>
                <a:cxn ang="0">
                  <a:pos x="285" y="384"/>
                </a:cxn>
                <a:cxn ang="0">
                  <a:pos x="315" y="366"/>
                </a:cxn>
                <a:cxn ang="0">
                  <a:pos x="219" y="150"/>
                </a:cxn>
                <a:cxn ang="0">
                  <a:pos x="123" y="228"/>
                </a:cxn>
                <a:cxn ang="0">
                  <a:pos x="36" y="360"/>
                </a:cxn>
                <a:cxn ang="0">
                  <a:pos x="111" y="336"/>
                </a:cxn>
                <a:cxn ang="0">
                  <a:pos x="135" y="108"/>
                </a:cxn>
                <a:cxn ang="0">
                  <a:pos x="45" y="24"/>
                </a:cxn>
                <a:cxn ang="0">
                  <a:pos x="237" y="138"/>
                </a:cxn>
                <a:cxn ang="0">
                  <a:pos x="207" y="231"/>
                </a:cxn>
                <a:cxn ang="0">
                  <a:pos x="156" y="369"/>
                </a:cxn>
                <a:cxn ang="0">
                  <a:pos x="216" y="369"/>
                </a:cxn>
                <a:cxn ang="0">
                  <a:pos x="165" y="168"/>
                </a:cxn>
                <a:cxn ang="0">
                  <a:pos x="243" y="57"/>
                </a:cxn>
                <a:cxn ang="0">
                  <a:pos x="195" y="36"/>
                </a:cxn>
                <a:cxn ang="0">
                  <a:pos x="387" y="96"/>
                </a:cxn>
                <a:cxn ang="0">
                  <a:pos x="336" y="195"/>
                </a:cxn>
                <a:cxn ang="0">
                  <a:pos x="354" y="318"/>
                </a:cxn>
                <a:cxn ang="0">
                  <a:pos x="363" y="414"/>
                </a:cxn>
                <a:cxn ang="0">
                  <a:pos x="498" y="138"/>
                </a:cxn>
                <a:cxn ang="0">
                  <a:pos x="516" y="24"/>
                </a:cxn>
                <a:cxn ang="0">
                  <a:pos x="552" y="351"/>
                </a:cxn>
                <a:cxn ang="0">
                  <a:pos x="675" y="258"/>
                </a:cxn>
                <a:cxn ang="0">
                  <a:pos x="600" y="42"/>
                </a:cxn>
                <a:cxn ang="0">
                  <a:pos x="570" y="357"/>
                </a:cxn>
                <a:cxn ang="0">
                  <a:pos x="435" y="27"/>
                </a:cxn>
                <a:cxn ang="0">
                  <a:pos x="516" y="144"/>
                </a:cxn>
                <a:cxn ang="0">
                  <a:pos x="585" y="231"/>
                </a:cxn>
                <a:cxn ang="0">
                  <a:pos x="618" y="384"/>
                </a:cxn>
                <a:cxn ang="0">
                  <a:pos x="741" y="216"/>
                </a:cxn>
                <a:cxn ang="0">
                  <a:pos x="714" y="27"/>
                </a:cxn>
                <a:cxn ang="0">
                  <a:pos x="717" y="129"/>
                </a:cxn>
                <a:cxn ang="0">
                  <a:pos x="672" y="288"/>
                </a:cxn>
                <a:cxn ang="0">
                  <a:pos x="606" y="201"/>
                </a:cxn>
                <a:cxn ang="0">
                  <a:pos x="516" y="90"/>
                </a:cxn>
                <a:cxn ang="0">
                  <a:pos x="459" y="273"/>
                </a:cxn>
                <a:cxn ang="0">
                  <a:pos x="432" y="411"/>
                </a:cxn>
                <a:cxn ang="0">
                  <a:pos x="426" y="300"/>
                </a:cxn>
                <a:cxn ang="0">
                  <a:pos x="411" y="102"/>
                </a:cxn>
                <a:cxn ang="0">
                  <a:pos x="318" y="30"/>
                </a:cxn>
                <a:cxn ang="0">
                  <a:pos x="327" y="228"/>
                </a:cxn>
                <a:cxn ang="0">
                  <a:pos x="318" y="378"/>
                </a:cxn>
                <a:cxn ang="0">
                  <a:pos x="234" y="336"/>
                </a:cxn>
                <a:cxn ang="0">
                  <a:pos x="108" y="162"/>
                </a:cxn>
                <a:cxn ang="0">
                  <a:pos x="66" y="54"/>
                </a:cxn>
                <a:cxn ang="0">
                  <a:pos x="69" y="231"/>
                </a:cxn>
                <a:cxn ang="0">
                  <a:pos x="3" y="333"/>
                </a:cxn>
                <a:cxn ang="0">
                  <a:pos x="78" y="351"/>
                </a:cxn>
                <a:cxn ang="0">
                  <a:pos x="111" y="414"/>
                </a:cxn>
                <a:cxn ang="0">
                  <a:pos x="138" y="129"/>
                </a:cxn>
                <a:cxn ang="0">
                  <a:pos x="294" y="264"/>
                </a:cxn>
                <a:cxn ang="0">
                  <a:pos x="417" y="411"/>
                </a:cxn>
                <a:cxn ang="0">
                  <a:pos x="498" y="198"/>
                </a:cxn>
                <a:cxn ang="0">
                  <a:pos x="573" y="21"/>
                </a:cxn>
                <a:cxn ang="0">
                  <a:pos x="765" y="114"/>
                </a:cxn>
                <a:cxn ang="0">
                  <a:pos x="771" y="198"/>
                </a:cxn>
                <a:cxn ang="0">
                  <a:pos x="732" y="318"/>
                </a:cxn>
                <a:cxn ang="0">
                  <a:pos x="738" y="417"/>
                </a:cxn>
              </a:cxnLst>
              <a:rect l="0" t="0" r="r" b="b"/>
              <a:pathLst>
                <a:path w="811" h="460">
                  <a:moveTo>
                    <a:pt x="0" y="24"/>
                  </a:moveTo>
                  <a:cubicBezTo>
                    <a:pt x="11" y="32"/>
                    <a:pt x="22" y="41"/>
                    <a:pt x="27" y="57"/>
                  </a:cubicBezTo>
                  <a:cubicBezTo>
                    <a:pt x="32" y="73"/>
                    <a:pt x="35" y="107"/>
                    <a:pt x="33" y="123"/>
                  </a:cubicBezTo>
                  <a:cubicBezTo>
                    <a:pt x="31" y="139"/>
                    <a:pt x="8" y="133"/>
                    <a:pt x="15" y="156"/>
                  </a:cubicBezTo>
                  <a:cubicBezTo>
                    <a:pt x="22" y="179"/>
                    <a:pt x="59" y="243"/>
                    <a:pt x="78" y="261"/>
                  </a:cubicBezTo>
                  <a:cubicBezTo>
                    <a:pt x="97" y="279"/>
                    <a:pt x="110" y="250"/>
                    <a:pt x="126" y="264"/>
                  </a:cubicBezTo>
                  <a:cubicBezTo>
                    <a:pt x="142" y="278"/>
                    <a:pt x="161" y="332"/>
                    <a:pt x="177" y="345"/>
                  </a:cubicBezTo>
                  <a:cubicBezTo>
                    <a:pt x="193" y="358"/>
                    <a:pt x="204" y="336"/>
                    <a:pt x="222" y="342"/>
                  </a:cubicBezTo>
                  <a:cubicBezTo>
                    <a:pt x="240" y="348"/>
                    <a:pt x="273" y="374"/>
                    <a:pt x="285" y="384"/>
                  </a:cubicBezTo>
                  <a:cubicBezTo>
                    <a:pt x="297" y="394"/>
                    <a:pt x="292" y="396"/>
                    <a:pt x="297" y="402"/>
                  </a:cubicBezTo>
                  <a:cubicBezTo>
                    <a:pt x="302" y="408"/>
                    <a:pt x="312" y="423"/>
                    <a:pt x="315" y="417"/>
                  </a:cubicBezTo>
                  <a:cubicBezTo>
                    <a:pt x="318" y="411"/>
                    <a:pt x="319" y="383"/>
                    <a:pt x="315" y="366"/>
                  </a:cubicBezTo>
                  <a:cubicBezTo>
                    <a:pt x="311" y="349"/>
                    <a:pt x="304" y="336"/>
                    <a:pt x="288" y="312"/>
                  </a:cubicBezTo>
                  <a:cubicBezTo>
                    <a:pt x="272" y="288"/>
                    <a:pt x="233" y="249"/>
                    <a:pt x="222" y="222"/>
                  </a:cubicBezTo>
                  <a:cubicBezTo>
                    <a:pt x="211" y="195"/>
                    <a:pt x="228" y="163"/>
                    <a:pt x="219" y="150"/>
                  </a:cubicBezTo>
                  <a:cubicBezTo>
                    <a:pt x="210" y="137"/>
                    <a:pt x="180" y="135"/>
                    <a:pt x="165" y="144"/>
                  </a:cubicBezTo>
                  <a:cubicBezTo>
                    <a:pt x="150" y="153"/>
                    <a:pt x="136" y="193"/>
                    <a:pt x="129" y="207"/>
                  </a:cubicBezTo>
                  <a:cubicBezTo>
                    <a:pt x="122" y="221"/>
                    <a:pt x="132" y="222"/>
                    <a:pt x="123" y="228"/>
                  </a:cubicBezTo>
                  <a:cubicBezTo>
                    <a:pt x="114" y="234"/>
                    <a:pt x="80" y="234"/>
                    <a:pt x="72" y="243"/>
                  </a:cubicBezTo>
                  <a:cubicBezTo>
                    <a:pt x="64" y="252"/>
                    <a:pt x="78" y="266"/>
                    <a:pt x="72" y="285"/>
                  </a:cubicBezTo>
                  <a:cubicBezTo>
                    <a:pt x="66" y="304"/>
                    <a:pt x="41" y="344"/>
                    <a:pt x="36" y="360"/>
                  </a:cubicBezTo>
                  <a:cubicBezTo>
                    <a:pt x="31" y="376"/>
                    <a:pt x="40" y="372"/>
                    <a:pt x="42" y="381"/>
                  </a:cubicBezTo>
                  <a:cubicBezTo>
                    <a:pt x="44" y="390"/>
                    <a:pt x="36" y="424"/>
                    <a:pt x="48" y="417"/>
                  </a:cubicBezTo>
                  <a:cubicBezTo>
                    <a:pt x="60" y="410"/>
                    <a:pt x="104" y="367"/>
                    <a:pt x="111" y="336"/>
                  </a:cubicBezTo>
                  <a:cubicBezTo>
                    <a:pt x="118" y="305"/>
                    <a:pt x="98" y="261"/>
                    <a:pt x="93" y="231"/>
                  </a:cubicBezTo>
                  <a:cubicBezTo>
                    <a:pt x="88" y="201"/>
                    <a:pt x="71" y="176"/>
                    <a:pt x="78" y="156"/>
                  </a:cubicBezTo>
                  <a:cubicBezTo>
                    <a:pt x="85" y="136"/>
                    <a:pt x="123" y="126"/>
                    <a:pt x="135" y="108"/>
                  </a:cubicBezTo>
                  <a:cubicBezTo>
                    <a:pt x="147" y="90"/>
                    <a:pt x="154" y="66"/>
                    <a:pt x="147" y="51"/>
                  </a:cubicBezTo>
                  <a:cubicBezTo>
                    <a:pt x="140" y="36"/>
                    <a:pt x="113" y="25"/>
                    <a:pt x="96" y="21"/>
                  </a:cubicBezTo>
                  <a:cubicBezTo>
                    <a:pt x="79" y="17"/>
                    <a:pt x="52" y="18"/>
                    <a:pt x="45" y="24"/>
                  </a:cubicBezTo>
                  <a:cubicBezTo>
                    <a:pt x="38" y="30"/>
                    <a:pt x="41" y="46"/>
                    <a:pt x="54" y="60"/>
                  </a:cubicBezTo>
                  <a:cubicBezTo>
                    <a:pt x="67" y="74"/>
                    <a:pt x="93" y="92"/>
                    <a:pt x="123" y="105"/>
                  </a:cubicBezTo>
                  <a:cubicBezTo>
                    <a:pt x="153" y="118"/>
                    <a:pt x="212" y="124"/>
                    <a:pt x="237" y="138"/>
                  </a:cubicBezTo>
                  <a:cubicBezTo>
                    <a:pt x="262" y="152"/>
                    <a:pt x="276" y="175"/>
                    <a:pt x="276" y="189"/>
                  </a:cubicBezTo>
                  <a:cubicBezTo>
                    <a:pt x="276" y="203"/>
                    <a:pt x="252" y="215"/>
                    <a:pt x="240" y="222"/>
                  </a:cubicBezTo>
                  <a:cubicBezTo>
                    <a:pt x="228" y="229"/>
                    <a:pt x="214" y="222"/>
                    <a:pt x="207" y="231"/>
                  </a:cubicBezTo>
                  <a:cubicBezTo>
                    <a:pt x="200" y="240"/>
                    <a:pt x="200" y="259"/>
                    <a:pt x="198" y="276"/>
                  </a:cubicBezTo>
                  <a:cubicBezTo>
                    <a:pt x="196" y="293"/>
                    <a:pt x="202" y="321"/>
                    <a:pt x="195" y="336"/>
                  </a:cubicBezTo>
                  <a:cubicBezTo>
                    <a:pt x="188" y="351"/>
                    <a:pt x="164" y="358"/>
                    <a:pt x="156" y="369"/>
                  </a:cubicBezTo>
                  <a:cubicBezTo>
                    <a:pt x="148" y="380"/>
                    <a:pt x="143" y="397"/>
                    <a:pt x="147" y="405"/>
                  </a:cubicBezTo>
                  <a:cubicBezTo>
                    <a:pt x="151" y="413"/>
                    <a:pt x="172" y="426"/>
                    <a:pt x="183" y="420"/>
                  </a:cubicBezTo>
                  <a:cubicBezTo>
                    <a:pt x="194" y="414"/>
                    <a:pt x="204" y="389"/>
                    <a:pt x="216" y="369"/>
                  </a:cubicBezTo>
                  <a:cubicBezTo>
                    <a:pt x="228" y="349"/>
                    <a:pt x="266" y="322"/>
                    <a:pt x="258" y="300"/>
                  </a:cubicBezTo>
                  <a:cubicBezTo>
                    <a:pt x="250" y="278"/>
                    <a:pt x="180" y="259"/>
                    <a:pt x="165" y="237"/>
                  </a:cubicBezTo>
                  <a:cubicBezTo>
                    <a:pt x="150" y="215"/>
                    <a:pt x="155" y="180"/>
                    <a:pt x="165" y="168"/>
                  </a:cubicBezTo>
                  <a:cubicBezTo>
                    <a:pt x="175" y="156"/>
                    <a:pt x="204" y="172"/>
                    <a:pt x="225" y="162"/>
                  </a:cubicBezTo>
                  <a:cubicBezTo>
                    <a:pt x="246" y="152"/>
                    <a:pt x="291" y="122"/>
                    <a:pt x="294" y="105"/>
                  </a:cubicBezTo>
                  <a:cubicBezTo>
                    <a:pt x="297" y="88"/>
                    <a:pt x="262" y="59"/>
                    <a:pt x="243" y="57"/>
                  </a:cubicBezTo>
                  <a:cubicBezTo>
                    <a:pt x="224" y="55"/>
                    <a:pt x="184" y="88"/>
                    <a:pt x="180" y="93"/>
                  </a:cubicBezTo>
                  <a:cubicBezTo>
                    <a:pt x="176" y="98"/>
                    <a:pt x="217" y="99"/>
                    <a:pt x="219" y="90"/>
                  </a:cubicBezTo>
                  <a:cubicBezTo>
                    <a:pt x="221" y="81"/>
                    <a:pt x="188" y="47"/>
                    <a:pt x="195" y="36"/>
                  </a:cubicBezTo>
                  <a:cubicBezTo>
                    <a:pt x="202" y="25"/>
                    <a:pt x="239" y="14"/>
                    <a:pt x="264" y="24"/>
                  </a:cubicBezTo>
                  <a:cubicBezTo>
                    <a:pt x="289" y="34"/>
                    <a:pt x="325" y="87"/>
                    <a:pt x="345" y="99"/>
                  </a:cubicBezTo>
                  <a:cubicBezTo>
                    <a:pt x="365" y="111"/>
                    <a:pt x="382" y="103"/>
                    <a:pt x="387" y="96"/>
                  </a:cubicBezTo>
                  <a:cubicBezTo>
                    <a:pt x="392" y="89"/>
                    <a:pt x="384" y="57"/>
                    <a:pt x="375" y="57"/>
                  </a:cubicBezTo>
                  <a:cubicBezTo>
                    <a:pt x="366" y="57"/>
                    <a:pt x="336" y="73"/>
                    <a:pt x="330" y="96"/>
                  </a:cubicBezTo>
                  <a:cubicBezTo>
                    <a:pt x="324" y="119"/>
                    <a:pt x="327" y="173"/>
                    <a:pt x="336" y="195"/>
                  </a:cubicBezTo>
                  <a:cubicBezTo>
                    <a:pt x="345" y="217"/>
                    <a:pt x="381" y="214"/>
                    <a:pt x="384" y="228"/>
                  </a:cubicBezTo>
                  <a:cubicBezTo>
                    <a:pt x="387" y="242"/>
                    <a:pt x="359" y="267"/>
                    <a:pt x="354" y="282"/>
                  </a:cubicBezTo>
                  <a:cubicBezTo>
                    <a:pt x="349" y="297"/>
                    <a:pt x="354" y="307"/>
                    <a:pt x="354" y="318"/>
                  </a:cubicBezTo>
                  <a:cubicBezTo>
                    <a:pt x="354" y="329"/>
                    <a:pt x="353" y="338"/>
                    <a:pt x="354" y="348"/>
                  </a:cubicBezTo>
                  <a:cubicBezTo>
                    <a:pt x="355" y="358"/>
                    <a:pt x="362" y="370"/>
                    <a:pt x="363" y="381"/>
                  </a:cubicBezTo>
                  <a:cubicBezTo>
                    <a:pt x="364" y="392"/>
                    <a:pt x="360" y="409"/>
                    <a:pt x="363" y="414"/>
                  </a:cubicBezTo>
                  <a:cubicBezTo>
                    <a:pt x="366" y="419"/>
                    <a:pt x="362" y="433"/>
                    <a:pt x="381" y="411"/>
                  </a:cubicBezTo>
                  <a:cubicBezTo>
                    <a:pt x="400" y="389"/>
                    <a:pt x="461" y="327"/>
                    <a:pt x="480" y="282"/>
                  </a:cubicBezTo>
                  <a:cubicBezTo>
                    <a:pt x="499" y="237"/>
                    <a:pt x="500" y="168"/>
                    <a:pt x="498" y="138"/>
                  </a:cubicBezTo>
                  <a:cubicBezTo>
                    <a:pt x="496" y="108"/>
                    <a:pt x="468" y="116"/>
                    <a:pt x="468" y="99"/>
                  </a:cubicBezTo>
                  <a:cubicBezTo>
                    <a:pt x="468" y="82"/>
                    <a:pt x="490" y="45"/>
                    <a:pt x="498" y="33"/>
                  </a:cubicBezTo>
                  <a:cubicBezTo>
                    <a:pt x="506" y="21"/>
                    <a:pt x="498" y="0"/>
                    <a:pt x="516" y="24"/>
                  </a:cubicBezTo>
                  <a:cubicBezTo>
                    <a:pt x="534" y="48"/>
                    <a:pt x="591" y="139"/>
                    <a:pt x="606" y="180"/>
                  </a:cubicBezTo>
                  <a:cubicBezTo>
                    <a:pt x="621" y="221"/>
                    <a:pt x="618" y="245"/>
                    <a:pt x="609" y="273"/>
                  </a:cubicBezTo>
                  <a:cubicBezTo>
                    <a:pt x="600" y="301"/>
                    <a:pt x="566" y="329"/>
                    <a:pt x="552" y="351"/>
                  </a:cubicBezTo>
                  <a:cubicBezTo>
                    <a:pt x="538" y="373"/>
                    <a:pt x="520" y="401"/>
                    <a:pt x="522" y="408"/>
                  </a:cubicBezTo>
                  <a:cubicBezTo>
                    <a:pt x="524" y="415"/>
                    <a:pt x="538" y="418"/>
                    <a:pt x="564" y="393"/>
                  </a:cubicBezTo>
                  <a:cubicBezTo>
                    <a:pt x="590" y="368"/>
                    <a:pt x="659" y="300"/>
                    <a:pt x="675" y="258"/>
                  </a:cubicBezTo>
                  <a:cubicBezTo>
                    <a:pt x="691" y="216"/>
                    <a:pt x="667" y="180"/>
                    <a:pt x="663" y="141"/>
                  </a:cubicBezTo>
                  <a:cubicBezTo>
                    <a:pt x="659" y="102"/>
                    <a:pt x="662" y="40"/>
                    <a:pt x="651" y="24"/>
                  </a:cubicBezTo>
                  <a:cubicBezTo>
                    <a:pt x="640" y="8"/>
                    <a:pt x="620" y="13"/>
                    <a:pt x="600" y="42"/>
                  </a:cubicBezTo>
                  <a:cubicBezTo>
                    <a:pt x="580" y="71"/>
                    <a:pt x="534" y="152"/>
                    <a:pt x="531" y="195"/>
                  </a:cubicBezTo>
                  <a:cubicBezTo>
                    <a:pt x="528" y="238"/>
                    <a:pt x="572" y="273"/>
                    <a:pt x="579" y="300"/>
                  </a:cubicBezTo>
                  <a:cubicBezTo>
                    <a:pt x="586" y="327"/>
                    <a:pt x="565" y="338"/>
                    <a:pt x="570" y="357"/>
                  </a:cubicBezTo>
                  <a:cubicBezTo>
                    <a:pt x="575" y="376"/>
                    <a:pt x="635" y="460"/>
                    <a:pt x="609" y="414"/>
                  </a:cubicBezTo>
                  <a:cubicBezTo>
                    <a:pt x="583" y="368"/>
                    <a:pt x="446" y="145"/>
                    <a:pt x="417" y="81"/>
                  </a:cubicBezTo>
                  <a:cubicBezTo>
                    <a:pt x="388" y="17"/>
                    <a:pt x="431" y="28"/>
                    <a:pt x="435" y="27"/>
                  </a:cubicBezTo>
                  <a:cubicBezTo>
                    <a:pt x="439" y="26"/>
                    <a:pt x="436" y="60"/>
                    <a:pt x="441" y="72"/>
                  </a:cubicBezTo>
                  <a:cubicBezTo>
                    <a:pt x="446" y="84"/>
                    <a:pt x="455" y="90"/>
                    <a:pt x="468" y="102"/>
                  </a:cubicBezTo>
                  <a:cubicBezTo>
                    <a:pt x="481" y="114"/>
                    <a:pt x="496" y="135"/>
                    <a:pt x="516" y="144"/>
                  </a:cubicBezTo>
                  <a:cubicBezTo>
                    <a:pt x="536" y="153"/>
                    <a:pt x="572" y="149"/>
                    <a:pt x="588" y="159"/>
                  </a:cubicBezTo>
                  <a:cubicBezTo>
                    <a:pt x="604" y="169"/>
                    <a:pt x="612" y="192"/>
                    <a:pt x="612" y="204"/>
                  </a:cubicBezTo>
                  <a:cubicBezTo>
                    <a:pt x="612" y="216"/>
                    <a:pt x="589" y="219"/>
                    <a:pt x="585" y="231"/>
                  </a:cubicBezTo>
                  <a:cubicBezTo>
                    <a:pt x="581" y="243"/>
                    <a:pt x="582" y="263"/>
                    <a:pt x="585" y="279"/>
                  </a:cubicBezTo>
                  <a:cubicBezTo>
                    <a:pt x="588" y="295"/>
                    <a:pt x="598" y="310"/>
                    <a:pt x="603" y="327"/>
                  </a:cubicBezTo>
                  <a:cubicBezTo>
                    <a:pt x="608" y="344"/>
                    <a:pt x="602" y="369"/>
                    <a:pt x="618" y="384"/>
                  </a:cubicBezTo>
                  <a:cubicBezTo>
                    <a:pt x="634" y="399"/>
                    <a:pt x="677" y="418"/>
                    <a:pt x="696" y="417"/>
                  </a:cubicBezTo>
                  <a:cubicBezTo>
                    <a:pt x="715" y="416"/>
                    <a:pt x="725" y="411"/>
                    <a:pt x="732" y="378"/>
                  </a:cubicBezTo>
                  <a:cubicBezTo>
                    <a:pt x="739" y="345"/>
                    <a:pt x="751" y="254"/>
                    <a:pt x="741" y="216"/>
                  </a:cubicBezTo>
                  <a:cubicBezTo>
                    <a:pt x="731" y="178"/>
                    <a:pt x="688" y="168"/>
                    <a:pt x="672" y="147"/>
                  </a:cubicBezTo>
                  <a:cubicBezTo>
                    <a:pt x="656" y="126"/>
                    <a:pt x="638" y="107"/>
                    <a:pt x="645" y="87"/>
                  </a:cubicBezTo>
                  <a:cubicBezTo>
                    <a:pt x="652" y="67"/>
                    <a:pt x="709" y="36"/>
                    <a:pt x="714" y="27"/>
                  </a:cubicBezTo>
                  <a:cubicBezTo>
                    <a:pt x="719" y="18"/>
                    <a:pt x="677" y="22"/>
                    <a:pt x="675" y="33"/>
                  </a:cubicBezTo>
                  <a:cubicBezTo>
                    <a:pt x="673" y="44"/>
                    <a:pt x="692" y="77"/>
                    <a:pt x="699" y="93"/>
                  </a:cubicBezTo>
                  <a:cubicBezTo>
                    <a:pt x="706" y="109"/>
                    <a:pt x="719" y="117"/>
                    <a:pt x="717" y="129"/>
                  </a:cubicBezTo>
                  <a:cubicBezTo>
                    <a:pt x="715" y="141"/>
                    <a:pt x="690" y="148"/>
                    <a:pt x="687" y="168"/>
                  </a:cubicBezTo>
                  <a:cubicBezTo>
                    <a:pt x="684" y="188"/>
                    <a:pt x="701" y="229"/>
                    <a:pt x="699" y="249"/>
                  </a:cubicBezTo>
                  <a:cubicBezTo>
                    <a:pt x="697" y="269"/>
                    <a:pt x="672" y="270"/>
                    <a:pt x="672" y="288"/>
                  </a:cubicBezTo>
                  <a:cubicBezTo>
                    <a:pt x="672" y="306"/>
                    <a:pt x="692" y="356"/>
                    <a:pt x="699" y="357"/>
                  </a:cubicBezTo>
                  <a:cubicBezTo>
                    <a:pt x="706" y="358"/>
                    <a:pt x="729" y="317"/>
                    <a:pt x="714" y="291"/>
                  </a:cubicBezTo>
                  <a:cubicBezTo>
                    <a:pt x="699" y="265"/>
                    <a:pt x="621" y="230"/>
                    <a:pt x="606" y="201"/>
                  </a:cubicBezTo>
                  <a:cubicBezTo>
                    <a:pt x="591" y="172"/>
                    <a:pt x="635" y="139"/>
                    <a:pt x="624" y="117"/>
                  </a:cubicBezTo>
                  <a:cubicBezTo>
                    <a:pt x="613" y="95"/>
                    <a:pt x="558" y="73"/>
                    <a:pt x="540" y="69"/>
                  </a:cubicBezTo>
                  <a:cubicBezTo>
                    <a:pt x="522" y="65"/>
                    <a:pt x="528" y="77"/>
                    <a:pt x="516" y="90"/>
                  </a:cubicBezTo>
                  <a:cubicBezTo>
                    <a:pt x="504" y="103"/>
                    <a:pt x="489" y="131"/>
                    <a:pt x="468" y="147"/>
                  </a:cubicBezTo>
                  <a:cubicBezTo>
                    <a:pt x="447" y="163"/>
                    <a:pt x="388" y="165"/>
                    <a:pt x="387" y="186"/>
                  </a:cubicBezTo>
                  <a:cubicBezTo>
                    <a:pt x="386" y="207"/>
                    <a:pt x="442" y="245"/>
                    <a:pt x="459" y="273"/>
                  </a:cubicBezTo>
                  <a:cubicBezTo>
                    <a:pt x="476" y="301"/>
                    <a:pt x="491" y="338"/>
                    <a:pt x="492" y="354"/>
                  </a:cubicBezTo>
                  <a:cubicBezTo>
                    <a:pt x="493" y="370"/>
                    <a:pt x="475" y="363"/>
                    <a:pt x="465" y="372"/>
                  </a:cubicBezTo>
                  <a:cubicBezTo>
                    <a:pt x="455" y="381"/>
                    <a:pt x="431" y="407"/>
                    <a:pt x="432" y="411"/>
                  </a:cubicBezTo>
                  <a:cubicBezTo>
                    <a:pt x="433" y="415"/>
                    <a:pt x="469" y="406"/>
                    <a:pt x="474" y="396"/>
                  </a:cubicBezTo>
                  <a:cubicBezTo>
                    <a:pt x="479" y="386"/>
                    <a:pt x="470" y="367"/>
                    <a:pt x="462" y="351"/>
                  </a:cubicBezTo>
                  <a:cubicBezTo>
                    <a:pt x="454" y="335"/>
                    <a:pt x="441" y="316"/>
                    <a:pt x="426" y="300"/>
                  </a:cubicBezTo>
                  <a:cubicBezTo>
                    <a:pt x="411" y="284"/>
                    <a:pt x="377" y="282"/>
                    <a:pt x="372" y="255"/>
                  </a:cubicBezTo>
                  <a:cubicBezTo>
                    <a:pt x="367" y="228"/>
                    <a:pt x="387" y="163"/>
                    <a:pt x="393" y="138"/>
                  </a:cubicBezTo>
                  <a:cubicBezTo>
                    <a:pt x="399" y="113"/>
                    <a:pt x="411" y="118"/>
                    <a:pt x="411" y="102"/>
                  </a:cubicBezTo>
                  <a:cubicBezTo>
                    <a:pt x="411" y="86"/>
                    <a:pt x="402" y="54"/>
                    <a:pt x="393" y="42"/>
                  </a:cubicBezTo>
                  <a:cubicBezTo>
                    <a:pt x="384" y="30"/>
                    <a:pt x="369" y="29"/>
                    <a:pt x="357" y="27"/>
                  </a:cubicBezTo>
                  <a:cubicBezTo>
                    <a:pt x="345" y="25"/>
                    <a:pt x="326" y="10"/>
                    <a:pt x="318" y="30"/>
                  </a:cubicBezTo>
                  <a:cubicBezTo>
                    <a:pt x="310" y="50"/>
                    <a:pt x="312" y="119"/>
                    <a:pt x="309" y="144"/>
                  </a:cubicBezTo>
                  <a:cubicBezTo>
                    <a:pt x="306" y="169"/>
                    <a:pt x="297" y="169"/>
                    <a:pt x="300" y="183"/>
                  </a:cubicBezTo>
                  <a:cubicBezTo>
                    <a:pt x="303" y="197"/>
                    <a:pt x="326" y="215"/>
                    <a:pt x="327" y="228"/>
                  </a:cubicBezTo>
                  <a:cubicBezTo>
                    <a:pt x="328" y="241"/>
                    <a:pt x="304" y="247"/>
                    <a:pt x="306" y="264"/>
                  </a:cubicBezTo>
                  <a:cubicBezTo>
                    <a:pt x="308" y="281"/>
                    <a:pt x="334" y="311"/>
                    <a:pt x="336" y="330"/>
                  </a:cubicBezTo>
                  <a:cubicBezTo>
                    <a:pt x="338" y="349"/>
                    <a:pt x="316" y="365"/>
                    <a:pt x="318" y="378"/>
                  </a:cubicBezTo>
                  <a:cubicBezTo>
                    <a:pt x="320" y="391"/>
                    <a:pt x="355" y="405"/>
                    <a:pt x="345" y="408"/>
                  </a:cubicBezTo>
                  <a:cubicBezTo>
                    <a:pt x="335" y="411"/>
                    <a:pt x="276" y="408"/>
                    <a:pt x="258" y="396"/>
                  </a:cubicBezTo>
                  <a:cubicBezTo>
                    <a:pt x="240" y="384"/>
                    <a:pt x="239" y="352"/>
                    <a:pt x="234" y="336"/>
                  </a:cubicBezTo>
                  <a:cubicBezTo>
                    <a:pt x="229" y="320"/>
                    <a:pt x="240" y="313"/>
                    <a:pt x="225" y="300"/>
                  </a:cubicBezTo>
                  <a:cubicBezTo>
                    <a:pt x="210" y="287"/>
                    <a:pt x="163" y="281"/>
                    <a:pt x="144" y="258"/>
                  </a:cubicBezTo>
                  <a:cubicBezTo>
                    <a:pt x="125" y="235"/>
                    <a:pt x="113" y="193"/>
                    <a:pt x="108" y="162"/>
                  </a:cubicBezTo>
                  <a:cubicBezTo>
                    <a:pt x="103" y="131"/>
                    <a:pt x="117" y="94"/>
                    <a:pt x="114" y="72"/>
                  </a:cubicBezTo>
                  <a:cubicBezTo>
                    <a:pt x="111" y="50"/>
                    <a:pt x="95" y="30"/>
                    <a:pt x="87" y="27"/>
                  </a:cubicBezTo>
                  <a:cubicBezTo>
                    <a:pt x="79" y="24"/>
                    <a:pt x="72" y="33"/>
                    <a:pt x="66" y="54"/>
                  </a:cubicBezTo>
                  <a:cubicBezTo>
                    <a:pt x="60" y="75"/>
                    <a:pt x="54" y="131"/>
                    <a:pt x="51" y="153"/>
                  </a:cubicBezTo>
                  <a:cubicBezTo>
                    <a:pt x="48" y="175"/>
                    <a:pt x="45" y="173"/>
                    <a:pt x="48" y="186"/>
                  </a:cubicBezTo>
                  <a:cubicBezTo>
                    <a:pt x="51" y="199"/>
                    <a:pt x="72" y="221"/>
                    <a:pt x="69" y="231"/>
                  </a:cubicBezTo>
                  <a:cubicBezTo>
                    <a:pt x="66" y="241"/>
                    <a:pt x="38" y="241"/>
                    <a:pt x="30" y="249"/>
                  </a:cubicBezTo>
                  <a:cubicBezTo>
                    <a:pt x="22" y="257"/>
                    <a:pt x="26" y="265"/>
                    <a:pt x="21" y="279"/>
                  </a:cubicBezTo>
                  <a:cubicBezTo>
                    <a:pt x="16" y="293"/>
                    <a:pt x="4" y="321"/>
                    <a:pt x="3" y="333"/>
                  </a:cubicBezTo>
                  <a:cubicBezTo>
                    <a:pt x="2" y="345"/>
                    <a:pt x="8" y="341"/>
                    <a:pt x="12" y="354"/>
                  </a:cubicBezTo>
                  <a:cubicBezTo>
                    <a:pt x="16" y="367"/>
                    <a:pt x="19" y="412"/>
                    <a:pt x="30" y="411"/>
                  </a:cubicBezTo>
                  <a:cubicBezTo>
                    <a:pt x="41" y="410"/>
                    <a:pt x="69" y="366"/>
                    <a:pt x="78" y="351"/>
                  </a:cubicBezTo>
                  <a:cubicBezTo>
                    <a:pt x="87" y="336"/>
                    <a:pt x="83" y="313"/>
                    <a:pt x="87" y="318"/>
                  </a:cubicBezTo>
                  <a:cubicBezTo>
                    <a:pt x="91" y="323"/>
                    <a:pt x="98" y="368"/>
                    <a:pt x="102" y="384"/>
                  </a:cubicBezTo>
                  <a:cubicBezTo>
                    <a:pt x="106" y="400"/>
                    <a:pt x="105" y="421"/>
                    <a:pt x="111" y="414"/>
                  </a:cubicBezTo>
                  <a:cubicBezTo>
                    <a:pt x="117" y="407"/>
                    <a:pt x="136" y="365"/>
                    <a:pt x="141" y="342"/>
                  </a:cubicBezTo>
                  <a:cubicBezTo>
                    <a:pt x="146" y="319"/>
                    <a:pt x="141" y="308"/>
                    <a:pt x="141" y="273"/>
                  </a:cubicBezTo>
                  <a:cubicBezTo>
                    <a:pt x="141" y="238"/>
                    <a:pt x="133" y="172"/>
                    <a:pt x="138" y="129"/>
                  </a:cubicBezTo>
                  <a:cubicBezTo>
                    <a:pt x="143" y="86"/>
                    <a:pt x="150" y="1"/>
                    <a:pt x="171" y="12"/>
                  </a:cubicBezTo>
                  <a:cubicBezTo>
                    <a:pt x="192" y="23"/>
                    <a:pt x="244" y="153"/>
                    <a:pt x="264" y="195"/>
                  </a:cubicBezTo>
                  <a:cubicBezTo>
                    <a:pt x="284" y="237"/>
                    <a:pt x="285" y="244"/>
                    <a:pt x="294" y="264"/>
                  </a:cubicBezTo>
                  <a:cubicBezTo>
                    <a:pt x="303" y="284"/>
                    <a:pt x="306" y="304"/>
                    <a:pt x="321" y="315"/>
                  </a:cubicBezTo>
                  <a:cubicBezTo>
                    <a:pt x="336" y="326"/>
                    <a:pt x="371" y="317"/>
                    <a:pt x="387" y="333"/>
                  </a:cubicBezTo>
                  <a:cubicBezTo>
                    <a:pt x="403" y="349"/>
                    <a:pt x="396" y="408"/>
                    <a:pt x="417" y="411"/>
                  </a:cubicBezTo>
                  <a:cubicBezTo>
                    <a:pt x="438" y="414"/>
                    <a:pt x="496" y="378"/>
                    <a:pt x="516" y="354"/>
                  </a:cubicBezTo>
                  <a:cubicBezTo>
                    <a:pt x="536" y="330"/>
                    <a:pt x="537" y="296"/>
                    <a:pt x="534" y="270"/>
                  </a:cubicBezTo>
                  <a:cubicBezTo>
                    <a:pt x="531" y="244"/>
                    <a:pt x="501" y="216"/>
                    <a:pt x="498" y="198"/>
                  </a:cubicBezTo>
                  <a:cubicBezTo>
                    <a:pt x="495" y="180"/>
                    <a:pt x="511" y="175"/>
                    <a:pt x="516" y="162"/>
                  </a:cubicBezTo>
                  <a:cubicBezTo>
                    <a:pt x="521" y="149"/>
                    <a:pt x="519" y="140"/>
                    <a:pt x="528" y="117"/>
                  </a:cubicBezTo>
                  <a:cubicBezTo>
                    <a:pt x="537" y="94"/>
                    <a:pt x="546" y="35"/>
                    <a:pt x="573" y="21"/>
                  </a:cubicBezTo>
                  <a:cubicBezTo>
                    <a:pt x="600" y="7"/>
                    <a:pt x="664" y="29"/>
                    <a:pt x="690" y="33"/>
                  </a:cubicBezTo>
                  <a:cubicBezTo>
                    <a:pt x="716" y="37"/>
                    <a:pt x="720" y="32"/>
                    <a:pt x="732" y="45"/>
                  </a:cubicBezTo>
                  <a:cubicBezTo>
                    <a:pt x="744" y="58"/>
                    <a:pt x="761" y="100"/>
                    <a:pt x="765" y="114"/>
                  </a:cubicBezTo>
                  <a:cubicBezTo>
                    <a:pt x="769" y="128"/>
                    <a:pt x="761" y="126"/>
                    <a:pt x="756" y="132"/>
                  </a:cubicBezTo>
                  <a:cubicBezTo>
                    <a:pt x="751" y="138"/>
                    <a:pt x="733" y="142"/>
                    <a:pt x="735" y="153"/>
                  </a:cubicBezTo>
                  <a:cubicBezTo>
                    <a:pt x="737" y="164"/>
                    <a:pt x="760" y="184"/>
                    <a:pt x="771" y="198"/>
                  </a:cubicBezTo>
                  <a:cubicBezTo>
                    <a:pt x="782" y="212"/>
                    <a:pt x="811" y="226"/>
                    <a:pt x="804" y="240"/>
                  </a:cubicBezTo>
                  <a:cubicBezTo>
                    <a:pt x="797" y="254"/>
                    <a:pt x="741" y="272"/>
                    <a:pt x="729" y="285"/>
                  </a:cubicBezTo>
                  <a:cubicBezTo>
                    <a:pt x="717" y="298"/>
                    <a:pt x="720" y="305"/>
                    <a:pt x="732" y="318"/>
                  </a:cubicBezTo>
                  <a:cubicBezTo>
                    <a:pt x="744" y="331"/>
                    <a:pt x="796" y="351"/>
                    <a:pt x="798" y="363"/>
                  </a:cubicBezTo>
                  <a:cubicBezTo>
                    <a:pt x="800" y="375"/>
                    <a:pt x="757" y="381"/>
                    <a:pt x="747" y="390"/>
                  </a:cubicBezTo>
                  <a:cubicBezTo>
                    <a:pt x="737" y="399"/>
                    <a:pt x="737" y="408"/>
                    <a:pt x="738" y="417"/>
                  </a:cubicBezTo>
                </a:path>
              </a:pathLst>
            </a:custGeom>
            <a:grpFill/>
            <a:ln w="3175" cmpd="sng">
              <a:solidFill>
                <a:srgbClr val="0000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21" name="Freeform 6"/>
            <p:cNvSpPr>
              <a:spLocks/>
            </p:cNvSpPr>
            <p:nvPr/>
          </p:nvSpPr>
          <p:spPr bwMode="auto">
            <a:xfrm rot="16200000" flipH="1">
              <a:off x="5009" y="1148"/>
              <a:ext cx="676" cy="877"/>
            </a:xfrm>
            <a:custGeom>
              <a:avLst/>
              <a:gdLst/>
              <a:ahLst/>
              <a:cxnLst>
                <a:cxn ang="0">
                  <a:pos x="33" y="123"/>
                </a:cxn>
                <a:cxn ang="0">
                  <a:pos x="126" y="264"/>
                </a:cxn>
                <a:cxn ang="0">
                  <a:pos x="285" y="384"/>
                </a:cxn>
                <a:cxn ang="0">
                  <a:pos x="315" y="366"/>
                </a:cxn>
                <a:cxn ang="0">
                  <a:pos x="219" y="150"/>
                </a:cxn>
                <a:cxn ang="0">
                  <a:pos x="123" y="228"/>
                </a:cxn>
                <a:cxn ang="0">
                  <a:pos x="36" y="360"/>
                </a:cxn>
                <a:cxn ang="0">
                  <a:pos x="111" y="336"/>
                </a:cxn>
                <a:cxn ang="0">
                  <a:pos x="135" y="108"/>
                </a:cxn>
                <a:cxn ang="0">
                  <a:pos x="45" y="24"/>
                </a:cxn>
                <a:cxn ang="0">
                  <a:pos x="237" y="138"/>
                </a:cxn>
                <a:cxn ang="0">
                  <a:pos x="207" y="231"/>
                </a:cxn>
                <a:cxn ang="0">
                  <a:pos x="156" y="369"/>
                </a:cxn>
                <a:cxn ang="0">
                  <a:pos x="216" y="369"/>
                </a:cxn>
                <a:cxn ang="0">
                  <a:pos x="165" y="168"/>
                </a:cxn>
                <a:cxn ang="0">
                  <a:pos x="243" y="57"/>
                </a:cxn>
                <a:cxn ang="0">
                  <a:pos x="195" y="36"/>
                </a:cxn>
                <a:cxn ang="0">
                  <a:pos x="387" y="96"/>
                </a:cxn>
                <a:cxn ang="0">
                  <a:pos x="336" y="195"/>
                </a:cxn>
                <a:cxn ang="0">
                  <a:pos x="354" y="318"/>
                </a:cxn>
                <a:cxn ang="0">
                  <a:pos x="363" y="414"/>
                </a:cxn>
                <a:cxn ang="0">
                  <a:pos x="498" y="138"/>
                </a:cxn>
                <a:cxn ang="0">
                  <a:pos x="516" y="24"/>
                </a:cxn>
                <a:cxn ang="0">
                  <a:pos x="552" y="351"/>
                </a:cxn>
                <a:cxn ang="0">
                  <a:pos x="675" y="258"/>
                </a:cxn>
                <a:cxn ang="0">
                  <a:pos x="600" y="42"/>
                </a:cxn>
                <a:cxn ang="0">
                  <a:pos x="570" y="357"/>
                </a:cxn>
                <a:cxn ang="0">
                  <a:pos x="435" y="27"/>
                </a:cxn>
                <a:cxn ang="0">
                  <a:pos x="516" y="144"/>
                </a:cxn>
                <a:cxn ang="0">
                  <a:pos x="585" y="231"/>
                </a:cxn>
                <a:cxn ang="0">
                  <a:pos x="618" y="384"/>
                </a:cxn>
                <a:cxn ang="0">
                  <a:pos x="741" y="216"/>
                </a:cxn>
                <a:cxn ang="0">
                  <a:pos x="714" y="27"/>
                </a:cxn>
                <a:cxn ang="0">
                  <a:pos x="717" y="129"/>
                </a:cxn>
                <a:cxn ang="0">
                  <a:pos x="672" y="288"/>
                </a:cxn>
                <a:cxn ang="0">
                  <a:pos x="606" y="201"/>
                </a:cxn>
                <a:cxn ang="0">
                  <a:pos x="516" y="90"/>
                </a:cxn>
                <a:cxn ang="0">
                  <a:pos x="459" y="273"/>
                </a:cxn>
                <a:cxn ang="0">
                  <a:pos x="432" y="411"/>
                </a:cxn>
                <a:cxn ang="0">
                  <a:pos x="426" y="300"/>
                </a:cxn>
                <a:cxn ang="0">
                  <a:pos x="411" y="102"/>
                </a:cxn>
                <a:cxn ang="0">
                  <a:pos x="318" y="30"/>
                </a:cxn>
                <a:cxn ang="0">
                  <a:pos x="327" y="228"/>
                </a:cxn>
                <a:cxn ang="0">
                  <a:pos x="318" y="378"/>
                </a:cxn>
                <a:cxn ang="0">
                  <a:pos x="234" y="336"/>
                </a:cxn>
                <a:cxn ang="0">
                  <a:pos x="108" y="162"/>
                </a:cxn>
                <a:cxn ang="0">
                  <a:pos x="66" y="54"/>
                </a:cxn>
                <a:cxn ang="0">
                  <a:pos x="69" y="231"/>
                </a:cxn>
                <a:cxn ang="0">
                  <a:pos x="3" y="333"/>
                </a:cxn>
                <a:cxn ang="0">
                  <a:pos x="78" y="351"/>
                </a:cxn>
                <a:cxn ang="0">
                  <a:pos x="111" y="414"/>
                </a:cxn>
                <a:cxn ang="0">
                  <a:pos x="138" y="129"/>
                </a:cxn>
                <a:cxn ang="0">
                  <a:pos x="294" y="264"/>
                </a:cxn>
                <a:cxn ang="0">
                  <a:pos x="417" y="411"/>
                </a:cxn>
                <a:cxn ang="0">
                  <a:pos x="498" y="198"/>
                </a:cxn>
                <a:cxn ang="0">
                  <a:pos x="573" y="21"/>
                </a:cxn>
                <a:cxn ang="0">
                  <a:pos x="765" y="114"/>
                </a:cxn>
                <a:cxn ang="0">
                  <a:pos x="771" y="198"/>
                </a:cxn>
                <a:cxn ang="0">
                  <a:pos x="732" y="318"/>
                </a:cxn>
                <a:cxn ang="0">
                  <a:pos x="738" y="417"/>
                </a:cxn>
              </a:cxnLst>
              <a:rect l="0" t="0" r="r" b="b"/>
              <a:pathLst>
                <a:path w="811" h="460">
                  <a:moveTo>
                    <a:pt x="0" y="24"/>
                  </a:moveTo>
                  <a:cubicBezTo>
                    <a:pt x="11" y="32"/>
                    <a:pt x="22" y="41"/>
                    <a:pt x="27" y="57"/>
                  </a:cubicBezTo>
                  <a:cubicBezTo>
                    <a:pt x="32" y="73"/>
                    <a:pt x="35" y="107"/>
                    <a:pt x="33" y="123"/>
                  </a:cubicBezTo>
                  <a:cubicBezTo>
                    <a:pt x="31" y="139"/>
                    <a:pt x="8" y="133"/>
                    <a:pt x="15" y="156"/>
                  </a:cubicBezTo>
                  <a:cubicBezTo>
                    <a:pt x="22" y="179"/>
                    <a:pt x="59" y="243"/>
                    <a:pt x="78" y="261"/>
                  </a:cubicBezTo>
                  <a:cubicBezTo>
                    <a:pt x="97" y="279"/>
                    <a:pt x="110" y="250"/>
                    <a:pt x="126" y="264"/>
                  </a:cubicBezTo>
                  <a:cubicBezTo>
                    <a:pt x="142" y="278"/>
                    <a:pt x="161" y="332"/>
                    <a:pt x="177" y="345"/>
                  </a:cubicBezTo>
                  <a:cubicBezTo>
                    <a:pt x="193" y="358"/>
                    <a:pt x="204" y="336"/>
                    <a:pt x="222" y="342"/>
                  </a:cubicBezTo>
                  <a:cubicBezTo>
                    <a:pt x="240" y="348"/>
                    <a:pt x="273" y="374"/>
                    <a:pt x="285" y="384"/>
                  </a:cubicBezTo>
                  <a:cubicBezTo>
                    <a:pt x="297" y="394"/>
                    <a:pt x="292" y="396"/>
                    <a:pt x="297" y="402"/>
                  </a:cubicBezTo>
                  <a:cubicBezTo>
                    <a:pt x="302" y="408"/>
                    <a:pt x="312" y="423"/>
                    <a:pt x="315" y="417"/>
                  </a:cubicBezTo>
                  <a:cubicBezTo>
                    <a:pt x="318" y="411"/>
                    <a:pt x="319" y="383"/>
                    <a:pt x="315" y="366"/>
                  </a:cubicBezTo>
                  <a:cubicBezTo>
                    <a:pt x="311" y="349"/>
                    <a:pt x="304" y="336"/>
                    <a:pt x="288" y="312"/>
                  </a:cubicBezTo>
                  <a:cubicBezTo>
                    <a:pt x="272" y="288"/>
                    <a:pt x="233" y="249"/>
                    <a:pt x="222" y="222"/>
                  </a:cubicBezTo>
                  <a:cubicBezTo>
                    <a:pt x="211" y="195"/>
                    <a:pt x="228" y="163"/>
                    <a:pt x="219" y="150"/>
                  </a:cubicBezTo>
                  <a:cubicBezTo>
                    <a:pt x="210" y="137"/>
                    <a:pt x="180" y="135"/>
                    <a:pt x="165" y="144"/>
                  </a:cubicBezTo>
                  <a:cubicBezTo>
                    <a:pt x="150" y="153"/>
                    <a:pt x="136" y="193"/>
                    <a:pt x="129" y="207"/>
                  </a:cubicBezTo>
                  <a:cubicBezTo>
                    <a:pt x="122" y="221"/>
                    <a:pt x="132" y="222"/>
                    <a:pt x="123" y="228"/>
                  </a:cubicBezTo>
                  <a:cubicBezTo>
                    <a:pt x="114" y="234"/>
                    <a:pt x="80" y="234"/>
                    <a:pt x="72" y="243"/>
                  </a:cubicBezTo>
                  <a:cubicBezTo>
                    <a:pt x="64" y="252"/>
                    <a:pt x="78" y="266"/>
                    <a:pt x="72" y="285"/>
                  </a:cubicBezTo>
                  <a:cubicBezTo>
                    <a:pt x="66" y="304"/>
                    <a:pt x="41" y="344"/>
                    <a:pt x="36" y="360"/>
                  </a:cubicBezTo>
                  <a:cubicBezTo>
                    <a:pt x="31" y="376"/>
                    <a:pt x="40" y="372"/>
                    <a:pt x="42" y="381"/>
                  </a:cubicBezTo>
                  <a:cubicBezTo>
                    <a:pt x="44" y="390"/>
                    <a:pt x="36" y="424"/>
                    <a:pt x="48" y="417"/>
                  </a:cubicBezTo>
                  <a:cubicBezTo>
                    <a:pt x="60" y="410"/>
                    <a:pt x="104" y="367"/>
                    <a:pt x="111" y="336"/>
                  </a:cubicBezTo>
                  <a:cubicBezTo>
                    <a:pt x="118" y="305"/>
                    <a:pt x="98" y="261"/>
                    <a:pt x="93" y="231"/>
                  </a:cubicBezTo>
                  <a:cubicBezTo>
                    <a:pt x="88" y="201"/>
                    <a:pt x="71" y="176"/>
                    <a:pt x="78" y="156"/>
                  </a:cubicBezTo>
                  <a:cubicBezTo>
                    <a:pt x="85" y="136"/>
                    <a:pt x="123" y="126"/>
                    <a:pt x="135" y="108"/>
                  </a:cubicBezTo>
                  <a:cubicBezTo>
                    <a:pt x="147" y="90"/>
                    <a:pt x="154" y="66"/>
                    <a:pt x="147" y="51"/>
                  </a:cubicBezTo>
                  <a:cubicBezTo>
                    <a:pt x="140" y="36"/>
                    <a:pt x="113" y="25"/>
                    <a:pt x="96" y="21"/>
                  </a:cubicBezTo>
                  <a:cubicBezTo>
                    <a:pt x="79" y="17"/>
                    <a:pt x="52" y="18"/>
                    <a:pt x="45" y="24"/>
                  </a:cubicBezTo>
                  <a:cubicBezTo>
                    <a:pt x="38" y="30"/>
                    <a:pt x="41" y="46"/>
                    <a:pt x="54" y="60"/>
                  </a:cubicBezTo>
                  <a:cubicBezTo>
                    <a:pt x="67" y="74"/>
                    <a:pt x="93" y="92"/>
                    <a:pt x="123" y="105"/>
                  </a:cubicBezTo>
                  <a:cubicBezTo>
                    <a:pt x="153" y="118"/>
                    <a:pt x="212" y="124"/>
                    <a:pt x="237" y="138"/>
                  </a:cubicBezTo>
                  <a:cubicBezTo>
                    <a:pt x="262" y="152"/>
                    <a:pt x="276" y="175"/>
                    <a:pt x="276" y="189"/>
                  </a:cubicBezTo>
                  <a:cubicBezTo>
                    <a:pt x="276" y="203"/>
                    <a:pt x="252" y="215"/>
                    <a:pt x="240" y="222"/>
                  </a:cubicBezTo>
                  <a:cubicBezTo>
                    <a:pt x="228" y="229"/>
                    <a:pt x="214" y="222"/>
                    <a:pt x="207" y="231"/>
                  </a:cubicBezTo>
                  <a:cubicBezTo>
                    <a:pt x="200" y="240"/>
                    <a:pt x="200" y="259"/>
                    <a:pt x="198" y="276"/>
                  </a:cubicBezTo>
                  <a:cubicBezTo>
                    <a:pt x="196" y="293"/>
                    <a:pt x="202" y="321"/>
                    <a:pt x="195" y="336"/>
                  </a:cubicBezTo>
                  <a:cubicBezTo>
                    <a:pt x="188" y="351"/>
                    <a:pt x="164" y="358"/>
                    <a:pt x="156" y="369"/>
                  </a:cubicBezTo>
                  <a:cubicBezTo>
                    <a:pt x="148" y="380"/>
                    <a:pt x="143" y="397"/>
                    <a:pt x="147" y="405"/>
                  </a:cubicBezTo>
                  <a:cubicBezTo>
                    <a:pt x="151" y="413"/>
                    <a:pt x="172" y="426"/>
                    <a:pt x="183" y="420"/>
                  </a:cubicBezTo>
                  <a:cubicBezTo>
                    <a:pt x="194" y="414"/>
                    <a:pt x="204" y="389"/>
                    <a:pt x="216" y="369"/>
                  </a:cubicBezTo>
                  <a:cubicBezTo>
                    <a:pt x="228" y="349"/>
                    <a:pt x="266" y="322"/>
                    <a:pt x="258" y="300"/>
                  </a:cubicBezTo>
                  <a:cubicBezTo>
                    <a:pt x="250" y="278"/>
                    <a:pt x="180" y="259"/>
                    <a:pt x="165" y="237"/>
                  </a:cubicBezTo>
                  <a:cubicBezTo>
                    <a:pt x="150" y="215"/>
                    <a:pt x="155" y="180"/>
                    <a:pt x="165" y="168"/>
                  </a:cubicBezTo>
                  <a:cubicBezTo>
                    <a:pt x="175" y="156"/>
                    <a:pt x="204" y="172"/>
                    <a:pt x="225" y="162"/>
                  </a:cubicBezTo>
                  <a:cubicBezTo>
                    <a:pt x="246" y="152"/>
                    <a:pt x="291" y="122"/>
                    <a:pt x="294" y="105"/>
                  </a:cubicBezTo>
                  <a:cubicBezTo>
                    <a:pt x="297" y="88"/>
                    <a:pt x="262" y="59"/>
                    <a:pt x="243" y="57"/>
                  </a:cubicBezTo>
                  <a:cubicBezTo>
                    <a:pt x="224" y="55"/>
                    <a:pt x="184" y="88"/>
                    <a:pt x="180" y="93"/>
                  </a:cubicBezTo>
                  <a:cubicBezTo>
                    <a:pt x="176" y="98"/>
                    <a:pt x="217" y="99"/>
                    <a:pt x="219" y="90"/>
                  </a:cubicBezTo>
                  <a:cubicBezTo>
                    <a:pt x="221" y="81"/>
                    <a:pt x="188" y="47"/>
                    <a:pt x="195" y="36"/>
                  </a:cubicBezTo>
                  <a:cubicBezTo>
                    <a:pt x="202" y="25"/>
                    <a:pt x="239" y="14"/>
                    <a:pt x="264" y="24"/>
                  </a:cubicBezTo>
                  <a:cubicBezTo>
                    <a:pt x="289" y="34"/>
                    <a:pt x="325" y="87"/>
                    <a:pt x="345" y="99"/>
                  </a:cubicBezTo>
                  <a:cubicBezTo>
                    <a:pt x="365" y="111"/>
                    <a:pt x="382" y="103"/>
                    <a:pt x="387" y="96"/>
                  </a:cubicBezTo>
                  <a:cubicBezTo>
                    <a:pt x="392" y="89"/>
                    <a:pt x="384" y="57"/>
                    <a:pt x="375" y="57"/>
                  </a:cubicBezTo>
                  <a:cubicBezTo>
                    <a:pt x="366" y="57"/>
                    <a:pt x="336" y="73"/>
                    <a:pt x="330" y="96"/>
                  </a:cubicBezTo>
                  <a:cubicBezTo>
                    <a:pt x="324" y="119"/>
                    <a:pt x="327" y="173"/>
                    <a:pt x="336" y="195"/>
                  </a:cubicBezTo>
                  <a:cubicBezTo>
                    <a:pt x="345" y="217"/>
                    <a:pt x="381" y="214"/>
                    <a:pt x="384" y="228"/>
                  </a:cubicBezTo>
                  <a:cubicBezTo>
                    <a:pt x="387" y="242"/>
                    <a:pt x="359" y="267"/>
                    <a:pt x="354" y="282"/>
                  </a:cubicBezTo>
                  <a:cubicBezTo>
                    <a:pt x="349" y="297"/>
                    <a:pt x="354" y="307"/>
                    <a:pt x="354" y="318"/>
                  </a:cubicBezTo>
                  <a:cubicBezTo>
                    <a:pt x="354" y="329"/>
                    <a:pt x="353" y="338"/>
                    <a:pt x="354" y="348"/>
                  </a:cubicBezTo>
                  <a:cubicBezTo>
                    <a:pt x="355" y="358"/>
                    <a:pt x="362" y="370"/>
                    <a:pt x="363" y="381"/>
                  </a:cubicBezTo>
                  <a:cubicBezTo>
                    <a:pt x="364" y="392"/>
                    <a:pt x="360" y="409"/>
                    <a:pt x="363" y="414"/>
                  </a:cubicBezTo>
                  <a:cubicBezTo>
                    <a:pt x="366" y="419"/>
                    <a:pt x="362" y="433"/>
                    <a:pt x="381" y="411"/>
                  </a:cubicBezTo>
                  <a:cubicBezTo>
                    <a:pt x="400" y="389"/>
                    <a:pt x="461" y="327"/>
                    <a:pt x="480" y="282"/>
                  </a:cubicBezTo>
                  <a:cubicBezTo>
                    <a:pt x="499" y="237"/>
                    <a:pt x="500" y="168"/>
                    <a:pt x="498" y="138"/>
                  </a:cubicBezTo>
                  <a:cubicBezTo>
                    <a:pt x="496" y="108"/>
                    <a:pt x="468" y="116"/>
                    <a:pt x="468" y="99"/>
                  </a:cubicBezTo>
                  <a:cubicBezTo>
                    <a:pt x="468" y="82"/>
                    <a:pt x="490" y="45"/>
                    <a:pt x="498" y="33"/>
                  </a:cubicBezTo>
                  <a:cubicBezTo>
                    <a:pt x="506" y="21"/>
                    <a:pt x="498" y="0"/>
                    <a:pt x="516" y="24"/>
                  </a:cubicBezTo>
                  <a:cubicBezTo>
                    <a:pt x="534" y="48"/>
                    <a:pt x="591" y="139"/>
                    <a:pt x="606" y="180"/>
                  </a:cubicBezTo>
                  <a:cubicBezTo>
                    <a:pt x="621" y="221"/>
                    <a:pt x="618" y="245"/>
                    <a:pt x="609" y="273"/>
                  </a:cubicBezTo>
                  <a:cubicBezTo>
                    <a:pt x="600" y="301"/>
                    <a:pt x="566" y="329"/>
                    <a:pt x="552" y="351"/>
                  </a:cubicBezTo>
                  <a:cubicBezTo>
                    <a:pt x="538" y="373"/>
                    <a:pt x="520" y="401"/>
                    <a:pt x="522" y="408"/>
                  </a:cubicBezTo>
                  <a:cubicBezTo>
                    <a:pt x="524" y="415"/>
                    <a:pt x="538" y="418"/>
                    <a:pt x="564" y="393"/>
                  </a:cubicBezTo>
                  <a:cubicBezTo>
                    <a:pt x="590" y="368"/>
                    <a:pt x="659" y="300"/>
                    <a:pt x="675" y="258"/>
                  </a:cubicBezTo>
                  <a:cubicBezTo>
                    <a:pt x="691" y="216"/>
                    <a:pt x="667" y="180"/>
                    <a:pt x="663" y="141"/>
                  </a:cubicBezTo>
                  <a:cubicBezTo>
                    <a:pt x="659" y="102"/>
                    <a:pt x="662" y="40"/>
                    <a:pt x="651" y="24"/>
                  </a:cubicBezTo>
                  <a:cubicBezTo>
                    <a:pt x="640" y="8"/>
                    <a:pt x="620" y="13"/>
                    <a:pt x="600" y="42"/>
                  </a:cubicBezTo>
                  <a:cubicBezTo>
                    <a:pt x="580" y="71"/>
                    <a:pt x="534" y="152"/>
                    <a:pt x="531" y="195"/>
                  </a:cubicBezTo>
                  <a:cubicBezTo>
                    <a:pt x="528" y="238"/>
                    <a:pt x="572" y="273"/>
                    <a:pt x="579" y="300"/>
                  </a:cubicBezTo>
                  <a:cubicBezTo>
                    <a:pt x="586" y="327"/>
                    <a:pt x="565" y="338"/>
                    <a:pt x="570" y="357"/>
                  </a:cubicBezTo>
                  <a:cubicBezTo>
                    <a:pt x="575" y="376"/>
                    <a:pt x="635" y="460"/>
                    <a:pt x="609" y="414"/>
                  </a:cubicBezTo>
                  <a:cubicBezTo>
                    <a:pt x="583" y="368"/>
                    <a:pt x="446" y="145"/>
                    <a:pt x="417" y="81"/>
                  </a:cubicBezTo>
                  <a:cubicBezTo>
                    <a:pt x="388" y="17"/>
                    <a:pt x="431" y="28"/>
                    <a:pt x="435" y="27"/>
                  </a:cubicBezTo>
                  <a:cubicBezTo>
                    <a:pt x="439" y="26"/>
                    <a:pt x="436" y="60"/>
                    <a:pt x="441" y="72"/>
                  </a:cubicBezTo>
                  <a:cubicBezTo>
                    <a:pt x="446" y="84"/>
                    <a:pt x="455" y="90"/>
                    <a:pt x="468" y="102"/>
                  </a:cubicBezTo>
                  <a:cubicBezTo>
                    <a:pt x="481" y="114"/>
                    <a:pt x="496" y="135"/>
                    <a:pt x="516" y="144"/>
                  </a:cubicBezTo>
                  <a:cubicBezTo>
                    <a:pt x="536" y="153"/>
                    <a:pt x="572" y="149"/>
                    <a:pt x="588" y="159"/>
                  </a:cubicBezTo>
                  <a:cubicBezTo>
                    <a:pt x="604" y="169"/>
                    <a:pt x="612" y="192"/>
                    <a:pt x="612" y="204"/>
                  </a:cubicBezTo>
                  <a:cubicBezTo>
                    <a:pt x="612" y="216"/>
                    <a:pt x="589" y="219"/>
                    <a:pt x="585" y="231"/>
                  </a:cubicBezTo>
                  <a:cubicBezTo>
                    <a:pt x="581" y="243"/>
                    <a:pt x="582" y="263"/>
                    <a:pt x="585" y="279"/>
                  </a:cubicBezTo>
                  <a:cubicBezTo>
                    <a:pt x="588" y="295"/>
                    <a:pt x="598" y="310"/>
                    <a:pt x="603" y="327"/>
                  </a:cubicBezTo>
                  <a:cubicBezTo>
                    <a:pt x="608" y="344"/>
                    <a:pt x="602" y="369"/>
                    <a:pt x="618" y="384"/>
                  </a:cubicBezTo>
                  <a:cubicBezTo>
                    <a:pt x="634" y="399"/>
                    <a:pt x="677" y="418"/>
                    <a:pt x="696" y="417"/>
                  </a:cubicBezTo>
                  <a:cubicBezTo>
                    <a:pt x="715" y="416"/>
                    <a:pt x="725" y="411"/>
                    <a:pt x="732" y="378"/>
                  </a:cubicBezTo>
                  <a:cubicBezTo>
                    <a:pt x="739" y="345"/>
                    <a:pt x="751" y="254"/>
                    <a:pt x="741" y="216"/>
                  </a:cubicBezTo>
                  <a:cubicBezTo>
                    <a:pt x="731" y="178"/>
                    <a:pt x="688" y="168"/>
                    <a:pt x="672" y="147"/>
                  </a:cubicBezTo>
                  <a:cubicBezTo>
                    <a:pt x="656" y="126"/>
                    <a:pt x="638" y="107"/>
                    <a:pt x="645" y="87"/>
                  </a:cubicBezTo>
                  <a:cubicBezTo>
                    <a:pt x="652" y="67"/>
                    <a:pt x="709" y="36"/>
                    <a:pt x="714" y="27"/>
                  </a:cubicBezTo>
                  <a:cubicBezTo>
                    <a:pt x="719" y="18"/>
                    <a:pt x="677" y="22"/>
                    <a:pt x="675" y="33"/>
                  </a:cubicBezTo>
                  <a:cubicBezTo>
                    <a:pt x="673" y="44"/>
                    <a:pt x="692" y="77"/>
                    <a:pt x="699" y="93"/>
                  </a:cubicBezTo>
                  <a:cubicBezTo>
                    <a:pt x="706" y="109"/>
                    <a:pt x="719" y="117"/>
                    <a:pt x="717" y="129"/>
                  </a:cubicBezTo>
                  <a:cubicBezTo>
                    <a:pt x="715" y="141"/>
                    <a:pt x="690" y="148"/>
                    <a:pt x="687" y="168"/>
                  </a:cubicBezTo>
                  <a:cubicBezTo>
                    <a:pt x="684" y="188"/>
                    <a:pt x="701" y="229"/>
                    <a:pt x="699" y="249"/>
                  </a:cubicBezTo>
                  <a:cubicBezTo>
                    <a:pt x="697" y="269"/>
                    <a:pt x="672" y="270"/>
                    <a:pt x="672" y="288"/>
                  </a:cubicBezTo>
                  <a:cubicBezTo>
                    <a:pt x="672" y="306"/>
                    <a:pt x="692" y="356"/>
                    <a:pt x="699" y="357"/>
                  </a:cubicBezTo>
                  <a:cubicBezTo>
                    <a:pt x="706" y="358"/>
                    <a:pt x="729" y="317"/>
                    <a:pt x="714" y="291"/>
                  </a:cubicBezTo>
                  <a:cubicBezTo>
                    <a:pt x="699" y="265"/>
                    <a:pt x="621" y="230"/>
                    <a:pt x="606" y="201"/>
                  </a:cubicBezTo>
                  <a:cubicBezTo>
                    <a:pt x="591" y="172"/>
                    <a:pt x="635" y="139"/>
                    <a:pt x="624" y="117"/>
                  </a:cubicBezTo>
                  <a:cubicBezTo>
                    <a:pt x="613" y="95"/>
                    <a:pt x="558" y="73"/>
                    <a:pt x="540" y="69"/>
                  </a:cubicBezTo>
                  <a:cubicBezTo>
                    <a:pt x="522" y="65"/>
                    <a:pt x="528" y="77"/>
                    <a:pt x="516" y="90"/>
                  </a:cubicBezTo>
                  <a:cubicBezTo>
                    <a:pt x="504" y="103"/>
                    <a:pt x="489" y="131"/>
                    <a:pt x="468" y="147"/>
                  </a:cubicBezTo>
                  <a:cubicBezTo>
                    <a:pt x="447" y="163"/>
                    <a:pt x="388" y="165"/>
                    <a:pt x="387" y="186"/>
                  </a:cubicBezTo>
                  <a:cubicBezTo>
                    <a:pt x="386" y="207"/>
                    <a:pt x="442" y="245"/>
                    <a:pt x="459" y="273"/>
                  </a:cubicBezTo>
                  <a:cubicBezTo>
                    <a:pt x="476" y="301"/>
                    <a:pt x="491" y="338"/>
                    <a:pt x="492" y="354"/>
                  </a:cubicBezTo>
                  <a:cubicBezTo>
                    <a:pt x="493" y="370"/>
                    <a:pt x="475" y="363"/>
                    <a:pt x="465" y="372"/>
                  </a:cubicBezTo>
                  <a:cubicBezTo>
                    <a:pt x="455" y="381"/>
                    <a:pt x="431" y="407"/>
                    <a:pt x="432" y="411"/>
                  </a:cubicBezTo>
                  <a:cubicBezTo>
                    <a:pt x="433" y="415"/>
                    <a:pt x="469" y="406"/>
                    <a:pt x="474" y="396"/>
                  </a:cubicBezTo>
                  <a:cubicBezTo>
                    <a:pt x="479" y="386"/>
                    <a:pt x="470" y="367"/>
                    <a:pt x="462" y="351"/>
                  </a:cubicBezTo>
                  <a:cubicBezTo>
                    <a:pt x="454" y="335"/>
                    <a:pt x="441" y="316"/>
                    <a:pt x="426" y="300"/>
                  </a:cubicBezTo>
                  <a:cubicBezTo>
                    <a:pt x="411" y="284"/>
                    <a:pt x="377" y="282"/>
                    <a:pt x="372" y="255"/>
                  </a:cubicBezTo>
                  <a:cubicBezTo>
                    <a:pt x="367" y="228"/>
                    <a:pt x="387" y="163"/>
                    <a:pt x="393" y="138"/>
                  </a:cubicBezTo>
                  <a:cubicBezTo>
                    <a:pt x="399" y="113"/>
                    <a:pt x="411" y="118"/>
                    <a:pt x="411" y="102"/>
                  </a:cubicBezTo>
                  <a:cubicBezTo>
                    <a:pt x="411" y="86"/>
                    <a:pt x="402" y="54"/>
                    <a:pt x="393" y="42"/>
                  </a:cubicBezTo>
                  <a:cubicBezTo>
                    <a:pt x="384" y="30"/>
                    <a:pt x="369" y="29"/>
                    <a:pt x="357" y="27"/>
                  </a:cubicBezTo>
                  <a:cubicBezTo>
                    <a:pt x="345" y="25"/>
                    <a:pt x="326" y="10"/>
                    <a:pt x="318" y="30"/>
                  </a:cubicBezTo>
                  <a:cubicBezTo>
                    <a:pt x="310" y="50"/>
                    <a:pt x="312" y="119"/>
                    <a:pt x="309" y="144"/>
                  </a:cubicBezTo>
                  <a:cubicBezTo>
                    <a:pt x="306" y="169"/>
                    <a:pt x="297" y="169"/>
                    <a:pt x="300" y="183"/>
                  </a:cubicBezTo>
                  <a:cubicBezTo>
                    <a:pt x="303" y="197"/>
                    <a:pt x="326" y="215"/>
                    <a:pt x="327" y="228"/>
                  </a:cubicBezTo>
                  <a:cubicBezTo>
                    <a:pt x="328" y="241"/>
                    <a:pt x="304" y="247"/>
                    <a:pt x="306" y="264"/>
                  </a:cubicBezTo>
                  <a:cubicBezTo>
                    <a:pt x="308" y="281"/>
                    <a:pt x="334" y="311"/>
                    <a:pt x="336" y="330"/>
                  </a:cubicBezTo>
                  <a:cubicBezTo>
                    <a:pt x="338" y="349"/>
                    <a:pt x="316" y="365"/>
                    <a:pt x="318" y="378"/>
                  </a:cubicBezTo>
                  <a:cubicBezTo>
                    <a:pt x="320" y="391"/>
                    <a:pt x="355" y="405"/>
                    <a:pt x="345" y="408"/>
                  </a:cubicBezTo>
                  <a:cubicBezTo>
                    <a:pt x="335" y="411"/>
                    <a:pt x="276" y="408"/>
                    <a:pt x="258" y="396"/>
                  </a:cubicBezTo>
                  <a:cubicBezTo>
                    <a:pt x="240" y="384"/>
                    <a:pt x="239" y="352"/>
                    <a:pt x="234" y="336"/>
                  </a:cubicBezTo>
                  <a:cubicBezTo>
                    <a:pt x="229" y="320"/>
                    <a:pt x="240" y="313"/>
                    <a:pt x="225" y="300"/>
                  </a:cubicBezTo>
                  <a:cubicBezTo>
                    <a:pt x="210" y="287"/>
                    <a:pt x="163" y="281"/>
                    <a:pt x="144" y="258"/>
                  </a:cubicBezTo>
                  <a:cubicBezTo>
                    <a:pt x="125" y="235"/>
                    <a:pt x="113" y="193"/>
                    <a:pt x="108" y="162"/>
                  </a:cubicBezTo>
                  <a:cubicBezTo>
                    <a:pt x="103" y="131"/>
                    <a:pt x="117" y="94"/>
                    <a:pt x="114" y="72"/>
                  </a:cubicBezTo>
                  <a:cubicBezTo>
                    <a:pt x="111" y="50"/>
                    <a:pt x="95" y="30"/>
                    <a:pt x="87" y="27"/>
                  </a:cubicBezTo>
                  <a:cubicBezTo>
                    <a:pt x="79" y="24"/>
                    <a:pt x="72" y="33"/>
                    <a:pt x="66" y="54"/>
                  </a:cubicBezTo>
                  <a:cubicBezTo>
                    <a:pt x="60" y="75"/>
                    <a:pt x="54" y="131"/>
                    <a:pt x="51" y="153"/>
                  </a:cubicBezTo>
                  <a:cubicBezTo>
                    <a:pt x="48" y="175"/>
                    <a:pt x="45" y="173"/>
                    <a:pt x="48" y="186"/>
                  </a:cubicBezTo>
                  <a:cubicBezTo>
                    <a:pt x="51" y="199"/>
                    <a:pt x="72" y="221"/>
                    <a:pt x="69" y="231"/>
                  </a:cubicBezTo>
                  <a:cubicBezTo>
                    <a:pt x="66" y="241"/>
                    <a:pt x="38" y="241"/>
                    <a:pt x="30" y="249"/>
                  </a:cubicBezTo>
                  <a:cubicBezTo>
                    <a:pt x="22" y="257"/>
                    <a:pt x="26" y="265"/>
                    <a:pt x="21" y="279"/>
                  </a:cubicBezTo>
                  <a:cubicBezTo>
                    <a:pt x="16" y="293"/>
                    <a:pt x="4" y="321"/>
                    <a:pt x="3" y="333"/>
                  </a:cubicBezTo>
                  <a:cubicBezTo>
                    <a:pt x="2" y="345"/>
                    <a:pt x="8" y="341"/>
                    <a:pt x="12" y="354"/>
                  </a:cubicBezTo>
                  <a:cubicBezTo>
                    <a:pt x="16" y="367"/>
                    <a:pt x="19" y="412"/>
                    <a:pt x="30" y="411"/>
                  </a:cubicBezTo>
                  <a:cubicBezTo>
                    <a:pt x="41" y="410"/>
                    <a:pt x="69" y="366"/>
                    <a:pt x="78" y="351"/>
                  </a:cubicBezTo>
                  <a:cubicBezTo>
                    <a:pt x="87" y="336"/>
                    <a:pt x="83" y="313"/>
                    <a:pt x="87" y="318"/>
                  </a:cubicBezTo>
                  <a:cubicBezTo>
                    <a:pt x="91" y="323"/>
                    <a:pt x="98" y="368"/>
                    <a:pt x="102" y="384"/>
                  </a:cubicBezTo>
                  <a:cubicBezTo>
                    <a:pt x="106" y="400"/>
                    <a:pt x="105" y="421"/>
                    <a:pt x="111" y="414"/>
                  </a:cubicBezTo>
                  <a:cubicBezTo>
                    <a:pt x="117" y="407"/>
                    <a:pt x="136" y="365"/>
                    <a:pt x="141" y="342"/>
                  </a:cubicBezTo>
                  <a:cubicBezTo>
                    <a:pt x="146" y="319"/>
                    <a:pt x="141" y="308"/>
                    <a:pt x="141" y="273"/>
                  </a:cubicBezTo>
                  <a:cubicBezTo>
                    <a:pt x="141" y="238"/>
                    <a:pt x="133" y="172"/>
                    <a:pt x="138" y="129"/>
                  </a:cubicBezTo>
                  <a:cubicBezTo>
                    <a:pt x="143" y="86"/>
                    <a:pt x="150" y="1"/>
                    <a:pt x="171" y="12"/>
                  </a:cubicBezTo>
                  <a:cubicBezTo>
                    <a:pt x="192" y="23"/>
                    <a:pt x="244" y="153"/>
                    <a:pt x="264" y="195"/>
                  </a:cubicBezTo>
                  <a:cubicBezTo>
                    <a:pt x="284" y="237"/>
                    <a:pt x="285" y="244"/>
                    <a:pt x="294" y="264"/>
                  </a:cubicBezTo>
                  <a:cubicBezTo>
                    <a:pt x="303" y="284"/>
                    <a:pt x="306" y="304"/>
                    <a:pt x="321" y="315"/>
                  </a:cubicBezTo>
                  <a:cubicBezTo>
                    <a:pt x="336" y="326"/>
                    <a:pt x="371" y="317"/>
                    <a:pt x="387" y="333"/>
                  </a:cubicBezTo>
                  <a:cubicBezTo>
                    <a:pt x="403" y="349"/>
                    <a:pt x="396" y="408"/>
                    <a:pt x="417" y="411"/>
                  </a:cubicBezTo>
                  <a:cubicBezTo>
                    <a:pt x="438" y="414"/>
                    <a:pt x="496" y="378"/>
                    <a:pt x="516" y="354"/>
                  </a:cubicBezTo>
                  <a:cubicBezTo>
                    <a:pt x="536" y="330"/>
                    <a:pt x="537" y="296"/>
                    <a:pt x="534" y="270"/>
                  </a:cubicBezTo>
                  <a:cubicBezTo>
                    <a:pt x="531" y="244"/>
                    <a:pt x="501" y="216"/>
                    <a:pt x="498" y="198"/>
                  </a:cubicBezTo>
                  <a:cubicBezTo>
                    <a:pt x="495" y="180"/>
                    <a:pt x="511" y="175"/>
                    <a:pt x="516" y="162"/>
                  </a:cubicBezTo>
                  <a:cubicBezTo>
                    <a:pt x="521" y="149"/>
                    <a:pt x="519" y="140"/>
                    <a:pt x="528" y="117"/>
                  </a:cubicBezTo>
                  <a:cubicBezTo>
                    <a:pt x="537" y="94"/>
                    <a:pt x="546" y="35"/>
                    <a:pt x="573" y="21"/>
                  </a:cubicBezTo>
                  <a:cubicBezTo>
                    <a:pt x="600" y="7"/>
                    <a:pt x="664" y="29"/>
                    <a:pt x="690" y="33"/>
                  </a:cubicBezTo>
                  <a:cubicBezTo>
                    <a:pt x="716" y="37"/>
                    <a:pt x="720" y="32"/>
                    <a:pt x="732" y="45"/>
                  </a:cubicBezTo>
                  <a:cubicBezTo>
                    <a:pt x="744" y="58"/>
                    <a:pt x="761" y="100"/>
                    <a:pt x="765" y="114"/>
                  </a:cubicBezTo>
                  <a:cubicBezTo>
                    <a:pt x="769" y="128"/>
                    <a:pt x="761" y="126"/>
                    <a:pt x="756" y="132"/>
                  </a:cubicBezTo>
                  <a:cubicBezTo>
                    <a:pt x="751" y="138"/>
                    <a:pt x="733" y="142"/>
                    <a:pt x="735" y="153"/>
                  </a:cubicBezTo>
                  <a:cubicBezTo>
                    <a:pt x="737" y="164"/>
                    <a:pt x="760" y="184"/>
                    <a:pt x="771" y="198"/>
                  </a:cubicBezTo>
                  <a:cubicBezTo>
                    <a:pt x="782" y="212"/>
                    <a:pt x="811" y="226"/>
                    <a:pt x="804" y="240"/>
                  </a:cubicBezTo>
                  <a:cubicBezTo>
                    <a:pt x="797" y="254"/>
                    <a:pt x="741" y="272"/>
                    <a:pt x="729" y="285"/>
                  </a:cubicBezTo>
                  <a:cubicBezTo>
                    <a:pt x="717" y="298"/>
                    <a:pt x="720" y="305"/>
                    <a:pt x="732" y="318"/>
                  </a:cubicBezTo>
                  <a:cubicBezTo>
                    <a:pt x="744" y="331"/>
                    <a:pt x="796" y="351"/>
                    <a:pt x="798" y="363"/>
                  </a:cubicBezTo>
                  <a:cubicBezTo>
                    <a:pt x="800" y="375"/>
                    <a:pt x="757" y="381"/>
                    <a:pt x="747" y="390"/>
                  </a:cubicBezTo>
                  <a:cubicBezTo>
                    <a:pt x="737" y="399"/>
                    <a:pt x="737" y="408"/>
                    <a:pt x="738" y="417"/>
                  </a:cubicBezTo>
                </a:path>
              </a:pathLst>
            </a:custGeom>
            <a:grpFill/>
            <a:ln w="3175" cmpd="sng">
              <a:solidFill>
                <a:srgbClr val="0000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122" name="AutoShape 7"/>
          <p:cNvSpPr>
            <a:spLocks/>
          </p:cNvSpPr>
          <p:nvPr/>
        </p:nvSpPr>
        <p:spPr bwMode="auto">
          <a:xfrm rot="5400000" flipV="1">
            <a:off x="3113520" y="-1658586"/>
            <a:ext cx="304800" cy="5060244"/>
          </a:xfrm>
          <a:prstGeom prst="leftBrace">
            <a:avLst>
              <a:gd name="adj1" fmla="val 155642"/>
              <a:gd name="adj2" fmla="val 50000"/>
            </a:avLst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23" name="AutoShape 8"/>
          <p:cNvSpPr>
            <a:spLocks/>
          </p:cNvSpPr>
          <p:nvPr/>
        </p:nvSpPr>
        <p:spPr bwMode="auto">
          <a:xfrm rot="5400000" flipV="1">
            <a:off x="6848025" y="-272170"/>
            <a:ext cx="304800" cy="2287412"/>
          </a:xfrm>
          <a:prstGeom prst="leftBrace">
            <a:avLst>
              <a:gd name="adj1" fmla="val 70356"/>
              <a:gd name="adj2" fmla="val 50000"/>
            </a:avLst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224" name="Text Box 9"/>
          <p:cNvSpPr txBox="1">
            <a:spLocks noChangeArrowheads="1"/>
          </p:cNvSpPr>
          <p:nvPr/>
        </p:nvSpPr>
        <p:spPr bwMode="auto">
          <a:xfrm>
            <a:off x="1351908" y="261937"/>
            <a:ext cx="3472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algn="ctr"/>
            <a:r>
              <a:rPr lang="en-US" dirty="0">
                <a:latin typeface="+mj-lt"/>
              </a:rPr>
              <a:t>Conductance Arteries</a:t>
            </a:r>
          </a:p>
        </p:txBody>
      </p:sp>
      <p:sp>
        <p:nvSpPr>
          <p:cNvPr id="9225" name="Text Box 10"/>
          <p:cNvSpPr txBox="1">
            <a:spLocks noChangeArrowheads="1"/>
          </p:cNvSpPr>
          <p:nvPr/>
        </p:nvSpPr>
        <p:spPr bwMode="auto">
          <a:xfrm>
            <a:off x="6717497" y="900111"/>
            <a:ext cx="7841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r>
              <a:rPr lang="en-US" sz="1600"/>
              <a:t>&lt;500 µ</a:t>
            </a:r>
          </a:p>
        </p:txBody>
      </p:sp>
      <p:sp>
        <p:nvSpPr>
          <p:cNvPr id="126" name="Freeform 11"/>
          <p:cNvSpPr>
            <a:spLocks/>
          </p:cNvSpPr>
          <p:nvPr/>
        </p:nvSpPr>
        <p:spPr bwMode="auto">
          <a:xfrm>
            <a:off x="881142" y="3505199"/>
            <a:ext cx="7521222" cy="2514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344"/>
              </a:cxn>
              <a:cxn ang="0">
                <a:pos x="6096" y="1344"/>
              </a:cxn>
            </a:cxnLst>
            <a:rect l="0" t="0" r="r" b="b"/>
            <a:pathLst>
              <a:path w="6096" h="1344">
                <a:moveTo>
                  <a:pt x="0" y="0"/>
                </a:moveTo>
                <a:lnTo>
                  <a:pt x="0" y="1344"/>
                </a:lnTo>
                <a:lnTo>
                  <a:pt x="6096" y="1344"/>
                </a:lnTo>
              </a:path>
            </a:pathLst>
          </a:custGeom>
          <a:noFill/>
          <a:ln w="28575" cmpd="sng">
            <a:solidFill>
              <a:srgbClr val="00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227" name="Text Box 12"/>
          <p:cNvSpPr txBox="1">
            <a:spLocks noChangeArrowheads="1"/>
          </p:cNvSpPr>
          <p:nvPr/>
        </p:nvSpPr>
        <p:spPr bwMode="auto">
          <a:xfrm>
            <a:off x="381000" y="3309937"/>
            <a:ext cx="4860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r>
              <a:rPr lang="en-US" dirty="0"/>
              <a:t>P</a:t>
            </a:r>
            <a:r>
              <a:rPr lang="en-US" i="1" baseline="-25000" dirty="0"/>
              <a:t>a</a:t>
            </a:r>
            <a:endParaRPr lang="en-US" dirty="0"/>
          </a:p>
        </p:txBody>
      </p:sp>
      <p:sp>
        <p:nvSpPr>
          <p:cNvPr id="9228" name="Text Box 13"/>
          <p:cNvSpPr txBox="1">
            <a:spLocks noChangeArrowheads="1"/>
          </p:cNvSpPr>
          <p:nvPr/>
        </p:nvSpPr>
        <p:spPr bwMode="auto">
          <a:xfrm>
            <a:off x="456397" y="3897313"/>
            <a:ext cx="4539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r>
              <a:rPr lang="en-US" sz="1400"/>
              <a:t>100</a:t>
            </a:r>
          </a:p>
        </p:txBody>
      </p:sp>
      <p:sp>
        <p:nvSpPr>
          <p:cNvPr id="129" name="Text Box 14"/>
          <p:cNvSpPr txBox="1">
            <a:spLocks noChangeArrowheads="1"/>
          </p:cNvSpPr>
          <p:nvPr/>
        </p:nvSpPr>
        <p:spPr bwMode="auto">
          <a:xfrm>
            <a:off x="6195386" y="5410200"/>
            <a:ext cx="13821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MICRO</a:t>
            </a:r>
          </a:p>
        </p:txBody>
      </p:sp>
      <p:sp>
        <p:nvSpPr>
          <p:cNvPr id="9230" name="Text Box 15"/>
          <p:cNvSpPr txBox="1">
            <a:spLocks noChangeArrowheads="1"/>
          </p:cNvSpPr>
          <p:nvPr/>
        </p:nvSpPr>
        <p:spPr bwMode="auto">
          <a:xfrm>
            <a:off x="2900442" y="898525"/>
            <a:ext cx="7841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r>
              <a:rPr lang="en-US" sz="1600"/>
              <a:t>&gt;500 µ</a:t>
            </a:r>
          </a:p>
        </p:txBody>
      </p:sp>
      <p:sp>
        <p:nvSpPr>
          <p:cNvPr id="131" name="Freeform 16"/>
          <p:cNvSpPr>
            <a:spLocks/>
          </p:cNvSpPr>
          <p:nvPr/>
        </p:nvSpPr>
        <p:spPr bwMode="auto">
          <a:xfrm>
            <a:off x="867030" y="1785937"/>
            <a:ext cx="6441723" cy="1985963"/>
          </a:xfrm>
          <a:custGeom>
            <a:avLst/>
            <a:gdLst/>
            <a:ahLst/>
            <a:cxnLst>
              <a:cxn ang="0">
                <a:pos x="0" y="446"/>
              </a:cxn>
              <a:cxn ang="0">
                <a:pos x="2992" y="449"/>
              </a:cxn>
              <a:cxn ang="0">
                <a:pos x="4774" y="0"/>
              </a:cxn>
              <a:cxn ang="0">
                <a:pos x="4771" y="63"/>
              </a:cxn>
              <a:cxn ang="0">
                <a:pos x="4423" y="159"/>
              </a:cxn>
              <a:cxn ang="0">
                <a:pos x="4777" y="183"/>
              </a:cxn>
              <a:cxn ang="0">
                <a:pos x="4783" y="258"/>
              </a:cxn>
              <a:cxn ang="0">
                <a:pos x="4387" y="225"/>
              </a:cxn>
              <a:cxn ang="0">
                <a:pos x="2985" y="569"/>
              </a:cxn>
              <a:cxn ang="0">
                <a:pos x="4326" y="569"/>
              </a:cxn>
              <a:cxn ang="0">
                <a:pos x="4783" y="386"/>
              </a:cxn>
              <a:cxn ang="0">
                <a:pos x="4783" y="459"/>
              </a:cxn>
              <a:cxn ang="0">
                <a:pos x="4363" y="627"/>
              </a:cxn>
              <a:cxn ang="0">
                <a:pos x="4783" y="635"/>
              </a:cxn>
              <a:cxn ang="0">
                <a:pos x="4783" y="669"/>
              </a:cxn>
              <a:cxn ang="0">
                <a:pos x="4417" y="675"/>
              </a:cxn>
              <a:cxn ang="0">
                <a:pos x="4423" y="711"/>
              </a:cxn>
              <a:cxn ang="0">
                <a:pos x="4777" y="777"/>
              </a:cxn>
              <a:cxn ang="0">
                <a:pos x="4777" y="819"/>
              </a:cxn>
              <a:cxn ang="0">
                <a:pos x="4417" y="765"/>
              </a:cxn>
              <a:cxn ang="0">
                <a:pos x="4777" y="915"/>
              </a:cxn>
              <a:cxn ang="0">
                <a:pos x="4783" y="969"/>
              </a:cxn>
              <a:cxn ang="0">
                <a:pos x="4309" y="759"/>
              </a:cxn>
              <a:cxn ang="0">
                <a:pos x="2962" y="758"/>
              </a:cxn>
              <a:cxn ang="0">
                <a:pos x="4357" y="1095"/>
              </a:cxn>
              <a:cxn ang="0">
                <a:pos x="4795" y="1095"/>
              </a:cxn>
              <a:cxn ang="0">
                <a:pos x="4792" y="1149"/>
              </a:cxn>
              <a:cxn ang="0">
                <a:pos x="4355" y="1149"/>
              </a:cxn>
              <a:cxn ang="0">
                <a:pos x="4789" y="1233"/>
              </a:cxn>
              <a:cxn ang="0">
                <a:pos x="4789" y="1299"/>
              </a:cxn>
              <a:cxn ang="0">
                <a:pos x="2992" y="890"/>
              </a:cxn>
              <a:cxn ang="0">
                <a:pos x="0" y="883"/>
              </a:cxn>
              <a:cxn ang="0">
                <a:pos x="0" y="446"/>
              </a:cxn>
            </a:cxnLst>
            <a:rect l="0" t="0" r="r" b="b"/>
            <a:pathLst>
              <a:path w="4795" h="1299">
                <a:moveTo>
                  <a:pt x="0" y="446"/>
                </a:moveTo>
                <a:lnTo>
                  <a:pt x="2992" y="449"/>
                </a:lnTo>
                <a:lnTo>
                  <a:pt x="4774" y="0"/>
                </a:lnTo>
                <a:lnTo>
                  <a:pt x="4771" y="63"/>
                </a:lnTo>
                <a:lnTo>
                  <a:pt x="4423" y="159"/>
                </a:lnTo>
                <a:lnTo>
                  <a:pt x="4777" y="183"/>
                </a:lnTo>
                <a:lnTo>
                  <a:pt x="4783" y="258"/>
                </a:lnTo>
                <a:lnTo>
                  <a:pt x="4387" y="225"/>
                </a:lnTo>
                <a:lnTo>
                  <a:pt x="2985" y="569"/>
                </a:lnTo>
                <a:lnTo>
                  <a:pt x="4326" y="569"/>
                </a:lnTo>
                <a:lnTo>
                  <a:pt x="4783" y="386"/>
                </a:lnTo>
                <a:lnTo>
                  <a:pt x="4783" y="459"/>
                </a:lnTo>
                <a:lnTo>
                  <a:pt x="4363" y="627"/>
                </a:lnTo>
                <a:lnTo>
                  <a:pt x="4783" y="635"/>
                </a:lnTo>
                <a:lnTo>
                  <a:pt x="4783" y="669"/>
                </a:lnTo>
                <a:lnTo>
                  <a:pt x="4417" y="675"/>
                </a:lnTo>
                <a:lnTo>
                  <a:pt x="4423" y="711"/>
                </a:lnTo>
                <a:lnTo>
                  <a:pt x="4777" y="777"/>
                </a:lnTo>
                <a:lnTo>
                  <a:pt x="4777" y="819"/>
                </a:lnTo>
                <a:lnTo>
                  <a:pt x="4417" y="765"/>
                </a:lnTo>
                <a:lnTo>
                  <a:pt x="4777" y="915"/>
                </a:lnTo>
                <a:lnTo>
                  <a:pt x="4783" y="969"/>
                </a:lnTo>
                <a:lnTo>
                  <a:pt x="4309" y="759"/>
                </a:lnTo>
                <a:lnTo>
                  <a:pt x="2962" y="758"/>
                </a:lnTo>
                <a:lnTo>
                  <a:pt x="4357" y="1095"/>
                </a:lnTo>
                <a:lnTo>
                  <a:pt x="4795" y="1095"/>
                </a:lnTo>
                <a:lnTo>
                  <a:pt x="4792" y="1149"/>
                </a:lnTo>
                <a:lnTo>
                  <a:pt x="4355" y="1149"/>
                </a:lnTo>
                <a:lnTo>
                  <a:pt x="4789" y="1233"/>
                </a:lnTo>
                <a:lnTo>
                  <a:pt x="4789" y="1299"/>
                </a:lnTo>
                <a:lnTo>
                  <a:pt x="2992" y="890"/>
                </a:lnTo>
                <a:lnTo>
                  <a:pt x="0" y="883"/>
                </a:lnTo>
                <a:lnTo>
                  <a:pt x="0" y="446"/>
                </a:lnTo>
                <a:close/>
              </a:path>
            </a:pathLst>
          </a:custGeom>
          <a:solidFill>
            <a:srgbClr val="336699"/>
          </a:solidFill>
          <a:ln w="9525">
            <a:solidFill>
              <a:srgbClr val="000066"/>
            </a:solidFill>
            <a:round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234" name="Text Box 17"/>
          <p:cNvSpPr txBox="1">
            <a:spLocks noChangeArrowheads="1"/>
          </p:cNvSpPr>
          <p:nvPr/>
        </p:nvSpPr>
        <p:spPr bwMode="auto">
          <a:xfrm>
            <a:off x="5480748" y="261937"/>
            <a:ext cx="30506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algn="ctr"/>
            <a:r>
              <a:rPr lang="en-US" dirty="0">
                <a:latin typeface="+mj-lt"/>
              </a:rPr>
              <a:t>Resistance Arteries</a:t>
            </a:r>
          </a:p>
        </p:txBody>
      </p:sp>
      <p:sp>
        <p:nvSpPr>
          <p:cNvPr id="133" name="Text Box 18"/>
          <p:cNvSpPr txBox="1">
            <a:spLocks noChangeArrowheads="1"/>
          </p:cNvSpPr>
          <p:nvPr/>
        </p:nvSpPr>
        <p:spPr bwMode="auto">
          <a:xfrm>
            <a:off x="2450297" y="5410200"/>
            <a:ext cx="15215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MACRO</a:t>
            </a:r>
          </a:p>
        </p:txBody>
      </p:sp>
      <p:sp>
        <p:nvSpPr>
          <p:cNvPr id="9236" name="Text Box 19"/>
          <p:cNvSpPr txBox="1">
            <a:spLocks noChangeArrowheads="1"/>
          </p:cNvSpPr>
          <p:nvPr/>
        </p:nvSpPr>
        <p:spPr bwMode="auto">
          <a:xfrm>
            <a:off x="6144586" y="1404937"/>
            <a:ext cx="26292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r>
              <a:rPr lang="en-GB"/>
              <a:t>Microvasculature</a:t>
            </a:r>
          </a:p>
        </p:txBody>
      </p:sp>
      <p:sp>
        <p:nvSpPr>
          <p:cNvPr id="135" name="AutoShape 20"/>
          <p:cNvSpPr>
            <a:spLocks noChangeArrowheads="1"/>
          </p:cNvSpPr>
          <p:nvPr/>
        </p:nvSpPr>
        <p:spPr bwMode="auto">
          <a:xfrm>
            <a:off x="2008620" y="2465386"/>
            <a:ext cx="572911" cy="26035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36" name="AutoShape 21"/>
          <p:cNvSpPr>
            <a:spLocks noChangeArrowheads="1"/>
          </p:cNvSpPr>
          <p:nvPr/>
        </p:nvSpPr>
        <p:spPr bwMode="auto">
          <a:xfrm flipV="1">
            <a:off x="2019909" y="2867025"/>
            <a:ext cx="572911" cy="276225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239" name="Text Box 22"/>
          <p:cNvSpPr txBox="1">
            <a:spLocks noChangeArrowheads="1"/>
          </p:cNvSpPr>
          <p:nvPr/>
        </p:nvSpPr>
        <p:spPr bwMode="auto">
          <a:xfrm>
            <a:off x="1615755" y="1739899"/>
            <a:ext cx="13628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algn="ctr" eaLnBrk="1" hangingPunct="1"/>
            <a:r>
              <a:rPr lang="nl-BE"/>
              <a:t>Focal</a:t>
            </a:r>
          </a:p>
          <a:p>
            <a:pPr algn="ctr" eaLnBrk="1" hangingPunct="1"/>
            <a:r>
              <a:rPr lang="nl-BE"/>
              <a:t>Stenosis</a:t>
            </a:r>
            <a:endParaRPr lang="en-US"/>
          </a:p>
        </p:txBody>
      </p:sp>
      <p:sp>
        <p:nvSpPr>
          <p:cNvPr id="138" name="Line 23"/>
          <p:cNvSpPr>
            <a:spLocks noChangeShapeType="1"/>
          </p:cNvSpPr>
          <p:nvPr/>
        </p:nvSpPr>
        <p:spPr bwMode="auto">
          <a:xfrm>
            <a:off x="2516619" y="4619624"/>
            <a:ext cx="3392311" cy="0"/>
          </a:xfrm>
          <a:prstGeom prst="line">
            <a:avLst/>
          </a:prstGeom>
          <a:noFill/>
          <a:ln w="9525">
            <a:solidFill>
              <a:srgbClr val="FFCC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39" name="Freeform 24"/>
          <p:cNvSpPr>
            <a:spLocks/>
          </p:cNvSpPr>
          <p:nvPr/>
        </p:nvSpPr>
        <p:spPr bwMode="auto">
          <a:xfrm>
            <a:off x="2566008" y="2465387"/>
            <a:ext cx="2367844" cy="1936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2" y="0"/>
              </a:cxn>
              <a:cxn ang="0">
                <a:pos x="1678" y="0"/>
              </a:cxn>
              <a:cxn ang="0">
                <a:pos x="1666" y="22"/>
              </a:cxn>
              <a:cxn ang="0">
                <a:pos x="1622" y="36"/>
              </a:cxn>
              <a:cxn ang="0">
                <a:pos x="1586" y="44"/>
              </a:cxn>
              <a:cxn ang="0">
                <a:pos x="1542" y="46"/>
              </a:cxn>
              <a:cxn ang="0">
                <a:pos x="1451" y="46"/>
              </a:cxn>
              <a:cxn ang="0">
                <a:pos x="1376" y="50"/>
              </a:cxn>
              <a:cxn ang="0">
                <a:pos x="1315" y="46"/>
              </a:cxn>
              <a:cxn ang="0">
                <a:pos x="1202" y="28"/>
              </a:cxn>
              <a:cxn ang="0">
                <a:pos x="1120" y="36"/>
              </a:cxn>
              <a:cxn ang="0">
                <a:pos x="994" y="28"/>
              </a:cxn>
              <a:cxn ang="0">
                <a:pos x="886" y="44"/>
              </a:cxn>
              <a:cxn ang="0">
                <a:pos x="808" y="54"/>
              </a:cxn>
              <a:cxn ang="0">
                <a:pos x="768" y="56"/>
              </a:cxn>
              <a:cxn ang="0">
                <a:pos x="722" y="46"/>
              </a:cxn>
              <a:cxn ang="0">
                <a:pos x="604" y="30"/>
              </a:cxn>
              <a:cxn ang="0">
                <a:pos x="550" y="32"/>
              </a:cxn>
              <a:cxn ang="0">
                <a:pos x="502" y="32"/>
              </a:cxn>
              <a:cxn ang="0">
                <a:pos x="446" y="38"/>
              </a:cxn>
              <a:cxn ang="0">
                <a:pos x="398" y="44"/>
              </a:cxn>
              <a:cxn ang="0">
                <a:pos x="362" y="52"/>
              </a:cxn>
              <a:cxn ang="0">
                <a:pos x="328" y="52"/>
              </a:cxn>
              <a:cxn ang="0">
                <a:pos x="272" y="46"/>
              </a:cxn>
              <a:cxn ang="0">
                <a:pos x="228" y="48"/>
              </a:cxn>
              <a:cxn ang="0">
                <a:pos x="188" y="32"/>
              </a:cxn>
              <a:cxn ang="0">
                <a:pos x="116" y="14"/>
              </a:cxn>
              <a:cxn ang="0">
                <a:pos x="68" y="14"/>
              </a:cxn>
              <a:cxn ang="0">
                <a:pos x="28" y="14"/>
              </a:cxn>
              <a:cxn ang="0">
                <a:pos x="0" y="0"/>
              </a:cxn>
            </a:cxnLst>
            <a:rect l="0" t="0" r="r" b="b"/>
            <a:pathLst>
              <a:path w="1678" h="56">
                <a:moveTo>
                  <a:pt x="0" y="0"/>
                </a:moveTo>
                <a:lnTo>
                  <a:pt x="272" y="0"/>
                </a:lnTo>
                <a:lnTo>
                  <a:pt x="1678" y="0"/>
                </a:lnTo>
                <a:lnTo>
                  <a:pt x="1666" y="22"/>
                </a:lnTo>
                <a:lnTo>
                  <a:pt x="1622" y="36"/>
                </a:lnTo>
                <a:lnTo>
                  <a:pt x="1586" y="44"/>
                </a:lnTo>
                <a:lnTo>
                  <a:pt x="1542" y="46"/>
                </a:lnTo>
                <a:lnTo>
                  <a:pt x="1451" y="46"/>
                </a:lnTo>
                <a:lnTo>
                  <a:pt x="1376" y="50"/>
                </a:lnTo>
                <a:lnTo>
                  <a:pt x="1315" y="46"/>
                </a:lnTo>
                <a:lnTo>
                  <a:pt x="1202" y="28"/>
                </a:lnTo>
                <a:lnTo>
                  <a:pt x="1120" y="36"/>
                </a:lnTo>
                <a:lnTo>
                  <a:pt x="994" y="28"/>
                </a:lnTo>
                <a:lnTo>
                  <a:pt x="886" y="44"/>
                </a:lnTo>
                <a:lnTo>
                  <a:pt x="808" y="54"/>
                </a:lnTo>
                <a:lnTo>
                  <a:pt x="768" y="56"/>
                </a:lnTo>
                <a:lnTo>
                  <a:pt x="722" y="46"/>
                </a:lnTo>
                <a:lnTo>
                  <a:pt x="604" y="30"/>
                </a:lnTo>
                <a:lnTo>
                  <a:pt x="550" y="32"/>
                </a:lnTo>
                <a:lnTo>
                  <a:pt x="502" y="32"/>
                </a:lnTo>
                <a:lnTo>
                  <a:pt x="446" y="38"/>
                </a:lnTo>
                <a:lnTo>
                  <a:pt x="398" y="44"/>
                </a:lnTo>
                <a:lnTo>
                  <a:pt x="362" y="52"/>
                </a:lnTo>
                <a:lnTo>
                  <a:pt x="328" y="52"/>
                </a:lnTo>
                <a:lnTo>
                  <a:pt x="272" y="46"/>
                </a:lnTo>
                <a:lnTo>
                  <a:pt x="228" y="48"/>
                </a:lnTo>
                <a:lnTo>
                  <a:pt x="188" y="32"/>
                </a:lnTo>
                <a:lnTo>
                  <a:pt x="116" y="14"/>
                </a:lnTo>
                <a:lnTo>
                  <a:pt x="68" y="14"/>
                </a:lnTo>
                <a:lnTo>
                  <a:pt x="28" y="14"/>
                </a:lnTo>
                <a:lnTo>
                  <a:pt x="0" y="0"/>
                </a:lnTo>
                <a:close/>
              </a:path>
            </a:pathLst>
          </a:custGeom>
          <a:solidFill>
            <a:srgbClr val="CC660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40" name="Freeform 25"/>
          <p:cNvSpPr>
            <a:spLocks/>
          </p:cNvSpPr>
          <p:nvPr/>
        </p:nvSpPr>
        <p:spPr bwMode="auto">
          <a:xfrm flipV="1">
            <a:off x="2619630" y="3024187"/>
            <a:ext cx="2312811" cy="133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2" y="0"/>
              </a:cxn>
              <a:cxn ang="0">
                <a:pos x="1678" y="0"/>
              </a:cxn>
              <a:cxn ang="0">
                <a:pos x="1666" y="22"/>
              </a:cxn>
              <a:cxn ang="0">
                <a:pos x="1622" y="36"/>
              </a:cxn>
              <a:cxn ang="0">
                <a:pos x="1586" y="44"/>
              </a:cxn>
              <a:cxn ang="0">
                <a:pos x="1542" y="46"/>
              </a:cxn>
              <a:cxn ang="0">
                <a:pos x="1451" y="46"/>
              </a:cxn>
              <a:cxn ang="0">
                <a:pos x="1376" y="50"/>
              </a:cxn>
              <a:cxn ang="0">
                <a:pos x="1315" y="46"/>
              </a:cxn>
              <a:cxn ang="0">
                <a:pos x="1202" y="28"/>
              </a:cxn>
              <a:cxn ang="0">
                <a:pos x="1120" y="36"/>
              </a:cxn>
              <a:cxn ang="0">
                <a:pos x="994" y="28"/>
              </a:cxn>
              <a:cxn ang="0">
                <a:pos x="886" y="44"/>
              </a:cxn>
              <a:cxn ang="0">
                <a:pos x="808" y="54"/>
              </a:cxn>
              <a:cxn ang="0">
                <a:pos x="768" y="56"/>
              </a:cxn>
              <a:cxn ang="0">
                <a:pos x="722" y="46"/>
              </a:cxn>
              <a:cxn ang="0">
                <a:pos x="604" y="30"/>
              </a:cxn>
              <a:cxn ang="0">
                <a:pos x="550" y="32"/>
              </a:cxn>
              <a:cxn ang="0">
                <a:pos x="502" y="32"/>
              </a:cxn>
              <a:cxn ang="0">
                <a:pos x="446" y="38"/>
              </a:cxn>
              <a:cxn ang="0">
                <a:pos x="398" y="44"/>
              </a:cxn>
              <a:cxn ang="0">
                <a:pos x="362" y="52"/>
              </a:cxn>
              <a:cxn ang="0">
                <a:pos x="328" y="52"/>
              </a:cxn>
              <a:cxn ang="0">
                <a:pos x="272" y="46"/>
              </a:cxn>
              <a:cxn ang="0">
                <a:pos x="228" y="48"/>
              </a:cxn>
              <a:cxn ang="0">
                <a:pos x="188" y="32"/>
              </a:cxn>
              <a:cxn ang="0">
                <a:pos x="116" y="14"/>
              </a:cxn>
              <a:cxn ang="0">
                <a:pos x="68" y="14"/>
              </a:cxn>
              <a:cxn ang="0">
                <a:pos x="28" y="14"/>
              </a:cxn>
              <a:cxn ang="0">
                <a:pos x="0" y="0"/>
              </a:cxn>
            </a:cxnLst>
            <a:rect l="0" t="0" r="r" b="b"/>
            <a:pathLst>
              <a:path w="1678" h="56">
                <a:moveTo>
                  <a:pt x="0" y="0"/>
                </a:moveTo>
                <a:lnTo>
                  <a:pt x="272" y="0"/>
                </a:lnTo>
                <a:lnTo>
                  <a:pt x="1678" y="0"/>
                </a:lnTo>
                <a:lnTo>
                  <a:pt x="1666" y="22"/>
                </a:lnTo>
                <a:lnTo>
                  <a:pt x="1622" y="36"/>
                </a:lnTo>
                <a:lnTo>
                  <a:pt x="1586" y="44"/>
                </a:lnTo>
                <a:lnTo>
                  <a:pt x="1542" y="46"/>
                </a:lnTo>
                <a:lnTo>
                  <a:pt x="1451" y="46"/>
                </a:lnTo>
                <a:lnTo>
                  <a:pt x="1376" y="50"/>
                </a:lnTo>
                <a:lnTo>
                  <a:pt x="1315" y="46"/>
                </a:lnTo>
                <a:lnTo>
                  <a:pt x="1202" y="28"/>
                </a:lnTo>
                <a:lnTo>
                  <a:pt x="1120" y="36"/>
                </a:lnTo>
                <a:lnTo>
                  <a:pt x="994" y="28"/>
                </a:lnTo>
                <a:lnTo>
                  <a:pt x="886" y="44"/>
                </a:lnTo>
                <a:lnTo>
                  <a:pt x="808" y="54"/>
                </a:lnTo>
                <a:lnTo>
                  <a:pt x="768" y="56"/>
                </a:lnTo>
                <a:lnTo>
                  <a:pt x="722" y="46"/>
                </a:lnTo>
                <a:lnTo>
                  <a:pt x="604" y="30"/>
                </a:lnTo>
                <a:lnTo>
                  <a:pt x="550" y="32"/>
                </a:lnTo>
                <a:lnTo>
                  <a:pt x="502" y="32"/>
                </a:lnTo>
                <a:lnTo>
                  <a:pt x="446" y="38"/>
                </a:lnTo>
                <a:lnTo>
                  <a:pt x="398" y="44"/>
                </a:lnTo>
                <a:lnTo>
                  <a:pt x="362" y="52"/>
                </a:lnTo>
                <a:lnTo>
                  <a:pt x="328" y="52"/>
                </a:lnTo>
                <a:lnTo>
                  <a:pt x="272" y="46"/>
                </a:lnTo>
                <a:lnTo>
                  <a:pt x="228" y="48"/>
                </a:lnTo>
                <a:lnTo>
                  <a:pt x="188" y="32"/>
                </a:lnTo>
                <a:lnTo>
                  <a:pt x="116" y="14"/>
                </a:lnTo>
                <a:lnTo>
                  <a:pt x="68" y="14"/>
                </a:lnTo>
                <a:lnTo>
                  <a:pt x="28" y="14"/>
                </a:lnTo>
                <a:lnTo>
                  <a:pt x="0" y="0"/>
                </a:lnTo>
                <a:close/>
              </a:path>
            </a:pathLst>
          </a:custGeom>
          <a:solidFill>
            <a:srgbClr val="CC660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243" name="Text Box 26"/>
          <p:cNvSpPr txBox="1">
            <a:spLocks noChangeArrowheads="1"/>
          </p:cNvSpPr>
          <p:nvPr/>
        </p:nvSpPr>
        <p:spPr bwMode="auto">
          <a:xfrm>
            <a:off x="2738874" y="3317875"/>
            <a:ext cx="23551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algn="ctr" eaLnBrk="1" hangingPunct="1"/>
            <a:r>
              <a:rPr lang="nl-BE"/>
              <a:t>Diffuse </a:t>
            </a:r>
          </a:p>
          <a:p>
            <a:pPr algn="ctr" eaLnBrk="1" hangingPunct="1"/>
            <a:r>
              <a:rPr lang="nl-BE"/>
              <a:t>Atherosclerosis</a:t>
            </a:r>
            <a:endParaRPr lang="en-US"/>
          </a:p>
        </p:txBody>
      </p:sp>
      <p:sp>
        <p:nvSpPr>
          <p:cNvPr id="142" name="Freeform 27"/>
          <p:cNvSpPr>
            <a:spLocks/>
          </p:cNvSpPr>
          <p:nvPr/>
        </p:nvSpPr>
        <p:spPr bwMode="auto">
          <a:xfrm>
            <a:off x="861386" y="2454274"/>
            <a:ext cx="1193800" cy="698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2" y="0"/>
              </a:cxn>
              <a:cxn ang="0">
                <a:pos x="1678" y="0"/>
              </a:cxn>
              <a:cxn ang="0">
                <a:pos x="1666" y="22"/>
              </a:cxn>
              <a:cxn ang="0">
                <a:pos x="1622" y="36"/>
              </a:cxn>
              <a:cxn ang="0">
                <a:pos x="1586" y="44"/>
              </a:cxn>
              <a:cxn ang="0">
                <a:pos x="1542" y="46"/>
              </a:cxn>
              <a:cxn ang="0">
                <a:pos x="1451" y="46"/>
              </a:cxn>
              <a:cxn ang="0">
                <a:pos x="1376" y="50"/>
              </a:cxn>
              <a:cxn ang="0">
                <a:pos x="1315" y="46"/>
              </a:cxn>
              <a:cxn ang="0">
                <a:pos x="1202" y="28"/>
              </a:cxn>
              <a:cxn ang="0">
                <a:pos x="1120" y="36"/>
              </a:cxn>
              <a:cxn ang="0">
                <a:pos x="994" y="28"/>
              </a:cxn>
              <a:cxn ang="0">
                <a:pos x="886" y="44"/>
              </a:cxn>
              <a:cxn ang="0">
                <a:pos x="808" y="54"/>
              </a:cxn>
              <a:cxn ang="0">
                <a:pos x="768" y="56"/>
              </a:cxn>
              <a:cxn ang="0">
                <a:pos x="722" y="46"/>
              </a:cxn>
              <a:cxn ang="0">
                <a:pos x="604" y="30"/>
              </a:cxn>
              <a:cxn ang="0">
                <a:pos x="550" y="32"/>
              </a:cxn>
              <a:cxn ang="0">
                <a:pos x="502" y="32"/>
              </a:cxn>
              <a:cxn ang="0">
                <a:pos x="446" y="38"/>
              </a:cxn>
              <a:cxn ang="0">
                <a:pos x="398" y="44"/>
              </a:cxn>
              <a:cxn ang="0">
                <a:pos x="362" y="52"/>
              </a:cxn>
              <a:cxn ang="0">
                <a:pos x="328" y="52"/>
              </a:cxn>
              <a:cxn ang="0">
                <a:pos x="272" y="46"/>
              </a:cxn>
              <a:cxn ang="0">
                <a:pos x="228" y="48"/>
              </a:cxn>
              <a:cxn ang="0">
                <a:pos x="188" y="32"/>
              </a:cxn>
              <a:cxn ang="0">
                <a:pos x="116" y="14"/>
              </a:cxn>
              <a:cxn ang="0">
                <a:pos x="68" y="14"/>
              </a:cxn>
              <a:cxn ang="0">
                <a:pos x="28" y="14"/>
              </a:cxn>
              <a:cxn ang="0">
                <a:pos x="0" y="0"/>
              </a:cxn>
            </a:cxnLst>
            <a:rect l="0" t="0" r="r" b="b"/>
            <a:pathLst>
              <a:path w="1678" h="56">
                <a:moveTo>
                  <a:pt x="0" y="0"/>
                </a:moveTo>
                <a:lnTo>
                  <a:pt x="272" y="0"/>
                </a:lnTo>
                <a:lnTo>
                  <a:pt x="1678" y="0"/>
                </a:lnTo>
                <a:lnTo>
                  <a:pt x="1666" y="22"/>
                </a:lnTo>
                <a:lnTo>
                  <a:pt x="1622" y="36"/>
                </a:lnTo>
                <a:lnTo>
                  <a:pt x="1586" y="44"/>
                </a:lnTo>
                <a:lnTo>
                  <a:pt x="1542" y="46"/>
                </a:lnTo>
                <a:lnTo>
                  <a:pt x="1451" y="46"/>
                </a:lnTo>
                <a:lnTo>
                  <a:pt x="1376" y="50"/>
                </a:lnTo>
                <a:lnTo>
                  <a:pt x="1315" y="46"/>
                </a:lnTo>
                <a:lnTo>
                  <a:pt x="1202" y="28"/>
                </a:lnTo>
                <a:lnTo>
                  <a:pt x="1120" y="36"/>
                </a:lnTo>
                <a:lnTo>
                  <a:pt x="994" y="28"/>
                </a:lnTo>
                <a:lnTo>
                  <a:pt x="886" y="44"/>
                </a:lnTo>
                <a:lnTo>
                  <a:pt x="808" y="54"/>
                </a:lnTo>
                <a:lnTo>
                  <a:pt x="768" y="56"/>
                </a:lnTo>
                <a:lnTo>
                  <a:pt x="722" y="46"/>
                </a:lnTo>
                <a:lnTo>
                  <a:pt x="604" y="30"/>
                </a:lnTo>
                <a:lnTo>
                  <a:pt x="550" y="32"/>
                </a:lnTo>
                <a:lnTo>
                  <a:pt x="502" y="32"/>
                </a:lnTo>
                <a:lnTo>
                  <a:pt x="446" y="38"/>
                </a:lnTo>
                <a:lnTo>
                  <a:pt x="398" y="44"/>
                </a:lnTo>
                <a:lnTo>
                  <a:pt x="362" y="52"/>
                </a:lnTo>
                <a:lnTo>
                  <a:pt x="328" y="52"/>
                </a:lnTo>
                <a:lnTo>
                  <a:pt x="272" y="46"/>
                </a:lnTo>
                <a:lnTo>
                  <a:pt x="228" y="48"/>
                </a:lnTo>
                <a:lnTo>
                  <a:pt x="188" y="32"/>
                </a:lnTo>
                <a:lnTo>
                  <a:pt x="116" y="14"/>
                </a:lnTo>
                <a:lnTo>
                  <a:pt x="68" y="14"/>
                </a:lnTo>
                <a:lnTo>
                  <a:pt x="28" y="14"/>
                </a:lnTo>
                <a:lnTo>
                  <a:pt x="0" y="0"/>
                </a:lnTo>
                <a:close/>
              </a:path>
            </a:pathLst>
          </a:custGeom>
          <a:solidFill>
            <a:srgbClr val="CC660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43" name="Freeform 28"/>
          <p:cNvSpPr>
            <a:spLocks/>
          </p:cNvSpPr>
          <p:nvPr/>
        </p:nvSpPr>
        <p:spPr bwMode="auto">
          <a:xfrm flipV="1">
            <a:off x="867030" y="3087687"/>
            <a:ext cx="1193800" cy="698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2" y="0"/>
              </a:cxn>
              <a:cxn ang="0">
                <a:pos x="1678" y="0"/>
              </a:cxn>
              <a:cxn ang="0">
                <a:pos x="1666" y="22"/>
              </a:cxn>
              <a:cxn ang="0">
                <a:pos x="1622" y="36"/>
              </a:cxn>
              <a:cxn ang="0">
                <a:pos x="1586" y="44"/>
              </a:cxn>
              <a:cxn ang="0">
                <a:pos x="1542" y="46"/>
              </a:cxn>
              <a:cxn ang="0">
                <a:pos x="1451" y="46"/>
              </a:cxn>
              <a:cxn ang="0">
                <a:pos x="1376" y="50"/>
              </a:cxn>
              <a:cxn ang="0">
                <a:pos x="1315" y="46"/>
              </a:cxn>
              <a:cxn ang="0">
                <a:pos x="1202" y="28"/>
              </a:cxn>
              <a:cxn ang="0">
                <a:pos x="1120" y="36"/>
              </a:cxn>
              <a:cxn ang="0">
                <a:pos x="994" y="28"/>
              </a:cxn>
              <a:cxn ang="0">
                <a:pos x="886" y="44"/>
              </a:cxn>
              <a:cxn ang="0">
                <a:pos x="808" y="54"/>
              </a:cxn>
              <a:cxn ang="0">
                <a:pos x="768" y="56"/>
              </a:cxn>
              <a:cxn ang="0">
                <a:pos x="722" y="46"/>
              </a:cxn>
              <a:cxn ang="0">
                <a:pos x="604" y="30"/>
              </a:cxn>
              <a:cxn ang="0">
                <a:pos x="550" y="32"/>
              </a:cxn>
              <a:cxn ang="0">
                <a:pos x="502" y="32"/>
              </a:cxn>
              <a:cxn ang="0">
                <a:pos x="446" y="38"/>
              </a:cxn>
              <a:cxn ang="0">
                <a:pos x="398" y="44"/>
              </a:cxn>
              <a:cxn ang="0">
                <a:pos x="362" y="52"/>
              </a:cxn>
              <a:cxn ang="0">
                <a:pos x="328" y="52"/>
              </a:cxn>
              <a:cxn ang="0">
                <a:pos x="272" y="46"/>
              </a:cxn>
              <a:cxn ang="0">
                <a:pos x="228" y="48"/>
              </a:cxn>
              <a:cxn ang="0">
                <a:pos x="188" y="32"/>
              </a:cxn>
              <a:cxn ang="0">
                <a:pos x="116" y="14"/>
              </a:cxn>
              <a:cxn ang="0">
                <a:pos x="68" y="14"/>
              </a:cxn>
              <a:cxn ang="0">
                <a:pos x="28" y="14"/>
              </a:cxn>
              <a:cxn ang="0">
                <a:pos x="0" y="0"/>
              </a:cxn>
            </a:cxnLst>
            <a:rect l="0" t="0" r="r" b="b"/>
            <a:pathLst>
              <a:path w="1678" h="56">
                <a:moveTo>
                  <a:pt x="0" y="0"/>
                </a:moveTo>
                <a:lnTo>
                  <a:pt x="272" y="0"/>
                </a:lnTo>
                <a:lnTo>
                  <a:pt x="1678" y="0"/>
                </a:lnTo>
                <a:lnTo>
                  <a:pt x="1666" y="22"/>
                </a:lnTo>
                <a:lnTo>
                  <a:pt x="1622" y="36"/>
                </a:lnTo>
                <a:lnTo>
                  <a:pt x="1586" y="44"/>
                </a:lnTo>
                <a:lnTo>
                  <a:pt x="1542" y="46"/>
                </a:lnTo>
                <a:lnTo>
                  <a:pt x="1451" y="46"/>
                </a:lnTo>
                <a:lnTo>
                  <a:pt x="1376" y="50"/>
                </a:lnTo>
                <a:lnTo>
                  <a:pt x="1315" y="46"/>
                </a:lnTo>
                <a:lnTo>
                  <a:pt x="1202" y="28"/>
                </a:lnTo>
                <a:lnTo>
                  <a:pt x="1120" y="36"/>
                </a:lnTo>
                <a:lnTo>
                  <a:pt x="994" y="28"/>
                </a:lnTo>
                <a:lnTo>
                  <a:pt x="886" y="44"/>
                </a:lnTo>
                <a:lnTo>
                  <a:pt x="808" y="54"/>
                </a:lnTo>
                <a:lnTo>
                  <a:pt x="768" y="56"/>
                </a:lnTo>
                <a:lnTo>
                  <a:pt x="722" y="46"/>
                </a:lnTo>
                <a:lnTo>
                  <a:pt x="604" y="30"/>
                </a:lnTo>
                <a:lnTo>
                  <a:pt x="550" y="32"/>
                </a:lnTo>
                <a:lnTo>
                  <a:pt x="502" y="32"/>
                </a:lnTo>
                <a:lnTo>
                  <a:pt x="446" y="38"/>
                </a:lnTo>
                <a:lnTo>
                  <a:pt x="398" y="44"/>
                </a:lnTo>
                <a:lnTo>
                  <a:pt x="362" y="52"/>
                </a:lnTo>
                <a:lnTo>
                  <a:pt x="328" y="52"/>
                </a:lnTo>
                <a:lnTo>
                  <a:pt x="272" y="46"/>
                </a:lnTo>
                <a:lnTo>
                  <a:pt x="228" y="48"/>
                </a:lnTo>
                <a:lnTo>
                  <a:pt x="188" y="32"/>
                </a:lnTo>
                <a:lnTo>
                  <a:pt x="116" y="14"/>
                </a:lnTo>
                <a:lnTo>
                  <a:pt x="68" y="14"/>
                </a:lnTo>
                <a:lnTo>
                  <a:pt x="28" y="14"/>
                </a:lnTo>
                <a:lnTo>
                  <a:pt x="0" y="0"/>
                </a:lnTo>
                <a:close/>
              </a:path>
            </a:pathLst>
          </a:custGeom>
          <a:solidFill>
            <a:srgbClr val="CC660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29" name="Immagine 28" descr="9208a937-0bf5-45a9-a606-94f76cd17964_xl.jpg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2721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auto">
          <a:xfrm>
            <a:off x="871720" y="4064001"/>
            <a:ext cx="5056012" cy="19716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79" y="39"/>
              </a:cxn>
              <a:cxn ang="0">
                <a:pos x="821" y="39"/>
              </a:cxn>
              <a:cxn ang="0">
                <a:pos x="1082" y="48"/>
              </a:cxn>
              <a:cxn ang="0">
                <a:pos x="1388" y="39"/>
              </a:cxn>
              <a:cxn ang="0">
                <a:pos x="1622" y="48"/>
              </a:cxn>
              <a:cxn ang="0">
                <a:pos x="1910" y="75"/>
              </a:cxn>
              <a:cxn ang="0">
                <a:pos x="2306" y="111"/>
              </a:cxn>
              <a:cxn ang="0">
                <a:pos x="2657" y="201"/>
              </a:cxn>
              <a:cxn ang="0">
                <a:pos x="2963" y="201"/>
              </a:cxn>
              <a:cxn ang="0">
                <a:pos x="3152" y="228"/>
              </a:cxn>
              <a:cxn ang="0">
                <a:pos x="3359" y="246"/>
              </a:cxn>
              <a:cxn ang="0">
                <a:pos x="3575" y="291"/>
              </a:cxn>
              <a:cxn ang="0">
                <a:pos x="3583" y="1242"/>
              </a:cxn>
              <a:cxn ang="0">
                <a:pos x="0" y="1242"/>
              </a:cxn>
              <a:cxn ang="0">
                <a:pos x="0" y="0"/>
              </a:cxn>
            </a:cxnLst>
            <a:rect l="0" t="0" r="r" b="b"/>
            <a:pathLst>
              <a:path w="3583" h="1242">
                <a:moveTo>
                  <a:pt x="0" y="0"/>
                </a:moveTo>
                <a:lnTo>
                  <a:pt x="479" y="39"/>
                </a:lnTo>
                <a:lnTo>
                  <a:pt x="821" y="39"/>
                </a:lnTo>
                <a:lnTo>
                  <a:pt x="1082" y="48"/>
                </a:lnTo>
                <a:lnTo>
                  <a:pt x="1388" y="39"/>
                </a:lnTo>
                <a:lnTo>
                  <a:pt x="1622" y="48"/>
                </a:lnTo>
                <a:lnTo>
                  <a:pt x="1910" y="75"/>
                </a:lnTo>
                <a:lnTo>
                  <a:pt x="2306" y="111"/>
                </a:lnTo>
                <a:lnTo>
                  <a:pt x="2657" y="201"/>
                </a:lnTo>
                <a:lnTo>
                  <a:pt x="2963" y="201"/>
                </a:lnTo>
                <a:lnTo>
                  <a:pt x="3152" y="228"/>
                </a:lnTo>
                <a:lnTo>
                  <a:pt x="3359" y="246"/>
                </a:lnTo>
                <a:lnTo>
                  <a:pt x="3575" y="291"/>
                </a:lnTo>
                <a:lnTo>
                  <a:pt x="3583" y="1242"/>
                </a:lnTo>
                <a:lnTo>
                  <a:pt x="0" y="1242"/>
                </a:lnTo>
                <a:lnTo>
                  <a:pt x="0" y="0"/>
                </a:lnTo>
                <a:close/>
              </a:path>
            </a:pathLst>
          </a:custGeom>
          <a:solidFill>
            <a:srgbClr val="336699"/>
          </a:solidFill>
          <a:ln w="38100" cmpd="sng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5916442" y="4511675"/>
            <a:ext cx="2483556" cy="15287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72" y="422"/>
              </a:cxn>
              <a:cxn ang="0">
                <a:pos x="1137" y="795"/>
              </a:cxn>
              <a:cxn ang="0">
                <a:pos x="1442" y="870"/>
              </a:cxn>
              <a:cxn ang="0">
                <a:pos x="1760" y="899"/>
              </a:cxn>
              <a:cxn ang="0">
                <a:pos x="1760" y="963"/>
              </a:cxn>
              <a:cxn ang="0">
                <a:pos x="10" y="962"/>
              </a:cxn>
              <a:cxn ang="0">
                <a:pos x="0" y="0"/>
              </a:cxn>
            </a:cxnLst>
            <a:rect l="0" t="0" r="r" b="b"/>
            <a:pathLst>
              <a:path w="1760" h="963">
                <a:moveTo>
                  <a:pt x="0" y="0"/>
                </a:moveTo>
                <a:lnTo>
                  <a:pt x="672" y="422"/>
                </a:lnTo>
                <a:lnTo>
                  <a:pt x="1137" y="795"/>
                </a:lnTo>
                <a:lnTo>
                  <a:pt x="1442" y="870"/>
                </a:lnTo>
                <a:lnTo>
                  <a:pt x="1760" y="899"/>
                </a:lnTo>
                <a:lnTo>
                  <a:pt x="1760" y="963"/>
                </a:lnTo>
                <a:lnTo>
                  <a:pt x="10" y="962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3300"/>
              </a:gs>
              <a:gs pos="100000">
                <a:srgbClr val="FF3300">
                  <a:gamma/>
                  <a:shade val="25882"/>
                  <a:invGamma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172332" y="1754188"/>
            <a:ext cx="1261533" cy="1982787"/>
            <a:chOff x="4908" y="1249"/>
            <a:chExt cx="894" cy="1249"/>
          </a:xfrm>
          <a:solidFill>
            <a:srgbClr val="FF0000"/>
          </a:solidFill>
        </p:grpSpPr>
        <p:sp>
          <p:nvSpPr>
            <p:cNvPr id="7" name="Freeform 5"/>
            <p:cNvSpPr>
              <a:spLocks/>
            </p:cNvSpPr>
            <p:nvPr/>
          </p:nvSpPr>
          <p:spPr bwMode="auto">
            <a:xfrm rot="16200000">
              <a:off x="5026" y="1721"/>
              <a:ext cx="676" cy="877"/>
            </a:xfrm>
            <a:custGeom>
              <a:avLst/>
              <a:gdLst/>
              <a:ahLst/>
              <a:cxnLst>
                <a:cxn ang="0">
                  <a:pos x="33" y="123"/>
                </a:cxn>
                <a:cxn ang="0">
                  <a:pos x="126" y="264"/>
                </a:cxn>
                <a:cxn ang="0">
                  <a:pos x="285" y="384"/>
                </a:cxn>
                <a:cxn ang="0">
                  <a:pos x="315" y="366"/>
                </a:cxn>
                <a:cxn ang="0">
                  <a:pos x="219" y="150"/>
                </a:cxn>
                <a:cxn ang="0">
                  <a:pos x="123" y="228"/>
                </a:cxn>
                <a:cxn ang="0">
                  <a:pos x="36" y="360"/>
                </a:cxn>
                <a:cxn ang="0">
                  <a:pos x="111" y="336"/>
                </a:cxn>
                <a:cxn ang="0">
                  <a:pos x="135" y="108"/>
                </a:cxn>
                <a:cxn ang="0">
                  <a:pos x="45" y="24"/>
                </a:cxn>
                <a:cxn ang="0">
                  <a:pos x="237" y="138"/>
                </a:cxn>
                <a:cxn ang="0">
                  <a:pos x="207" y="231"/>
                </a:cxn>
                <a:cxn ang="0">
                  <a:pos x="156" y="369"/>
                </a:cxn>
                <a:cxn ang="0">
                  <a:pos x="216" y="369"/>
                </a:cxn>
                <a:cxn ang="0">
                  <a:pos x="165" y="168"/>
                </a:cxn>
                <a:cxn ang="0">
                  <a:pos x="243" y="57"/>
                </a:cxn>
                <a:cxn ang="0">
                  <a:pos x="195" y="36"/>
                </a:cxn>
                <a:cxn ang="0">
                  <a:pos x="387" y="96"/>
                </a:cxn>
                <a:cxn ang="0">
                  <a:pos x="336" y="195"/>
                </a:cxn>
                <a:cxn ang="0">
                  <a:pos x="354" y="318"/>
                </a:cxn>
                <a:cxn ang="0">
                  <a:pos x="363" y="414"/>
                </a:cxn>
                <a:cxn ang="0">
                  <a:pos x="498" y="138"/>
                </a:cxn>
                <a:cxn ang="0">
                  <a:pos x="516" y="24"/>
                </a:cxn>
                <a:cxn ang="0">
                  <a:pos x="552" y="351"/>
                </a:cxn>
                <a:cxn ang="0">
                  <a:pos x="675" y="258"/>
                </a:cxn>
                <a:cxn ang="0">
                  <a:pos x="600" y="42"/>
                </a:cxn>
                <a:cxn ang="0">
                  <a:pos x="570" y="357"/>
                </a:cxn>
                <a:cxn ang="0">
                  <a:pos x="435" y="27"/>
                </a:cxn>
                <a:cxn ang="0">
                  <a:pos x="516" y="144"/>
                </a:cxn>
                <a:cxn ang="0">
                  <a:pos x="585" y="231"/>
                </a:cxn>
                <a:cxn ang="0">
                  <a:pos x="618" y="384"/>
                </a:cxn>
                <a:cxn ang="0">
                  <a:pos x="741" y="216"/>
                </a:cxn>
                <a:cxn ang="0">
                  <a:pos x="714" y="27"/>
                </a:cxn>
                <a:cxn ang="0">
                  <a:pos x="717" y="129"/>
                </a:cxn>
                <a:cxn ang="0">
                  <a:pos x="672" y="288"/>
                </a:cxn>
                <a:cxn ang="0">
                  <a:pos x="606" y="201"/>
                </a:cxn>
                <a:cxn ang="0">
                  <a:pos x="516" y="90"/>
                </a:cxn>
                <a:cxn ang="0">
                  <a:pos x="459" y="273"/>
                </a:cxn>
                <a:cxn ang="0">
                  <a:pos x="432" y="411"/>
                </a:cxn>
                <a:cxn ang="0">
                  <a:pos x="426" y="300"/>
                </a:cxn>
                <a:cxn ang="0">
                  <a:pos x="411" y="102"/>
                </a:cxn>
                <a:cxn ang="0">
                  <a:pos x="318" y="30"/>
                </a:cxn>
                <a:cxn ang="0">
                  <a:pos x="327" y="228"/>
                </a:cxn>
                <a:cxn ang="0">
                  <a:pos x="318" y="378"/>
                </a:cxn>
                <a:cxn ang="0">
                  <a:pos x="234" y="336"/>
                </a:cxn>
                <a:cxn ang="0">
                  <a:pos x="108" y="162"/>
                </a:cxn>
                <a:cxn ang="0">
                  <a:pos x="66" y="54"/>
                </a:cxn>
                <a:cxn ang="0">
                  <a:pos x="69" y="231"/>
                </a:cxn>
                <a:cxn ang="0">
                  <a:pos x="3" y="333"/>
                </a:cxn>
                <a:cxn ang="0">
                  <a:pos x="78" y="351"/>
                </a:cxn>
                <a:cxn ang="0">
                  <a:pos x="111" y="414"/>
                </a:cxn>
                <a:cxn ang="0">
                  <a:pos x="138" y="129"/>
                </a:cxn>
                <a:cxn ang="0">
                  <a:pos x="294" y="264"/>
                </a:cxn>
                <a:cxn ang="0">
                  <a:pos x="417" y="411"/>
                </a:cxn>
                <a:cxn ang="0">
                  <a:pos x="498" y="198"/>
                </a:cxn>
                <a:cxn ang="0">
                  <a:pos x="573" y="21"/>
                </a:cxn>
                <a:cxn ang="0">
                  <a:pos x="765" y="114"/>
                </a:cxn>
                <a:cxn ang="0">
                  <a:pos x="771" y="198"/>
                </a:cxn>
                <a:cxn ang="0">
                  <a:pos x="732" y="318"/>
                </a:cxn>
                <a:cxn ang="0">
                  <a:pos x="738" y="417"/>
                </a:cxn>
              </a:cxnLst>
              <a:rect l="0" t="0" r="r" b="b"/>
              <a:pathLst>
                <a:path w="811" h="460">
                  <a:moveTo>
                    <a:pt x="0" y="24"/>
                  </a:moveTo>
                  <a:cubicBezTo>
                    <a:pt x="11" y="32"/>
                    <a:pt x="22" y="41"/>
                    <a:pt x="27" y="57"/>
                  </a:cubicBezTo>
                  <a:cubicBezTo>
                    <a:pt x="32" y="73"/>
                    <a:pt x="35" y="107"/>
                    <a:pt x="33" y="123"/>
                  </a:cubicBezTo>
                  <a:cubicBezTo>
                    <a:pt x="31" y="139"/>
                    <a:pt x="8" y="133"/>
                    <a:pt x="15" y="156"/>
                  </a:cubicBezTo>
                  <a:cubicBezTo>
                    <a:pt x="22" y="179"/>
                    <a:pt x="59" y="243"/>
                    <a:pt x="78" y="261"/>
                  </a:cubicBezTo>
                  <a:cubicBezTo>
                    <a:pt x="97" y="279"/>
                    <a:pt x="110" y="250"/>
                    <a:pt x="126" y="264"/>
                  </a:cubicBezTo>
                  <a:cubicBezTo>
                    <a:pt x="142" y="278"/>
                    <a:pt x="161" y="332"/>
                    <a:pt x="177" y="345"/>
                  </a:cubicBezTo>
                  <a:cubicBezTo>
                    <a:pt x="193" y="358"/>
                    <a:pt x="204" y="336"/>
                    <a:pt x="222" y="342"/>
                  </a:cubicBezTo>
                  <a:cubicBezTo>
                    <a:pt x="240" y="348"/>
                    <a:pt x="273" y="374"/>
                    <a:pt x="285" y="384"/>
                  </a:cubicBezTo>
                  <a:cubicBezTo>
                    <a:pt x="297" y="394"/>
                    <a:pt x="292" y="396"/>
                    <a:pt x="297" y="402"/>
                  </a:cubicBezTo>
                  <a:cubicBezTo>
                    <a:pt x="302" y="408"/>
                    <a:pt x="312" y="423"/>
                    <a:pt x="315" y="417"/>
                  </a:cubicBezTo>
                  <a:cubicBezTo>
                    <a:pt x="318" y="411"/>
                    <a:pt x="319" y="383"/>
                    <a:pt x="315" y="366"/>
                  </a:cubicBezTo>
                  <a:cubicBezTo>
                    <a:pt x="311" y="349"/>
                    <a:pt x="304" y="336"/>
                    <a:pt x="288" y="312"/>
                  </a:cubicBezTo>
                  <a:cubicBezTo>
                    <a:pt x="272" y="288"/>
                    <a:pt x="233" y="249"/>
                    <a:pt x="222" y="222"/>
                  </a:cubicBezTo>
                  <a:cubicBezTo>
                    <a:pt x="211" y="195"/>
                    <a:pt x="228" y="163"/>
                    <a:pt x="219" y="150"/>
                  </a:cubicBezTo>
                  <a:cubicBezTo>
                    <a:pt x="210" y="137"/>
                    <a:pt x="180" y="135"/>
                    <a:pt x="165" y="144"/>
                  </a:cubicBezTo>
                  <a:cubicBezTo>
                    <a:pt x="150" y="153"/>
                    <a:pt x="136" y="193"/>
                    <a:pt x="129" y="207"/>
                  </a:cubicBezTo>
                  <a:cubicBezTo>
                    <a:pt x="122" y="221"/>
                    <a:pt x="132" y="222"/>
                    <a:pt x="123" y="228"/>
                  </a:cubicBezTo>
                  <a:cubicBezTo>
                    <a:pt x="114" y="234"/>
                    <a:pt x="80" y="234"/>
                    <a:pt x="72" y="243"/>
                  </a:cubicBezTo>
                  <a:cubicBezTo>
                    <a:pt x="64" y="252"/>
                    <a:pt x="78" y="266"/>
                    <a:pt x="72" y="285"/>
                  </a:cubicBezTo>
                  <a:cubicBezTo>
                    <a:pt x="66" y="304"/>
                    <a:pt x="41" y="344"/>
                    <a:pt x="36" y="360"/>
                  </a:cubicBezTo>
                  <a:cubicBezTo>
                    <a:pt x="31" y="376"/>
                    <a:pt x="40" y="372"/>
                    <a:pt x="42" y="381"/>
                  </a:cubicBezTo>
                  <a:cubicBezTo>
                    <a:pt x="44" y="390"/>
                    <a:pt x="36" y="424"/>
                    <a:pt x="48" y="417"/>
                  </a:cubicBezTo>
                  <a:cubicBezTo>
                    <a:pt x="60" y="410"/>
                    <a:pt x="104" y="367"/>
                    <a:pt x="111" y="336"/>
                  </a:cubicBezTo>
                  <a:cubicBezTo>
                    <a:pt x="118" y="305"/>
                    <a:pt x="98" y="261"/>
                    <a:pt x="93" y="231"/>
                  </a:cubicBezTo>
                  <a:cubicBezTo>
                    <a:pt x="88" y="201"/>
                    <a:pt x="71" y="176"/>
                    <a:pt x="78" y="156"/>
                  </a:cubicBezTo>
                  <a:cubicBezTo>
                    <a:pt x="85" y="136"/>
                    <a:pt x="123" y="126"/>
                    <a:pt x="135" y="108"/>
                  </a:cubicBezTo>
                  <a:cubicBezTo>
                    <a:pt x="147" y="90"/>
                    <a:pt x="154" y="66"/>
                    <a:pt x="147" y="51"/>
                  </a:cubicBezTo>
                  <a:cubicBezTo>
                    <a:pt x="140" y="36"/>
                    <a:pt x="113" y="25"/>
                    <a:pt x="96" y="21"/>
                  </a:cubicBezTo>
                  <a:cubicBezTo>
                    <a:pt x="79" y="17"/>
                    <a:pt x="52" y="18"/>
                    <a:pt x="45" y="24"/>
                  </a:cubicBezTo>
                  <a:cubicBezTo>
                    <a:pt x="38" y="30"/>
                    <a:pt x="41" y="46"/>
                    <a:pt x="54" y="60"/>
                  </a:cubicBezTo>
                  <a:cubicBezTo>
                    <a:pt x="67" y="74"/>
                    <a:pt x="93" y="92"/>
                    <a:pt x="123" y="105"/>
                  </a:cubicBezTo>
                  <a:cubicBezTo>
                    <a:pt x="153" y="118"/>
                    <a:pt x="212" y="124"/>
                    <a:pt x="237" y="138"/>
                  </a:cubicBezTo>
                  <a:cubicBezTo>
                    <a:pt x="262" y="152"/>
                    <a:pt x="276" y="175"/>
                    <a:pt x="276" y="189"/>
                  </a:cubicBezTo>
                  <a:cubicBezTo>
                    <a:pt x="276" y="203"/>
                    <a:pt x="252" y="215"/>
                    <a:pt x="240" y="222"/>
                  </a:cubicBezTo>
                  <a:cubicBezTo>
                    <a:pt x="228" y="229"/>
                    <a:pt x="214" y="222"/>
                    <a:pt x="207" y="231"/>
                  </a:cubicBezTo>
                  <a:cubicBezTo>
                    <a:pt x="200" y="240"/>
                    <a:pt x="200" y="259"/>
                    <a:pt x="198" y="276"/>
                  </a:cubicBezTo>
                  <a:cubicBezTo>
                    <a:pt x="196" y="293"/>
                    <a:pt x="202" y="321"/>
                    <a:pt x="195" y="336"/>
                  </a:cubicBezTo>
                  <a:cubicBezTo>
                    <a:pt x="188" y="351"/>
                    <a:pt x="164" y="358"/>
                    <a:pt x="156" y="369"/>
                  </a:cubicBezTo>
                  <a:cubicBezTo>
                    <a:pt x="148" y="380"/>
                    <a:pt x="143" y="397"/>
                    <a:pt x="147" y="405"/>
                  </a:cubicBezTo>
                  <a:cubicBezTo>
                    <a:pt x="151" y="413"/>
                    <a:pt x="172" y="426"/>
                    <a:pt x="183" y="420"/>
                  </a:cubicBezTo>
                  <a:cubicBezTo>
                    <a:pt x="194" y="414"/>
                    <a:pt x="204" y="389"/>
                    <a:pt x="216" y="369"/>
                  </a:cubicBezTo>
                  <a:cubicBezTo>
                    <a:pt x="228" y="349"/>
                    <a:pt x="266" y="322"/>
                    <a:pt x="258" y="300"/>
                  </a:cubicBezTo>
                  <a:cubicBezTo>
                    <a:pt x="250" y="278"/>
                    <a:pt x="180" y="259"/>
                    <a:pt x="165" y="237"/>
                  </a:cubicBezTo>
                  <a:cubicBezTo>
                    <a:pt x="150" y="215"/>
                    <a:pt x="155" y="180"/>
                    <a:pt x="165" y="168"/>
                  </a:cubicBezTo>
                  <a:cubicBezTo>
                    <a:pt x="175" y="156"/>
                    <a:pt x="204" y="172"/>
                    <a:pt x="225" y="162"/>
                  </a:cubicBezTo>
                  <a:cubicBezTo>
                    <a:pt x="246" y="152"/>
                    <a:pt x="291" y="122"/>
                    <a:pt x="294" y="105"/>
                  </a:cubicBezTo>
                  <a:cubicBezTo>
                    <a:pt x="297" y="88"/>
                    <a:pt x="262" y="59"/>
                    <a:pt x="243" y="57"/>
                  </a:cubicBezTo>
                  <a:cubicBezTo>
                    <a:pt x="224" y="55"/>
                    <a:pt x="184" y="88"/>
                    <a:pt x="180" y="93"/>
                  </a:cubicBezTo>
                  <a:cubicBezTo>
                    <a:pt x="176" y="98"/>
                    <a:pt x="217" y="99"/>
                    <a:pt x="219" y="90"/>
                  </a:cubicBezTo>
                  <a:cubicBezTo>
                    <a:pt x="221" y="81"/>
                    <a:pt x="188" y="47"/>
                    <a:pt x="195" y="36"/>
                  </a:cubicBezTo>
                  <a:cubicBezTo>
                    <a:pt x="202" y="25"/>
                    <a:pt x="239" y="14"/>
                    <a:pt x="264" y="24"/>
                  </a:cubicBezTo>
                  <a:cubicBezTo>
                    <a:pt x="289" y="34"/>
                    <a:pt x="325" y="87"/>
                    <a:pt x="345" y="99"/>
                  </a:cubicBezTo>
                  <a:cubicBezTo>
                    <a:pt x="365" y="111"/>
                    <a:pt x="382" y="103"/>
                    <a:pt x="387" y="96"/>
                  </a:cubicBezTo>
                  <a:cubicBezTo>
                    <a:pt x="392" y="89"/>
                    <a:pt x="384" y="57"/>
                    <a:pt x="375" y="57"/>
                  </a:cubicBezTo>
                  <a:cubicBezTo>
                    <a:pt x="366" y="57"/>
                    <a:pt x="336" y="73"/>
                    <a:pt x="330" y="96"/>
                  </a:cubicBezTo>
                  <a:cubicBezTo>
                    <a:pt x="324" y="119"/>
                    <a:pt x="327" y="173"/>
                    <a:pt x="336" y="195"/>
                  </a:cubicBezTo>
                  <a:cubicBezTo>
                    <a:pt x="345" y="217"/>
                    <a:pt x="381" y="214"/>
                    <a:pt x="384" y="228"/>
                  </a:cubicBezTo>
                  <a:cubicBezTo>
                    <a:pt x="387" y="242"/>
                    <a:pt x="359" y="267"/>
                    <a:pt x="354" y="282"/>
                  </a:cubicBezTo>
                  <a:cubicBezTo>
                    <a:pt x="349" y="297"/>
                    <a:pt x="354" y="307"/>
                    <a:pt x="354" y="318"/>
                  </a:cubicBezTo>
                  <a:cubicBezTo>
                    <a:pt x="354" y="329"/>
                    <a:pt x="353" y="338"/>
                    <a:pt x="354" y="348"/>
                  </a:cubicBezTo>
                  <a:cubicBezTo>
                    <a:pt x="355" y="358"/>
                    <a:pt x="362" y="370"/>
                    <a:pt x="363" y="381"/>
                  </a:cubicBezTo>
                  <a:cubicBezTo>
                    <a:pt x="364" y="392"/>
                    <a:pt x="360" y="409"/>
                    <a:pt x="363" y="414"/>
                  </a:cubicBezTo>
                  <a:cubicBezTo>
                    <a:pt x="366" y="419"/>
                    <a:pt x="362" y="433"/>
                    <a:pt x="381" y="411"/>
                  </a:cubicBezTo>
                  <a:cubicBezTo>
                    <a:pt x="400" y="389"/>
                    <a:pt x="461" y="327"/>
                    <a:pt x="480" y="282"/>
                  </a:cubicBezTo>
                  <a:cubicBezTo>
                    <a:pt x="499" y="237"/>
                    <a:pt x="500" y="168"/>
                    <a:pt x="498" y="138"/>
                  </a:cubicBezTo>
                  <a:cubicBezTo>
                    <a:pt x="496" y="108"/>
                    <a:pt x="468" y="116"/>
                    <a:pt x="468" y="99"/>
                  </a:cubicBezTo>
                  <a:cubicBezTo>
                    <a:pt x="468" y="82"/>
                    <a:pt x="490" y="45"/>
                    <a:pt x="498" y="33"/>
                  </a:cubicBezTo>
                  <a:cubicBezTo>
                    <a:pt x="506" y="21"/>
                    <a:pt x="498" y="0"/>
                    <a:pt x="516" y="24"/>
                  </a:cubicBezTo>
                  <a:cubicBezTo>
                    <a:pt x="534" y="48"/>
                    <a:pt x="591" y="139"/>
                    <a:pt x="606" y="180"/>
                  </a:cubicBezTo>
                  <a:cubicBezTo>
                    <a:pt x="621" y="221"/>
                    <a:pt x="618" y="245"/>
                    <a:pt x="609" y="273"/>
                  </a:cubicBezTo>
                  <a:cubicBezTo>
                    <a:pt x="600" y="301"/>
                    <a:pt x="566" y="329"/>
                    <a:pt x="552" y="351"/>
                  </a:cubicBezTo>
                  <a:cubicBezTo>
                    <a:pt x="538" y="373"/>
                    <a:pt x="520" y="401"/>
                    <a:pt x="522" y="408"/>
                  </a:cubicBezTo>
                  <a:cubicBezTo>
                    <a:pt x="524" y="415"/>
                    <a:pt x="538" y="418"/>
                    <a:pt x="564" y="393"/>
                  </a:cubicBezTo>
                  <a:cubicBezTo>
                    <a:pt x="590" y="368"/>
                    <a:pt x="659" y="300"/>
                    <a:pt x="675" y="258"/>
                  </a:cubicBezTo>
                  <a:cubicBezTo>
                    <a:pt x="691" y="216"/>
                    <a:pt x="667" y="180"/>
                    <a:pt x="663" y="141"/>
                  </a:cubicBezTo>
                  <a:cubicBezTo>
                    <a:pt x="659" y="102"/>
                    <a:pt x="662" y="40"/>
                    <a:pt x="651" y="24"/>
                  </a:cubicBezTo>
                  <a:cubicBezTo>
                    <a:pt x="640" y="8"/>
                    <a:pt x="620" y="13"/>
                    <a:pt x="600" y="42"/>
                  </a:cubicBezTo>
                  <a:cubicBezTo>
                    <a:pt x="580" y="71"/>
                    <a:pt x="534" y="152"/>
                    <a:pt x="531" y="195"/>
                  </a:cubicBezTo>
                  <a:cubicBezTo>
                    <a:pt x="528" y="238"/>
                    <a:pt x="572" y="273"/>
                    <a:pt x="579" y="300"/>
                  </a:cubicBezTo>
                  <a:cubicBezTo>
                    <a:pt x="586" y="327"/>
                    <a:pt x="565" y="338"/>
                    <a:pt x="570" y="357"/>
                  </a:cubicBezTo>
                  <a:cubicBezTo>
                    <a:pt x="575" y="376"/>
                    <a:pt x="635" y="460"/>
                    <a:pt x="609" y="414"/>
                  </a:cubicBezTo>
                  <a:cubicBezTo>
                    <a:pt x="583" y="368"/>
                    <a:pt x="446" y="145"/>
                    <a:pt x="417" y="81"/>
                  </a:cubicBezTo>
                  <a:cubicBezTo>
                    <a:pt x="388" y="17"/>
                    <a:pt x="431" y="28"/>
                    <a:pt x="435" y="27"/>
                  </a:cubicBezTo>
                  <a:cubicBezTo>
                    <a:pt x="439" y="26"/>
                    <a:pt x="436" y="60"/>
                    <a:pt x="441" y="72"/>
                  </a:cubicBezTo>
                  <a:cubicBezTo>
                    <a:pt x="446" y="84"/>
                    <a:pt x="455" y="90"/>
                    <a:pt x="468" y="102"/>
                  </a:cubicBezTo>
                  <a:cubicBezTo>
                    <a:pt x="481" y="114"/>
                    <a:pt x="496" y="135"/>
                    <a:pt x="516" y="144"/>
                  </a:cubicBezTo>
                  <a:cubicBezTo>
                    <a:pt x="536" y="153"/>
                    <a:pt x="572" y="149"/>
                    <a:pt x="588" y="159"/>
                  </a:cubicBezTo>
                  <a:cubicBezTo>
                    <a:pt x="604" y="169"/>
                    <a:pt x="612" y="192"/>
                    <a:pt x="612" y="204"/>
                  </a:cubicBezTo>
                  <a:cubicBezTo>
                    <a:pt x="612" y="216"/>
                    <a:pt x="589" y="219"/>
                    <a:pt x="585" y="231"/>
                  </a:cubicBezTo>
                  <a:cubicBezTo>
                    <a:pt x="581" y="243"/>
                    <a:pt x="582" y="263"/>
                    <a:pt x="585" y="279"/>
                  </a:cubicBezTo>
                  <a:cubicBezTo>
                    <a:pt x="588" y="295"/>
                    <a:pt x="598" y="310"/>
                    <a:pt x="603" y="327"/>
                  </a:cubicBezTo>
                  <a:cubicBezTo>
                    <a:pt x="608" y="344"/>
                    <a:pt x="602" y="369"/>
                    <a:pt x="618" y="384"/>
                  </a:cubicBezTo>
                  <a:cubicBezTo>
                    <a:pt x="634" y="399"/>
                    <a:pt x="677" y="418"/>
                    <a:pt x="696" y="417"/>
                  </a:cubicBezTo>
                  <a:cubicBezTo>
                    <a:pt x="715" y="416"/>
                    <a:pt x="725" y="411"/>
                    <a:pt x="732" y="378"/>
                  </a:cubicBezTo>
                  <a:cubicBezTo>
                    <a:pt x="739" y="345"/>
                    <a:pt x="751" y="254"/>
                    <a:pt x="741" y="216"/>
                  </a:cubicBezTo>
                  <a:cubicBezTo>
                    <a:pt x="731" y="178"/>
                    <a:pt x="688" y="168"/>
                    <a:pt x="672" y="147"/>
                  </a:cubicBezTo>
                  <a:cubicBezTo>
                    <a:pt x="656" y="126"/>
                    <a:pt x="638" y="107"/>
                    <a:pt x="645" y="87"/>
                  </a:cubicBezTo>
                  <a:cubicBezTo>
                    <a:pt x="652" y="67"/>
                    <a:pt x="709" y="36"/>
                    <a:pt x="714" y="27"/>
                  </a:cubicBezTo>
                  <a:cubicBezTo>
                    <a:pt x="719" y="18"/>
                    <a:pt x="677" y="22"/>
                    <a:pt x="675" y="33"/>
                  </a:cubicBezTo>
                  <a:cubicBezTo>
                    <a:pt x="673" y="44"/>
                    <a:pt x="692" y="77"/>
                    <a:pt x="699" y="93"/>
                  </a:cubicBezTo>
                  <a:cubicBezTo>
                    <a:pt x="706" y="109"/>
                    <a:pt x="719" y="117"/>
                    <a:pt x="717" y="129"/>
                  </a:cubicBezTo>
                  <a:cubicBezTo>
                    <a:pt x="715" y="141"/>
                    <a:pt x="690" y="148"/>
                    <a:pt x="687" y="168"/>
                  </a:cubicBezTo>
                  <a:cubicBezTo>
                    <a:pt x="684" y="188"/>
                    <a:pt x="701" y="229"/>
                    <a:pt x="699" y="249"/>
                  </a:cubicBezTo>
                  <a:cubicBezTo>
                    <a:pt x="697" y="269"/>
                    <a:pt x="672" y="270"/>
                    <a:pt x="672" y="288"/>
                  </a:cubicBezTo>
                  <a:cubicBezTo>
                    <a:pt x="672" y="306"/>
                    <a:pt x="692" y="356"/>
                    <a:pt x="699" y="357"/>
                  </a:cubicBezTo>
                  <a:cubicBezTo>
                    <a:pt x="706" y="358"/>
                    <a:pt x="729" y="317"/>
                    <a:pt x="714" y="291"/>
                  </a:cubicBezTo>
                  <a:cubicBezTo>
                    <a:pt x="699" y="265"/>
                    <a:pt x="621" y="230"/>
                    <a:pt x="606" y="201"/>
                  </a:cubicBezTo>
                  <a:cubicBezTo>
                    <a:pt x="591" y="172"/>
                    <a:pt x="635" y="139"/>
                    <a:pt x="624" y="117"/>
                  </a:cubicBezTo>
                  <a:cubicBezTo>
                    <a:pt x="613" y="95"/>
                    <a:pt x="558" y="73"/>
                    <a:pt x="540" y="69"/>
                  </a:cubicBezTo>
                  <a:cubicBezTo>
                    <a:pt x="522" y="65"/>
                    <a:pt x="528" y="77"/>
                    <a:pt x="516" y="90"/>
                  </a:cubicBezTo>
                  <a:cubicBezTo>
                    <a:pt x="504" y="103"/>
                    <a:pt x="489" y="131"/>
                    <a:pt x="468" y="147"/>
                  </a:cubicBezTo>
                  <a:cubicBezTo>
                    <a:pt x="447" y="163"/>
                    <a:pt x="388" y="165"/>
                    <a:pt x="387" y="186"/>
                  </a:cubicBezTo>
                  <a:cubicBezTo>
                    <a:pt x="386" y="207"/>
                    <a:pt x="442" y="245"/>
                    <a:pt x="459" y="273"/>
                  </a:cubicBezTo>
                  <a:cubicBezTo>
                    <a:pt x="476" y="301"/>
                    <a:pt x="491" y="338"/>
                    <a:pt x="492" y="354"/>
                  </a:cubicBezTo>
                  <a:cubicBezTo>
                    <a:pt x="493" y="370"/>
                    <a:pt x="475" y="363"/>
                    <a:pt x="465" y="372"/>
                  </a:cubicBezTo>
                  <a:cubicBezTo>
                    <a:pt x="455" y="381"/>
                    <a:pt x="431" y="407"/>
                    <a:pt x="432" y="411"/>
                  </a:cubicBezTo>
                  <a:cubicBezTo>
                    <a:pt x="433" y="415"/>
                    <a:pt x="469" y="406"/>
                    <a:pt x="474" y="396"/>
                  </a:cubicBezTo>
                  <a:cubicBezTo>
                    <a:pt x="479" y="386"/>
                    <a:pt x="470" y="367"/>
                    <a:pt x="462" y="351"/>
                  </a:cubicBezTo>
                  <a:cubicBezTo>
                    <a:pt x="454" y="335"/>
                    <a:pt x="441" y="316"/>
                    <a:pt x="426" y="300"/>
                  </a:cubicBezTo>
                  <a:cubicBezTo>
                    <a:pt x="411" y="284"/>
                    <a:pt x="377" y="282"/>
                    <a:pt x="372" y="255"/>
                  </a:cubicBezTo>
                  <a:cubicBezTo>
                    <a:pt x="367" y="228"/>
                    <a:pt x="387" y="163"/>
                    <a:pt x="393" y="138"/>
                  </a:cubicBezTo>
                  <a:cubicBezTo>
                    <a:pt x="399" y="113"/>
                    <a:pt x="411" y="118"/>
                    <a:pt x="411" y="102"/>
                  </a:cubicBezTo>
                  <a:cubicBezTo>
                    <a:pt x="411" y="86"/>
                    <a:pt x="402" y="54"/>
                    <a:pt x="393" y="42"/>
                  </a:cubicBezTo>
                  <a:cubicBezTo>
                    <a:pt x="384" y="30"/>
                    <a:pt x="369" y="29"/>
                    <a:pt x="357" y="27"/>
                  </a:cubicBezTo>
                  <a:cubicBezTo>
                    <a:pt x="345" y="25"/>
                    <a:pt x="326" y="10"/>
                    <a:pt x="318" y="30"/>
                  </a:cubicBezTo>
                  <a:cubicBezTo>
                    <a:pt x="310" y="50"/>
                    <a:pt x="312" y="119"/>
                    <a:pt x="309" y="144"/>
                  </a:cubicBezTo>
                  <a:cubicBezTo>
                    <a:pt x="306" y="169"/>
                    <a:pt x="297" y="169"/>
                    <a:pt x="300" y="183"/>
                  </a:cubicBezTo>
                  <a:cubicBezTo>
                    <a:pt x="303" y="197"/>
                    <a:pt x="326" y="215"/>
                    <a:pt x="327" y="228"/>
                  </a:cubicBezTo>
                  <a:cubicBezTo>
                    <a:pt x="328" y="241"/>
                    <a:pt x="304" y="247"/>
                    <a:pt x="306" y="264"/>
                  </a:cubicBezTo>
                  <a:cubicBezTo>
                    <a:pt x="308" y="281"/>
                    <a:pt x="334" y="311"/>
                    <a:pt x="336" y="330"/>
                  </a:cubicBezTo>
                  <a:cubicBezTo>
                    <a:pt x="338" y="349"/>
                    <a:pt x="316" y="365"/>
                    <a:pt x="318" y="378"/>
                  </a:cubicBezTo>
                  <a:cubicBezTo>
                    <a:pt x="320" y="391"/>
                    <a:pt x="355" y="405"/>
                    <a:pt x="345" y="408"/>
                  </a:cubicBezTo>
                  <a:cubicBezTo>
                    <a:pt x="335" y="411"/>
                    <a:pt x="276" y="408"/>
                    <a:pt x="258" y="396"/>
                  </a:cubicBezTo>
                  <a:cubicBezTo>
                    <a:pt x="240" y="384"/>
                    <a:pt x="239" y="352"/>
                    <a:pt x="234" y="336"/>
                  </a:cubicBezTo>
                  <a:cubicBezTo>
                    <a:pt x="229" y="320"/>
                    <a:pt x="240" y="313"/>
                    <a:pt x="225" y="300"/>
                  </a:cubicBezTo>
                  <a:cubicBezTo>
                    <a:pt x="210" y="287"/>
                    <a:pt x="163" y="281"/>
                    <a:pt x="144" y="258"/>
                  </a:cubicBezTo>
                  <a:cubicBezTo>
                    <a:pt x="125" y="235"/>
                    <a:pt x="113" y="193"/>
                    <a:pt x="108" y="162"/>
                  </a:cubicBezTo>
                  <a:cubicBezTo>
                    <a:pt x="103" y="131"/>
                    <a:pt x="117" y="94"/>
                    <a:pt x="114" y="72"/>
                  </a:cubicBezTo>
                  <a:cubicBezTo>
                    <a:pt x="111" y="50"/>
                    <a:pt x="95" y="30"/>
                    <a:pt x="87" y="27"/>
                  </a:cubicBezTo>
                  <a:cubicBezTo>
                    <a:pt x="79" y="24"/>
                    <a:pt x="72" y="33"/>
                    <a:pt x="66" y="54"/>
                  </a:cubicBezTo>
                  <a:cubicBezTo>
                    <a:pt x="60" y="75"/>
                    <a:pt x="54" y="131"/>
                    <a:pt x="51" y="153"/>
                  </a:cubicBezTo>
                  <a:cubicBezTo>
                    <a:pt x="48" y="175"/>
                    <a:pt x="45" y="173"/>
                    <a:pt x="48" y="186"/>
                  </a:cubicBezTo>
                  <a:cubicBezTo>
                    <a:pt x="51" y="199"/>
                    <a:pt x="72" y="221"/>
                    <a:pt x="69" y="231"/>
                  </a:cubicBezTo>
                  <a:cubicBezTo>
                    <a:pt x="66" y="241"/>
                    <a:pt x="38" y="241"/>
                    <a:pt x="30" y="249"/>
                  </a:cubicBezTo>
                  <a:cubicBezTo>
                    <a:pt x="22" y="257"/>
                    <a:pt x="26" y="265"/>
                    <a:pt x="21" y="279"/>
                  </a:cubicBezTo>
                  <a:cubicBezTo>
                    <a:pt x="16" y="293"/>
                    <a:pt x="4" y="321"/>
                    <a:pt x="3" y="333"/>
                  </a:cubicBezTo>
                  <a:cubicBezTo>
                    <a:pt x="2" y="345"/>
                    <a:pt x="8" y="341"/>
                    <a:pt x="12" y="354"/>
                  </a:cubicBezTo>
                  <a:cubicBezTo>
                    <a:pt x="16" y="367"/>
                    <a:pt x="19" y="412"/>
                    <a:pt x="30" y="411"/>
                  </a:cubicBezTo>
                  <a:cubicBezTo>
                    <a:pt x="41" y="410"/>
                    <a:pt x="69" y="366"/>
                    <a:pt x="78" y="351"/>
                  </a:cubicBezTo>
                  <a:cubicBezTo>
                    <a:pt x="87" y="336"/>
                    <a:pt x="83" y="313"/>
                    <a:pt x="87" y="318"/>
                  </a:cubicBezTo>
                  <a:cubicBezTo>
                    <a:pt x="91" y="323"/>
                    <a:pt x="98" y="368"/>
                    <a:pt x="102" y="384"/>
                  </a:cubicBezTo>
                  <a:cubicBezTo>
                    <a:pt x="106" y="400"/>
                    <a:pt x="105" y="421"/>
                    <a:pt x="111" y="414"/>
                  </a:cubicBezTo>
                  <a:cubicBezTo>
                    <a:pt x="117" y="407"/>
                    <a:pt x="136" y="365"/>
                    <a:pt x="141" y="342"/>
                  </a:cubicBezTo>
                  <a:cubicBezTo>
                    <a:pt x="146" y="319"/>
                    <a:pt x="141" y="308"/>
                    <a:pt x="141" y="273"/>
                  </a:cubicBezTo>
                  <a:cubicBezTo>
                    <a:pt x="141" y="238"/>
                    <a:pt x="133" y="172"/>
                    <a:pt x="138" y="129"/>
                  </a:cubicBezTo>
                  <a:cubicBezTo>
                    <a:pt x="143" y="86"/>
                    <a:pt x="150" y="1"/>
                    <a:pt x="171" y="12"/>
                  </a:cubicBezTo>
                  <a:cubicBezTo>
                    <a:pt x="192" y="23"/>
                    <a:pt x="244" y="153"/>
                    <a:pt x="264" y="195"/>
                  </a:cubicBezTo>
                  <a:cubicBezTo>
                    <a:pt x="284" y="237"/>
                    <a:pt x="285" y="244"/>
                    <a:pt x="294" y="264"/>
                  </a:cubicBezTo>
                  <a:cubicBezTo>
                    <a:pt x="303" y="284"/>
                    <a:pt x="306" y="304"/>
                    <a:pt x="321" y="315"/>
                  </a:cubicBezTo>
                  <a:cubicBezTo>
                    <a:pt x="336" y="326"/>
                    <a:pt x="371" y="317"/>
                    <a:pt x="387" y="333"/>
                  </a:cubicBezTo>
                  <a:cubicBezTo>
                    <a:pt x="403" y="349"/>
                    <a:pt x="396" y="408"/>
                    <a:pt x="417" y="411"/>
                  </a:cubicBezTo>
                  <a:cubicBezTo>
                    <a:pt x="438" y="414"/>
                    <a:pt x="496" y="378"/>
                    <a:pt x="516" y="354"/>
                  </a:cubicBezTo>
                  <a:cubicBezTo>
                    <a:pt x="536" y="330"/>
                    <a:pt x="537" y="296"/>
                    <a:pt x="534" y="270"/>
                  </a:cubicBezTo>
                  <a:cubicBezTo>
                    <a:pt x="531" y="244"/>
                    <a:pt x="501" y="216"/>
                    <a:pt x="498" y="198"/>
                  </a:cubicBezTo>
                  <a:cubicBezTo>
                    <a:pt x="495" y="180"/>
                    <a:pt x="511" y="175"/>
                    <a:pt x="516" y="162"/>
                  </a:cubicBezTo>
                  <a:cubicBezTo>
                    <a:pt x="521" y="149"/>
                    <a:pt x="519" y="140"/>
                    <a:pt x="528" y="117"/>
                  </a:cubicBezTo>
                  <a:cubicBezTo>
                    <a:pt x="537" y="94"/>
                    <a:pt x="546" y="35"/>
                    <a:pt x="573" y="21"/>
                  </a:cubicBezTo>
                  <a:cubicBezTo>
                    <a:pt x="600" y="7"/>
                    <a:pt x="664" y="29"/>
                    <a:pt x="690" y="33"/>
                  </a:cubicBezTo>
                  <a:cubicBezTo>
                    <a:pt x="716" y="37"/>
                    <a:pt x="720" y="32"/>
                    <a:pt x="732" y="45"/>
                  </a:cubicBezTo>
                  <a:cubicBezTo>
                    <a:pt x="744" y="58"/>
                    <a:pt x="761" y="100"/>
                    <a:pt x="765" y="114"/>
                  </a:cubicBezTo>
                  <a:cubicBezTo>
                    <a:pt x="769" y="128"/>
                    <a:pt x="761" y="126"/>
                    <a:pt x="756" y="132"/>
                  </a:cubicBezTo>
                  <a:cubicBezTo>
                    <a:pt x="751" y="138"/>
                    <a:pt x="733" y="142"/>
                    <a:pt x="735" y="153"/>
                  </a:cubicBezTo>
                  <a:cubicBezTo>
                    <a:pt x="737" y="164"/>
                    <a:pt x="760" y="184"/>
                    <a:pt x="771" y="198"/>
                  </a:cubicBezTo>
                  <a:cubicBezTo>
                    <a:pt x="782" y="212"/>
                    <a:pt x="811" y="226"/>
                    <a:pt x="804" y="240"/>
                  </a:cubicBezTo>
                  <a:cubicBezTo>
                    <a:pt x="797" y="254"/>
                    <a:pt x="741" y="272"/>
                    <a:pt x="729" y="285"/>
                  </a:cubicBezTo>
                  <a:cubicBezTo>
                    <a:pt x="717" y="298"/>
                    <a:pt x="720" y="305"/>
                    <a:pt x="732" y="318"/>
                  </a:cubicBezTo>
                  <a:cubicBezTo>
                    <a:pt x="744" y="331"/>
                    <a:pt x="796" y="351"/>
                    <a:pt x="798" y="363"/>
                  </a:cubicBezTo>
                  <a:cubicBezTo>
                    <a:pt x="800" y="375"/>
                    <a:pt x="757" y="381"/>
                    <a:pt x="747" y="390"/>
                  </a:cubicBezTo>
                  <a:cubicBezTo>
                    <a:pt x="737" y="399"/>
                    <a:pt x="737" y="408"/>
                    <a:pt x="738" y="417"/>
                  </a:cubicBezTo>
                </a:path>
              </a:pathLst>
            </a:custGeom>
            <a:grpFill/>
            <a:ln w="3175" cmpd="sng">
              <a:solidFill>
                <a:srgbClr val="0000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 rot="16200000" flipH="1">
              <a:off x="5009" y="1148"/>
              <a:ext cx="676" cy="877"/>
            </a:xfrm>
            <a:custGeom>
              <a:avLst/>
              <a:gdLst/>
              <a:ahLst/>
              <a:cxnLst>
                <a:cxn ang="0">
                  <a:pos x="33" y="123"/>
                </a:cxn>
                <a:cxn ang="0">
                  <a:pos x="126" y="264"/>
                </a:cxn>
                <a:cxn ang="0">
                  <a:pos x="285" y="384"/>
                </a:cxn>
                <a:cxn ang="0">
                  <a:pos x="315" y="366"/>
                </a:cxn>
                <a:cxn ang="0">
                  <a:pos x="219" y="150"/>
                </a:cxn>
                <a:cxn ang="0">
                  <a:pos x="123" y="228"/>
                </a:cxn>
                <a:cxn ang="0">
                  <a:pos x="36" y="360"/>
                </a:cxn>
                <a:cxn ang="0">
                  <a:pos x="111" y="336"/>
                </a:cxn>
                <a:cxn ang="0">
                  <a:pos x="135" y="108"/>
                </a:cxn>
                <a:cxn ang="0">
                  <a:pos x="45" y="24"/>
                </a:cxn>
                <a:cxn ang="0">
                  <a:pos x="237" y="138"/>
                </a:cxn>
                <a:cxn ang="0">
                  <a:pos x="207" y="231"/>
                </a:cxn>
                <a:cxn ang="0">
                  <a:pos x="156" y="369"/>
                </a:cxn>
                <a:cxn ang="0">
                  <a:pos x="216" y="369"/>
                </a:cxn>
                <a:cxn ang="0">
                  <a:pos x="165" y="168"/>
                </a:cxn>
                <a:cxn ang="0">
                  <a:pos x="243" y="57"/>
                </a:cxn>
                <a:cxn ang="0">
                  <a:pos x="195" y="36"/>
                </a:cxn>
                <a:cxn ang="0">
                  <a:pos x="387" y="96"/>
                </a:cxn>
                <a:cxn ang="0">
                  <a:pos x="336" y="195"/>
                </a:cxn>
                <a:cxn ang="0">
                  <a:pos x="354" y="318"/>
                </a:cxn>
                <a:cxn ang="0">
                  <a:pos x="363" y="414"/>
                </a:cxn>
                <a:cxn ang="0">
                  <a:pos x="498" y="138"/>
                </a:cxn>
                <a:cxn ang="0">
                  <a:pos x="516" y="24"/>
                </a:cxn>
                <a:cxn ang="0">
                  <a:pos x="552" y="351"/>
                </a:cxn>
                <a:cxn ang="0">
                  <a:pos x="675" y="258"/>
                </a:cxn>
                <a:cxn ang="0">
                  <a:pos x="600" y="42"/>
                </a:cxn>
                <a:cxn ang="0">
                  <a:pos x="570" y="357"/>
                </a:cxn>
                <a:cxn ang="0">
                  <a:pos x="435" y="27"/>
                </a:cxn>
                <a:cxn ang="0">
                  <a:pos x="516" y="144"/>
                </a:cxn>
                <a:cxn ang="0">
                  <a:pos x="585" y="231"/>
                </a:cxn>
                <a:cxn ang="0">
                  <a:pos x="618" y="384"/>
                </a:cxn>
                <a:cxn ang="0">
                  <a:pos x="741" y="216"/>
                </a:cxn>
                <a:cxn ang="0">
                  <a:pos x="714" y="27"/>
                </a:cxn>
                <a:cxn ang="0">
                  <a:pos x="717" y="129"/>
                </a:cxn>
                <a:cxn ang="0">
                  <a:pos x="672" y="288"/>
                </a:cxn>
                <a:cxn ang="0">
                  <a:pos x="606" y="201"/>
                </a:cxn>
                <a:cxn ang="0">
                  <a:pos x="516" y="90"/>
                </a:cxn>
                <a:cxn ang="0">
                  <a:pos x="459" y="273"/>
                </a:cxn>
                <a:cxn ang="0">
                  <a:pos x="432" y="411"/>
                </a:cxn>
                <a:cxn ang="0">
                  <a:pos x="426" y="300"/>
                </a:cxn>
                <a:cxn ang="0">
                  <a:pos x="411" y="102"/>
                </a:cxn>
                <a:cxn ang="0">
                  <a:pos x="318" y="30"/>
                </a:cxn>
                <a:cxn ang="0">
                  <a:pos x="327" y="228"/>
                </a:cxn>
                <a:cxn ang="0">
                  <a:pos x="318" y="378"/>
                </a:cxn>
                <a:cxn ang="0">
                  <a:pos x="234" y="336"/>
                </a:cxn>
                <a:cxn ang="0">
                  <a:pos x="108" y="162"/>
                </a:cxn>
                <a:cxn ang="0">
                  <a:pos x="66" y="54"/>
                </a:cxn>
                <a:cxn ang="0">
                  <a:pos x="69" y="231"/>
                </a:cxn>
                <a:cxn ang="0">
                  <a:pos x="3" y="333"/>
                </a:cxn>
                <a:cxn ang="0">
                  <a:pos x="78" y="351"/>
                </a:cxn>
                <a:cxn ang="0">
                  <a:pos x="111" y="414"/>
                </a:cxn>
                <a:cxn ang="0">
                  <a:pos x="138" y="129"/>
                </a:cxn>
                <a:cxn ang="0">
                  <a:pos x="294" y="264"/>
                </a:cxn>
                <a:cxn ang="0">
                  <a:pos x="417" y="411"/>
                </a:cxn>
                <a:cxn ang="0">
                  <a:pos x="498" y="198"/>
                </a:cxn>
                <a:cxn ang="0">
                  <a:pos x="573" y="21"/>
                </a:cxn>
                <a:cxn ang="0">
                  <a:pos x="765" y="114"/>
                </a:cxn>
                <a:cxn ang="0">
                  <a:pos x="771" y="198"/>
                </a:cxn>
                <a:cxn ang="0">
                  <a:pos x="732" y="318"/>
                </a:cxn>
                <a:cxn ang="0">
                  <a:pos x="738" y="417"/>
                </a:cxn>
              </a:cxnLst>
              <a:rect l="0" t="0" r="r" b="b"/>
              <a:pathLst>
                <a:path w="811" h="460">
                  <a:moveTo>
                    <a:pt x="0" y="24"/>
                  </a:moveTo>
                  <a:cubicBezTo>
                    <a:pt x="11" y="32"/>
                    <a:pt x="22" y="41"/>
                    <a:pt x="27" y="57"/>
                  </a:cubicBezTo>
                  <a:cubicBezTo>
                    <a:pt x="32" y="73"/>
                    <a:pt x="35" y="107"/>
                    <a:pt x="33" y="123"/>
                  </a:cubicBezTo>
                  <a:cubicBezTo>
                    <a:pt x="31" y="139"/>
                    <a:pt x="8" y="133"/>
                    <a:pt x="15" y="156"/>
                  </a:cubicBezTo>
                  <a:cubicBezTo>
                    <a:pt x="22" y="179"/>
                    <a:pt x="59" y="243"/>
                    <a:pt x="78" y="261"/>
                  </a:cubicBezTo>
                  <a:cubicBezTo>
                    <a:pt x="97" y="279"/>
                    <a:pt x="110" y="250"/>
                    <a:pt x="126" y="264"/>
                  </a:cubicBezTo>
                  <a:cubicBezTo>
                    <a:pt x="142" y="278"/>
                    <a:pt x="161" y="332"/>
                    <a:pt x="177" y="345"/>
                  </a:cubicBezTo>
                  <a:cubicBezTo>
                    <a:pt x="193" y="358"/>
                    <a:pt x="204" y="336"/>
                    <a:pt x="222" y="342"/>
                  </a:cubicBezTo>
                  <a:cubicBezTo>
                    <a:pt x="240" y="348"/>
                    <a:pt x="273" y="374"/>
                    <a:pt x="285" y="384"/>
                  </a:cubicBezTo>
                  <a:cubicBezTo>
                    <a:pt x="297" y="394"/>
                    <a:pt x="292" y="396"/>
                    <a:pt x="297" y="402"/>
                  </a:cubicBezTo>
                  <a:cubicBezTo>
                    <a:pt x="302" y="408"/>
                    <a:pt x="312" y="423"/>
                    <a:pt x="315" y="417"/>
                  </a:cubicBezTo>
                  <a:cubicBezTo>
                    <a:pt x="318" y="411"/>
                    <a:pt x="319" y="383"/>
                    <a:pt x="315" y="366"/>
                  </a:cubicBezTo>
                  <a:cubicBezTo>
                    <a:pt x="311" y="349"/>
                    <a:pt x="304" y="336"/>
                    <a:pt x="288" y="312"/>
                  </a:cubicBezTo>
                  <a:cubicBezTo>
                    <a:pt x="272" y="288"/>
                    <a:pt x="233" y="249"/>
                    <a:pt x="222" y="222"/>
                  </a:cubicBezTo>
                  <a:cubicBezTo>
                    <a:pt x="211" y="195"/>
                    <a:pt x="228" y="163"/>
                    <a:pt x="219" y="150"/>
                  </a:cubicBezTo>
                  <a:cubicBezTo>
                    <a:pt x="210" y="137"/>
                    <a:pt x="180" y="135"/>
                    <a:pt x="165" y="144"/>
                  </a:cubicBezTo>
                  <a:cubicBezTo>
                    <a:pt x="150" y="153"/>
                    <a:pt x="136" y="193"/>
                    <a:pt x="129" y="207"/>
                  </a:cubicBezTo>
                  <a:cubicBezTo>
                    <a:pt x="122" y="221"/>
                    <a:pt x="132" y="222"/>
                    <a:pt x="123" y="228"/>
                  </a:cubicBezTo>
                  <a:cubicBezTo>
                    <a:pt x="114" y="234"/>
                    <a:pt x="80" y="234"/>
                    <a:pt x="72" y="243"/>
                  </a:cubicBezTo>
                  <a:cubicBezTo>
                    <a:pt x="64" y="252"/>
                    <a:pt x="78" y="266"/>
                    <a:pt x="72" y="285"/>
                  </a:cubicBezTo>
                  <a:cubicBezTo>
                    <a:pt x="66" y="304"/>
                    <a:pt x="41" y="344"/>
                    <a:pt x="36" y="360"/>
                  </a:cubicBezTo>
                  <a:cubicBezTo>
                    <a:pt x="31" y="376"/>
                    <a:pt x="40" y="372"/>
                    <a:pt x="42" y="381"/>
                  </a:cubicBezTo>
                  <a:cubicBezTo>
                    <a:pt x="44" y="390"/>
                    <a:pt x="36" y="424"/>
                    <a:pt x="48" y="417"/>
                  </a:cubicBezTo>
                  <a:cubicBezTo>
                    <a:pt x="60" y="410"/>
                    <a:pt x="104" y="367"/>
                    <a:pt x="111" y="336"/>
                  </a:cubicBezTo>
                  <a:cubicBezTo>
                    <a:pt x="118" y="305"/>
                    <a:pt x="98" y="261"/>
                    <a:pt x="93" y="231"/>
                  </a:cubicBezTo>
                  <a:cubicBezTo>
                    <a:pt x="88" y="201"/>
                    <a:pt x="71" y="176"/>
                    <a:pt x="78" y="156"/>
                  </a:cubicBezTo>
                  <a:cubicBezTo>
                    <a:pt x="85" y="136"/>
                    <a:pt x="123" y="126"/>
                    <a:pt x="135" y="108"/>
                  </a:cubicBezTo>
                  <a:cubicBezTo>
                    <a:pt x="147" y="90"/>
                    <a:pt x="154" y="66"/>
                    <a:pt x="147" y="51"/>
                  </a:cubicBezTo>
                  <a:cubicBezTo>
                    <a:pt x="140" y="36"/>
                    <a:pt x="113" y="25"/>
                    <a:pt x="96" y="21"/>
                  </a:cubicBezTo>
                  <a:cubicBezTo>
                    <a:pt x="79" y="17"/>
                    <a:pt x="52" y="18"/>
                    <a:pt x="45" y="24"/>
                  </a:cubicBezTo>
                  <a:cubicBezTo>
                    <a:pt x="38" y="30"/>
                    <a:pt x="41" y="46"/>
                    <a:pt x="54" y="60"/>
                  </a:cubicBezTo>
                  <a:cubicBezTo>
                    <a:pt x="67" y="74"/>
                    <a:pt x="93" y="92"/>
                    <a:pt x="123" y="105"/>
                  </a:cubicBezTo>
                  <a:cubicBezTo>
                    <a:pt x="153" y="118"/>
                    <a:pt x="212" y="124"/>
                    <a:pt x="237" y="138"/>
                  </a:cubicBezTo>
                  <a:cubicBezTo>
                    <a:pt x="262" y="152"/>
                    <a:pt x="276" y="175"/>
                    <a:pt x="276" y="189"/>
                  </a:cubicBezTo>
                  <a:cubicBezTo>
                    <a:pt x="276" y="203"/>
                    <a:pt x="252" y="215"/>
                    <a:pt x="240" y="222"/>
                  </a:cubicBezTo>
                  <a:cubicBezTo>
                    <a:pt x="228" y="229"/>
                    <a:pt x="214" y="222"/>
                    <a:pt x="207" y="231"/>
                  </a:cubicBezTo>
                  <a:cubicBezTo>
                    <a:pt x="200" y="240"/>
                    <a:pt x="200" y="259"/>
                    <a:pt x="198" y="276"/>
                  </a:cubicBezTo>
                  <a:cubicBezTo>
                    <a:pt x="196" y="293"/>
                    <a:pt x="202" y="321"/>
                    <a:pt x="195" y="336"/>
                  </a:cubicBezTo>
                  <a:cubicBezTo>
                    <a:pt x="188" y="351"/>
                    <a:pt x="164" y="358"/>
                    <a:pt x="156" y="369"/>
                  </a:cubicBezTo>
                  <a:cubicBezTo>
                    <a:pt x="148" y="380"/>
                    <a:pt x="143" y="397"/>
                    <a:pt x="147" y="405"/>
                  </a:cubicBezTo>
                  <a:cubicBezTo>
                    <a:pt x="151" y="413"/>
                    <a:pt x="172" y="426"/>
                    <a:pt x="183" y="420"/>
                  </a:cubicBezTo>
                  <a:cubicBezTo>
                    <a:pt x="194" y="414"/>
                    <a:pt x="204" y="389"/>
                    <a:pt x="216" y="369"/>
                  </a:cubicBezTo>
                  <a:cubicBezTo>
                    <a:pt x="228" y="349"/>
                    <a:pt x="266" y="322"/>
                    <a:pt x="258" y="300"/>
                  </a:cubicBezTo>
                  <a:cubicBezTo>
                    <a:pt x="250" y="278"/>
                    <a:pt x="180" y="259"/>
                    <a:pt x="165" y="237"/>
                  </a:cubicBezTo>
                  <a:cubicBezTo>
                    <a:pt x="150" y="215"/>
                    <a:pt x="155" y="180"/>
                    <a:pt x="165" y="168"/>
                  </a:cubicBezTo>
                  <a:cubicBezTo>
                    <a:pt x="175" y="156"/>
                    <a:pt x="204" y="172"/>
                    <a:pt x="225" y="162"/>
                  </a:cubicBezTo>
                  <a:cubicBezTo>
                    <a:pt x="246" y="152"/>
                    <a:pt x="291" y="122"/>
                    <a:pt x="294" y="105"/>
                  </a:cubicBezTo>
                  <a:cubicBezTo>
                    <a:pt x="297" y="88"/>
                    <a:pt x="262" y="59"/>
                    <a:pt x="243" y="57"/>
                  </a:cubicBezTo>
                  <a:cubicBezTo>
                    <a:pt x="224" y="55"/>
                    <a:pt x="184" y="88"/>
                    <a:pt x="180" y="93"/>
                  </a:cubicBezTo>
                  <a:cubicBezTo>
                    <a:pt x="176" y="98"/>
                    <a:pt x="217" y="99"/>
                    <a:pt x="219" y="90"/>
                  </a:cubicBezTo>
                  <a:cubicBezTo>
                    <a:pt x="221" y="81"/>
                    <a:pt x="188" y="47"/>
                    <a:pt x="195" y="36"/>
                  </a:cubicBezTo>
                  <a:cubicBezTo>
                    <a:pt x="202" y="25"/>
                    <a:pt x="239" y="14"/>
                    <a:pt x="264" y="24"/>
                  </a:cubicBezTo>
                  <a:cubicBezTo>
                    <a:pt x="289" y="34"/>
                    <a:pt x="325" y="87"/>
                    <a:pt x="345" y="99"/>
                  </a:cubicBezTo>
                  <a:cubicBezTo>
                    <a:pt x="365" y="111"/>
                    <a:pt x="382" y="103"/>
                    <a:pt x="387" y="96"/>
                  </a:cubicBezTo>
                  <a:cubicBezTo>
                    <a:pt x="392" y="89"/>
                    <a:pt x="384" y="57"/>
                    <a:pt x="375" y="57"/>
                  </a:cubicBezTo>
                  <a:cubicBezTo>
                    <a:pt x="366" y="57"/>
                    <a:pt x="336" y="73"/>
                    <a:pt x="330" y="96"/>
                  </a:cubicBezTo>
                  <a:cubicBezTo>
                    <a:pt x="324" y="119"/>
                    <a:pt x="327" y="173"/>
                    <a:pt x="336" y="195"/>
                  </a:cubicBezTo>
                  <a:cubicBezTo>
                    <a:pt x="345" y="217"/>
                    <a:pt x="381" y="214"/>
                    <a:pt x="384" y="228"/>
                  </a:cubicBezTo>
                  <a:cubicBezTo>
                    <a:pt x="387" y="242"/>
                    <a:pt x="359" y="267"/>
                    <a:pt x="354" y="282"/>
                  </a:cubicBezTo>
                  <a:cubicBezTo>
                    <a:pt x="349" y="297"/>
                    <a:pt x="354" y="307"/>
                    <a:pt x="354" y="318"/>
                  </a:cubicBezTo>
                  <a:cubicBezTo>
                    <a:pt x="354" y="329"/>
                    <a:pt x="353" y="338"/>
                    <a:pt x="354" y="348"/>
                  </a:cubicBezTo>
                  <a:cubicBezTo>
                    <a:pt x="355" y="358"/>
                    <a:pt x="362" y="370"/>
                    <a:pt x="363" y="381"/>
                  </a:cubicBezTo>
                  <a:cubicBezTo>
                    <a:pt x="364" y="392"/>
                    <a:pt x="360" y="409"/>
                    <a:pt x="363" y="414"/>
                  </a:cubicBezTo>
                  <a:cubicBezTo>
                    <a:pt x="366" y="419"/>
                    <a:pt x="362" y="433"/>
                    <a:pt x="381" y="411"/>
                  </a:cubicBezTo>
                  <a:cubicBezTo>
                    <a:pt x="400" y="389"/>
                    <a:pt x="461" y="327"/>
                    <a:pt x="480" y="282"/>
                  </a:cubicBezTo>
                  <a:cubicBezTo>
                    <a:pt x="499" y="237"/>
                    <a:pt x="500" y="168"/>
                    <a:pt x="498" y="138"/>
                  </a:cubicBezTo>
                  <a:cubicBezTo>
                    <a:pt x="496" y="108"/>
                    <a:pt x="468" y="116"/>
                    <a:pt x="468" y="99"/>
                  </a:cubicBezTo>
                  <a:cubicBezTo>
                    <a:pt x="468" y="82"/>
                    <a:pt x="490" y="45"/>
                    <a:pt x="498" y="33"/>
                  </a:cubicBezTo>
                  <a:cubicBezTo>
                    <a:pt x="506" y="21"/>
                    <a:pt x="498" y="0"/>
                    <a:pt x="516" y="24"/>
                  </a:cubicBezTo>
                  <a:cubicBezTo>
                    <a:pt x="534" y="48"/>
                    <a:pt x="591" y="139"/>
                    <a:pt x="606" y="180"/>
                  </a:cubicBezTo>
                  <a:cubicBezTo>
                    <a:pt x="621" y="221"/>
                    <a:pt x="618" y="245"/>
                    <a:pt x="609" y="273"/>
                  </a:cubicBezTo>
                  <a:cubicBezTo>
                    <a:pt x="600" y="301"/>
                    <a:pt x="566" y="329"/>
                    <a:pt x="552" y="351"/>
                  </a:cubicBezTo>
                  <a:cubicBezTo>
                    <a:pt x="538" y="373"/>
                    <a:pt x="520" y="401"/>
                    <a:pt x="522" y="408"/>
                  </a:cubicBezTo>
                  <a:cubicBezTo>
                    <a:pt x="524" y="415"/>
                    <a:pt x="538" y="418"/>
                    <a:pt x="564" y="393"/>
                  </a:cubicBezTo>
                  <a:cubicBezTo>
                    <a:pt x="590" y="368"/>
                    <a:pt x="659" y="300"/>
                    <a:pt x="675" y="258"/>
                  </a:cubicBezTo>
                  <a:cubicBezTo>
                    <a:pt x="691" y="216"/>
                    <a:pt x="667" y="180"/>
                    <a:pt x="663" y="141"/>
                  </a:cubicBezTo>
                  <a:cubicBezTo>
                    <a:pt x="659" y="102"/>
                    <a:pt x="662" y="40"/>
                    <a:pt x="651" y="24"/>
                  </a:cubicBezTo>
                  <a:cubicBezTo>
                    <a:pt x="640" y="8"/>
                    <a:pt x="620" y="13"/>
                    <a:pt x="600" y="42"/>
                  </a:cubicBezTo>
                  <a:cubicBezTo>
                    <a:pt x="580" y="71"/>
                    <a:pt x="534" y="152"/>
                    <a:pt x="531" y="195"/>
                  </a:cubicBezTo>
                  <a:cubicBezTo>
                    <a:pt x="528" y="238"/>
                    <a:pt x="572" y="273"/>
                    <a:pt x="579" y="300"/>
                  </a:cubicBezTo>
                  <a:cubicBezTo>
                    <a:pt x="586" y="327"/>
                    <a:pt x="565" y="338"/>
                    <a:pt x="570" y="357"/>
                  </a:cubicBezTo>
                  <a:cubicBezTo>
                    <a:pt x="575" y="376"/>
                    <a:pt x="635" y="460"/>
                    <a:pt x="609" y="414"/>
                  </a:cubicBezTo>
                  <a:cubicBezTo>
                    <a:pt x="583" y="368"/>
                    <a:pt x="446" y="145"/>
                    <a:pt x="417" y="81"/>
                  </a:cubicBezTo>
                  <a:cubicBezTo>
                    <a:pt x="388" y="17"/>
                    <a:pt x="431" y="28"/>
                    <a:pt x="435" y="27"/>
                  </a:cubicBezTo>
                  <a:cubicBezTo>
                    <a:pt x="439" y="26"/>
                    <a:pt x="436" y="60"/>
                    <a:pt x="441" y="72"/>
                  </a:cubicBezTo>
                  <a:cubicBezTo>
                    <a:pt x="446" y="84"/>
                    <a:pt x="455" y="90"/>
                    <a:pt x="468" y="102"/>
                  </a:cubicBezTo>
                  <a:cubicBezTo>
                    <a:pt x="481" y="114"/>
                    <a:pt x="496" y="135"/>
                    <a:pt x="516" y="144"/>
                  </a:cubicBezTo>
                  <a:cubicBezTo>
                    <a:pt x="536" y="153"/>
                    <a:pt x="572" y="149"/>
                    <a:pt x="588" y="159"/>
                  </a:cubicBezTo>
                  <a:cubicBezTo>
                    <a:pt x="604" y="169"/>
                    <a:pt x="612" y="192"/>
                    <a:pt x="612" y="204"/>
                  </a:cubicBezTo>
                  <a:cubicBezTo>
                    <a:pt x="612" y="216"/>
                    <a:pt x="589" y="219"/>
                    <a:pt x="585" y="231"/>
                  </a:cubicBezTo>
                  <a:cubicBezTo>
                    <a:pt x="581" y="243"/>
                    <a:pt x="582" y="263"/>
                    <a:pt x="585" y="279"/>
                  </a:cubicBezTo>
                  <a:cubicBezTo>
                    <a:pt x="588" y="295"/>
                    <a:pt x="598" y="310"/>
                    <a:pt x="603" y="327"/>
                  </a:cubicBezTo>
                  <a:cubicBezTo>
                    <a:pt x="608" y="344"/>
                    <a:pt x="602" y="369"/>
                    <a:pt x="618" y="384"/>
                  </a:cubicBezTo>
                  <a:cubicBezTo>
                    <a:pt x="634" y="399"/>
                    <a:pt x="677" y="418"/>
                    <a:pt x="696" y="417"/>
                  </a:cubicBezTo>
                  <a:cubicBezTo>
                    <a:pt x="715" y="416"/>
                    <a:pt x="725" y="411"/>
                    <a:pt x="732" y="378"/>
                  </a:cubicBezTo>
                  <a:cubicBezTo>
                    <a:pt x="739" y="345"/>
                    <a:pt x="751" y="254"/>
                    <a:pt x="741" y="216"/>
                  </a:cubicBezTo>
                  <a:cubicBezTo>
                    <a:pt x="731" y="178"/>
                    <a:pt x="688" y="168"/>
                    <a:pt x="672" y="147"/>
                  </a:cubicBezTo>
                  <a:cubicBezTo>
                    <a:pt x="656" y="126"/>
                    <a:pt x="638" y="107"/>
                    <a:pt x="645" y="87"/>
                  </a:cubicBezTo>
                  <a:cubicBezTo>
                    <a:pt x="652" y="67"/>
                    <a:pt x="709" y="36"/>
                    <a:pt x="714" y="27"/>
                  </a:cubicBezTo>
                  <a:cubicBezTo>
                    <a:pt x="719" y="18"/>
                    <a:pt x="677" y="22"/>
                    <a:pt x="675" y="33"/>
                  </a:cubicBezTo>
                  <a:cubicBezTo>
                    <a:pt x="673" y="44"/>
                    <a:pt x="692" y="77"/>
                    <a:pt x="699" y="93"/>
                  </a:cubicBezTo>
                  <a:cubicBezTo>
                    <a:pt x="706" y="109"/>
                    <a:pt x="719" y="117"/>
                    <a:pt x="717" y="129"/>
                  </a:cubicBezTo>
                  <a:cubicBezTo>
                    <a:pt x="715" y="141"/>
                    <a:pt x="690" y="148"/>
                    <a:pt x="687" y="168"/>
                  </a:cubicBezTo>
                  <a:cubicBezTo>
                    <a:pt x="684" y="188"/>
                    <a:pt x="701" y="229"/>
                    <a:pt x="699" y="249"/>
                  </a:cubicBezTo>
                  <a:cubicBezTo>
                    <a:pt x="697" y="269"/>
                    <a:pt x="672" y="270"/>
                    <a:pt x="672" y="288"/>
                  </a:cubicBezTo>
                  <a:cubicBezTo>
                    <a:pt x="672" y="306"/>
                    <a:pt x="692" y="356"/>
                    <a:pt x="699" y="357"/>
                  </a:cubicBezTo>
                  <a:cubicBezTo>
                    <a:pt x="706" y="358"/>
                    <a:pt x="729" y="317"/>
                    <a:pt x="714" y="291"/>
                  </a:cubicBezTo>
                  <a:cubicBezTo>
                    <a:pt x="699" y="265"/>
                    <a:pt x="621" y="230"/>
                    <a:pt x="606" y="201"/>
                  </a:cubicBezTo>
                  <a:cubicBezTo>
                    <a:pt x="591" y="172"/>
                    <a:pt x="635" y="139"/>
                    <a:pt x="624" y="117"/>
                  </a:cubicBezTo>
                  <a:cubicBezTo>
                    <a:pt x="613" y="95"/>
                    <a:pt x="558" y="73"/>
                    <a:pt x="540" y="69"/>
                  </a:cubicBezTo>
                  <a:cubicBezTo>
                    <a:pt x="522" y="65"/>
                    <a:pt x="528" y="77"/>
                    <a:pt x="516" y="90"/>
                  </a:cubicBezTo>
                  <a:cubicBezTo>
                    <a:pt x="504" y="103"/>
                    <a:pt x="489" y="131"/>
                    <a:pt x="468" y="147"/>
                  </a:cubicBezTo>
                  <a:cubicBezTo>
                    <a:pt x="447" y="163"/>
                    <a:pt x="388" y="165"/>
                    <a:pt x="387" y="186"/>
                  </a:cubicBezTo>
                  <a:cubicBezTo>
                    <a:pt x="386" y="207"/>
                    <a:pt x="442" y="245"/>
                    <a:pt x="459" y="273"/>
                  </a:cubicBezTo>
                  <a:cubicBezTo>
                    <a:pt x="476" y="301"/>
                    <a:pt x="491" y="338"/>
                    <a:pt x="492" y="354"/>
                  </a:cubicBezTo>
                  <a:cubicBezTo>
                    <a:pt x="493" y="370"/>
                    <a:pt x="475" y="363"/>
                    <a:pt x="465" y="372"/>
                  </a:cubicBezTo>
                  <a:cubicBezTo>
                    <a:pt x="455" y="381"/>
                    <a:pt x="431" y="407"/>
                    <a:pt x="432" y="411"/>
                  </a:cubicBezTo>
                  <a:cubicBezTo>
                    <a:pt x="433" y="415"/>
                    <a:pt x="469" y="406"/>
                    <a:pt x="474" y="396"/>
                  </a:cubicBezTo>
                  <a:cubicBezTo>
                    <a:pt x="479" y="386"/>
                    <a:pt x="470" y="367"/>
                    <a:pt x="462" y="351"/>
                  </a:cubicBezTo>
                  <a:cubicBezTo>
                    <a:pt x="454" y="335"/>
                    <a:pt x="441" y="316"/>
                    <a:pt x="426" y="300"/>
                  </a:cubicBezTo>
                  <a:cubicBezTo>
                    <a:pt x="411" y="284"/>
                    <a:pt x="377" y="282"/>
                    <a:pt x="372" y="255"/>
                  </a:cubicBezTo>
                  <a:cubicBezTo>
                    <a:pt x="367" y="228"/>
                    <a:pt x="387" y="163"/>
                    <a:pt x="393" y="138"/>
                  </a:cubicBezTo>
                  <a:cubicBezTo>
                    <a:pt x="399" y="113"/>
                    <a:pt x="411" y="118"/>
                    <a:pt x="411" y="102"/>
                  </a:cubicBezTo>
                  <a:cubicBezTo>
                    <a:pt x="411" y="86"/>
                    <a:pt x="402" y="54"/>
                    <a:pt x="393" y="42"/>
                  </a:cubicBezTo>
                  <a:cubicBezTo>
                    <a:pt x="384" y="30"/>
                    <a:pt x="369" y="29"/>
                    <a:pt x="357" y="27"/>
                  </a:cubicBezTo>
                  <a:cubicBezTo>
                    <a:pt x="345" y="25"/>
                    <a:pt x="326" y="10"/>
                    <a:pt x="318" y="30"/>
                  </a:cubicBezTo>
                  <a:cubicBezTo>
                    <a:pt x="310" y="50"/>
                    <a:pt x="312" y="119"/>
                    <a:pt x="309" y="144"/>
                  </a:cubicBezTo>
                  <a:cubicBezTo>
                    <a:pt x="306" y="169"/>
                    <a:pt x="297" y="169"/>
                    <a:pt x="300" y="183"/>
                  </a:cubicBezTo>
                  <a:cubicBezTo>
                    <a:pt x="303" y="197"/>
                    <a:pt x="326" y="215"/>
                    <a:pt x="327" y="228"/>
                  </a:cubicBezTo>
                  <a:cubicBezTo>
                    <a:pt x="328" y="241"/>
                    <a:pt x="304" y="247"/>
                    <a:pt x="306" y="264"/>
                  </a:cubicBezTo>
                  <a:cubicBezTo>
                    <a:pt x="308" y="281"/>
                    <a:pt x="334" y="311"/>
                    <a:pt x="336" y="330"/>
                  </a:cubicBezTo>
                  <a:cubicBezTo>
                    <a:pt x="338" y="349"/>
                    <a:pt x="316" y="365"/>
                    <a:pt x="318" y="378"/>
                  </a:cubicBezTo>
                  <a:cubicBezTo>
                    <a:pt x="320" y="391"/>
                    <a:pt x="355" y="405"/>
                    <a:pt x="345" y="408"/>
                  </a:cubicBezTo>
                  <a:cubicBezTo>
                    <a:pt x="335" y="411"/>
                    <a:pt x="276" y="408"/>
                    <a:pt x="258" y="396"/>
                  </a:cubicBezTo>
                  <a:cubicBezTo>
                    <a:pt x="240" y="384"/>
                    <a:pt x="239" y="352"/>
                    <a:pt x="234" y="336"/>
                  </a:cubicBezTo>
                  <a:cubicBezTo>
                    <a:pt x="229" y="320"/>
                    <a:pt x="240" y="313"/>
                    <a:pt x="225" y="300"/>
                  </a:cubicBezTo>
                  <a:cubicBezTo>
                    <a:pt x="210" y="287"/>
                    <a:pt x="163" y="281"/>
                    <a:pt x="144" y="258"/>
                  </a:cubicBezTo>
                  <a:cubicBezTo>
                    <a:pt x="125" y="235"/>
                    <a:pt x="113" y="193"/>
                    <a:pt x="108" y="162"/>
                  </a:cubicBezTo>
                  <a:cubicBezTo>
                    <a:pt x="103" y="131"/>
                    <a:pt x="117" y="94"/>
                    <a:pt x="114" y="72"/>
                  </a:cubicBezTo>
                  <a:cubicBezTo>
                    <a:pt x="111" y="50"/>
                    <a:pt x="95" y="30"/>
                    <a:pt x="87" y="27"/>
                  </a:cubicBezTo>
                  <a:cubicBezTo>
                    <a:pt x="79" y="24"/>
                    <a:pt x="72" y="33"/>
                    <a:pt x="66" y="54"/>
                  </a:cubicBezTo>
                  <a:cubicBezTo>
                    <a:pt x="60" y="75"/>
                    <a:pt x="54" y="131"/>
                    <a:pt x="51" y="153"/>
                  </a:cubicBezTo>
                  <a:cubicBezTo>
                    <a:pt x="48" y="175"/>
                    <a:pt x="45" y="173"/>
                    <a:pt x="48" y="186"/>
                  </a:cubicBezTo>
                  <a:cubicBezTo>
                    <a:pt x="51" y="199"/>
                    <a:pt x="72" y="221"/>
                    <a:pt x="69" y="231"/>
                  </a:cubicBezTo>
                  <a:cubicBezTo>
                    <a:pt x="66" y="241"/>
                    <a:pt x="38" y="241"/>
                    <a:pt x="30" y="249"/>
                  </a:cubicBezTo>
                  <a:cubicBezTo>
                    <a:pt x="22" y="257"/>
                    <a:pt x="26" y="265"/>
                    <a:pt x="21" y="279"/>
                  </a:cubicBezTo>
                  <a:cubicBezTo>
                    <a:pt x="16" y="293"/>
                    <a:pt x="4" y="321"/>
                    <a:pt x="3" y="333"/>
                  </a:cubicBezTo>
                  <a:cubicBezTo>
                    <a:pt x="2" y="345"/>
                    <a:pt x="8" y="341"/>
                    <a:pt x="12" y="354"/>
                  </a:cubicBezTo>
                  <a:cubicBezTo>
                    <a:pt x="16" y="367"/>
                    <a:pt x="19" y="412"/>
                    <a:pt x="30" y="411"/>
                  </a:cubicBezTo>
                  <a:cubicBezTo>
                    <a:pt x="41" y="410"/>
                    <a:pt x="69" y="366"/>
                    <a:pt x="78" y="351"/>
                  </a:cubicBezTo>
                  <a:cubicBezTo>
                    <a:pt x="87" y="336"/>
                    <a:pt x="83" y="313"/>
                    <a:pt x="87" y="318"/>
                  </a:cubicBezTo>
                  <a:cubicBezTo>
                    <a:pt x="91" y="323"/>
                    <a:pt x="98" y="368"/>
                    <a:pt x="102" y="384"/>
                  </a:cubicBezTo>
                  <a:cubicBezTo>
                    <a:pt x="106" y="400"/>
                    <a:pt x="105" y="421"/>
                    <a:pt x="111" y="414"/>
                  </a:cubicBezTo>
                  <a:cubicBezTo>
                    <a:pt x="117" y="407"/>
                    <a:pt x="136" y="365"/>
                    <a:pt x="141" y="342"/>
                  </a:cubicBezTo>
                  <a:cubicBezTo>
                    <a:pt x="146" y="319"/>
                    <a:pt x="141" y="308"/>
                    <a:pt x="141" y="273"/>
                  </a:cubicBezTo>
                  <a:cubicBezTo>
                    <a:pt x="141" y="238"/>
                    <a:pt x="133" y="172"/>
                    <a:pt x="138" y="129"/>
                  </a:cubicBezTo>
                  <a:cubicBezTo>
                    <a:pt x="143" y="86"/>
                    <a:pt x="150" y="1"/>
                    <a:pt x="171" y="12"/>
                  </a:cubicBezTo>
                  <a:cubicBezTo>
                    <a:pt x="192" y="23"/>
                    <a:pt x="244" y="153"/>
                    <a:pt x="264" y="195"/>
                  </a:cubicBezTo>
                  <a:cubicBezTo>
                    <a:pt x="284" y="237"/>
                    <a:pt x="285" y="244"/>
                    <a:pt x="294" y="264"/>
                  </a:cubicBezTo>
                  <a:cubicBezTo>
                    <a:pt x="303" y="284"/>
                    <a:pt x="306" y="304"/>
                    <a:pt x="321" y="315"/>
                  </a:cubicBezTo>
                  <a:cubicBezTo>
                    <a:pt x="336" y="326"/>
                    <a:pt x="371" y="317"/>
                    <a:pt x="387" y="333"/>
                  </a:cubicBezTo>
                  <a:cubicBezTo>
                    <a:pt x="403" y="349"/>
                    <a:pt x="396" y="408"/>
                    <a:pt x="417" y="411"/>
                  </a:cubicBezTo>
                  <a:cubicBezTo>
                    <a:pt x="438" y="414"/>
                    <a:pt x="496" y="378"/>
                    <a:pt x="516" y="354"/>
                  </a:cubicBezTo>
                  <a:cubicBezTo>
                    <a:pt x="536" y="330"/>
                    <a:pt x="537" y="296"/>
                    <a:pt x="534" y="270"/>
                  </a:cubicBezTo>
                  <a:cubicBezTo>
                    <a:pt x="531" y="244"/>
                    <a:pt x="501" y="216"/>
                    <a:pt x="498" y="198"/>
                  </a:cubicBezTo>
                  <a:cubicBezTo>
                    <a:pt x="495" y="180"/>
                    <a:pt x="511" y="175"/>
                    <a:pt x="516" y="162"/>
                  </a:cubicBezTo>
                  <a:cubicBezTo>
                    <a:pt x="521" y="149"/>
                    <a:pt x="519" y="140"/>
                    <a:pt x="528" y="117"/>
                  </a:cubicBezTo>
                  <a:cubicBezTo>
                    <a:pt x="537" y="94"/>
                    <a:pt x="546" y="35"/>
                    <a:pt x="573" y="21"/>
                  </a:cubicBezTo>
                  <a:cubicBezTo>
                    <a:pt x="600" y="7"/>
                    <a:pt x="664" y="29"/>
                    <a:pt x="690" y="33"/>
                  </a:cubicBezTo>
                  <a:cubicBezTo>
                    <a:pt x="716" y="37"/>
                    <a:pt x="720" y="32"/>
                    <a:pt x="732" y="45"/>
                  </a:cubicBezTo>
                  <a:cubicBezTo>
                    <a:pt x="744" y="58"/>
                    <a:pt x="761" y="100"/>
                    <a:pt x="765" y="114"/>
                  </a:cubicBezTo>
                  <a:cubicBezTo>
                    <a:pt x="769" y="128"/>
                    <a:pt x="761" y="126"/>
                    <a:pt x="756" y="132"/>
                  </a:cubicBezTo>
                  <a:cubicBezTo>
                    <a:pt x="751" y="138"/>
                    <a:pt x="733" y="142"/>
                    <a:pt x="735" y="153"/>
                  </a:cubicBezTo>
                  <a:cubicBezTo>
                    <a:pt x="737" y="164"/>
                    <a:pt x="760" y="184"/>
                    <a:pt x="771" y="198"/>
                  </a:cubicBezTo>
                  <a:cubicBezTo>
                    <a:pt x="782" y="212"/>
                    <a:pt x="811" y="226"/>
                    <a:pt x="804" y="240"/>
                  </a:cubicBezTo>
                  <a:cubicBezTo>
                    <a:pt x="797" y="254"/>
                    <a:pt x="741" y="272"/>
                    <a:pt x="729" y="285"/>
                  </a:cubicBezTo>
                  <a:cubicBezTo>
                    <a:pt x="717" y="298"/>
                    <a:pt x="720" y="305"/>
                    <a:pt x="732" y="318"/>
                  </a:cubicBezTo>
                  <a:cubicBezTo>
                    <a:pt x="744" y="331"/>
                    <a:pt x="796" y="351"/>
                    <a:pt x="798" y="363"/>
                  </a:cubicBezTo>
                  <a:cubicBezTo>
                    <a:pt x="800" y="375"/>
                    <a:pt x="757" y="381"/>
                    <a:pt x="747" y="390"/>
                  </a:cubicBezTo>
                  <a:cubicBezTo>
                    <a:pt x="737" y="399"/>
                    <a:pt x="737" y="408"/>
                    <a:pt x="738" y="417"/>
                  </a:cubicBezTo>
                </a:path>
              </a:pathLst>
            </a:custGeom>
            <a:grpFill/>
            <a:ln w="3175" cmpd="sng">
              <a:solidFill>
                <a:srgbClr val="0000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9" name="AutoShape 7"/>
          <p:cNvSpPr>
            <a:spLocks/>
          </p:cNvSpPr>
          <p:nvPr/>
        </p:nvSpPr>
        <p:spPr bwMode="auto">
          <a:xfrm rot="5400000" flipV="1">
            <a:off x="3102688" y="-1691922"/>
            <a:ext cx="304800" cy="5060244"/>
          </a:xfrm>
          <a:prstGeom prst="leftBrace">
            <a:avLst>
              <a:gd name="adj1" fmla="val 155642"/>
              <a:gd name="adj2" fmla="val 50000"/>
            </a:avLst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" name="AutoShape 8"/>
          <p:cNvSpPr>
            <a:spLocks/>
          </p:cNvSpPr>
          <p:nvPr/>
        </p:nvSpPr>
        <p:spPr bwMode="auto">
          <a:xfrm rot="5400000" flipV="1">
            <a:off x="6837193" y="-305506"/>
            <a:ext cx="304800" cy="2287412"/>
          </a:xfrm>
          <a:prstGeom prst="leftBrace">
            <a:avLst>
              <a:gd name="adj1" fmla="val 70356"/>
              <a:gd name="adj2" fmla="val 50000"/>
            </a:avLst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248" name="Text Box 9"/>
          <p:cNvSpPr txBox="1">
            <a:spLocks noChangeArrowheads="1"/>
          </p:cNvSpPr>
          <p:nvPr/>
        </p:nvSpPr>
        <p:spPr bwMode="auto">
          <a:xfrm>
            <a:off x="1341076" y="228600"/>
            <a:ext cx="3472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algn="ctr"/>
            <a:r>
              <a:rPr lang="en-US" dirty="0">
                <a:latin typeface="+mj-lt"/>
              </a:rPr>
              <a:t>Conductance Arteries</a:t>
            </a:r>
          </a:p>
        </p:txBody>
      </p:sp>
      <p:sp>
        <p:nvSpPr>
          <p:cNvPr id="10249" name="Text Box 10"/>
          <p:cNvSpPr txBox="1">
            <a:spLocks noChangeArrowheads="1"/>
          </p:cNvSpPr>
          <p:nvPr/>
        </p:nvSpPr>
        <p:spPr bwMode="auto">
          <a:xfrm>
            <a:off x="6706665" y="866776"/>
            <a:ext cx="7841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r>
              <a:rPr lang="en-US" sz="1600"/>
              <a:t>&lt;500 µ</a:t>
            </a:r>
          </a:p>
        </p:txBody>
      </p:sp>
      <p:sp>
        <p:nvSpPr>
          <p:cNvPr id="13" name="Freeform 11"/>
          <p:cNvSpPr>
            <a:spLocks/>
          </p:cNvSpPr>
          <p:nvPr/>
        </p:nvSpPr>
        <p:spPr bwMode="auto">
          <a:xfrm>
            <a:off x="870310" y="3525837"/>
            <a:ext cx="7521222" cy="2514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344"/>
              </a:cxn>
              <a:cxn ang="0">
                <a:pos x="6096" y="1344"/>
              </a:cxn>
            </a:cxnLst>
            <a:rect l="0" t="0" r="r" b="b"/>
            <a:pathLst>
              <a:path w="6096" h="1344">
                <a:moveTo>
                  <a:pt x="0" y="0"/>
                </a:moveTo>
                <a:lnTo>
                  <a:pt x="0" y="1344"/>
                </a:lnTo>
                <a:lnTo>
                  <a:pt x="6096" y="1344"/>
                </a:lnTo>
              </a:path>
            </a:pathLst>
          </a:custGeom>
          <a:noFill/>
          <a:ln w="28575" cmpd="sng">
            <a:solidFill>
              <a:srgbClr val="00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251" name="Text Box 12"/>
          <p:cNvSpPr txBox="1">
            <a:spLocks noChangeArrowheads="1"/>
          </p:cNvSpPr>
          <p:nvPr/>
        </p:nvSpPr>
        <p:spPr bwMode="auto">
          <a:xfrm>
            <a:off x="398998" y="3352800"/>
            <a:ext cx="4860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r>
              <a:rPr lang="en-US" dirty="0"/>
              <a:t>P</a:t>
            </a:r>
            <a:r>
              <a:rPr lang="en-US" i="1" baseline="-25000" dirty="0"/>
              <a:t>a</a:t>
            </a:r>
            <a:endParaRPr lang="en-US" dirty="0"/>
          </a:p>
        </p:txBody>
      </p:sp>
      <p:sp>
        <p:nvSpPr>
          <p:cNvPr id="10252" name="Text Box 13"/>
          <p:cNvSpPr txBox="1">
            <a:spLocks noChangeArrowheads="1"/>
          </p:cNvSpPr>
          <p:nvPr/>
        </p:nvSpPr>
        <p:spPr bwMode="auto">
          <a:xfrm>
            <a:off x="445565" y="3917951"/>
            <a:ext cx="4539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r>
              <a:rPr lang="en-US" sz="1400"/>
              <a:t>100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6184554" y="5430838"/>
            <a:ext cx="13821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MICRO</a:t>
            </a:r>
          </a:p>
        </p:txBody>
      </p:sp>
      <p:sp>
        <p:nvSpPr>
          <p:cNvPr id="10254" name="Text Box 15"/>
          <p:cNvSpPr txBox="1">
            <a:spLocks noChangeArrowheads="1"/>
          </p:cNvSpPr>
          <p:nvPr/>
        </p:nvSpPr>
        <p:spPr bwMode="auto">
          <a:xfrm>
            <a:off x="2889610" y="865187"/>
            <a:ext cx="7841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r>
              <a:rPr lang="en-US" sz="1600"/>
              <a:t>&gt;500 µ</a:t>
            </a:r>
          </a:p>
        </p:txBody>
      </p:sp>
      <p:sp>
        <p:nvSpPr>
          <p:cNvPr id="18" name="Freeform 16"/>
          <p:cNvSpPr>
            <a:spLocks/>
          </p:cNvSpPr>
          <p:nvPr/>
        </p:nvSpPr>
        <p:spPr bwMode="auto">
          <a:xfrm>
            <a:off x="856198" y="1752600"/>
            <a:ext cx="6441723" cy="1985963"/>
          </a:xfrm>
          <a:custGeom>
            <a:avLst/>
            <a:gdLst/>
            <a:ahLst/>
            <a:cxnLst>
              <a:cxn ang="0">
                <a:pos x="0" y="446"/>
              </a:cxn>
              <a:cxn ang="0">
                <a:pos x="2992" y="449"/>
              </a:cxn>
              <a:cxn ang="0">
                <a:pos x="4774" y="0"/>
              </a:cxn>
              <a:cxn ang="0">
                <a:pos x="4771" y="63"/>
              </a:cxn>
              <a:cxn ang="0">
                <a:pos x="4423" y="159"/>
              </a:cxn>
              <a:cxn ang="0">
                <a:pos x="4777" y="183"/>
              </a:cxn>
              <a:cxn ang="0">
                <a:pos x="4783" y="258"/>
              </a:cxn>
              <a:cxn ang="0">
                <a:pos x="4387" y="225"/>
              </a:cxn>
              <a:cxn ang="0">
                <a:pos x="2985" y="569"/>
              </a:cxn>
              <a:cxn ang="0">
                <a:pos x="4326" y="569"/>
              </a:cxn>
              <a:cxn ang="0">
                <a:pos x="4783" y="386"/>
              </a:cxn>
              <a:cxn ang="0">
                <a:pos x="4783" y="459"/>
              </a:cxn>
              <a:cxn ang="0">
                <a:pos x="4363" y="627"/>
              </a:cxn>
              <a:cxn ang="0">
                <a:pos x="4783" y="635"/>
              </a:cxn>
              <a:cxn ang="0">
                <a:pos x="4783" y="669"/>
              </a:cxn>
              <a:cxn ang="0">
                <a:pos x="4417" y="675"/>
              </a:cxn>
              <a:cxn ang="0">
                <a:pos x="4423" y="711"/>
              </a:cxn>
              <a:cxn ang="0">
                <a:pos x="4777" y="777"/>
              </a:cxn>
              <a:cxn ang="0">
                <a:pos x="4777" y="819"/>
              </a:cxn>
              <a:cxn ang="0">
                <a:pos x="4417" y="765"/>
              </a:cxn>
              <a:cxn ang="0">
                <a:pos x="4777" y="915"/>
              </a:cxn>
              <a:cxn ang="0">
                <a:pos x="4783" y="969"/>
              </a:cxn>
              <a:cxn ang="0">
                <a:pos x="4309" y="759"/>
              </a:cxn>
              <a:cxn ang="0">
                <a:pos x="2962" y="758"/>
              </a:cxn>
              <a:cxn ang="0">
                <a:pos x="4357" y="1095"/>
              </a:cxn>
              <a:cxn ang="0">
                <a:pos x="4795" y="1095"/>
              </a:cxn>
              <a:cxn ang="0">
                <a:pos x="4792" y="1149"/>
              </a:cxn>
              <a:cxn ang="0">
                <a:pos x="4355" y="1149"/>
              </a:cxn>
              <a:cxn ang="0">
                <a:pos x="4789" y="1233"/>
              </a:cxn>
              <a:cxn ang="0">
                <a:pos x="4789" y="1299"/>
              </a:cxn>
              <a:cxn ang="0">
                <a:pos x="2992" y="890"/>
              </a:cxn>
              <a:cxn ang="0">
                <a:pos x="0" y="883"/>
              </a:cxn>
              <a:cxn ang="0">
                <a:pos x="0" y="446"/>
              </a:cxn>
            </a:cxnLst>
            <a:rect l="0" t="0" r="r" b="b"/>
            <a:pathLst>
              <a:path w="4795" h="1299">
                <a:moveTo>
                  <a:pt x="0" y="446"/>
                </a:moveTo>
                <a:lnTo>
                  <a:pt x="2992" y="449"/>
                </a:lnTo>
                <a:lnTo>
                  <a:pt x="4774" y="0"/>
                </a:lnTo>
                <a:lnTo>
                  <a:pt x="4771" y="63"/>
                </a:lnTo>
                <a:lnTo>
                  <a:pt x="4423" y="159"/>
                </a:lnTo>
                <a:lnTo>
                  <a:pt x="4777" y="183"/>
                </a:lnTo>
                <a:lnTo>
                  <a:pt x="4783" y="258"/>
                </a:lnTo>
                <a:lnTo>
                  <a:pt x="4387" y="225"/>
                </a:lnTo>
                <a:lnTo>
                  <a:pt x="2985" y="569"/>
                </a:lnTo>
                <a:lnTo>
                  <a:pt x="4326" y="569"/>
                </a:lnTo>
                <a:lnTo>
                  <a:pt x="4783" y="386"/>
                </a:lnTo>
                <a:lnTo>
                  <a:pt x="4783" y="459"/>
                </a:lnTo>
                <a:lnTo>
                  <a:pt x="4363" y="627"/>
                </a:lnTo>
                <a:lnTo>
                  <a:pt x="4783" y="635"/>
                </a:lnTo>
                <a:lnTo>
                  <a:pt x="4783" y="669"/>
                </a:lnTo>
                <a:lnTo>
                  <a:pt x="4417" y="675"/>
                </a:lnTo>
                <a:lnTo>
                  <a:pt x="4423" y="711"/>
                </a:lnTo>
                <a:lnTo>
                  <a:pt x="4777" y="777"/>
                </a:lnTo>
                <a:lnTo>
                  <a:pt x="4777" y="819"/>
                </a:lnTo>
                <a:lnTo>
                  <a:pt x="4417" y="765"/>
                </a:lnTo>
                <a:lnTo>
                  <a:pt x="4777" y="915"/>
                </a:lnTo>
                <a:lnTo>
                  <a:pt x="4783" y="969"/>
                </a:lnTo>
                <a:lnTo>
                  <a:pt x="4309" y="759"/>
                </a:lnTo>
                <a:lnTo>
                  <a:pt x="2962" y="758"/>
                </a:lnTo>
                <a:lnTo>
                  <a:pt x="4357" y="1095"/>
                </a:lnTo>
                <a:lnTo>
                  <a:pt x="4795" y="1095"/>
                </a:lnTo>
                <a:lnTo>
                  <a:pt x="4792" y="1149"/>
                </a:lnTo>
                <a:lnTo>
                  <a:pt x="4355" y="1149"/>
                </a:lnTo>
                <a:lnTo>
                  <a:pt x="4789" y="1233"/>
                </a:lnTo>
                <a:lnTo>
                  <a:pt x="4789" y="1299"/>
                </a:lnTo>
                <a:lnTo>
                  <a:pt x="2992" y="890"/>
                </a:lnTo>
                <a:lnTo>
                  <a:pt x="0" y="883"/>
                </a:lnTo>
                <a:lnTo>
                  <a:pt x="0" y="446"/>
                </a:lnTo>
                <a:close/>
              </a:path>
            </a:pathLst>
          </a:custGeom>
          <a:solidFill>
            <a:srgbClr val="336699"/>
          </a:solidFill>
          <a:ln w="9525">
            <a:solidFill>
              <a:srgbClr val="000066"/>
            </a:solidFill>
            <a:round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258" name="Text Box 17"/>
          <p:cNvSpPr txBox="1">
            <a:spLocks noChangeArrowheads="1"/>
          </p:cNvSpPr>
          <p:nvPr/>
        </p:nvSpPr>
        <p:spPr bwMode="auto">
          <a:xfrm>
            <a:off x="5469916" y="228600"/>
            <a:ext cx="30506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algn="ctr"/>
            <a:r>
              <a:rPr lang="en-US">
                <a:latin typeface="+mj-lt"/>
              </a:rPr>
              <a:t>Resistance Arteries</a:t>
            </a: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2439465" y="5430838"/>
            <a:ext cx="15215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MACRO</a:t>
            </a:r>
          </a:p>
        </p:txBody>
      </p:sp>
      <p:sp>
        <p:nvSpPr>
          <p:cNvPr id="10260" name="Text Box 19"/>
          <p:cNvSpPr txBox="1">
            <a:spLocks noChangeArrowheads="1"/>
          </p:cNvSpPr>
          <p:nvPr/>
        </p:nvSpPr>
        <p:spPr bwMode="auto">
          <a:xfrm>
            <a:off x="6133754" y="1371600"/>
            <a:ext cx="26292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r>
              <a:rPr lang="en-GB"/>
              <a:t>Microvasculature</a:t>
            </a:r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>
            <a:off x="2505787" y="4535487"/>
            <a:ext cx="3392311" cy="0"/>
          </a:xfrm>
          <a:prstGeom prst="line">
            <a:avLst/>
          </a:prstGeom>
          <a:noFill/>
          <a:ln w="9525">
            <a:solidFill>
              <a:srgbClr val="FFCC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262" name="Text Box 21"/>
          <p:cNvSpPr txBox="1">
            <a:spLocks noChangeArrowheads="1"/>
          </p:cNvSpPr>
          <p:nvPr/>
        </p:nvSpPr>
        <p:spPr bwMode="auto">
          <a:xfrm>
            <a:off x="2728042" y="3200400"/>
            <a:ext cx="23551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algn="ctr" eaLnBrk="1" hangingPunct="1"/>
            <a:r>
              <a:rPr lang="nl-BE" dirty="0"/>
              <a:t>Diffuse </a:t>
            </a:r>
          </a:p>
          <a:p>
            <a:pPr algn="ctr" eaLnBrk="1" hangingPunct="1"/>
            <a:r>
              <a:rPr lang="nl-BE" dirty="0"/>
              <a:t>Atherosclerosis</a:t>
            </a:r>
            <a:endParaRPr lang="en-US" dirty="0"/>
          </a:p>
        </p:txBody>
      </p:sp>
      <p:sp>
        <p:nvSpPr>
          <p:cNvPr id="24" name="Freeform 22"/>
          <p:cNvSpPr>
            <a:spLocks/>
          </p:cNvSpPr>
          <p:nvPr/>
        </p:nvSpPr>
        <p:spPr bwMode="auto">
          <a:xfrm>
            <a:off x="2785187" y="2438401"/>
            <a:ext cx="2137833" cy="1730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2" y="0"/>
              </a:cxn>
              <a:cxn ang="0">
                <a:pos x="1678" y="0"/>
              </a:cxn>
              <a:cxn ang="0">
                <a:pos x="1666" y="22"/>
              </a:cxn>
              <a:cxn ang="0">
                <a:pos x="1622" y="36"/>
              </a:cxn>
              <a:cxn ang="0">
                <a:pos x="1586" y="44"/>
              </a:cxn>
              <a:cxn ang="0">
                <a:pos x="1542" y="46"/>
              </a:cxn>
              <a:cxn ang="0">
                <a:pos x="1451" y="46"/>
              </a:cxn>
              <a:cxn ang="0">
                <a:pos x="1376" y="50"/>
              </a:cxn>
              <a:cxn ang="0">
                <a:pos x="1315" y="46"/>
              </a:cxn>
              <a:cxn ang="0">
                <a:pos x="1202" y="28"/>
              </a:cxn>
              <a:cxn ang="0">
                <a:pos x="1120" y="36"/>
              </a:cxn>
              <a:cxn ang="0">
                <a:pos x="994" y="28"/>
              </a:cxn>
              <a:cxn ang="0">
                <a:pos x="886" y="44"/>
              </a:cxn>
              <a:cxn ang="0">
                <a:pos x="808" y="54"/>
              </a:cxn>
              <a:cxn ang="0">
                <a:pos x="768" y="56"/>
              </a:cxn>
              <a:cxn ang="0">
                <a:pos x="722" y="46"/>
              </a:cxn>
              <a:cxn ang="0">
                <a:pos x="604" y="30"/>
              </a:cxn>
              <a:cxn ang="0">
                <a:pos x="550" y="32"/>
              </a:cxn>
              <a:cxn ang="0">
                <a:pos x="502" y="32"/>
              </a:cxn>
              <a:cxn ang="0">
                <a:pos x="446" y="38"/>
              </a:cxn>
              <a:cxn ang="0">
                <a:pos x="398" y="44"/>
              </a:cxn>
              <a:cxn ang="0">
                <a:pos x="362" y="52"/>
              </a:cxn>
              <a:cxn ang="0">
                <a:pos x="328" y="52"/>
              </a:cxn>
              <a:cxn ang="0">
                <a:pos x="272" y="46"/>
              </a:cxn>
              <a:cxn ang="0">
                <a:pos x="228" y="48"/>
              </a:cxn>
              <a:cxn ang="0">
                <a:pos x="188" y="32"/>
              </a:cxn>
              <a:cxn ang="0">
                <a:pos x="116" y="14"/>
              </a:cxn>
              <a:cxn ang="0">
                <a:pos x="68" y="14"/>
              </a:cxn>
              <a:cxn ang="0">
                <a:pos x="28" y="14"/>
              </a:cxn>
              <a:cxn ang="0">
                <a:pos x="0" y="0"/>
              </a:cxn>
            </a:cxnLst>
            <a:rect l="0" t="0" r="r" b="b"/>
            <a:pathLst>
              <a:path w="1678" h="56">
                <a:moveTo>
                  <a:pt x="0" y="0"/>
                </a:moveTo>
                <a:lnTo>
                  <a:pt x="272" y="0"/>
                </a:lnTo>
                <a:lnTo>
                  <a:pt x="1678" y="0"/>
                </a:lnTo>
                <a:lnTo>
                  <a:pt x="1666" y="22"/>
                </a:lnTo>
                <a:lnTo>
                  <a:pt x="1622" y="36"/>
                </a:lnTo>
                <a:lnTo>
                  <a:pt x="1586" y="44"/>
                </a:lnTo>
                <a:lnTo>
                  <a:pt x="1542" y="46"/>
                </a:lnTo>
                <a:lnTo>
                  <a:pt x="1451" y="46"/>
                </a:lnTo>
                <a:lnTo>
                  <a:pt x="1376" y="50"/>
                </a:lnTo>
                <a:lnTo>
                  <a:pt x="1315" y="46"/>
                </a:lnTo>
                <a:lnTo>
                  <a:pt x="1202" y="28"/>
                </a:lnTo>
                <a:lnTo>
                  <a:pt x="1120" y="36"/>
                </a:lnTo>
                <a:lnTo>
                  <a:pt x="994" y="28"/>
                </a:lnTo>
                <a:lnTo>
                  <a:pt x="886" y="44"/>
                </a:lnTo>
                <a:lnTo>
                  <a:pt x="808" y="54"/>
                </a:lnTo>
                <a:lnTo>
                  <a:pt x="768" y="56"/>
                </a:lnTo>
                <a:lnTo>
                  <a:pt x="722" y="46"/>
                </a:lnTo>
                <a:lnTo>
                  <a:pt x="604" y="30"/>
                </a:lnTo>
                <a:lnTo>
                  <a:pt x="550" y="32"/>
                </a:lnTo>
                <a:lnTo>
                  <a:pt x="502" y="32"/>
                </a:lnTo>
                <a:lnTo>
                  <a:pt x="446" y="38"/>
                </a:lnTo>
                <a:lnTo>
                  <a:pt x="398" y="44"/>
                </a:lnTo>
                <a:lnTo>
                  <a:pt x="362" y="52"/>
                </a:lnTo>
                <a:lnTo>
                  <a:pt x="328" y="52"/>
                </a:lnTo>
                <a:lnTo>
                  <a:pt x="272" y="46"/>
                </a:lnTo>
                <a:lnTo>
                  <a:pt x="228" y="48"/>
                </a:lnTo>
                <a:lnTo>
                  <a:pt x="188" y="32"/>
                </a:lnTo>
                <a:lnTo>
                  <a:pt x="116" y="14"/>
                </a:lnTo>
                <a:lnTo>
                  <a:pt x="68" y="14"/>
                </a:lnTo>
                <a:lnTo>
                  <a:pt x="28" y="14"/>
                </a:lnTo>
                <a:lnTo>
                  <a:pt x="0" y="0"/>
                </a:lnTo>
                <a:close/>
              </a:path>
            </a:pathLst>
          </a:custGeom>
          <a:solidFill>
            <a:srgbClr val="CC660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5" name="Freeform 23"/>
          <p:cNvSpPr>
            <a:spLocks/>
          </p:cNvSpPr>
          <p:nvPr/>
        </p:nvSpPr>
        <p:spPr bwMode="auto">
          <a:xfrm flipV="1">
            <a:off x="2752731" y="2994025"/>
            <a:ext cx="2133600" cy="1190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2" y="0"/>
              </a:cxn>
              <a:cxn ang="0">
                <a:pos x="1678" y="0"/>
              </a:cxn>
              <a:cxn ang="0">
                <a:pos x="1666" y="22"/>
              </a:cxn>
              <a:cxn ang="0">
                <a:pos x="1622" y="36"/>
              </a:cxn>
              <a:cxn ang="0">
                <a:pos x="1586" y="44"/>
              </a:cxn>
              <a:cxn ang="0">
                <a:pos x="1542" y="46"/>
              </a:cxn>
              <a:cxn ang="0">
                <a:pos x="1451" y="46"/>
              </a:cxn>
              <a:cxn ang="0">
                <a:pos x="1376" y="50"/>
              </a:cxn>
              <a:cxn ang="0">
                <a:pos x="1315" y="46"/>
              </a:cxn>
              <a:cxn ang="0">
                <a:pos x="1202" y="28"/>
              </a:cxn>
              <a:cxn ang="0">
                <a:pos x="1120" y="36"/>
              </a:cxn>
              <a:cxn ang="0">
                <a:pos x="994" y="28"/>
              </a:cxn>
              <a:cxn ang="0">
                <a:pos x="886" y="44"/>
              </a:cxn>
              <a:cxn ang="0">
                <a:pos x="808" y="54"/>
              </a:cxn>
              <a:cxn ang="0">
                <a:pos x="768" y="56"/>
              </a:cxn>
              <a:cxn ang="0">
                <a:pos x="722" y="46"/>
              </a:cxn>
              <a:cxn ang="0">
                <a:pos x="604" y="30"/>
              </a:cxn>
              <a:cxn ang="0">
                <a:pos x="550" y="32"/>
              </a:cxn>
              <a:cxn ang="0">
                <a:pos x="502" y="32"/>
              </a:cxn>
              <a:cxn ang="0">
                <a:pos x="446" y="38"/>
              </a:cxn>
              <a:cxn ang="0">
                <a:pos x="398" y="44"/>
              </a:cxn>
              <a:cxn ang="0">
                <a:pos x="362" y="52"/>
              </a:cxn>
              <a:cxn ang="0">
                <a:pos x="328" y="52"/>
              </a:cxn>
              <a:cxn ang="0">
                <a:pos x="272" y="46"/>
              </a:cxn>
              <a:cxn ang="0">
                <a:pos x="228" y="48"/>
              </a:cxn>
              <a:cxn ang="0">
                <a:pos x="188" y="32"/>
              </a:cxn>
              <a:cxn ang="0">
                <a:pos x="116" y="14"/>
              </a:cxn>
              <a:cxn ang="0">
                <a:pos x="68" y="14"/>
              </a:cxn>
              <a:cxn ang="0">
                <a:pos x="28" y="14"/>
              </a:cxn>
              <a:cxn ang="0">
                <a:pos x="0" y="0"/>
              </a:cxn>
            </a:cxnLst>
            <a:rect l="0" t="0" r="r" b="b"/>
            <a:pathLst>
              <a:path w="1678" h="56">
                <a:moveTo>
                  <a:pt x="0" y="0"/>
                </a:moveTo>
                <a:lnTo>
                  <a:pt x="272" y="0"/>
                </a:lnTo>
                <a:lnTo>
                  <a:pt x="1678" y="0"/>
                </a:lnTo>
                <a:lnTo>
                  <a:pt x="1666" y="22"/>
                </a:lnTo>
                <a:lnTo>
                  <a:pt x="1622" y="36"/>
                </a:lnTo>
                <a:lnTo>
                  <a:pt x="1586" y="44"/>
                </a:lnTo>
                <a:lnTo>
                  <a:pt x="1542" y="46"/>
                </a:lnTo>
                <a:lnTo>
                  <a:pt x="1451" y="46"/>
                </a:lnTo>
                <a:lnTo>
                  <a:pt x="1376" y="50"/>
                </a:lnTo>
                <a:lnTo>
                  <a:pt x="1315" y="46"/>
                </a:lnTo>
                <a:lnTo>
                  <a:pt x="1202" y="28"/>
                </a:lnTo>
                <a:lnTo>
                  <a:pt x="1120" y="36"/>
                </a:lnTo>
                <a:lnTo>
                  <a:pt x="994" y="28"/>
                </a:lnTo>
                <a:lnTo>
                  <a:pt x="886" y="44"/>
                </a:lnTo>
                <a:lnTo>
                  <a:pt x="808" y="54"/>
                </a:lnTo>
                <a:lnTo>
                  <a:pt x="768" y="56"/>
                </a:lnTo>
                <a:lnTo>
                  <a:pt x="722" y="46"/>
                </a:lnTo>
                <a:lnTo>
                  <a:pt x="604" y="30"/>
                </a:lnTo>
                <a:lnTo>
                  <a:pt x="550" y="32"/>
                </a:lnTo>
                <a:lnTo>
                  <a:pt x="502" y="32"/>
                </a:lnTo>
                <a:lnTo>
                  <a:pt x="446" y="38"/>
                </a:lnTo>
                <a:lnTo>
                  <a:pt x="398" y="44"/>
                </a:lnTo>
                <a:lnTo>
                  <a:pt x="362" y="52"/>
                </a:lnTo>
                <a:lnTo>
                  <a:pt x="328" y="52"/>
                </a:lnTo>
                <a:lnTo>
                  <a:pt x="272" y="46"/>
                </a:lnTo>
                <a:lnTo>
                  <a:pt x="228" y="48"/>
                </a:lnTo>
                <a:lnTo>
                  <a:pt x="188" y="32"/>
                </a:lnTo>
                <a:lnTo>
                  <a:pt x="116" y="14"/>
                </a:lnTo>
                <a:lnTo>
                  <a:pt x="68" y="14"/>
                </a:lnTo>
                <a:lnTo>
                  <a:pt x="28" y="14"/>
                </a:lnTo>
                <a:lnTo>
                  <a:pt x="0" y="0"/>
                </a:lnTo>
                <a:close/>
              </a:path>
            </a:pathLst>
          </a:custGeom>
          <a:solidFill>
            <a:srgbClr val="CC660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10265" name="Group 24"/>
          <p:cNvGrpSpPr>
            <a:grpSpLocks/>
          </p:cNvGrpSpPr>
          <p:nvPr/>
        </p:nvGrpSpPr>
        <p:grpSpPr bwMode="auto">
          <a:xfrm>
            <a:off x="842087" y="2428875"/>
            <a:ext cx="939800" cy="671512"/>
            <a:chOff x="422" y="1674"/>
            <a:chExt cx="666" cy="423"/>
          </a:xfrm>
        </p:grpSpPr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428" y="1674"/>
              <a:ext cx="648" cy="6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2" y="0"/>
                </a:cxn>
                <a:cxn ang="0">
                  <a:pos x="1678" y="0"/>
                </a:cxn>
                <a:cxn ang="0">
                  <a:pos x="1666" y="22"/>
                </a:cxn>
                <a:cxn ang="0">
                  <a:pos x="1622" y="36"/>
                </a:cxn>
                <a:cxn ang="0">
                  <a:pos x="1586" y="44"/>
                </a:cxn>
                <a:cxn ang="0">
                  <a:pos x="1542" y="46"/>
                </a:cxn>
                <a:cxn ang="0">
                  <a:pos x="1451" y="46"/>
                </a:cxn>
                <a:cxn ang="0">
                  <a:pos x="1376" y="50"/>
                </a:cxn>
                <a:cxn ang="0">
                  <a:pos x="1315" y="46"/>
                </a:cxn>
                <a:cxn ang="0">
                  <a:pos x="1202" y="28"/>
                </a:cxn>
                <a:cxn ang="0">
                  <a:pos x="1120" y="36"/>
                </a:cxn>
                <a:cxn ang="0">
                  <a:pos x="994" y="28"/>
                </a:cxn>
                <a:cxn ang="0">
                  <a:pos x="886" y="44"/>
                </a:cxn>
                <a:cxn ang="0">
                  <a:pos x="808" y="54"/>
                </a:cxn>
                <a:cxn ang="0">
                  <a:pos x="768" y="56"/>
                </a:cxn>
                <a:cxn ang="0">
                  <a:pos x="722" y="46"/>
                </a:cxn>
                <a:cxn ang="0">
                  <a:pos x="604" y="30"/>
                </a:cxn>
                <a:cxn ang="0">
                  <a:pos x="550" y="32"/>
                </a:cxn>
                <a:cxn ang="0">
                  <a:pos x="502" y="32"/>
                </a:cxn>
                <a:cxn ang="0">
                  <a:pos x="446" y="38"/>
                </a:cxn>
                <a:cxn ang="0">
                  <a:pos x="398" y="44"/>
                </a:cxn>
                <a:cxn ang="0">
                  <a:pos x="362" y="52"/>
                </a:cxn>
                <a:cxn ang="0">
                  <a:pos x="328" y="52"/>
                </a:cxn>
                <a:cxn ang="0">
                  <a:pos x="272" y="46"/>
                </a:cxn>
                <a:cxn ang="0">
                  <a:pos x="228" y="48"/>
                </a:cxn>
                <a:cxn ang="0">
                  <a:pos x="188" y="32"/>
                </a:cxn>
                <a:cxn ang="0">
                  <a:pos x="116" y="14"/>
                </a:cxn>
                <a:cxn ang="0">
                  <a:pos x="68" y="14"/>
                </a:cxn>
                <a:cxn ang="0">
                  <a:pos x="28" y="14"/>
                </a:cxn>
                <a:cxn ang="0">
                  <a:pos x="0" y="0"/>
                </a:cxn>
              </a:cxnLst>
              <a:rect l="0" t="0" r="r" b="b"/>
              <a:pathLst>
                <a:path w="1678" h="56">
                  <a:moveTo>
                    <a:pt x="0" y="0"/>
                  </a:moveTo>
                  <a:lnTo>
                    <a:pt x="272" y="0"/>
                  </a:lnTo>
                  <a:lnTo>
                    <a:pt x="1678" y="0"/>
                  </a:lnTo>
                  <a:lnTo>
                    <a:pt x="1666" y="22"/>
                  </a:lnTo>
                  <a:lnTo>
                    <a:pt x="1622" y="36"/>
                  </a:lnTo>
                  <a:lnTo>
                    <a:pt x="1586" y="44"/>
                  </a:lnTo>
                  <a:lnTo>
                    <a:pt x="1542" y="46"/>
                  </a:lnTo>
                  <a:lnTo>
                    <a:pt x="1451" y="46"/>
                  </a:lnTo>
                  <a:lnTo>
                    <a:pt x="1376" y="50"/>
                  </a:lnTo>
                  <a:lnTo>
                    <a:pt x="1315" y="46"/>
                  </a:lnTo>
                  <a:lnTo>
                    <a:pt x="1202" y="28"/>
                  </a:lnTo>
                  <a:lnTo>
                    <a:pt x="1120" y="36"/>
                  </a:lnTo>
                  <a:lnTo>
                    <a:pt x="994" y="28"/>
                  </a:lnTo>
                  <a:lnTo>
                    <a:pt x="886" y="44"/>
                  </a:lnTo>
                  <a:lnTo>
                    <a:pt x="808" y="54"/>
                  </a:lnTo>
                  <a:lnTo>
                    <a:pt x="768" y="56"/>
                  </a:lnTo>
                  <a:lnTo>
                    <a:pt x="722" y="46"/>
                  </a:lnTo>
                  <a:lnTo>
                    <a:pt x="604" y="30"/>
                  </a:lnTo>
                  <a:lnTo>
                    <a:pt x="550" y="32"/>
                  </a:lnTo>
                  <a:lnTo>
                    <a:pt x="502" y="32"/>
                  </a:lnTo>
                  <a:lnTo>
                    <a:pt x="446" y="38"/>
                  </a:lnTo>
                  <a:lnTo>
                    <a:pt x="398" y="44"/>
                  </a:lnTo>
                  <a:lnTo>
                    <a:pt x="362" y="52"/>
                  </a:lnTo>
                  <a:lnTo>
                    <a:pt x="328" y="52"/>
                  </a:lnTo>
                  <a:lnTo>
                    <a:pt x="272" y="46"/>
                  </a:lnTo>
                  <a:lnTo>
                    <a:pt x="228" y="48"/>
                  </a:lnTo>
                  <a:lnTo>
                    <a:pt x="188" y="32"/>
                  </a:lnTo>
                  <a:lnTo>
                    <a:pt x="116" y="14"/>
                  </a:lnTo>
                  <a:lnTo>
                    <a:pt x="68" y="14"/>
                  </a:lnTo>
                  <a:lnTo>
                    <a:pt x="28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66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 flipV="1">
              <a:off x="422" y="2031"/>
              <a:ext cx="666" cy="6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2" y="0"/>
                </a:cxn>
                <a:cxn ang="0">
                  <a:pos x="1678" y="0"/>
                </a:cxn>
                <a:cxn ang="0">
                  <a:pos x="1666" y="22"/>
                </a:cxn>
                <a:cxn ang="0">
                  <a:pos x="1622" y="36"/>
                </a:cxn>
                <a:cxn ang="0">
                  <a:pos x="1586" y="44"/>
                </a:cxn>
                <a:cxn ang="0">
                  <a:pos x="1542" y="46"/>
                </a:cxn>
                <a:cxn ang="0">
                  <a:pos x="1451" y="46"/>
                </a:cxn>
                <a:cxn ang="0">
                  <a:pos x="1376" y="50"/>
                </a:cxn>
                <a:cxn ang="0">
                  <a:pos x="1315" y="46"/>
                </a:cxn>
                <a:cxn ang="0">
                  <a:pos x="1202" y="28"/>
                </a:cxn>
                <a:cxn ang="0">
                  <a:pos x="1120" y="36"/>
                </a:cxn>
                <a:cxn ang="0">
                  <a:pos x="994" y="28"/>
                </a:cxn>
                <a:cxn ang="0">
                  <a:pos x="886" y="44"/>
                </a:cxn>
                <a:cxn ang="0">
                  <a:pos x="808" y="54"/>
                </a:cxn>
                <a:cxn ang="0">
                  <a:pos x="768" y="56"/>
                </a:cxn>
                <a:cxn ang="0">
                  <a:pos x="722" y="46"/>
                </a:cxn>
                <a:cxn ang="0">
                  <a:pos x="604" y="30"/>
                </a:cxn>
                <a:cxn ang="0">
                  <a:pos x="550" y="32"/>
                </a:cxn>
                <a:cxn ang="0">
                  <a:pos x="502" y="32"/>
                </a:cxn>
                <a:cxn ang="0">
                  <a:pos x="446" y="38"/>
                </a:cxn>
                <a:cxn ang="0">
                  <a:pos x="398" y="44"/>
                </a:cxn>
                <a:cxn ang="0">
                  <a:pos x="362" y="52"/>
                </a:cxn>
                <a:cxn ang="0">
                  <a:pos x="328" y="52"/>
                </a:cxn>
                <a:cxn ang="0">
                  <a:pos x="272" y="46"/>
                </a:cxn>
                <a:cxn ang="0">
                  <a:pos x="228" y="48"/>
                </a:cxn>
                <a:cxn ang="0">
                  <a:pos x="188" y="32"/>
                </a:cxn>
                <a:cxn ang="0">
                  <a:pos x="116" y="14"/>
                </a:cxn>
                <a:cxn ang="0">
                  <a:pos x="68" y="14"/>
                </a:cxn>
                <a:cxn ang="0">
                  <a:pos x="28" y="14"/>
                </a:cxn>
                <a:cxn ang="0">
                  <a:pos x="0" y="0"/>
                </a:cxn>
              </a:cxnLst>
              <a:rect l="0" t="0" r="r" b="b"/>
              <a:pathLst>
                <a:path w="1678" h="56">
                  <a:moveTo>
                    <a:pt x="0" y="0"/>
                  </a:moveTo>
                  <a:lnTo>
                    <a:pt x="272" y="0"/>
                  </a:lnTo>
                  <a:lnTo>
                    <a:pt x="1678" y="0"/>
                  </a:lnTo>
                  <a:lnTo>
                    <a:pt x="1666" y="22"/>
                  </a:lnTo>
                  <a:lnTo>
                    <a:pt x="1622" y="36"/>
                  </a:lnTo>
                  <a:lnTo>
                    <a:pt x="1586" y="44"/>
                  </a:lnTo>
                  <a:lnTo>
                    <a:pt x="1542" y="46"/>
                  </a:lnTo>
                  <a:lnTo>
                    <a:pt x="1451" y="46"/>
                  </a:lnTo>
                  <a:lnTo>
                    <a:pt x="1376" y="50"/>
                  </a:lnTo>
                  <a:lnTo>
                    <a:pt x="1315" y="46"/>
                  </a:lnTo>
                  <a:lnTo>
                    <a:pt x="1202" y="28"/>
                  </a:lnTo>
                  <a:lnTo>
                    <a:pt x="1120" y="36"/>
                  </a:lnTo>
                  <a:lnTo>
                    <a:pt x="994" y="28"/>
                  </a:lnTo>
                  <a:lnTo>
                    <a:pt x="886" y="44"/>
                  </a:lnTo>
                  <a:lnTo>
                    <a:pt x="808" y="54"/>
                  </a:lnTo>
                  <a:lnTo>
                    <a:pt x="768" y="56"/>
                  </a:lnTo>
                  <a:lnTo>
                    <a:pt x="722" y="46"/>
                  </a:lnTo>
                  <a:lnTo>
                    <a:pt x="604" y="30"/>
                  </a:lnTo>
                  <a:lnTo>
                    <a:pt x="550" y="32"/>
                  </a:lnTo>
                  <a:lnTo>
                    <a:pt x="502" y="32"/>
                  </a:lnTo>
                  <a:lnTo>
                    <a:pt x="446" y="38"/>
                  </a:lnTo>
                  <a:lnTo>
                    <a:pt x="398" y="44"/>
                  </a:lnTo>
                  <a:lnTo>
                    <a:pt x="362" y="52"/>
                  </a:lnTo>
                  <a:lnTo>
                    <a:pt x="328" y="52"/>
                  </a:lnTo>
                  <a:lnTo>
                    <a:pt x="272" y="46"/>
                  </a:lnTo>
                  <a:lnTo>
                    <a:pt x="228" y="48"/>
                  </a:lnTo>
                  <a:lnTo>
                    <a:pt x="188" y="32"/>
                  </a:lnTo>
                  <a:lnTo>
                    <a:pt x="116" y="14"/>
                  </a:lnTo>
                  <a:lnTo>
                    <a:pt x="68" y="14"/>
                  </a:lnTo>
                  <a:lnTo>
                    <a:pt x="28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66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0266" name="Group 27"/>
          <p:cNvGrpSpPr>
            <a:grpSpLocks/>
          </p:cNvGrpSpPr>
          <p:nvPr/>
        </p:nvGrpSpPr>
        <p:grpSpPr bwMode="auto">
          <a:xfrm>
            <a:off x="1660532" y="2452688"/>
            <a:ext cx="1313745" cy="633413"/>
            <a:chOff x="1002" y="1689"/>
            <a:chExt cx="931" cy="399"/>
          </a:xfrm>
        </p:grpSpPr>
        <p:sp>
          <p:nvSpPr>
            <p:cNvPr id="30" name="Oval 28"/>
            <p:cNvSpPr>
              <a:spLocks noChangeArrowheads="1"/>
            </p:cNvSpPr>
            <p:nvPr/>
          </p:nvSpPr>
          <p:spPr bwMode="auto">
            <a:xfrm rot="10800000" flipH="1">
              <a:off x="1002" y="1690"/>
              <a:ext cx="123" cy="397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1" name="AutoShape 29" descr="Shingle"/>
            <p:cNvSpPr>
              <a:spLocks noChangeArrowheads="1"/>
            </p:cNvSpPr>
            <p:nvPr/>
          </p:nvSpPr>
          <p:spPr bwMode="auto">
            <a:xfrm rot="5400000" flipH="1">
              <a:off x="1271" y="1432"/>
              <a:ext cx="399" cy="913"/>
            </a:xfrm>
            <a:prstGeom prst="can">
              <a:avLst>
                <a:gd name="adj" fmla="val 29821"/>
              </a:avLst>
            </a:prstGeom>
            <a:pattFill prst="shingle">
              <a:fgClr>
                <a:srgbClr val="0066CC"/>
              </a:fgClr>
              <a:bgClr>
                <a:schemeClr val="bg1"/>
              </a:bgClr>
            </a:patt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2" name="Oval 30" descr="Dashed upward diagonal"/>
            <p:cNvSpPr>
              <a:spLocks noChangeArrowheads="1"/>
            </p:cNvSpPr>
            <p:nvPr/>
          </p:nvSpPr>
          <p:spPr bwMode="auto">
            <a:xfrm rot="10800000" flipH="1">
              <a:off x="1810" y="1691"/>
              <a:ext cx="123" cy="397"/>
            </a:xfrm>
            <a:prstGeom prst="ellipse">
              <a:avLst/>
            </a:prstGeom>
            <a:pattFill prst="dashUpDiag">
              <a:fgClr>
                <a:srgbClr val="0066CC"/>
              </a:fgClr>
              <a:bgClr>
                <a:schemeClr val="bg1"/>
              </a:bgClr>
            </a:patt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10267" name="Text Box 31"/>
          <p:cNvSpPr txBox="1">
            <a:spLocks noChangeArrowheads="1"/>
          </p:cNvSpPr>
          <p:nvPr/>
        </p:nvSpPr>
        <p:spPr bwMode="auto">
          <a:xfrm>
            <a:off x="1795190" y="1687513"/>
            <a:ext cx="91884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algn="ctr" eaLnBrk="1" hangingPunct="1"/>
            <a:endParaRPr lang="nl-BE"/>
          </a:p>
          <a:p>
            <a:pPr algn="ctr" eaLnBrk="1" hangingPunct="1"/>
            <a:r>
              <a:rPr lang="nl-BE"/>
              <a:t>Stent</a:t>
            </a:r>
            <a:endParaRPr lang="en-US"/>
          </a:p>
        </p:txBody>
      </p:sp>
      <p:pic>
        <p:nvPicPr>
          <p:cNvPr id="33" name="Immagine 32" descr="9208a937-0bf5-45a9-a606-94f76cd17964_xl.jpg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7277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auto">
          <a:xfrm>
            <a:off x="854786" y="4043363"/>
            <a:ext cx="5070123" cy="19716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24" y="3"/>
              </a:cxn>
              <a:cxn ang="0">
                <a:pos x="866" y="66"/>
              </a:cxn>
              <a:cxn ang="0">
                <a:pos x="1172" y="174"/>
              </a:cxn>
              <a:cxn ang="0">
                <a:pos x="1496" y="192"/>
              </a:cxn>
              <a:cxn ang="0">
                <a:pos x="1811" y="219"/>
              </a:cxn>
              <a:cxn ang="0">
                <a:pos x="2063" y="291"/>
              </a:cxn>
              <a:cxn ang="0">
                <a:pos x="2360" y="309"/>
              </a:cxn>
              <a:cxn ang="0">
                <a:pos x="2792" y="309"/>
              </a:cxn>
              <a:cxn ang="0">
                <a:pos x="3080" y="309"/>
              </a:cxn>
              <a:cxn ang="0">
                <a:pos x="3296" y="318"/>
              </a:cxn>
              <a:cxn ang="0">
                <a:pos x="3503" y="336"/>
              </a:cxn>
              <a:cxn ang="0">
                <a:pos x="3593" y="345"/>
              </a:cxn>
              <a:cxn ang="0">
                <a:pos x="3583" y="1242"/>
              </a:cxn>
              <a:cxn ang="0">
                <a:pos x="0" y="1242"/>
              </a:cxn>
              <a:cxn ang="0">
                <a:pos x="0" y="0"/>
              </a:cxn>
            </a:cxnLst>
            <a:rect l="0" t="0" r="r" b="b"/>
            <a:pathLst>
              <a:path w="3593" h="1242">
                <a:moveTo>
                  <a:pt x="0" y="0"/>
                </a:moveTo>
                <a:lnTo>
                  <a:pt x="524" y="3"/>
                </a:lnTo>
                <a:lnTo>
                  <a:pt x="866" y="66"/>
                </a:lnTo>
                <a:lnTo>
                  <a:pt x="1172" y="174"/>
                </a:lnTo>
                <a:lnTo>
                  <a:pt x="1496" y="192"/>
                </a:lnTo>
                <a:lnTo>
                  <a:pt x="1811" y="219"/>
                </a:lnTo>
                <a:lnTo>
                  <a:pt x="2063" y="291"/>
                </a:lnTo>
                <a:lnTo>
                  <a:pt x="2360" y="309"/>
                </a:lnTo>
                <a:lnTo>
                  <a:pt x="2792" y="309"/>
                </a:lnTo>
                <a:lnTo>
                  <a:pt x="3080" y="309"/>
                </a:lnTo>
                <a:lnTo>
                  <a:pt x="3296" y="318"/>
                </a:lnTo>
                <a:lnTo>
                  <a:pt x="3503" y="336"/>
                </a:lnTo>
                <a:lnTo>
                  <a:pt x="3593" y="345"/>
                </a:lnTo>
                <a:lnTo>
                  <a:pt x="3583" y="1242"/>
                </a:lnTo>
                <a:lnTo>
                  <a:pt x="0" y="1242"/>
                </a:lnTo>
                <a:lnTo>
                  <a:pt x="0" y="0"/>
                </a:lnTo>
                <a:close/>
              </a:path>
            </a:pathLst>
          </a:custGeom>
          <a:solidFill>
            <a:srgbClr val="336699"/>
          </a:solidFill>
          <a:ln w="38100" cmpd="sng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5913621" y="4575175"/>
            <a:ext cx="2469444" cy="1444625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1127" y="742"/>
              </a:cxn>
              <a:cxn ang="0">
                <a:pos x="1432" y="817"/>
              </a:cxn>
              <a:cxn ang="0">
                <a:pos x="1750" y="846"/>
              </a:cxn>
              <a:cxn ang="0">
                <a:pos x="1750" y="910"/>
              </a:cxn>
              <a:cxn ang="0">
                <a:pos x="0" y="909"/>
              </a:cxn>
              <a:cxn ang="0">
                <a:pos x="5" y="0"/>
              </a:cxn>
            </a:cxnLst>
            <a:rect l="0" t="0" r="r" b="b"/>
            <a:pathLst>
              <a:path w="1750" h="910">
                <a:moveTo>
                  <a:pt x="5" y="0"/>
                </a:moveTo>
                <a:lnTo>
                  <a:pt x="1127" y="742"/>
                </a:lnTo>
                <a:lnTo>
                  <a:pt x="1432" y="817"/>
                </a:lnTo>
                <a:lnTo>
                  <a:pt x="1750" y="846"/>
                </a:lnTo>
                <a:lnTo>
                  <a:pt x="1750" y="910"/>
                </a:lnTo>
                <a:lnTo>
                  <a:pt x="0" y="909"/>
                </a:lnTo>
                <a:lnTo>
                  <a:pt x="5" y="0"/>
                </a:lnTo>
                <a:close/>
              </a:path>
            </a:pathLst>
          </a:custGeom>
          <a:gradFill rotWithShape="0">
            <a:gsLst>
              <a:gs pos="0">
                <a:srgbClr val="FF3300"/>
              </a:gs>
              <a:gs pos="100000">
                <a:srgbClr val="FF3300">
                  <a:gamma/>
                  <a:shade val="25882"/>
                  <a:invGamma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172332" y="1703388"/>
            <a:ext cx="1261533" cy="1982787"/>
            <a:chOff x="4908" y="1249"/>
            <a:chExt cx="894" cy="1249"/>
          </a:xfrm>
          <a:solidFill>
            <a:srgbClr val="FF0000"/>
          </a:solidFill>
        </p:grpSpPr>
        <p:sp>
          <p:nvSpPr>
            <p:cNvPr id="7" name="Freeform 5"/>
            <p:cNvSpPr>
              <a:spLocks/>
            </p:cNvSpPr>
            <p:nvPr/>
          </p:nvSpPr>
          <p:spPr bwMode="auto">
            <a:xfrm rot="16200000">
              <a:off x="5026" y="1721"/>
              <a:ext cx="676" cy="877"/>
            </a:xfrm>
            <a:custGeom>
              <a:avLst/>
              <a:gdLst/>
              <a:ahLst/>
              <a:cxnLst>
                <a:cxn ang="0">
                  <a:pos x="33" y="123"/>
                </a:cxn>
                <a:cxn ang="0">
                  <a:pos x="126" y="264"/>
                </a:cxn>
                <a:cxn ang="0">
                  <a:pos x="285" y="384"/>
                </a:cxn>
                <a:cxn ang="0">
                  <a:pos x="315" y="366"/>
                </a:cxn>
                <a:cxn ang="0">
                  <a:pos x="219" y="150"/>
                </a:cxn>
                <a:cxn ang="0">
                  <a:pos x="123" y="228"/>
                </a:cxn>
                <a:cxn ang="0">
                  <a:pos x="36" y="360"/>
                </a:cxn>
                <a:cxn ang="0">
                  <a:pos x="111" y="336"/>
                </a:cxn>
                <a:cxn ang="0">
                  <a:pos x="135" y="108"/>
                </a:cxn>
                <a:cxn ang="0">
                  <a:pos x="45" y="24"/>
                </a:cxn>
                <a:cxn ang="0">
                  <a:pos x="237" y="138"/>
                </a:cxn>
                <a:cxn ang="0">
                  <a:pos x="207" y="231"/>
                </a:cxn>
                <a:cxn ang="0">
                  <a:pos x="156" y="369"/>
                </a:cxn>
                <a:cxn ang="0">
                  <a:pos x="216" y="369"/>
                </a:cxn>
                <a:cxn ang="0">
                  <a:pos x="165" y="168"/>
                </a:cxn>
                <a:cxn ang="0">
                  <a:pos x="243" y="57"/>
                </a:cxn>
                <a:cxn ang="0">
                  <a:pos x="195" y="36"/>
                </a:cxn>
                <a:cxn ang="0">
                  <a:pos x="387" y="96"/>
                </a:cxn>
                <a:cxn ang="0">
                  <a:pos x="336" y="195"/>
                </a:cxn>
                <a:cxn ang="0">
                  <a:pos x="354" y="318"/>
                </a:cxn>
                <a:cxn ang="0">
                  <a:pos x="363" y="414"/>
                </a:cxn>
                <a:cxn ang="0">
                  <a:pos x="498" y="138"/>
                </a:cxn>
                <a:cxn ang="0">
                  <a:pos x="516" y="24"/>
                </a:cxn>
                <a:cxn ang="0">
                  <a:pos x="552" y="351"/>
                </a:cxn>
                <a:cxn ang="0">
                  <a:pos x="675" y="258"/>
                </a:cxn>
                <a:cxn ang="0">
                  <a:pos x="600" y="42"/>
                </a:cxn>
                <a:cxn ang="0">
                  <a:pos x="570" y="357"/>
                </a:cxn>
                <a:cxn ang="0">
                  <a:pos x="435" y="27"/>
                </a:cxn>
                <a:cxn ang="0">
                  <a:pos x="516" y="144"/>
                </a:cxn>
                <a:cxn ang="0">
                  <a:pos x="585" y="231"/>
                </a:cxn>
                <a:cxn ang="0">
                  <a:pos x="618" y="384"/>
                </a:cxn>
                <a:cxn ang="0">
                  <a:pos x="741" y="216"/>
                </a:cxn>
                <a:cxn ang="0">
                  <a:pos x="714" y="27"/>
                </a:cxn>
                <a:cxn ang="0">
                  <a:pos x="717" y="129"/>
                </a:cxn>
                <a:cxn ang="0">
                  <a:pos x="672" y="288"/>
                </a:cxn>
                <a:cxn ang="0">
                  <a:pos x="606" y="201"/>
                </a:cxn>
                <a:cxn ang="0">
                  <a:pos x="516" y="90"/>
                </a:cxn>
                <a:cxn ang="0">
                  <a:pos x="459" y="273"/>
                </a:cxn>
                <a:cxn ang="0">
                  <a:pos x="432" y="411"/>
                </a:cxn>
                <a:cxn ang="0">
                  <a:pos x="426" y="300"/>
                </a:cxn>
                <a:cxn ang="0">
                  <a:pos x="411" y="102"/>
                </a:cxn>
                <a:cxn ang="0">
                  <a:pos x="318" y="30"/>
                </a:cxn>
                <a:cxn ang="0">
                  <a:pos x="327" y="228"/>
                </a:cxn>
                <a:cxn ang="0">
                  <a:pos x="318" y="378"/>
                </a:cxn>
                <a:cxn ang="0">
                  <a:pos x="234" y="336"/>
                </a:cxn>
                <a:cxn ang="0">
                  <a:pos x="108" y="162"/>
                </a:cxn>
                <a:cxn ang="0">
                  <a:pos x="66" y="54"/>
                </a:cxn>
                <a:cxn ang="0">
                  <a:pos x="69" y="231"/>
                </a:cxn>
                <a:cxn ang="0">
                  <a:pos x="3" y="333"/>
                </a:cxn>
                <a:cxn ang="0">
                  <a:pos x="78" y="351"/>
                </a:cxn>
                <a:cxn ang="0">
                  <a:pos x="111" y="414"/>
                </a:cxn>
                <a:cxn ang="0">
                  <a:pos x="138" y="129"/>
                </a:cxn>
                <a:cxn ang="0">
                  <a:pos x="294" y="264"/>
                </a:cxn>
                <a:cxn ang="0">
                  <a:pos x="417" y="411"/>
                </a:cxn>
                <a:cxn ang="0">
                  <a:pos x="498" y="198"/>
                </a:cxn>
                <a:cxn ang="0">
                  <a:pos x="573" y="21"/>
                </a:cxn>
                <a:cxn ang="0">
                  <a:pos x="765" y="114"/>
                </a:cxn>
                <a:cxn ang="0">
                  <a:pos x="771" y="198"/>
                </a:cxn>
                <a:cxn ang="0">
                  <a:pos x="732" y="318"/>
                </a:cxn>
                <a:cxn ang="0">
                  <a:pos x="738" y="417"/>
                </a:cxn>
              </a:cxnLst>
              <a:rect l="0" t="0" r="r" b="b"/>
              <a:pathLst>
                <a:path w="811" h="460">
                  <a:moveTo>
                    <a:pt x="0" y="24"/>
                  </a:moveTo>
                  <a:cubicBezTo>
                    <a:pt x="11" y="32"/>
                    <a:pt x="22" y="41"/>
                    <a:pt x="27" y="57"/>
                  </a:cubicBezTo>
                  <a:cubicBezTo>
                    <a:pt x="32" y="73"/>
                    <a:pt x="35" y="107"/>
                    <a:pt x="33" y="123"/>
                  </a:cubicBezTo>
                  <a:cubicBezTo>
                    <a:pt x="31" y="139"/>
                    <a:pt x="8" y="133"/>
                    <a:pt x="15" y="156"/>
                  </a:cubicBezTo>
                  <a:cubicBezTo>
                    <a:pt x="22" y="179"/>
                    <a:pt x="59" y="243"/>
                    <a:pt x="78" y="261"/>
                  </a:cubicBezTo>
                  <a:cubicBezTo>
                    <a:pt x="97" y="279"/>
                    <a:pt x="110" y="250"/>
                    <a:pt x="126" y="264"/>
                  </a:cubicBezTo>
                  <a:cubicBezTo>
                    <a:pt x="142" y="278"/>
                    <a:pt x="161" y="332"/>
                    <a:pt x="177" y="345"/>
                  </a:cubicBezTo>
                  <a:cubicBezTo>
                    <a:pt x="193" y="358"/>
                    <a:pt x="204" y="336"/>
                    <a:pt x="222" y="342"/>
                  </a:cubicBezTo>
                  <a:cubicBezTo>
                    <a:pt x="240" y="348"/>
                    <a:pt x="273" y="374"/>
                    <a:pt x="285" y="384"/>
                  </a:cubicBezTo>
                  <a:cubicBezTo>
                    <a:pt x="297" y="394"/>
                    <a:pt x="292" y="396"/>
                    <a:pt x="297" y="402"/>
                  </a:cubicBezTo>
                  <a:cubicBezTo>
                    <a:pt x="302" y="408"/>
                    <a:pt x="312" y="423"/>
                    <a:pt x="315" y="417"/>
                  </a:cubicBezTo>
                  <a:cubicBezTo>
                    <a:pt x="318" y="411"/>
                    <a:pt x="319" y="383"/>
                    <a:pt x="315" y="366"/>
                  </a:cubicBezTo>
                  <a:cubicBezTo>
                    <a:pt x="311" y="349"/>
                    <a:pt x="304" y="336"/>
                    <a:pt x="288" y="312"/>
                  </a:cubicBezTo>
                  <a:cubicBezTo>
                    <a:pt x="272" y="288"/>
                    <a:pt x="233" y="249"/>
                    <a:pt x="222" y="222"/>
                  </a:cubicBezTo>
                  <a:cubicBezTo>
                    <a:pt x="211" y="195"/>
                    <a:pt x="228" y="163"/>
                    <a:pt x="219" y="150"/>
                  </a:cubicBezTo>
                  <a:cubicBezTo>
                    <a:pt x="210" y="137"/>
                    <a:pt x="180" y="135"/>
                    <a:pt x="165" y="144"/>
                  </a:cubicBezTo>
                  <a:cubicBezTo>
                    <a:pt x="150" y="153"/>
                    <a:pt x="136" y="193"/>
                    <a:pt x="129" y="207"/>
                  </a:cubicBezTo>
                  <a:cubicBezTo>
                    <a:pt x="122" y="221"/>
                    <a:pt x="132" y="222"/>
                    <a:pt x="123" y="228"/>
                  </a:cubicBezTo>
                  <a:cubicBezTo>
                    <a:pt x="114" y="234"/>
                    <a:pt x="80" y="234"/>
                    <a:pt x="72" y="243"/>
                  </a:cubicBezTo>
                  <a:cubicBezTo>
                    <a:pt x="64" y="252"/>
                    <a:pt x="78" y="266"/>
                    <a:pt x="72" y="285"/>
                  </a:cubicBezTo>
                  <a:cubicBezTo>
                    <a:pt x="66" y="304"/>
                    <a:pt x="41" y="344"/>
                    <a:pt x="36" y="360"/>
                  </a:cubicBezTo>
                  <a:cubicBezTo>
                    <a:pt x="31" y="376"/>
                    <a:pt x="40" y="372"/>
                    <a:pt x="42" y="381"/>
                  </a:cubicBezTo>
                  <a:cubicBezTo>
                    <a:pt x="44" y="390"/>
                    <a:pt x="36" y="424"/>
                    <a:pt x="48" y="417"/>
                  </a:cubicBezTo>
                  <a:cubicBezTo>
                    <a:pt x="60" y="410"/>
                    <a:pt x="104" y="367"/>
                    <a:pt x="111" y="336"/>
                  </a:cubicBezTo>
                  <a:cubicBezTo>
                    <a:pt x="118" y="305"/>
                    <a:pt x="98" y="261"/>
                    <a:pt x="93" y="231"/>
                  </a:cubicBezTo>
                  <a:cubicBezTo>
                    <a:pt x="88" y="201"/>
                    <a:pt x="71" y="176"/>
                    <a:pt x="78" y="156"/>
                  </a:cubicBezTo>
                  <a:cubicBezTo>
                    <a:pt x="85" y="136"/>
                    <a:pt x="123" y="126"/>
                    <a:pt x="135" y="108"/>
                  </a:cubicBezTo>
                  <a:cubicBezTo>
                    <a:pt x="147" y="90"/>
                    <a:pt x="154" y="66"/>
                    <a:pt x="147" y="51"/>
                  </a:cubicBezTo>
                  <a:cubicBezTo>
                    <a:pt x="140" y="36"/>
                    <a:pt x="113" y="25"/>
                    <a:pt x="96" y="21"/>
                  </a:cubicBezTo>
                  <a:cubicBezTo>
                    <a:pt x="79" y="17"/>
                    <a:pt x="52" y="18"/>
                    <a:pt x="45" y="24"/>
                  </a:cubicBezTo>
                  <a:cubicBezTo>
                    <a:pt x="38" y="30"/>
                    <a:pt x="41" y="46"/>
                    <a:pt x="54" y="60"/>
                  </a:cubicBezTo>
                  <a:cubicBezTo>
                    <a:pt x="67" y="74"/>
                    <a:pt x="93" y="92"/>
                    <a:pt x="123" y="105"/>
                  </a:cubicBezTo>
                  <a:cubicBezTo>
                    <a:pt x="153" y="118"/>
                    <a:pt x="212" y="124"/>
                    <a:pt x="237" y="138"/>
                  </a:cubicBezTo>
                  <a:cubicBezTo>
                    <a:pt x="262" y="152"/>
                    <a:pt x="276" y="175"/>
                    <a:pt x="276" y="189"/>
                  </a:cubicBezTo>
                  <a:cubicBezTo>
                    <a:pt x="276" y="203"/>
                    <a:pt x="252" y="215"/>
                    <a:pt x="240" y="222"/>
                  </a:cubicBezTo>
                  <a:cubicBezTo>
                    <a:pt x="228" y="229"/>
                    <a:pt x="214" y="222"/>
                    <a:pt x="207" y="231"/>
                  </a:cubicBezTo>
                  <a:cubicBezTo>
                    <a:pt x="200" y="240"/>
                    <a:pt x="200" y="259"/>
                    <a:pt x="198" y="276"/>
                  </a:cubicBezTo>
                  <a:cubicBezTo>
                    <a:pt x="196" y="293"/>
                    <a:pt x="202" y="321"/>
                    <a:pt x="195" y="336"/>
                  </a:cubicBezTo>
                  <a:cubicBezTo>
                    <a:pt x="188" y="351"/>
                    <a:pt x="164" y="358"/>
                    <a:pt x="156" y="369"/>
                  </a:cubicBezTo>
                  <a:cubicBezTo>
                    <a:pt x="148" y="380"/>
                    <a:pt x="143" y="397"/>
                    <a:pt x="147" y="405"/>
                  </a:cubicBezTo>
                  <a:cubicBezTo>
                    <a:pt x="151" y="413"/>
                    <a:pt x="172" y="426"/>
                    <a:pt x="183" y="420"/>
                  </a:cubicBezTo>
                  <a:cubicBezTo>
                    <a:pt x="194" y="414"/>
                    <a:pt x="204" y="389"/>
                    <a:pt x="216" y="369"/>
                  </a:cubicBezTo>
                  <a:cubicBezTo>
                    <a:pt x="228" y="349"/>
                    <a:pt x="266" y="322"/>
                    <a:pt x="258" y="300"/>
                  </a:cubicBezTo>
                  <a:cubicBezTo>
                    <a:pt x="250" y="278"/>
                    <a:pt x="180" y="259"/>
                    <a:pt x="165" y="237"/>
                  </a:cubicBezTo>
                  <a:cubicBezTo>
                    <a:pt x="150" y="215"/>
                    <a:pt x="155" y="180"/>
                    <a:pt x="165" y="168"/>
                  </a:cubicBezTo>
                  <a:cubicBezTo>
                    <a:pt x="175" y="156"/>
                    <a:pt x="204" y="172"/>
                    <a:pt x="225" y="162"/>
                  </a:cubicBezTo>
                  <a:cubicBezTo>
                    <a:pt x="246" y="152"/>
                    <a:pt x="291" y="122"/>
                    <a:pt x="294" y="105"/>
                  </a:cubicBezTo>
                  <a:cubicBezTo>
                    <a:pt x="297" y="88"/>
                    <a:pt x="262" y="59"/>
                    <a:pt x="243" y="57"/>
                  </a:cubicBezTo>
                  <a:cubicBezTo>
                    <a:pt x="224" y="55"/>
                    <a:pt x="184" y="88"/>
                    <a:pt x="180" y="93"/>
                  </a:cubicBezTo>
                  <a:cubicBezTo>
                    <a:pt x="176" y="98"/>
                    <a:pt x="217" y="99"/>
                    <a:pt x="219" y="90"/>
                  </a:cubicBezTo>
                  <a:cubicBezTo>
                    <a:pt x="221" y="81"/>
                    <a:pt x="188" y="47"/>
                    <a:pt x="195" y="36"/>
                  </a:cubicBezTo>
                  <a:cubicBezTo>
                    <a:pt x="202" y="25"/>
                    <a:pt x="239" y="14"/>
                    <a:pt x="264" y="24"/>
                  </a:cubicBezTo>
                  <a:cubicBezTo>
                    <a:pt x="289" y="34"/>
                    <a:pt x="325" y="87"/>
                    <a:pt x="345" y="99"/>
                  </a:cubicBezTo>
                  <a:cubicBezTo>
                    <a:pt x="365" y="111"/>
                    <a:pt x="382" y="103"/>
                    <a:pt x="387" y="96"/>
                  </a:cubicBezTo>
                  <a:cubicBezTo>
                    <a:pt x="392" y="89"/>
                    <a:pt x="384" y="57"/>
                    <a:pt x="375" y="57"/>
                  </a:cubicBezTo>
                  <a:cubicBezTo>
                    <a:pt x="366" y="57"/>
                    <a:pt x="336" y="73"/>
                    <a:pt x="330" y="96"/>
                  </a:cubicBezTo>
                  <a:cubicBezTo>
                    <a:pt x="324" y="119"/>
                    <a:pt x="327" y="173"/>
                    <a:pt x="336" y="195"/>
                  </a:cubicBezTo>
                  <a:cubicBezTo>
                    <a:pt x="345" y="217"/>
                    <a:pt x="381" y="214"/>
                    <a:pt x="384" y="228"/>
                  </a:cubicBezTo>
                  <a:cubicBezTo>
                    <a:pt x="387" y="242"/>
                    <a:pt x="359" y="267"/>
                    <a:pt x="354" y="282"/>
                  </a:cubicBezTo>
                  <a:cubicBezTo>
                    <a:pt x="349" y="297"/>
                    <a:pt x="354" y="307"/>
                    <a:pt x="354" y="318"/>
                  </a:cubicBezTo>
                  <a:cubicBezTo>
                    <a:pt x="354" y="329"/>
                    <a:pt x="353" y="338"/>
                    <a:pt x="354" y="348"/>
                  </a:cubicBezTo>
                  <a:cubicBezTo>
                    <a:pt x="355" y="358"/>
                    <a:pt x="362" y="370"/>
                    <a:pt x="363" y="381"/>
                  </a:cubicBezTo>
                  <a:cubicBezTo>
                    <a:pt x="364" y="392"/>
                    <a:pt x="360" y="409"/>
                    <a:pt x="363" y="414"/>
                  </a:cubicBezTo>
                  <a:cubicBezTo>
                    <a:pt x="366" y="419"/>
                    <a:pt x="362" y="433"/>
                    <a:pt x="381" y="411"/>
                  </a:cubicBezTo>
                  <a:cubicBezTo>
                    <a:pt x="400" y="389"/>
                    <a:pt x="461" y="327"/>
                    <a:pt x="480" y="282"/>
                  </a:cubicBezTo>
                  <a:cubicBezTo>
                    <a:pt x="499" y="237"/>
                    <a:pt x="500" y="168"/>
                    <a:pt x="498" y="138"/>
                  </a:cubicBezTo>
                  <a:cubicBezTo>
                    <a:pt x="496" y="108"/>
                    <a:pt x="468" y="116"/>
                    <a:pt x="468" y="99"/>
                  </a:cubicBezTo>
                  <a:cubicBezTo>
                    <a:pt x="468" y="82"/>
                    <a:pt x="490" y="45"/>
                    <a:pt x="498" y="33"/>
                  </a:cubicBezTo>
                  <a:cubicBezTo>
                    <a:pt x="506" y="21"/>
                    <a:pt x="498" y="0"/>
                    <a:pt x="516" y="24"/>
                  </a:cubicBezTo>
                  <a:cubicBezTo>
                    <a:pt x="534" y="48"/>
                    <a:pt x="591" y="139"/>
                    <a:pt x="606" y="180"/>
                  </a:cubicBezTo>
                  <a:cubicBezTo>
                    <a:pt x="621" y="221"/>
                    <a:pt x="618" y="245"/>
                    <a:pt x="609" y="273"/>
                  </a:cubicBezTo>
                  <a:cubicBezTo>
                    <a:pt x="600" y="301"/>
                    <a:pt x="566" y="329"/>
                    <a:pt x="552" y="351"/>
                  </a:cubicBezTo>
                  <a:cubicBezTo>
                    <a:pt x="538" y="373"/>
                    <a:pt x="520" y="401"/>
                    <a:pt x="522" y="408"/>
                  </a:cubicBezTo>
                  <a:cubicBezTo>
                    <a:pt x="524" y="415"/>
                    <a:pt x="538" y="418"/>
                    <a:pt x="564" y="393"/>
                  </a:cubicBezTo>
                  <a:cubicBezTo>
                    <a:pt x="590" y="368"/>
                    <a:pt x="659" y="300"/>
                    <a:pt x="675" y="258"/>
                  </a:cubicBezTo>
                  <a:cubicBezTo>
                    <a:pt x="691" y="216"/>
                    <a:pt x="667" y="180"/>
                    <a:pt x="663" y="141"/>
                  </a:cubicBezTo>
                  <a:cubicBezTo>
                    <a:pt x="659" y="102"/>
                    <a:pt x="662" y="40"/>
                    <a:pt x="651" y="24"/>
                  </a:cubicBezTo>
                  <a:cubicBezTo>
                    <a:pt x="640" y="8"/>
                    <a:pt x="620" y="13"/>
                    <a:pt x="600" y="42"/>
                  </a:cubicBezTo>
                  <a:cubicBezTo>
                    <a:pt x="580" y="71"/>
                    <a:pt x="534" y="152"/>
                    <a:pt x="531" y="195"/>
                  </a:cubicBezTo>
                  <a:cubicBezTo>
                    <a:pt x="528" y="238"/>
                    <a:pt x="572" y="273"/>
                    <a:pt x="579" y="300"/>
                  </a:cubicBezTo>
                  <a:cubicBezTo>
                    <a:pt x="586" y="327"/>
                    <a:pt x="565" y="338"/>
                    <a:pt x="570" y="357"/>
                  </a:cubicBezTo>
                  <a:cubicBezTo>
                    <a:pt x="575" y="376"/>
                    <a:pt x="635" y="460"/>
                    <a:pt x="609" y="414"/>
                  </a:cubicBezTo>
                  <a:cubicBezTo>
                    <a:pt x="583" y="368"/>
                    <a:pt x="446" y="145"/>
                    <a:pt x="417" y="81"/>
                  </a:cubicBezTo>
                  <a:cubicBezTo>
                    <a:pt x="388" y="17"/>
                    <a:pt x="431" y="28"/>
                    <a:pt x="435" y="27"/>
                  </a:cubicBezTo>
                  <a:cubicBezTo>
                    <a:pt x="439" y="26"/>
                    <a:pt x="436" y="60"/>
                    <a:pt x="441" y="72"/>
                  </a:cubicBezTo>
                  <a:cubicBezTo>
                    <a:pt x="446" y="84"/>
                    <a:pt x="455" y="90"/>
                    <a:pt x="468" y="102"/>
                  </a:cubicBezTo>
                  <a:cubicBezTo>
                    <a:pt x="481" y="114"/>
                    <a:pt x="496" y="135"/>
                    <a:pt x="516" y="144"/>
                  </a:cubicBezTo>
                  <a:cubicBezTo>
                    <a:pt x="536" y="153"/>
                    <a:pt x="572" y="149"/>
                    <a:pt x="588" y="159"/>
                  </a:cubicBezTo>
                  <a:cubicBezTo>
                    <a:pt x="604" y="169"/>
                    <a:pt x="612" y="192"/>
                    <a:pt x="612" y="204"/>
                  </a:cubicBezTo>
                  <a:cubicBezTo>
                    <a:pt x="612" y="216"/>
                    <a:pt x="589" y="219"/>
                    <a:pt x="585" y="231"/>
                  </a:cubicBezTo>
                  <a:cubicBezTo>
                    <a:pt x="581" y="243"/>
                    <a:pt x="582" y="263"/>
                    <a:pt x="585" y="279"/>
                  </a:cubicBezTo>
                  <a:cubicBezTo>
                    <a:pt x="588" y="295"/>
                    <a:pt x="598" y="310"/>
                    <a:pt x="603" y="327"/>
                  </a:cubicBezTo>
                  <a:cubicBezTo>
                    <a:pt x="608" y="344"/>
                    <a:pt x="602" y="369"/>
                    <a:pt x="618" y="384"/>
                  </a:cubicBezTo>
                  <a:cubicBezTo>
                    <a:pt x="634" y="399"/>
                    <a:pt x="677" y="418"/>
                    <a:pt x="696" y="417"/>
                  </a:cubicBezTo>
                  <a:cubicBezTo>
                    <a:pt x="715" y="416"/>
                    <a:pt x="725" y="411"/>
                    <a:pt x="732" y="378"/>
                  </a:cubicBezTo>
                  <a:cubicBezTo>
                    <a:pt x="739" y="345"/>
                    <a:pt x="751" y="254"/>
                    <a:pt x="741" y="216"/>
                  </a:cubicBezTo>
                  <a:cubicBezTo>
                    <a:pt x="731" y="178"/>
                    <a:pt x="688" y="168"/>
                    <a:pt x="672" y="147"/>
                  </a:cubicBezTo>
                  <a:cubicBezTo>
                    <a:pt x="656" y="126"/>
                    <a:pt x="638" y="107"/>
                    <a:pt x="645" y="87"/>
                  </a:cubicBezTo>
                  <a:cubicBezTo>
                    <a:pt x="652" y="67"/>
                    <a:pt x="709" y="36"/>
                    <a:pt x="714" y="27"/>
                  </a:cubicBezTo>
                  <a:cubicBezTo>
                    <a:pt x="719" y="18"/>
                    <a:pt x="677" y="22"/>
                    <a:pt x="675" y="33"/>
                  </a:cubicBezTo>
                  <a:cubicBezTo>
                    <a:pt x="673" y="44"/>
                    <a:pt x="692" y="77"/>
                    <a:pt x="699" y="93"/>
                  </a:cubicBezTo>
                  <a:cubicBezTo>
                    <a:pt x="706" y="109"/>
                    <a:pt x="719" y="117"/>
                    <a:pt x="717" y="129"/>
                  </a:cubicBezTo>
                  <a:cubicBezTo>
                    <a:pt x="715" y="141"/>
                    <a:pt x="690" y="148"/>
                    <a:pt x="687" y="168"/>
                  </a:cubicBezTo>
                  <a:cubicBezTo>
                    <a:pt x="684" y="188"/>
                    <a:pt x="701" y="229"/>
                    <a:pt x="699" y="249"/>
                  </a:cubicBezTo>
                  <a:cubicBezTo>
                    <a:pt x="697" y="269"/>
                    <a:pt x="672" y="270"/>
                    <a:pt x="672" y="288"/>
                  </a:cubicBezTo>
                  <a:cubicBezTo>
                    <a:pt x="672" y="306"/>
                    <a:pt x="692" y="356"/>
                    <a:pt x="699" y="357"/>
                  </a:cubicBezTo>
                  <a:cubicBezTo>
                    <a:pt x="706" y="358"/>
                    <a:pt x="729" y="317"/>
                    <a:pt x="714" y="291"/>
                  </a:cubicBezTo>
                  <a:cubicBezTo>
                    <a:pt x="699" y="265"/>
                    <a:pt x="621" y="230"/>
                    <a:pt x="606" y="201"/>
                  </a:cubicBezTo>
                  <a:cubicBezTo>
                    <a:pt x="591" y="172"/>
                    <a:pt x="635" y="139"/>
                    <a:pt x="624" y="117"/>
                  </a:cubicBezTo>
                  <a:cubicBezTo>
                    <a:pt x="613" y="95"/>
                    <a:pt x="558" y="73"/>
                    <a:pt x="540" y="69"/>
                  </a:cubicBezTo>
                  <a:cubicBezTo>
                    <a:pt x="522" y="65"/>
                    <a:pt x="528" y="77"/>
                    <a:pt x="516" y="90"/>
                  </a:cubicBezTo>
                  <a:cubicBezTo>
                    <a:pt x="504" y="103"/>
                    <a:pt x="489" y="131"/>
                    <a:pt x="468" y="147"/>
                  </a:cubicBezTo>
                  <a:cubicBezTo>
                    <a:pt x="447" y="163"/>
                    <a:pt x="388" y="165"/>
                    <a:pt x="387" y="186"/>
                  </a:cubicBezTo>
                  <a:cubicBezTo>
                    <a:pt x="386" y="207"/>
                    <a:pt x="442" y="245"/>
                    <a:pt x="459" y="273"/>
                  </a:cubicBezTo>
                  <a:cubicBezTo>
                    <a:pt x="476" y="301"/>
                    <a:pt x="491" y="338"/>
                    <a:pt x="492" y="354"/>
                  </a:cubicBezTo>
                  <a:cubicBezTo>
                    <a:pt x="493" y="370"/>
                    <a:pt x="475" y="363"/>
                    <a:pt x="465" y="372"/>
                  </a:cubicBezTo>
                  <a:cubicBezTo>
                    <a:pt x="455" y="381"/>
                    <a:pt x="431" y="407"/>
                    <a:pt x="432" y="411"/>
                  </a:cubicBezTo>
                  <a:cubicBezTo>
                    <a:pt x="433" y="415"/>
                    <a:pt x="469" y="406"/>
                    <a:pt x="474" y="396"/>
                  </a:cubicBezTo>
                  <a:cubicBezTo>
                    <a:pt x="479" y="386"/>
                    <a:pt x="470" y="367"/>
                    <a:pt x="462" y="351"/>
                  </a:cubicBezTo>
                  <a:cubicBezTo>
                    <a:pt x="454" y="335"/>
                    <a:pt x="441" y="316"/>
                    <a:pt x="426" y="300"/>
                  </a:cubicBezTo>
                  <a:cubicBezTo>
                    <a:pt x="411" y="284"/>
                    <a:pt x="377" y="282"/>
                    <a:pt x="372" y="255"/>
                  </a:cubicBezTo>
                  <a:cubicBezTo>
                    <a:pt x="367" y="228"/>
                    <a:pt x="387" y="163"/>
                    <a:pt x="393" y="138"/>
                  </a:cubicBezTo>
                  <a:cubicBezTo>
                    <a:pt x="399" y="113"/>
                    <a:pt x="411" y="118"/>
                    <a:pt x="411" y="102"/>
                  </a:cubicBezTo>
                  <a:cubicBezTo>
                    <a:pt x="411" y="86"/>
                    <a:pt x="402" y="54"/>
                    <a:pt x="393" y="42"/>
                  </a:cubicBezTo>
                  <a:cubicBezTo>
                    <a:pt x="384" y="30"/>
                    <a:pt x="369" y="29"/>
                    <a:pt x="357" y="27"/>
                  </a:cubicBezTo>
                  <a:cubicBezTo>
                    <a:pt x="345" y="25"/>
                    <a:pt x="326" y="10"/>
                    <a:pt x="318" y="30"/>
                  </a:cubicBezTo>
                  <a:cubicBezTo>
                    <a:pt x="310" y="50"/>
                    <a:pt x="312" y="119"/>
                    <a:pt x="309" y="144"/>
                  </a:cubicBezTo>
                  <a:cubicBezTo>
                    <a:pt x="306" y="169"/>
                    <a:pt x="297" y="169"/>
                    <a:pt x="300" y="183"/>
                  </a:cubicBezTo>
                  <a:cubicBezTo>
                    <a:pt x="303" y="197"/>
                    <a:pt x="326" y="215"/>
                    <a:pt x="327" y="228"/>
                  </a:cubicBezTo>
                  <a:cubicBezTo>
                    <a:pt x="328" y="241"/>
                    <a:pt x="304" y="247"/>
                    <a:pt x="306" y="264"/>
                  </a:cubicBezTo>
                  <a:cubicBezTo>
                    <a:pt x="308" y="281"/>
                    <a:pt x="334" y="311"/>
                    <a:pt x="336" y="330"/>
                  </a:cubicBezTo>
                  <a:cubicBezTo>
                    <a:pt x="338" y="349"/>
                    <a:pt x="316" y="365"/>
                    <a:pt x="318" y="378"/>
                  </a:cubicBezTo>
                  <a:cubicBezTo>
                    <a:pt x="320" y="391"/>
                    <a:pt x="355" y="405"/>
                    <a:pt x="345" y="408"/>
                  </a:cubicBezTo>
                  <a:cubicBezTo>
                    <a:pt x="335" y="411"/>
                    <a:pt x="276" y="408"/>
                    <a:pt x="258" y="396"/>
                  </a:cubicBezTo>
                  <a:cubicBezTo>
                    <a:pt x="240" y="384"/>
                    <a:pt x="239" y="352"/>
                    <a:pt x="234" y="336"/>
                  </a:cubicBezTo>
                  <a:cubicBezTo>
                    <a:pt x="229" y="320"/>
                    <a:pt x="240" y="313"/>
                    <a:pt x="225" y="300"/>
                  </a:cubicBezTo>
                  <a:cubicBezTo>
                    <a:pt x="210" y="287"/>
                    <a:pt x="163" y="281"/>
                    <a:pt x="144" y="258"/>
                  </a:cubicBezTo>
                  <a:cubicBezTo>
                    <a:pt x="125" y="235"/>
                    <a:pt x="113" y="193"/>
                    <a:pt x="108" y="162"/>
                  </a:cubicBezTo>
                  <a:cubicBezTo>
                    <a:pt x="103" y="131"/>
                    <a:pt x="117" y="94"/>
                    <a:pt x="114" y="72"/>
                  </a:cubicBezTo>
                  <a:cubicBezTo>
                    <a:pt x="111" y="50"/>
                    <a:pt x="95" y="30"/>
                    <a:pt x="87" y="27"/>
                  </a:cubicBezTo>
                  <a:cubicBezTo>
                    <a:pt x="79" y="24"/>
                    <a:pt x="72" y="33"/>
                    <a:pt x="66" y="54"/>
                  </a:cubicBezTo>
                  <a:cubicBezTo>
                    <a:pt x="60" y="75"/>
                    <a:pt x="54" y="131"/>
                    <a:pt x="51" y="153"/>
                  </a:cubicBezTo>
                  <a:cubicBezTo>
                    <a:pt x="48" y="175"/>
                    <a:pt x="45" y="173"/>
                    <a:pt x="48" y="186"/>
                  </a:cubicBezTo>
                  <a:cubicBezTo>
                    <a:pt x="51" y="199"/>
                    <a:pt x="72" y="221"/>
                    <a:pt x="69" y="231"/>
                  </a:cubicBezTo>
                  <a:cubicBezTo>
                    <a:pt x="66" y="241"/>
                    <a:pt x="38" y="241"/>
                    <a:pt x="30" y="249"/>
                  </a:cubicBezTo>
                  <a:cubicBezTo>
                    <a:pt x="22" y="257"/>
                    <a:pt x="26" y="265"/>
                    <a:pt x="21" y="279"/>
                  </a:cubicBezTo>
                  <a:cubicBezTo>
                    <a:pt x="16" y="293"/>
                    <a:pt x="4" y="321"/>
                    <a:pt x="3" y="333"/>
                  </a:cubicBezTo>
                  <a:cubicBezTo>
                    <a:pt x="2" y="345"/>
                    <a:pt x="8" y="341"/>
                    <a:pt x="12" y="354"/>
                  </a:cubicBezTo>
                  <a:cubicBezTo>
                    <a:pt x="16" y="367"/>
                    <a:pt x="19" y="412"/>
                    <a:pt x="30" y="411"/>
                  </a:cubicBezTo>
                  <a:cubicBezTo>
                    <a:pt x="41" y="410"/>
                    <a:pt x="69" y="366"/>
                    <a:pt x="78" y="351"/>
                  </a:cubicBezTo>
                  <a:cubicBezTo>
                    <a:pt x="87" y="336"/>
                    <a:pt x="83" y="313"/>
                    <a:pt x="87" y="318"/>
                  </a:cubicBezTo>
                  <a:cubicBezTo>
                    <a:pt x="91" y="323"/>
                    <a:pt x="98" y="368"/>
                    <a:pt x="102" y="384"/>
                  </a:cubicBezTo>
                  <a:cubicBezTo>
                    <a:pt x="106" y="400"/>
                    <a:pt x="105" y="421"/>
                    <a:pt x="111" y="414"/>
                  </a:cubicBezTo>
                  <a:cubicBezTo>
                    <a:pt x="117" y="407"/>
                    <a:pt x="136" y="365"/>
                    <a:pt x="141" y="342"/>
                  </a:cubicBezTo>
                  <a:cubicBezTo>
                    <a:pt x="146" y="319"/>
                    <a:pt x="141" y="308"/>
                    <a:pt x="141" y="273"/>
                  </a:cubicBezTo>
                  <a:cubicBezTo>
                    <a:pt x="141" y="238"/>
                    <a:pt x="133" y="172"/>
                    <a:pt x="138" y="129"/>
                  </a:cubicBezTo>
                  <a:cubicBezTo>
                    <a:pt x="143" y="86"/>
                    <a:pt x="150" y="1"/>
                    <a:pt x="171" y="12"/>
                  </a:cubicBezTo>
                  <a:cubicBezTo>
                    <a:pt x="192" y="23"/>
                    <a:pt x="244" y="153"/>
                    <a:pt x="264" y="195"/>
                  </a:cubicBezTo>
                  <a:cubicBezTo>
                    <a:pt x="284" y="237"/>
                    <a:pt x="285" y="244"/>
                    <a:pt x="294" y="264"/>
                  </a:cubicBezTo>
                  <a:cubicBezTo>
                    <a:pt x="303" y="284"/>
                    <a:pt x="306" y="304"/>
                    <a:pt x="321" y="315"/>
                  </a:cubicBezTo>
                  <a:cubicBezTo>
                    <a:pt x="336" y="326"/>
                    <a:pt x="371" y="317"/>
                    <a:pt x="387" y="333"/>
                  </a:cubicBezTo>
                  <a:cubicBezTo>
                    <a:pt x="403" y="349"/>
                    <a:pt x="396" y="408"/>
                    <a:pt x="417" y="411"/>
                  </a:cubicBezTo>
                  <a:cubicBezTo>
                    <a:pt x="438" y="414"/>
                    <a:pt x="496" y="378"/>
                    <a:pt x="516" y="354"/>
                  </a:cubicBezTo>
                  <a:cubicBezTo>
                    <a:pt x="536" y="330"/>
                    <a:pt x="537" y="296"/>
                    <a:pt x="534" y="270"/>
                  </a:cubicBezTo>
                  <a:cubicBezTo>
                    <a:pt x="531" y="244"/>
                    <a:pt x="501" y="216"/>
                    <a:pt x="498" y="198"/>
                  </a:cubicBezTo>
                  <a:cubicBezTo>
                    <a:pt x="495" y="180"/>
                    <a:pt x="511" y="175"/>
                    <a:pt x="516" y="162"/>
                  </a:cubicBezTo>
                  <a:cubicBezTo>
                    <a:pt x="521" y="149"/>
                    <a:pt x="519" y="140"/>
                    <a:pt x="528" y="117"/>
                  </a:cubicBezTo>
                  <a:cubicBezTo>
                    <a:pt x="537" y="94"/>
                    <a:pt x="546" y="35"/>
                    <a:pt x="573" y="21"/>
                  </a:cubicBezTo>
                  <a:cubicBezTo>
                    <a:pt x="600" y="7"/>
                    <a:pt x="664" y="29"/>
                    <a:pt x="690" y="33"/>
                  </a:cubicBezTo>
                  <a:cubicBezTo>
                    <a:pt x="716" y="37"/>
                    <a:pt x="720" y="32"/>
                    <a:pt x="732" y="45"/>
                  </a:cubicBezTo>
                  <a:cubicBezTo>
                    <a:pt x="744" y="58"/>
                    <a:pt x="761" y="100"/>
                    <a:pt x="765" y="114"/>
                  </a:cubicBezTo>
                  <a:cubicBezTo>
                    <a:pt x="769" y="128"/>
                    <a:pt x="761" y="126"/>
                    <a:pt x="756" y="132"/>
                  </a:cubicBezTo>
                  <a:cubicBezTo>
                    <a:pt x="751" y="138"/>
                    <a:pt x="733" y="142"/>
                    <a:pt x="735" y="153"/>
                  </a:cubicBezTo>
                  <a:cubicBezTo>
                    <a:pt x="737" y="164"/>
                    <a:pt x="760" y="184"/>
                    <a:pt x="771" y="198"/>
                  </a:cubicBezTo>
                  <a:cubicBezTo>
                    <a:pt x="782" y="212"/>
                    <a:pt x="811" y="226"/>
                    <a:pt x="804" y="240"/>
                  </a:cubicBezTo>
                  <a:cubicBezTo>
                    <a:pt x="797" y="254"/>
                    <a:pt x="741" y="272"/>
                    <a:pt x="729" y="285"/>
                  </a:cubicBezTo>
                  <a:cubicBezTo>
                    <a:pt x="717" y="298"/>
                    <a:pt x="720" y="305"/>
                    <a:pt x="732" y="318"/>
                  </a:cubicBezTo>
                  <a:cubicBezTo>
                    <a:pt x="744" y="331"/>
                    <a:pt x="796" y="351"/>
                    <a:pt x="798" y="363"/>
                  </a:cubicBezTo>
                  <a:cubicBezTo>
                    <a:pt x="800" y="375"/>
                    <a:pt x="757" y="381"/>
                    <a:pt x="747" y="390"/>
                  </a:cubicBezTo>
                  <a:cubicBezTo>
                    <a:pt x="737" y="399"/>
                    <a:pt x="737" y="408"/>
                    <a:pt x="738" y="417"/>
                  </a:cubicBezTo>
                </a:path>
              </a:pathLst>
            </a:custGeom>
            <a:grpFill/>
            <a:ln w="3175" cmpd="sng">
              <a:solidFill>
                <a:srgbClr val="0000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 rot="16200000" flipH="1">
              <a:off x="5009" y="1148"/>
              <a:ext cx="676" cy="877"/>
            </a:xfrm>
            <a:custGeom>
              <a:avLst/>
              <a:gdLst/>
              <a:ahLst/>
              <a:cxnLst>
                <a:cxn ang="0">
                  <a:pos x="33" y="123"/>
                </a:cxn>
                <a:cxn ang="0">
                  <a:pos x="126" y="264"/>
                </a:cxn>
                <a:cxn ang="0">
                  <a:pos x="285" y="384"/>
                </a:cxn>
                <a:cxn ang="0">
                  <a:pos x="315" y="366"/>
                </a:cxn>
                <a:cxn ang="0">
                  <a:pos x="219" y="150"/>
                </a:cxn>
                <a:cxn ang="0">
                  <a:pos x="123" y="228"/>
                </a:cxn>
                <a:cxn ang="0">
                  <a:pos x="36" y="360"/>
                </a:cxn>
                <a:cxn ang="0">
                  <a:pos x="111" y="336"/>
                </a:cxn>
                <a:cxn ang="0">
                  <a:pos x="135" y="108"/>
                </a:cxn>
                <a:cxn ang="0">
                  <a:pos x="45" y="24"/>
                </a:cxn>
                <a:cxn ang="0">
                  <a:pos x="237" y="138"/>
                </a:cxn>
                <a:cxn ang="0">
                  <a:pos x="207" y="231"/>
                </a:cxn>
                <a:cxn ang="0">
                  <a:pos x="156" y="369"/>
                </a:cxn>
                <a:cxn ang="0">
                  <a:pos x="216" y="369"/>
                </a:cxn>
                <a:cxn ang="0">
                  <a:pos x="165" y="168"/>
                </a:cxn>
                <a:cxn ang="0">
                  <a:pos x="243" y="57"/>
                </a:cxn>
                <a:cxn ang="0">
                  <a:pos x="195" y="36"/>
                </a:cxn>
                <a:cxn ang="0">
                  <a:pos x="387" y="96"/>
                </a:cxn>
                <a:cxn ang="0">
                  <a:pos x="336" y="195"/>
                </a:cxn>
                <a:cxn ang="0">
                  <a:pos x="354" y="318"/>
                </a:cxn>
                <a:cxn ang="0">
                  <a:pos x="363" y="414"/>
                </a:cxn>
                <a:cxn ang="0">
                  <a:pos x="498" y="138"/>
                </a:cxn>
                <a:cxn ang="0">
                  <a:pos x="516" y="24"/>
                </a:cxn>
                <a:cxn ang="0">
                  <a:pos x="552" y="351"/>
                </a:cxn>
                <a:cxn ang="0">
                  <a:pos x="675" y="258"/>
                </a:cxn>
                <a:cxn ang="0">
                  <a:pos x="600" y="42"/>
                </a:cxn>
                <a:cxn ang="0">
                  <a:pos x="570" y="357"/>
                </a:cxn>
                <a:cxn ang="0">
                  <a:pos x="435" y="27"/>
                </a:cxn>
                <a:cxn ang="0">
                  <a:pos x="516" y="144"/>
                </a:cxn>
                <a:cxn ang="0">
                  <a:pos x="585" y="231"/>
                </a:cxn>
                <a:cxn ang="0">
                  <a:pos x="618" y="384"/>
                </a:cxn>
                <a:cxn ang="0">
                  <a:pos x="741" y="216"/>
                </a:cxn>
                <a:cxn ang="0">
                  <a:pos x="714" y="27"/>
                </a:cxn>
                <a:cxn ang="0">
                  <a:pos x="717" y="129"/>
                </a:cxn>
                <a:cxn ang="0">
                  <a:pos x="672" y="288"/>
                </a:cxn>
                <a:cxn ang="0">
                  <a:pos x="606" y="201"/>
                </a:cxn>
                <a:cxn ang="0">
                  <a:pos x="516" y="90"/>
                </a:cxn>
                <a:cxn ang="0">
                  <a:pos x="459" y="273"/>
                </a:cxn>
                <a:cxn ang="0">
                  <a:pos x="432" y="411"/>
                </a:cxn>
                <a:cxn ang="0">
                  <a:pos x="426" y="300"/>
                </a:cxn>
                <a:cxn ang="0">
                  <a:pos x="411" y="102"/>
                </a:cxn>
                <a:cxn ang="0">
                  <a:pos x="318" y="30"/>
                </a:cxn>
                <a:cxn ang="0">
                  <a:pos x="327" y="228"/>
                </a:cxn>
                <a:cxn ang="0">
                  <a:pos x="318" y="378"/>
                </a:cxn>
                <a:cxn ang="0">
                  <a:pos x="234" y="336"/>
                </a:cxn>
                <a:cxn ang="0">
                  <a:pos x="108" y="162"/>
                </a:cxn>
                <a:cxn ang="0">
                  <a:pos x="66" y="54"/>
                </a:cxn>
                <a:cxn ang="0">
                  <a:pos x="69" y="231"/>
                </a:cxn>
                <a:cxn ang="0">
                  <a:pos x="3" y="333"/>
                </a:cxn>
                <a:cxn ang="0">
                  <a:pos x="78" y="351"/>
                </a:cxn>
                <a:cxn ang="0">
                  <a:pos x="111" y="414"/>
                </a:cxn>
                <a:cxn ang="0">
                  <a:pos x="138" y="129"/>
                </a:cxn>
                <a:cxn ang="0">
                  <a:pos x="294" y="264"/>
                </a:cxn>
                <a:cxn ang="0">
                  <a:pos x="417" y="411"/>
                </a:cxn>
                <a:cxn ang="0">
                  <a:pos x="498" y="198"/>
                </a:cxn>
                <a:cxn ang="0">
                  <a:pos x="573" y="21"/>
                </a:cxn>
                <a:cxn ang="0">
                  <a:pos x="765" y="114"/>
                </a:cxn>
                <a:cxn ang="0">
                  <a:pos x="771" y="198"/>
                </a:cxn>
                <a:cxn ang="0">
                  <a:pos x="732" y="318"/>
                </a:cxn>
                <a:cxn ang="0">
                  <a:pos x="738" y="417"/>
                </a:cxn>
              </a:cxnLst>
              <a:rect l="0" t="0" r="r" b="b"/>
              <a:pathLst>
                <a:path w="811" h="460">
                  <a:moveTo>
                    <a:pt x="0" y="24"/>
                  </a:moveTo>
                  <a:cubicBezTo>
                    <a:pt x="11" y="32"/>
                    <a:pt x="22" y="41"/>
                    <a:pt x="27" y="57"/>
                  </a:cubicBezTo>
                  <a:cubicBezTo>
                    <a:pt x="32" y="73"/>
                    <a:pt x="35" y="107"/>
                    <a:pt x="33" y="123"/>
                  </a:cubicBezTo>
                  <a:cubicBezTo>
                    <a:pt x="31" y="139"/>
                    <a:pt x="8" y="133"/>
                    <a:pt x="15" y="156"/>
                  </a:cubicBezTo>
                  <a:cubicBezTo>
                    <a:pt x="22" y="179"/>
                    <a:pt x="59" y="243"/>
                    <a:pt x="78" y="261"/>
                  </a:cubicBezTo>
                  <a:cubicBezTo>
                    <a:pt x="97" y="279"/>
                    <a:pt x="110" y="250"/>
                    <a:pt x="126" y="264"/>
                  </a:cubicBezTo>
                  <a:cubicBezTo>
                    <a:pt x="142" y="278"/>
                    <a:pt x="161" y="332"/>
                    <a:pt x="177" y="345"/>
                  </a:cubicBezTo>
                  <a:cubicBezTo>
                    <a:pt x="193" y="358"/>
                    <a:pt x="204" y="336"/>
                    <a:pt x="222" y="342"/>
                  </a:cubicBezTo>
                  <a:cubicBezTo>
                    <a:pt x="240" y="348"/>
                    <a:pt x="273" y="374"/>
                    <a:pt x="285" y="384"/>
                  </a:cubicBezTo>
                  <a:cubicBezTo>
                    <a:pt x="297" y="394"/>
                    <a:pt x="292" y="396"/>
                    <a:pt x="297" y="402"/>
                  </a:cubicBezTo>
                  <a:cubicBezTo>
                    <a:pt x="302" y="408"/>
                    <a:pt x="312" y="423"/>
                    <a:pt x="315" y="417"/>
                  </a:cubicBezTo>
                  <a:cubicBezTo>
                    <a:pt x="318" y="411"/>
                    <a:pt x="319" y="383"/>
                    <a:pt x="315" y="366"/>
                  </a:cubicBezTo>
                  <a:cubicBezTo>
                    <a:pt x="311" y="349"/>
                    <a:pt x="304" y="336"/>
                    <a:pt x="288" y="312"/>
                  </a:cubicBezTo>
                  <a:cubicBezTo>
                    <a:pt x="272" y="288"/>
                    <a:pt x="233" y="249"/>
                    <a:pt x="222" y="222"/>
                  </a:cubicBezTo>
                  <a:cubicBezTo>
                    <a:pt x="211" y="195"/>
                    <a:pt x="228" y="163"/>
                    <a:pt x="219" y="150"/>
                  </a:cubicBezTo>
                  <a:cubicBezTo>
                    <a:pt x="210" y="137"/>
                    <a:pt x="180" y="135"/>
                    <a:pt x="165" y="144"/>
                  </a:cubicBezTo>
                  <a:cubicBezTo>
                    <a:pt x="150" y="153"/>
                    <a:pt x="136" y="193"/>
                    <a:pt x="129" y="207"/>
                  </a:cubicBezTo>
                  <a:cubicBezTo>
                    <a:pt x="122" y="221"/>
                    <a:pt x="132" y="222"/>
                    <a:pt x="123" y="228"/>
                  </a:cubicBezTo>
                  <a:cubicBezTo>
                    <a:pt x="114" y="234"/>
                    <a:pt x="80" y="234"/>
                    <a:pt x="72" y="243"/>
                  </a:cubicBezTo>
                  <a:cubicBezTo>
                    <a:pt x="64" y="252"/>
                    <a:pt x="78" y="266"/>
                    <a:pt x="72" y="285"/>
                  </a:cubicBezTo>
                  <a:cubicBezTo>
                    <a:pt x="66" y="304"/>
                    <a:pt x="41" y="344"/>
                    <a:pt x="36" y="360"/>
                  </a:cubicBezTo>
                  <a:cubicBezTo>
                    <a:pt x="31" y="376"/>
                    <a:pt x="40" y="372"/>
                    <a:pt x="42" y="381"/>
                  </a:cubicBezTo>
                  <a:cubicBezTo>
                    <a:pt x="44" y="390"/>
                    <a:pt x="36" y="424"/>
                    <a:pt x="48" y="417"/>
                  </a:cubicBezTo>
                  <a:cubicBezTo>
                    <a:pt x="60" y="410"/>
                    <a:pt x="104" y="367"/>
                    <a:pt x="111" y="336"/>
                  </a:cubicBezTo>
                  <a:cubicBezTo>
                    <a:pt x="118" y="305"/>
                    <a:pt x="98" y="261"/>
                    <a:pt x="93" y="231"/>
                  </a:cubicBezTo>
                  <a:cubicBezTo>
                    <a:pt x="88" y="201"/>
                    <a:pt x="71" y="176"/>
                    <a:pt x="78" y="156"/>
                  </a:cubicBezTo>
                  <a:cubicBezTo>
                    <a:pt x="85" y="136"/>
                    <a:pt x="123" y="126"/>
                    <a:pt x="135" y="108"/>
                  </a:cubicBezTo>
                  <a:cubicBezTo>
                    <a:pt x="147" y="90"/>
                    <a:pt x="154" y="66"/>
                    <a:pt x="147" y="51"/>
                  </a:cubicBezTo>
                  <a:cubicBezTo>
                    <a:pt x="140" y="36"/>
                    <a:pt x="113" y="25"/>
                    <a:pt x="96" y="21"/>
                  </a:cubicBezTo>
                  <a:cubicBezTo>
                    <a:pt x="79" y="17"/>
                    <a:pt x="52" y="18"/>
                    <a:pt x="45" y="24"/>
                  </a:cubicBezTo>
                  <a:cubicBezTo>
                    <a:pt x="38" y="30"/>
                    <a:pt x="41" y="46"/>
                    <a:pt x="54" y="60"/>
                  </a:cubicBezTo>
                  <a:cubicBezTo>
                    <a:pt x="67" y="74"/>
                    <a:pt x="93" y="92"/>
                    <a:pt x="123" y="105"/>
                  </a:cubicBezTo>
                  <a:cubicBezTo>
                    <a:pt x="153" y="118"/>
                    <a:pt x="212" y="124"/>
                    <a:pt x="237" y="138"/>
                  </a:cubicBezTo>
                  <a:cubicBezTo>
                    <a:pt x="262" y="152"/>
                    <a:pt x="276" y="175"/>
                    <a:pt x="276" y="189"/>
                  </a:cubicBezTo>
                  <a:cubicBezTo>
                    <a:pt x="276" y="203"/>
                    <a:pt x="252" y="215"/>
                    <a:pt x="240" y="222"/>
                  </a:cubicBezTo>
                  <a:cubicBezTo>
                    <a:pt x="228" y="229"/>
                    <a:pt x="214" y="222"/>
                    <a:pt x="207" y="231"/>
                  </a:cubicBezTo>
                  <a:cubicBezTo>
                    <a:pt x="200" y="240"/>
                    <a:pt x="200" y="259"/>
                    <a:pt x="198" y="276"/>
                  </a:cubicBezTo>
                  <a:cubicBezTo>
                    <a:pt x="196" y="293"/>
                    <a:pt x="202" y="321"/>
                    <a:pt x="195" y="336"/>
                  </a:cubicBezTo>
                  <a:cubicBezTo>
                    <a:pt x="188" y="351"/>
                    <a:pt x="164" y="358"/>
                    <a:pt x="156" y="369"/>
                  </a:cubicBezTo>
                  <a:cubicBezTo>
                    <a:pt x="148" y="380"/>
                    <a:pt x="143" y="397"/>
                    <a:pt x="147" y="405"/>
                  </a:cubicBezTo>
                  <a:cubicBezTo>
                    <a:pt x="151" y="413"/>
                    <a:pt x="172" y="426"/>
                    <a:pt x="183" y="420"/>
                  </a:cubicBezTo>
                  <a:cubicBezTo>
                    <a:pt x="194" y="414"/>
                    <a:pt x="204" y="389"/>
                    <a:pt x="216" y="369"/>
                  </a:cubicBezTo>
                  <a:cubicBezTo>
                    <a:pt x="228" y="349"/>
                    <a:pt x="266" y="322"/>
                    <a:pt x="258" y="300"/>
                  </a:cubicBezTo>
                  <a:cubicBezTo>
                    <a:pt x="250" y="278"/>
                    <a:pt x="180" y="259"/>
                    <a:pt x="165" y="237"/>
                  </a:cubicBezTo>
                  <a:cubicBezTo>
                    <a:pt x="150" y="215"/>
                    <a:pt x="155" y="180"/>
                    <a:pt x="165" y="168"/>
                  </a:cubicBezTo>
                  <a:cubicBezTo>
                    <a:pt x="175" y="156"/>
                    <a:pt x="204" y="172"/>
                    <a:pt x="225" y="162"/>
                  </a:cubicBezTo>
                  <a:cubicBezTo>
                    <a:pt x="246" y="152"/>
                    <a:pt x="291" y="122"/>
                    <a:pt x="294" y="105"/>
                  </a:cubicBezTo>
                  <a:cubicBezTo>
                    <a:pt x="297" y="88"/>
                    <a:pt x="262" y="59"/>
                    <a:pt x="243" y="57"/>
                  </a:cubicBezTo>
                  <a:cubicBezTo>
                    <a:pt x="224" y="55"/>
                    <a:pt x="184" y="88"/>
                    <a:pt x="180" y="93"/>
                  </a:cubicBezTo>
                  <a:cubicBezTo>
                    <a:pt x="176" y="98"/>
                    <a:pt x="217" y="99"/>
                    <a:pt x="219" y="90"/>
                  </a:cubicBezTo>
                  <a:cubicBezTo>
                    <a:pt x="221" y="81"/>
                    <a:pt x="188" y="47"/>
                    <a:pt x="195" y="36"/>
                  </a:cubicBezTo>
                  <a:cubicBezTo>
                    <a:pt x="202" y="25"/>
                    <a:pt x="239" y="14"/>
                    <a:pt x="264" y="24"/>
                  </a:cubicBezTo>
                  <a:cubicBezTo>
                    <a:pt x="289" y="34"/>
                    <a:pt x="325" y="87"/>
                    <a:pt x="345" y="99"/>
                  </a:cubicBezTo>
                  <a:cubicBezTo>
                    <a:pt x="365" y="111"/>
                    <a:pt x="382" y="103"/>
                    <a:pt x="387" y="96"/>
                  </a:cubicBezTo>
                  <a:cubicBezTo>
                    <a:pt x="392" y="89"/>
                    <a:pt x="384" y="57"/>
                    <a:pt x="375" y="57"/>
                  </a:cubicBezTo>
                  <a:cubicBezTo>
                    <a:pt x="366" y="57"/>
                    <a:pt x="336" y="73"/>
                    <a:pt x="330" y="96"/>
                  </a:cubicBezTo>
                  <a:cubicBezTo>
                    <a:pt x="324" y="119"/>
                    <a:pt x="327" y="173"/>
                    <a:pt x="336" y="195"/>
                  </a:cubicBezTo>
                  <a:cubicBezTo>
                    <a:pt x="345" y="217"/>
                    <a:pt x="381" y="214"/>
                    <a:pt x="384" y="228"/>
                  </a:cubicBezTo>
                  <a:cubicBezTo>
                    <a:pt x="387" y="242"/>
                    <a:pt x="359" y="267"/>
                    <a:pt x="354" y="282"/>
                  </a:cubicBezTo>
                  <a:cubicBezTo>
                    <a:pt x="349" y="297"/>
                    <a:pt x="354" y="307"/>
                    <a:pt x="354" y="318"/>
                  </a:cubicBezTo>
                  <a:cubicBezTo>
                    <a:pt x="354" y="329"/>
                    <a:pt x="353" y="338"/>
                    <a:pt x="354" y="348"/>
                  </a:cubicBezTo>
                  <a:cubicBezTo>
                    <a:pt x="355" y="358"/>
                    <a:pt x="362" y="370"/>
                    <a:pt x="363" y="381"/>
                  </a:cubicBezTo>
                  <a:cubicBezTo>
                    <a:pt x="364" y="392"/>
                    <a:pt x="360" y="409"/>
                    <a:pt x="363" y="414"/>
                  </a:cubicBezTo>
                  <a:cubicBezTo>
                    <a:pt x="366" y="419"/>
                    <a:pt x="362" y="433"/>
                    <a:pt x="381" y="411"/>
                  </a:cubicBezTo>
                  <a:cubicBezTo>
                    <a:pt x="400" y="389"/>
                    <a:pt x="461" y="327"/>
                    <a:pt x="480" y="282"/>
                  </a:cubicBezTo>
                  <a:cubicBezTo>
                    <a:pt x="499" y="237"/>
                    <a:pt x="500" y="168"/>
                    <a:pt x="498" y="138"/>
                  </a:cubicBezTo>
                  <a:cubicBezTo>
                    <a:pt x="496" y="108"/>
                    <a:pt x="468" y="116"/>
                    <a:pt x="468" y="99"/>
                  </a:cubicBezTo>
                  <a:cubicBezTo>
                    <a:pt x="468" y="82"/>
                    <a:pt x="490" y="45"/>
                    <a:pt x="498" y="33"/>
                  </a:cubicBezTo>
                  <a:cubicBezTo>
                    <a:pt x="506" y="21"/>
                    <a:pt x="498" y="0"/>
                    <a:pt x="516" y="24"/>
                  </a:cubicBezTo>
                  <a:cubicBezTo>
                    <a:pt x="534" y="48"/>
                    <a:pt x="591" y="139"/>
                    <a:pt x="606" y="180"/>
                  </a:cubicBezTo>
                  <a:cubicBezTo>
                    <a:pt x="621" y="221"/>
                    <a:pt x="618" y="245"/>
                    <a:pt x="609" y="273"/>
                  </a:cubicBezTo>
                  <a:cubicBezTo>
                    <a:pt x="600" y="301"/>
                    <a:pt x="566" y="329"/>
                    <a:pt x="552" y="351"/>
                  </a:cubicBezTo>
                  <a:cubicBezTo>
                    <a:pt x="538" y="373"/>
                    <a:pt x="520" y="401"/>
                    <a:pt x="522" y="408"/>
                  </a:cubicBezTo>
                  <a:cubicBezTo>
                    <a:pt x="524" y="415"/>
                    <a:pt x="538" y="418"/>
                    <a:pt x="564" y="393"/>
                  </a:cubicBezTo>
                  <a:cubicBezTo>
                    <a:pt x="590" y="368"/>
                    <a:pt x="659" y="300"/>
                    <a:pt x="675" y="258"/>
                  </a:cubicBezTo>
                  <a:cubicBezTo>
                    <a:pt x="691" y="216"/>
                    <a:pt x="667" y="180"/>
                    <a:pt x="663" y="141"/>
                  </a:cubicBezTo>
                  <a:cubicBezTo>
                    <a:pt x="659" y="102"/>
                    <a:pt x="662" y="40"/>
                    <a:pt x="651" y="24"/>
                  </a:cubicBezTo>
                  <a:cubicBezTo>
                    <a:pt x="640" y="8"/>
                    <a:pt x="620" y="13"/>
                    <a:pt x="600" y="42"/>
                  </a:cubicBezTo>
                  <a:cubicBezTo>
                    <a:pt x="580" y="71"/>
                    <a:pt x="534" y="152"/>
                    <a:pt x="531" y="195"/>
                  </a:cubicBezTo>
                  <a:cubicBezTo>
                    <a:pt x="528" y="238"/>
                    <a:pt x="572" y="273"/>
                    <a:pt x="579" y="300"/>
                  </a:cubicBezTo>
                  <a:cubicBezTo>
                    <a:pt x="586" y="327"/>
                    <a:pt x="565" y="338"/>
                    <a:pt x="570" y="357"/>
                  </a:cubicBezTo>
                  <a:cubicBezTo>
                    <a:pt x="575" y="376"/>
                    <a:pt x="635" y="460"/>
                    <a:pt x="609" y="414"/>
                  </a:cubicBezTo>
                  <a:cubicBezTo>
                    <a:pt x="583" y="368"/>
                    <a:pt x="446" y="145"/>
                    <a:pt x="417" y="81"/>
                  </a:cubicBezTo>
                  <a:cubicBezTo>
                    <a:pt x="388" y="17"/>
                    <a:pt x="431" y="28"/>
                    <a:pt x="435" y="27"/>
                  </a:cubicBezTo>
                  <a:cubicBezTo>
                    <a:pt x="439" y="26"/>
                    <a:pt x="436" y="60"/>
                    <a:pt x="441" y="72"/>
                  </a:cubicBezTo>
                  <a:cubicBezTo>
                    <a:pt x="446" y="84"/>
                    <a:pt x="455" y="90"/>
                    <a:pt x="468" y="102"/>
                  </a:cubicBezTo>
                  <a:cubicBezTo>
                    <a:pt x="481" y="114"/>
                    <a:pt x="496" y="135"/>
                    <a:pt x="516" y="144"/>
                  </a:cubicBezTo>
                  <a:cubicBezTo>
                    <a:pt x="536" y="153"/>
                    <a:pt x="572" y="149"/>
                    <a:pt x="588" y="159"/>
                  </a:cubicBezTo>
                  <a:cubicBezTo>
                    <a:pt x="604" y="169"/>
                    <a:pt x="612" y="192"/>
                    <a:pt x="612" y="204"/>
                  </a:cubicBezTo>
                  <a:cubicBezTo>
                    <a:pt x="612" y="216"/>
                    <a:pt x="589" y="219"/>
                    <a:pt x="585" y="231"/>
                  </a:cubicBezTo>
                  <a:cubicBezTo>
                    <a:pt x="581" y="243"/>
                    <a:pt x="582" y="263"/>
                    <a:pt x="585" y="279"/>
                  </a:cubicBezTo>
                  <a:cubicBezTo>
                    <a:pt x="588" y="295"/>
                    <a:pt x="598" y="310"/>
                    <a:pt x="603" y="327"/>
                  </a:cubicBezTo>
                  <a:cubicBezTo>
                    <a:pt x="608" y="344"/>
                    <a:pt x="602" y="369"/>
                    <a:pt x="618" y="384"/>
                  </a:cubicBezTo>
                  <a:cubicBezTo>
                    <a:pt x="634" y="399"/>
                    <a:pt x="677" y="418"/>
                    <a:pt x="696" y="417"/>
                  </a:cubicBezTo>
                  <a:cubicBezTo>
                    <a:pt x="715" y="416"/>
                    <a:pt x="725" y="411"/>
                    <a:pt x="732" y="378"/>
                  </a:cubicBezTo>
                  <a:cubicBezTo>
                    <a:pt x="739" y="345"/>
                    <a:pt x="751" y="254"/>
                    <a:pt x="741" y="216"/>
                  </a:cubicBezTo>
                  <a:cubicBezTo>
                    <a:pt x="731" y="178"/>
                    <a:pt x="688" y="168"/>
                    <a:pt x="672" y="147"/>
                  </a:cubicBezTo>
                  <a:cubicBezTo>
                    <a:pt x="656" y="126"/>
                    <a:pt x="638" y="107"/>
                    <a:pt x="645" y="87"/>
                  </a:cubicBezTo>
                  <a:cubicBezTo>
                    <a:pt x="652" y="67"/>
                    <a:pt x="709" y="36"/>
                    <a:pt x="714" y="27"/>
                  </a:cubicBezTo>
                  <a:cubicBezTo>
                    <a:pt x="719" y="18"/>
                    <a:pt x="677" y="22"/>
                    <a:pt x="675" y="33"/>
                  </a:cubicBezTo>
                  <a:cubicBezTo>
                    <a:pt x="673" y="44"/>
                    <a:pt x="692" y="77"/>
                    <a:pt x="699" y="93"/>
                  </a:cubicBezTo>
                  <a:cubicBezTo>
                    <a:pt x="706" y="109"/>
                    <a:pt x="719" y="117"/>
                    <a:pt x="717" y="129"/>
                  </a:cubicBezTo>
                  <a:cubicBezTo>
                    <a:pt x="715" y="141"/>
                    <a:pt x="690" y="148"/>
                    <a:pt x="687" y="168"/>
                  </a:cubicBezTo>
                  <a:cubicBezTo>
                    <a:pt x="684" y="188"/>
                    <a:pt x="701" y="229"/>
                    <a:pt x="699" y="249"/>
                  </a:cubicBezTo>
                  <a:cubicBezTo>
                    <a:pt x="697" y="269"/>
                    <a:pt x="672" y="270"/>
                    <a:pt x="672" y="288"/>
                  </a:cubicBezTo>
                  <a:cubicBezTo>
                    <a:pt x="672" y="306"/>
                    <a:pt x="692" y="356"/>
                    <a:pt x="699" y="357"/>
                  </a:cubicBezTo>
                  <a:cubicBezTo>
                    <a:pt x="706" y="358"/>
                    <a:pt x="729" y="317"/>
                    <a:pt x="714" y="291"/>
                  </a:cubicBezTo>
                  <a:cubicBezTo>
                    <a:pt x="699" y="265"/>
                    <a:pt x="621" y="230"/>
                    <a:pt x="606" y="201"/>
                  </a:cubicBezTo>
                  <a:cubicBezTo>
                    <a:pt x="591" y="172"/>
                    <a:pt x="635" y="139"/>
                    <a:pt x="624" y="117"/>
                  </a:cubicBezTo>
                  <a:cubicBezTo>
                    <a:pt x="613" y="95"/>
                    <a:pt x="558" y="73"/>
                    <a:pt x="540" y="69"/>
                  </a:cubicBezTo>
                  <a:cubicBezTo>
                    <a:pt x="522" y="65"/>
                    <a:pt x="528" y="77"/>
                    <a:pt x="516" y="90"/>
                  </a:cubicBezTo>
                  <a:cubicBezTo>
                    <a:pt x="504" y="103"/>
                    <a:pt x="489" y="131"/>
                    <a:pt x="468" y="147"/>
                  </a:cubicBezTo>
                  <a:cubicBezTo>
                    <a:pt x="447" y="163"/>
                    <a:pt x="388" y="165"/>
                    <a:pt x="387" y="186"/>
                  </a:cubicBezTo>
                  <a:cubicBezTo>
                    <a:pt x="386" y="207"/>
                    <a:pt x="442" y="245"/>
                    <a:pt x="459" y="273"/>
                  </a:cubicBezTo>
                  <a:cubicBezTo>
                    <a:pt x="476" y="301"/>
                    <a:pt x="491" y="338"/>
                    <a:pt x="492" y="354"/>
                  </a:cubicBezTo>
                  <a:cubicBezTo>
                    <a:pt x="493" y="370"/>
                    <a:pt x="475" y="363"/>
                    <a:pt x="465" y="372"/>
                  </a:cubicBezTo>
                  <a:cubicBezTo>
                    <a:pt x="455" y="381"/>
                    <a:pt x="431" y="407"/>
                    <a:pt x="432" y="411"/>
                  </a:cubicBezTo>
                  <a:cubicBezTo>
                    <a:pt x="433" y="415"/>
                    <a:pt x="469" y="406"/>
                    <a:pt x="474" y="396"/>
                  </a:cubicBezTo>
                  <a:cubicBezTo>
                    <a:pt x="479" y="386"/>
                    <a:pt x="470" y="367"/>
                    <a:pt x="462" y="351"/>
                  </a:cubicBezTo>
                  <a:cubicBezTo>
                    <a:pt x="454" y="335"/>
                    <a:pt x="441" y="316"/>
                    <a:pt x="426" y="300"/>
                  </a:cubicBezTo>
                  <a:cubicBezTo>
                    <a:pt x="411" y="284"/>
                    <a:pt x="377" y="282"/>
                    <a:pt x="372" y="255"/>
                  </a:cubicBezTo>
                  <a:cubicBezTo>
                    <a:pt x="367" y="228"/>
                    <a:pt x="387" y="163"/>
                    <a:pt x="393" y="138"/>
                  </a:cubicBezTo>
                  <a:cubicBezTo>
                    <a:pt x="399" y="113"/>
                    <a:pt x="411" y="118"/>
                    <a:pt x="411" y="102"/>
                  </a:cubicBezTo>
                  <a:cubicBezTo>
                    <a:pt x="411" y="86"/>
                    <a:pt x="402" y="54"/>
                    <a:pt x="393" y="42"/>
                  </a:cubicBezTo>
                  <a:cubicBezTo>
                    <a:pt x="384" y="30"/>
                    <a:pt x="369" y="29"/>
                    <a:pt x="357" y="27"/>
                  </a:cubicBezTo>
                  <a:cubicBezTo>
                    <a:pt x="345" y="25"/>
                    <a:pt x="326" y="10"/>
                    <a:pt x="318" y="30"/>
                  </a:cubicBezTo>
                  <a:cubicBezTo>
                    <a:pt x="310" y="50"/>
                    <a:pt x="312" y="119"/>
                    <a:pt x="309" y="144"/>
                  </a:cubicBezTo>
                  <a:cubicBezTo>
                    <a:pt x="306" y="169"/>
                    <a:pt x="297" y="169"/>
                    <a:pt x="300" y="183"/>
                  </a:cubicBezTo>
                  <a:cubicBezTo>
                    <a:pt x="303" y="197"/>
                    <a:pt x="326" y="215"/>
                    <a:pt x="327" y="228"/>
                  </a:cubicBezTo>
                  <a:cubicBezTo>
                    <a:pt x="328" y="241"/>
                    <a:pt x="304" y="247"/>
                    <a:pt x="306" y="264"/>
                  </a:cubicBezTo>
                  <a:cubicBezTo>
                    <a:pt x="308" y="281"/>
                    <a:pt x="334" y="311"/>
                    <a:pt x="336" y="330"/>
                  </a:cubicBezTo>
                  <a:cubicBezTo>
                    <a:pt x="338" y="349"/>
                    <a:pt x="316" y="365"/>
                    <a:pt x="318" y="378"/>
                  </a:cubicBezTo>
                  <a:cubicBezTo>
                    <a:pt x="320" y="391"/>
                    <a:pt x="355" y="405"/>
                    <a:pt x="345" y="408"/>
                  </a:cubicBezTo>
                  <a:cubicBezTo>
                    <a:pt x="335" y="411"/>
                    <a:pt x="276" y="408"/>
                    <a:pt x="258" y="396"/>
                  </a:cubicBezTo>
                  <a:cubicBezTo>
                    <a:pt x="240" y="384"/>
                    <a:pt x="239" y="352"/>
                    <a:pt x="234" y="336"/>
                  </a:cubicBezTo>
                  <a:cubicBezTo>
                    <a:pt x="229" y="320"/>
                    <a:pt x="240" y="313"/>
                    <a:pt x="225" y="300"/>
                  </a:cubicBezTo>
                  <a:cubicBezTo>
                    <a:pt x="210" y="287"/>
                    <a:pt x="163" y="281"/>
                    <a:pt x="144" y="258"/>
                  </a:cubicBezTo>
                  <a:cubicBezTo>
                    <a:pt x="125" y="235"/>
                    <a:pt x="113" y="193"/>
                    <a:pt x="108" y="162"/>
                  </a:cubicBezTo>
                  <a:cubicBezTo>
                    <a:pt x="103" y="131"/>
                    <a:pt x="117" y="94"/>
                    <a:pt x="114" y="72"/>
                  </a:cubicBezTo>
                  <a:cubicBezTo>
                    <a:pt x="111" y="50"/>
                    <a:pt x="95" y="30"/>
                    <a:pt x="87" y="27"/>
                  </a:cubicBezTo>
                  <a:cubicBezTo>
                    <a:pt x="79" y="24"/>
                    <a:pt x="72" y="33"/>
                    <a:pt x="66" y="54"/>
                  </a:cubicBezTo>
                  <a:cubicBezTo>
                    <a:pt x="60" y="75"/>
                    <a:pt x="54" y="131"/>
                    <a:pt x="51" y="153"/>
                  </a:cubicBezTo>
                  <a:cubicBezTo>
                    <a:pt x="48" y="175"/>
                    <a:pt x="45" y="173"/>
                    <a:pt x="48" y="186"/>
                  </a:cubicBezTo>
                  <a:cubicBezTo>
                    <a:pt x="51" y="199"/>
                    <a:pt x="72" y="221"/>
                    <a:pt x="69" y="231"/>
                  </a:cubicBezTo>
                  <a:cubicBezTo>
                    <a:pt x="66" y="241"/>
                    <a:pt x="38" y="241"/>
                    <a:pt x="30" y="249"/>
                  </a:cubicBezTo>
                  <a:cubicBezTo>
                    <a:pt x="22" y="257"/>
                    <a:pt x="26" y="265"/>
                    <a:pt x="21" y="279"/>
                  </a:cubicBezTo>
                  <a:cubicBezTo>
                    <a:pt x="16" y="293"/>
                    <a:pt x="4" y="321"/>
                    <a:pt x="3" y="333"/>
                  </a:cubicBezTo>
                  <a:cubicBezTo>
                    <a:pt x="2" y="345"/>
                    <a:pt x="8" y="341"/>
                    <a:pt x="12" y="354"/>
                  </a:cubicBezTo>
                  <a:cubicBezTo>
                    <a:pt x="16" y="367"/>
                    <a:pt x="19" y="412"/>
                    <a:pt x="30" y="411"/>
                  </a:cubicBezTo>
                  <a:cubicBezTo>
                    <a:pt x="41" y="410"/>
                    <a:pt x="69" y="366"/>
                    <a:pt x="78" y="351"/>
                  </a:cubicBezTo>
                  <a:cubicBezTo>
                    <a:pt x="87" y="336"/>
                    <a:pt x="83" y="313"/>
                    <a:pt x="87" y="318"/>
                  </a:cubicBezTo>
                  <a:cubicBezTo>
                    <a:pt x="91" y="323"/>
                    <a:pt x="98" y="368"/>
                    <a:pt x="102" y="384"/>
                  </a:cubicBezTo>
                  <a:cubicBezTo>
                    <a:pt x="106" y="400"/>
                    <a:pt x="105" y="421"/>
                    <a:pt x="111" y="414"/>
                  </a:cubicBezTo>
                  <a:cubicBezTo>
                    <a:pt x="117" y="407"/>
                    <a:pt x="136" y="365"/>
                    <a:pt x="141" y="342"/>
                  </a:cubicBezTo>
                  <a:cubicBezTo>
                    <a:pt x="146" y="319"/>
                    <a:pt x="141" y="308"/>
                    <a:pt x="141" y="273"/>
                  </a:cubicBezTo>
                  <a:cubicBezTo>
                    <a:pt x="141" y="238"/>
                    <a:pt x="133" y="172"/>
                    <a:pt x="138" y="129"/>
                  </a:cubicBezTo>
                  <a:cubicBezTo>
                    <a:pt x="143" y="86"/>
                    <a:pt x="150" y="1"/>
                    <a:pt x="171" y="12"/>
                  </a:cubicBezTo>
                  <a:cubicBezTo>
                    <a:pt x="192" y="23"/>
                    <a:pt x="244" y="153"/>
                    <a:pt x="264" y="195"/>
                  </a:cubicBezTo>
                  <a:cubicBezTo>
                    <a:pt x="284" y="237"/>
                    <a:pt x="285" y="244"/>
                    <a:pt x="294" y="264"/>
                  </a:cubicBezTo>
                  <a:cubicBezTo>
                    <a:pt x="303" y="284"/>
                    <a:pt x="306" y="304"/>
                    <a:pt x="321" y="315"/>
                  </a:cubicBezTo>
                  <a:cubicBezTo>
                    <a:pt x="336" y="326"/>
                    <a:pt x="371" y="317"/>
                    <a:pt x="387" y="333"/>
                  </a:cubicBezTo>
                  <a:cubicBezTo>
                    <a:pt x="403" y="349"/>
                    <a:pt x="396" y="408"/>
                    <a:pt x="417" y="411"/>
                  </a:cubicBezTo>
                  <a:cubicBezTo>
                    <a:pt x="438" y="414"/>
                    <a:pt x="496" y="378"/>
                    <a:pt x="516" y="354"/>
                  </a:cubicBezTo>
                  <a:cubicBezTo>
                    <a:pt x="536" y="330"/>
                    <a:pt x="537" y="296"/>
                    <a:pt x="534" y="270"/>
                  </a:cubicBezTo>
                  <a:cubicBezTo>
                    <a:pt x="531" y="244"/>
                    <a:pt x="501" y="216"/>
                    <a:pt x="498" y="198"/>
                  </a:cubicBezTo>
                  <a:cubicBezTo>
                    <a:pt x="495" y="180"/>
                    <a:pt x="511" y="175"/>
                    <a:pt x="516" y="162"/>
                  </a:cubicBezTo>
                  <a:cubicBezTo>
                    <a:pt x="521" y="149"/>
                    <a:pt x="519" y="140"/>
                    <a:pt x="528" y="117"/>
                  </a:cubicBezTo>
                  <a:cubicBezTo>
                    <a:pt x="537" y="94"/>
                    <a:pt x="546" y="35"/>
                    <a:pt x="573" y="21"/>
                  </a:cubicBezTo>
                  <a:cubicBezTo>
                    <a:pt x="600" y="7"/>
                    <a:pt x="664" y="29"/>
                    <a:pt x="690" y="33"/>
                  </a:cubicBezTo>
                  <a:cubicBezTo>
                    <a:pt x="716" y="37"/>
                    <a:pt x="720" y="32"/>
                    <a:pt x="732" y="45"/>
                  </a:cubicBezTo>
                  <a:cubicBezTo>
                    <a:pt x="744" y="58"/>
                    <a:pt x="761" y="100"/>
                    <a:pt x="765" y="114"/>
                  </a:cubicBezTo>
                  <a:cubicBezTo>
                    <a:pt x="769" y="128"/>
                    <a:pt x="761" y="126"/>
                    <a:pt x="756" y="132"/>
                  </a:cubicBezTo>
                  <a:cubicBezTo>
                    <a:pt x="751" y="138"/>
                    <a:pt x="733" y="142"/>
                    <a:pt x="735" y="153"/>
                  </a:cubicBezTo>
                  <a:cubicBezTo>
                    <a:pt x="737" y="164"/>
                    <a:pt x="760" y="184"/>
                    <a:pt x="771" y="198"/>
                  </a:cubicBezTo>
                  <a:cubicBezTo>
                    <a:pt x="782" y="212"/>
                    <a:pt x="811" y="226"/>
                    <a:pt x="804" y="240"/>
                  </a:cubicBezTo>
                  <a:cubicBezTo>
                    <a:pt x="797" y="254"/>
                    <a:pt x="741" y="272"/>
                    <a:pt x="729" y="285"/>
                  </a:cubicBezTo>
                  <a:cubicBezTo>
                    <a:pt x="717" y="298"/>
                    <a:pt x="720" y="305"/>
                    <a:pt x="732" y="318"/>
                  </a:cubicBezTo>
                  <a:cubicBezTo>
                    <a:pt x="744" y="331"/>
                    <a:pt x="796" y="351"/>
                    <a:pt x="798" y="363"/>
                  </a:cubicBezTo>
                  <a:cubicBezTo>
                    <a:pt x="800" y="375"/>
                    <a:pt x="757" y="381"/>
                    <a:pt x="747" y="390"/>
                  </a:cubicBezTo>
                  <a:cubicBezTo>
                    <a:pt x="737" y="399"/>
                    <a:pt x="737" y="408"/>
                    <a:pt x="738" y="417"/>
                  </a:cubicBezTo>
                </a:path>
              </a:pathLst>
            </a:custGeom>
            <a:grpFill/>
            <a:ln w="3175" cmpd="sng">
              <a:solidFill>
                <a:srgbClr val="0000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9" name="AutoShape 7"/>
          <p:cNvSpPr>
            <a:spLocks/>
          </p:cNvSpPr>
          <p:nvPr/>
        </p:nvSpPr>
        <p:spPr bwMode="auto">
          <a:xfrm rot="5400000" flipV="1">
            <a:off x="3102688" y="-1742723"/>
            <a:ext cx="304800" cy="5060244"/>
          </a:xfrm>
          <a:prstGeom prst="leftBrace">
            <a:avLst>
              <a:gd name="adj1" fmla="val 155642"/>
              <a:gd name="adj2" fmla="val 50000"/>
            </a:avLst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" name="AutoShape 8"/>
          <p:cNvSpPr>
            <a:spLocks/>
          </p:cNvSpPr>
          <p:nvPr/>
        </p:nvSpPr>
        <p:spPr bwMode="auto">
          <a:xfrm rot="5400000" flipV="1">
            <a:off x="6837193" y="-356307"/>
            <a:ext cx="304800" cy="2287412"/>
          </a:xfrm>
          <a:prstGeom prst="leftBrace">
            <a:avLst>
              <a:gd name="adj1" fmla="val 70356"/>
              <a:gd name="adj2" fmla="val 50000"/>
            </a:avLst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272" name="Text Box 9"/>
          <p:cNvSpPr txBox="1">
            <a:spLocks noChangeArrowheads="1"/>
          </p:cNvSpPr>
          <p:nvPr/>
        </p:nvSpPr>
        <p:spPr bwMode="auto">
          <a:xfrm>
            <a:off x="1341077" y="177800"/>
            <a:ext cx="3472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algn="ctr"/>
            <a:r>
              <a:rPr lang="en-US" dirty="0">
                <a:latin typeface="+mj-lt"/>
              </a:rPr>
              <a:t>Conductance Arteries</a:t>
            </a:r>
          </a:p>
        </p:txBody>
      </p:sp>
      <p:sp>
        <p:nvSpPr>
          <p:cNvPr id="11273" name="Text Box 10"/>
          <p:cNvSpPr txBox="1">
            <a:spLocks noChangeArrowheads="1"/>
          </p:cNvSpPr>
          <p:nvPr/>
        </p:nvSpPr>
        <p:spPr bwMode="auto">
          <a:xfrm>
            <a:off x="6706665" y="815974"/>
            <a:ext cx="7841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r>
              <a:rPr lang="en-US" sz="1600"/>
              <a:t>&lt;500 µ</a:t>
            </a:r>
          </a:p>
        </p:txBody>
      </p:sp>
      <p:sp>
        <p:nvSpPr>
          <p:cNvPr id="13" name="Freeform 11"/>
          <p:cNvSpPr>
            <a:spLocks/>
          </p:cNvSpPr>
          <p:nvPr/>
        </p:nvSpPr>
        <p:spPr bwMode="auto">
          <a:xfrm>
            <a:off x="853376" y="3505199"/>
            <a:ext cx="7521222" cy="2514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344"/>
              </a:cxn>
              <a:cxn ang="0">
                <a:pos x="6096" y="1344"/>
              </a:cxn>
            </a:cxnLst>
            <a:rect l="0" t="0" r="r" b="b"/>
            <a:pathLst>
              <a:path w="6096" h="1344">
                <a:moveTo>
                  <a:pt x="0" y="0"/>
                </a:moveTo>
                <a:lnTo>
                  <a:pt x="0" y="1344"/>
                </a:lnTo>
                <a:lnTo>
                  <a:pt x="6096" y="1344"/>
                </a:lnTo>
              </a:path>
            </a:pathLst>
          </a:custGeom>
          <a:noFill/>
          <a:ln w="28575" cmpd="sng">
            <a:solidFill>
              <a:srgbClr val="00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275" name="Text Box 12"/>
          <p:cNvSpPr txBox="1">
            <a:spLocks noChangeArrowheads="1"/>
          </p:cNvSpPr>
          <p:nvPr/>
        </p:nvSpPr>
        <p:spPr bwMode="auto">
          <a:xfrm>
            <a:off x="382065" y="3302000"/>
            <a:ext cx="4860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r>
              <a:rPr lang="en-US" dirty="0"/>
              <a:t>P</a:t>
            </a:r>
            <a:r>
              <a:rPr lang="en-US" i="1" baseline="-25000" dirty="0"/>
              <a:t>a</a:t>
            </a:r>
            <a:endParaRPr lang="en-US" dirty="0"/>
          </a:p>
        </p:txBody>
      </p:sp>
      <p:sp>
        <p:nvSpPr>
          <p:cNvPr id="11276" name="Text Box 13"/>
          <p:cNvSpPr txBox="1">
            <a:spLocks noChangeArrowheads="1"/>
          </p:cNvSpPr>
          <p:nvPr/>
        </p:nvSpPr>
        <p:spPr bwMode="auto">
          <a:xfrm>
            <a:off x="428631" y="3897313"/>
            <a:ext cx="4539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r>
              <a:rPr lang="en-US" sz="1400"/>
              <a:t>100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6167620" y="5410200"/>
            <a:ext cx="13821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MICRO</a:t>
            </a:r>
          </a:p>
        </p:txBody>
      </p:sp>
      <p:sp>
        <p:nvSpPr>
          <p:cNvPr id="11278" name="Text Box 15"/>
          <p:cNvSpPr txBox="1">
            <a:spLocks noChangeArrowheads="1"/>
          </p:cNvSpPr>
          <p:nvPr/>
        </p:nvSpPr>
        <p:spPr bwMode="auto">
          <a:xfrm>
            <a:off x="2889610" y="814388"/>
            <a:ext cx="7841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r>
              <a:rPr lang="en-US" sz="1600"/>
              <a:t>&gt;500 µ</a:t>
            </a:r>
          </a:p>
        </p:txBody>
      </p:sp>
      <p:sp>
        <p:nvSpPr>
          <p:cNvPr id="18" name="Freeform 16"/>
          <p:cNvSpPr>
            <a:spLocks/>
          </p:cNvSpPr>
          <p:nvPr/>
        </p:nvSpPr>
        <p:spPr bwMode="auto">
          <a:xfrm>
            <a:off x="856198" y="1701800"/>
            <a:ext cx="6441723" cy="1985963"/>
          </a:xfrm>
          <a:custGeom>
            <a:avLst/>
            <a:gdLst/>
            <a:ahLst/>
            <a:cxnLst>
              <a:cxn ang="0">
                <a:pos x="0" y="446"/>
              </a:cxn>
              <a:cxn ang="0">
                <a:pos x="2992" y="449"/>
              </a:cxn>
              <a:cxn ang="0">
                <a:pos x="4774" y="0"/>
              </a:cxn>
              <a:cxn ang="0">
                <a:pos x="4771" y="63"/>
              </a:cxn>
              <a:cxn ang="0">
                <a:pos x="4423" y="159"/>
              </a:cxn>
              <a:cxn ang="0">
                <a:pos x="4777" y="183"/>
              </a:cxn>
              <a:cxn ang="0">
                <a:pos x="4783" y="258"/>
              </a:cxn>
              <a:cxn ang="0">
                <a:pos x="4387" y="225"/>
              </a:cxn>
              <a:cxn ang="0">
                <a:pos x="2985" y="569"/>
              </a:cxn>
              <a:cxn ang="0">
                <a:pos x="4326" y="569"/>
              </a:cxn>
              <a:cxn ang="0">
                <a:pos x="4783" y="386"/>
              </a:cxn>
              <a:cxn ang="0">
                <a:pos x="4783" y="459"/>
              </a:cxn>
              <a:cxn ang="0">
                <a:pos x="4363" y="627"/>
              </a:cxn>
              <a:cxn ang="0">
                <a:pos x="4783" y="635"/>
              </a:cxn>
              <a:cxn ang="0">
                <a:pos x="4783" y="669"/>
              </a:cxn>
              <a:cxn ang="0">
                <a:pos x="4417" y="675"/>
              </a:cxn>
              <a:cxn ang="0">
                <a:pos x="4423" y="711"/>
              </a:cxn>
              <a:cxn ang="0">
                <a:pos x="4777" y="777"/>
              </a:cxn>
              <a:cxn ang="0">
                <a:pos x="4777" y="819"/>
              </a:cxn>
              <a:cxn ang="0">
                <a:pos x="4417" y="765"/>
              </a:cxn>
              <a:cxn ang="0">
                <a:pos x="4777" y="915"/>
              </a:cxn>
              <a:cxn ang="0">
                <a:pos x="4783" y="969"/>
              </a:cxn>
              <a:cxn ang="0">
                <a:pos x="4309" y="759"/>
              </a:cxn>
              <a:cxn ang="0">
                <a:pos x="2962" y="758"/>
              </a:cxn>
              <a:cxn ang="0">
                <a:pos x="4357" y="1095"/>
              </a:cxn>
              <a:cxn ang="0">
                <a:pos x="4795" y="1095"/>
              </a:cxn>
              <a:cxn ang="0">
                <a:pos x="4792" y="1149"/>
              </a:cxn>
              <a:cxn ang="0">
                <a:pos x="4355" y="1149"/>
              </a:cxn>
              <a:cxn ang="0">
                <a:pos x="4789" y="1233"/>
              </a:cxn>
              <a:cxn ang="0">
                <a:pos x="4789" y="1299"/>
              </a:cxn>
              <a:cxn ang="0">
                <a:pos x="2992" y="890"/>
              </a:cxn>
              <a:cxn ang="0">
                <a:pos x="0" y="883"/>
              </a:cxn>
              <a:cxn ang="0">
                <a:pos x="0" y="446"/>
              </a:cxn>
            </a:cxnLst>
            <a:rect l="0" t="0" r="r" b="b"/>
            <a:pathLst>
              <a:path w="4795" h="1299">
                <a:moveTo>
                  <a:pt x="0" y="446"/>
                </a:moveTo>
                <a:lnTo>
                  <a:pt x="2992" y="449"/>
                </a:lnTo>
                <a:lnTo>
                  <a:pt x="4774" y="0"/>
                </a:lnTo>
                <a:lnTo>
                  <a:pt x="4771" y="63"/>
                </a:lnTo>
                <a:lnTo>
                  <a:pt x="4423" y="159"/>
                </a:lnTo>
                <a:lnTo>
                  <a:pt x="4777" y="183"/>
                </a:lnTo>
                <a:lnTo>
                  <a:pt x="4783" y="258"/>
                </a:lnTo>
                <a:lnTo>
                  <a:pt x="4387" y="225"/>
                </a:lnTo>
                <a:lnTo>
                  <a:pt x="2985" y="569"/>
                </a:lnTo>
                <a:lnTo>
                  <a:pt x="4326" y="569"/>
                </a:lnTo>
                <a:lnTo>
                  <a:pt x="4783" y="386"/>
                </a:lnTo>
                <a:lnTo>
                  <a:pt x="4783" y="459"/>
                </a:lnTo>
                <a:lnTo>
                  <a:pt x="4363" y="627"/>
                </a:lnTo>
                <a:lnTo>
                  <a:pt x="4783" y="635"/>
                </a:lnTo>
                <a:lnTo>
                  <a:pt x="4783" y="669"/>
                </a:lnTo>
                <a:lnTo>
                  <a:pt x="4417" y="675"/>
                </a:lnTo>
                <a:lnTo>
                  <a:pt x="4423" y="711"/>
                </a:lnTo>
                <a:lnTo>
                  <a:pt x="4777" y="777"/>
                </a:lnTo>
                <a:lnTo>
                  <a:pt x="4777" y="819"/>
                </a:lnTo>
                <a:lnTo>
                  <a:pt x="4417" y="765"/>
                </a:lnTo>
                <a:lnTo>
                  <a:pt x="4777" y="915"/>
                </a:lnTo>
                <a:lnTo>
                  <a:pt x="4783" y="969"/>
                </a:lnTo>
                <a:lnTo>
                  <a:pt x="4309" y="759"/>
                </a:lnTo>
                <a:lnTo>
                  <a:pt x="2962" y="758"/>
                </a:lnTo>
                <a:lnTo>
                  <a:pt x="4357" y="1095"/>
                </a:lnTo>
                <a:lnTo>
                  <a:pt x="4795" y="1095"/>
                </a:lnTo>
                <a:lnTo>
                  <a:pt x="4792" y="1149"/>
                </a:lnTo>
                <a:lnTo>
                  <a:pt x="4355" y="1149"/>
                </a:lnTo>
                <a:lnTo>
                  <a:pt x="4789" y="1233"/>
                </a:lnTo>
                <a:lnTo>
                  <a:pt x="4789" y="1299"/>
                </a:lnTo>
                <a:lnTo>
                  <a:pt x="2992" y="890"/>
                </a:lnTo>
                <a:lnTo>
                  <a:pt x="0" y="883"/>
                </a:lnTo>
                <a:lnTo>
                  <a:pt x="0" y="446"/>
                </a:lnTo>
                <a:close/>
              </a:path>
            </a:pathLst>
          </a:custGeom>
          <a:solidFill>
            <a:srgbClr val="336699"/>
          </a:solidFill>
          <a:ln w="9525">
            <a:solidFill>
              <a:srgbClr val="000066"/>
            </a:solidFill>
            <a:round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282" name="Text Box 17"/>
          <p:cNvSpPr txBox="1">
            <a:spLocks noChangeArrowheads="1"/>
          </p:cNvSpPr>
          <p:nvPr/>
        </p:nvSpPr>
        <p:spPr bwMode="auto">
          <a:xfrm>
            <a:off x="5469916" y="177800"/>
            <a:ext cx="30506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algn="ctr"/>
            <a:r>
              <a:rPr lang="en-US">
                <a:latin typeface="+mj-lt"/>
              </a:rPr>
              <a:t>Resistance Arteries</a:t>
            </a: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2422531" y="5410200"/>
            <a:ext cx="15215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MACRO</a:t>
            </a:r>
          </a:p>
        </p:txBody>
      </p:sp>
      <p:sp>
        <p:nvSpPr>
          <p:cNvPr id="11284" name="Text Box 19"/>
          <p:cNvSpPr txBox="1">
            <a:spLocks noChangeArrowheads="1"/>
          </p:cNvSpPr>
          <p:nvPr/>
        </p:nvSpPr>
        <p:spPr bwMode="auto">
          <a:xfrm>
            <a:off x="6133754" y="1320800"/>
            <a:ext cx="26292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r>
              <a:rPr lang="en-GB"/>
              <a:t>Microvasculature</a:t>
            </a:r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>
            <a:off x="2488853" y="4619624"/>
            <a:ext cx="3392311" cy="0"/>
          </a:xfrm>
          <a:prstGeom prst="line">
            <a:avLst/>
          </a:prstGeom>
          <a:noFill/>
          <a:ln w="9525">
            <a:solidFill>
              <a:srgbClr val="FFCC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3" name="Freeform 21"/>
          <p:cNvSpPr>
            <a:spLocks/>
          </p:cNvSpPr>
          <p:nvPr/>
        </p:nvSpPr>
        <p:spPr bwMode="auto">
          <a:xfrm>
            <a:off x="2440877" y="2381250"/>
            <a:ext cx="2482144" cy="1936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2" y="0"/>
              </a:cxn>
              <a:cxn ang="0">
                <a:pos x="1678" y="0"/>
              </a:cxn>
              <a:cxn ang="0">
                <a:pos x="1666" y="22"/>
              </a:cxn>
              <a:cxn ang="0">
                <a:pos x="1622" y="36"/>
              </a:cxn>
              <a:cxn ang="0">
                <a:pos x="1586" y="44"/>
              </a:cxn>
              <a:cxn ang="0">
                <a:pos x="1542" y="46"/>
              </a:cxn>
              <a:cxn ang="0">
                <a:pos x="1451" y="46"/>
              </a:cxn>
              <a:cxn ang="0">
                <a:pos x="1376" y="50"/>
              </a:cxn>
              <a:cxn ang="0">
                <a:pos x="1315" y="46"/>
              </a:cxn>
              <a:cxn ang="0">
                <a:pos x="1202" y="28"/>
              </a:cxn>
              <a:cxn ang="0">
                <a:pos x="1120" y="36"/>
              </a:cxn>
              <a:cxn ang="0">
                <a:pos x="994" y="28"/>
              </a:cxn>
              <a:cxn ang="0">
                <a:pos x="886" y="44"/>
              </a:cxn>
              <a:cxn ang="0">
                <a:pos x="808" y="54"/>
              </a:cxn>
              <a:cxn ang="0">
                <a:pos x="768" y="56"/>
              </a:cxn>
              <a:cxn ang="0">
                <a:pos x="722" y="46"/>
              </a:cxn>
              <a:cxn ang="0">
                <a:pos x="604" y="30"/>
              </a:cxn>
              <a:cxn ang="0">
                <a:pos x="550" y="32"/>
              </a:cxn>
              <a:cxn ang="0">
                <a:pos x="502" y="32"/>
              </a:cxn>
              <a:cxn ang="0">
                <a:pos x="446" y="38"/>
              </a:cxn>
              <a:cxn ang="0">
                <a:pos x="398" y="44"/>
              </a:cxn>
              <a:cxn ang="0">
                <a:pos x="362" y="52"/>
              </a:cxn>
              <a:cxn ang="0">
                <a:pos x="328" y="52"/>
              </a:cxn>
              <a:cxn ang="0">
                <a:pos x="272" y="46"/>
              </a:cxn>
              <a:cxn ang="0">
                <a:pos x="228" y="48"/>
              </a:cxn>
              <a:cxn ang="0">
                <a:pos x="188" y="32"/>
              </a:cxn>
              <a:cxn ang="0">
                <a:pos x="116" y="14"/>
              </a:cxn>
              <a:cxn ang="0">
                <a:pos x="68" y="14"/>
              </a:cxn>
              <a:cxn ang="0">
                <a:pos x="28" y="14"/>
              </a:cxn>
              <a:cxn ang="0">
                <a:pos x="0" y="0"/>
              </a:cxn>
            </a:cxnLst>
            <a:rect l="0" t="0" r="r" b="b"/>
            <a:pathLst>
              <a:path w="1678" h="56">
                <a:moveTo>
                  <a:pt x="0" y="0"/>
                </a:moveTo>
                <a:lnTo>
                  <a:pt x="272" y="0"/>
                </a:lnTo>
                <a:lnTo>
                  <a:pt x="1678" y="0"/>
                </a:lnTo>
                <a:lnTo>
                  <a:pt x="1666" y="22"/>
                </a:lnTo>
                <a:lnTo>
                  <a:pt x="1622" y="36"/>
                </a:lnTo>
                <a:lnTo>
                  <a:pt x="1586" y="44"/>
                </a:lnTo>
                <a:lnTo>
                  <a:pt x="1542" y="46"/>
                </a:lnTo>
                <a:lnTo>
                  <a:pt x="1451" y="46"/>
                </a:lnTo>
                <a:lnTo>
                  <a:pt x="1376" y="50"/>
                </a:lnTo>
                <a:lnTo>
                  <a:pt x="1315" y="46"/>
                </a:lnTo>
                <a:lnTo>
                  <a:pt x="1202" y="28"/>
                </a:lnTo>
                <a:lnTo>
                  <a:pt x="1120" y="36"/>
                </a:lnTo>
                <a:lnTo>
                  <a:pt x="994" y="28"/>
                </a:lnTo>
                <a:lnTo>
                  <a:pt x="886" y="44"/>
                </a:lnTo>
                <a:lnTo>
                  <a:pt x="808" y="54"/>
                </a:lnTo>
                <a:lnTo>
                  <a:pt x="768" y="56"/>
                </a:lnTo>
                <a:lnTo>
                  <a:pt x="722" y="46"/>
                </a:lnTo>
                <a:lnTo>
                  <a:pt x="604" y="30"/>
                </a:lnTo>
                <a:lnTo>
                  <a:pt x="550" y="32"/>
                </a:lnTo>
                <a:lnTo>
                  <a:pt x="502" y="32"/>
                </a:lnTo>
                <a:lnTo>
                  <a:pt x="446" y="38"/>
                </a:lnTo>
                <a:lnTo>
                  <a:pt x="398" y="44"/>
                </a:lnTo>
                <a:lnTo>
                  <a:pt x="362" y="52"/>
                </a:lnTo>
                <a:lnTo>
                  <a:pt x="328" y="52"/>
                </a:lnTo>
                <a:lnTo>
                  <a:pt x="272" y="46"/>
                </a:lnTo>
                <a:lnTo>
                  <a:pt x="228" y="48"/>
                </a:lnTo>
                <a:lnTo>
                  <a:pt x="188" y="32"/>
                </a:lnTo>
                <a:lnTo>
                  <a:pt x="116" y="14"/>
                </a:lnTo>
                <a:lnTo>
                  <a:pt x="68" y="14"/>
                </a:lnTo>
                <a:lnTo>
                  <a:pt x="28" y="14"/>
                </a:lnTo>
                <a:lnTo>
                  <a:pt x="0" y="0"/>
                </a:lnTo>
                <a:close/>
              </a:path>
            </a:pathLst>
          </a:custGeom>
          <a:solidFill>
            <a:srgbClr val="CC660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4" name="Freeform 22"/>
          <p:cNvSpPr>
            <a:spLocks/>
          </p:cNvSpPr>
          <p:nvPr/>
        </p:nvSpPr>
        <p:spPr bwMode="auto">
          <a:xfrm flipV="1">
            <a:off x="2701931" y="2928937"/>
            <a:ext cx="2312811" cy="133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2" y="0"/>
              </a:cxn>
              <a:cxn ang="0">
                <a:pos x="1678" y="0"/>
              </a:cxn>
              <a:cxn ang="0">
                <a:pos x="1666" y="22"/>
              </a:cxn>
              <a:cxn ang="0">
                <a:pos x="1622" y="36"/>
              </a:cxn>
              <a:cxn ang="0">
                <a:pos x="1586" y="44"/>
              </a:cxn>
              <a:cxn ang="0">
                <a:pos x="1542" y="46"/>
              </a:cxn>
              <a:cxn ang="0">
                <a:pos x="1451" y="46"/>
              </a:cxn>
              <a:cxn ang="0">
                <a:pos x="1376" y="50"/>
              </a:cxn>
              <a:cxn ang="0">
                <a:pos x="1315" y="46"/>
              </a:cxn>
              <a:cxn ang="0">
                <a:pos x="1202" y="28"/>
              </a:cxn>
              <a:cxn ang="0">
                <a:pos x="1120" y="36"/>
              </a:cxn>
              <a:cxn ang="0">
                <a:pos x="994" y="28"/>
              </a:cxn>
              <a:cxn ang="0">
                <a:pos x="886" y="44"/>
              </a:cxn>
              <a:cxn ang="0">
                <a:pos x="808" y="54"/>
              </a:cxn>
              <a:cxn ang="0">
                <a:pos x="768" y="56"/>
              </a:cxn>
              <a:cxn ang="0">
                <a:pos x="722" y="46"/>
              </a:cxn>
              <a:cxn ang="0">
                <a:pos x="604" y="30"/>
              </a:cxn>
              <a:cxn ang="0">
                <a:pos x="550" y="32"/>
              </a:cxn>
              <a:cxn ang="0">
                <a:pos x="502" y="32"/>
              </a:cxn>
              <a:cxn ang="0">
                <a:pos x="446" y="38"/>
              </a:cxn>
              <a:cxn ang="0">
                <a:pos x="398" y="44"/>
              </a:cxn>
              <a:cxn ang="0">
                <a:pos x="362" y="52"/>
              </a:cxn>
              <a:cxn ang="0">
                <a:pos x="328" y="52"/>
              </a:cxn>
              <a:cxn ang="0">
                <a:pos x="272" y="46"/>
              </a:cxn>
              <a:cxn ang="0">
                <a:pos x="228" y="48"/>
              </a:cxn>
              <a:cxn ang="0">
                <a:pos x="188" y="32"/>
              </a:cxn>
              <a:cxn ang="0">
                <a:pos x="116" y="14"/>
              </a:cxn>
              <a:cxn ang="0">
                <a:pos x="68" y="14"/>
              </a:cxn>
              <a:cxn ang="0">
                <a:pos x="28" y="14"/>
              </a:cxn>
              <a:cxn ang="0">
                <a:pos x="0" y="0"/>
              </a:cxn>
            </a:cxnLst>
            <a:rect l="0" t="0" r="r" b="b"/>
            <a:pathLst>
              <a:path w="1678" h="56">
                <a:moveTo>
                  <a:pt x="0" y="0"/>
                </a:moveTo>
                <a:lnTo>
                  <a:pt x="272" y="0"/>
                </a:lnTo>
                <a:lnTo>
                  <a:pt x="1678" y="0"/>
                </a:lnTo>
                <a:lnTo>
                  <a:pt x="1666" y="22"/>
                </a:lnTo>
                <a:lnTo>
                  <a:pt x="1622" y="36"/>
                </a:lnTo>
                <a:lnTo>
                  <a:pt x="1586" y="44"/>
                </a:lnTo>
                <a:lnTo>
                  <a:pt x="1542" y="46"/>
                </a:lnTo>
                <a:lnTo>
                  <a:pt x="1451" y="46"/>
                </a:lnTo>
                <a:lnTo>
                  <a:pt x="1376" y="50"/>
                </a:lnTo>
                <a:lnTo>
                  <a:pt x="1315" y="46"/>
                </a:lnTo>
                <a:lnTo>
                  <a:pt x="1202" y="28"/>
                </a:lnTo>
                <a:lnTo>
                  <a:pt x="1120" y="36"/>
                </a:lnTo>
                <a:lnTo>
                  <a:pt x="994" y="28"/>
                </a:lnTo>
                <a:lnTo>
                  <a:pt x="886" y="44"/>
                </a:lnTo>
                <a:lnTo>
                  <a:pt x="808" y="54"/>
                </a:lnTo>
                <a:lnTo>
                  <a:pt x="768" y="56"/>
                </a:lnTo>
                <a:lnTo>
                  <a:pt x="722" y="46"/>
                </a:lnTo>
                <a:lnTo>
                  <a:pt x="604" y="30"/>
                </a:lnTo>
                <a:lnTo>
                  <a:pt x="550" y="32"/>
                </a:lnTo>
                <a:lnTo>
                  <a:pt x="502" y="32"/>
                </a:lnTo>
                <a:lnTo>
                  <a:pt x="446" y="38"/>
                </a:lnTo>
                <a:lnTo>
                  <a:pt x="398" y="44"/>
                </a:lnTo>
                <a:lnTo>
                  <a:pt x="362" y="52"/>
                </a:lnTo>
                <a:lnTo>
                  <a:pt x="328" y="52"/>
                </a:lnTo>
                <a:lnTo>
                  <a:pt x="272" y="46"/>
                </a:lnTo>
                <a:lnTo>
                  <a:pt x="228" y="48"/>
                </a:lnTo>
                <a:lnTo>
                  <a:pt x="188" y="32"/>
                </a:lnTo>
                <a:lnTo>
                  <a:pt x="116" y="14"/>
                </a:lnTo>
                <a:lnTo>
                  <a:pt x="68" y="14"/>
                </a:lnTo>
                <a:lnTo>
                  <a:pt x="28" y="14"/>
                </a:lnTo>
                <a:lnTo>
                  <a:pt x="0" y="0"/>
                </a:lnTo>
                <a:close/>
              </a:path>
            </a:pathLst>
          </a:custGeom>
          <a:solidFill>
            <a:srgbClr val="CC660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288" name="Text Box 23"/>
          <p:cNvSpPr txBox="1">
            <a:spLocks noChangeArrowheads="1"/>
          </p:cNvSpPr>
          <p:nvPr/>
        </p:nvSpPr>
        <p:spPr bwMode="auto">
          <a:xfrm>
            <a:off x="2711109" y="3317875"/>
            <a:ext cx="23551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algn="ctr" eaLnBrk="1" hangingPunct="1"/>
            <a:r>
              <a:rPr lang="nl-BE"/>
              <a:t>Diffuse </a:t>
            </a:r>
          </a:p>
          <a:p>
            <a:pPr algn="ctr" eaLnBrk="1" hangingPunct="1"/>
            <a:r>
              <a:rPr lang="nl-BE"/>
              <a:t>Atherosclerosis</a:t>
            </a:r>
            <a:endParaRPr lang="en-US"/>
          </a:p>
        </p:txBody>
      </p:sp>
      <p:sp>
        <p:nvSpPr>
          <p:cNvPr id="26" name="Freeform 24"/>
          <p:cNvSpPr>
            <a:spLocks/>
          </p:cNvSpPr>
          <p:nvPr/>
        </p:nvSpPr>
        <p:spPr bwMode="auto">
          <a:xfrm>
            <a:off x="850554" y="2378075"/>
            <a:ext cx="1689100" cy="1762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2" y="0"/>
              </a:cxn>
              <a:cxn ang="0">
                <a:pos x="1678" y="0"/>
              </a:cxn>
              <a:cxn ang="0">
                <a:pos x="1666" y="22"/>
              </a:cxn>
              <a:cxn ang="0">
                <a:pos x="1622" y="36"/>
              </a:cxn>
              <a:cxn ang="0">
                <a:pos x="1586" y="44"/>
              </a:cxn>
              <a:cxn ang="0">
                <a:pos x="1542" y="46"/>
              </a:cxn>
              <a:cxn ang="0">
                <a:pos x="1451" y="46"/>
              </a:cxn>
              <a:cxn ang="0">
                <a:pos x="1376" y="50"/>
              </a:cxn>
              <a:cxn ang="0">
                <a:pos x="1315" y="46"/>
              </a:cxn>
              <a:cxn ang="0">
                <a:pos x="1202" y="28"/>
              </a:cxn>
              <a:cxn ang="0">
                <a:pos x="1120" y="36"/>
              </a:cxn>
              <a:cxn ang="0">
                <a:pos x="994" y="28"/>
              </a:cxn>
              <a:cxn ang="0">
                <a:pos x="886" y="44"/>
              </a:cxn>
              <a:cxn ang="0">
                <a:pos x="808" y="54"/>
              </a:cxn>
              <a:cxn ang="0">
                <a:pos x="768" y="56"/>
              </a:cxn>
              <a:cxn ang="0">
                <a:pos x="722" y="46"/>
              </a:cxn>
              <a:cxn ang="0">
                <a:pos x="604" y="30"/>
              </a:cxn>
              <a:cxn ang="0">
                <a:pos x="550" y="32"/>
              </a:cxn>
              <a:cxn ang="0">
                <a:pos x="502" y="32"/>
              </a:cxn>
              <a:cxn ang="0">
                <a:pos x="446" y="38"/>
              </a:cxn>
              <a:cxn ang="0">
                <a:pos x="398" y="44"/>
              </a:cxn>
              <a:cxn ang="0">
                <a:pos x="362" y="52"/>
              </a:cxn>
              <a:cxn ang="0">
                <a:pos x="328" y="52"/>
              </a:cxn>
              <a:cxn ang="0">
                <a:pos x="272" y="46"/>
              </a:cxn>
              <a:cxn ang="0">
                <a:pos x="228" y="48"/>
              </a:cxn>
              <a:cxn ang="0">
                <a:pos x="188" y="32"/>
              </a:cxn>
              <a:cxn ang="0">
                <a:pos x="116" y="14"/>
              </a:cxn>
              <a:cxn ang="0">
                <a:pos x="68" y="14"/>
              </a:cxn>
              <a:cxn ang="0">
                <a:pos x="28" y="14"/>
              </a:cxn>
              <a:cxn ang="0">
                <a:pos x="0" y="0"/>
              </a:cxn>
            </a:cxnLst>
            <a:rect l="0" t="0" r="r" b="b"/>
            <a:pathLst>
              <a:path w="1678" h="56">
                <a:moveTo>
                  <a:pt x="0" y="0"/>
                </a:moveTo>
                <a:lnTo>
                  <a:pt x="272" y="0"/>
                </a:lnTo>
                <a:lnTo>
                  <a:pt x="1678" y="0"/>
                </a:lnTo>
                <a:lnTo>
                  <a:pt x="1666" y="22"/>
                </a:lnTo>
                <a:lnTo>
                  <a:pt x="1622" y="36"/>
                </a:lnTo>
                <a:lnTo>
                  <a:pt x="1586" y="44"/>
                </a:lnTo>
                <a:lnTo>
                  <a:pt x="1542" y="46"/>
                </a:lnTo>
                <a:lnTo>
                  <a:pt x="1451" y="46"/>
                </a:lnTo>
                <a:lnTo>
                  <a:pt x="1376" y="50"/>
                </a:lnTo>
                <a:lnTo>
                  <a:pt x="1315" y="46"/>
                </a:lnTo>
                <a:lnTo>
                  <a:pt x="1202" y="28"/>
                </a:lnTo>
                <a:lnTo>
                  <a:pt x="1120" y="36"/>
                </a:lnTo>
                <a:lnTo>
                  <a:pt x="994" y="28"/>
                </a:lnTo>
                <a:lnTo>
                  <a:pt x="886" y="44"/>
                </a:lnTo>
                <a:lnTo>
                  <a:pt x="808" y="54"/>
                </a:lnTo>
                <a:lnTo>
                  <a:pt x="768" y="56"/>
                </a:lnTo>
                <a:lnTo>
                  <a:pt x="722" y="46"/>
                </a:lnTo>
                <a:lnTo>
                  <a:pt x="604" y="30"/>
                </a:lnTo>
                <a:lnTo>
                  <a:pt x="550" y="32"/>
                </a:lnTo>
                <a:lnTo>
                  <a:pt x="502" y="32"/>
                </a:lnTo>
                <a:lnTo>
                  <a:pt x="446" y="38"/>
                </a:lnTo>
                <a:lnTo>
                  <a:pt x="398" y="44"/>
                </a:lnTo>
                <a:lnTo>
                  <a:pt x="362" y="52"/>
                </a:lnTo>
                <a:lnTo>
                  <a:pt x="328" y="52"/>
                </a:lnTo>
                <a:lnTo>
                  <a:pt x="272" y="46"/>
                </a:lnTo>
                <a:lnTo>
                  <a:pt x="228" y="48"/>
                </a:lnTo>
                <a:lnTo>
                  <a:pt x="188" y="32"/>
                </a:lnTo>
                <a:lnTo>
                  <a:pt x="116" y="14"/>
                </a:lnTo>
                <a:lnTo>
                  <a:pt x="68" y="14"/>
                </a:lnTo>
                <a:lnTo>
                  <a:pt x="28" y="14"/>
                </a:lnTo>
                <a:lnTo>
                  <a:pt x="0" y="0"/>
                </a:lnTo>
                <a:close/>
              </a:path>
            </a:pathLst>
          </a:custGeom>
          <a:solidFill>
            <a:srgbClr val="CC660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7" name="Freeform 25"/>
          <p:cNvSpPr>
            <a:spLocks/>
          </p:cNvSpPr>
          <p:nvPr/>
        </p:nvSpPr>
        <p:spPr bwMode="auto">
          <a:xfrm flipV="1">
            <a:off x="970497" y="2930524"/>
            <a:ext cx="1790700" cy="133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2" y="0"/>
              </a:cxn>
              <a:cxn ang="0">
                <a:pos x="1678" y="0"/>
              </a:cxn>
              <a:cxn ang="0">
                <a:pos x="1666" y="22"/>
              </a:cxn>
              <a:cxn ang="0">
                <a:pos x="1622" y="36"/>
              </a:cxn>
              <a:cxn ang="0">
                <a:pos x="1586" y="44"/>
              </a:cxn>
              <a:cxn ang="0">
                <a:pos x="1542" y="46"/>
              </a:cxn>
              <a:cxn ang="0">
                <a:pos x="1451" y="46"/>
              </a:cxn>
              <a:cxn ang="0">
                <a:pos x="1376" y="50"/>
              </a:cxn>
              <a:cxn ang="0">
                <a:pos x="1315" y="46"/>
              </a:cxn>
              <a:cxn ang="0">
                <a:pos x="1202" y="28"/>
              </a:cxn>
              <a:cxn ang="0">
                <a:pos x="1120" y="36"/>
              </a:cxn>
              <a:cxn ang="0">
                <a:pos x="994" y="28"/>
              </a:cxn>
              <a:cxn ang="0">
                <a:pos x="886" y="44"/>
              </a:cxn>
              <a:cxn ang="0">
                <a:pos x="808" y="54"/>
              </a:cxn>
              <a:cxn ang="0">
                <a:pos x="768" y="56"/>
              </a:cxn>
              <a:cxn ang="0">
                <a:pos x="722" y="46"/>
              </a:cxn>
              <a:cxn ang="0">
                <a:pos x="604" y="30"/>
              </a:cxn>
              <a:cxn ang="0">
                <a:pos x="550" y="32"/>
              </a:cxn>
              <a:cxn ang="0">
                <a:pos x="502" y="32"/>
              </a:cxn>
              <a:cxn ang="0">
                <a:pos x="446" y="38"/>
              </a:cxn>
              <a:cxn ang="0">
                <a:pos x="398" y="44"/>
              </a:cxn>
              <a:cxn ang="0">
                <a:pos x="362" y="52"/>
              </a:cxn>
              <a:cxn ang="0">
                <a:pos x="328" y="52"/>
              </a:cxn>
              <a:cxn ang="0">
                <a:pos x="272" y="46"/>
              </a:cxn>
              <a:cxn ang="0">
                <a:pos x="228" y="48"/>
              </a:cxn>
              <a:cxn ang="0">
                <a:pos x="188" y="32"/>
              </a:cxn>
              <a:cxn ang="0">
                <a:pos x="116" y="14"/>
              </a:cxn>
              <a:cxn ang="0">
                <a:pos x="68" y="14"/>
              </a:cxn>
              <a:cxn ang="0">
                <a:pos x="28" y="14"/>
              </a:cxn>
              <a:cxn ang="0">
                <a:pos x="0" y="0"/>
              </a:cxn>
            </a:cxnLst>
            <a:rect l="0" t="0" r="r" b="b"/>
            <a:pathLst>
              <a:path w="1678" h="56">
                <a:moveTo>
                  <a:pt x="0" y="0"/>
                </a:moveTo>
                <a:lnTo>
                  <a:pt x="272" y="0"/>
                </a:lnTo>
                <a:lnTo>
                  <a:pt x="1678" y="0"/>
                </a:lnTo>
                <a:lnTo>
                  <a:pt x="1666" y="22"/>
                </a:lnTo>
                <a:lnTo>
                  <a:pt x="1622" y="36"/>
                </a:lnTo>
                <a:lnTo>
                  <a:pt x="1586" y="44"/>
                </a:lnTo>
                <a:lnTo>
                  <a:pt x="1542" y="46"/>
                </a:lnTo>
                <a:lnTo>
                  <a:pt x="1451" y="46"/>
                </a:lnTo>
                <a:lnTo>
                  <a:pt x="1376" y="50"/>
                </a:lnTo>
                <a:lnTo>
                  <a:pt x="1315" y="46"/>
                </a:lnTo>
                <a:lnTo>
                  <a:pt x="1202" y="28"/>
                </a:lnTo>
                <a:lnTo>
                  <a:pt x="1120" y="36"/>
                </a:lnTo>
                <a:lnTo>
                  <a:pt x="994" y="28"/>
                </a:lnTo>
                <a:lnTo>
                  <a:pt x="886" y="44"/>
                </a:lnTo>
                <a:lnTo>
                  <a:pt x="808" y="54"/>
                </a:lnTo>
                <a:lnTo>
                  <a:pt x="768" y="56"/>
                </a:lnTo>
                <a:lnTo>
                  <a:pt x="722" y="46"/>
                </a:lnTo>
                <a:lnTo>
                  <a:pt x="604" y="30"/>
                </a:lnTo>
                <a:lnTo>
                  <a:pt x="550" y="32"/>
                </a:lnTo>
                <a:lnTo>
                  <a:pt x="502" y="32"/>
                </a:lnTo>
                <a:lnTo>
                  <a:pt x="446" y="38"/>
                </a:lnTo>
                <a:lnTo>
                  <a:pt x="398" y="44"/>
                </a:lnTo>
                <a:lnTo>
                  <a:pt x="362" y="52"/>
                </a:lnTo>
                <a:lnTo>
                  <a:pt x="328" y="52"/>
                </a:lnTo>
                <a:lnTo>
                  <a:pt x="272" y="46"/>
                </a:lnTo>
                <a:lnTo>
                  <a:pt x="228" y="48"/>
                </a:lnTo>
                <a:lnTo>
                  <a:pt x="188" y="32"/>
                </a:lnTo>
                <a:lnTo>
                  <a:pt x="116" y="14"/>
                </a:lnTo>
                <a:lnTo>
                  <a:pt x="68" y="14"/>
                </a:lnTo>
                <a:lnTo>
                  <a:pt x="28" y="14"/>
                </a:lnTo>
                <a:lnTo>
                  <a:pt x="0" y="0"/>
                </a:lnTo>
                <a:close/>
              </a:path>
            </a:pathLst>
          </a:custGeom>
          <a:solidFill>
            <a:srgbClr val="CC660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28" name="Immagine 27" descr="9208a937-0bf5-45a9-a606-94f76cd17964_xl.jpg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113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 descr="80 %"/>
          <p:cNvSpPr>
            <a:spLocks noChangeArrowheads="1"/>
          </p:cNvSpPr>
          <p:nvPr/>
        </p:nvSpPr>
        <p:spPr bwMode="auto">
          <a:xfrm>
            <a:off x="5051522" y="3786959"/>
            <a:ext cx="2608165" cy="1045639"/>
          </a:xfrm>
          <a:prstGeom prst="rect">
            <a:avLst/>
          </a:prstGeom>
          <a:pattFill prst="pct80">
            <a:fgClr>
              <a:srgbClr val="FF6600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5067300" y="4878385"/>
            <a:ext cx="2673350" cy="7693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5184640" y="5116792"/>
            <a:ext cx="2650868" cy="41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 altLang="en-US" sz="2100" dirty="0" err="1" smtClean="0"/>
              <a:t>Miocardio</a:t>
            </a:r>
            <a:r>
              <a:rPr lang="en-GB" altLang="en-US" sz="2100" dirty="0" smtClean="0"/>
              <a:t> </a:t>
            </a:r>
            <a:r>
              <a:rPr lang="en-GB" altLang="en-US" sz="2100" dirty="0" err="1" smtClean="0"/>
              <a:t>normale</a:t>
            </a:r>
            <a:endParaRPr lang="en-GB" altLang="en-US" sz="2100" dirty="0"/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5307817" y="3993216"/>
            <a:ext cx="215978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 smtClean="0"/>
              <a:t>Tessuto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cicatriziale</a:t>
            </a:r>
            <a:endParaRPr lang="en-US" altLang="en-US" sz="2800" b="1" dirty="0"/>
          </a:p>
        </p:txBody>
      </p:sp>
      <p:sp>
        <p:nvSpPr>
          <p:cNvPr id="14343" name="Freeform 7"/>
          <p:cNvSpPr>
            <a:spLocks/>
          </p:cNvSpPr>
          <p:nvPr/>
        </p:nvSpPr>
        <p:spPr bwMode="auto">
          <a:xfrm>
            <a:off x="1270224" y="3714888"/>
            <a:ext cx="6449788" cy="2152512"/>
          </a:xfrm>
          <a:custGeom>
            <a:avLst/>
            <a:gdLst>
              <a:gd name="T0" fmla="*/ 0 w 3927"/>
              <a:gd name="T1" fmla="*/ 435 h 1247"/>
              <a:gd name="T2" fmla="*/ 1488 w 3927"/>
              <a:gd name="T3" fmla="*/ 435 h 1247"/>
              <a:gd name="T4" fmla="*/ 2256 w 3927"/>
              <a:gd name="T5" fmla="*/ 147 h 1247"/>
              <a:gd name="T6" fmla="*/ 2256 w 3927"/>
              <a:gd name="T7" fmla="*/ 3 h 1247"/>
              <a:gd name="T8" fmla="*/ 3922 w 3927"/>
              <a:gd name="T9" fmla="*/ 0 h 1247"/>
              <a:gd name="T10" fmla="*/ 3927 w 3927"/>
              <a:gd name="T11" fmla="*/ 1247 h 1247"/>
              <a:gd name="T12" fmla="*/ 2250 w 3927"/>
              <a:gd name="T13" fmla="*/ 1247 h 1247"/>
              <a:gd name="T14" fmla="*/ 2253 w 3927"/>
              <a:gd name="T15" fmla="*/ 1060 h 1247"/>
              <a:gd name="T16" fmla="*/ 1492 w 3927"/>
              <a:gd name="T17" fmla="*/ 762 h 1247"/>
              <a:gd name="T18" fmla="*/ 2 w 3927"/>
              <a:gd name="T19" fmla="*/ 762 h 124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927"/>
              <a:gd name="T31" fmla="*/ 0 h 1247"/>
              <a:gd name="T32" fmla="*/ 3927 w 3927"/>
              <a:gd name="T33" fmla="*/ 1247 h 124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927" h="1247">
                <a:moveTo>
                  <a:pt x="0" y="435"/>
                </a:moveTo>
                <a:lnTo>
                  <a:pt x="1488" y="435"/>
                </a:lnTo>
                <a:lnTo>
                  <a:pt x="2256" y="147"/>
                </a:lnTo>
                <a:lnTo>
                  <a:pt x="2256" y="3"/>
                </a:lnTo>
                <a:lnTo>
                  <a:pt x="3922" y="0"/>
                </a:lnTo>
                <a:lnTo>
                  <a:pt x="3927" y="1247"/>
                </a:lnTo>
                <a:lnTo>
                  <a:pt x="2250" y="1247"/>
                </a:lnTo>
                <a:lnTo>
                  <a:pt x="2253" y="1060"/>
                </a:lnTo>
                <a:lnTo>
                  <a:pt x="1492" y="762"/>
                </a:lnTo>
                <a:lnTo>
                  <a:pt x="2" y="762"/>
                </a:lnTo>
              </a:path>
            </a:pathLst>
          </a:custGeom>
          <a:noFill/>
          <a:ln w="38100" cmpd="sng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4" name="Freeform 8"/>
          <p:cNvSpPr>
            <a:spLocks/>
          </p:cNvSpPr>
          <p:nvPr/>
        </p:nvSpPr>
        <p:spPr bwMode="auto">
          <a:xfrm>
            <a:off x="1268412" y="1373186"/>
            <a:ext cx="6503988" cy="2154238"/>
          </a:xfrm>
          <a:custGeom>
            <a:avLst/>
            <a:gdLst>
              <a:gd name="T0" fmla="*/ 0 w 3960"/>
              <a:gd name="T1" fmla="*/ 433 h 1248"/>
              <a:gd name="T2" fmla="*/ 1488 w 3960"/>
              <a:gd name="T3" fmla="*/ 433 h 1248"/>
              <a:gd name="T4" fmla="*/ 2256 w 3960"/>
              <a:gd name="T5" fmla="*/ 145 h 1248"/>
              <a:gd name="T6" fmla="*/ 2256 w 3960"/>
              <a:gd name="T7" fmla="*/ 1 h 1248"/>
              <a:gd name="T8" fmla="*/ 3941 w 3960"/>
              <a:gd name="T9" fmla="*/ 0 h 1248"/>
              <a:gd name="T10" fmla="*/ 3960 w 3960"/>
              <a:gd name="T11" fmla="*/ 1248 h 1248"/>
              <a:gd name="T12" fmla="*/ 2250 w 3960"/>
              <a:gd name="T13" fmla="*/ 1245 h 1248"/>
              <a:gd name="T14" fmla="*/ 2253 w 3960"/>
              <a:gd name="T15" fmla="*/ 1058 h 1248"/>
              <a:gd name="T16" fmla="*/ 1492 w 3960"/>
              <a:gd name="T17" fmla="*/ 760 h 1248"/>
              <a:gd name="T18" fmla="*/ 2 w 3960"/>
              <a:gd name="T19" fmla="*/ 760 h 124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960"/>
              <a:gd name="T31" fmla="*/ 0 h 1248"/>
              <a:gd name="T32" fmla="*/ 3960 w 3960"/>
              <a:gd name="T33" fmla="*/ 1248 h 124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960" h="1248">
                <a:moveTo>
                  <a:pt x="0" y="433"/>
                </a:moveTo>
                <a:lnTo>
                  <a:pt x="1488" y="433"/>
                </a:lnTo>
                <a:lnTo>
                  <a:pt x="2256" y="145"/>
                </a:lnTo>
                <a:lnTo>
                  <a:pt x="2256" y="1"/>
                </a:lnTo>
                <a:lnTo>
                  <a:pt x="3941" y="0"/>
                </a:lnTo>
                <a:lnTo>
                  <a:pt x="3960" y="1248"/>
                </a:lnTo>
                <a:lnTo>
                  <a:pt x="2250" y="1245"/>
                </a:lnTo>
                <a:lnTo>
                  <a:pt x="2253" y="1058"/>
                </a:lnTo>
                <a:lnTo>
                  <a:pt x="1492" y="760"/>
                </a:lnTo>
                <a:lnTo>
                  <a:pt x="2" y="760"/>
                </a:lnTo>
              </a:path>
            </a:pathLst>
          </a:custGeom>
          <a:noFill/>
          <a:ln w="38100" cmpd="sng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 flipH="1" flipV="1">
            <a:off x="2709862" y="5190720"/>
            <a:ext cx="0" cy="360765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6" name="Arc 10" descr="80 %"/>
          <p:cNvSpPr>
            <a:spLocks/>
          </p:cNvSpPr>
          <p:nvPr/>
        </p:nvSpPr>
        <p:spPr bwMode="auto">
          <a:xfrm rot="-5340000">
            <a:off x="2594841" y="4573474"/>
            <a:ext cx="212316" cy="681605"/>
          </a:xfrm>
          <a:custGeom>
            <a:avLst/>
            <a:gdLst>
              <a:gd name="T0" fmla="*/ 0 w 21844"/>
              <a:gd name="T1" fmla="*/ 15 h 42887"/>
              <a:gd name="T2" fmla="*/ 34907 w 21844"/>
              <a:gd name="T3" fmla="*/ 658813 h 42887"/>
              <a:gd name="T4" fmla="*/ 2181 w 21844"/>
              <a:gd name="T5" fmla="*/ 331811 h 42887"/>
              <a:gd name="T6" fmla="*/ 0 60000 65536"/>
              <a:gd name="T7" fmla="*/ 0 60000 65536"/>
              <a:gd name="T8" fmla="*/ 0 60000 65536"/>
              <a:gd name="T9" fmla="*/ 0 w 21844"/>
              <a:gd name="T10" fmla="*/ 0 h 42887"/>
              <a:gd name="T11" fmla="*/ 21844 w 21844"/>
              <a:gd name="T12" fmla="*/ 42887 h 428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844" h="42887" fill="none" extrusionOk="0">
                <a:moveTo>
                  <a:pt x="0" y="1"/>
                </a:moveTo>
                <a:cubicBezTo>
                  <a:pt x="81" y="0"/>
                  <a:pt x="162" y="-1"/>
                  <a:pt x="244" y="0"/>
                </a:cubicBezTo>
                <a:cubicBezTo>
                  <a:pt x="12173" y="0"/>
                  <a:pt x="21844" y="9670"/>
                  <a:pt x="21844" y="21600"/>
                </a:cubicBezTo>
                <a:cubicBezTo>
                  <a:pt x="21844" y="32116"/>
                  <a:pt x="14269" y="41104"/>
                  <a:pt x="3905" y="42887"/>
                </a:cubicBezTo>
              </a:path>
              <a:path w="21844" h="42887" stroke="0" extrusionOk="0">
                <a:moveTo>
                  <a:pt x="0" y="1"/>
                </a:moveTo>
                <a:cubicBezTo>
                  <a:pt x="81" y="0"/>
                  <a:pt x="162" y="-1"/>
                  <a:pt x="244" y="0"/>
                </a:cubicBezTo>
                <a:cubicBezTo>
                  <a:pt x="12173" y="0"/>
                  <a:pt x="21844" y="9670"/>
                  <a:pt x="21844" y="21600"/>
                </a:cubicBezTo>
                <a:cubicBezTo>
                  <a:pt x="21844" y="32116"/>
                  <a:pt x="14269" y="41104"/>
                  <a:pt x="3905" y="42887"/>
                </a:cubicBezTo>
                <a:lnTo>
                  <a:pt x="244" y="21600"/>
                </a:lnTo>
                <a:close/>
              </a:path>
            </a:pathLst>
          </a:custGeom>
          <a:pattFill prst="pct80">
            <a:fgClr>
              <a:srgbClr val="FF9933"/>
            </a:fgClr>
            <a:bgClr>
              <a:srgbClr val="FFFFFF"/>
            </a:bgClr>
          </a:pattFill>
          <a:ln w="12700" cap="rnd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7" name="Arc 11" descr="80 %"/>
          <p:cNvSpPr>
            <a:spLocks/>
          </p:cNvSpPr>
          <p:nvPr/>
        </p:nvSpPr>
        <p:spPr bwMode="auto">
          <a:xfrm rot="-5340000">
            <a:off x="2490066" y="2211274"/>
            <a:ext cx="212316" cy="681605"/>
          </a:xfrm>
          <a:custGeom>
            <a:avLst/>
            <a:gdLst>
              <a:gd name="T0" fmla="*/ 0 w 21844"/>
              <a:gd name="T1" fmla="*/ 15 h 42887"/>
              <a:gd name="T2" fmla="*/ 34907 w 21844"/>
              <a:gd name="T3" fmla="*/ 658813 h 42887"/>
              <a:gd name="T4" fmla="*/ 2181 w 21844"/>
              <a:gd name="T5" fmla="*/ 331811 h 42887"/>
              <a:gd name="T6" fmla="*/ 0 60000 65536"/>
              <a:gd name="T7" fmla="*/ 0 60000 65536"/>
              <a:gd name="T8" fmla="*/ 0 60000 65536"/>
              <a:gd name="T9" fmla="*/ 0 w 21844"/>
              <a:gd name="T10" fmla="*/ 0 h 42887"/>
              <a:gd name="T11" fmla="*/ 21844 w 21844"/>
              <a:gd name="T12" fmla="*/ 42887 h 428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844" h="42887" fill="none" extrusionOk="0">
                <a:moveTo>
                  <a:pt x="0" y="1"/>
                </a:moveTo>
                <a:cubicBezTo>
                  <a:pt x="81" y="0"/>
                  <a:pt x="162" y="-1"/>
                  <a:pt x="244" y="0"/>
                </a:cubicBezTo>
                <a:cubicBezTo>
                  <a:pt x="12173" y="0"/>
                  <a:pt x="21844" y="9670"/>
                  <a:pt x="21844" y="21600"/>
                </a:cubicBezTo>
                <a:cubicBezTo>
                  <a:pt x="21844" y="32116"/>
                  <a:pt x="14269" y="41104"/>
                  <a:pt x="3905" y="42887"/>
                </a:cubicBezTo>
              </a:path>
              <a:path w="21844" h="42887" stroke="0" extrusionOk="0">
                <a:moveTo>
                  <a:pt x="0" y="1"/>
                </a:moveTo>
                <a:cubicBezTo>
                  <a:pt x="81" y="0"/>
                  <a:pt x="162" y="-1"/>
                  <a:pt x="244" y="0"/>
                </a:cubicBezTo>
                <a:cubicBezTo>
                  <a:pt x="12173" y="0"/>
                  <a:pt x="21844" y="9670"/>
                  <a:pt x="21844" y="21600"/>
                </a:cubicBezTo>
                <a:cubicBezTo>
                  <a:pt x="21844" y="32116"/>
                  <a:pt x="14269" y="41104"/>
                  <a:pt x="3905" y="42887"/>
                </a:cubicBezTo>
                <a:lnTo>
                  <a:pt x="244" y="21600"/>
                </a:lnTo>
                <a:close/>
              </a:path>
            </a:pathLst>
          </a:custGeom>
          <a:pattFill prst="pct80">
            <a:fgClr>
              <a:srgbClr val="FF9933"/>
            </a:fgClr>
            <a:bgClr>
              <a:srgbClr val="FFFFFF"/>
            </a:bgClr>
          </a:pattFill>
          <a:ln w="12700" cap="rnd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5534771" y="2058706"/>
            <a:ext cx="1686766" cy="73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altLang="en-US" sz="2100" dirty="0" err="1" smtClean="0"/>
              <a:t>Miocardio</a:t>
            </a:r>
            <a:endParaRPr lang="en-GB" altLang="en-US" sz="2100" dirty="0" smtClean="0"/>
          </a:p>
          <a:p>
            <a:pPr algn="ctr"/>
            <a:r>
              <a:rPr lang="en-GB" altLang="en-US" sz="2100" dirty="0" err="1" smtClean="0"/>
              <a:t>normale</a:t>
            </a:r>
            <a:endParaRPr lang="en-GB" altLang="en-US" sz="2100" dirty="0"/>
          </a:p>
        </p:txBody>
      </p:sp>
      <p:sp>
        <p:nvSpPr>
          <p:cNvPr id="14349" name="Arc 13" descr="80 %"/>
          <p:cNvSpPr>
            <a:spLocks/>
          </p:cNvSpPr>
          <p:nvPr/>
        </p:nvSpPr>
        <p:spPr bwMode="auto">
          <a:xfrm rot="-5400000">
            <a:off x="2498992" y="1931708"/>
            <a:ext cx="210591" cy="617548"/>
          </a:xfrm>
          <a:custGeom>
            <a:avLst/>
            <a:gdLst>
              <a:gd name="T0" fmla="*/ 192294 w 21600"/>
              <a:gd name="T1" fmla="*/ 596900 h 43198"/>
              <a:gd name="T2" fmla="*/ 192294 w 21600"/>
              <a:gd name="T3" fmla="*/ 0 h 43198"/>
              <a:gd name="T4" fmla="*/ 193675 w 21600"/>
              <a:gd name="T5" fmla="*/ 298450 h 43198"/>
              <a:gd name="T6" fmla="*/ 0 60000 65536"/>
              <a:gd name="T7" fmla="*/ 0 60000 65536"/>
              <a:gd name="T8" fmla="*/ 0 60000 65536"/>
              <a:gd name="T9" fmla="*/ 0 w 21600"/>
              <a:gd name="T10" fmla="*/ 0 h 43198"/>
              <a:gd name="T11" fmla="*/ 21600 w 21600"/>
              <a:gd name="T12" fmla="*/ 43198 h 431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3198" fill="none" extrusionOk="0">
                <a:moveTo>
                  <a:pt x="21445" y="43198"/>
                </a:moveTo>
                <a:cubicBezTo>
                  <a:pt x="9577" y="43113"/>
                  <a:pt x="0" y="33468"/>
                  <a:pt x="0" y="21599"/>
                </a:cubicBezTo>
                <a:cubicBezTo>
                  <a:pt x="-1" y="9729"/>
                  <a:pt x="9577" y="84"/>
                  <a:pt x="21445" y="-1"/>
                </a:cubicBezTo>
              </a:path>
              <a:path w="21600" h="43198" stroke="0" extrusionOk="0">
                <a:moveTo>
                  <a:pt x="21445" y="43198"/>
                </a:moveTo>
                <a:cubicBezTo>
                  <a:pt x="9577" y="43113"/>
                  <a:pt x="0" y="33468"/>
                  <a:pt x="0" y="21599"/>
                </a:cubicBezTo>
                <a:cubicBezTo>
                  <a:pt x="-1" y="9729"/>
                  <a:pt x="9577" y="84"/>
                  <a:pt x="21445" y="-1"/>
                </a:cubicBezTo>
                <a:lnTo>
                  <a:pt x="21600" y="21599"/>
                </a:lnTo>
                <a:close/>
              </a:path>
            </a:pathLst>
          </a:custGeom>
          <a:pattFill prst="pct80">
            <a:fgClr>
              <a:srgbClr val="FF9933"/>
            </a:fgClr>
            <a:bgClr>
              <a:srgbClr val="FFFFFF"/>
            </a:bgClr>
          </a:pattFill>
          <a:ln w="12700" cap="rnd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50" name="Freeform 14"/>
          <p:cNvSpPr>
            <a:spLocks/>
          </p:cNvSpPr>
          <p:nvPr/>
        </p:nvSpPr>
        <p:spPr bwMode="auto">
          <a:xfrm>
            <a:off x="3884757" y="2037860"/>
            <a:ext cx="1182543" cy="994264"/>
          </a:xfrm>
          <a:custGeom>
            <a:avLst/>
            <a:gdLst>
              <a:gd name="T0" fmla="*/ 0 w 720"/>
              <a:gd name="T1" fmla="*/ 288 h 576"/>
              <a:gd name="T2" fmla="*/ 720 w 720"/>
              <a:gd name="T3" fmla="*/ 0 h 576"/>
              <a:gd name="T4" fmla="*/ 720 w 720"/>
              <a:gd name="T5" fmla="*/ 576 h 576"/>
              <a:gd name="T6" fmla="*/ 0 w 720"/>
              <a:gd name="T7" fmla="*/ 288 h 576"/>
              <a:gd name="T8" fmla="*/ 0 60000 65536"/>
              <a:gd name="T9" fmla="*/ 0 60000 65536"/>
              <a:gd name="T10" fmla="*/ 0 60000 65536"/>
              <a:gd name="T11" fmla="*/ 0 60000 65536"/>
              <a:gd name="T12" fmla="*/ 0 w 720"/>
              <a:gd name="T13" fmla="*/ 0 h 576"/>
              <a:gd name="T14" fmla="*/ 720 w 720"/>
              <a:gd name="T15" fmla="*/ 576 h 57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0" h="576">
                <a:moveTo>
                  <a:pt x="0" y="288"/>
                </a:moveTo>
                <a:lnTo>
                  <a:pt x="720" y="0"/>
                </a:lnTo>
                <a:lnTo>
                  <a:pt x="720" y="576"/>
                </a:lnTo>
                <a:lnTo>
                  <a:pt x="0" y="288"/>
                </a:lnTo>
                <a:close/>
              </a:path>
            </a:pathLst>
          </a:custGeom>
          <a:noFill/>
          <a:ln w="38100" cmpd="sng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1" name="Freeform 15"/>
          <p:cNvSpPr>
            <a:spLocks/>
          </p:cNvSpPr>
          <p:nvPr/>
        </p:nvSpPr>
        <p:spPr bwMode="auto">
          <a:xfrm>
            <a:off x="3894282" y="4388947"/>
            <a:ext cx="1182543" cy="994264"/>
          </a:xfrm>
          <a:custGeom>
            <a:avLst/>
            <a:gdLst>
              <a:gd name="T0" fmla="*/ 0 w 720"/>
              <a:gd name="T1" fmla="*/ 288 h 576"/>
              <a:gd name="T2" fmla="*/ 720 w 720"/>
              <a:gd name="T3" fmla="*/ 0 h 576"/>
              <a:gd name="T4" fmla="*/ 720 w 720"/>
              <a:gd name="T5" fmla="*/ 576 h 576"/>
              <a:gd name="T6" fmla="*/ 0 w 720"/>
              <a:gd name="T7" fmla="*/ 288 h 576"/>
              <a:gd name="T8" fmla="*/ 0 60000 65536"/>
              <a:gd name="T9" fmla="*/ 0 60000 65536"/>
              <a:gd name="T10" fmla="*/ 0 60000 65536"/>
              <a:gd name="T11" fmla="*/ 0 60000 65536"/>
              <a:gd name="T12" fmla="*/ 0 w 720"/>
              <a:gd name="T13" fmla="*/ 0 h 576"/>
              <a:gd name="T14" fmla="*/ 720 w 720"/>
              <a:gd name="T15" fmla="*/ 576 h 57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0" h="576">
                <a:moveTo>
                  <a:pt x="0" y="288"/>
                </a:moveTo>
                <a:lnTo>
                  <a:pt x="720" y="0"/>
                </a:lnTo>
                <a:lnTo>
                  <a:pt x="720" y="576"/>
                </a:lnTo>
                <a:lnTo>
                  <a:pt x="0" y="288"/>
                </a:lnTo>
                <a:close/>
              </a:path>
            </a:pathLst>
          </a:custGeom>
          <a:noFill/>
          <a:ln w="38100" cmpd="sng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2" name="Arc 16" descr="80 %"/>
          <p:cNvSpPr>
            <a:spLocks/>
          </p:cNvSpPr>
          <p:nvPr/>
        </p:nvSpPr>
        <p:spPr bwMode="auto">
          <a:xfrm rot="-5400000">
            <a:off x="2603767" y="4293908"/>
            <a:ext cx="210591" cy="617548"/>
          </a:xfrm>
          <a:custGeom>
            <a:avLst/>
            <a:gdLst>
              <a:gd name="T0" fmla="*/ 192294 w 21600"/>
              <a:gd name="T1" fmla="*/ 596900 h 43198"/>
              <a:gd name="T2" fmla="*/ 192294 w 21600"/>
              <a:gd name="T3" fmla="*/ 0 h 43198"/>
              <a:gd name="T4" fmla="*/ 193675 w 21600"/>
              <a:gd name="T5" fmla="*/ 298450 h 43198"/>
              <a:gd name="T6" fmla="*/ 0 60000 65536"/>
              <a:gd name="T7" fmla="*/ 0 60000 65536"/>
              <a:gd name="T8" fmla="*/ 0 60000 65536"/>
              <a:gd name="T9" fmla="*/ 0 w 21600"/>
              <a:gd name="T10" fmla="*/ 0 h 43198"/>
              <a:gd name="T11" fmla="*/ 21600 w 21600"/>
              <a:gd name="T12" fmla="*/ 43198 h 431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3198" fill="none" extrusionOk="0">
                <a:moveTo>
                  <a:pt x="21445" y="43198"/>
                </a:moveTo>
                <a:cubicBezTo>
                  <a:pt x="9577" y="43113"/>
                  <a:pt x="0" y="33468"/>
                  <a:pt x="0" y="21599"/>
                </a:cubicBezTo>
                <a:cubicBezTo>
                  <a:pt x="-1" y="9729"/>
                  <a:pt x="9577" y="84"/>
                  <a:pt x="21445" y="-1"/>
                </a:cubicBezTo>
              </a:path>
              <a:path w="21600" h="43198" stroke="0" extrusionOk="0">
                <a:moveTo>
                  <a:pt x="21445" y="43198"/>
                </a:moveTo>
                <a:cubicBezTo>
                  <a:pt x="9577" y="43113"/>
                  <a:pt x="0" y="33468"/>
                  <a:pt x="0" y="21599"/>
                </a:cubicBezTo>
                <a:cubicBezTo>
                  <a:pt x="-1" y="9729"/>
                  <a:pt x="9577" y="84"/>
                  <a:pt x="21445" y="-1"/>
                </a:cubicBezTo>
                <a:lnTo>
                  <a:pt x="21600" y="21599"/>
                </a:lnTo>
                <a:close/>
              </a:path>
            </a:pathLst>
          </a:custGeom>
          <a:pattFill prst="pct80">
            <a:fgClr>
              <a:srgbClr val="FF9933"/>
            </a:fgClr>
            <a:bgClr>
              <a:srgbClr val="FFFFFF"/>
            </a:bgClr>
          </a:pattFill>
          <a:ln w="12700" cap="rnd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53" name="Line 17"/>
          <p:cNvSpPr>
            <a:spLocks noChangeShapeType="1"/>
          </p:cNvSpPr>
          <p:nvPr/>
        </p:nvSpPr>
        <p:spPr bwMode="auto">
          <a:xfrm flipH="1" flipV="1">
            <a:off x="2638425" y="2712597"/>
            <a:ext cx="0" cy="657663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0786" name="AutoShape 18"/>
          <p:cNvSpPr>
            <a:spLocks noChangeArrowheads="1"/>
          </p:cNvSpPr>
          <p:nvPr/>
        </p:nvSpPr>
        <p:spPr bwMode="auto">
          <a:xfrm>
            <a:off x="1929839" y="5395667"/>
            <a:ext cx="1630924" cy="4597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bg2"/>
            </a:solidFill>
            <a:prstDash val="dash"/>
            <a:round/>
            <a:headEnd/>
            <a:tailEnd/>
          </a:ln>
          <a:effectLst>
            <a:outerShdw dist="53882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2100" b="1">
                <a:solidFill>
                  <a:srgbClr val="1AB242"/>
                </a:solidFill>
                <a:latin typeface="Arial" charset="0"/>
              </a:rPr>
              <a:t>FFR = 0.80</a:t>
            </a:r>
          </a:p>
        </p:txBody>
      </p:sp>
      <p:sp>
        <p:nvSpPr>
          <p:cNvPr id="160787" name="AutoShape 19"/>
          <p:cNvSpPr>
            <a:spLocks noChangeArrowheads="1"/>
          </p:cNvSpPr>
          <p:nvPr/>
        </p:nvSpPr>
        <p:spPr bwMode="auto">
          <a:xfrm>
            <a:off x="1921900" y="2941392"/>
            <a:ext cx="1630925" cy="459700"/>
          </a:xfrm>
          <a:prstGeom prst="roundRect">
            <a:avLst>
              <a:gd name="adj" fmla="val 16667"/>
            </a:avLst>
          </a:prstGeom>
          <a:solidFill>
            <a:srgbClr val="F8F8F8"/>
          </a:solidFill>
          <a:ln w="9525">
            <a:solidFill>
              <a:schemeClr val="bg2"/>
            </a:solidFill>
            <a:prstDash val="dash"/>
            <a:round/>
            <a:headEnd/>
            <a:tailEnd/>
          </a:ln>
          <a:effectLst>
            <a:outerShdw dist="53882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2100" b="1">
                <a:solidFill>
                  <a:srgbClr val="FF0000"/>
                </a:solidFill>
                <a:latin typeface="Arial" charset="0"/>
              </a:rPr>
              <a:t>FFR = 0.60</a:t>
            </a:r>
            <a:endParaRPr lang="nl-NL" sz="2100" b="1" baseline="30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1526521" y="2248361"/>
            <a:ext cx="96902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en-US" sz="2100" b="1">
                <a:solidFill>
                  <a:schemeClr val="tx2"/>
                </a:solidFill>
              </a:rPr>
              <a:t>100</a:t>
            </a:r>
            <a:endParaRPr lang="en-US" altLang="en-US" sz="2100" b="1">
              <a:solidFill>
                <a:schemeClr val="tx2"/>
              </a:solidFill>
            </a:endParaRPr>
          </a:p>
        </p:txBody>
      </p:sp>
      <p:sp>
        <p:nvSpPr>
          <p:cNvPr id="14357" name="Text Box 21"/>
          <p:cNvSpPr txBox="1">
            <a:spLocks noChangeArrowheads="1"/>
          </p:cNvSpPr>
          <p:nvPr/>
        </p:nvSpPr>
        <p:spPr bwMode="auto">
          <a:xfrm>
            <a:off x="2967971" y="2248361"/>
            <a:ext cx="96902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en-US" sz="2100" b="1">
                <a:solidFill>
                  <a:schemeClr val="tx2"/>
                </a:solidFill>
              </a:rPr>
              <a:t>60</a:t>
            </a:r>
            <a:endParaRPr lang="en-US" altLang="en-US" sz="2100" b="1">
              <a:solidFill>
                <a:schemeClr val="tx2"/>
              </a:solidFill>
            </a:endParaRPr>
          </a:p>
        </p:txBody>
      </p:sp>
      <p:sp>
        <p:nvSpPr>
          <p:cNvPr id="14358" name="Text Box 22"/>
          <p:cNvSpPr txBox="1">
            <a:spLocks noChangeArrowheads="1"/>
          </p:cNvSpPr>
          <p:nvPr/>
        </p:nvSpPr>
        <p:spPr bwMode="auto">
          <a:xfrm>
            <a:off x="1599546" y="4624849"/>
            <a:ext cx="96902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en-US" sz="2100" b="1">
                <a:solidFill>
                  <a:schemeClr val="tx2"/>
                </a:solidFill>
              </a:rPr>
              <a:t>100</a:t>
            </a:r>
            <a:endParaRPr lang="en-US" altLang="en-US" sz="2100" b="1">
              <a:solidFill>
                <a:schemeClr val="tx2"/>
              </a:solidFill>
            </a:endParaRPr>
          </a:p>
        </p:txBody>
      </p:sp>
      <p:sp>
        <p:nvSpPr>
          <p:cNvPr id="14359" name="Text Box 23"/>
          <p:cNvSpPr txBox="1">
            <a:spLocks noChangeArrowheads="1"/>
          </p:cNvSpPr>
          <p:nvPr/>
        </p:nvSpPr>
        <p:spPr bwMode="auto">
          <a:xfrm>
            <a:off x="3040996" y="4624849"/>
            <a:ext cx="96902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en-US" sz="2100" b="1">
                <a:solidFill>
                  <a:schemeClr val="tx2"/>
                </a:solidFill>
              </a:rPr>
              <a:t>80</a:t>
            </a:r>
            <a:endParaRPr lang="en-US" altLang="en-US" sz="2100" b="1">
              <a:solidFill>
                <a:schemeClr val="tx2"/>
              </a:solidFill>
            </a:endParaRPr>
          </a:p>
        </p:txBody>
      </p:sp>
      <p:sp>
        <p:nvSpPr>
          <p:cNvPr id="14360" name="Text Box 24"/>
          <p:cNvSpPr txBox="1">
            <a:spLocks noChangeArrowheads="1"/>
          </p:cNvSpPr>
          <p:nvPr/>
        </p:nvSpPr>
        <p:spPr bwMode="auto">
          <a:xfrm>
            <a:off x="537881" y="339751"/>
            <a:ext cx="8229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sv-SE" altLang="en-US" sz="3200" b="1" dirty="0" smtClean="0"/>
              <a:t>FFR in relazione all’area di miocardio perfuso</a:t>
            </a:r>
            <a:endParaRPr lang="en-US" altLang="en-US" sz="3200" b="1" dirty="0"/>
          </a:p>
        </p:txBody>
      </p:sp>
      <p:pic>
        <p:nvPicPr>
          <p:cNvPr id="25" name="Immagine 24" descr="9208a937-0bf5-45a9-a606-94f76cd17964_xl.jpg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7807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Oval 2"/>
          <p:cNvSpPr>
            <a:spLocks noChangeArrowheads="1"/>
          </p:cNvSpPr>
          <p:nvPr/>
        </p:nvSpPr>
        <p:spPr bwMode="auto">
          <a:xfrm>
            <a:off x="3706812" y="3343275"/>
            <a:ext cx="2368550" cy="2089150"/>
          </a:xfrm>
          <a:prstGeom prst="ellipse">
            <a:avLst/>
          </a:prstGeom>
          <a:solidFill>
            <a:schemeClr val="bg1"/>
          </a:solidFill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589337" y="4137025"/>
            <a:ext cx="2520950" cy="503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64" name="Arc 4" descr="80 %"/>
          <p:cNvSpPr>
            <a:spLocks/>
          </p:cNvSpPr>
          <p:nvPr/>
        </p:nvSpPr>
        <p:spPr bwMode="auto">
          <a:xfrm rot="-5340000">
            <a:off x="1916113" y="4213225"/>
            <a:ext cx="171450" cy="701675"/>
          </a:xfrm>
          <a:custGeom>
            <a:avLst/>
            <a:gdLst>
              <a:gd name="T0" fmla="*/ 8033 w 21600"/>
              <a:gd name="T1" fmla="*/ 0 h 43050"/>
              <a:gd name="T2" fmla="*/ 18494 w 21600"/>
              <a:gd name="T3" fmla="*/ 701675 h 43050"/>
              <a:gd name="T4" fmla="*/ 0 w 21600"/>
              <a:gd name="T5" fmla="*/ 351669 h 43050"/>
              <a:gd name="T6" fmla="*/ 0 60000 65536"/>
              <a:gd name="T7" fmla="*/ 0 60000 65536"/>
              <a:gd name="T8" fmla="*/ 0 60000 65536"/>
              <a:gd name="T9" fmla="*/ 0 w 21600"/>
              <a:gd name="T10" fmla="*/ 0 h 43050"/>
              <a:gd name="T11" fmla="*/ 21600 w 21600"/>
              <a:gd name="T12" fmla="*/ 43050 h 430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3050" fill="none" extrusionOk="0">
                <a:moveTo>
                  <a:pt x="1012" y="-1"/>
                </a:moveTo>
                <a:cubicBezTo>
                  <a:pt x="12535" y="540"/>
                  <a:pt x="21600" y="10040"/>
                  <a:pt x="21600" y="21576"/>
                </a:cubicBezTo>
                <a:cubicBezTo>
                  <a:pt x="21600" y="32603"/>
                  <a:pt x="13293" y="41860"/>
                  <a:pt x="2329" y="43049"/>
                </a:cubicBezTo>
              </a:path>
              <a:path w="21600" h="43050" stroke="0" extrusionOk="0">
                <a:moveTo>
                  <a:pt x="1012" y="-1"/>
                </a:moveTo>
                <a:cubicBezTo>
                  <a:pt x="12535" y="540"/>
                  <a:pt x="21600" y="10040"/>
                  <a:pt x="21600" y="21576"/>
                </a:cubicBezTo>
                <a:cubicBezTo>
                  <a:pt x="21600" y="32603"/>
                  <a:pt x="13293" y="41860"/>
                  <a:pt x="2329" y="43049"/>
                </a:cubicBezTo>
                <a:lnTo>
                  <a:pt x="0" y="21576"/>
                </a:lnTo>
                <a:close/>
              </a:path>
            </a:pathLst>
          </a:custGeom>
          <a:pattFill prst="pct80">
            <a:fgClr>
              <a:srgbClr val="FF9933"/>
            </a:fgClr>
            <a:bgClr>
              <a:srgbClr val="FFFFFF"/>
            </a:bgClr>
          </a:pattFill>
          <a:ln w="12700" cap="rnd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Arc 5" descr="80 %"/>
          <p:cNvSpPr>
            <a:spLocks/>
          </p:cNvSpPr>
          <p:nvPr/>
        </p:nvSpPr>
        <p:spPr bwMode="auto">
          <a:xfrm rot="-5400000">
            <a:off x="1899444" y="3910806"/>
            <a:ext cx="215900" cy="633413"/>
          </a:xfrm>
          <a:custGeom>
            <a:avLst/>
            <a:gdLst>
              <a:gd name="T0" fmla="*/ 214361 w 21600"/>
              <a:gd name="T1" fmla="*/ 633413 h 43198"/>
              <a:gd name="T2" fmla="*/ 214361 w 21600"/>
              <a:gd name="T3" fmla="*/ 0 h 43198"/>
              <a:gd name="T4" fmla="*/ 215900 w 21600"/>
              <a:gd name="T5" fmla="*/ 316707 h 43198"/>
              <a:gd name="T6" fmla="*/ 0 60000 65536"/>
              <a:gd name="T7" fmla="*/ 0 60000 65536"/>
              <a:gd name="T8" fmla="*/ 0 60000 65536"/>
              <a:gd name="T9" fmla="*/ 0 w 21600"/>
              <a:gd name="T10" fmla="*/ 0 h 43198"/>
              <a:gd name="T11" fmla="*/ 21600 w 21600"/>
              <a:gd name="T12" fmla="*/ 43198 h 431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3198" fill="none" extrusionOk="0">
                <a:moveTo>
                  <a:pt x="21445" y="43198"/>
                </a:moveTo>
                <a:cubicBezTo>
                  <a:pt x="9577" y="43113"/>
                  <a:pt x="0" y="33468"/>
                  <a:pt x="0" y="21599"/>
                </a:cubicBezTo>
                <a:cubicBezTo>
                  <a:pt x="-1" y="9729"/>
                  <a:pt x="9577" y="84"/>
                  <a:pt x="21445" y="-1"/>
                </a:cubicBezTo>
              </a:path>
              <a:path w="21600" h="43198" stroke="0" extrusionOk="0">
                <a:moveTo>
                  <a:pt x="21445" y="43198"/>
                </a:moveTo>
                <a:cubicBezTo>
                  <a:pt x="9577" y="43113"/>
                  <a:pt x="0" y="33468"/>
                  <a:pt x="0" y="21599"/>
                </a:cubicBezTo>
                <a:cubicBezTo>
                  <a:pt x="-1" y="9729"/>
                  <a:pt x="9577" y="84"/>
                  <a:pt x="21445" y="-1"/>
                </a:cubicBezTo>
                <a:lnTo>
                  <a:pt x="21600" y="21599"/>
                </a:lnTo>
                <a:close/>
              </a:path>
            </a:pathLst>
          </a:custGeom>
          <a:pattFill prst="pct80">
            <a:fgClr>
              <a:srgbClr val="FF9933"/>
            </a:fgClr>
            <a:bgClr>
              <a:srgbClr val="FFFFFF"/>
            </a:bgClr>
          </a:pattFill>
          <a:ln w="12700" cap="rnd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Freeform 6"/>
          <p:cNvSpPr>
            <a:spLocks/>
          </p:cNvSpPr>
          <p:nvPr/>
        </p:nvSpPr>
        <p:spPr bwMode="auto">
          <a:xfrm>
            <a:off x="763587" y="3494088"/>
            <a:ext cx="2976563" cy="644525"/>
          </a:xfrm>
          <a:custGeom>
            <a:avLst/>
            <a:gdLst>
              <a:gd name="T0" fmla="*/ 0 w 1769"/>
              <a:gd name="T1" fmla="*/ 405 h 406"/>
              <a:gd name="T2" fmla="*/ 1209 w 1769"/>
              <a:gd name="T3" fmla="*/ 405 h 406"/>
              <a:gd name="T4" fmla="*/ 1299 w 1769"/>
              <a:gd name="T5" fmla="*/ 0 h 406"/>
              <a:gd name="T6" fmla="*/ 1383 w 1769"/>
              <a:gd name="T7" fmla="*/ 0 h 406"/>
              <a:gd name="T8" fmla="*/ 1479 w 1769"/>
              <a:gd name="T9" fmla="*/ 405 h 406"/>
              <a:gd name="T10" fmla="*/ 1769 w 1769"/>
              <a:gd name="T11" fmla="*/ 406 h 40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69"/>
              <a:gd name="T19" fmla="*/ 0 h 406"/>
              <a:gd name="T20" fmla="*/ 1769 w 1769"/>
              <a:gd name="T21" fmla="*/ 406 h 40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69" h="406">
                <a:moveTo>
                  <a:pt x="0" y="405"/>
                </a:moveTo>
                <a:lnTo>
                  <a:pt x="1209" y="405"/>
                </a:lnTo>
                <a:lnTo>
                  <a:pt x="1299" y="0"/>
                </a:lnTo>
                <a:lnTo>
                  <a:pt x="1383" y="0"/>
                </a:lnTo>
                <a:lnTo>
                  <a:pt x="1479" y="405"/>
                </a:lnTo>
                <a:lnTo>
                  <a:pt x="1769" y="406"/>
                </a:lnTo>
              </a:path>
            </a:pathLst>
          </a:custGeom>
          <a:noFill/>
          <a:ln w="38100" cmpd="sng">
            <a:solidFill>
              <a:srgbClr val="CC33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763587" y="4641850"/>
            <a:ext cx="2976563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6032500" y="4137025"/>
            <a:ext cx="25781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6032500" y="4641850"/>
            <a:ext cx="25781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Freeform 10"/>
          <p:cNvSpPr>
            <a:spLocks/>
          </p:cNvSpPr>
          <p:nvPr/>
        </p:nvSpPr>
        <p:spPr bwMode="auto">
          <a:xfrm>
            <a:off x="668337" y="2406650"/>
            <a:ext cx="3060700" cy="650875"/>
          </a:xfrm>
          <a:custGeom>
            <a:avLst/>
            <a:gdLst>
              <a:gd name="T0" fmla="*/ 1818 w 1818"/>
              <a:gd name="T1" fmla="*/ 0 h 410"/>
              <a:gd name="T2" fmla="*/ 1526 w 1818"/>
              <a:gd name="T3" fmla="*/ 5 h 410"/>
              <a:gd name="T4" fmla="*/ 1435 w 1818"/>
              <a:gd name="T5" fmla="*/ 410 h 410"/>
              <a:gd name="T6" fmla="*/ 1351 w 1818"/>
              <a:gd name="T7" fmla="*/ 410 h 410"/>
              <a:gd name="T8" fmla="*/ 1255 w 1818"/>
              <a:gd name="T9" fmla="*/ 5 h 410"/>
              <a:gd name="T10" fmla="*/ 0 w 1818"/>
              <a:gd name="T11" fmla="*/ 13 h 4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18"/>
              <a:gd name="T19" fmla="*/ 0 h 410"/>
              <a:gd name="T20" fmla="*/ 1818 w 1818"/>
              <a:gd name="T21" fmla="*/ 410 h 41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18" h="410">
                <a:moveTo>
                  <a:pt x="1818" y="0"/>
                </a:moveTo>
                <a:lnTo>
                  <a:pt x="1526" y="5"/>
                </a:lnTo>
                <a:lnTo>
                  <a:pt x="1435" y="410"/>
                </a:lnTo>
                <a:lnTo>
                  <a:pt x="1351" y="410"/>
                </a:lnTo>
                <a:lnTo>
                  <a:pt x="1255" y="5"/>
                </a:lnTo>
                <a:lnTo>
                  <a:pt x="0" y="13"/>
                </a:lnTo>
              </a:path>
            </a:pathLst>
          </a:custGeom>
          <a:noFill/>
          <a:ln w="38100" cmpd="sng">
            <a:solidFill>
              <a:srgbClr val="CC33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>
            <a:off x="687387" y="2120900"/>
            <a:ext cx="3052763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Freeform 12"/>
          <p:cNvSpPr>
            <a:spLocks/>
          </p:cNvSpPr>
          <p:nvPr/>
        </p:nvSpPr>
        <p:spPr bwMode="auto">
          <a:xfrm>
            <a:off x="2989262" y="3074988"/>
            <a:ext cx="79375" cy="409575"/>
          </a:xfrm>
          <a:custGeom>
            <a:avLst/>
            <a:gdLst>
              <a:gd name="T0" fmla="*/ 19 w 47"/>
              <a:gd name="T1" fmla="*/ 0 h 258"/>
              <a:gd name="T2" fmla="*/ 31 w 47"/>
              <a:gd name="T3" fmla="*/ 54 h 258"/>
              <a:gd name="T4" fmla="*/ 37 w 47"/>
              <a:gd name="T5" fmla="*/ 102 h 258"/>
              <a:gd name="T6" fmla="*/ 25 w 47"/>
              <a:gd name="T7" fmla="*/ 138 h 258"/>
              <a:gd name="T8" fmla="*/ 19 w 47"/>
              <a:gd name="T9" fmla="*/ 228 h 258"/>
              <a:gd name="T10" fmla="*/ 25 w 47"/>
              <a:gd name="T11" fmla="*/ 258 h 25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7"/>
              <a:gd name="T19" fmla="*/ 0 h 258"/>
              <a:gd name="T20" fmla="*/ 47 w 47"/>
              <a:gd name="T21" fmla="*/ 258 h 25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7" h="258">
                <a:moveTo>
                  <a:pt x="19" y="0"/>
                </a:moveTo>
                <a:cubicBezTo>
                  <a:pt x="3" y="24"/>
                  <a:pt x="0" y="44"/>
                  <a:pt x="31" y="54"/>
                </a:cubicBezTo>
                <a:cubicBezTo>
                  <a:pt x="47" y="78"/>
                  <a:pt x="46" y="68"/>
                  <a:pt x="37" y="102"/>
                </a:cubicBezTo>
                <a:cubicBezTo>
                  <a:pt x="34" y="114"/>
                  <a:pt x="25" y="138"/>
                  <a:pt x="25" y="138"/>
                </a:cubicBezTo>
                <a:cubicBezTo>
                  <a:pt x="37" y="175"/>
                  <a:pt x="43" y="193"/>
                  <a:pt x="19" y="228"/>
                </a:cubicBezTo>
                <a:cubicBezTo>
                  <a:pt x="26" y="250"/>
                  <a:pt x="25" y="240"/>
                  <a:pt x="25" y="258"/>
                </a:cubicBezTo>
              </a:path>
            </a:pathLst>
          </a:custGeom>
          <a:noFill/>
          <a:ln w="38100" cmpd="sng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373" name="Group 13"/>
          <p:cNvGrpSpPr>
            <a:grpSpLocks/>
          </p:cNvGrpSpPr>
          <p:nvPr/>
        </p:nvGrpSpPr>
        <p:grpSpPr bwMode="auto">
          <a:xfrm>
            <a:off x="3970337" y="3633788"/>
            <a:ext cx="1841500" cy="1512887"/>
            <a:chOff x="2583" y="2341"/>
            <a:chExt cx="1044" cy="953"/>
          </a:xfrm>
        </p:grpSpPr>
        <p:sp>
          <p:nvSpPr>
            <p:cNvPr id="15390" name="Rectangle 14" descr="80 %"/>
            <p:cNvSpPr>
              <a:spLocks noChangeArrowheads="1"/>
            </p:cNvSpPr>
            <p:nvPr/>
          </p:nvSpPr>
          <p:spPr bwMode="auto">
            <a:xfrm>
              <a:off x="2635" y="2613"/>
              <a:ext cx="925" cy="94"/>
            </a:xfrm>
            <a:prstGeom prst="rect">
              <a:avLst/>
            </a:prstGeom>
            <a:pattFill prst="pct80">
              <a:fgClr>
                <a:srgbClr val="660033"/>
              </a:fgClr>
              <a:bgClr>
                <a:srgbClr val="FFFFFF"/>
              </a:bgClr>
            </a:pattFill>
            <a:ln w="9525">
              <a:solidFill>
                <a:srgbClr val="99336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91" name="Rectangle 15" descr="80 %"/>
            <p:cNvSpPr>
              <a:spLocks noChangeArrowheads="1"/>
            </p:cNvSpPr>
            <p:nvPr/>
          </p:nvSpPr>
          <p:spPr bwMode="auto">
            <a:xfrm>
              <a:off x="2801" y="2341"/>
              <a:ext cx="578" cy="84"/>
            </a:xfrm>
            <a:prstGeom prst="rect">
              <a:avLst/>
            </a:prstGeom>
            <a:pattFill prst="pct80">
              <a:fgClr>
                <a:srgbClr val="660033"/>
              </a:fgClr>
              <a:bgClr>
                <a:srgbClr val="FFFFFF"/>
              </a:bgClr>
            </a:pattFill>
            <a:ln w="9525">
              <a:solidFill>
                <a:srgbClr val="99336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92" name="Rectangle 16" descr="80 %"/>
            <p:cNvSpPr>
              <a:spLocks noChangeArrowheads="1"/>
            </p:cNvSpPr>
            <p:nvPr/>
          </p:nvSpPr>
          <p:spPr bwMode="auto">
            <a:xfrm>
              <a:off x="2801" y="3210"/>
              <a:ext cx="578" cy="84"/>
            </a:xfrm>
            <a:prstGeom prst="rect">
              <a:avLst/>
            </a:prstGeom>
            <a:pattFill prst="pct80">
              <a:fgClr>
                <a:srgbClr val="660033"/>
              </a:fgClr>
              <a:bgClr>
                <a:srgbClr val="FFFFFF"/>
              </a:bgClr>
            </a:pattFill>
            <a:ln w="9525">
              <a:solidFill>
                <a:srgbClr val="99336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93" name="Rectangle 17" descr="80 %"/>
            <p:cNvSpPr>
              <a:spLocks noChangeArrowheads="1"/>
            </p:cNvSpPr>
            <p:nvPr/>
          </p:nvSpPr>
          <p:spPr bwMode="auto">
            <a:xfrm>
              <a:off x="2583" y="2761"/>
              <a:ext cx="1044" cy="85"/>
            </a:xfrm>
            <a:prstGeom prst="rect">
              <a:avLst/>
            </a:prstGeom>
            <a:pattFill prst="pct80">
              <a:fgClr>
                <a:srgbClr val="660033"/>
              </a:fgClr>
              <a:bgClr>
                <a:srgbClr val="FFFFFF"/>
              </a:bgClr>
            </a:pattFill>
            <a:ln w="9525">
              <a:solidFill>
                <a:srgbClr val="99336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94" name="Rectangle 18" descr="80 %"/>
            <p:cNvSpPr>
              <a:spLocks noChangeArrowheads="1"/>
            </p:cNvSpPr>
            <p:nvPr/>
          </p:nvSpPr>
          <p:spPr bwMode="auto">
            <a:xfrm>
              <a:off x="2635" y="2903"/>
              <a:ext cx="925" cy="94"/>
            </a:xfrm>
            <a:prstGeom prst="rect">
              <a:avLst/>
            </a:prstGeom>
            <a:pattFill prst="pct80">
              <a:fgClr>
                <a:srgbClr val="660033"/>
              </a:fgClr>
              <a:bgClr>
                <a:srgbClr val="FFFFFF"/>
              </a:bgClr>
            </a:pattFill>
            <a:ln w="9525">
              <a:solidFill>
                <a:srgbClr val="99336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95" name="Rectangle 19" descr="80 %"/>
            <p:cNvSpPr>
              <a:spLocks noChangeArrowheads="1"/>
            </p:cNvSpPr>
            <p:nvPr/>
          </p:nvSpPr>
          <p:spPr bwMode="auto">
            <a:xfrm>
              <a:off x="2744" y="3066"/>
              <a:ext cx="726" cy="91"/>
            </a:xfrm>
            <a:prstGeom prst="rect">
              <a:avLst/>
            </a:prstGeom>
            <a:pattFill prst="pct80">
              <a:fgClr>
                <a:srgbClr val="660033"/>
              </a:fgClr>
              <a:bgClr>
                <a:srgbClr val="FFFFFF"/>
              </a:bgClr>
            </a:pattFill>
            <a:ln w="9525">
              <a:solidFill>
                <a:srgbClr val="99336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96" name="Rectangle 20" descr="80 %"/>
            <p:cNvSpPr>
              <a:spLocks noChangeArrowheads="1"/>
            </p:cNvSpPr>
            <p:nvPr/>
          </p:nvSpPr>
          <p:spPr bwMode="auto">
            <a:xfrm>
              <a:off x="2744" y="2477"/>
              <a:ext cx="726" cy="91"/>
            </a:xfrm>
            <a:prstGeom prst="rect">
              <a:avLst/>
            </a:prstGeom>
            <a:pattFill prst="pct80">
              <a:fgClr>
                <a:srgbClr val="660033"/>
              </a:fgClr>
              <a:bgClr>
                <a:srgbClr val="FFFFFF"/>
              </a:bgClr>
            </a:pattFill>
            <a:ln w="9525">
              <a:solidFill>
                <a:srgbClr val="99336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5374" name="AutoShape 21"/>
          <p:cNvSpPr>
            <a:spLocks noChangeArrowheads="1"/>
          </p:cNvSpPr>
          <p:nvPr/>
        </p:nvSpPr>
        <p:spPr bwMode="auto">
          <a:xfrm>
            <a:off x="3724275" y="1676400"/>
            <a:ext cx="1747837" cy="466725"/>
          </a:xfrm>
          <a:prstGeom prst="wedgeRoundRectCallout">
            <a:avLst>
              <a:gd name="adj1" fmla="val -105130"/>
              <a:gd name="adj2" fmla="val 514625"/>
              <a:gd name="adj3" fmla="val 16667"/>
            </a:avLst>
          </a:prstGeom>
          <a:solidFill>
            <a:srgbClr val="F8F8F8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pt-BR" altLang="en-US" sz="2100" b="1">
                <a:solidFill>
                  <a:srgbClr val="FF0000"/>
                </a:solidFill>
              </a:rPr>
              <a:t>FFR = 0.70</a:t>
            </a:r>
            <a:endParaRPr lang="en-US" altLang="en-US" sz="2100" b="1">
              <a:solidFill>
                <a:srgbClr val="FF0000"/>
              </a:solidFill>
            </a:endParaRPr>
          </a:p>
        </p:txBody>
      </p:sp>
      <p:grpSp>
        <p:nvGrpSpPr>
          <p:cNvPr id="15375" name="Group 22"/>
          <p:cNvGrpSpPr>
            <a:grpSpLocks/>
          </p:cNvGrpSpPr>
          <p:nvPr/>
        </p:nvGrpSpPr>
        <p:grpSpPr bwMode="auto">
          <a:xfrm>
            <a:off x="2755900" y="4467225"/>
            <a:ext cx="655637" cy="1085850"/>
            <a:chOff x="1927" y="2961"/>
            <a:chExt cx="372" cy="684"/>
          </a:xfrm>
        </p:grpSpPr>
        <p:sp>
          <p:nvSpPr>
            <p:cNvPr id="162839" name="AutoShape 23"/>
            <p:cNvSpPr>
              <a:spLocks noChangeArrowheads="1"/>
            </p:cNvSpPr>
            <p:nvPr/>
          </p:nvSpPr>
          <p:spPr bwMode="auto">
            <a:xfrm>
              <a:off x="1927" y="3325"/>
              <a:ext cx="372" cy="32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bg2"/>
              </a:solidFill>
              <a:prstDash val="dash"/>
              <a:round/>
              <a:headEnd/>
              <a:tailEnd/>
            </a:ln>
            <a:effectLst>
              <a:outerShdw dist="35921" dir="2700000" algn="ctr" rotWithShape="0">
                <a:schemeClr val="folHlink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 b="1">
                  <a:solidFill>
                    <a:schemeClr val="tx2"/>
                  </a:solidFill>
                  <a:latin typeface="Arial" charset="0"/>
                </a:rPr>
                <a:t>P</a:t>
              </a:r>
              <a:r>
                <a:rPr lang="en-US" sz="2400" b="1" baseline="-25000">
                  <a:solidFill>
                    <a:schemeClr val="tx2"/>
                  </a:solidFill>
                  <a:latin typeface="Arial" charset="0"/>
                </a:rPr>
                <a:t>d</a:t>
              </a:r>
            </a:p>
          </p:txBody>
        </p:sp>
        <p:sp>
          <p:nvSpPr>
            <p:cNvPr id="15389" name="Line 24"/>
            <p:cNvSpPr>
              <a:spLocks noChangeShapeType="1"/>
            </p:cNvSpPr>
            <p:nvPr/>
          </p:nvSpPr>
          <p:spPr bwMode="auto">
            <a:xfrm flipV="1">
              <a:off x="2109" y="2961"/>
              <a:ext cx="0" cy="363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2841" name="AutoShape 25"/>
          <p:cNvSpPr>
            <a:spLocks noChangeArrowheads="1"/>
          </p:cNvSpPr>
          <p:nvPr/>
        </p:nvSpPr>
        <p:spPr bwMode="auto">
          <a:xfrm>
            <a:off x="6319837" y="5045075"/>
            <a:ext cx="655638" cy="508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2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folHlink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tx2"/>
                </a:solidFill>
                <a:latin typeface="Arial" charset="0"/>
              </a:rPr>
              <a:t>P</a:t>
            </a:r>
            <a:r>
              <a:rPr lang="en-US" sz="2400" b="1" baseline="-25000">
                <a:solidFill>
                  <a:schemeClr val="tx2"/>
                </a:solidFill>
                <a:latin typeface="Arial" charset="0"/>
              </a:rPr>
              <a:t>v</a:t>
            </a:r>
          </a:p>
        </p:txBody>
      </p:sp>
      <p:sp>
        <p:nvSpPr>
          <p:cNvPr id="15377" name="Line 26"/>
          <p:cNvSpPr>
            <a:spLocks noChangeShapeType="1"/>
          </p:cNvSpPr>
          <p:nvPr/>
        </p:nvSpPr>
        <p:spPr bwMode="auto">
          <a:xfrm flipV="1">
            <a:off x="6605587" y="4338638"/>
            <a:ext cx="0" cy="704850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8" name="Text Box 27"/>
          <p:cNvSpPr txBox="1">
            <a:spLocks noChangeArrowheads="1"/>
          </p:cNvSpPr>
          <p:nvPr/>
        </p:nvSpPr>
        <p:spPr bwMode="auto">
          <a:xfrm>
            <a:off x="6161087" y="4202113"/>
            <a:ext cx="40005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100" b="1">
                <a:solidFill>
                  <a:schemeClr val="tx2"/>
                </a:solidFill>
              </a:rPr>
              <a:t>0</a:t>
            </a:r>
          </a:p>
        </p:txBody>
      </p:sp>
      <p:sp>
        <p:nvSpPr>
          <p:cNvPr id="15379" name="Text Box 28"/>
          <p:cNvSpPr txBox="1">
            <a:spLocks noChangeArrowheads="1"/>
          </p:cNvSpPr>
          <p:nvPr/>
        </p:nvSpPr>
        <p:spPr bwMode="auto">
          <a:xfrm>
            <a:off x="831850" y="4202113"/>
            <a:ext cx="8001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100" b="1">
                <a:solidFill>
                  <a:schemeClr val="tx2"/>
                </a:solidFill>
              </a:rPr>
              <a:t>100</a:t>
            </a:r>
          </a:p>
        </p:txBody>
      </p:sp>
      <p:sp>
        <p:nvSpPr>
          <p:cNvPr id="15380" name="Text Box 29"/>
          <p:cNvSpPr txBox="1">
            <a:spLocks noChangeArrowheads="1"/>
          </p:cNvSpPr>
          <p:nvPr/>
        </p:nvSpPr>
        <p:spPr bwMode="auto">
          <a:xfrm>
            <a:off x="2273300" y="4202113"/>
            <a:ext cx="8001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100" b="1">
                <a:solidFill>
                  <a:schemeClr val="tx2"/>
                </a:solidFill>
              </a:rPr>
              <a:t>70</a:t>
            </a:r>
          </a:p>
        </p:txBody>
      </p:sp>
      <p:grpSp>
        <p:nvGrpSpPr>
          <p:cNvPr id="15381" name="Group 30"/>
          <p:cNvGrpSpPr>
            <a:grpSpLocks/>
          </p:cNvGrpSpPr>
          <p:nvPr/>
        </p:nvGrpSpPr>
        <p:grpSpPr bwMode="auto">
          <a:xfrm>
            <a:off x="1120775" y="4467225"/>
            <a:ext cx="655637" cy="1085850"/>
            <a:chOff x="897" y="2961"/>
            <a:chExt cx="372" cy="684"/>
          </a:xfrm>
        </p:grpSpPr>
        <p:sp>
          <p:nvSpPr>
            <p:cNvPr id="162847" name="AutoShape 31"/>
            <p:cNvSpPr>
              <a:spLocks noChangeArrowheads="1"/>
            </p:cNvSpPr>
            <p:nvPr/>
          </p:nvSpPr>
          <p:spPr bwMode="auto">
            <a:xfrm>
              <a:off x="897" y="3325"/>
              <a:ext cx="372" cy="32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bg2"/>
              </a:solidFill>
              <a:prstDash val="dash"/>
              <a:round/>
              <a:headEnd/>
              <a:tailEnd/>
            </a:ln>
            <a:effectLst>
              <a:outerShdw dist="35921" dir="2700000" algn="ctr" rotWithShape="0">
                <a:schemeClr val="folHlink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 b="1">
                  <a:solidFill>
                    <a:schemeClr val="tx2"/>
                  </a:solidFill>
                  <a:latin typeface="Arial" charset="0"/>
                </a:rPr>
                <a:t>P</a:t>
              </a:r>
              <a:r>
                <a:rPr lang="en-US" sz="2400" b="1" baseline="-25000">
                  <a:solidFill>
                    <a:schemeClr val="tx2"/>
                  </a:solidFill>
                  <a:latin typeface="Arial" charset="0"/>
                </a:rPr>
                <a:t>a</a:t>
              </a:r>
            </a:p>
          </p:txBody>
        </p:sp>
        <p:sp>
          <p:nvSpPr>
            <p:cNvPr id="15387" name="Line 32"/>
            <p:cNvSpPr>
              <a:spLocks noChangeShapeType="1"/>
            </p:cNvSpPr>
            <p:nvPr/>
          </p:nvSpPr>
          <p:spPr bwMode="auto">
            <a:xfrm flipV="1">
              <a:off x="1079" y="2961"/>
              <a:ext cx="0" cy="363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82" name="Rectangle 3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83" name="Text Box 34"/>
          <p:cNvSpPr txBox="1">
            <a:spLocks noChangeArrowheads="1"/>
          </p:cNvSpPr>
          <p:nvPr/>
        </p:nvSpPr>
        <p:spPr bwMode="auto">
          <a:xfrm>
            <a:off x="1289050" y="2066925"/>
            <a:ext cx="1822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chemeClr val="tx2"/>
                </a:solidFill>
              </a:rPr>
              <a:t>100</a:t>
            </a:r>
          </a:p>
        </p:txBody>
      </p:sp>
      <p:sp>
        <p:nvSpPr>
          <p:cNvPr id="15385" name="Rectangle 36"/>
          <p:cNvSpPr>
            <a:spLocks noChangeArrowheads="1"/>
          </p:cNvSpPr>
          <p:nvPr/>
        </p:nvSpPr>
        <p:spPr bwMode="auto">
          <a:xfrm>
            <a:off x="628650" y="2960688"/>
            <a:ext cx="25384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tx2"/>
                </a:solidFill>
              </a:rPr>
              <a:t>Poorly developed collaterals</a:t>
            </a:r>
          </a:p>
        </p:txBody>
      </p:sp>
      <p:sp>
        <p:nvSpPr>
          <p:cNvPr id="37" name="Text Box 24"/>
          <p:cNvSpPr txBox="1">
            <a:spLocks noChangeArrowheads="1"/>
          </p:cNvSpPr>
          <p:nvPr/>
        </p:nvSpPr>
        <p:spPr bwMode="auto">
          <a:xfrm>
            <a:off x="457200" y="679765"/>
            <a:ext cx="8229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sv-SE" altLang="en-US" sz="3200" b="1" dirty="0" smtClean="0"/>
              <a:t>FFR in relazione alla presenza di circoli collaterali</a:t>
            </a:r>
            <a:endParaRPr lang="en-US" altLang="en-US" sz="3200" b="1" dirty="0"/>
          </a:p>
        </p:txBody>
      </p:sp>
      <p:pic>
        <p:nvPicPr>
          <p:cNvPr id="38" name="Immagine 37" descr="9208a937-0bf5-45a9-a606-94f76cd17964_xl.jpg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5895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val 2"/>
          <p:cNvSpPr>
            <a:spLocks noChangeArrowheads="1"/>
          </p:cNvSpPr>
          <p:nvPr/>
        </p:nvSpPr>
        <p:spPr bwMode="auto">
          <a:xfrm>
            <a:off x="3635375" y="3716338"/>
            <a:ext cx="2132013" cy="2089150"/>
          </a:xfrm>
          <a:prstGeom prst="ellipse">
            <a:avLst/>
          </a:prstGeom>
          <a:solidFill>
            <a:schemeClr val="bg1"/>
          </a:solidFill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529013" y="4510088"/>
            <a:ext cx="2268537" cy="503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388" name="Freeform 4"/>
          <p:cNvSpPr>
            <a:spLocks/>
          </p:cNvSpPr>
          <p:nvPr/>
        </p:nvSpPr>
        <p:spPr bwMode="auto">
          <a:xfrm>
            <a:off x="985838" y="3867150"/>
            <a:ext cx="2679700" cy="644525"/>
          </a:xfrm>
          <a:custGeom>
            <a:avLst/>
            <a:gdLst>
              <a:gd name="T0" fmla="*/ 0 w 1769"/>
              <a:gd name="T1" fmla="*/ 405 h 406"/>
              <a:gd name="T2" fmla="*/ 1209 w 1769"/>
              <a:gd name="T3" fmla="*/ 405 h 406"/>
              <a:gd name="T4" fmla="*/ 1299 w 1769"/>
              <a:gd name="T5" fmla="*/ 0 h 406"/>
              <a:gd name="T6" fmla="*/ 1383 w 1769"/>
              <a:gd name="T7" fmla="*/ 0 h 406"/>
              <a:gd name="T8" fmla="*/ 1479 w 1769"/>
              <a:gd name="T9" fmla="*/ 405 h 406"/>
              <a:gd name="T10" fmla="*/ 1769 w 1769"/>
              <a:gd name="T11" fmla="*/ 406 h 40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69"/>
              <a:gd name="T19" fmla="*/ 0 h 406"/>
              <a:gd name="T20" fmla="*/ 1769 w 1769"/>
              <a:gd name="T21" fmla="*/ 406 h 40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69" h="406">
                <a:moveTo>
                  <a:pt x="0" y="405"/>
                </a:moveTo>
                <a:lnTo>
                  <a:pt x="1209" y="405"/>
                </a:lnTo>
                <a:lnTo>
                  <a:pt x="1299" y="0"/>
                </a:lnTo>
                <a:lnTo>
                  <a:pt x="1383" y="0"/>
                </a:lnTo>
                <a:lnTo>
                  <a:pt x="1479" y="405"/>
                </a:lnTo>
                <a:lnTo>
                  <a:pt x="1769" y="406"/>
                </a:lnTo>
              </a:path>
            </a:pathLst>
          </a:custGeom>
          <a:noFill/>
          <a:ln w="38100" cmpd="sng">
            <a:solidFill>
              <a:srgbClr val="CC33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>
            <a:off x="985838" y="5014913"/>
            <a:ext cx="26797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5727700" y="4510088"/>
            <a:ext cx="2320925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>
            <a:off x="5727700" y="5014913"/>
            <a:ext cx="2320925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2" name="Freeform 8"/>
          <p:cNvSpPr>
            <a:spLocks/>
          </p:cNvSpPr>
          <p:nvPr/>
        </p:nvSpPr>
        <p:spPr bwMode="auto">
          <a:xfrm>
            <a:off x="900113" y="2779713"/>
            <a:ext cx="2754312" cy="650875"/>
          </a:xfrm>
          <a:custGeom>
            <a:avLst/>
            <a:gdLst>
              <a:gd name="T0" fmla="*/ 1818 w 1818"/>
              <a:gd name="T1" fmla="*/ 0 h 410"/>
              <a:gd name="T2" fmla="*/ 1526 w 1818"/>
              <a:gd name="T3" fmla="*/ 5 h 410"/>
              <a:gd name="T4" fmla="*/ 1435 w 1818"/>
              <a:gd name="T5" fmla="*/ 410 h 410"/>
              <a:gd name="T6" fmla="*/ 1351 w 1818"/>
              <a:gd name="T7" fmla="*/ 410 h 410"/>
              <a:gd name="T8" fmla="*/ 1255 w 1818"/>
              <a:gd name="T9" fmla="*/ 5 h 410"/>
              <a:gd name="T10" fmla="*/ 0 w 1818"/>
              <a:gd name="T11" fmla="*/ 13 h 4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18"/>
              <a:gd name="T19" fmla="*/ 0 h 410"/>
              <a:gd name="T20" fmla="*/ 1818 w 1818"/>
              <a:gd name="T21" fmla="*/ 410 h 41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18" h="410">
                <a:moveTo>
                  <a:pt x="1818" y="0"/>
                </a:moveTo>
                <a:lnTo>
                  <a:pt x="1526" y="5"/>
                </a:lnTo>
                <a:lnTo>
                  <a:pt x="1435" y="410"/>
                </a:lnTo>
                <a:lnTo>
                  <a:pt x="1351" y="410"/>
                </a:lnTo>
                <a:lnTo>
                  <a:pt x="1255" y="5"/>
                </a:lnTo>
                <a:lnTo>
                  <a:pt x="0" y="13"/>
                </a:lnTo>
              </a:path>
            </a:pathLst>
          </a:custGeom>
          <a:noFill/>
          <a:ln w="38100" cmpd="sng">
            <a:solidFill>
              <a:srgbClr val="CC33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>
            <a:off x="917575" y="2493963"/>
            <a:ext cx="2747963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4" name="Freeform 10"/>
          <p:cNvSpPr>
            <a:spLocks/>
          </p:cNvSpPr>
          <p:nvPr/>
        </p:nvSpPr>
        <p:spPr bwMode="auto">
          <a:xfrm>
            <a:off x="2989263" y="3448050"/>
            <a:ext cx="71437" cy="409575"/>
          </a:xfrm>
          <a:custGeom>
            <a:avLst/>
            <a:gdLst>
              <a:gd name="T0" fmla="*/ 19 w 47"/>
              <a:gd name="T1" fmla="*/ 0 h 258"/>
              <a:gd name="T2" fmla="*/ 31 w 47"/>
              <a:gd name="T3" fmla="*/ 54 h 258"/>
              <a:gd name="T4" fmla="*/ 37 w 47"/>
              <a:gd name="T5" fmla="*/ 102 h 258"/>
              <a:gd name="T6" fmla="*/ 25 w 47"/>
              <a:gd name="T7" fmla="*/ 138 h 258"/>
              <a:gd name="T8" fmla="*/ 19 w 47"/>
              <a:gd name="T9" fmla="*/ 228 h 258"/>
              <a:gd name="T10" fmla="*/ 25 w 47"/>
              <a:gd name="T11" fmla="*/ 258 h 25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7"/>
              <a:gd name="T19" fmla="*/ 0 h 258"/>
              <a:gd name="T20" fmla="*/ 47 w 47"/>
              <a:gd name="T21" fmla="*/ 258 h 25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7" h="258">
                <a:moveTo>
                  <a:pt x="19" y="0"/>
                </a:moveTo>
                <a:cubicBezTo>
                  <a:pt x="3" y="24"/>
                  <a:pt x="0" y="44"/>
                  <a:pt x="31" y="54"/>
                </a:cubicBezTo>
                <a:cubicBezTo>
                  <a:pt x="47" y="78"/>
                  <a:pt x="46" y="68"/>
                  <a:pt x="37" y="102"/>
                </a:cubicBezTo>
                <a:cubicBezTo>
                  <a:pt x="34" y="114"/>
                  <a:pt x="25" y="138"/>
                  <a:pt x="25" y="138"/>
                </a:cubicBezTo>
                <a:cubicBezTo>
                  <a:pt x="37" y="175"/>
                  <a:pt x="43" y="193"/>
                  <a:pt x="19" y="228"/>
                </a:cubicBezTo>
                <a:cubicBezTo>
                  <a:pt x="26" y="250"/>
                  <a:pt x="25" y="240"/>
                  <a:pt x="25" y="258"/>
                </a:cubicBezTo>
              </a:path>
            </a:pathLst>
          </a:custGeom>
          <a:noFill/>
          <a:ln w="76200" cmpd="sng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6395" name="Group 11"/>
          <p:cNvGrpSpPr>
            <a:grpSpLocks/>
          </p:cNvGrpSpPr>
          <p:nvPr/>
        </p:nvGrpSpPr>
        <p:grpSpPr bwMode="auto">
          <a:xfrm>
            <a:off x="3871913" y="4006850"/>
            <a:ext cx="1657350" cy="1512888"/>
            <a:chOff x="2583" y="2341"/>
            <a:chExt cx="1044" cy="953"/>
          </a:xfrm>
        </p:grpSpPr>
        <p:sp>
          <p:nvSpPr>
            <p:cNvPr id="16412" name="Rectangle 12" descr="80 %"/>
            <p:cNvSpPr>
              <a:spLocks noChangeArrowheads="1"/>
            </p:cNvSpPr>
            <p:nvPr/>
          </p:nvSpPr>
          <p:spPr bwMode="auto">
            <a:xfrm>
              <a:off x="2635" y="2613"/>
              <a:ext cx="925" cy="94"/>
            </a:xfrm>
            <a:prstGeom prst="rect">
              <a:avLst/>
            </a:prstGeom>
            <a:pattFill prst="pct80">
              <a:fgClr>
                <a:srgbClr val="660033"/>
              </a:fgClr>
              <a:bgClr>
                <a:srgbClr val="FFFFFF"/>
              </a:bgClr>
            </a:pattFill>
            <a:ln w="9525">
              <a:solidFill>
                <a:srgbClr val="99336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13" name="Rectangle 13" descr="80 %"/>
            <p:cNvSpPr>
              <a:spLocks noChangeArrowheads="1"/>
            </p:cNvSpPr>
            <p:nvPr/>
          </p:nvSpPr>
          <p:spPr bwMode="auto">
            <a:xfrm>
              <a:off x="2801" y="2341"/>
              <a:ext cx="578" cy="84"/>
            </a:xfrm>
            <a:prstGeom prst="rect">
              <a:avLst/>
            </a:prstGeom>
            <a:pattFill prst="pct80">
              <a:fgClr>
                <a:srgbClr val="660033"/>
              </a:fgClr>
              <a:bgClr>
                <a:srgbClr val="FFFFFF"/>
              </a:bgClr>
            </a:pattFill>
            <a:ln w="9525">
              <a:solidFill>
                <a:srgbClr val="99336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14" name="Rectangle 14" descr="80 %"/>
            <p:cNvSpPr>
              <a:spLocks noChangeArrowheads="1"/>
            </p:cNvSpPr>
            <p:nvPr/>
          </p:nvSpPr>
          <p:spPr bwMode="auto">
            <a:xfrm>
              <a:off x="2801" y="3210"/>
              <a:ext cx="578" cy="84"/>
            </a:xfrm>
            <a:prstGeom prst="rect">
              <a:avLst/>
            </a:prstGeom>
            <a:pattFill prst="pct80">
              <a:fgClr>
                <a:srgbClr val="660033"/>
              </a:fgClr>
              <a:bgClr>
                <a:srgbClr val="FFFFFF"/>
              </a:bgClr>
            </a:pattFill>
            <a:ln w="9525">
              <a:solidFill>
                <a:srgbClr val="99336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15" name="Rectangle 15" descr="80 %"/>
            <p:cNvSpPr>
              <a:spLocks noChangeArrowheads="1"/>
            </p:cNvSpPr>
            <p:nvPr/>
          </p:nvSpPr>
          <p:spPr bwMode="auto">
            <a:xfrm>
              <a:off x="2583" y="2761"/>
              <a:ext cx="1044" cy="85"/>
            </a:xfrm>
            <a:prstGeom prst="rect">
              <a:avLst/>
            </a:prstGeom>
            <a:pattFill prst="pct80">
              <a:fgClr>
                <a:srgbClr val="660033"/>
              </a:fgClr>
              <a:bgClr>
                <a:srgbClr val="FFFFFF"/>
              </a:bgClr>
            </a:pattFill>
            <a:ln w="9525">
              <a:solidFill>
                <a:srgbClr val="99336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16" name="Rectangle 16" descr="80 %"/>
            <p:cNvSpPr>
              <a:spLocks noChangeArrowheads="1"/>
            </p:cNvSpPr>
            <p:nvPr/>
          </p:nvSpPr>
          <p:spPr bwMode="auto">
            <a:xfrm>
              <a:off x="2635" y="2903"/>
              <a:ext cx="925" cy="94"/>
            </a:xfrm>
            <a:prstGeom prst="rect">
              <a:avLst/>
            </a:prstGeom>
            <a:pattFill prst="pct80">
              <a:fgClr>
                <a:srgbClr val="660033"/>
              </a:fgClr>
              <a:bgClr>
                <a:srgbClr val="FFFFFF"/>
              </a:bgClr>
            </a:pattFill>
            <a:ln w="9525">
              <a:solidFill>
                <a:srgbClr val="99336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17" name="Rectangle 17" descr="80 %"/>
            <p:cNvSpPr>
              <a:spLocks noChangeArrowheads="1"/>
            </p:cNvSpPr>
            <p:nvPr/>
          </p:nvSpPr>
          <p:spPr bwMode="auto">
            <a:xfrm>
              <a:off x="2744" y="3066"/>
              <a:ext cx="726" cy="91"/>
            </a:xfrm>
            <a:prstGeom prst="rect">
              <a:avLst/>
            </a:prstGeom>
            <a:pattFill prst="pct80">
              <a:fgClr>
                <a:srgbClr val="660033"/>
              </a:fgClr>
              <a:bgClr>
                <a:srgbClr val="FFFFFF"/>
              </a:bgClr>
            </a:pattFill>
            <a:ln w="9525">
              <a:solidFill>
                <a:srgbClr val="99336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18" name="Rectangle 18" descr="80 %"/>
            <p:cNvSpPr>
              <a:spLocks noChangeArrowheads="1"/>
            </p:cNvSpPr>
            <p:nvPr/>
          </p:nvSpPr>
          <p:spPr bwMode="auto">
            <a:xfrm>
              <a:off x="2744" y="2477"/>
              <a:ext cx="726" cy="91"/>
            </a:xfrm>
            <a:prstGeom prst="rect">
              <a:avLst/>
            </a:prstGeom>
            <a:pattFill prst="pct80">
              <a:fgClr>
                <a:srgbClr val="660033"/>
              </a:fgClr>
              <a:bgClr>
                <a:srgbClr val="FFFFFF"/>
              </a:bgClr>
            </a:pattFill>
            <a:ln w="9525">
              <a:solidFill>
                <a:srgbClr val="99336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6396" name="AutoShape 19"/>
          <p:cNvSpPr>
            <a:spLocks noChangeArrowheads="1"/>
          </p:cNvSpPr>
          <p:nvPr/>
        </p:nvSpPr>
        <p:spPr bwMode="auto">
          <a:xfrm>
            <a:off x="3924300" y="2033588"/>
            <a:ext cx="1727200" cy="466725"/>
          </a:xfrm>
          <a:prstGeom prst="wedgeRoundRectCallout">
            <a:avLst>
              <a:gd name="adj1" fmla="val -99356"/>
              <a:gd name="adj2" fmla="val 513944"/>
              <a:gd name="adj3" fmla="val 16667"/>
            </a:avLst>
          </a:prstGeom>
          <a:solidFill>
            <a:srgbClr val="F8F8F8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pt-BR" altLang="en-US" sz="2100" b="1">
                <a:solidFill>
                  <a:srgbClr val="1AB242"/>
                </a:solidFill>
              </a:rPr>
              <a:t>FFR = 0.85</a:t>
            </a:r>
            <a:endParaRPr lang="en-US" altLang="en-US" sz="2100" b="1">
              <a:solidFill>
                <a:srgbClr val="1AB242"/>
              </a:solidFill>
            </a:endParaRPr>
          </a:p>
        </p:txBody>
      </p:sp>
      <p:sp>
        <p:nvSpPr>
          <p:cNvPr id="164884" name="AutoShape 20"/>
          <p:cNvSpPr>
            <a:spLocks noChangeArrowheads="1"/>
          </p:cNvSpPr>
          <p:nvPr/>
        </p:nvSpPr>
        <p:spPr bwMode="auto">
          <a:xfrm>
            <a:off x="3159125" y="5421313"/>
            <a:ext cx="590550" cy="508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2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folHlink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tx2"/>
                </a:solidFill>
                <a:latin typeface="Arial" charset="0"/>
              </a:rPr>
              <a:t>P</a:t>
            </a:r>
            <a:r>
              <a:rPr lang="en-US" sz="2400" b="1" baseline="-25000">
                <a:solidFill>
                  <a:schemeClr val="tx2"/>
                </a:solidFill>
                <a:latin typeface="Arial" charset="0"/>
              </a:rPr>
              <a:t>d</a:t>
            </a:r>
          </a:p>
        </p:txBody>
      </p:sp>
      <p:sp>
        <p:nvSpPr>
          <p:cNvPr id="16398" name="Line 21"/>
          <p:cNvSpPr>
            <a:spLocks noChangeShapeType="1"/>
          </p:cNvSpPr>
          <p:nvPr/>
        </p:nvSpPr>
        <p:spPr bwMode="auto">
          <a:xfrm flipV="1">
            <a:off x="1568450" y="4840288"/>
            <a:ext cx="0" cy="576262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886" name="AutoShape 22"/>
          <p:cNvSpPr>
            <a:spLocks noChangeArrowheads="1"/>
          </p:cNvSpPr>
          <p:nvPr/>
        </p:nvSpPr>
        <p:spPr bwMode="auto">
          <a:xfrm>
            <a:off x="6762750" y="5381625"/>
            <a:ext cx="590550" cy="508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2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folHlink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tx2"/>
                </a:solidFill>
                <a:latin typeface="Arial" charset="0"/>
              </a:rPr>
              <a:t>P</a:t>
            </a:r>
            <a:r>
              <a:rPr lang="en-US" sz="2400" b="1" baseline="-25000">
                <a:solidFill>
                  <a:schemeClr val="tx2"/>
                </a:solidFill>
                <a:latin typeface="Arial" charset="0"/>
              </a:rPr>
              <a:t>v</a:t>
            </a:r>
          </a:p>
        </p:txBody>
      </p:sp>
      <p:sp>
        <p:nvSpPr>
          <p:cNvPr id="16400" name="Line 23"/>
          <p:cNvSpPr>
            <a:spLocks noChangeShapeType="1"/>
          </p:cNvSpPr>
          <p:nvPr/>
        </p:nvSpPr>
        <p:spPr bwMode="auto">
          <a:xfrm flipV="1">
            <a:off x="7061200" y="4695825"/>
            <a:ext cx="0" cy="679450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1" name="Text Box 24"/>
          <p:cNvSpPr txBox="1">
            <a:spLocks noChangeArrowheads="1"/>
          </p:cNvSpPr>
          <p:nvPr/>
        </p:nvSpPr>
        <p:spPr bwMode="auto">
          <a:xfrm>
            <a:off x="6413500" y="4575175"/>
            <a:ext cx="3603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100" b="1">
                <a:solidFill>
                  <a:schemeClr val="tx2"/>
                </a:solidFill>
              </a:rPr>
              <a:t>0</a:t>
            </a:r>
          </a:p>
        </p:txBody>
      </p:sp>
      <p:sp>
        <p:nvSpPr>
          <p:cNvPr id="16402" name="Text Box 25"/>
          <p:cNvSpPr txBox="1">
            <a:spLocks noChangeArrowheads="1"/>
          </p:cNvSpPr>
          <p:nvPr/>
        </p:nvSpPr>
        <p:spPr bwMode="auto">
          <a:xfrm>
            <a:off x="941388" y="4575175"/>
            <a:ext cx="7207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100" b="1">
                <a:solidFill>
                  <a:schemeClr val="tx2"/>
                </a:solidFill>
              </a:rPr>
              <a:t>100</a:t>
            </a:r>
          </a:p>
        </p:txBody>
      </p:sp>
      <p:sp>
        <p:nvSpPr>
          <p:cNvPr id="16403" name="Text Box 26"/>
          <p:cNvSpPr txBox="1">
            <a:spLocks noChangeArrowheads="1"/>
          </p:cNvSpPr>
          <p:nvPr/>
        </p:nvSpPr>
        <p:spPr bwMode="auto">
          <a:xfrm>
            <a:off x="2525713" y="4575175"/>
            <a:ext cx="7207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100" b="1">
                <a:solidFill>
                  <a:schemeClr val="tx2"/>
                </a:solidFill>
              </a:rPr>
              <a:t>85</a:t>
            </a:r>
          </a:p>
        </p:txBody>
      </p:sp>
      <p:sp>
        <p:nvSpPr>
          <p:cNvPr id="16404" name="Text Box 27"/>
          <p:cNvSpPr txBox="1">
            <a:spLocks noChangeArrowheads="1"/>
          </p:cNvSpPr>
          <p:nvPr/>
        </p:nvSpPr>
        <p:spPr bwMode="auto">
          <a:xfrm>
            <a:off x="1733550" y="2435225"/>
            <a:ext cx="7207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100" b="1">
                <a:solidFill>
                  <a:schemeClr val="tx2"/>
                </a:solidFill>
              </a:rPr>
              <a:t>100</a:t>
            </a:r>
          </a:p>
        </p:txBody>
      </p:sp>
      <p:sp>
        <p:nvSpPr>
          <p:cNvPr id="164892" name="AutoShape 28"/>
          <p:cNvSpPr>
            <a:spLocks noChangeArrowheads="1"/>
          </p:cNvSpPr>
          <p:nvPr/>
        </p:nvSpPr>
        <p:spPr bwMode="auto">
          <a:xfrm>
            <a:off x="1228725" y="5441950"/>
            <a:ext cx="590550" cy="508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2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folHlink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tx2"/>
                </a:solidFill>
                <a:latin typeface="Arial" charset="0"/>
              </a:rPr>
              <a:t>P</a:t>
            </a:r>
            <a:r>
              <a:rPr lang="en-US" sz="2400" b="1" baseline="-25000">
                <a:solidFill>
                  <a:schemeClr val="tx2"/>
                </a:solidFill>
                <a:latin typeface="Arial" charset="0"/>
              </a:rPr>
              <a:t>a</a:t>
            </a:r>
          </a:p>
        </p:txBody>
      </p:sp>
      <p:sp>
        <p:nvSpPr>
          <p:cNvPr id="16406" name="Rectangle 2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407" name="Line 30"/>
          <p:cNvSpPr>
            <a:spLocks noChangeShapeType="1"/>
          </p:cNvSpPr>
          <p:nvPr/>
        </p:nvSpPr>
        <p:spPr bwMode="auto">
          <a:xfrm flipV="1">
            <a:off x="3441700" y="4794250"/>
            <a:ext cx="0" cy="576263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8" name="Arc 31" descr="80 %"/>
          <p:cNvSpPr>
            <a:spLocks/>
          </p:cNvSpPr>
          <p:nvPr/>
        </p:nvSpPr>
        <p:spPr bwMode="auto">
          <a:xfrm rot="-5340000">
            <a:off x="1957388" y="4576762"/>
            <a:ext cx="171450" cy="701675"/>
          </a:xfrm>
          <a:custGeom>
            <a:avLst/>
            <a:gdLst>
              <a:gd name="T0" fmla="*/ 8033 w 21600"/>
              <a:gd name="T1" fmla="*/ 0 h 43050"/>
              <a:gd name="T2" fmla="*/ 18494 w 21600"/>
              <a:gd name="T3" fmla="*/ 701675 h 43050"/>
              <a:gd name="T4" fmla="*/ 0 w 21600"/>
              <a:gd name="T5" fmla="*/ 351669 h 43050"/>
              <a:gd name="T6" fmla="*/ 0 60000 65536"/>
              <a:gd name="T7" fmla="*/ 0 60000 65536"/>
              <a:gd name="T8" fmla="*/ 0 60000 65536"/>
              <a:gd name="T9" fmla="*/ 0 w 21600"/>
              <a:gd name="T10" fmla="*/ 0 h 43050"/>
              <a:gd name="T11" fmla="*/ 21600 w 21600"/>
              <a:gd name="T12" fmla="*/ 43050 h 430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3050" fill="none" extrusionOk="0">
                <a:moveTo>
                  <a:pt x="1012" y="-1"/>
                </a:moveTo>
                <a:cubicBezTo>
                  <a:pt x="12535" y="540"/>
                  <a:pt x="21600" y="10040"/>
                  <a:pt x="21600" y="21576"/>
                </a:cubicBezTo>
                <a:cubicBezTo>
                  <a:pt x="21600" y="32603"/>
                  <a:pt x="13293" y="41860"/>
                  <a:pt x="2329" y="43049"/>
                </a:cubicBezTo>
              </a:path>
              <a:path w="21600" h="43050" stroke="0" extrusionOk="0">
                <a:moveTo>
                  <a:pt x="1012" y="-1"/>
                </a:moveTo>
                <a:cubicBezTo>
                  <a:pt x="12535" y="540"/>
                  <a:pt x="21600" y="10040"/>
                  <a:pt x="21600" y="21576"/>
                </a:cubicBezTo>
                <a:cubicBezTo>
                  <a:pt x="21600" y="32603"/>
                  <a:pt x="13293" y="41860"/>
                  <a:pt x="2329" y="43049"/>
                </a:cubicBezTo>
                <a:lnTo>
                  <a:pt x="0" y="21576"/>
                </a:lnTo>
                <a:close/>
              </a:path>
            </a:pathLst>
          </a:custGeom>
          <a:pattFill prst="pct80">
            <a:fgClr>
              <a:srgbClr val="FF9933"/>
            </a:fgClr>
            <a:bgClr>
              <a:srgbClr val="FFFFFF"/>
            </a:bgClr>
          </a:pattFill>
          <a:ln w="12700" cap="rnd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9" name="Arc 32" descr="80 %"/>
          <p:cNvSpPr>
            <a:spLocks/>
          </p:cNvSpPr>
          <p:nvPr/>
        </p:nvSpPr>
        <p:spPr bwMode="auto">
          <a:xfrm rot="-5400000">
            <a:off x="1940719" y="4301332"/>
            <a:ext cx="215900" cy="633412"/>
          </a:xfrm>
          <a:custGeom>
            <a:avLst/>
            <a:gdLst>
              <a:gd name="T0" fmla="*/ 214361 w 21600"/>
              <a:gd name="T1" fmla="*/ 633412 h 43198"/>
              <a:gd name="T2" fmla="*/ 214361 w 21600"/>
              <a:gd name="T3" fmla="*/ 0 h 43198"/>
              <a:gd name="T4" fmla="*/ 215900 w 21600"/>
              <a:gd name="T5" fmla="*/ 316706 h 43198"/>
              <a:gd name="T6" fmla="*/ 0 60000 65536"/>
              <a:gd name="T7" fmla="*/ 0 60000 65536"/>
              <a:gd name="T8" fmla="*/ 0 60000 65536"/>
              <a:gd name="T9" fmla="*/ 0 w 21600"/>
              <a:gd name="T10" fmla="*/ 0 h 43198"/>
              <a:gd name="T11" fmla="*/ 21600 w 21600"/>
              <a:gd name="T12" fmla="*/ 43198 h 431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3198" fill="none" extrusionOk="0">
                <a:moveTo>
                  <a:pt x="21445" y="43198"/>
                </a:moveTo>
                <a:cubicBezTo>
                  <a:pt x="9577" y="43113"/>
                  <a:pt x="0" y="33468"/>
                  <a:pt x="0" y="21599"/>
                </a:cubicBezTo>
                <a:cubicBezTo>
                  <a:pt x="-1" y="9729"/>
                  <a:pt x="9577" y="84"/>
                  <a:pt x="21445" y="-1"/>
                </a:cubicBezTo>
              </a:path>
              <a:path w="21600" h="43198" stroke="0" extrusionOk="0">
                <a:moveTo>
                  <a:pt x="21445" y="43198"/>
                </a:moveTo>
                <a:cubicBezTo>
                  <a:pt x="9577" y="43113"/>
                  <a:pt x="0" y="33468"/>
                  <a:pt x="0" y="21599"/>
                </a:cubicBezTo>
                <a:cubicBezTo>
                  <a:pt x="-1" y="9729"/>
                  <a:pt x="9577" y="84"/>
                  <a:pt x="21445" y="-1"/>
                </a:cubicBezTo>
                <a:lnTo>
                  <a:pt x="21600" y="21599"/>
                </a:lnTo>
                <a:close/>
              </a:path>
            </a:pathLst>
          </a:custGeom>
          <a:pattFill prst="pct80">
            <a:fgClr>
              <a:srgbClr val="FF9933"/>
            </a:fgClr>
            <a:bgClr>
              <a:srgbClr val="FFFFFF"/>
            </a:bgClr>
          </a:pattFill>
          <a:ln w="12700" cap="rnd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11" name="Rectangle 34"/>
          <p:cNvSpPr>
            <a:spLocks noChangeArrowheads="1"/>
          </p:cNvSpPr>
          <p:nvPr/>
        </p:nvSpPr>
        <p:spPr bwMode="auto">
          <a:xfrm>
            <a:off x="593725" y="3357563"/>
            <a:ext cx="25384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000" dirty="0">
                <a:solidFill>
                  <a:schemeClr val="tx2"/>
                </a:solidFill>
              </a:rPr>
              <a:t>Well developed </a:t>
            </a:r>
            <a:endParaRPr lang="en-US" altLang="en-US" sz="2000" dirty="0" smtClean="0">
              <a:solidFill>
                <a:schemeClr val="tx2"/>
              </a:solidFill>
            </a:endParaRPr>
          </a:p>
          <a:p>
            <a:pPr algn="ctr" eaLnBrk="1" hangingPunct="1"/>
            <a:r>
              <a:rPr lang="en-US" altLang="en-US" sz="2000" dirty="0" smtClean="0">
                <a:solidFill>
                  <a:schemeClr val="tx2"/>
                </a:solidFill>
              </a:rPr>
              <a:t>collaterals</a:t>
            </a:r>
            <a:endParaRPr lang="en-US" altLang="en-US" sz="2000" dirty="0">
              <a:solidFill>
                <a:schemeClr val="tx2"/>
              </a:solidFill>
            </a:endParaRPr>
          </a:p>
        </p:txBody>
      </p:sp>
      <p:sp>
        <p:nvSpPr>
          <p:cNvPr id="36" name="Text Box 24"/>
          <p:cNvSpPr txBox="1">
            <a:spLocks noChangeArrowheads="1"/>
          </p:cNvSpPr>
          <p:nvPr/>
        </p:nvSpPr>
        <p:spPr bwMode="auto">
          <a:xfrm>
            <a:off x="457200" y="693226"/>
            <a:ext cx="8229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sv-SE" altLang="en-US" sz="3200" b="1" dirty="0" smtClean="0"/>
              <a:t>FFR in relazione alla presenza di circoli collaterali</a:t>
            </a:r>
            <a:endParaRPr lang="en-US" altLang="en-US" sz="3200" b="1" dirty="0"/>
          </a:p>
        </p:txBody>
      </p:sp>
      <p:pic>
        <p:nvPicPr>
          <p:cNvPr id="37" name="Immagine 36" descr="9208a937-0bf5-45a9-a606-94f76cd17964_xl.jpg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0992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85"/>
          <p:cNvSpPr txBox="1">
            <a:spLocks noChangeArrowheads="1"/>
          </p:cNvSpPr>
          <p:nvPr/>
        </p:nvSpPr>
        <p:spPr bwMode="auto">
          <a:xfrm>
            <a:off x="61344" y="742176"/>
            <a:ext cx="90701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r>
              <a:rPr lang="nl-BE" sz="3200" dirty="0" smtClean="0">
                <a:latin typeface="+mn-lt"/>
              </a:rPr>
              <a:t>Importanza della vasodilatazione massimale</a:t>
            </a:r>
            <a:endParaRPr lang="en-US" sz="3200" dirty="0">
              <a:latin typeface="+mn-lt"/>
            </a:endParaRPr>
          </a:p>
        </p:txBody>
      </p:sp>
      <p:sp>
        <p:nvSpPr>
          <p:cNvPr id="5" name="Freeform 86"/>
          <p:cNvSpPr>
            <a:spLocks/>
          </p:cNvSpPr>
          <p:nvPr/>
        </p:nvSpPr>
        <p:spPr bwMode="auto">
          <a:xfrm>
            <a:off x="1068212" y="3339354"/>
            <a:ext cx="4476044" cy="1558925"/>
          </a:xfrm>
          <a:custGeom>
            <a:avLst/>
            <a:gdLst>
              <a:gd name="T0" fmla="*/ 0 w 4795"/>
              <a:gd name="T1" fmla="*/ 446 h 1299"/>
              <a:gd name="T2" fmla="*/ 2992 w 4795"/>
              <a:gd name="T3" fmla="*/ 449 h 1299"/>
              <a:gd name="T4" fmla="*/ 4774 w 4795"/>
              <a:gd name="T5" fmla="*/ 0 h 1299"/>
              <a:gd name="T6" fmla="*/ 4771 w 4795"/>
              <a:gd name="T7" fmla="*/ 63 h 1299"/>
              <a:gd name="T8" fmla="*/ 4423 w 4795"/>
              <a:gd name="T9" fmla="*/ 159 h 1299"/>
              <a:gd name="T10" fmla="*/ 4777 w 4795"/>
              <a:gd name="T11" fmla="*/ 183 h 1299"/>
              <a:gd name="T12" fmla="*/ 4783 w 4795"/>
              <a:gd name="T13" fmla="*/ 258 h 1299"/>
              <a:gd name="T14" fmla="*/ 4387 w 4795"/>
              <a:gd name="T15" fmla="*/ 225 h 1299"/>
              <a:gd name="T16" fmla="*/ 2985 w 4795"/>
              <a:gd name="T17" fmla="*/ 569 h 1299"/>
              <a:gd name="T18" fmla="*/ 4326 w 4795"/>
              <a:gd name="T19" fmla="*/ 569 h 1299"/>
              <a:gd name="T20" fmla="*/ 4783 w 4795"/>
              <a:gd name="T21" fmla="*/ 386 h 1299"/>
              <a:gd name="T22" fmla="*/ 4783 w 4795"/>
              <a:gd name="T23" fmla="*/ 459 h 1299"/>
              <a:gd name="T24" fmla="*/ 4363 w 4795"/>
              <a:gd name="T25" fmla="*/ 627 h 1299"/>
              <a:gd name="T26" fmla="*/ 4783 w 4795"/>
              <a:gd name="T27" fmla="*/ 635 h 1299"/>
              <a:gd name="T28" fmla="*/ 4783 w 4795"/>
              <a:gd name="T29" fmla="*/ 669 h 1299"/>
              <a:gd name="T30" fmla="*/ 4417 w 4795"/>
              <a:gd name="T31" fmla="*/ 675 h 1299"/>
              <a:gd name="T32" fmla="*/ 4423 w 4795"/>
              <a:gd name="T33" fmla="*/ 711 h 1299"/>
              <a:gd name="T34" fmla="*/ 4777 w 4795"/>
              <a:gd name="T35" fmla="*/ 777 h 1299"/>
              <a:gd name="T36" fmla="*/ 4777 w 4795"/>
              <a:gd name="T37" fmla="*/ 819 h 1299"/>
              <a:gd name="T38" fmla="*/ 4417 w 4795"/>
              <a:gd name="T39" fmla="*/ 765 h 1299"/>
              <a:gd name="T40" fmla="*/ 4777 w 4795"/>
              <a:gd name="T41" fmla="*/ 915 h 1299"/>
              <a:gd name="T42" fmla="*/ 4783 w 4795"/>
              <a:gd name="T43" fmla="*/ 969 h 1299"/>
              <a:gd name="T44" fmla="*/ 4309 w 4795"/>
              <a:gd name="T45" fmla="*/ 759 h 1299"/>
              <a:gd name="T46" fmla="*/ 2962 w 4795"/>
              <a:gd name="T47" fmla="*/ 758 h 1299"/>
              <a:gd name="T48" fmla="*/ 4357 w 4795"/>
              <a:gd name="T49" fmla="*/ 1095 h 1299"/>
              <a:gd name="T50" fmla="*/ 4795 w 4795"/>
              <a:gd name="T51" fmla="*/ 1095 h 1299"/>
              <a:gd name="T52" fmla="*/ 4792 w 4795"/>
              <a:gd name="T53" fmla="*/ 1149 h 1299"/>
              <a:gd name="T54" fmla="*/ 4355 w 4795"/>
              <a:gd name="T55" fmla="*/ 1149 h 1299"/>
              <a:gd name="T56" fmla="*/ 4789 w 4795"/>
              <a:gd name="T57" fmla="*/ 1233 h 1299"/>
              <a:gd name="T58" fmla="*/ 4789 w 4795"/>
              <a:gd name="T59" fmla="*/ 1299 h 1299"/>
              <a:gd name="T60" fmla="*/ 2992 w 4795"/>
              <a:gd name="T61" fmla="*/ 890 h 1299"/>
              <a:gd name="T62" fmla="*/ 0 w 4795"/>
              <a:gd name="T63" fmla="*/ 883 h 1299"/>
              <a:gd name="T64" fmla="*/ 0 w 4795"/>
              <a:gd name="T65" fmla="*/ 446 h 12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795"/>
              <a:gd name="T100" fmla="*/ 0 h 1299"/>
              <a:gd name="T101" fmla="*/ 4795 w 4795"/>
              <a:gd name="T102" fmla="*/ 1299 h 129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795" h="1299">
                <a:moveTo>
                  <a:pt x="0" y="446"/>
                </a:moveTo>
                <a:lnTo>
                  <a:pt x="2992" y="449"/>
                </a:lnTo>
                <a:lnTo>
                  <a:pt x="4774" y="0"/>
                </a:lnTo>
                <a:lnTo>
                  <a:pt x="4771" y="63"/>
                </a:lnTo>
                <a:lnTo>
                  <a:pt x="4423" y="159"/>
                </a:lnTo>
                <a:lnTo>
                  <a:pt x="4777" y="183"/>
                </a:lnTo>
                <a:lnTo>
                  <a:pt x="4783" y="258"/>
                </a:lnTo>
                <a:lnTo>
                  <a:pt x="4387" y="225"/>
                </a:lnTo>
                <a:lnTo>
                  <a:pt x="2985" y="569"/>
                </a:lnTo>
                <a:lnTo>
                  <a:pt x="4326" y="569"/>
                </a:lnTo>
                <a:lnTo>
                  <a:pt x="4783" y="386"/>
                </a:lnTo>
                <a:lnTo>
                  <a:pt x="4783" y="459"/>
                </a:lnTo>
                <a:lnTo>
                  <a:pt x="4363" y="627"/>
                </a:lnTo>
                <a:lnTo>
                  <a:pt x="4783" y="635"/>
                </a:lnTo>
                <a:lnTo>
                  <a:pt x="4783" y="669"/>
                </a:lnTo>
                <a:lnTo>
                  <a:pt x="4417" y="675"/>
                </a:lnTo>
                <a:lnTo>
                  <a:pt x="4423" y="711"/>
                </a:lnTo>
                <a:lnTo>
                  <a:pt x="4777" y="777"/>
                </a:lnTo>
                <a:lnTo>
                  <a:pt x="4777" y="819"/>
                </a:lnTo>
                <a:lnTo>
                  <a:pt x="4417" y="765"/>
                </a:lnTo>
                <a:lnTo>
                  <a:pt x="4777" y="915"/>
                </a:lnTo>
                <a:lnTo>
                  <a:pt x="4783" y="969"/>
                </a:lnTo>
                <a:lnTo>
                  <a:pt x="4309" y="759"/>
                </a:lnTo>
                <a:lnTo>
                  <a:pt x="2962" y="758"/>
                </a:lnTo>
                <a:lnTo>
                  <a:pt x="4357" y="1095"/>
                </a:lnTo>
                <a:lnTo>
                  <a:pt x="4795" y="1095"/>
                </a:lnTo>
                <a:lnTo>
                  <a:pt x="4792" y="1149"/>
                </a:lnTo>
                <a:lnTo>
                  <a:pt x="4355" y="1149"/>
                </a:lnTo>
                <a:lnTo>
                  <a:pt x="4789" y="1233"/>
                </a:lnTo>
                <a:lnTo>
                  <a:pt x="4789" y="1299"/>
                </a:lnTo>
                <a:lnTo>
                  <a:pt x="2992" y="890"/>
                </a:lnTo>
                <a:lnTo>
                  <a:pt x="0" y="883"/>
                </a:lnTo>
                <a:lnTo>
                  <a:pt x="0" y="446"/>
                </a:lnTo>
                <a:close/>
              </a:path>
            </a:pathLst>
          </a:custGeom>
          <a:solidFill>
            <a:srgbClr val="336699"/>
          </a:solidFill>
          <a:ln w="9525" algn="ctr">
            <a:solidFill>
              <a:srgbClr val="FF3300"/>
            </a:solidFill>
            <a:round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wrap="none" anchor="ctr"/>
          <a:lstStyle/>
          <a:p>
            <a:pPr algn="r">
              <a:defRPr/>
            </a:pPr>
            <a:endParaRPr lang="nl-NL" b="0">
              <a:latin typeface="Arial" charset="0"/>
            </a:endParaRPr>
          </a:p>
        </p:txBody>
      </p:sp>
      <p:grpSp>
        <p:nvGrpSpPr>
          <p:cNvPr id="2" name="Group 89"/>
          <p:cNvGrpSpPr>
            <a:grpSpLocks/>
          </p:cNvGrpSpPr>
          <p:nvPr/>
        </p:nvGrpSpPr>
        <p:grpSpPr bwMode="auto">
          <a:xfrm>
            <a:off x="5369278" y="3340940"/>
            <a:ext cx="2521655" cy="1555750"/>
            <a:chOff x="4908" y="1249"/>
            <a:chExt cx="894" cy="1249"/>
          </a:xfrm>
          <a:solidFill>
            <a:srgbClr val="FF0000"/>
          </a:solidFill>
        </p:grpSpPr>
        <p:sp>
          <p:nvSpPr>
            <p:cNvPr id="7" name="Freeform 90"/>
            <p:cNvSpPr>
              <a:spLocks/>
            </p:cNvSpPr>
            <p:nvPr/>
          </p:nvSpPr>
          <p:spPr bwMode="auto">
            <a:xfrm rot="-5400000">
              <a:off x="5026" y="1721"/>
              <a:ext cx="676" cy="877"/>
            </a:xfrm>
            <a:custGeom>
              <a:avLst/>
              <a:gdLst>
                <a:gd name="T0" fmla="*/ 33 w 811"/>
                <a:gd name="T1" fmla="*/ 123 h 460"/>
                <a:gd name="T2" fmla="*/ 126 w 811"/>
                <a:gd name="T3" fmla="*/ 264 h 460"/>
                <a:gd name="T4" fmla="*/ 285 w 811"/>
                <a:gd name="T5" fmla="*/ 384 h 460"/>
                <a:gd name="T6" fmla="*/ 315 w 811"/>
                <a:gd name="T7" fmla="*/ 366 h 460"/>
                <a:gd name="T8" fmla="*/ 219 w 811"/>
                <a:gd name="T9" fmla="*/ 150 h 460"/>
                <a:gd name="T10" fmla="*/ 123 w 811"/>
                <a:gd name="T11" fmla="*/ 228 h 460"/>
                <a:gd name="T12" fmla="*/ 36 w 811"/>
                <a:gd name="T13" fmla="*/ 360 h 460"/>
                <a:gd name="T14" fmla="*/ 111 w 811"/>
                <a:gd name="T15" fmla="*/ 336 h 460"/>
                <a:gd name="T16" fmla="*/ 135 w 811"/>
                <a:gd name="T17" fmla="*/ 108 h 460"/>
                <a:gd name="T18" fmla="*/ 45 w 811"/>
                <a:gd name="T19" fmla="*/ 24 h 460"/>
                <a:gd name="T20" fmla="*/ 237 w 811"/>
                <a:gd name="T21" fmla="*/ 138 h 460"/>
                <a:gd name="T22" fmla="*/ 207 w 811"/>
                <a:gd name="T23" fmla="*/ 231 h 460"/>
                <a:gd name="T24" fmla="*/ 156 w 811"/>
                <a:gd name="T25" fmla="*/ 369 h 460"/>
                <a:gd name="T26" fmla="*/ 216 w 811"/>
                <a:gd name="T27" fmla="*/ 369 h 460"/>
                <a:gd name="T28" fmla="*/ 165 w 811"/>
                <a:gd name="T29" fmla="*/ 168 h 460"/>
                <a:gd name="T30" fmla="*/ 243 w 811"/>
                <a:gd name="T31" fmla="*/ 57 h 460"/>
                <a:gd name="T32" fmla="*/ 195 w 811"/>
                <a:gd name="T33" fmla="*/ 36 h 460"/>
                <a:gd name="T34" fmla="*/ 387 w 811"/>
                <a:gd name="T35" fmla="*/ 96 h 460"/>
                <a:gd name="T36" fmla="*/ 336 w 811"/>
                <a:gd name="T37" fmla="*/ 195 h 460"/>
                <a:gd name="T38" fmla="*/ 354 w 811"/>
                <a:gd name="T39" fmla="*/ 318 h 460"/>
                <a:gd name="T40" fmla="*/ 363 w 811"/>
                <a:gd name="T41" fmla="*/ 414 h 460"/>
                <a:gd name="T42" fmla="*/ 498 w 811"/>
                <a:gd name="T43" fmla="*/ 138 h 460"/>
                <a:gd name="T44" fmla="*/ 516 w 811"/>
                <a:gd name="T45" fmla="*/ 24 h 460"/>
                <a:gd name="T46" fmla="*/ 552 w 811"/>
                <a:gd name="T47" fmla="*/ 351 h 460"/>
                <a:gd name="T48" fmla="*/ 675 w 811"/>
                <a:gd name="T49" fmla="*/ 258 h 460"/>
                <a:gd name="T50" fmla="*/ 600 w 811"/>
                <a:gd name="T51" fmla="*/ 42 h 460"/>
                <a:gd name="T52" fmla="*/ 570 w 811"/>
                <a:gd name="T53" fmla="*/ 357 h 460"/>
                <a:gd name="T54" fmla="*/ 435 w 811"/>
                <a:gd name="T55" fmla="*/ 27 h 460"/>
                <a:gd name="T56" fmla="*/ 516 w 811"/>
                <a:gd name="T57" fmla="*/ 144 h 460"/>
                <a:gd name="T58" fmla="*/ 585 w 811"/>
                <a:gd name="T59" fmla="*/ 231 h 460"/>
                <a:gd name="T60" fmla="*/ 618 w 811"/>
                <a:gd name="T61" fmla="*/ 384 h 460"/>
                <a:gd name="T62" fmla="*/ 741 w 811"/>
                <a:gd name="T63" fmla="*/ 216 h 460"/>
                <a:gd name="T64" fmla="*/ 714 w 811"/>
                <a:gd name="T65" fmla="*/ 27 h 460"/>
                <a:gd name="T66" fmla="*/ 717 w 811"/>
                <a:gd name="T67" fmla="*/ 129 h 460"/>
                <a:gd name="T68" fmla="*/ 672 w 811"/>
                <a:gd name="T69" fmla="*/ 288 h 460"/>
                <a:gd name="T70" fmla="*/ 606 w 811"/>
                <a:gd name="T71" fmla="*/ 201 h 460"/>
                <a:gd name="T72" fmla="*/ 516 w 811"/>
                <a:gd name="T73" fmla="*/ 90 h 460"/>
                <a:gd name="T74" fmla="*/ 459 w 811"/>
                <a:gd name="T75" fmla="*/ 273 h 460"/>
                <a:gd name="T76" fmla="*/ 432 w 811"/>
                <a:gd name="T77" fmla="*/ 411 h 460"/>
                <a:gd name="T78" fmla="*/ 426 w 811"/>
                <a:gd name="T79" fmla="*/ 300 h 460"/>
                <a:gd name="T80" fmla="*/ 411 w 811"/>
                <a:gd name="T81" fmla="*/ 102 h 460"/>
                <a:gd name="T82" fmla="*/ 318 w 811"/>
                <a:gd name="T83" fmla="*/ 30 h 460"/>
                <a:gd name="T84" fmla="*/ 327 w 811"/>
                <a:gd name="T85" fmla="*/ 228 h 460"/>
                <a:gd name="T86" fmla="*/ 318 w 811"/>
                <a:gd name="T87" fmla="*/ 378 h 460"/>
                <a:gd name="T88" fmla="*/ 234 w 811"/>
                <a:gd name="T89" fmla="*/ 336 h 460"/>
                <a:gd name="T90" fmla="*/ 108 w 811"/>
                <a:gd name="T91" fmla="*/ 162 h 460"/>
                <a:gd name="T92" fmla="*/ 66 w 811"/>
                <a:gd name="T93" fmla="*/ 54 h 460"/>
                <a:gd name="T94" fmla="*/ 69 w 811"/>
                <a:gd name="T95" fmla="*/ 231 h 460"/>
                <a:gd name="T96" fmla="*/ 3 w 811"/>
                <a:gd name="T97" fmla="*/ 333 h 460"/>
                <a:gd name="T98" fmla="*/ 78 w 811"/>
                <a:gd name="T99" fmla="*/ 351 h 460"/>
                <a:gd name="T100" fmla="*/ 111 w 811"/>
                <a:gd name="T101" fmla="*/ 414 h 460"/>
                <a:gd name="T102" fmla="*/ 138 w 811"/>
                <a:gd name="T103" fmla="*/ 129 h 460"/>
                <a:gd name="T104" fmla="*/ 294 w 811"/>
                <a:gd name="T105" fmla="*/ 264 h 460"/>
                <a:gd name="T106" fmla="*/ 417 w 811"/>
                <a:gd name="T107" fmla="*/ 411 h 460"/>
                <a:gd name="T108" fmla="*/ 498 w 811"/>
                <a:gd name="T109" fmla="*/ 198 h 460"/>
                <a:gd name="T110" fmla="*/ 573 w 811"/>
                <a:gd name="T111" fmla="*/ 21 h 460"/>
                <a:gd name="T112" fmla="*/ 765 w 811"/>
                <a:gd name="T113" fmla="*/ 114 h 460"/>
                <a:gd name="T114" fmla="*/ 771 w 811"/>
                <a:gd name="T115" fmla="*/ 198 h 460"/>
                <a:gd name="T116" fmla="*/ 732 w 811"/>
                <a:gd name="T117" fmla="*/ 318 h 460"/>
                <a:gd name="T118" fmla="*/ 738 w 811"/>
                <a:gd name="T119" fmla="*/ 417 h 46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11"/>
                <a:gd name="T181" fmla="*/ 0 h 460"/>
                <a:gd name="T182" fmla="*/ 811 w 811"/>
                <a:gd name="T183" fmla="*/ 460 h 46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11" h="460">
                  <a:moveTo>
                    <a:pt x="0" y="24"/>
                  </a:moveTo>
                  <a:cubicBezTo>
                    <a:pt x="11" y="32"/>
                    <a:pt x="22" y="41"/>
                    <a:pt x="27" y="57"/>
                  </a:cubicBezTo>
                  <a:cubicBezTo>
                    <a:pt x="32" y="73"/>
                    <a:pt x="35" y="107"/>
                    <a:pt x="33" y="123"/>
                  </a:cubicBezTo>
                  <a:cubicBezTo>
                    <a:pt x="31" y="139"/>
                    <a:pt x="8" y="133"/>
                    <a:pt x="15" y="156"/>
                  </a:cubicBezTo>
                  <a:cubicBezTo>
                    <a:pt x="22" y="179"/>
                    <a:pt x="59" y="243"/>
                    <a:pt x="78" y="261"/>
                  </a:cubicBezTo>
                  <a:cubicBezTo>
                    <a:pt x="97" y="279"/>
                    <a:pt x="110" y="250"/>
                    <a:pt x="126" y="264"/>
                  </a:cubicBezTo>
                  <a:cubicBezTo>
                    <a:pt x="142" y="278"/>
                    <a:pt x="161" y="332"/>
                    <a:pt x="177" y="345"/>
                  </a:cubicBezTo>
                  <a:cubicBezTo>
                    <a:pt x="193" y="358"/>
                    <a:pt x="204" y="336"/>
                    <a:pt x="222" y="342"/>
                  </a:cubicBezTo>
                  <a:cubicBezTo>
                    <a:pt x="240" y="348"/>
                    <a:pt x="273" y="374"/>
                    <a:pt x="285" y="384"/>
                  </a:cubicBezTo>
                  <a:cubicBezTo>
                    <a:pt x="297" y="394"/>
                    <a:pt x="292" y="396"/>
                    <a:pt x="297" y="402"/>
                  </a:cubicBezTo>
                  <a:cubicBezTo>
                    <a:pt x="302" y="408"/>
                    <a:pt x="312" y="423"/>
                    <a:pt x="315" y="417"/>
                  </a:cubicBezTo>
                  <a:cubicBezTo>
                    <a:pt x="318" y="411"/>
                    <a:pt x="319" y="383"/>
                    <a:pt x="315" y="366"/>
                  </a:cubicBezTo>
                  <a:cubicBezTo>
                    <a:pt x="311" y="349"/>
                    <a:pt x="304" y="336"/>
                    <a:pt x="288" y="312"/>
                  </a:cubicBezTo>
                  <a:cubicBezTo>
                    <a:pt x="272" y="288"/>
                    <a:pt x="233" y="249"/>
                    <a:pt x="222" y="222"/>
                  </a:cubicBezTo>
                  <a:cubicBezTo>
                    <a:pt x="211" y="195"/>
                    <a:pt x="228" y="163"/>
                    <a:pt x="219" y="150"/>
                  </a:cubicBezTo>
                  <a:cubicBezTo>
                    <a:pt x="210" y="137"/>
                    <a:pt x="180" y="135"/>
                    <a:pt x="165" y="144"/>
                  </a:cubicBezTo>
                  <a:cubicBezTo>
                    <a:pt x="150" y="153"/>
                    <a:pt x="136" y="193"/>
                    <a:pt x="129" y="207"/>
                  </a:cubicBezTo>
                  <a:cubicBezTo>
                    <a:pt x="122" y="221"/>
                    <a:pt x="132" y="222"/>
                    <a:pt x="123" y="228"/>
                  </a:cubicBezTo>
                  <a:cubicBezTo>
                    <a:pt x="114" y="234"/>
                    <a:pt x="80" y="234"/>
                    <a:pt x="72" y="243"/>
                  </a:cubicBezTo>
                  <a:cubicBezTo>
                    <a:pt x="64" y="252"/>
                    <a:pt x="78" y="266"/>
                    <a:pt x="72" y="285"/>
                  </a:cubicBezTo>
                  <a:cubicBezTo>
                    <a:pt x="66" y="304"/>
                    <a:pt x="41" y="344"/>
                    <a:pt x="36" y="360"/>
                  </a:cubicBezTo>
                  <a:cubicBezTo>
                    <a:pt x="31" y="376"/>
                    <a:pt x="40" y="372"/>
                    <a:pt x="42" y="381"/>
                  </a:cubicBezTo>
                  <a:cubicBezTo>
                    <a:pt x="44" y="390"/>
                    <a:pt x="36" y="424"/>
                    <a:pt x="48" y="417"/>
                  </a:cubicBezTo>
                  <a:cubicBezTo>
                    <a:pt x="60" y="410"/>
                    <a:pt x="104" y="367"/>
                    <a:pt x="111" y="336"/>
                  </a:cubicBezTo>
                  <a:cubicBezTo>
                    <a:pt x="118" y="305"/>
                    <a:pt x="98" y="261"/>
                    <a:pt x="93" y="231"/>
                  </a:cubicBezTo>
                  <a:cubicBezTo>
                    <a:pt x="88" y="201"/>
                    <a:pt x="71" y="176"/>
                    <a:pt x="78" y="156"/>
                  </a:cubicBezTo>
                  <a:cubicBezTo>
                    <a:pt x="85" y="136"/>
                    <a:pt x="123" y="126"/>
                    <a:pt x="135" y="108"/>
                  </a:cubicBezTo>
                  <a:cubicBezTo>
                    <a:pt x="147" y="90"/>
                    <a:pt x="154" y="66"/>
                    <a:pt x="147" y="51"/>
                  </a:cubicBezTo>
                  <a:cubicBezTo>
                    <a:pt x="140" y="36"/>
                    <a:pt x="113" y="25"/>
                    <a:pt x="96" y="21"/>
                  </a:cubicBezTo>
                  <a:cubicBezTo>
                    <a:pt x="79" y="17"/>
                    <a:pt x="52" y="18"/>
                    <a:pt x="45" y="24"/>
                  </a:cubicBezTo>
                  <a:cubicBezTo>
                    <a:pt x="38" y="30"/>
                    <a:pt x="41" y="46"/>
                    <a:pt x="54" y="60"/>
                  </a:cubicBezTo>
                  <a:cubicBezTo>
                    <a:pt x="67" y="74"/>
                    <a:pt x="93" y="92"/>
                    <a:pt x="123" y="105"/>
                  </a:cubicBezTo>
                  <a:cubicBezTo>
                    <a:pt x="153" y="118"/>
                    <a:pt x="212" y="124"/>
                    <a:pt x="237" y="138"/>
                  </a:cubicBezTo>
                  <a:cubicBezTo>
                    <a:pt x="262" y="152"/>
                    <a:pt x="276" y="175"/>
                    <a:pt x="276" y="189"/>
                  </a:cubicBezTo>
                  <a:cubicBezTo>
                    <a:pt x="276" y="203"/>
                    <a:pt x="252" y="215"/>
                    <a:pt x="240" y="222"/>
                  </a:cubicBezTo>
                  <a:cubicBezTo>
                    <a:pt x="228" y="229"/>
                    <a:pt x="214" y="222"/>
                    <a:pt x="207" y="231"/>
                  </a:cubicBezTo>
                  <a:cubicBezTo>
                    <a:pt x="200" y="240"/>
                    <a:pt x="200" y="259"/>
                    <a:pt x="198" y="276"/>
                  </a:cubicBezTo>
                  <a:cubicBezTo>
                    <a:pt x="196" y="293"/>
                    <a:pt x="202" y="321"/>
                    <a:pt x="195" y="336"/>
                  </a:cubicBezTo>
                  <a:cubicBezTo>
                    <a:pt x="188" y="351"/>
                    <a:pt x="164" y="358"/>
                    <a:pt x="156" y="369"/>
                  </a:cubicBezTo>
                  <a:cubicBezTo>
                    <a:pt x="148" y="380"/>
                    <a:pt x="143" y="397"/>
                    <a:pt x="147" y="405"/>
                  </a:cubicBezTo>
                  <a:cubicBezTo>
                    <a:pt x="151" y="413"/>
                    <a:pt x="172" y="426"/>
                    <a:pt x="183" y="420"/>
                  </a:cubicBezTo>
                  <a:cubicBezTo>
                    <a:pt x="194" y="414"/>
                    <a:pt x="204" y="389"/>
                    <a:pt x="216" y="369"/>
                  </a:cubicBezTo>
                  <a:cubicBezTo>
                    <a:pt x="228" y="349"/>
                    <a:pt x="266" y="322"/>
                    <a:pt x="258" y="300"/>
                  </a:cubicBezTo>
                  <a:cubicBezTo>
                    <a:pt x="250" y="278"/>
                    <a:pt x="180" y="259"/>
                    <a:pt x="165" y="237"/>
                  </a:cubicBezTo>
                  <a:cubicBezTo>
                    <a:pt x="150" y="215"/>
                    <a:pt x="155" y="180"/>
                    <a:pt x="165" y="168"/>
                  </a:cubicBezTo>
                  <a:cubicBezTo>
                    <a:pt x="175" y="156"/>
                    <a:pt x="204" y="172"/>
                    <a:pt x="225" y="162"/>
                  </a:cubicBezTo>
                  <a:cubicBezTo>
                    <a:pt x="246" y="152"/>
                    <a:pt x="291" y="122"/>
                    <a:pt x="294" y="105"/>
                  </a:cubicBezTo>
                  <a:cubicBezTo>
                    <a:pt x="297" y="88"/>
                    <a:pt x="262" y="59"/>
                    <a:pt x="243" y="57"/>
                  </a:cubicBezTo>
                  <a:cubicBezTo>
                    <a:pt x="224" y="55"/>
                    <a:pt x="184" y="88"/>
                    <a:pt x="180" y="93"/>
                  </a:cubicBezTo>
                  <a:cubicBezTo>
                    <a:pt x="176" y="98"/>
                    <a:pt x="217" y="99"/>
                    <a:pt x="219" y="90"/>
                  </a:cubicBezTo>
                  <a:cubicBezTo>
                    <a:pt x="221" y="81"/>
                    <a:pt x="188" y="47"/>
                    <a:pt x="195" y="36"/>
                  </a:cubicBezTo>
                  <a:cubicBezTo>
                    <a:pt x="202" y="25"/>
                    <a:pt x="239" y="14"/>
                    <a:pt x="264" y="24"/>
                  </a:cubicBezTo>
                  <a:cubicBezTo>
                    <a:pt x="289" y="34"/>
                    <a:pt x="325" y="87"/>
                    <a:pt x="345" y="99"/>
                  </a:cubicBezTo>
                  <a:cubicBezTo>
                    <a:pt x="365" y="111"/>
                    <a:pt x="382" y="103"/>
                    <a:pt x="387" y="96"/>
                  </a:cubicBezTo>
                  <a:cubicBezTo>
                    <a:pt x="392" y="89"/>
                    <a:pt x="384" y="57"/>
                    <a:pt x="375" y="57"/>
                  </a:cubicBezTo>
                  <a:cubicBezTo>
                    <a:pt x="366" y="57"/>
                    <a:pt x="336" y="73"/>
                    <a:pt x="330" y="96"/>
                  </a:cubicBezTo>
                  <a:cubicBezTo>
                    <a:pt x="324" y="119"/>
                    <a:pt x="327" y="173"/>
                    <a:pt x="336" y="195"/>
                  </a:cubicBezTo>
                  <a:cubicBezTo>
                    <a:pt x="345" y="217"/>
                    <a:pt x="381" y="214"/>
                    <a:pt x="384" y="228"/>
                  </a:cubicBezTo>
                  <a:cubicBezTo>
                    <a:pt x="387" y="242"/>
                    <a:pt x="359" y="267"/>
                    <a:pt x="354" y="282"/>
                  </a:cubicBezTo>
                  <a:cubicBezTo>
                    <a:pt x="349" y="297"/>
                    <a:pt x="354" y="307"/>
                    <a:pt x="354" y="318"/>
                  </a:cubicBezTo>
                  <a:cubicBezTo>
                    <a:pt x="354" y="329"/>
                    <a:pt x="353" y="338"/>
                    <a:pt x="354" y="348"/>
                  </a:cubicBezTo>
                  <a:cubicBezTo>
                    <a:pt x="355" y="358"/>
                    <a:pt x="362" y="370"/>
                    <a:pt x="363" y="381"/>
                  </a:cubicBezTo>
                  <a:cubicBezTo>
                    <a:pt x="364" y="392"/>
                    <a:pt x="360" y="409"/>
                    <a:pt x="363" y="414"/>
                  </a:cubicBezTo>
                  <a:cubicBezTo>
                    <a:pt x="366" y="419"/>
                    <a:pt x="362" y="433"/>
                    <a:pt x="381" y="411"/>
                  </a:cubicBezTo>
                  <a:cubicBezTo>
                    <a:pt x="400" y="389"/>
                    <a:pt x="461" y="327"/>
                    <a:pt x="480" y="282"/>
                  </a:cubicBezTo>
                  <a:cubicBezTo>
                    <a:pt x="499" y="237"/>
                    <a:pt x="500" y="168"/>
                    <a:pt x="498" y="138"/>
                  </a:cubicBezTo>
                  <a:cubicBezTo>
                    <a:pt x="496" y="108"/>
                    <a:pt x="468" y="116"/>
                    <a:pt x="468" y="99"/>
                  </a:cubicBezTo>
                  <a:cubicBezTo>
                    <a:pt x="468" y="82"/>
                    <a:pt x="490" y="45"/>
                    <a:pt x="498" y="33"/>
                  </a:cubicBezTo>
                  <a:cubicBezTo>
                    <a:pt x="506" y="21"/>
                    <a:pt x="498" y="0"/>
                    <a:pt x="516" y="24"/>
                  </a:cubicBezTo>
                  <a:cubicBezTo>
                    <a:pt x="534" y="48"/>
                    <a:pt x="591" y="139"/>
                    <a:pt x="606" y="180"/>
                  </a:cubicBezTo>
                  <a:cubicBezTo>
                    <a:pt x="621" y="221"/>
                    <a:pt x="618" y="245"/>
                    <a:pt x="609" y="273"/>
                  </a:cubicBezTo>
                  <a:cubicBezTo>
                    <a:pt x="600" y="301"/>
                    <a:pt x="566" y="329"/>
                    <a:pt x="552" y="351"/>
                  </a:cubicBezTo>
                  <a:cubicBezTo>
                    <a:pt x="538" y="373"/>
                    <a:pt x="520" y="401"/>
                    <a:pt x="522" y="408"/>
                  </a:cubicBezTo>
                  <a:cubicBezTo>
                    <a:pt x="524" y="415"/>
                    <a:pt x="538" y="418"/>
                    <a:pt x="564" y="393"/>
                  </a:cubicBezTo>
                  <a:cubicBezTo>
                    <a:pt x="590" y="368"/>
                    <a:pt x="659" y="300"/>
                    <a:pt x="675" y="258"/>
                  </a:cubicBezTo>
                  <a:cubicBezTo>
                    <a:pt x="691" y="216"/>
                    <a:pt x="667" y="180"/>
                    <a:pt x="663" y="141"/>
                  </a:cubicBezTo>
                  <a:cubicBezTo>
                    <a:pt x="659" y="102"/>
                    <a:pt x="662" y="40"/>
                    <a:pt x="651" y="24"/>
                  </a:cubicBezTo>
                  <a:cubicBezTo>
                    <a:pt x="640" y="8"/>
                    <a:pt x="620" y="13"/>
                    <a:pt x="600" y="42"/>
                  </a:cubicBezTo>
                  <a:cubicBezTo>
                    <a:pt x="580" y="71"/>
                    <a:pt x="534" y="152"/>
                    <a:pt x="531" y="195"/>
                  </a:cubicBezTo>
                  <a:cubicBezTo>
                    <a:pt x="528" y="238"/>
                    <a:pt x="572" y="273"/>
                    <a:pt x="579" y="300"/>
                  </a:cubicBezTo>
                  <a:cubicBezTo>
                    <a:pt x="586" y="327"/>
                    <a:pt x="565" y="338"/>
                    <a:pt x="570" y="357"/>
                  </a:cubicBezTo>
                  <a:cubicBezTo>
                    <a:pt x="575" y="376"/>
                    <a:pt x="635" y="460"/>
                    <a:pt x="609" y="414"/>
                  </a:cubicBezTo>
                  <a:cubicBezTo>
                    <a:pt x="583" y="368"/>
                    <a:pt x="446" y="145"/>
                    <a:pt x="417" y="81"/>
                  </a:cubicBezTo>
                  <a:cubicBezTo>
                    <a:pt x="388" y="17"/>
                    <a:pt x="431" y="28"/>
                    <a:pt x="435" y="27"/>
                  </a:cubicBezTo>
                  <a:cubicBezTo>
                    <a:pt x="439" y="26"/>
                    <a:pt x="436" y="60"/>
                    <a:pt x="441" y="72"/>
                  </a:cubicBezTo>
                  <a:cubicBezTo>
                    <a:pt x="446" y="84"/>
                    <a:pt x="455" y="90"/>
                    <a:pt x="468" y="102"/>
                  </a:cubicBezTo>
                  <a:cubicBezTo>
                    <a:pt x="481" y="114"/>
                    <a:pt x="496" y="135"/>
                    <a:pt x="516" y="144"/>
                  </a:cubicBezTo>
                  <a:cubicBezTo>
                    <a:pt x="536" y="153"/>
                    <a:pt x="572" y="149"/>
                    <a:pt x="588" y="159"/>
                  </a:cubicBezTo>
                  <a:cubicBezTo>
                    <a:pt x="604" y="169"/>
                    <a:pt x="612" y="192"/>
                    <a:pt x="612" y="204"/>
                  </a:cubicBezTo>
                  <a:cubicBezTo>
                    <a:pt x="612" y="216"/>
                    <a:pt x="589" y="219"/>
                    <a:pt x="585" y="231"/>
                  </a:cubicBezTo>
                  <a:cubicBezTo>
                    <a:pt x="581" y="243"/>
                    <a:pt x="582" y="263"/>
                    <a:pt x="585" y="279"/>
                  </a:cubicBezTo>
                  <a:cubicBezTo>
                    <a:pt x="588" y="295"/>
                    <a:pt x="598" y="310"/>
                    <a:pt x="603" y="327"/>
                  </a:cubicBezTo>
                  <a:cubicBezTo>
                    <a:pt x="608" y="344"/>
                    <a:pt x="602" y="369"/>
                    <a:pt x="618" y="384"/>
                  </a:cubicBezTo>
                  <a:cubicBezTo>
                    <a:pt x="634" y="399"/>
                    <a:pt x="677" y="418"/>
                    <a:pt x="696" y="417"/>
                  </a:cubicBezTo>
                  <a:cubicBezTo>
                    <a:pt x="715" y="416"/>
                    <a:pt x="725" y="411"/>
                    <a:pt x="732" y="378"/>
                  </a:cubicBezTo>
                  <a:cubicBezTo>
                    <a:pt x="739" y="345"/>
                    <a:pt x="751" y="254"/>
                    <a:pt x="741" y="216"/>
                  </a:cubicBezTo>
                  <a:cubicBezTo>
                    <a:pt x="731" y="178"/>
                    <a:pt x="688" y="168"/>
                    <a:pt x="672" y="147"/>
                  </a:cubicBezTo>
                  <a:cubicBezTo>
                    <a:pt x="656" y="126"/>
                    <a:pt x="638" y="107"/>
                    <a:pt x="645" y="87"/>
                  </a:cubicBezTo>
                  <a:cubicBezTo>
                    <a:pt x="652" y="67"/>
                    <a:pt x="709" y="36"/>
                    <a:pt x="714" y="27"/>
                  </a:cubicBezTo>
                  <a:cubicBezTo>
                    <a:pt x="719" y="18"/>
                    <a:pt x="677" y="22"/>
                    <a:pt x="675" y="33"/>
                  </a:cubicBezTo>
                  <a:cubicBezTo>
                    <a:pt x="673" y="44"/>
                    <a:pt x="692" y="77"/>
                    <a:pt x="699" y="93"/>
                  </a:cubicBezTo>
                  <a:cubicBezTo>
                    <a:pt x="706" y="109"/>
                    <a:pt x="719" y="117"/>
                    <a:pt x="717" y="129"/>
                  </a:cubicBezTo>
                  <a:cubicBezTo>
                    <a:pt x="715" y="141"/>
                    <a:pt x="690" y="148"/>
                    <a:pt x="687" y="168"/>
                  </a:cubicBezTo>
                  <a:cubicBezTo>
                    <a:pt x="684" y="188"/>
                    <a:pt x="701" y="229"/>
                    <a:pt x="699" y="249"/>
                  </a:cubicBezTo>
                  <a:cubicBezTo>
                    <a:pt x="697" y="269"/>
                    <a:pt x="672" y="270"/>
                    <a:pt x="672" y="288"/>
                  </a:cubicBezTo>
                  <a:cubicBezTo>
                    <a:pt x="672" y="306"/>
                    <a:pt x="692" y="356"/>
                    <a:pt x="699" y="357"/>
                  </a:cubicBezTo>
                  <a:cubicBezTo>
                    <a:pt x="706" y="358"/>
                    <a:pt x="729" y="317"/>
                    <a:pt x="714" y="291"/>
                  </a:cubicBezTo>
                  <a:cubicBezTo>
                    <a:pt x="699" y="265"/>
                    <a:pt x="621" y="230"/>
                    <a:pt x="606" y="201"/>
                  </a:cubicBezTo>
                  <a:cubicBezTo>
                    <a:pt x="591" y="172"/>
                    <a:pt x="635" y="139"/>
                    <a:pt x="624" y="117"/>
                  </a:cubicBezTo>
                  <a:cubicBezTo>
                    <a:pt x="613" y="95"/>
                    <a:pt x="558" y="73"/>
                    <a:pt x="540" y="69"/>
                  </a:cubicBezTo>
                  <a:cubicBezTo>
                    <a:pt x="522" y="65"/>
                    <a:pt x="528" y="77"/>
                    <a:pt x="516" y="90"/>
                  </a:cubicBezTo>
                  <a:cubicBezTo>
                    <a:pt x="504" y="103"/>
                    <a:pt x="489" y="131"/>
                    <a:pt x="468" y="147"/>
                  </a:cubicBezTo>
                  <a:cubicBezTo>
                    <a:pt x="447" y="163"/>
                    <a:pt x="388" y="165"/>
                    <a:pt x="387" y="186"/>
                  </a:cubicBezTo>
                  <a:cubicBezTo>
                    <a:pt x="386" y="207"/>
                    <a:pt x="442" y="245"/>
                    <a:pt x="459" y="273"/>
                  </a:cubicBezTo>
                  <a:cubicBezTo>
                    <a:pt x="476" y="301"/>
                    <a:pt x="491" y="338"/>
                    <a:pt x="492" y="354"/>
                  </a:cubicBezTo>
                  <a:cubicBezTo>
                    <a:pt x="493" y="370"/>
                    <a:pt x="475" y="363"/>
                    <a:pt x="465" y="372"/>
                  </a:cubicBezTo>
                  <a:cubicBezTo>
                    <a:pt x="455" y="381"/>
                    <a:pt x="431" y="407"/>
                    <a:pt x="432" y="411"/>
                  </a:cubicBezTo>
                  <a:cubicBezTo>
                    <a:pt x="433" y="415"/>
                    <a:pt x="469" y="406"/>
                    <a:pt x="474" y="396"/>
                  </a:cubicBezTo>
                  <a:cubicBezTo>
                    <a:pt x="479" y="386"/>
                    <a:pt x="470" y="367"/>
                    <a:pt x="462" y="351"/>
                  </a:cubicBezTo>
                  <a:cubicBezTo>
                    <a:pt x="454" y="335"/>
                    <a:pt x="441" y="316"/>
                    <a:pt x="426" y="300"/>
                  </a:cubicBezTo>
                  <a:cubicBezTo>
                    <a:pt x="411" y="284"/>
                    <a:pt x="377" y="282"/>
                    <a:pt x="372" y="255"/>
                  </a:cubicBezTo>
                  <a:cubicBezTo>
                    <a:pt x="367" y="228"/>
                    <a:pt x="387" y="163"/>
                    <a:pt x="393" y="138"/>
                  </a:cubicBezTo>
                  <a:cubicBezTo>
                    <a:pt x="399" y="113"/>
                    <a:pt x="411" y="118"/>
                    <a:pt x="411" y="102"/>
                  </a:cubicBezTo>
                  <a:cubicBezTo>
                    <a:pt x="411" y="86"/>
                    <a:pt x="402" y="54"/>
                    <a:pt x="393" y="42"/>
                  </a:cubicBezTo>
                  <a:cubicBezTo>
                    <a:pt x="384" y="30"/>
                    <a:pt x="369" y="29"/>
                    <a:pt x="357" y="27"/>
                  </a:cubicBezTo>
                  <a:cubicBezTo>
                    <a:pt x="345" y="25"/>
                    <a:pt x="326" y="10"/>
                    <a:pt x="318" y="30"/>
                  </a:cubicBezTo>
                  <a:cubicBezTo>
                    <a:pt x="310" y="50"/>
                    <a:pt x="312" y="119"/>
                    <a:pt x="309" y="144"/>
                  </a:cubicBezTo>
                  <a:cubicBezTo>
                    <a:pt x="306" y="169"/>
                    <a:pt x="297" y="169"/>
                    <a:pt x="300" y="183"/>
                  </a:cubicBezTo>
                  <a:cubicBezTo>
                    <a:pt x="303" y="197"/>
                    <a:pt x="326" y="215"/>
                    <a:pt x="327" y="228"/>
                  </a:cubicBezTo>
                  <a:cubicBezTo>
                    <a:pt x="328" y="241"/>
                    <a:pt x="304" y="247"/>
                    <a:pt x="306" y="264"/>
                  </a:cubicBezTo>
                  <a:cubicBezTo>
                    <a:pt x="308" y="281"/>
                    <a:pt x="334" y="311"/>
                    <a:pt x="336" y="330"/>
                  </a:cubicBezTo>
                  <a:cubicBezTo>
                    <a:pt x="338" y="349"/>
                    <a:pt x="316" y="365"/>
                    <a:pt x="318" y="378"/>
                  </a:cubicBezTo>
                  <a:cubicBezTo>
                    <a:pt x="320" y="391"/>
                    <a:pt x="355" y="405"/>
                    <a:pt x="345" y="408"/>
                  </a:cubicBezTo>
                  <a:cubicBezTo>
                    <a:pt x="335" y="411"/>
                    <a:pt x="276" y="408"/>
                    <a:pt x="258" y="396"/>
                  </a:cubicBezTo>
                  <a:cubicBezTo>
                    <a:pt x="240" y="384"/>
                    <a:pt x="239" y="352"/>
                    <a:pt x="234" y="336"/>
                  </a:cubicBezTo>
                  <a:cubicBezTo>
                    <a:pt x="229" y="320"/>
                    <a:pt x="240" y="313"/>
                    <a:pt x="225" y="300"/>
                  </a:cubicBezTo>
                  <a:cubicBezTo>
                    <a:pt x="210" y="287"/>
                    <a:pt x="163" y="281"/>
                    <a:pt x="144" y="258"/>
                  </a:cubicBezTo>
                  <a:cubicBezTo>
                    <a:pt x="125" y="235"/>
                    <a:pt x="113" y="193"/>
                    <a:pt x="108" y="162"/>
                  </a:cubicBezTo>
                  <a:cubicBezTo>
                    <a:pt x="103" y="131"/>
                    <a:pt x="117" y="94"/>
                    <a:pt x="114" y="72"/>
                  </a:cubicBezTo>
                  <a:cubicBezTo>
                    <a:pt x="111" y="50"/>
                    <a:pt x="95" y="30"/>
                    <a:pt x="87" y="27"/>
                  </a:cubicBezTo>
                  <a:cubicBezTo>
                    <a:pt x="79" y="24"/>
                    <a:pt x="72" y="33"/>
                    <a:pt x="66" y="54"/>
                  </a:cubicBezTo>
                  <a:cubicBezTo>
                    <a:pt x="60" y="75"/>
                    <a:pt x="54" y="131"/>
                    <a:pt x="51" y="153"/>
                  </a:cubicBezTo>
                  <a:cubicBezTo>
                    <a:pt x="48" y="175"/>
                    <a:pt x="45" y="173"/>
                    <a:pt x="48" y="186"/>
                  </a:cubicBezTo>
                  <a:cubicBezTo>
                    <a:pt x="51" y="199"/>
                    <a:pt x="72" y="221"/>
                    <a:pt x="69" y="231"/>
                  </a:cubicBezTo>
                  <a:cubicBezTo>
                    <a:pt x="66" y="241"/>
                    <a:pt x="38" y="241"/>
                    <a:pt x="30" y="249"/>
                  </a:cubicBezTo>
                  <a:cubicBezTo>
                    <a:pt x="22" y="257"/>
                    <a:pt x="26" y="265"/>
                    <a:pt x="21" y="279"/>
                  </a:cubicBezTo>
                  <a:cubicBezTo>
                    <a:pt x="16" y="293"/>
                    <a:pt x="4" y="321"/>
                    <a:pt x="3" y="333"/>
                  </a:cubicBezTo>
                  <a:cubicBezTo>
                    <a:pt x="2" y="345"/>
                    <a:pt x="8" y="341"/>
                    <a:pt x="12" y="354"/>
                  </a:cubicBezTo>
                  <a:cubicBezTo>
                    <a:pt x="16" y="367"/>
                    <a:pt x="19" y="412"/>
                    <a:pt x="30" y="411"/>
                  </a:cubicBezTo>
                  <a:cubicBezTo>
                    <a:pt x="41" y="410"/>
                    <a:pt x="69" y="366"/>
                    <a:pt x="78" y="351"/>
                  </a:cubicBezTo>
                  <a:cubicBezTo>
                    <a:pt x="87" y="336"/>
                    <a:pt x="83" y="313"/>
                    <a:pt x="87" y="318"/>
                  </a:cubicBezTo>
                  <a:cubicBezTo>
                    <a:pt x="91" y="323"/>
                    <a:pt x="98" y="368"/>
                    <a:pt x="102" y="384"/>
                  </a:cubicBezTo>
                  <a:cubicBezTo>
                    <a:pt x="106" y="400"/>
                    <a:pt x="105" y="421"/>
                    <a:pt x="111" y="414"/>
                  </a:cubicBezTo>
                  <a:cubicBezTo>
                    <a:pt x="117" y="407"/>
                    <a:pt x="136" y="365"/>
                    <a:pt x="141" y="342"/>
                  </a:cubicBezTo>
                  <a:cubicBezTo>
                    <a:pt x="146" y="319"/>
                    <a:pt x="141" y="308"/>
                    <a:pt x="141" y="273"/>
                  </a:cubicBezTo>
                  <a:cubicBezTo>
                    <a:pt x="141" y="238"/>
                    <a:pt x="133" y="172"/>
                    <a:pt x="138" y="129"/>
                  </a:cubicBezTo>
                  <a:cubicBezTo>
                    <a:pt x="143" y="86"/>
                    <a:pt x="150" y="1"/>
                    <a:pt x="171" y="12"/>
                  </a:cubicBezTo>
                  <a:cubicBezTo>
                    <a:pt x="192" y="23"/>
                    <a:pt x="244" y="153"/>
                    <a:pt x="264" y="195"/>
                  </a:cubicBezTo>
                  <a:cubicBezTo>
                    <a:pt x="284" y="237"/>
                    <a:pt x="285" y="244"/>
                    <a:pt x="294" y="264"/>
                  </a:cubicBezTo>
                  <a:cubicBezTo>
                    <a:pt x="303" y="284"/>
                    <a:pt x="306" y="304"/>
                    <a:pt x="321" y="315"/>
                  </a:cubicBezTo>
                  <a:cubicBezTo>
                    <a:pt x="336" y="326"/>
                    <a:pt x="371" y="317"/>
                    <a:pt x="387" y="333"/>
                  </a:cubicBezTo>
                  <a:cubicBezTo>
                    <a:pt x="403" y="349"/>
                    <a:pt x="396" y="408"/>
                    <a:pt x="417" y="411"/>
                  </a:cubicBezTo>
                  <a:cubicBezTo>
                    <a:pt x="438" y="414"/>
                    <a:pt x="496" y="378"/>
                    <a:pt x="516" y="354"/>
                  </a:cubicBezTo>
                  <a:cubicBezTo>
                    <a:pt x="536" y="330"/>
                    <a:pt x="537" y="296"/>
                    <a:pt x="534" y="270"/>
                  </a:cubicBezTo>
                  <a:cubicBezTo>
                    <a:pt x="531" y="244"/>
                    <a:pt x="501" y="216"/>
                    <a:pt x="498" y="198"/>
                  </a:cubicBezTo>
                  <a:cubicBezTo>
                    <a:pt x="495" y="180"/>
                    <a:pt x="511" y="175"/>
                    <a:pt x="516" y="162"/>
                  </a:cubicBezTo>
                  <a:cubicBezTo>
                    <a:pt x="521" y="149"/>
                    <a:pt x="519" y="140"/>
                    <a:pt x="528" y="117"/>
                  </a:cubicBezTo>
                  <a:cubicBezTo>
                    <a:pt x="537" y="94"/>
                    <a:pt x="546" y="35"/>
                    <a:pt x="573" y="21"/>
                  </a:cubicBezTo>
                  <a:cubicBezTo>
                    <a:pt x="600" y="7"/>
                    <a:pt x="664" y="29"/>
                    <a:pt x="690" y="33"/>
                  </a:cubicBezTo>
                  <a:cubicBezTo>
                    <a:pt x="716" y="37"/>
                    <a:pt x="720" y="32"/>
                    <a:pt x="732" y="45"/>
                  </a:cubicBezTo>
                  <a:cubicBezTo>
                    <a:pt x="744" y="58"/>
                    <a:pt x="761" y="100"/>
                    <a:pt x="765" y="114"/>
                  </a:cubicBezTo>
                  <a:cubicBezTo>
                    <a:pt x="769" y="128"/>
                    <a:pt x="761" y="126"/>
                    <a:pt x="756" y="132"/>
                  </a:cubicBezTo>
                  <a:cubicBezTo>
                    <a:pt x="751" y="138"/>
                    <a:pt x="733" y="142"/>
                    <a:pt x="735" y="153"/>
                  </a:cubicBezTo>
                  <a:cubicBezTo>
                    <a:pt x="737" y="164"/>
                    <a:pt x="760" y="184"/>
                    <a:pt x="771" y="198"/>
                  </a:cubicBezTo>
                  <a:cubicBezTo>
                    <a:pt x="782" y="212"/>
                    <a:pt x="811" y="226"/>
                    <a:pt x="804" y="240"/>
                  </a:cubicBezTo>
                  <a:cubicBezTo>
                    <a:pt x="797" y="254"/>
                    <a:pt x="741" y="272"/>
                    <a:pt x="729" y="285"/>
                  </a:cubicBezTo>
                  <a:cubicBezTo>
                    <a:pt x="717" y="298"/>
                    <a:pt x="720" y="305"/>
                    <a:pt x="732" y="318"/>
                  </a:cubicBezTo>
                  <a:cubicBezTo>
                    <a:pt x="744" y="331"/>
                    <a:pt x="796" y="351"/>
                    <a:pt x="798" y="363"/>
                  </a:cubicBezTo>
                  <a:cubicBezTo>
                    <a:pt x="800" y="375"/>
                    <a:pt x="757" y="381"/>
                    <a:pt x="747" y="390"/>
                  </a:cubicBezTo>
                  <a:cubicBezTo>
                    <a:pt x="737" y="399"/>
                    <a:pt x="737" y="408"/>
                    <a:pt x="738" y="417"/>
                  </a:cubicBezTo>
                </a:path>
              </a:pathLst>
            </a:custGeom>
            <a:grpFill/>
            <a:ln w="3175">
              <a:solidFill>
                <a:srgbClr val="000066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algn="r">
                <a:defRPr/>
              </a:pPr>
              <a:endParaRPr lang="nl-NL" b="0">
                <a:latin typeface="Arial" charset="0"/>
              </a:endParaRPr>
            </a:p>
          </p:txBody>
        </p:sp>
        <p:sp>
          <p:nvSpPr>
            <p:cNvPr id="8" name="Freeform 91"/>
            <p:cNvSpPr>
              <a:spLocks/>
            </p:cNvSpPr>
            <p:nvPr/>
          </p:nvSpPr>
          <p:spPr bwMode="auto">
            <a:xfrm rot="16200000" flipH="1">
              <a:off x="5009" y="1148"/>
              <a:ext cx="676" cy="877"/>
            </a:xfrm>
            <a:custGeom>
              <a:avLst/>
              <a:gdLst>
                <a:gd name="T0" fmla="*/ 33 w 811"/>
                <a:gd name="T1" fmla="*/ 123 h 460"/>
                <a:gd name="T2" fmla="*/ 126 w 811"/>
                <a:gd name="T3" fmla="*/ 264 h 460"/>
                <a:gd name="T4" fmla="*/ 285 w 811"/>
                <a:gd name="T5" fmla="*/ 384 h 460"/>
                <a:gd name="T6" fmla="*/ 315 w 811"/>
                <a:gd name="T7" fmla="*/ 366 h 460"/>
                <a:gd name="T8" fmla="*/ 219 w 811"/>
                <a:gd name="T9" fmla="*/ 150 h 460"/>
                <a:gd name="T10" fmla="*/ 123 w 811"/>
                <a:gd name="T11" fmla="*/ 228 h 460"/>
                <a:gd name="T12" fmla="*/ 36 w 811"/>
                <a:gd name="T13" fmla="*/ 360 h 460"/>
                <a:gd name="T14" fmla="*/ 111 w 811"/>
                <a:gd name="T15" fmla="*/ 336 h 460"/>
                <a:gd name="T16" fmla="*/ 135 w 811"/>
                <a:gd name="T17" fmla="*/ 108 h 460"/>
                <a:gd name="T18" fmla="*/ 45 w 811"/>
                <a:gd name="T19" fmla="*/ 24 h 460"/>
                <a:gd name="T20" fmla="*/ 237 w 811"/>
                <a:gd name="T21" fmla="*/ 138 h 460"/>
                <a:gd name="T22" fmla="*/ 207 w 811"/>
                <a:gd name="T23" fmla="*/ 231 h 460"/>
                <a:gd name="T24" fmla="*/ 156 w 811"/>
                <a:gd name="T25" fmla="*/ 369 h 460"/>
                <a:gd name="T26" fmla="*/ 216 w 811"/>
                <a:gd name="T27" fmla="*/ 369 h 460"/>
                <a:gd name="T28" fmla="*/ 165 w 811"/>
                <a:gd name="T29" fmla="*/ 168 h 460"/>
                <a:gd name="T30" fmla="*/ 243 w 811"/>
                <a:gd name="T31" fmla="*/ 57 h 460"/>
                <a:gd name="T32" fmla="*/ 195 w 811"/>
                <a:gd name="T33" fmla="*/ 36 h 460"/>
                <a:gd name="T34" fmla="*/ 387 w 811"/>
                <a:gd name="T35" fmla="*/ 96 h 460"/>
                <a:gd name="T36" fmla="*/ 336 w 811"/>
                <a:gd name="T37" fmla="*/ 195 h 460"/>
                <a:gd name="T38" fmla="*/ 354 w 811"/>
                <a:gd name="T39" fmla="*/ 318 h 460"/>
                <a:gd name="T40" fmla="*/ 363 w 811"/>
                <a:gd name="T41" fmla="*/ 414 h 460"/>
                <a:gd name="T42" fmla="*/ 498 w 811"/>
                <a:gd name="T43" fmla="*/ 138 h 460"/>
                <a:gd name="T44" fmla="*/ 516 w 811"/>
                <a:gd name="T45" fmla="*/ 24 h 460"/>
                <a:gd name="T46" fmla="*/ 552 w 811"/>
                <a:gd name="T47" fmla="*/ 351 h 460"/>
                <a:gd name="T48" fmla="*/ 675 w 811"/>
                <a:gd name="T49" fmla="*/ 258 h 460"/>
                <a:gd name="T50" fmla="*/ 600 w 811"/>
                <a:gd name="T51" fmla="*/ 42 h 460"/>
                <a:gd name="T52" fmla="*/ 570 w 811"/>
                <a:gd name="T53" fmla="*/ 357 h 460"/>
                <a:gd name="T54" fmla="*/ 435 w 811"/>
                <a:gd name="T55" fmla="*/ 27 h 460"/>
                <a:gd name="T56" fmla="*/ 516 w 811"/>
                <a:gd name="T57" fmla="*/ 144 h 460"/>
                <a:gd name="T58" fmla="*/ 585 w 811"/>
                <a:gd name="T59" fmla="*/ 231 h 460"/>
                <a:gd name="T60" fmla="*/ 618 w 811"/>
                <a:gd name="T61" fmla="*/ 384 h 460"/>
                <a:gd name="T62" fmla="*/ 741 w 811"/>
                <a:gd name="T63" fmla="*/ 216 h 460"/>
                <a:gd name="T64" fmla="*/ 714 w 811"/>
                <a:gd name="T65" fmla="*/ 27 h 460"/>
                <a:gd name="T66" fmla="*/ 717 w 811"/>
                <a:gd name="T67" fmla="*/ 129 h 460"/>
                <a:gd name="T68" fmla="*/ 672 w 811"/>
                <a:gd name="T69" fmla="*/ 288 h 460"/>
                <a:gd name="T70" fmla="*/ 606 w 811"/>
                <a:gd name="T71" fmla="*/ 201 h 460"/>
                <a:gd name="T72" fmla="*/ 516 w 811"/>
                <a:gd name="T73" fmla="*/ 90 h 460"/>
                <a:gd name="T74" fmla="*/ 459 w 811"/>
                <a:gd name="T75" fmla="*/ 273 h 460"/>
                <a:gd name="T76" fmla="*/ 432 w 811"/>
                <a:gd name="T77" fmla="*/ 411 h 460"/>
                <a:gd name="T78" fmla="*/ 426 w 811"/>
                <a:gd name="T79" fmla="*/ 300 h 460"/>
                <a:gd name="T80" fmla="*/ 411 w 811"/>
                <a:gd name="T81" fmla="*/ 102 h 460"/>
                <a:gd name="T82" fmla="*/ 318 w 811"/>
                <a:gd name="T83" fmla="*/ 30 h 460"/>
                <a:gd name="T84" fmla="*/ 327 w 811"/>
                <a:gd name="T85" fmla="*/ 228 h 460"/>
                <a:gd name="T86" fmla="*/ 318 w 811"/>
                <a:gd name="T87" fmla="*/ 378 h 460"/>
                <a:gd name="T88" fmla="*/ 234 w 811"/>
                <a:gd name="T89" fmla="*/ 336 h 460"/>
                <a:gd name="T90" fmla="*/ 108 w 811"/>
                <a:gd name="T91" fmla="*/ 162 h 460"/>
                <a:gd name="T92" fmla="*/ 66 w 811"/>
                <a:gd name="T93" fmla="*/ 54 h 460"/>
                <a:gd name="T94" fmla="*/ 69 w 811"/>
                <a:gd name="T95" fmla="*/ 231 h 460"/>
                <a:gd name="T96" fmla="*/ 3 w 811"/>
                <a:gd name="T97" fmla="*/ 333 h 460"/>
                <a:gd name="T98" fmla="*/ 78 w 811"/>
                <a:gd name="T99" fmla="*/ 351 h 460"/>
                <a:gd name="T100" fmla="*/ 111 w 811"/>
                <a:gd name="T101" fmla="*/ 414 h 460"/>
                <a:gd name="T102" fmla="*/ 138 w 811"/>
                <a:gd name="T103" fmla="*/ 129 h 460"/>
                <a:gd name="T104" fmla="*/ 294 w 811"/>
                <a:gd name="T105" fmla="*/ 264 h 460"/>
                <a:gd name="T106" fmla="*/ 417 w 811"/>
                <a:gd name="T107" fmla="*/ 411 h 460"/>
                <a:gd name="T108" fmla="*/ 498 w 811"/>
                <a:gd name="T109" fmla="*/ 198 h 460"/>
                <a:gd name="T110" fmla="*/ 573 w 811"/>
                <a:gd name="T111" fmla="*/ 21 h 460"/>
                <a:gd name="T112" fmla="*/ 765 w 811"/>
                <a:gd name="T113" fmla="*/ 114 h 460"/>
                <a:gd name="T114" fmla="*/ 771 w 811"/>
                <a:gd name="T115" fmla="*/ 198 h 460"/>
                <a:gd name="T116" fmla="*/ 732 w 811"/>
                <a:gd name="T117" fmla="*/ 318 h 460"/>
                <a:gd name="T118" fmla="*/ 738 w 811"/>
                <a:gd name="T119" fmla="*/ 417 h 46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11"/>
                <a:gd name="T181" fmla="*/ 0 h 460"/>
                <a:gd name="T182" fmla="*/ 811 w 811"/>
                <a:gd name="T183" fmla="*/ 460 h 46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11" h="460">
                  <a:moveTo>
                    <a:pt x="0" y="24"/>
                  </a:moveTo>
                  <a:cubicBezTo>
                    <a:pt x="11" y="32"/>
                    <a:pt x="22" y="41"/>
                    <a:pt x="27" y="57"/>
                  </a:cubicBezTo>
                  <a:cubicBezTo>
                    <a:pt x="32" y="73"/>
                    <a:pt x="35" y="107"/>
                    <a:pt x="33" y="123"/>
                  </a:cubicBezTo>
                  <a:cubicBezTo>
                    <a:pt x="31" y="139"/>
                    <a:pt x="8" y="133"/>
                    <a:pt x="15" y="156"/>
                  </a:cubicBezTo>
                  <a:cubicBezTo>
                    <a:pt x="22" y="179"/>
                    <a:pt x="59" y="243"/>
                    <a:pt x="78" y="261"/>
                  </a:cubicBezTo>
                  <a:cubicBezTo>
                    <a:pt x="97" y="279"/>
                    <a:pt x="110" y="250"/>
                    <a:pt x="126" y="264"/>
                  </a:cubicBezTo>
                  <a:cubicBezTo>
                    <a:pt x="142" y="278"/>
                    <a:pt x="161" y="332"/>
                    <a:pt x="177" y="345"/>
                  </a:cubicBezTo>
                  <a:cubicBezTo>
                    <a:pt x="193" y="358"/>
                    <a:pt x="204" y="336"/>
                    <a:pt x="222" y="342"/>
                  </a:cubicBezTo>
                  <a:cubicBezTo>
                    <a:pt x="240" y="348"/>
                    <a:pt x="273" y="374"/>
                    <a:pt x="285" y="384"/>
                  </a:cubicBezTo>
                  <a:cubicBezTo>
                    <a:pt x="297" y="394"/>
                    <a:pt x="292" y="396"/>
                    <a:pt x="297" y="402"/>
                  </a:cubicBezTo>
                  <a:cubicBezTo>
                    <a:pt x="302" y="408"/>
                    <a:pt x="312" y="423"/>
                    <a:pt x="315" y="417"/>
                  </a:cubicBezTo>
                  <a:cubicBezTo>
                    <a:pt x="318" y="411"/>
                    <a:pt x="319" y="383"/>
                    <a:pt x="315" y="366"/>
                  </a:cubicBezTo>
                  <a:cubicBezTo>
                    <a:pt x="311" y="349"/>
                    <a:pt x="304" y="336"/>
                    <a:pt x="288" y="312"/>
                  </a:cubicBezTo>
                  <a:cubicBezTo>
                    <a:pt x="272" y="288"/>
                    <a:pt x="233" y="249"/>
                    <a:pt x="222" y="222"/>
                  </a:cubicBezTo>
                  <a:cubicBezTo>
                    <a:pt x="211" y="195"/>
                    <a:pt x="228" y="163"/>
                    <a:pt x="219" y="150"/>
                  </a:cubicBezTo>
                  <a:cubicBezTo>
                    <a:pt x="210" y="137"/>
                    <a:pt x="180" y="135"/>
                    <a:pt x="165" y="144"/>
                  </a:cubicBezTo>
                  <a:cubicBezTo>
                    <a:pt x="150" y="153"/>
                    <a:pt x="136" y="193"/>
                    <a:pt x="129" y="207"/>
                  </a:cubicBezTo>
                  <a:cubicBezTo>
                    <a:pt x="122" y="221"/>
                    <a:pt x="132" y="222"/>
                    <a:pt x="123" y="228"/>
                  </a:cubicBezTo>
                  <a:cubicBezTo>
                    <a:pt x="114" y="234"/>
                    <a:pt x="80" y="234"/>
                    <a:pt x="72" y="243"/>
                  </a:cubicBezTo>
                  <a:cubicBezTo>
                    <a:pt x="64" y="252"/>
                    <a:pt x="78" y="266"/>
                    <a:pt x="72" y="285"/>
                  </a:cubicBezTo>
                  <a:cubicBezTo>
                    <a:pt x="66" y="304"/>
                    <a:pt x="41" y="344"/>
                    <a:pt x="36" y="360"/>
                  </a:cubicBezTo>
                  <a:cubicBezTo>
                    <a:pt x="31" y="376"/>
                    <a:pt x="40" y="372"/>
                    <a:pt x="42" y="381"/>
                  </a:cubicBezTo>
                  <a:cubicBezTo>
                    <a:pt x="44" y="390"/>
                    <a:pt x="36" y="424"/>
                    <a:pt x="48" y="417"/>
                  </a:cubicBezTo>
                  <a:cubicBezTo>
                    <a:pt x="60" y="410"/>
                    <a:pt x="104" y="367"/>
                    <a:pt x="111" y="336"/>
                  </a:cubicBezTo>
                  <a:cubicBezTo>
                    <a:pt x="118" y="305"/>
                    <a:pt x="98" y="261"/>
                    <a:pt x="93" y="231"/>
                  </a:cubicBezTo>
                  <a:cubicBezTo>
                    <a:pt x="88" y="201"/>
                    <a:pt x="71" y="176"/>
                    <a:pt x="78" y="156"/>
                  </a:cubicBezTo>
                  <a:cubicBezTo>
                    <a:pt x="85" y="136"/>
                    <a:pt x="123" y="126"/>
                    <a:pt x="135" y="108"/>
                  </a:cubicBezTo>
                  <a:cubicBezTo>
                    <a:pt x="147" y="90"/>
                    <a:pt x="154" y="66"/>
                    <a:pt x="147" y="51"/>
                  </a:cubicBezTo>
                  <a:cubicBezTo>
                    <a:pt x="140" y="36"/>
                    <a:pt x="113" y="25"/>
                    <a:pt x="96" y="21"/>
                  </a:cubicBezTo>
                  <a:cubicBezTo>
                    <a:pt x="79" y="17"/>
                    <a:pt x="52" y="18"/>
                    <a:pt x="45" y="24"/>
                  </a:cubicBezTo>
                  <a:cubicBezTo>
                    <a:pt x="38" y="30"/>
                    <a:pt x="41" y="46"/>
                    <a:pt x="54" y="60"/>
                  </a:cubicBezTo>
                  <a:cubicBezTo>
                    <a:pt x="67" y="74"/>
                    <a:pt x="93" y="92"/>
                    <a:pt x="123" y="105"/>
                  </a:cubicBezTo>
                  <a:cubicBezTo>
                    <a:pt x="153" y="118"/>
                    <a:pt x="212" y="124"/>
                    <a:pt x="237" y="138"/>
                  </a:cubicBezTo>
                  <a:cubicBezTo>
                    <a:pt x="262" y="152"/>
                    <a:pt x="276" y="175"/>
                    <a:pt x="276" y="189"/>
                  </a:cubicBezTo>
                  <a:cubicBezTo>
                    <a:pt x="276" y="203"/>
                    <a:pt x="252" y="215"/>
                    <a:pt x="240" y="222"/>
                  </a:cubicBezTo>
                  <a:cubicBezTo>
                    <a:pt x="228" y="229"/>
                    <a:pt x="214" y="222"/>
                    <a:pt x="207" y="231"/>
                  </a:cubicBezTo>
                  <a:cubicBezTo>
                    <a:pt x="200" y="240"/>
                    <a:pt x="200" y="259"/>
                    <a:pt x="198" y="276"/>
                  </a:cubicBezTo>
                  <a:cubicBezTo>
                    <a:pt x="196" y="293"/>
                    <a:pt x="202" y="321"/>
                    <a:pt x="195" y="336"/>
                  </a:cubicBezTo>
                  <a:cubicBezTo>
                    <a:pt x="188" y="351"/>
                    <a:pt x="164" y="358"/>
                    <a:pt x="156" y="369"/>
                  </a:cubicBezTo>
                  <a:cubicBezTo>
                    <a:pt x="148" y="380"/>
                    <a:pt x="143" y="397"/>
                    <a:pt x="147" y="405"/>
                  </a:cubicBezTo>
                  <a:cubicBezTo>
                    <a:pt x="151" y="413"/>
                    <a:pt x="172" y="426"/>
                    <a:pt x="183" y="420"/>
                  </a:cubicBezTo>
                  <a:cubicBezTo>
                    <a:pt x="194" y="414"/>
                    <a:pt x="204" y="389"/>
                    <a:pt x="216" y="369"/>
                  </a:cubicBezTo>
                  <a:cubicBezTo>
                    <a:pt x="228" y="349"/>
                    <a:pt x="266" y="322"/>
                    <a:pt x="258" y="300"/>
                  </a:cubicBezTo>
                  <a:cubicBezTo>
                    <a:pt x="250" y="278"/>
                    <a:pt x="180" y="259"/>
                    <a:pt x="165" y="237"/>
                  </a:cubicBezTo>
                  <a:cubicBezTo>
                    <a:pt x="150" y="215"/>
                    <a:pt x="155" y="180"/>
                    <a:pt x="165" y="168"/>
                  </a:cubicBezTo>
                  <a:cubicBezTo>
                    <a:pt x="175" y="156"/>
                    <a:pt x="204" y="172"/>
                    <a:pt x="225" y="162"/>
                  </a:cubicBezTo>
                  <a:cubicBezTo>
                    <a:pt x="246" y="152"/>
                    <a:pt x="291" y="122"/>
                    <a:pt x="294" y="105"/>
                  </a:cubicBezTo>
                  <a:cubicBezTo>
                    <a:pt x="297" y="88"/>
                    <a:pt x="262" y="59"/>
                    <a:pt x="243" y="57"/>
                  </a:cubicBezTo>
                  <a:cubicBezTo>
                    <a:pt x="224" y="55"/>
                    <a:pt x="184" y="88"/>
                    <a:pt x="180" y="93"/>
                  </a:cubicBezTo>
                  <a:cubicBezTo>
                    <a:pt x="176" y="98"/>
                    <a:pt x="217" y="99"/>
                    <a:pt x="219" y="90"/>
                  </a:cubicBezTo>
                  <a:cubicBezTo>
                    <a:pt x="221" y="81"/>
                    <a:pt x="188" y="47"/>
                    <a:pt x="195" y="36"/>
                  </a:cubicBezTo>
                  <a:cubicBezTo>
                    <a:pt x="202" y="25"/>
                    <a:pt x="239" y="14"/>
                    <a:pt x="264" y="24"/>
                  </a:cubicBezTo>
                  <a:cubicBezTo>
                    <a:pt x="289" y="34"/>
                    <a:pt x="325" y="87"/>
                    <a:pt x="345" y="99"/>
                  </a:cubicBezTo>
                  <a:cubicBezTo>
                    <a:pt x="365" y="111"/>
                    <a:pt x="382" y="103"/>
                    <a:pt x="387" y="96"/>
                  </a:cubicBezTo>
                  <a:cubicBezTo>
                    <a:pt x="392" y="89"/>
                    <a:pt x="384" y="57"/>
                    <a:pt x="375" y="57"/>
                  </a:cubicBezTo>
                  <a:cubicBezTo>
                    <a:pt x="366" y="57"/>
                    <a:pt x="336" y="73"/>
                    <a:pt x="330" y="96"/>
                  </a:cubicBezTo>
                  <a:cubicBezTo>
                    <a:pt x="324" y="119"/>
                    <a:pt x="327" y="173"/>
                    <a:pt x="336" y="195"/>
                  </a:cubicBezTo>
                  <a:cubicBezTo>
                    <a:pt x="345" y="217"/>
                    <a:pt x="381" y="214"/>
                    <a:pt x="384" y="228"/>
                  </a:cubicBezTo>
                  <a:cubicBezTo>
                    <a:pt x="387" y="242"/>
                    <a:pt x="359" y="267"/>
                    <a:pt x="354" y="282"/>
                  </a:cubicBezTo>
                  <a:cubicBezTo>
                    <a:pt x="349" y="297"/>
                    <a:pt x="354" y="307"/>
                    <a:pt x="354" y="318"/>
                  </a:cubicBezTo>
                  <a:cubicBezTo>
                    <a:pt x="354" y="329"/>
                    <a:pt x="353" y="338"/>
                    <a:pt x="354" y="348"/>
                  </a:cubicBezTo>
                  <a:cubicBezTo>
                    <a:pt x="355" y="358"/>
                    <a:pt x="362" y="370"/>
                    <a:pt x="363" y="381"/>
                  </a:cubicBezTo>
                  <a:cubicBezTo>
                    <a:pt x="364" y="392"/>
                    <a:pt x="360" y="409"/>
                    <a:pt x="363" y="414"/>
                  </a:cubicBezTo>
                  <a:cubicBezTo>
                    <a:pt x="366" y="419"/>
                    <a:pt x="362" y="433"/>
                    <a:pt x="381" y="411"/>
                  </a:cubicBezTo>
                  <a:cubicBezTo>
                    <a:pt x="400" y="389"/>
                    <a:pt x="461" y="327"/>
                    <a:pt x="480" y="282"/>
                  </a:cubicBezTo>
                  <a:cubicBezTo>
                    <a:pt x="499" y="237"/>
                    <a:pt x="500" y="168"/>
                    <a:pt x="498" y="138"/>
                  </a:cubicBezTo>
                  <a:cubicBezTo>
                    <a:pt x="496" y="108"/>
                    <a:pt x="468" y="116"/>
                    <a:pt x="468" y="99"/>
                  </a:cubicBezTo>
                  <a:cubicBezTo>
                    <a:pt x="468" y="82"/>
                    <a:pt x="490" y="45"/>
                    <a:pt x="498" y="33"/>
                  </a:cubicBezTo>
                  <a:cubicBezTo>
                    <a:pt x="506" y="21"/>
                    <a:pt x="498" y="0"/>
                    <a:pt x="516" y="24"/>
                  </a:cubicBezTo>
                  <a:cubicBezTo>
                    <a:pt x="534" y="48"/>
                    <a:pt x="591" y="139"/>
                    <a:pt x="606" y="180"/>
                  </a:cubicBezTo>
                  <a:cubicBezTo>
                    <a:pt x="621" y="221"/>
                    <a:pt x="618" y="245"/>
                    <a:pt x="609" y="273"/>
                  </a:cubicBezTo>
                  <a:cubicBezTo>
                    <a:pt x="600" y="301"/>
                    <a:pt x="566" y="329"/>
                    <a:pt x="552" y="351"/>
                  </a:cubicBezTo>
                  <a:cubicBezTo>
                    <a:pt x="538" y="373"/>
                    <a:pt x="520" y="401"/>
                    <a:pt x="522" y="408"/>
                  </a:cubicBezTo>
                  <a:cubicBezTo>
                    <a:pt x="524" y="415"/>
                    <a:pt x="538" y="418"/>
                    <a:pt x="564" y="393"/>
                  </a:cubicBezTo>
                  <a:cubicBezTo>
                    <a:pt x="590" y="368"/>
                    <a:pt x="659" y="300"/>
                    <a:pt x="675" y="258"/>
                  </a:cubicBezTo>
                  <a:cubicBezTo>
                    <a:pt x="691" y="216"/>
                    <a:pt x="667" y="180"/>
                    <a:pt x="663" y="141"/>
                  </a:cubicBezTo>
                  <a:cubicBezTo>
                    <a:pt x="659" y="102"/>
                    <a:pt x="662" y="40"/>
                    <a:pt x="651" y="24"/>
                  </a:cubicBezTo>
                  <a:cubicBezTo>
                    <a:pt x="640" y="8"/>
                    <a:pt x="620" y="13"/>
                    <a:pt x="600" y="42"/>
                  </a:cubicBezTo>
                  <a:cubicBezTo>
                    <a:pt x="580" y="71"/>
                    <a:pt x="534" y="152"/>
                    <a:pt x="531" y="195"/>
                  </a:cubicBezTo>
                  <a:cubicBezTo>
                    <a:pt x="528" y="238"/>
                    <a:pt x="572" y="273"/>
                    <a:pt x="579" y="300"/>
                  </a:cubicBezTo>
                  <a:cubicBezTo>
                    <a:pt x="586" y="327"/>
                    <a:pt x="565" y="338"/>
                    <a:pt x="570" y="357"/>
                  </a:cubicBezTo>
                  <a:cubicBezTo>
                    <a:pt x="575" y="376"/>
                    <a:pt x="635" y="460"/>
                    <a:pt x="609" y="414"/>
                  </a:cubicBezTo>
                  <a:cubicBezTo>
                    <a:pt x="583" y="368"/>
                    <a:pt x="446" y="145"/>
                    <a:pt x="417" y="81"/>
                  </a:cubicBezTo>
                  <a:cubicBezTo>
                    <a:pt x="388" y="17"/>
                    <a:pt x="431" y="28"/>
                    <a:pt x="435" y="27"/>
                  </a:cubicBezTo>
                  <a:cubicBezTo>
                    <a:pt x="439" y="26"/>
                    <a:pt x="436" y="60"/>
                    <a:pt x="441" y="72"/>
                  </a:cubicBezTo>
                  <a:cubicBezTo>
                    <a:pt x="446" y="84"/>
                    <a:pt x="455" y="90"/>
                    <a:pt x="468" y="102"/>
                  </a:cubicBezTo>
                  <a:cubicBezTo>
                    <a:pt x="481" y="114"/>
                    <a:pt x="496" y="135"/>
                    <a:pt x="516" y="144"/>
                  </a:cubicBezTo>
                  <a:cubicBezTo>
                    <a:pt x="536" y="153"/>
                    <a:pt x="572" y="149"/>
                    <a:pt x="588" y="159"/>
                  </a:cubicBezTo>
                  <a:cubicBezTo>
                    <a:pt x="604" y="169"/>
                    <a:pt x="612" y="192"/>
                    <a:pt x="612" y="204"/>
                  </a:cubicBezTo>
                  <a:cubicBezTo>
                    <a:pt x="612" y="216"/>
                    <a:pt x="589" y="219"/>
                    <a:pt x="585" y="231"/>
                  </a:cubicBezTo>
                  <a:cubicBezTo>
                    <a:pt x="581" y="243"/>
                    <a:pt x="582" y="263"/>
                    <a:pt x="585" y="279"/>
                  </a:cubicBezTo>
                  <a:cubicBezTo>
                    <a:pt x="588" y="295"/>
                    <a:pt x="598" y="310"/>
                    <a:pt x="603" y="327"/>
                  </a:cubicBezTo>
                  <a:cubicBezTo>
                    <a:pt x="608" y="344"/>
                    <a:pt x="602" y="369"/>
                    <a:pt x="618" y="384"/>
                  </a:cubicBezTo>
                  <a:cubicBezTo>
                    <a:pt x="634" y="399"/>
                    <a:pt x="677" y="418"/>
                    <a:pt x="696" y="417"/>
                  </a:cubicBezTo>
                  <a:cubicBezTo>
                    <a:pt x="715" y="416"/>
                    <a:pt x="725" y="411"/>
                    <a:pt x="732" y="378"/>
                  </a:cubicBezTo>
                  <a:cubicBezTo>
                    <a:pt x="739" y="345"/>
                    <a:pt x="751" y="254"/>
                    <a:pt x="741" y="216"/>
                  </a:cubicBezTo>
                  <a:cubicBezTo>
                    <a:pt x="731" y="178"/>
                    <a:pt x="688" y="168"/>
                    <a:pt x="672" y="147"/>
                  </a:cubicBezTo>
                  <a:cubicBezTo>
                    <a:pt x="656" y="126"/>
                    <a:pt x="638" y="107"/>
                    <a:pt x="645" y="87"/>
                  </a:cubicBezTo>
                  <a:cubicBezTo>
                    <a:pt x="652" y="67"/>
                    <a:pt x="709" y="36"/>
                    <a:pt x="714" y="27"/>
                  </a:cubicBezTo>
                  <a:cubicBezTo>
                    <a:pt x="719" y="18"/>
                    <a:pt x="677" y="22"/>
                    <a:pt x="675" y="33"/>
                  </a:cubicBezTo>
                  <a:cubicBezTo>
                    <a:pt x="673" y="44"/>
                    <a:pt x="692" y="77"/>
                    <a:pt x="699" y="93"/>
                  </a:cubicBezTo>
                  <a:cubicBezTo>
                    <a:pt x="706" y="109"/>
                    <a:pt x="719" y="117"/>
                    <a:pt x="717" y="129"/>
                  </a:cubicBezTo>
                  <a:cubicBezTo>
                    <a:pt x="715" y="141"/>
                    <a:pt x="690" y="148"/>
                    <a:pt x="687" y="168"/>
                  </a:cubicBezTo>
                  <a:cubicBezTo>
                    <a:pt x="684" y="188"/>
                    <a:pt x="701" y="229"/>
                    <a:pt x="699" y="249"/>
                  </a:cubicBezTo>
                  <a:cubicBezTo>
                    <a:pt x="697" y="269"/>
                    <a:pt x="672" y="270"/>
                    <a:pt x="672" y="288"/>
                  </a:cubicBezTo>
                  <a:cubicBezTo>
                    <a:pt x="672" y="306"/>
                    <a:pt x="692" y="356"/>
                    <a:pt x="699" y="357"/>
                  </a:cubicBezTo>
                  <a:cubicBezTo>
                    <a:pt x="706" y="358"/>
                    <a:pt x="729" y="317"/>
                    <a:pt x="714" y="291"/>
                  </a:cubicBezTo>
                  <a:cubicBezTo>
                    <a:pt x="699" y="265"/>
                    <a:pt x="621" y="230"/>
                    <a:pt x="606" y="201"/>
                  </a:cubicBezTo>
                  <a:cubicBezTo>
                    <a:pt x="591" y="172"/>
                    <a:pt x="635" y="139"/>
                    <a:pt x="624" y="117"/>
                  </a:cubicBezTo>
                  <a:cubicBezTo>
                    <a:pt x="613" y="95"/>
                    <a:pt x="558" y="73"/>
                    <a:pt x="540" y="69"/>
                  </a:cubicBezTo>
                  <a:cubicBezTo>
                    <a:pt x="522" y="65"/>
                    <a:pt x="528" y="77"/>
                    <a:pt x="516" y="90"/>
                  </a:cubicBezTo>
                  <a:cubicBezTo>
                    <a:pt x="504" y="103"/>
                    <a:pt x="489" y="131"/>
                    <a:pt x="468" y="147"/>
                  </a:cubicBezTo>
                  <a:cubicBezTo>
                    <a:pt x="447" y="163"/>
                    <a:pt x="388" y="165"/>
                    <a:pt x="387" y="186"/>
                  </a:cubicBezTo>
                  <a:cubicBezTo>
                    <a:pt x="386" y="207"/>
                    <a:pt x="442" y="245"/>
                    <a:pt x="459" y="273"/>
                  </a:cubicBezTo>
                  <a:cubicBezTo>
                    <a:pt x="476" y="301"/>
                    <a:pt x="491" y="338"/>
                    <a:pt x="492" y="354"/>
                  </a:cubicBezTo>
                  <a:cubicBezTo>
                    <a:pt x="493" y="370"/>
                    <a:pt x="475" y="363"/>
                    <a:pt x="465" y="372"/>
                  </a:cubicBezTo>
                  <a:cubicBezTo>
                    <a:pt x="455" y="381"/>
                    <a:pt x="431" y="407"/>
                    <a:pt x="432" y="411"/>
                  </a:cubicBezTo>
                  <a:cubicBezTo>
                    <a:pt x="433" y="415"/>
                    <a:pt x="469" y="406"/>
                    <a:pt x="474" y="396"/>
                  </a:cubicBezTo>
                  <a:cubicBezTo>
                    <a:pt x="479" y="386"/>
                    <a:pt x="470" y="367"/>
                    <a:pt x="462" y="351"/>
                  </a:cubicBezTo>
                  <a:cubicBezTo>
                    <a:pt x="454" y="335"/>
                    <a:pt x="441" y="316"/>
                    <a:pt x="426" y="300"/>
                  </a:cubicBezTo>
                  <a:cubicBezTo>
                    <a:pt x="411" y="284"/>
                    <a:pt x="377" y="282"/>
                    <a:pt x="372" y="255"/>
                  </a:cubicBezTo>
                  <a:cubicBezTo>
                    <a:pt x="367" y="228"/>
                    <a:pt x="387" y="163"/>
                    <a:pt x="393" y="138"/>
                  </a:cubicBezTo>
                  <a:cubicBezTo>
                    <a:pt x="399" y="113"/>
                    <a:pt x="411" y="118"/>
                    <a:pt x="411" y="102"/>
                  </a:cubicBezTo>
                  <a:cubicBezTo>
                    <a:pt x="411" y="86"/>
                    <a:pt x="402" y="54"/>
                    <a:pt x="393" y="42"/>
                  </a:cubicBezTo>
                  <a:cubicBezTo>
                    <a:pt x="384" y="30"/>
                    <a:pt x="369" y="29"/>
                    <a:pt x="357" y="27"/>
                  </a:cubicBezTo>
                  <a:cubicBezTo>
                    <a:pt x="345" y="25"/>
                    <a:pt x="326" y="10"/>
                    <a:pt x="318" y="30"/>
                  </a:cubicBezTo>
                  <a:cubicBezTo>
                    <a:pt x="310" y="50"/>
                    <a:pt x="312" y="119"/>
                    <a:pt x="309" y="144"/>
                  </a:cubicBezTo>
                  <a:cubicBezTo>
                    <a:pt x="306" y="169"/>
                    <a:pt x="297" y="169"/>
                    <a:pt x="300" y="183"/>
                  </a:cubicBezTo>
                  <a:cubicBezTo>
                    <a:pt x="303" y="197"/>
                    <a:pt x="326" y="215"/>
                    <a:pt x="327" y="228"/>
                  </a:cubicBezTo>
                  <a:cubicBezTo>
                    <a:pt x="328" y="241"/>
                    <a:pt x="304" y="247"/>
                    <a:pt x="306" y="264"/>
                  </a:cubicBezTo>
                  <a:cubicBezTo>
                    <a:pt x="308" y="281"/>
                    <a:pt x="334" y="311"/>
                    <a:pt x="336" y="330"/>
                  </a:cubicBezTo>
                  <a:cubicBezTo>
                    <a:pt x="338" y="349"/>
                    <a:pt x="316" y="365"/>
                    <a:pt x="318" y="378"/>
                  </a:cubicBezTo>
                  <a:cubicBezTo>
                    <a:pt x="320" y="391"/>
                    <a:pt x="355" y="405"/>
                    <a:pt x="345" y="408"/>
                  </a:cubicBezTo>
                  <a:cubicBezTo>
                    <a:pt x="335" y="411"/>
                    <a:pt x="276" y="408"/>
                    <a:pt x="258" y="396"/>
                  </a:cubicBezTo>
                  <a:cubicBezTo>
                    <a:pt x="240" y="384"/>
                    <a:pt x="239" y="352"/>
                    <a:pt x="234" y="336"/>
                  </a:cubicBezTo>
                  <a:cubicBezTo>
                    <a:pt x="229" y="320"/>
                    <a:pt x="240" y="313"/>
                    <a:pt x="225" y="300"/>
                  </a:cubicBezTo>
                  <a:cubicBezTo>
                    <a:pt x="210" y="287"/>
                    <a:pt x="163" y="281"/>
                    <a:pt x="144" y="258"/>
                  </a:cubicBezTo>
                  <a:cubicBezTo>
                    <a:pt x="125" y="235"/>
                    <a:pt x="113" y="193"/>
                    <a:pt x="108" y="162"/>
                  </a:cubicBezTo>
                  <a:cubicBezTo>
                    <a:pt x="103" y="131"/>
                    <a:pt x="117" y="94"/>
                    <a:pt x="114" y="72"/>
                  </a:cubicBezTo>
                  <a:cubicBezTo>
                    <a:pt x="111" y="50"/>
                    <a:pt x="95" y="30"/>
                    <a:pt x="87" y="27"/>
                  </a:cubicBezTo>
                  <a:cubicBezTo>
                    <a:pt x="79" y="24"/>
                    <a:pt x="72" y="33"/>
                    <a:pt x="66" y="54"/>
                  </a:cubicBezTo>
                  <a:cubicBezTo>
                    <a:pt x="60" y="75"/>
                    <a:pt x="54" y="131"/>
                    <a:pt x="51" y="153"/>
                  </a:cubicBezTo>
                  <a:cubicBezTo>
                    <a:pt x="48" y="175"/>
                    <a:pt x="45" y="173"/>
                    <a:pt x="48" y="186"/>
                  </a:cubicBezTo>
                  <a:cubicBezTo>
                    <a:pt x="51" y="199"/>
                    <a:pt x="72" y="221"/>
                    <a:pt x="69" y="231"/>
                  </a:cubicBezTo>
                  <a:cubicBezTo>
                    <a:pt x="66" y="241"/>
                    <a:pt x="38" y="241"/>
                    <a:pt x="30" y="249"/>
                  </a:cubicBezTo>
                  <a:cubicBezTo>
                    <a:pt x="22" y="257"/>
                    <a:pt x="26" y="265"/>
                    <a:pt x="21" y="279"/>
                  </a:cubicBezTo>
                  <a:cubicBezTo>
                    <a:pt x="16" y="293"/>
                    <a:pt x="4" y="321"/>
                    <a:pt x="3" y="333"/>
                  </a:cubicBezTo>
                  <a:cubicBezTo>
                    <a:pt x="2" y="345"/>
                    <a:pt x="8" y="341"/>
                    <a:pt x="12" y="354"/>
                  </a:cubicBezTo>
                  <a:cubicBezTo>
                    <a:pt x="16" y="367"/>
                    <a:pt x="19" y="412"/>
                    <a:pt x="30" y="411"/>
                  </a:cubicBezTo>
                  <a:cubicBezTo>
                    <a:pt x="41" y="410"/>
                    <a:pt x="69" y="366"/>
                    <a:pt x="78" y="351"/>
                  </a:cubicBezTo>
                  <a:cubicBezTo>
                    <a:pt x="87" y="336"/>
                    <a:pt x="83" y="313"/>
                    <a:pt x="87" y="318"/>
                  </a:cubicBezTo>
                  <a:cubicBezTo>
                    <a:pt x="91" y="323"/>
                    <a:pt x="98" y="368"/>
                    <a:pt x="102" y="384"/>
                  </a:cubicBezTo>
                  <a:cubicBezTo>
                    <a:pt x="106" y="400"/>
                    <a:pt x="105" y="421"/>
                    <a:pt x="111" y="414"/>
                  </a:cubicBezTo>
                  <a:cubicBezTo>
                    <a:pt x="117" y="407"/>
                    <a:pt x="136" y="365"/>
                    <a:pt x="141" y="342"/>
                  </a:cubicBezTo>
                  <a:cubicBezTo>
                    <a:pt x="146" y="319"/>
                    <a:pt x="141" y="308"/>
                    <a:pt x="141" y="273"/>
                  </a:cubicBezTo>
                  <a:cubicBezTo>
                    <a:pt x="141" y="238"/>
                    <a:pt x="133" y="172"/>
                    <a:pt x="138" y="129"/>
                  </a:cubicBezTo>
                  <a:cubicBezTo>
                    <a:pt x="143" y="86"/>
                    <a:pt x="150" y="1"/>
                    <a:pt x="171" y="12"/>
                  </a:cubicBezTo>
                  <a:cubicBezTo>
                    <a:pt x="192" y="23"/>
                    <a:pt x="244" y="153"/>
                    <a:pt x="264" y="195"/>
                  </a:cubicBezTo>
                  <a:cubicBezTo>
                    <a:pt x="284" y="237"/>
                    <a:pt x="285" y="244"/>
                    <a:pt x="294" y="264"/>
                  </a:cubicBezTo>
                  <a:cubicBezTo>
                    <a:pt x="303" y="284"/>
                    <a:pt x="306" y="304"/>
                    <a:pt x="321" y="315"/>
                  </a:cubicBezTo>
                  <a:cubicBezTo>
                    <a:pt x="336" y="326"/>
                    <a:pt x="371" y="317"/>
                    <a:pt x="387" y="333"/>
                  </a:cubicBezTo>
                  <a:cubicBezTo>
                    <a:pt x="403" y="349"/>
                    <a:pt x="396" y="408"/>
                    <a:pt x="417" y="411"/>
                  </a:cubicBezTo>
                  <a:cubicBezTo>
                    <a:pt x="438" y="414"/>
                    <a:pt x="496" y="378"/>
                    <a:pt x="516" y="354"/>
                  </a:cubicBezTo>
                  <a:cubicBezTo>
                    <a:pt x="536" y="330"/>
                    <a:pt x="537" y="296"/>
                    <a:pt x="534" y="270"/>
                  </a:cubicBezTo>
                  <a:cubicBezTo>
                    <a:pt x="531" y="244"/>
                    <a:pt x="501" y="216"/>
                    <a:pt x="498" y="198"/>
                  </a:cubicBezTo>
                  <a:cubicBezTo>
                    <a:pt x="495" y="180"/>
                    <a:pt x="511" y="175"/>
                    <a:pt x="516" y="162"/>
                  </a:cubicBezTo>
                  <a:cubicBezTo>
                    <a:pt x="521" y="149"/>
                    <a:pt x="519" y="140"/>
                    <a:pt x="528" y="117"/>
                  </a:cubicBezTo>
                  <a:cubicBezTo>
                    <a:pt x="537" y="94"/>
                    <a:pt x="546" y="35"/>
                    <a:pt x="573" y="21"/>
                  </a:cubicBezTo>
                  <a:cubicBezTo>
                    <a:pt x="600" y="7"/>
                    <a:pt x="664" y="29"/>
                    <a:pt x="690" y="33"/>
                  </a:cubicBezTo>
                  <a:cubicBezTo>
                    <a:pt x="716" y="37"/>
                    <a:pt x="720" y="32"/>
                    <a:pt x="732" y="45"/>
                  </a:cubicBezTo>
                  <a:cubicBezTo>
                    <a:pt x="744" y="58"/>
                    <a:pt x="761" y="100"/>
                    <a:pt x="765" y="114"/>
                  </a:cubicBezTo>
                  <a:cubicBezTo>
                    <a:pt x="769" y="128"/>
                    <a:pt x="761" y="126"/>
                    <a:pt x="756" y="132"/>
                  </a:cubicBezTo>
                  <a:cubicBezTo>
                    <a:pt x="751" y="138"/>
                    <a:pt x="733" y="142"/>
                    <a:pt x="735" y="153"/>
                  </a:cubicBezTo>
                  <a:cubicBezTo>
                    <a:pt x="737" y="164"/>
                    <a:pt x="760" y="184"/>
                    <a:pt x="771" y="198"/>
                  </a:cubicBezTo>
                  <a:cubicBezTo>
                    <a:pt x="782" y="212"/>
                    <a:pt x="811" y="226"/>
                    <a:pt x="804" y="240"/>
                  </a:cubicBezTo>
                  <a:cubicBezTo>
                    <a:pt x="797" y="254"/>
                    <a:pt x="741" y="272"/>
                    <a:pt x="729" y="285"/>
                  </a:cubicBezTo>
                  <a:cubicBezTo>
                    <a:pt x="717" y="298"/>
                    <a:pt x="720" y="305"/>
                    <a:pt x="732" y="318"/>
                  </a:cubicBezTo>
                  <a:cubicBezTo>
                    <a:pt x="744" y="331"/>
                    <a:pt x="796" y="351"/>
                    <a:pt x="798" y="363"/>
                  </a:cubicBezTo>
                  <a:cubicBezTo>
                    <a:pt x="800" y="375"/>
                    <a:pt x="757" y="381"/>
                    <a:pt x="747" y="390"/>
                  </a:cubicBezTo>
                  <a:cubicBezTo>
                    <a:pt x="737" y="399"/>
                    <a:pt x="737" y="408"/>
                    <a:pt x="738" y="417"/>
                  </a:cubicBezTo>
                </a:path>
              </a:pathLst>
            </a:custGeom>
            <a:grpFill/>
            <a:ln w="3175">
              <a:solidFill>
                <a:srgbClr val="000066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algn="r">
                <a:defRPr/>
              </a:pPr>
              <a:endParaRPr lang="nl-NL" b="0">
                <a:latin typeface="Arial" charset="0"/>
              </a:endParaRPr>
            </a:p>
          </p:txBody>
        </p:sp>
      </p:grpSp>
      <p:sp>
        <p:nvSpPr>
          <p:cNvPr id="12296" name="Freeform 92"/>
          <p:cNvSpPr>
            <a:spLocks/>
          </p:cNvSpPr>
          <p:nvPr/>
        </p:nvSpPr>
        <p:spPr bwMode="auto">
          <a:xfrm>
            <a:off x="2071511" y="3875929"/>
            <a:ext cx="1766711" cy="47625"/>
          </a:xfrm>
          <a:custGeom>
            <a:avLst/>
            <a:gdLst>
              <a:gd name="T0" fmla="*/ 0 w 1678"/>
              <a:gd name="T1" fmla="*/ 0 h 56"/>
              <a:gd name="T2" fmla="*/ 2147483647 w 1678"/>
              <a:gd name="T3" fmla="*/ 0 h 56"/>
              <a:gd name="T4" fmla="*/ 2147483647 w 1678"/>
              <a:gd name="T5" fmla="*/ 0 h 56"/>
              <a:gd name="T6" fmla="*/ 2147483647 w 1678"/>
              <a:gd name="T7" fmla="*/ 2147483647 h 56"/>
              <a:gd name="T8" fmla="*/ 2147483647 w 1678"/>
              <a:gd name="T9" fmla="*/ 2147483647 h 56"/>
              <a:gd name="T10" fmla="*/ 2147483647 w 1678"/>
              <a:gd name="T11" fmla="*/ 2147483647 h 56"/>
              <a:gd name="T12" fmla="*/ 2147483647 w 1678"/>
              <a:gd name="T13" fmla="*/ 2147483647 h 56"/>
              <a:gd name="T14" fmla="*/ 2147483647 w 1678"/>
              <a:gd name="T15" fmla="*/ 2147483647 h 56"/>
              <a:gd name="T16" fmla="*/ 2147483647 w 1678"/>
              <a:gd name="T17" fmla="*/ 2147483647 h 56"/>
              <a:gd name="T18" fmla="*/ 2147483647 w 1678"/>
              <a:gd name="T19" fmla="*/ 2147483647 h 56"/>
              <a:gd name="T20" fmla="*/ 2147483647 w 1678"/>
              <a:gd name="T21" fmla="*/ 2147483647 h 56"/>
              <a:gd name="T22" fmla="*/ 2147483647 w 1678"/>
              <a:gd name="T23" fmla="*/ 2147483647 h 56"/>
              <a:gd name="T24" fmla="*/ 2147483647 w 1678"/>
              <a:gd name="T25" fmla="*/ 2147483647 h 56"/>
              <a:gd name="T26" fmla="*/ 2147483647 w 1678"/>
              <a:gd name="T27" fmla="*/ 2147483647 h 56"/>
              <a:gd name="T28" fmla="*/ 2147483647 w 1678"/>
              <a:gd name="T29" fmla="*/ 2147483647 h 56"/>
              <a:gd name="T30" fmla="*/ 2147483647 w 1678"/>
              <a:gd name="T31" fmla="*/ 2147483647 h 56"/>
              <a:gd name="T32" fmla="*/ 2147483647 w 1678"/>
              <a:gd name="T33" fmla="*/ 2147483647 h 56"/>
              <a:gd name="T34" fmla="*/ 2147483647 w 1678"/>
              <a:gd name="T35" fmla="*/ 2147483647 h 56"/>
              <a:gd name="T36" fmla="*/ 2147483647 w 1678"/>
              <a:gd name="T37" fmla="*/ 2147483647 h 56"/>
              <a:gd name="T38" fmla="*/ 2147483647 w 1678"/>
              <a:gd name="T39" fmla="*/ 2147483647 h 56"/>
              <a:gd name="T40" fmla="*/ 2147483647 w 1678"/>
              <a:gd name="T41" fmla="*/ 2147483647 h 56"/>
              <a:gd name="T42" fmla="*/ 2147483647 w 1678"/>
              <a:gd name="T43" fmla="*/ 2147483647 h 56"/>
              <a:gd name="T44" fmla="*/ 2147483647 w 1678"/>
              <a:gd name="T45" fmla="*/ 2147483647 h 56"/>
              <a:gd name="T46" fmla="*/ 2147483647 w 1678"/>
              <a:gd name="T47" fmla="*/ 2147483647 h 56"/>
              <a:gd name="T48" fmla="*/ 2147483647 w 1678"/>
              <a:gd name="T49" fmla="*/ 2147483647 h 56"/>
              <a:gd name="T50" fmla="*/ 2147483647 w 1678"/>
              <a:gd name="T51" fmla="*/ 2147483647 h 56"/>
              <a:gd name="T52" fmla="*/ 2147483647 w 1678"/>
              <a:gd name="T53" fmla="*/ 2147483647 h 56"/>
              <a:gd name="T54" fmla="*/ 2147483647 w 1678"/>
              <a:gd name="T55" fmla="*/ 2147483647 h 56"/>
              <a:gd name="T56" fmla="*/ 2147483647 w 1678"/>
              <a:gd name="T57" fmla="*/ 2147483647 h 56"/>
              <a:gd name="T58" fmla="*/ 2147483647 w 1678"/>
              <a:gd name="T59" fmla="*/ 2147483647 h 56"/>
              <a:gd name="T60" fmla="*/ 0 w 1678"/>
              <a:gd name="T61" fmla="*/ 0 h 5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678"/>
              <a:gd name="T94" fmla="*/ 0 h 56"/>
              <a:gd name="T95" fmla="*/ 1678 w 1678"/>
              <a:gd name="T96" fmla="*/ 56 h 5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678" h="56">
                <a:moveTo>
                  <a:pt x="0" y="0"/>
                </a:moveTo>
                <a:lnTo>
                  <a:pt x="272" y="0"/>
                </a:lnTo>
                <a:lnTo>
                  <a:pt x="1678" y="0"/>
                </a:lnTo>
                <a:lnTo>
                  <a:pt x="1666" y="22"/>
                </a:lnTo>
                <a:lnTo>
                  <a:pt x="1622" y="36"/>
                </a:lnTo>
                <a:lnTo>
                  <a:pt x="1586" y="44"/>
                </a:lnTo>
                <a:lnTo>
                  <a:pt x="1542" y="46"/>
                </a:lnTo>
                <a:lnTo>
                  <a:pt x="1451" y="46"/>
                </a:lnTo>
                <a:lnTo>
                  <a:pt x="1376" y="50"/>
                </a:lnTo>
                <a:lnTo>
                  <a:pt x="1315" y="46"/>
                </a:lnTo>
                <a:lnTo>
                  <a:pt x="1202" y="28"/>
                </a:lnTo>
                <a:lnTo>
                  <a:pt x="1120" y="36"/>
                </a:lnTo>
                <a:lnTo>
                  <a:pt x="994" y="28"/>
                </a:lnTo>
                <a:lnTo>
                  <a:pt x="886" y="44"/>
                </a:lnTo>
                <a:lnTo>
                  <a:pt x="808" y="54"/>
                </a:lnTo>
                <a:lnTo>
                  <a:pt x="768" y="56"/>
                </a:lnTo>
                <a:lnTo>
                  <a:pt x="722" y="46"/>
                </a:lnTo>
                <a:lnTo>
                  <a:pt x="604" y="30"/>
                </a:lnTo>
                <a:lnTo>
                  <a:pt x="550" y="32"/>
                </a:lnTo>
                <a:lnTo>
                  <a:pt x="502" y="32"/>
                </a:lnTo>
                <a:lnTo>
                  <a:pt x="446" y="38"/>
                </a:lnTo>
                <a:lnTo>
                  <a:pt x="398" y="44"/>
                </a:lnTo>
                <a:lnTo>
                  <a:pt x="362" y="52"/>
                </a:lnTo>
                <a:lnTo>
                  <a:pt x="328" y="52"/>
                </a:lnTo>
                <a:lnTo>
                  <a:pt x="272" y="46"/>
                </a:lnTo>
                <a:lnTo>
                  <a:pt x="228" y="48"/>
                </a:lnTo>
                <a:lnTo>
                  <a:pt x="188" y="32"/>
                </a:lnTo>
                <a:lnTo>
                  <a:pt x="116" y="14"/>
                </a:lnTo>
                <a:lnTo>
                  <a:pt x="68" y="14"/>
                </a:lnTo>
                <a:lnTo>
                  <a:pt x="28" y="14"/>
                </a:lnTo>
                <a:lnTo>
                  <a:pt x="0" y="0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7" name="Freeform 93"/>
          <p:cNvSpPr>
            <a:spLocks/>
          </p:cNvSpPr>
          <p:nvPr/>
        </p:nvSpPr>
        <p:spPr bwMode="auto">
          <a:xfrm flipV="1">
            <a:off x="2089856" y="4337892"/>
            <a:ext cx="1725788" cy="73025"/>
          </a:xfrm>
          <a:custGeom>
            <a:avLst/>
            <a:gdLst>
              <a:gd name="T0" fmla="*/ 0 w 1678"/>
              <a:gd name="T1" fmla="*/ 0 h 56"/>
              <a:gd name="T2" fmla="*/ 2147483647 w 1678"/>
              <a:gd name="T3" fmla="*/ 0 h 56"/>
              <a:gd name="T4" fmla="*/ 2147483647 w 1678"/>
              <a:gd name="T5" fmla="*/ 0 h 56"/>
              <a:gd name="T6" fmla="*/ 2147483647 w 1678"/>
              <a:gd name="T7" fmla="*/ 2147483647 h 56"/>
              <a:gd name="T8" fmla="*/ 2147483647 w 1678"/>
              <a:gd name="T9" fmla="*/ 2147483647 h 56"/>
              <a:gd name="T10" fmla="*/ 2147483647 w 1678"/>
              <a:gd name="T11" fmla="*/ 2147483647 h 56"/>
              <a:gd name="T12" fmla="*/ 2147483647 w 1678"/>
              <a:gd name="T13" fmla="*/ 2147483647 h 56"/>
              <a:gd name="T14" fmla="*/ 2147483647 w 1678"/>
              <a:gd name="T15" fmla="*/ 2147483647 h 56"/>
              <a:gd name="T16" fmla="*/ 2147483647 w 1678"/>
              <a:gd name="T17" fmla="*/ 2147483647 h 56"/>
              <a:gd name="T18" fmla="*/ 2147483647 w 1678"/>
              <a:gd name="T19" fmla="*/ 2147483647 h 56"/>
              <a:gd name="T20" fmla="*/ 2147483647 w 1678"/>
              <a:gd name="T21" fmla="*/ 2147483647 h 56"/>
              <a:gd name="T22" fmla="*/ 2147483647 w 1678"/>
              <a:gd name="T23" fmla="*/ 2147483647 h 56"/>
              <a:gd name="T24" fmla="*/ 2147483647 w 1678"/>
              <a:gd name="T25" fmla="*/ 2147483647 h 56"/>
              <a:gd name="T26" fmla="*/ 2147483647 w 1678"/>
              <a:gd name="T27" fmla="*/ 2147483647 h 56"/>
              <a:gd name="T28" fmla="*/ 2147483647 w 1678"/>
              <a:gd name="T29" fmla="*/ 2147483647 h 56"/>
              <a:gd name="T30" fmla="*/ 2147483647 w 1678"/>
              <a:gd name="T31" fmla="*/ 2147483647 h 56"/>
              <a:gd name="T32" fmla="*/ 2147483647 w 1678"/>
              <a:gd name="T33" fmla="*/ 2147483647 h 56"/>
              <a:gd name="T34" fmla="*/ 2147483647 w 1678"/>
              <a:gd name="T35" fmla="*/ 2147483647 h 56"/>
              <a:gd name="T36" fmla="*/ 2147483647 w 1678"/>
              <a:gd name="T37" fmla="*/ 2147483647 h 56"/>
              <a:gd name="T38" fmla="*/ 2147483647 w 1678"/>
              <a:gd name="T39" fmla="*/ 2147483647 h 56"/>
              <a:gd name="T40" fmla="*/ 2147483647 w 1678"/>
              <a:gd name="T41" fmla="*/ 2147483647 h 56"/>
              <a:gd name="T42" fmla="*/ 2147483647 w 1678"/>
              <a:gd name="T43" fmla="*/ 2147483647 h 56"/>
              <a:gd name="T44" fmla="*/ 2147483647 w 1678"/>
              <a:gd name="T45" fmla="*/ 2147483647 h 56"/>
              <a:gd name="T46" fmla="*/ 2147483647 w 1678"/>
              <a:gd name="T47" fmla="*/ 2147483647 h 56"/>
              <a:gd name="T48" fmla="*/ 2147483647 w 1678"/>
              <a:gd name="T49" fmla="*/ 2147483647 h 56"/>
              <a:gd name="T50" fmla="*/ 2147483647 w 1678"/>
              <a:gd name="T51" fmla="*/ 2147483647 h 56"/>
              <a:gd name="T52" fmla="*/ 2147483647 w 1678"/>
              <a:gd name="T53" fmla="*/ 2147483647 h 56"/>
              <a:gd name="T54" fmla="*/ 2147483647 w 1678"/>
              <a:gd name="T55" fmla="*/ 2147483647 h 56"/>
              <a:gd name="T56" fmla="*/ 2147483647 w 1678"/>
              <a:gd name="T57" fmla="*/ 2147483647 h 56"/>
              <a:gd name="T58" fmla="*/ 2147483647 w 1678"/>
              <a:gd name="T59" fmla="*/ 2147483647 h 56"/>
              <a:gd name="T60" fmla="*/ 0 w 1678"/>
              <a:gd name="T61" fmla="*/ 0 h 5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678"/>
              <a:gd name="T94" fmla="*/ 0 h 56"/>
              <a:gd name="T95" fmla="*/ 1678 w 1678"/>
              <a:gd name="T96" fmla="*/ 56 h 5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678" h="56">
                <a:moveTo>
                  <a:pt x="0" y="0"/>
                </a:moveTo>
                <a:lnTo>
                  <a:pt x="272" y="0"/>
                </a:lnTo>
                <a:lnTo>
                  <a:pt x="1678" y="0"/>
                </a:lnTo>
                <a:lnTo>
                  <a:pt x="1666" y="22"/>
                </a:lnTo>
                <a:lnTo>
                  <a:pt x="1622" y="36"/>
                </a:lnTo>
                <a:lnTo>
                  <a:pt x="1586" y="44"/>
                </a:lnTo>
                <a:lnTo>
                  <a:pt x="1542" y="46"/>
                </a:lnTo>
                <a:lnTo>
                  <a:pt x="1451" y="46"/>
                </a:lnTo>
                <a:lnTo>
                  <a:pt x="1376" y="50"/>
                </a:lnTo>
                <a:lnTo>
                  <a:pt x="1315" y="46"/>
                </a:lnTo>
                <a:lnTo>
                  <a:pt x="1202" y="28"/>
                </a:lnTo>
                <a:lnTo>
                  <a:pt x="1120" y="36"/>
                </a:lnTo>
                <a:lnTo>
                  <a:pt x="994" y="28"/>
                </a:lnTo>
                <a:lnTo>
                  <a:pt x="886" y="44"/>
                </a:lnTo>
                <a:lnTo>
                  <a:pt x="808" y="54"/>
                </a:lnTo>
                <a:lnTo>
                  <a:pt x="768" y="56"/>
                </a:lnTo>
                <a:lnTo>
                  <a:pt x="722" y="46"/>
                </a:lnTo>
                <a:lnTo>
                  <a:pt x="604" y="30"/>
                </a:lnTo>
                <a:lnTo>
                  <a:pt x="550" y="32"/>
                </a:lnTo>
                <a:lnTo>
                  <a:pt x="502" y="32"/>
                </a:lnTo>
                <a:lnTo>
                  <a:pt x="446" y="38"/>
                </a:lnTo>
                <a:lnTo>
                  <a:pt x="398" y="44"/>
                </a:lnTo>
                <a:lnTo>
                  <a:pt x="362" y="52"/>
                </a:lnTo>
                <a:lnTo>
                  <a:pt x="328" y="52"/>
                </a:lnTo>
                <a:lnTo>
                  <a:pt x="272" y="46"/>
                </a:lnTo>
                <a:lnTo>
                  <a:pt x="228" y="48"/>
                </a:lnTo>
                <a:lnTo>
                  <a:pt x="188" y="32"/>
                </a:lnTo>
                <a:lnTo>
                  <a:pt x="116" y="14"/>
                </a:lnTo>
                <a:lnTo>
                  <a:pt x="68" y="14"/>
                </a:lnTo>
                <a:lnTo>
                  <a:pt x="28" y="14"/>
                </a:lnTo>
                <a:lnTo>
                  <a:pt x="0" y="0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/>
          <a:lstStyle/>
          <a:p>
            <a:endParaRPr lang="en-US"/>
          </a:p>
        </p:txBody>
      </p:sp>
      <p:sp>
        <p:nvSpPr>
          <p:cNvPr id="12298" name="Freeform 94"/>
          <p:cNvSpPr>
            <a:spLocks/>
          </p:cNvSpPr>
          <p:nvPr/>
        </p:nvSpPr>
        <p:spPr bwMode="auto">
          <a:xfrm>
            <a:off x="1062567" y="3867991"/>
            <a:ext cx="1061156" cy="53975"/>
          </a:xfrm>
          <a:custGeom>
            <a:avLst/>
            <a:gdLst>
              <a:gd name="T0" fmla="*/ 0 w 1678"/>
              <a:gd name="T1" fmla="*/ 0 h 56"/>
              <a:gd name="T2" fmla="*/ 2147483647 w 1678"/>
              <a:gd name="T3" fmla="*/ 0 h 56"/>
              <a:gd name="T4" fmla="*/ 2147483647 w 1678"/>
              <a:gd name="T5" fmla="*/ 0 h 56"/>
              <a:gd name="T6" fmla="*/ 2147483647 w 1678"/>
              <a:gd name="T7" fmla="*/ 2147483647 h 56"/>
              <a:gd name="T8" fmla="*/ 2147483647 w 1678"/>
              <a:gd name="T9" fmla="*/ 2147483647 h 56"/>
              <a:gd name="T10" fmla="*/ 2147483647 w 1678"/>
              <a:gd name="T11" fmla="*/ 2147483647 h 56"/>
              <a:gd name="T12" fmla="*/ 2147483647 w 1678"/>
              <a:gd name="T13" fmla="*/ 2147483647 h 56"/>
              <a:gd name="T14" fmla="*/ 2147483647 w 1678"/>
              <a:gd name="T15" fmla="*/ 2147483647 h 56"/>
              <a:gd name="T16" fmla="*/ 2147483647 w 1678"/>
              <a:gd name="T17" fmla="*/ 2147483647 h 56"/>
              <a:gd name="T18" fmla="*/ 2147483647 w 1678"/>
              <a:gd name="T19" fmla="*/ 2147483647 h 56"/>
              <a:gd name="T20" fmla="*/ 2147483647 w 1678"/>
              <a:gd name="T21" fmla="*/ 2147483647 h 56"/>
              <a:gd name="T22" fmla="*/ 2147483647 w 1678"/>
              <a:gd name="T23" fmla="*/ 2147483647 h 56"/>
              <a:gd name="T24" fmla="*/ 2147483647 w 1678"/>
              <a:gd name="T25" fmla="*/ 2147483647 h 56"/>
              <a:gd name="T26" fmla="*/ 2147483647 w 1678"/>
              <a:gd name="T27" fmla="*/ 2147483647 h 56"/>
              <a:gd name="T28" fmla="*/ 2147483647 w 1678"/>
              <a:gd name="T29" fmla="*/ 2147483647 h 56"/>
              <a:gd name="T30" fmla="*/ 2147483647 w 1678"/>
              <a:gd name="T31" fmla="*/ 2147483647 h 56"/>
              <a:gd name="T32" fmla="*/ 2147483647 w 1678"/>
              <a:gd name="T33" fmla="*/ 2147483647 h 56"/>
              <a:gd name="T34" fmla="*/ 2147483647 w 1678"/>
              <a:gd name="T35" fmla="*/ 2147483647 h 56"/>
              <a:gd name="T36" fmla="*/ 2147483647 w 1678"/>
              <a:gd name="T37" fmla="*/ 2147483647 h 56"/>
              <a:gd name="T38" fmla="*/ 2147483647 w 1678"/>
              <a:gd name="T39" fmla="*/ 2147483647 h 56"/>
              <a:gd name="T40" fmla="*/ 2147483647 w 1678"/>
              <a:gd name="T41" fmla="*/ 2147483647 h 56"/>
              <a:gd name="T42" fmla="*/ 2147483647 w 1678"/>
              <a:gd name="T43" fmla="*/ 2147483647 h 56"/>
              <a:gd name="T44" fmla="*/ 2147483647 w 1678"/>
              <a:gd name="T45" fmla="*/ 2147483647 h 56"/>
              <a:gd name="T46" fmla="*/ 2147483647 w 1678"/>
              <a:gd name="T47" fmla="*/ 2147483647 h 56"/>
              <a:gd name="T48" fmla="*/ 2147483647 w 1678"/>
              <a:gd name="T49" fmla="*/ 2147483647 h 56"/>
              <a:gd name="T50" fmla="*/ 2147483647 w 1678"/>
              <a:gd name="T51" fmla="*/ 2147483647 h 56"/>
              <a:gd name="T52" fmla="*/ 2147483647 w 1678"/>
              <a:gd name="T53" fmla="*/ 2147483647 h 56"/>
              <a:gd name="T54" fmla="*/ 2147483647 w 1678"/>
              <a:gd name="T55" fmla="*/ 2147483647 h 56"/>
              <a:gd name="T56" fmla="*/ 2147483647 w 1678"/>
              <a:gd name="T57" fmla="*/ 2147483647 h 56"/>
              <a:gd name="T58" fmla="*/ 2147483647 w 1678"/>
              <a:gd name="T59" fmla="*/ 2147483647 h 56"/>
              <a:gd name="T60" fmla="*/ 0 w 1678"/>
              <a:gd name="T61" fmla="*/ 0 h 5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678"/>
              <a:gd name="T94" fmla="*/ 0 h 56"/>
              <a:gd name="T95" fmla="*/ 1678 w 1678"/>
              <a:gd name="T96" fmla="*/ 56 h 5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678" h="56">
                <a:moveTo>
                  <a:pt x="0" y="0"/>
                </a:moveTo>
                <a:lnTo>
                  <a:pt x="272" y="0"/>
                </a:lnTo>
                <a:lnTo>
                  <a:pt x="1678" y="0"/>
                </a:lnTo>
                <a:lnTo>
                  <a:pt x="1666" y="22"/>
                </a:lnTo>
                <a:lnTo>
                  <a:pt x="1622" y="36"/>
                </a:lnTo>
                <a:lnTo>
                  <a:pt x="1586" y="44"/>
                </a:lnTo>
                <a:lnTo>
                  <a:pt x="1542" y="46"/>
                </a:lnTo>
                <a:lnTo>
                  <a:pt x="1451" y="46"/>
                </a:lnTo>
                <a:lnTo>
                  <a:pt x="1376" y="50"/>
                </a:lnTo>
                <a:lnTo>
                  <a:pt x="1315" y="46"/>
                </a:lnTo>
                <a:lnTo>
                  <a:pt x="1202" y="28"/>
                </a:lnTo>
                <a:lnTo>
                  <a:pt x="1120" y="36"/>
                </a:lnTo>
                <a:lnTo>
                  <a:pt x="994" y="28"/>
                </a:lnTo>
                <a:lnTo>
                  <a:pt x="886" y="44"/>
                </a:lnTo>
                <a:lnTo>
                  <a:pt x="808" y="54"/>
                </a:lnTo>
                <a:lnTo>
                  <a:pt x="768" y="56"/>
                </a:lnTo>
                <a:lnTo>
                  <a:pt x="722" y="46"/>
                </a:lnTo>
                <a:lnTo>
                  <a:pt x="604" y="30"/>
                </a:lnTo>
                <a:lnTo>
                  <a:pt x="550" y="32"/>
                </a:lnTo>
                <a:lnTo>
                  <a:pt x="502" y="32"/>
                </a:lnTo>
                <a:lnTo>
                  <a:pt x="446" y="38"/>
                </a:lnTo>
                <a:lnTo>
                  <a:pt x="398" y="44"/>
                </a:lnTo>
                <a:lnTo>
                  <a:pt x="362" y="52"/>
                </a:lnTo>
                <a:lnTo>
                  <a:pt x="328" y="52"/>
                </a:lnTo>
                <a:lnTo>
                  <a:pt x="272" y="46"/>
                </a:lnTo>
                <a:lnTo>
                  <a:pt x="228" y="48"/>
                </a:lnTo>
                <a:lnTo>
                  <a:pt x="188" y="32"/>
                </a:lnTo>
                <a:lnTo>
                  <a:pt x="116" y="14"/>
                </a:lnTo>
                <a:lnTo>
                  <a:pt x="68" y="14"/>
                </a:lnTo>
                <a:lnTo>
                  <a:pt x="28" y="14"/>
                </a:lnTo>
                <a:lnTo>
                  <a:pt x="0" y="0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9" name="Freeform 95"/>
          <p:cNvSpPr>
            <a:spLocks/>
          </p:cNvSpPr>
          <p:nvPr/>
        </p:nvSpPr>
        <p:spPr bwMode="auto">
          <a:xfrm flipV="1">
            <a:off x="1066800" y="4356941"/>
            <a:ext cx="1061156" cy="55562"/>
          </a:xfrm>
          <a:custGeom>
            <a:avLst/>
            <a:gdLst>
              <a:gd name="T0" fmla="*/ 0 w 1678"/>
              <a:gd name="T1" fmla="*/ 0 h 56"/>
              <a:gd name="T2" fmla="*/ 2147483647 w 1678"/>
              <a:gd name="T3" fmla="*/ 0 h 56"/>
              <a:gd name="T4" fmla="*/ 2147483647 w 1678"/>
              <a:gd name="T5" fmla="*/ 0 h 56"/>
              <a:gd name="T6" fmla="*/ 2147483647 w 1678"/>
              <a:gd name="T7" fmla="*/ 2147483647 h 56"/>
              <a:gd name="T8" fmla="*/ 2147483647 w 1678"/>
              <a:gd name="T9" fmla="*/ 2147483647 h 56"/>
              <a:gd name="T10" fmla="*/ 2147483647 w 1678"/>
              <a:gd name="T11" fmla="*/ 2147483647 h 56"/>
              <a:gd name="T12" fmla="*/ 2147483647 w 1678"/>
              <a:gd name="T13" fmla="*/ 2147483647 h 56"/>
              <a:gd name="T14" fmla="*/ 2147483647 w 1678"/>
              <a:gd name="T15" fmla="*/ 2147483647 h 56"/>
              <a:gd name="T16" fmla="*/ 2147483647 w 1678"/>
              <a:gd name="T17" fmla="*/ 2147483647 h 56"/>
              <a:gd name="T18" fmla="*/ 2147483647 w 1678"/>
              <a:gd name="T19" fmla="*/ 2147483647 h 56"/>
              <a:gd name="T20" fmla="*/ 2147483647 w 1678"/>
              <a:gd name="T21" fmla="*/ 2147483647 h 56"/>
              <a:gd name="T22" fmla="*/ 2147483647 w 1678"/>
              <a:gd name="T23" fmla="*/ 2147483647 h 56"/>
              <a:gd name="T24" fmla="*/ 2147483647 w 1678"/>
              <a:gd name="T25" fmla="*/ 2147483647 h 56"/>
              <a:gd name="T26" fmla="*/ 2147483647 w 1678"/>
              <a:gd name="T27" fmla="*/ 2147483647 h 56"/>
              <a:gd name="T28" fmla="*/ 2147483647 w 1678"/>
              <a:gd name="T29" fmla="*/ 2147483647 h 56"/>
              <a:gd name="T30" fmla="*/ 2147483647 w 1678"/>
              <a:gd name="T31" fmla="*/ 2147483647 h 56"/>
              <a:gd name="T32" fmla="*/ 2147483647 w 1678"/>
              <a:gd name="T33" fmla="*/ 2147483647 h 56"/>
              <a:gd name="T34" fmla="*/ 2147483647 w 1678"/>
              <a:gd name="T35" fmla="*/ 2147483647 h 56"/>
              <a:gd name="T36" fmla="*/ 2147483647 w 1678"/>
              <a:gd name="T37" fmla="*/ 2147483647 h 56"/>
              <a:gd name="T38" fmla="*/ 2147483647 w 1678"/>
              <a:gd name="T39" fmla="*/ 2147483647 h 56"/>
              <a:gd name="T40" fmla="*/ 2147483647 w 1678"/>
              <a:gd name="T41" fmla="*/ 2147483647 h 56"/>
              <a:gd name="T42" fmla="*/ 2147483647 w 1678"/>
              <a:gd name="T43" fmla="*/ 2147483647 h 56"/>
              <a:gd name="T44" fmla="*/ 2147483647 w 1678"/>
              <a:gd name="T45" fmla="*/ 2147483647 h 56"/>
              <a:gd name="T46" fmla="*/ 2147483647 w 1678"/>
              <a:gd name="T47" fmla="*/ 2147483647 h 56"/>
              <a:gd name="T48" fmla="*/ 2147483647 w 1678"/>
              <a:gd name="T49" fmla="*/ 2147483647 h 56"/>
              <a:gd name="T50" fmla="*/ 2147483647 w 1678"/>
              <a:gd name="T51" fmla="*/ 2147483647 h 56"/>
              <a:gd name="T52" fmla="*/ 2147483647 w 1678"/>
              <a:gd name="T53" fmla="*/ 2147483647 h 56"/>
              <a:gd name="T54" fmla="*/ 2147483647 w 1678"/>
              <a:gd name="T55" fmla="*/ 2147483647 h 56"/>
              <a:gd name="T56" fmla="*/ 2147483647 w 1678"/>
              <a:gd name="T57" fmla="*/ 2147483647 h 56"/>
              <a:gd name="T58" fmla="*/ 2147483647 w 1678"/>
              <a:gd name="T59" fmla="*/ 2147483647 h 56"/>
              <a:gd name="T60" fmla="*/ 0 w 1678"/>
              <a:gd name="T61" fmla="*/ 0 h 5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678"/>
              <a:gd name="T94" fmla="*/ 0 h 56"/>
              <a:gd name="T95" fmla="*/ 1678 w 1678"/>
              <a:gd name="T96" fmla="*/ 56 h 5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678" h="56">
                <a:moveTo>
                  <a:pt x="0" y="0"/>
                </a:moveTo>
                <a:lnTo>
                  <a:pt x="272" y="0"/>
                </a:lnTo>
                <a:lnTo>
                  <a:pt x="1678" y="0"/>
                </a:lnTo>
                <a:lnTo>
                  <a:pt x="1666" y="22"/>
                </a:lnTo>
                <a:lnTo>
                  <a:pt x="1622" y="36"/>
                </a:lnTo>
                <a:lnTo>
                  <a:pt x="1586" y="44"/>
                </a:lnTo>
                <a:lnTo>
                  <a:pt x="1542" y="46"/>
                </a:lnTo>
                <a:lnTo>
                  <a:pt x="1451" y="46"/>
                </a:lnTo>
                <a:lnTo>
                  <a:pt x="1376" y="50"/>
                </a:lnTo>
                <a:lnTo>
                  <a:pt x="1315" y="46"/>
                </a:lnTo>
                <a:lnTo>
                  <a:pt x="1202" y="28"/>
                </a:lnTo>
                <a:lnTo>
                  <a:pt x="1120" y="36"/>
                </a:lnTo>
                <a:lnTo>
                  <a:pt x="994" y="28"/>
                </a:lnTo>
                <a:lnTo>
                  <a:pt x="886" y="44"/>
                </a:lnTo>
                <a:lnTo>
                  <a:pt x="808" y="54"/>
                </a:lnTo>
                <a:lnTo>
                  <a:pt x="768" y="56"/>
                </a:lnTo>
                <a:lnTo>
                  <a:pt x="722" y="46"/>
                </a:lnTo>
                <a:lnTo>
                  <a:pt x="604" y="30"/>
                </a:lnTo>
                <a:lnTo>
                  <a:pt x="550" y="32"/>
                </a:lnTo>
                <a:lnTo>
                  <a:pt x="502" y="32"/>
                </a:lnTo>
                <a:lnTo>
                  <a:pt x="446" y="38"/>
                </a:lnTo>
                <a:lnTo>
                  <a:pt x="398" y="44"/>
                </a:lnTo>
                <a:lnTo>
                  <a:pt x="362" y="52"/>
                </a:lnTo>
                <a:lnTo>
                  <a:pt x="328" y="52"/>
                </a:lnTo>
                <a:lnTo>
                  <a:pt x="272" y="46"/>
                </a:lnTo>
                <a:lnTo>
                  <a:pt x="228" y="48"/>
                </a:lnTo>
                <a:lnTo>
                  <a:pt x="188" y="32"/>
                </a:lnTo>
                <a:lnTo>
                  <a:pt x="116" y="14"/>
                </a:lnTo>
                <a:lnTo>
                  <a:pt x="68" y="14"/>
                </a:lnTo>
                <a:lnTo>
                  <a:pt x="28" y="14"/>
                </a:lnTo>
                <a:lnTo>
                  <a:pt x="0" y="0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/>
          <a:lstStyle/>
          <a:p>
            <a:endParaRPr lang="en-US"/>
          </a:p>
        </p:txBody>
      </p:sp>
      <p:sp>
        <p:nvSpPr>
          <p:cNvPr id="12300" name="Freeform 96"/>
          <p:cNvSpPr>
            <a:spLocks/>
          </p:cNvSpPr>
          <p:nvPr/>
        </p:nvSpPr>
        <p:spPr bwMode="auto">
          <a:xfrm rot="-1058890">
            <a:off x="3764844" y="3661617"/>
            <a:ext cx="1474612" cy="34925"/>
          </a:xfrm>
          <a:custGeom>
            <a:avLst/>
            <a:gdLst>
              <a:gd name="T0" fmla="*/ 0 w 1678"/>
              <a:gd name="T1" fmla="*/ 0 h 56"/>
              <a:gd name="T2" fmla="*/ 2147483647 w 1678"/>
              <a:gd name="T3" fmla="*/ 0 h 56"/>
              <a:gd name="T4" fmla="*/ 2147483647 w 1678"/>
              <a:gd name="T5" fmla="*/ 0 h 56"/>
              <a:gd name="T6" fmla="*/ 2147483647 w 1678"/>
              <a:gd name="T7" fmla="*/ 2147483647 h 56"/>
              <a:gd name="T8" fmla="*/ 2147483647 w 1678"/>
              <a:gd name="T9" fmla="*/ 2147483647 h 56"/>
              <a:gd name="T10" fmla="*/ 2147483647 w 1678"/>
              <a:gd name="T11" fmla="*/ 2147483647 h 56"/>
              <a:gd name="T12" fmla="*/ 2147483647 w 1678"/>
              <a:gd name="T13" fmla="*/ 2147483647 h 56"/>
              <a:gd name="T14" fmla="*/ 2147483647 w 1678"/>
              <a:gd name="T15" fmla="*/ 2147483647 h 56"/>
              <a:gd name="T16" fmla="*/ 2147483647 w 1678"/>
              <a:gd name="T17" fmla="*/ 2147483647 h 56"/>
              <a:gd name="T18" fmla="*/ 2147483647 w 1678"/>
              <a:gd name="T19" fmla="*/ 2147483647 h 56"/>
              <a:gd name="T20" fmla="*/ 2147483647 w 1678"/>
              <a:gd name="T21" fmla="*/ 2147483647 h 56"/>
              <a:gd name="T22" fmla="*/ 2147483647 w 1678"/>
              <a:gd name="T23" fmla="*/ 2147483647 h 56"/>
              <a:gd name="T24" fmla="*/ 2147483647 w 1678"/>
              <a:gd name="T25" fmla="*/ 2147483647 h 56"/>
              <a:gd name="T26" fmla="*/ 2147483647 w 1678"/>
              <a:gd name="T27" fmla="*/ 2147483647 h 56"/>
              <a:gd name="T28" fmla="*/ 2147483647 w 1678"/>
              <a:gd name="T29" fmla="*/ 2147483647 h 56"/>
              <a:gd name="T30" fmla="*/ 2147483647 w 1678"/>
              <a:gd name="T31" fmla="*/ 2147483647 h 56"/>
              <a:gd name="T32" fmla="*/ 2147483647 w 1678"/>
              <a:gd name="T33" fmla="*/ 2147483647 h 56"/>
              <a:gd name="T34" fmla="*/ 2147483647 w 1678"/>
              <a:gd name="T35" fmla="*/ 2147483647 h 56"/>
              <a:gd name="T36" fmla="*/ 2147483647 w 1678"/>
              <a:gd name="T37" fmla="*/ 2147483647 h 56"/>
              <a:gd name="T38" fmla="*/ 2147483647 w 1678"/>
              <a:gd name="T39" fmla="*/ 2147483647 h 56"/>
              <a:gd name="T40" fmla="*/ 2147483647 w 1678"/>
              <a:gd name="T41" fmla="*/ 2147483647 h 56"/>
              <a:gd name="T42" fmla="*/ 2147483647 w 1678"/>
              <a:gd name="T43" fmla="*/ 2147483647 h 56"/>
              <a:gd name="T44" fmla="*/ 2147483647 w 1678"/>
              <a:gd name="T45" fmla="*/ 2147483647 h 56"/>
              <a:gd name="T46" fmla="*/ 2147483647 w 1678"/>
              <a:gd name="T47" fmla="*/ 2147483647 h 56"/>
              <a:gd name="T48" fmla="*/ 2147483647 w 1678"/>
              <a:gd name="T49" fmla="*/ 2147483647 h 56"/>
              <a:gd name="T50" fmla="*/ 2147483647 w 1678"/>
              <a:gd name="T51" fmla="*/ 2147483647 h 56"/>
              <a:gd name="T52" fmla="*/ 2147483647 w 1678"/>
              <a:gd name="T53" fmla="*/ 2147483647 h 56"/>
              <a:gd name="T54" fmla="*/ 2147483647 w 1678"/>
              <a:gd name="T55" fmla="*/ 2147483647 h 56"/>
              <a:gd name="T56" fmla="*/ 2147483647 w 1678"/>
              <a:gd name="T57" fmla="*/ 2147483647 h 56"/>
              <a:gd name="T58" fmla="*/ 2147483647 w 1678"/>
              <a:gd name="T59" fmla="*/ 2147483647 h 56"/>
              <a:gd name="T60" fmla="*/ 0 w 1678"/>
              <a:gd name="T61" fmla="*/ 0 h 5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678"/>
              <a:gd name="T94" fmla="*/ 0 h 56"/>
              <a:gd name="T95" fmla="*/ 1678 w 1678"/>
              <a:gd name="T96" fmla="*/ 56 h 5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678" h="56">
                <a:moveTo>
                  <a:pt x="0" y="0"/>
                </a:moveTo>
                <a:lnTo>
                  <a:pt x="272" y="0"/>
                </a:lnTo>
                <a:lnTo>
                  <a:pt x="1678" y="0"/>
                </a:lnTo>
                <a:lnTo>
                  <a:pt x="1666" y="22"/>
                </a:lnTo>
                <a:lnTo>
                  <a:pt x="1622" y="36"/>
                </a:lnTo>
                <a:lnTo>
                  <a:pt x="1586" y="44"/>
                </a:lnTo>
                <a:lnTo>
                  <a:pt x="1542" y="46"/>
                </a:lnTo>
                <a:lnTo>
                  <a:pt x="1451" y="46"/>
                </a:lnTo>
                <a:lnTo>
                  <a:pt x="1376" y="50"/>
                </a:lnTo>
                <a:lnTo>
                  <a:pt x="1315" y="46"/>
                </a:lnTo>
                <a:lnTo>
                  <a:pt x="1202" y="28"/>
                </a:lnTo>
                <a:lnTo>
                  <a:pt x="1120" y="36"/>
                </a:lnTo>
                <a:lnTo>
                  <a:pt x="994" y="28"/>
                </a:lnTo>
                <a:lnTo>
                  <a:pt x="886" y="44"/>
                </a:lnTo>
                <a:lnTo>
                  <a:pt x="808" y="54"/>
                </a:lnTo>
                <a:lnTo>
                  <a:pt x="768" y="56"/>
                </a:lnTo>
                <a:lnTo>
                  <a:pt x="722" y="46"/>
                </a:lnTo>
                <a:lnTo>
                  <a:pt x="604" y="30"/>
                </a:lnTo>
                <a:lnTo>
                  <a:pt x="550" y="32"/>
                </a:lnTo>
                <a:lnTo>
                  <a:pt x="502" y="32"/>
                </a:lnTo>
                <a:lnTo>
                  <a:pt x="446" y="38"/>
                </a:lnTo>
                <a:lnTo>
                  <a:pt x="398" y="44"/>
                </a:lnTo>
                <a:lnTo>
                  <a:pt x="362" y="52"/>
                </a:lnTo>
                <a:lnTo>
                  <a:pt x="328" y="52"/>
                </a:lnTo>
                <a:lnTo>
                  <a:pt x="272" y="46"/>
                </a:lnTo>
                <a:lnTo>
                  <a:pt x="228" y="48"/>
                </a:lnTo>
                <a:lnTo>
                  <a:pt x="188" y="32"/>
                </a:lnTo>
                <a:lnTo>
                  <a:pt x="116" y="14"/>
                </a:lnTo>
                <a:lnTo>
                  <a:pt x="68" y="14"/>
                </a:lnTo>
                <a:lnTo>
                  <a:pt x="28" y="14"/>
                </a:lnTo>
                <a:lnTo>
                  <a:pt x="0" y="0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1" name="Freeform 97"/>
          <p:cNvSpPr>
            <a:spLocks/>
          </p:cNvSpPr>
          <p:nvPr/>
        </p:nvSpPr>
        <p:spPr bwMode="auto">
          <a:xfrm rot="926734" flipV="1">
            <a:off x="3786012" y="4536329"/>
            <a:ext cx="1214966" cy="34925"/>
          </a:xfrm>
          <a:custGeom>
            <a:avLst/>
            <a:gdLst>
              <a:gd name="T0" fmla="*/ 0 w 1678"/>
              <a:gd name="T1" fmla="*/ 0 h 56"/>
              <a:gd name="T2" fmla="*/ 2147483647 w 1678"/>
              <a:gd name="T3" fmla="*/ 0 h 56"/>
              <a:gd name="T4" fmla="*/ 2147483647 w 1678"/>
              <a:gd name="T5" fmla="*/ 0 h 56"/>
              <a:gd name="T6" fmla="*/ 2147483647 w 1678"/>
              <a:gd name="T7" fmla="*/ 2147483647 h 56"/>
              <a:gd name="T8" fmla="*/ 2147483647 w 1678"/>
              <a:gd name="T9" fmla="*/ 2147483647 h 56"/>
              <a:gd name="T10" fmla="*/ 2147483647 w 1678"/>
              <a:gd name="T11" fmla="*/ 2147483647 h 56"/>
              <a:gd name="T12" fmla="*/ 2147483647 w 1678"/>
              <a:gd name="T13" fmla="*/ 2147483647 h 56"/>
              <a:gd name="T14" fmla="*/ 2147483647 w 1678"/>
              <a:gd name="T15" fmla="*/ 2147483647 h 56"/>
              <a:gd name="T16" fmla="*/ 2147483647 w 1678"/>
              <a:gd name="T17" fmla="*/ 2147483647 h 56"/>
              <a:gd name="T18" fmla="*/ 2147483647 w 1678"/>
              <a:gd name="T19" fmla="*/ 2147483647 h 56"/>
              <a:gd name="T20" fmla="*/ 2147483647 w 1678"/>
              <a:gd name="T21" fmla="*/ 2147483647 h 56"/>
              <a:gd name="T22" fmla="*/ 2147483647 w 1678"/>
              <a:gd name="T23" fmla="*/ 2147483647 h 56"/>
              <a:gd name="T24" fmla="*/ 2147483647 w 1678"/>
              <a:gd name="T25" fmla="*/ 2147483647 h 56"/>
              <a:gd name="T26" fmla="*/ 2147483647 w 1678"/>
              <a:gd name="T27" fmla="*/ 2147483647 h 56"/>
              <a:gd name="T28" fmla="*/ 2147483647 w 1678"/>
              <a:gd name="T29" fmla="*/ 2147483647 h 56"/>
              <a:gd name="T30" fmla="*/ 2147483647 w 1678"/>
              <a:gd name="T31" fmla="*/ 2147483647 h 56"/>
              <a:gd name="T32" fmla="*/ 2147483647 w 1678"/>
              <a:gd name="T33" fmla="*/ 2147483647 h 56"/>
              <a:gd name="T34" fmla="*/ 2147483647 w 1678"/>
              <a:gd name="T35" fmla="*/ 2147483647 h 56"/>
              <a:gd name="T36" fmla="*/ 2147483647 w 1678"/>
              <a:gd name="T37" fmla="*/ 2147483647 h 56"/>
              <a:gd name="T38" fmla="*/ 2147483647 w 1678"/>
              <a:gd name="T39" fmla="*/ 2147483647 h 56"/>
              <a:gd name="T40" fmla="*/ 2147483647 w 1678"/>
              <a:gd name="T41" fmla="*/ 2147483647 h 56"/>
              <a:gd name="T42" fmla="*/ 2147483647 w 1678"/>
              <a:gd name="T43" fmla="*/ 2147483647 h 56"/>
              <a:gd name="T44" fmla="*/ 2147483647 w 1678"/>
              <a:gd name="T45" fmla="*/ 2147483647 h 56"/>
              <a:gd name="T46" fmla="*/ 2147483647 w 1678"/>
              <a:gd name="T47" fmla="*/ 2147483647 h 56"/>
              <a:gd name="T48" fmla="*/ 2147483647 w 1678"/>
              <a:gd name="T49" fmla="*/ 2147483647 h 56"/>
              <a:gd name="T50" fmla="*/ 2147483647 w 1678"/>
              <a:gd name="T51" fmla="*/ 2147483647 h 56"/>
              <a:gd name="T52" fmla="*/ 2147483647 w 1678"/>
              <a:gd name="T53" fmla="*/ 2147483647 h 56"/>
              <a:gd name="T54" fmla="*/ 2147483647 w 1678"/>
              <a:gd name="T55" fmla="*/ 2147483647 h 56"/>
              <a:gd name="T56" fmla="*/ 2147483647 w 1678"/>
              <a:gd name="T57" fmla="*/ 2147483647 h 56"/>
              <a:gd name="T58" fmla="*/ 2147483647 w 1678"/>
              <a:gd name="T59" fmla="*/ 2147483647 h 56"/>
              <a:gd name="T60" fmla="*/ 0 w 1678"/>
              <a:gd name="T61" fmla="*/ 0 h 5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678"/>
              <a:gd name="T94" fmla="*/ 0 h 56"/>
              <a:gd name="T95" fmla="*/ 1678 w 1678"/>
              <a:gd name="T96" fmla="*/ 56 h 5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678" h="56">
                <a:moveTo>
                  <a:pt x="0" y="0"/>
                </a:moveTo>
                <a:lnTo>
                  <a:pt x="272" y="0"/>
                </a:lnTo>
                <a:lnTo>
                  <a:pt x="1678" y="0"/>
                </a:lnTo>
                <a:lnTo>
                  <a:pt x="1666" y="22"/>
                </a:lnTo>
                <a:lnTo>
                  <a:pt x="1622" y="36"/>
                </a:lnTo>
                <a:lnTo>
                  <a:pt x="1586" y="44"/>
                </a:lnTo>
                <a:lnTo>
                  <a:pt x="1542" y="46"/>
                </a:lnTo>
                <a:lnTo>
                  <a:pt x="1451" y="46"/>
                </a:lnTo>
                <a:lnTo>
                  <a:pt x="1376" y="50"/>
                </a:lnTo>
                <a:lnTo>
                  <a:pt x="1315" y="46"/>
                </a:lnTo>
                <a:lnTo>
                  <a:pt x="1202" y="28"/>
                </a:lnTo>
                <a:lnTo>
                  <a:pt x="1120" y="36"/>
                </a:lnTo>
                <a:lnTo>
                  <a:pt x="994" y="28"/>
                </a:lnTo>
                <a:lnTo>
                  <a:pt x="886" y="44"/>
                </a:lnTo>
                <a:lnTo>
                  <a:pt x="808" y="54"/>
                </a:lnTo>
                <a:lnTo>
                  <a:pt x="768" y="56"/>
                </a:lnTo>
                <a:lnTo>
                  <a:pt x="722" y="46"/>
                </a:lnTo>
                <a:lnTo>
                  <a:pt x="604" y="30"/>
                </a:lnTo>
                <a:lnTo>
                  <a:pt x="550" y="32"/>
                </a:lnTo>
                <a:lnTo>
                  <a:pt x="502" y="32"/>
                </a:lnTo>
                <a:lnTo>
                  <a:pt x="446" y="38"/>
                </a:lnTo>
                <a:lnTo>
                  <a:pt x="398" y="44"/>
                </a:lnTo>
                <a:lnTo>
                  <a:pt x="362" y="52"/>
                </a:lnTo>
                <a:lnTo>
                  <a:pt x="328" y="52"/>
                </a:lnTo>
                <a:lnTo>
                  <a:pt x="272" y="46"/>
                </a:lnTo>
                <a:lnTo>
                  <a:pt x="228" y="48"/>
                </a:lnTo>
                <a:lnTo>
                  <a:pt x="188" y="32"/>
                </a:lnTo>
                <a:lnTo>
                  <a:pt x="116" y="14"/>
                </a:lnTo>
                <a:lnTo>
                  <a:pt x="68" y="14"/>
                </a:lnTo>
                <a:lnTo>
                  <a:pt x="28" y="14"/>
                </a:lnTo>
                <a:lnTo>
                  <a:pt x="0" y="0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/>
          <a:lstStyle/>
          <a:p>
            <a:endParaRPr lang="en-US"/>
          </a:p>
        </p:txBody>
      </p:sp>
      <p:grpSp>
        <p:nvGrpSpPr>
          <p:cNvPr id="12302" name="Group 98"/>
          <p:cNvGrpSpPr>
            <a:grpSpLocks/>
          </p:cNvGrpSpPr>
          <p:nvPr/>
        </p:nvGrpSpPr>
        <p:grpSpPr bwMode="auto">
          <a:xfrm>
            <a:off x="3905956" y="4017217"/>
            <a:ext cx="1189567" cy="238125"/>
            <a:chOff x="2514" y="1960"/>
            <a:chExt cx="1112" cy="191"/>
          </a:xfrm>
        </p:grpSpPr>
        <p:sp>
          <p:nvSpPr>
            <p:cNvPr id="12316" name="Freeform 99"/>
            <p:cNvSpPr>
              <a:spLocks/>
            </p:cNvSpPr>
            <p:nvPr/>
          </p:nvSpPr>
          <p:spPr bwMode="auto">
            <a:xfrm flipV="1">
              <a:off x="2514" y="2124"/>
              <a:ext cx="1084" cy="27"/>
            </a:xfrm>
            <a:custGeom>
              <a:avLst/>
              <a:gdLst>
                <a:gd name="T0" fmla="*/ 0 w 1678"/>
                <a:gd name="T1" fmla="*/ 0 h 56"/>
                <a:gd name="T2" fmla="*/ 74 w 1678"/>
                <a:gd name="T3" fmla="*/ 0 h 56"/>
                <a:gd name="T4" fmla="*/ 452 w 1678"/>
                <a:gd name="T5" fmla="*/ 0 h 56"/>
                <a:gd name="T6" fmla="*/ 449 w 1678"/>
                <a:gd name="T7" fmla="*/ 2 h 56"/>
                <a:gd name="T8" fmla="*/ 437 w 1678"/>
                <a:gd name="T9" fmla="*/ 4 h 56"/>
                <a:gd name="T10" fmla="*/ 428 w 1678"/>
                <a:gd name="T11" fmla="*/ 5 h 56"/>
                <a:gd name="T12" fmla="*/ 415 w 1678"/>
                <a:gd name="T13" fmla="*/ 5 h 56"/>
                <a:gd name="T14" fmla="*/ 391 w 1678"/>
                <a:gd name="T15" fmla="*/ 5 h 56"/>
                <a:gd name="T16" fmla="*/ 371 w 1678"/>
                <a:gd name="T17" fmla="*/ 6 h 56"/>
                <a:gd name="T18" fmla="*/ 354 w 1678"/>
                <a:gd name="T19" fmla="*/ 5 h 56"/>
                <a:gd name="T20" fmla="*/ 324 w 1678"/>
                <a:gd name="T21" fmla="*/ 3 h 56"/>
                <a:gd name="T22" fmla="*/ 302 w 1678"/>
                <a:gd name="T23" fmla="*/ 4 h 56"/>
                <a:gd name="T24" fmla="*/ 268 w 1678"/>
                <a:gd name="T25" fmla="*/ 3 h 56"/>
                <a:gd name="T26" fmla="*/ 239 w 1678"/>
                <a:gd name="T27" fmla="*/ 5 h 56"/>
                <a:gd name="T28" fmla="*/ 218 w 1678"/>
                <a:gd name="T29" fmla="*/ 6 h 56"/>
                <a:gd name="T30" fmla="*/ 207 w 1678"/>
                <a:gd name="T31" fmla="*/ 6 h 56"/>
                <a:gd name="T32" fmla="*/ 194 w 1678"/>
                <a:gd name="T33" fmla="*/ 5 h 56"/>
                <a:gd name="T34" fmla="*/ 163 w 1678"/>
                <a:gd name="T35" fmla="*/ 3 h 56"/>
                <a:gd name="T36" fmla="*/ 148 w 1678"/>
                <a:gd name="T37" fmla="*/ 3 h 56"/>
                <a:gd name="T38" fmla="*/ 135 w 1678"/>
                <a:gd name="T39" fmla="*/ 3 h 56"/>
                <a:gd name="T40" fmla="*/ 120 w 1678"/>
                <a:gd name="T41" fmla="*/ 4 h 56"/>
                <a:gd name="T42" fmla="*/ 107 w 1678"/>
                <a:gd name="T43" fmla="*/ 5 h 56"/>
                <a:gd name="T44" fmla="*/ 98 w 1678"/>
                <a:gd name="T45" fmla="*/ 6 h 56"/>
                <a:gd name="T46" fmla="*/ 89 w 1678"/>
                <a:gd name="T47" fmla="*/ 6 h 56"/>
                <a:gd name="T48" fmla="*/ 74 w 1678"/>
                <a:gd name="T49" fmla="*/ 5 h 56"/>
                <a:gd name="T50" fmla="*/ 61 w 1678"/>
                <a:gd name="T51" fmla="*/ 5 h 56"/>
                <a:gd name="T52" fmla="*/ 50 w 1678"/>
                <a:gd name="T53" fmla="*/ 3 h 56"/>
                <a:gd name="T54" fmla="*/ 31 w 1678"/>
                <a:gd name="T55" fmla="*/ 1 h 56"/>
                <a:gd name="T56" fmla="*/ 18 w 1678"/>
                <a:gd name="T57" fmla="*/ 1 h 56"/>
                <a:gd name="T58" fmla="*/ 8 w 1678"/>
                <a:gd name="T59" fmla="*/ 1 h 56"/>
                <a:gd name="T60" fmla="*/ 0 w 1678"/>
                <a:gd name="T61" fmla="*/ 0 h 5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678"/>
                <a:gd name="T94" fmla="*/ 0 h 56"/>
                <a:gd name="T95" fmla="*/ 1678 w 1678"/>
                <a:gd name="T96" fmla="*/ 56 h 5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678" h="56">
                  <a:moveTo>
                    <a:pt x="0" y="0"/>
                  </a:moveTo>
                  <a:lnTo>
                    <a:pt x="272" y="0"/>
                  </a:lnTo>
                  <a:lnTo>
                    <a:pt x="1678" y="0"/>
                  </a:lnTo>
                  <a:lnTo>
                    <a:pt x="1666" y="22"/>
                  </a:lnTo>
                  <a:lnTo>
                    <a:pt x="1622" y="36"/>
                  </a:lnTo>
                  <a:lnTo>
                    <a:pt x="1586" y="44"/>
                  </a:lnTo>
                  <a:lnTo>
                    <a:pt x="1542" y="46"/>
                  </a:lnTo>
                  <a:lnTo>
                    <a:pt x="1451" y="46"/>
                  </a:lnTo>
                  <a:lnTo>
                    <a:pt x="1376" y="50"/>
                  </a:lnTo>
                  <a:lnTo>
                    <a:pt x="1315" y="46"/>
                  </a:lnTo>
                  <a:lnTo>
                    <a:pt x="1202" y="28"/>
                  </a:lnTo>
                  <a:lnTo>
                    <a:pt x="1120" y="36"/>
                  </a:lnTo>
                  <a:lnTo>
                    <a:pt x="994" y="28"/>
                  </a:lnTo>
                  <a:lnTo>
                    <a:pt x="886" y="44"/>
                  </a:lnTo>
                  <a:lnTo>
                    <a:pt x="808" y="54"/>
                  </a:lnTo>
                  <a:lnTo>
                    <a:pt x="768" y="56"/>
                  </a:lnTo>
                  <a:lnTo>
                    <a:pt x="722" y="46"/>
                  </a:lnTo>
                  <a:lnTo>
                    <a:pt x="604" y="30"/>
                  </a:lnTo>
                  <a:lnTo>
                    <a:pt x="550" y="32"/>
                  </a:lnTo>
                  <a:lnTo>
                    <a:pt x="502" y="32"/>
                  </a:lnTo>
                  <a:lnTo>
                    <a:pt x="446" y="38"/>
                  </a:lnTo>
                  <a:lnTo>
                    <a:pt x="398" y="44"/>
                  </a:lnTo>
                  <a:lnTo>
                    <a:pt x="362" y="52"/>
                  </a:lnTo>
                  <a:lnTo>
                    <a:pt x="328" y="52"/>
                  </a:lnTo>
                  <a:lnTo>
                    <a:pt x="272" y="46"/>
                  </a:lnTo>
                  <a:lnTo>
                    <a:pt x="228" y="48"/>
                  </a:lnTo>
                  <a:lnTo>
                    <a:pt x="188" y="32"/>
                  </a:lnTo>
                  <a:lnTo>
                    <a:pt x="116" y="14"/>
                  </a:lnTo>
                  <a:lnTo>
                    <a:pt x="68" y="14"/>
                  </a:lnTo>
                  <a:lnTo>
                    <a:pt x="28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2317" name="Freeform 100"/>
            <p:cNvSpPr>
              <a:spLocks/>
            </p:cNvSpPr>
            <p:nvPr/>
          </p:nvSpPr>
          <p:spPr bwMode="auto">
            <a:xfrm>
              <a:off x="2542" y="1960"/>
              <a:ext cx="1084" cy="27"/>
            </a:xfrm>
            <a:custGeom>
              <a:avLst/>
              <a:gdLst>
                <a:gd name="T0" fmla="*/ 0 w 1678"/>
                <a:gd name="T1" fmla="*/ 0 h 56"/>
                <a:gd name="T2" fmla="*/ 74 w 1678"/>
                <a:gd name="T3" fmla="*/ 0 h 56"/>
                <a:gd name="T4" fmla="*/ 452 w 1678"/>
                <a:gd name="T5" fmla="*/ 0 h 56"/>
                <a:gd name="T6" fmla="*/ 449 w 1678"/>
                <a:gd name="T7" fmla="*/ 2 h 56"/>
                <a:gd name="T8" fmla="*/ 437 w 1678"/>
                <a:gd name="T9" fmla="*/ 4 h 56"/>
                <a:gd name="T10" fmla="*/ 428 w 1678"/>
                <a:gd name="T11" fmla="*/ 5 h 56"/>
                <a:gd name="T12" fmla="*/ 415 w 1678"/>
                <a:gd name="T13" fmla="*/ 5 h 56"/>
                <a:gd name="T14" fmla="*/ 391 w 1678"/>
                <a:gd name="T15" fmla="*/ 5 h 56"/>
                <a:gd name="T16" fmla="*/ 371 w 1678"/>
                <a:gd name="T17" fmla="*/ 6 h 56"/>
                <a:gd name="T18" fmla="*/ 354 w 1678"/>
                <a:gd name="T19" fmla="*/ 5 h 56"/>
                <a:gd name="T20" fmla="*/ 324 w 1678"/>
                <a:gd name="T21" fmla="*/ 3 h 56"/>
                <a:gd name="T22" fmla="*/ 302 w 1678"/>
                <a:gd name="T23" fmla="*/ 4 h 56"/>
                <a:gd name="T24" fmla="*/ 268 w 1678"/>
                <a:gd name="T25" fmla="*/ 3 h 56"/>
                <a:gd name="T26" fmla="*/ 239 w 1678"/>
                <a:gd name="T27" fmla="*/ 5 h 56"/>
                <a:gd name="T28" fmla="*/ 218 w 1678"/>
                <a:gd name="T29" fmla="*/ 6 h 56"/>
                <a:gd name="T30" fmla="*/ 207 w 1678"/>
                <a:gd name="T31" fmla="*/ 6 h 56"/>
                <a:gd name="T32" fmla="*/ 194 w 1678"/>
                <a:gd name="T33" fmla="*/ 5 h 56"/>
                <a:gd name="T34" fmla="*/ 163 w 1678"/>
                <a:gd name="T35" fmla="*/ 3 h 56"/>
                <a:gd name="T36" fmla="*/ 148 w 1678"/>
                <a:gd name="T37" fmla="*/ 3 h 56"/>
                <a:gd name="T38" fmla="*/ 135 w 1678"/>
                <a:gd name="T39" fmla="*/ 3 h 56"/>
                <a:gd name="T40" fmla="*/ 120 w 1678"/>
                <a:gd name="T41" fmla="*/ 4 h 56"/>
                <a:gd name="T42" fmla="*/ 107 w 1678"/>
                <a:gd name="T43" fmla="*/ 5 h 56"/>
                <a:gd name="T44" fmla="*/ 98 w 1678"/>
                <a:gd name="T45" fmla="*/ 6 h 56"/>
                <a:gd name="T46" fmla="*/ 89 w 1678"/>
                <a:gd name="T47" fmla="*/ 6 h 56"/>
                <a:gd name="T48" fmla="*/ 74 w 1678"/>
                <a:gd name="T49" fmla="*/ 5 h 56"/>
                <a:gd name="T50" fmla="*/ 61 w 1678"/>
                <a:gd name="T51" fmla="*/ 5 h 56"/>
                <a:gd name="T52" fmla="*/ 50 w 1678"/>
                <a:gd name="T53" fmla="*/ 3 h 56"/>
                <a:gd name="T54" fmla="*/ 31 w 1678"/>
                <a:gd name="T55" fmla="*/ 1 h 56"/>
                <a:gd name="T56" fmla="*/ 18 w 1678"/>
                <a:gd name="T57" fmla="*/ 1 h 56"/>
                <a:gd name="T58" fmla="*/ 8 w 1678"/>
                <a:gd name="T59" fmla="*/ 1 h 56"/>
                <a:gd name="T60" fmla="*/ 0 w 1678"/>
                <a:gd name="T61" fmla="*/ 0 h 5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678"/>
                <a:gd name="T94" fmla="*/ 0 h 56"/>
                <a:gd name="T95" fmla="*/ 1678 w 1678"/>
                <a:gd name="T96" fmla="*/ 56 h 5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678" h="56">
                  <a:moveTo>
                    <a:pt x="0" y="0"/>
                  </a:moveTo>
                  <a:lnTo>
                    <a:pt x="272" y="0"/>
                  </a:lnTo>
                  <a:lnTo>
                    <a:pt x="1678" y="0"/>
                  </a:lnTo>
                  <a:lnTo>
                    <a:pt x="1666" y="22"/>
                  </a:lnTo>
                  <a:lnTo>
                    <a:pt x="1622" y="36"/>
                  </a:lnTo>
                  <a:lnTo>
                    <a:pt x="1586" y="44"/>
                  </a:lnTo>
                  <a:lnTo>
                    <a:pt x="1542" y="46"/>
                  </a:lnTo>
                  <a:lnTo>
                    <a:pt x="1451" y="46"/>
                  </a:lnTo>
                  <a:lnTo>
                    <a:pt x="1376" y="50"/>
                  </a:lnTo>
                  <a:lnTo>
                    <a:pt x="1315" y="46"/>
                  </a:lnTo>
                  <a:lnTo>
                    <a:pt x="1202" y="28"/>
                  </a:lnTo>
                  <a:lnTo>
                    <a:pt x="1120" y="36"/>
                  </a:lnTo>
                  <a:lnTo>
                    <a:pt x="994" y="28"/>
                  </a:lnTo>
                  <a:lnTo>
                    <a:pt x="886" y="44"/>
                  </a:lnTo>
                  <a:lnTo>
                    <a:pt x="808" y="54"/>
                  </a:lnTo>
                  <a:lnTo>
                    <a:pt x="768" y="56"/>
                  </a:lnTo>
                  <a:lnTo>
                    <a:pt x="722" y="46"/>
                  </a:lnTo>
                  <a:lnTo>
                    <a:pt x="604" y="30"/>
                  </a:lnTo>
                  <a:lnTo>
                    <a:pt x="550" y="32"/>
                  </a:lnTo>
                  <a:lnTo>
                    <a:pt x="502" y="32"/>
                  </a:lnTo>
                  <a:lnTo>
                    <a:pt x="446" y="38"/>
                  </a:lnTo>
                  <a:lnTo>
                    <a:pt x="398" y="44"/>
                  </a:lnTo>
                  <a:lnTo>
                    <a:pt x="362" y="52"/>
                  </a:lnTo>
                  <a:lnTo>
                    <a:pt x="328" y="52"/>
                  </a:lnTo>
                  <a:lnTo>
                    <a:pt x="272" y="46"/>
                  </a:lnTo>
                  <a:lnTo>
                    <a:pt x="228" y="48"/>
                  </a:lnTo>
                  <a:lnTo>
                    <a:pt x="188" y="32"/>
                  </a:lnTo>
                  <a:lnTo>
                    <a:pt x="116" y="14"/>
                  </a:lnTo>
                  <a:lnTo>
                    <a:pt x="68" y="14"/>
                  </a:lnTo>
                  <a:lnTo>
                    <a:pt x="28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303" name="Text Box 101"/>
          <p:cNvSpPr txBox="1">
            <a:spLocks noChangeArrowheads="1"/>
          </p:cNvSpPr>
          <p:nvPr/>
        </p:nvSpPr>
        <p:spPr bwMode="auto">
          <a:xfrm>
            <a:off x="1872585" y="5170754"/>
            <a:ext cx="15969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r>
              <a:rPr lang="nl-BE" sz="3200" b="0" dirty="0">
                <a:latin typeface="+mj-lt"/>
              </a:rPr>
              <a:t>Nitrates</a:t>
            </a:r>
            <a:endParaRPr lang="en-US" sz="3200" b="0" dirty="0">
              <a:latin typeface="+mj-lt"/>
            </a:endParaRPr>
          </a:p>
        </p:txBody>
      </p:sp>
      <p:sp>
        <p:nvSpPr>
          <p:cNvPr id="12304" name="Text Box 102"/>
          <p:cNvSpPr txBox="1">
            <a:spLocks noChangeArrowheads="1"/>
          </p:cNvSpPr>
          <p:nvPr/>
        </p:nvSpPr>
        <p:spPr bwMode="auto">
          <a:xfrm>
            <a:off x="4991141" y="5180279"/>
            <a:ext cx="21210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r>
              <a:rPr lang="nl-BE" sz="3200" b="0">
                <a:latin typeface="+mj-lt"/>
              </a:rPr>
              <a:t>Adenosine</a:t>
            </a:r>
            <a:endParaRPr lang="en-US" sz="3200" b="0">
              <a:latin typeface="+mj-lt"/>
            </a:endParaRPr>
          </a:p>
        </p:txBody>
      </p:sp>
      <p:sp>
        <p:nvSpPr>
          <p:cNvPr id="12305" name="Text Box 104"/>
          <p:cNvSpPr txBox="1">
            <a:spLocks noChangeArrowheads="1"/>
          </p:cNvSpPr>
          <p:nvPr/>
        </p:nvSpPr>
        <p:spPr bwMode="auto">
          <a:xfrm>
            <a:off x="1485941" y="6159766"/>
            <a:ext cx="22958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r>
              <a:rPr lang="nl-BE" sz="3200" b="0" dirty="0">
                <a:latin typeface="+mj-lt"/>
              </a:rPr>
              <a:t>Vasospasm</a:t>
            </a:r>
            <a:endParaRPr lang="en-US" sz="3200" b="0" dirty="0">
              <a:latin typeface="+mj-lt"/>
            </a:endParaRPr>
          </a:p>
        </p:txBody>
      </p:sp>
      <p:sp>
        <p:nvSpPr>
          <p:cNvPr id="12306" name="Text Box 105"/>
          <p:cNvSpPr txBox="1">
            <a:spLocks noChangeArrowheads="1"/>
          </p:cNvSpPr>
          <p:nvPr/>
        </p:nvSpPr>
        <p:spPr bwMode="auto">
          <a:xfrm>
            <a:off x="4793585" y="6183579"/>
            <a:ext cx="28264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r>
              <a:rPr lang="nl-BE" sz="3200" b="0">
                <a:latin typeface="+mj-lt"/>
              </a:rPr>
              <a:t>Autoregulation</a:t>
            </a:r>
            <a:endParaRPr lang="en-US" sz="3200" b="0">
              <a:latin typeface="+mj-lt"/>
            </a:endParaRPr>
          </a:p>
        </p:txBody>
      </p:sp>
      <p:sp>
        <p:nvSpPr>
          <p:cNvPr id="22" name="Line 106"/>
          <p:cNvSpPr>
            <a:spLocks noChangeShapeType="1"/>
          </p:cNvSpPr>
          <p:nvPr/>
        </p:nvSpPr>
        <p:spPr bwMode="auto">
          <a:xfrm>
            <a:off x="2590800" y="5706317"/>
            <a:ext cx="0" cy="604837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3" name="Line 107"/>
          <p:cNvSpPr>
            <a:spLocks noChangeShapeType="1"/>
          </p:cNvSpPr>
          <p:nvPr/>
        </p:nvSpPr>
        <p:spPr bwMode="auto">
          <a:xfrm>
            <a:off x="6019800" y="5706317"/>
            <a:ext cx="0" cy="604837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2310" name="Text Box 91"/>
          <p:cNvSpPr txBox="1">
            <a:spLocks noChangeArrowheads="1"/>
          </p:cNvSpPr>
          <p:nvPr/>
        </p:nvSpPr>
        <p:spPr bwMode="auto">
          <a:xfrm>
            <a:off x="1447800" y="2653554"/>
            <a:ext cx="22076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algn="ctr" eaLnBrk="1" hangingPunct="1"/>
            <a:r>
              <a:rPr lang="nl-BE" sz="3200" dirty="0" smtClean="0">
                <a:latin typeface="+mj-lt"/>
              </a:rPr>
              <a:t>Epicardial</a:t>
            </a:r>
            <a:r>
              <a:rPr lang="nl-BE" sz="1800" b="0" dirty="0" smtClean="0">
                <a:latin typeface="+mj-lt"/>
              </a:rPr>
              <a:t> </a:t>
            </a:r>
            <a:endParaRPr lang="nl-NL" sz="1800" b="0" dirty="0">
              <a:latin typeface="+mj-lt"/>
            </a:endParaRPr>
          </a:p>
        </p:txBody>
      </p:sp>
      <p:sp>
        <p:nvSpPr>
          <p:cNvPr id="12311" name="Text Box 92"/>
          <p:cNvSpPr txBox="1">
            <a:spLocks noChangeArrowheads="1"/>
          </p:cNvSpPr>
          <p:nvPr/>
        </p:nvSpPr>
        <p:spPr bwMode="auto">
          <a:xfrm>
            <a:off x="4506589" y="2678379"/>
            <a:ext cx="35541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algn="ctr" eaLnBrk="1" hangingPunct="1"/>
            <a:r>
              <a:rPr lang="nl-BE" sz="3200" dirty="0" smtClean="0">
                <a:latin typeface="+mj-lt"/>
              </a:rPr>
              <a:t>Microvasculature</a:t>
            </a:r>
            <a:endParaRPr lang="nl-BE" sz="3200" dirty="0">
              <a:latin typeface="+mj-lt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590800" y="1198951"/>
            <a:ext cx="3433152" cy="1302203"/>
            <a:chOff x="4409093" y="3252790"/>
            <a:chExt cx="3476020" cy="1246592"/>
          </a:xfrm>
        </p:grpSpPr>
        <p:sp>
          <p:nvSpPr>
            <p:cNvPr id="31" name="Text Box 4"/>
            <p:cNvSpPr txBox="1">
              <a:spLocks noChangeArrowheads="1"/>
            </p:cNvSpPr>
            <p:nvPr/>
          </p:nvSpPr>
          <p:spPr bwMode="auto">
            <a:xfrm>
              <a:off x="4409093" y="3661956"/>
              <a:ext cx="1308478" cy="500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GB" sz="2800" b="1" dirty="0"/>
                <a:t>FFR = </a:t>
              </a:r>
            </a:p>
          </p:txBody>
        </p:sp>
        <p:sp>
          <p:nvSpPr>
            <p:cNvPr id="32" name="Text Box 5"/>
            <p:cNvSpPr txBox="1">
              <a:spLocks noChangeArrowheads="1"/>
            </p:cNvSpPr>
            <p:nvPr/>
          </p:nvSpPr>
          <p:spPr bwMode="auto">
            <a:xfrm>
              <a:off x="6450423" y="3661162"/>
              <a:ext cx="600842" cy="500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GB" sz="2800" b="1"/>
                <a:t> = </a:t>
              </a:r>
            </a:p>
          </p:txBody>
        </p:sp>
        <p:grpSp>
          <p:nvGrpSpPr>
            <p:cNvPr id="33" name="Group 6"/>
            <p:cNvGrpSpPr>
              <a:grpSpLocks/>
            </p:cNvGrpSpPr>
            <p:nvPr/>
          </p:nvGrpSpPr>
          <p:grpSpPr bwMode="auto">
            <a:xfrm>
              <a:off x="5533139" y="3252790"/>
              <a:ext cx="954445" cy="608013"/>
              <a:chOff x="3599" y="1360"/>
              <a:chExt cx="676" cy="383"/>
            </a:xfrm>
          </p:grpSpPr>
          <p:sp>
            <p:nvSpPr>
              <p:cNvPr id="40" name="Text Box 7"/>
              <p:cNvSpPr txBox="1">
                <a:spLocks noChangeArrowheads="1"/>
              </p:cNvSpPr>
              <p:nvPr/>
            </p:nvSpPr>
            <p:spPr bwMode="auto">
              <a:xfrm>
                <a:off x="3599" y="1427"/>
                <a:ext cx="676" cy="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r>
                  <a:rPr lang="en-GB" sz="2800" b="1"/>
                  <a:t>Q</a:t>
                </a:r>
                <a:r>
                  <a:rPr lang="en-GB" sz="2800" b="1" i="1" baseline="-25000"/>
                  <a:t>max</a:t>
                </a:r>
                <a:endParaRPr lang="en-GB" sz="2800" b="1"/>
              </a:p>
            </p:txBody>
          </p:sp>
          <p:sp>
            <p:nvSpPr>
              <p:cNvPr id="41" name="Text Box 8"/>
              <p:cNvSpPr txBox="1">
                <a:spLocks noChangeArrowheads="1"/>
              </p:cNvSpPr>
              <p:nvPr/>
            </p:nvSpPr>
            <p:spPr bwMode="auto">
              <a:xfrm>
                <a:off x="3793" y="1360"/>
                <a:ext cx="280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r>
                  <a:rPr lang="en-GB" sz="2400" b="1" dirty="0"/>
                  <a:t>S</a:t>
                </a:r>
              </a:p>
            </p:txBody>
          </p:sp>
        </p:grpSp>
        <p:sp>
          <p:nvSpPr>
            <p:cNvPr id="34" name="Text Box 9"/>
            <p:cNvSpPr txBox="1">
              <a:spLocks noChangeArrowheads="1"/>
            </p:cNvSpPr>
            <p:nvPr/>
          </p:nvSpPr>
          <p:spPr bwMode="auto">
            <a:xfrm>
              <a:off x="5533739" y="3998506"/>
              <a:ext cx="954660" cy="500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GB" sz="2800" b="1" dirty="0" err="1"/>
                <a:t>Q</a:t>
              </a:r>
              <a:r>
                <a:rPr lang="en-GB" sz="2800" b="1" i="1" baseline="-25000" dirty="0" err="1"/>
                <a:t>max</a:t>
              </a:r>
              <a:endParaRPr lang="en-GB" sz="2800" b="1" dirty="0"/>
            </a:p>
          </p:txBody>
        </p:sp>
        <p:sp>
          <p:nvSpPr>
            <p:cNvPr id="35" name="Text Box 10"/>
            <p:cNvSpPr txBox="1">
              <a:spLocks noChangeArrowheads="1"/>
            </p:cNvSpPr>
            <p:nvPr/>
          </p:nvSpPr>
          <p:spPr bwMode="auto">
            <a:xfrm>
              <a:off x="5795258" y="3893032"/>
              <a:ext cx="412572" cy="441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GB" sz="2400" b="1"/>
                <a:t>N</a:t>
              </a:r>
            </a:p>
          </p:txBody>
        </p:sp>
        <p:sp>
          <p:nvSpPr>
            <p:cNvPr id="36" name="Line 11"/>
            <p:cNvSpPr>
              <a:spLocks noChangeShapeType="1"/>
            </p:cNvSpPr>
            <p:nvPr/>
          </p:nvSpPr>
          <p:spPr bwMode="auto">
            <a:xfrm>
              <a:off x="5649913" y="3913188"/>
              <a:ext cx="744537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Text Box 12"/>
            <p:cNvSpPr txBox="1">
              <a:spLocks noChangeArrowheads="1"/>
            </p:cNvSpPr>
            <p:nvPr/>
          </p:nvSpPr>
          <p:spPr bwMode="auto">
            <a:xfrm>
              <a:off x="7192052" y="3326993"/>
              <a:ext cx="576498" cy="500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GB" sz="2800" b="1"/>
                <a:t>P</a:t>
              </a:r>
              <a:r>
                <a:rPr lang="en-GB" sz="2800" b="1" i="1" baseline="-25000"/>
                <a:t>d</a:t>
              </a:r>
              <a:endParaRPr lang="en-GB" sz="2800" b="1"/>
            </a:p>
          </p:txBody>
        </p:sp>
        <p:sp>
          <p:nvSpPr>
            <p:cNvPr id="38" name="Text Box 13"/>
            <p:cNvSpPr txBox="1">
              <a:spLocks noChangeArrowheads="1"/>
            </p:cNvSpPr>
            <p:nvPr/>
          </p:nvSpPr>
          <p:spPr bwMode="auto">
            <a:xfrm>
              <a:off x="7203307" y="3936593"/>
              <a:ext cx="563514" cy="500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GB" sz="2800" b="1"/>
                <a:t>P</a:t>
              </a:r>
              <a:r>
                <a:rPr lang="en-GB" sz="2800" b="1" i="1" baseline="-25000"/>
                <a:t>a</a:t>
              </a:r>
              <a:endParaRPr lang="en-GB" sz="2800" b="1"/>
            </a:p>
          </p:txBody>
        </p:sp>
        <p:sp>
          <p:nvSpPr>
            <p:cNvPr id="39" name="Line 14"/>
            <p:cNvSpPr>
              <a:spLocks noChangeShapeType="1"/>
            </p:cNvSpPr>
            <p:nvPr/>
          </p:nvSpPr>
          <p:spPr bwMode="auto">
            <a:xfrm>
              <a:off x="7138988" y="3911600"/>
              <a:ext cx="746125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2" name="Immagine 41" descr="9208a937-0bf5-45a9-a606-94f76cd17964_xl.jpg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2953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95536" y="980728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b="1" dirty="0" smtClean="0"/>
              <a:t>L’ANGIOGRAFIA CORONARICA HA UN VALORE LIMITATO NEL DETERMINARE IL SIGNIFICATO PATOFISIOLOGICO DELLE LESIONI CORONARICHE</a:t>
            </a:r>
            <a:endParaRPr lang="it-IT" sz="2400" b="1" dirty="0"/>
          </a:p>
        </p:txBody>
      </p:sp>
      <p:sp>
        <p:nvSpPr>
          <p:cNvPr id="5" name="Freccia in giù 4"/>
          <p:cNvSpPr/>
          <p:nvPr/>
        </p:nvSpPr>
        <p:spPr>
          <a:xfrm>
            <a:off x="3923928" y="2208659"/>
            <a:ext cx="576064" cy="815895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395536" y="3024554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dirty="0" smtClean="0"/>
              <a:t>METODICHE INVASIVE AGGIUNTIVE  PER AUMENTARE LA COMPLETEZZA DIAGNOSTICA E PER GUIDARE L’OPERATORE NEL TRATTAMENTO DELLE LESIONI</a:t>
            </a:r>
            <a:endParaRPr lang="it-IT" b="1" dirty="0"/>
          </a:p>
        </p:txBody>
      </p:sp>
      <p:sp>
        <p:nvSpPr>
          <p:cNvPr id="8" name="Freccia angolare bidirezionale 7"/>
          <p:cNvSpPr/>
          <p:nvPr/>
        </p:nvSpPr>
        <p:spPr>
          <a:xfrm rot="13529496">
            <a:off x="3470803" y="3953693"/>
            <a:ext cx="1510943" cy="1539151"/>
          </a:xfrm>
          <a:prstGeom prst="left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539552" y="5085184"/>
            <a:ext cx="360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METODICHE FUNZIONALI:</a:t>
            </a:r>
          </a:p>
          <a:p>
            <a:pPr marL="285750" indent="-285750">
              <a:buFontTx/>
              <a:buChar char="-"/>
            </a:pPr>
            <a:r>
              <a:rPr lang="it-IT" b="1" dirty="0" smtClean="0">
                <a:solidFill>
                  <a:srgbClr val="FF0000"/>
                </a:solidFill>
              </a:rPr>
              <a:t>FFR</a:t>
            </a:r>
            <a:r>
              <a:rPr lang="it-IT" b="1" dirty="0" smtClean="0"/>
              <a:t>;</a:t>
            </a:r>
          </a:p>
          <a:p>
            <a:pPr marL="285750" indent="-285750">
              <a:buFontTx/>
              <a:buChar char="-"/>
            </a:pPr>
            <a:r>
              <a:rPr lang="it-IT" b="1" dirty="0" err="1" smtClean="0"/>
              <a:t>iFR</a:t>
            </a:r>
            <a:r>
              <a:rPr lang="it-IT" b="1" dirty="0" smtClean="0"/>
              <a:t>;</a:t>
            </a:r>
          </a:p>
          <a:p>
            <a:pPr marL="285750" indent="-285750">
              <a:buFontTx/>
              <a:buChar char="-"/>
            </a:pPr>
            <a:r>
              <a:rPr lang="it-IT" b="1" dirty="0" smtClean="0"/>
              <a:t>Pd/</a:t>
            </a:r>
            <a:r>
              <a:rPr lang="it-IT" b="1" dirty="0" err="1" smtClean="0"/>
              <a:t>Pa</a:t>
            </a:r>
            <a:r>
              <a:rPr lang="it-IT" b="1" dirty="0" smtClean="0"/>
              <a:t>;</a:t>
            </a:r>
          </a:p>
          <a:p>
            <a:pPr marL="285750" indent="-285750">
              <a:buFontTx/>
              <a:buChar char="-"/>
            </a:pPr>
            <a:r>
              <a:rPr lang="it-IT" b="1" dirty="0" err="1" smtClean="0"/>
              <a:t>iFFR</a:t>
            </a:r>
            <a:endParaRPr lang="it-IT" b="1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5004048" y="5085184"/>
            <a:ext cx="3240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METODICHE ANATOMICHE:</a:t>
            </a:r>
          </a:p>
          <a:p>
            <a:pPr marL="285750" indent="-285750">
              <a:buFontTx/>
              <a:buChar char="-"/>
            </a:pPr>
            <a:r>
              <a:rPr lang="it-IT" b="1" dirty="0" smtClean="0"/>
              <a:t>IVUS;</a:t>
            </a:r>
          </a:p>
          <a:p>
            <a:pPr marL="285750" indent="-285750">
              <a:buFontTx/>
              <a:buChar char="-"/>
            </a:pPr>
            <a:r>
              <a:rPr lang="it-IT" b="1" dirty="0" smtClean="0"/>
              <a:t>Virtual </a:t>
            </a:r>
            <a:r>
              <a:rPr lang="it-IT" b="1" dirty="0" err="1" smtClean="0"/>
              <a:t>histology</a:t>
            </a:r>
            <a:endParaRPr lang="it-IT" b="1" dirty="0" smtClean="0"/>
          </a:p>
          <a:p>
            <a:pPr marL="285750" indent="-285750">
              <a:buFontTx/>
              <a:buChar char="-"/>
            </a:pPr>
            <a:r>
              <a:rPr lang="it-IT" b="1" dirty="0" smtClean="0">
                <a:solidFill>
                  <a:srgbClr val="FF0000"/>
                </a:solidFill>
              </a:rPr>
              <a:t>OCT</a:t>
            </a:r>
          </a:p>
          <a:p>
            <a:endParaRPr lang="it-IT" b="1" dirty="0"/>
          </a:p>
        </p:txBody>
      </p:sp>
      <p:pic>
        <p:nvPicPr>
          <p:cNvPr id="11" name="Immagine 10" descr="9208a937-0bf5-45a9-a606-94f76cd17964_xl.jpg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4065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0" y="763588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3000" b="0" i="0" dirty="0" err="1" smtClean="0">
                <a:solidFill>
                  <a:srgbClr val="C00000"/>
                </a:solidFill>
              </a:rPr>
              <a:t>Stabilità</a:t>
            </a:r>
            <a:r>
              <a:rPr lang="en-US" altLang="en-US" sz="3000" b="0" i="0" dirty="0" smtClean="0">
                <a:solidFill>
                  <a:srgbClr val="C00000"/>
                </a:solidFill>
              </a:rPr>
              <a:t> di </a:t>
            </a:r>
            <a:r>
              <a:rPr lang="en-US" altLang="en-US" sz="3000" b="0" i="0" dirty="0" err="1" smtClean="0">
                <a:solidFill>
                  <a:srgbClr val="C00000"/>
                </a:solidFill>
              </a:rPr>
              <a:t>perfusione</a:t>
            </a:r>
            <a:r>
              <a:rPr lang="en-US" altLang="en-US" sz="3000" b="0" i="0" dirty="0" smtClean="0">
                <a:solidFill>
                  <a:srgbClr val="C00000"/>
                </a:solidFill>
              </a:rPr>
              <a:t>: </a:t>
            </a:r>
            <a:r>
              <a:rPr lang="en-US" altLang="en-US" sz="3000" b="0" i="0" dirty="0" err="1" smtClean="0">
                <a:solidFill>
                  <a:srgbClr val="C00000"/>
                </a:solidFill>
              </a:rPr>
              <a:t>iperemia</a:t>
            </a:r>
            <a:r>
              <a:rPr lang="en-US" altLang="en-US" sz="3000" b="0" i="0" dirty="0" smtClean="0">
                <a:solidFill>
                  <a:srgbClr val="C00000"/>
                </a:solidFill>
              </a:rPr>
              <a:t> </a:t>
            </a:r>
            <a:r>
              <a:rPr lang="en-US" altLang="en-US" sz="3000" b="0" i="0" dirty="0" err="1" smtClean="0">
                <a:solidFill>
                  <a:srgbClr val="C00000"/>
                </a:solidFill>
              </a:rPr>
              <a:t>massimale</a:t>
            </a:r>
            <a:endParaRPr lang="en-US" altLang="en-US" sz="3000" b="0" i="0" dirty="0">
              <a:solidFill>
                <a:srgbClr val="C00000"/>
              </a:solidFill>
            </a:endParaRP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9388"/>
            <a:ext cx="5472112" cy="464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6042025" y="2035176"/>
            <a:ext cx="302577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i="0" dirty="0" smtClean="0">
                <a:latin typeface="+mj-lt"/>
                <a:ea typeface="ヒラギノ角ゴ Pro W3" pitchFamily="1" charset="-128"/>
                <a:cs typeface="+mn-cs"/>
              </a:rPr>
              <a:t>Linea </a:t>
            </a:r>
            <a:r>
              <a:rPr lang="en-US" sz="2400" i="0" dirty="0" err="1" smtClean="0">
                <a:latin typeface="+mj-lt"/>
                <a:ea typeface="ヒラギノ角ゴ Pro W3" pitchFamily="1" charset="-128"/>
                <a:cs typeface="+mn-cs"/>
              </a:rPr>
              <a:t>Pd</a:t>
            </a:r>
            <a:r>
              <a:rPr lang="en-US" sz="2400" i="0" dirty="0" smtClean="0">
                <a:latin typeface="+mj-lt"/>
                <a:ea typeface="ヒラギノ角ゴ Pro W3" pitchFamily="1" charset="-128"/>
                <a:cs typeface="+mn-cs"/>
              </a:rPr>
              <a:t>/Pa </a:t>
            </a:r>
            <a:r>
              <a:rPr lang="en-US" sz="2400" i="0" dirty="0" err="1" smtClean="0">
                <a:latin typeface="+mj-lt"/>
                <a:ea typeface="ヒラギノ角ゴ Pro W3" pitchFamily="1" charset="-128"/>
                <a:cs typeface="+mn-cs"/>
              </a:rPr>
              <a:t>orizzontale</a:t>
            </a:r>
            <a:r>
              <a:rPr lang="en-US" sz="2400" i="0" dirty="0" smtClean="0">
                <a:latin typeface="+mj-lt"/>
                <a:ea typeface="ヒラギノ角ゴ Pro W3" pitchFamily="1" charset="-128"/>
                <a:cs typeface="+mn-cs"/>
              </a:rPr>
              <a:t>: </a:t>
            </a:r>
            <a:r>
              <a:rPr lang="en-US" sz="2400" i="0" dirty="0" err="1" smtClean="0">
                <a:latin typeface="+mj-lt"/>
                <a:ea typeface="ヒラギノ角ゴ Pro W3" pitchFamily="1" charset="-128"/>
                <a:cs typeface="+mn-cs"/>
              </a:rPr>
              <a:t>raggiunto</a:t>
            </a:r>
            <a:r>
              <a:rPr lang="en-US" sz="2400" i="0" dirty="0" smtClean="0">
                <a:latin typeface="+mj-lt"/>
                <a:ea typeface="ヒラギノ角ゴ Pro W3" pitchFamily="1" charset="-128"/>
                <a:cs typeface="+mn-cs"/>
              </a:rPr>
              <a:t> la</a:t>
            </a:r>
            <a:r>
              <a:rPr lang="en-US" sz="2400" dirty="0" smtClean="0">
                <a:latin typeface="+mj-lt"/>
                <a:ea typeface="ヒラギノ角ゴ Pro W3" pitchFamily="1" charset="-128"/>
              </a:rPr>
              <a:t> </a:t>
            </a:r>
            <a:r>
              <a:rPr lang="en-US" sz="2400" i="0" dirty="0" err="1" smtClean="0">
                <a:latin typeface="+mj-lt"/>
                <a:ea typeface="ヒラギノ角ゴ Pro W3" pitchFamily="1" charset="-128"/>
                <a:cs typeface="+mn-cs"/>
              </a:rPr>
              <a:t>stabilità</a:t>
            </a:r>
            <a:r>
              <a:rPr lang="en-US" sz="2400" i="0" dirty="0" smtClean="0">
                <a:latin typeface="+mj-lt"/>
                <a:ea typeface="ヒラギノ角ゴ Pro W3" pitchFamily="1" charset="-128"/>
                <a:cs typeface="+mn-cs"/>
              </a:rPr>
              <a:t> </a:t>
            </a:r>
            <a:r>
              <a:rPr lang="en-US" sz="2400" i="0" dirty="0" err="1" smtClean="0">
                <a:latin typeface="+mj-lt"/>
                <a:ea typeface="ヒラギノ角ゴ Pro W3" pitchFamily="1" charset="-128"/>
                <a:cs typeface="+mn-cs"/>
              </a:rPr>
              <a:t>della</a:t>
            </a:r>
            <a:r>
              <a:rPr lang="en-US" sz="2400" i="0" dirty="0" smtClean="0">
                <a:latin typeface="+mj-lt"/>
                <a:ea typeface="ヒラギノ角ゴ Pro W3" pitchFamily="1" charset="-128"/>
                <a:cs typeface="+mn-cs"/>
              </a:rPr>
              <a:t> </a:t>
            </a:r>
            <a:r>
              <a:rPr lang="en-US" sz="2400" i="0" dirty="0" err="1" smtClean="0">
                <a:latin typeface="+mj-lt"/>
                <a:ea typeface="ヒラギノ角ゴ Pro W3" pitchFamily="1" charset="-128"/>
                <a:cs typeface="+mn-cs"/>
              </a:rPr>
              <a:t>perfusione</a:t>
            </a:r>
            <a:r>
              <a:rPr lang="en-US" sz="2400" i="0" dirty="0" smtClean="0">
                <a:latin typeface="+mj-lt"/>
                <a:ea typeface="ヒラギノ角ゴ Pro W3" pitchFamily="1" charset="-128"/>
                <a:cs typeface="+mn-cs"/>
              </a:rPr>
              <a:t> </a:t>
            </a:r>
            <a:r>
              <a:rPr lang="en-US" sz="2400" i="0" dirty="0" err="1" smtClean="0">
                <a:latin typeface="+mj-lt"/>
                <a:ea typeface="ヒラギノ角ゴ Pro W3" pitchFamily="1" charset="-128"/>
                <a:cs typeface="+mn-cs"/>
              </a:rPr>
              <a:t>dopo</a:t>
            </a:r>
            <a:r>
              <a:rPr lang="en-US" sz="2400" i="0" dirty="0" smtClean="0">
                <a:latin typeface="+mj-lt"/>
                <a:ea typeface="ヒラギノ角ゴ Pro W3" pitchFamily="1" charset="-128"/>
                <a:cs typeface="+mn-cs"/>
              </a:rPr>
              <a:t> </a:t>
            </a:r>
            <a:r>
              <a:rPr lang="en-US" sz="2400" i="0" dirty="0" err="1" smtClean="0">
                <a:latin typeface="+mj-lt"/>
                <a:ea typeface="ヒラギノ角ゴ Pro W3" pitchFamily="1" charset="-128"/>
                <a:cs typeface="+mn-cs"/>
              </a:rPr>
              <a:t>iperemia</a:t>
            </a:r>
            <a:r>
              <a:rPr lang="en-US" sz="2400" i="0" dirty="0" smtClean="0">
                <a:latin typeface="+mj-lt"/>
                <a:ea typeface="ヒラギノ角ゴ Pro W3" pitchFamily="1" charset="-128"/>
                <a:cs typeface="+mn-cs"/>
              </a:rPr>
              <a:t> </a:t>
            </a:r>
            <a:r>
              <a:rPr lang="en-US" sz="2400" i="0" dirty="0" err="1" smtClean="0">
                <a:latin typeface="+mj-lt"/>
                <a:ea typeface="ヒラギノ角ゴ Pro W3" pitchFamily="1" charset="-128"/>
                <a:cs typeface="+mn-cs"/>
              </a:rPr>
              <a:t>massimale</a:t>
            </a:r>
            <a:endParaRPr lang="en-US" sz="2400" i="0" dirty="0">
              <a:latin typeface="+mj-lt"/>
              <a:ea typeface="ヒラギノ角ゴ Pro W3" pitchFamily="1" charset="-128"/>
              <a:cs typeface="+mn-cs"/>
            </a:endParaRPr>
          </a:p>
          <a:p>
            <a:pPr algn="just">
              <a:defRPr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ヒラギノ角ゴ Pro W3" pitchFamily="1" charset="-128"/>
              <a:cs typeface="+mn-cs"/>
            </a:endParaRPr>
          </a:p>
        </p:txBody>
      </p:sp>
      <p:cxnSp>
        <p:nvCxnSpPr>
          <p:cNvPr id="14342" name="Straight Arrow Connector 29"/>
          <p:cNvCxnSpPr>
            <a:cxnSpLocks noChangeShapeType="1"/>
          </p:cNvCxnSpPr>
          <p:nvPr/>
        </p:nvCxnSpPr>
        <p:spPr bwMode="auto">
          <a:xfrm rot="10800000" flipV="1">
            <a:off x="3970338" y="2557463"/>
            <a:ext cx="2090737" cy="862013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66713" y="0"/>
            <a:ext cx="8701087" cy="6858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en-US" sz="3600" b="1" smtClean="0"/>
              <a:t>ADENOSINA IntravenosA</a:t>
            </a:r>
            <a:endParaRPr lang="en-US" altLang="en-US" sz="3600" b="1" dirty="0" smtClean="0"/>
          </a:p>
        </p:txBody>
      </p:sp>
      <p:pic>
        <p:nvPicPr>
          <p:cNvPr id="9" name="Immagine 8" descr="9208a937-0bf5-45a9-a606-94f76cd17964_xl.jpg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6695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0" y="944562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2800" b="0" i="0" dirty="0" err="1" smtClean="0">
                <a:solidFill>
                  <a:srgbClr val="C00000"/>
                </a:solidFill>
              </a:rPr>
              <a:t>L’iperemia</a:t>
            </a:r>
            <a:r>
              <a:rPr lang="en-US" altLang="en-US" sz="2800" b="0" i="0" dirty="0" smtClean="0">
                <a:solidFill>
                  <a:srgbClr val="C00000"/>
                </a:solidFill>
              </a:rPr>
              <a:t> </a:t>
            </a:r>
            <a:r>
              <a:rPr lang="en-US" altLang="en-US" sz="2800" b="0" i="0" dirty="0" err="1" smtClean="0">
                <a:solidFill>
                  <a:srgbClr val="C00000"/>
                </a:solidFill>
              </a:rPr>
              <a:t>può</a:t>
            </a:r>
            <a:r>
              <a:rPr lang="en-US" altLang="en-US" sz="2800" b="0" i="0" dirty="0" smtClean="0">
                <a:solidFill>
                  <a:srgbClr val="C00000"/>
                </a:solidFill>
              </a:rPr>
              <a:t> </a:t>
            </a:r>
            <a:r>
              <a:rPr lang="en-US" altLang="en-US" sz="2800" b="0" i="0" dirty="0" err="1" smtClean="0">
                <a:solidFill>
                  <a:srgbClr val="C00000"/>
                </a:solidFill>
              </a:rPr>
              <a:t>essere</a:t>
            </a:r>
            <a:r>
              <a:rPr lang="en-US" altLang="en-US" sz="2800" b="0" i="0" dirty="0" smtClean="0">
                <a:solidFill>
                  <a:srgbClr val="C00000"/>
                </a:solidFill>
              </a:rPr>
              <a:t> </a:t>
            </a:r>
            <a:r>
              <a:rPr lang="en-US" altLang="en-US" sz="2800" b="0" i="0" dirty="0" err="1" smtClean="0">
                <a:solidFill>
                  <a:srgbClr val="C00000"/>
                </a:solidFill>
              </a:rPr>
              <a:t>submassimale</a:t>
            </a:r>
            <a:endParaRPr lang="en-US" altLang="en-US" sz="2800" b="0" i="0" dirty="0">
              <a:solidFill>
                <a:srgbClr val="C00000"/>
              </a:solidFill>
            </a:endParaRPr>
          </a:p>
        </p:txBody>
      </p:sp>
      <p:cxnSp>
        <p:nvCxnSpPr>
          <p:cNvPr id="18436" name="Straight Arrow Connector 29"/>
          <p:cNvCxnSpPr>
            <a:cxnSpLocks noChangeShapeType="1"/>
          </p:cNvCxnSpPr>
          <p:nvPr/>
        </p:nvCxnSpPr>
        <p:spPr bwMode="auto">
          <a:xfrm rot="10800000" flipV="1">
            <a:off x="3970338" y="3113087"/>
            <a:ext cx="2090737" cy="862013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22437"/>
            <a:ext cx="6905625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375525" y="1828800"/>
            <a:ext cx="180498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000" i="0" dirty="0" smtClean="0">
                <a:latin typeface="+mj-lt"/>
                <a:ea typeface="ヒラギノ角ゴ Pro W3" pitchFamily="1" charset="-128"/>
              </a:rPr>
              <a:t>Linea </a:t>
            </a:r>
            <a:r>
              <a:rPr lang="en-US" sz="2000" i="0" dirty="0" err="1">
                <a:latin typeface="+mj-lt"/>
                <a:ea typeface="ヒラギノ角ゴ Pro W3" pitchFamily="1" charset="-128"/>
              </a:rPr>
              <a:t>Pd</a:t>
            </a:r>
            <a:r>
              <a:rPr lang="en-US" sz="2000" i="0" dirty="0">
                <a:latin typeface="+mj-lt"/>
                <a:ea typeface="ヒラギノ角ゴ Pro W3" pitchFamily="1" charset="-128"/>
              </a:rPr>
              <a:t>/Pa </a:t>
            </a:r>
            <a:r>
              <a:rPr lang="en-US" sz="2000" i="0" dirty="0" err="1" smtClean="0">
                <a:latin typeface="+mj-lt"/>
                <a:ea typeface="ヒラギノ角ゴ Pro W3" pitchFamily="1" charset="-128"/>
              </a:rPr>
              <a:t>fluttuante</a:t>
            </a:r>
            <a:r>
              <a:rPr lang="en-US" sz="2000" i="0" dirty="0" smtClean="0">
                <a:latin typeface="+mj-lt"/>
                <a:ea typeface="ヒラギノ角ゴ Pro W3" pitchFamily="1" charset="-128"/>
              </a:rPr>
              <a:t>:</a:t>
            </a:r>
            <a:endParaRPr lang="en-US" sz="2000" i="0" dirty="0">
              <a:latin typeface="+mj-lt"/>
              <a:ea typeface="ヒラギノ角ゴ Pro W3" pitchFamily="1" charset="-128"/>
            </a:endParaRPr>
          </a:p>
          <a:p>
            <a:pPr algn="l">
              <a:defRPr/>
            </a:pPr>
            <a:r>
              <a:rPr lang="en-US" sz="2000" dirty="0">
                <a:latin typeface="+mj-lt"/>
                <a:ea typeface="ヒラギノ角ゴ Pro W3" pitchFamily="1" charset="-128"/>
              </a:rPr>
              <a:t>n</a:t>
            </a:r>
            <a:r>
              <a:rPr lang="en-US" sz="2000" i="0" dirty="0" smtClean="0">
                <a:latin typeface="+mj-lt"/>
                <a:ea typeface="ヒラギノ角ゴ Pro W3" pitchFamily="1" charset="-128"/>
              </a:rPr>
              <a:t>on </a:t>
            </a:r>
            <a:r>
              <a:rPr lang="en-US" sz="2000" i="0" dirty="0" err="1" smtClean="0">
                <a:latin typeface="+mj-lt"/>
                <a:ea typeface="ヒラギノ角ゴ Pro W3" pitchFamily="1" charset="-128"/>
              </a:rPr>
              <a:t>raggiunta</a:t>
            </a:r>
            <a:r>
              <a:rPr lang="en-US" sz="2000" i="0" dirty="0" smtClean="0">
                <a:latin typeface="+mj-lt"/>
                <a:ea typeface="ヒラギノ角ゴ Pro W3" pitchFamily="1" charset="-128"/>
              </a:rPr>
              <a:t> la </a:t>
            </a:r>
            <a:r>
              <a:rPr lang="en-US" sz="2000" i="0" dirty="0" err="1" smtClean="0">
                <a:latin typeface="+mj-lt"/>
                <a:ea typeface="ヒラギノ角ゴ Pro W3" pitchFamily="1" charset="-128"/>
              </a:rPr>
              <a:t>stabilità</a:t>
            </a:r>
            <a:r>
              <a:rPr lang="en-US" sz="2000" i="0" dirty="0" smtClean="0">
                <a:latin typeface="+mj-lt"/>
                <a:ea typeface="ヒラギノ角ゴ Pro W3" pitchFamily="1" charset="-128"/>
              </a:rPr>
              <a:t> </a:t>
            </a:r>
            <a:r>
              <a:rPr lang="en-US" sz="2000" i="0" dirty="0" err="1" smtClean="0">
                <a:latin typeface="+mj-lt"/>
                <a:ea typeface="ヒラギノ角ゴ Pro W3" pitchFamily="1" charset="-128"/>
              </a:rPr>
              <a:t>della</a:t>
            </a:r>
            <a:r>
              <a:rPr lang="en-US" sz="2000" i="0" dirty="0" smtClean="0">
                <a:latin typeface="+mj-lt"/>
                <a:ea typeface="ヒラギノ角ゴ Pro W3" pitchFamily="1" charset="-128"/>
              </a:rPr>
              <a:t> </a:t>
            </a:r>
            <a:r>
              <a:rPr lang="en-US" sz="2000" i="0" dirty="0" err="1" smtClean="0">
                <a:latin typeface="+mj-lt"/>
                <a:ea typeface="ヒラギノ角ゴ Pro W3" pitchFamily="1" charset="-128"/>
              </a:rPr>
              <a:t>perfusione</a:t>
            </a:r>
            <a:r>
              <a:rPr lang="en-US" sz="2000" i="0" dirty="0" smtClean="0">
                <a:latin typeface="+mj-lt"/>
                <a:ea typeface="ヒラギノ角ゴ Pro W3" pitchFamily="1" charset="-128"/>
              </a:rPr>
              <a:t> </a:t>
            </a:r>
            <a:r>
              <a:rPr lang="en-US" sz="2000" i="0" dirty="0" err="1" smtClean="0">
                <a:latin typeface="+mj-lt"/>
                <a:ea typeface="ヒラギノ角ゴ Pro W3" pitchFamily="1" charset="-128"/>
              </a:rPr>
              <a:t>quindi</a:t>
            </a:r>
            <a:r>
              <a:rPr lang="en-US" sz="2000" i="0" dirty="0" smtClean="0">
                <a:latin typeface="+mj-lt"/>
                <a:ea typeface="ヒラギノ角ゴ Pro W3" pitchFamily="1" charset="-128"/>
              </a:rPr>
              <a:t> </a:t>
            </a:r>
            <a:r>
              <a:rPr lang="en-US" sz="2000" i="0" dirty="0" err="1" smtClean="0">
                <a:latin typeface="+mj-lt"/>
                <a:ea typeface="ヒラギノ角ゴ Pro W3" pitchFamily="1" charset="-128"/>
              </a:rPr>
              <a:t>può</a:t>
            </a:r>
            <a:r>
              <a:rPr lang="en-US" sz="2000" i="0" dirty="0" smtClean="0">
                <a:latin typeface="+mj-lt"/>
                <a:ea typeface="ヒラギノ角ゴ Pro W3" pitchFamily="1" charset="-128"/>
              </a:rPr>
              <a:t> non </a:t>
            </a:r>
            <a:r>
              <a:rPr lang="en-US" sz="2000" i="0" dirty="0" err="1" smtClean="0">
                <a:latin typeface="+mj-lt"/>
                <a:ea typeface="ヒラギノ角ゴ Pro W3" pitchFamily="1" charset="-128"/>
              </a:rPr>
              <a:t>essere</a:t>
            </a:r>
            <a:r>
              <a:rPr lang="en-US" sz="2000" i="0" dirty="0" smtClean="0">
                <a:latin typeface="+mj-lt"/>
                <a:ea typeface="ヒラギノ角ゴ Pro W3" pitchFamily="1" charset="-128"/>
              </a:rPr>
              <a:t> </a:t>
            </a:r>
            <a:r>
              <a:rPr lang="en-US" sz="2000" i="0" dirty="0" err="1" smtClean="0">
                <a:latin typeface="+mj-lt"/>
                <a:ea typeface="ヒラギノ角ゴ Pro W3" pitchFamily="1" charset="-128"/>
              </a:rPr>
              <a:t>raggiunta</a:t>
            </a:r>
            <a:r>
              <a:rPr lang="en-US" sz="2000" i="0" dirty="0" smtClean="0">
                <a:latin typeface="+mj-lt"/>
                <a:ea typeface="ヒラギノ角ゴ Pro W3" pitchFamily="1" charset="-128"/>
              </a:rPr>
              <a:t> </a:t>
            </a:r>
            <a:r>
              <a:rPr lang="en-US" sz="2000" i="0" dirty="0" err="1" smtClean="0">
                <a:latin typeface="+mj-lt"/>
                <a:ea typeface="ヒラギノ角ゴ Pro W3" pitchFamily="1" charset="-128"/>
              </a:rPr>
              <a:t>l’iperemia</a:t>
            </a:r>
            <a:r>
              <a:rPr lang="en-US" sz="2000" i="0" dirty="0" smtClean="0">
                <a:latin typeface="+mj-lt"/>
                <a:ea typeface="ヒラギノ角ゴ Pro W3" pitchFamily="1" charset="-128"/>
              </a:rPr>
              <a:t> </a:t>
            </a:r>
            <a:r>
              <a:rPr lang="en-US" sz="2000" i="0" dirty="0" err="1" smtClean="0">
                <a:latin typeface="+mj-lt"/>
                <a:ea typeface="ヒラギノ角ゴ Pro W3" pitchFamily="1" charset="-128"/>
              </a:rPr>
              <a:t>massimale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ヒラギノ角ゴ Pro W3" pitchFamily="1" charset="-128"/>
            </a:endParaRPr>
          </a:p>
        </p:txBody>
      </p:sp>
      <p:cxnSp>
        <p:nvCxnSpPr>
          <p:cNvPr id="18439" name="Straight Arrow Connector 8"/>
          <p:cNvCxnSpPr>
            <a:cxnSpLocks noChangeShapeType="1"/>
          </p:cNvCxnSpPr>
          <p:nvPr/>
        </p:nvCxnSpPr>
        <p:spPr bwMode="auto">
          <a:xfrm flipH="1">
            <a:off x="4262439" y="2286000"/>
            <a:ext cx="3135311" cy="447675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23528" y="195891"/>
            <a:ext cx="8701087" cy="6858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en-US" sz="3600" b="1" dirty="0" smtClean="0"/>
              <a:t>ADENOSINA </a:t>
            </a:r>
            <a:r>
              <a:rPr lang="en-US" altLang="en-US" sz="3600" b="1" dirty="0" err="1" smtClean="0"/>
              <a:t>IntraCORONARICA</a:t>
            </a:r>
            <a:endParaRPr lang="en-US" altLang="en-US" sz="3600" b="1" dirty="0" smtClean="0"/>
          </a:p>
        </p:txBody>
      </p:sp>
      <p:pic>
        <p:nvPicPr>
          <p:cNvPr id="10" name="Immagine 9" descr="9208a937-0bf5-45a9-a606-94f76cd17964_xl.jpg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6907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>
          <a:xfrm>
            <a:off x="246063" y="539750"/>
            <a:ext cx="8678861" cy="75565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3600" b="1" dirty="0" smtClean="0"/>
              <a:t> adenosine:</a:t>
            </a:r>
            <a:br>
              <a:rPr lang="en-US" altLang="en-US" sz="3600" b="1" dirty="0" smtClean="0"/>
            </a:br>
            <a:r>
              <a:rPr lang="en-US" altLang="en-US" sz="3600" b="1" dirty="0" err="1" smtClean="0"/>
              <a:t>Intracoronarica</a:t>
            </a:r>
            <a:r>
              <a:rPr lang="en-US" altLang="en-US" sz="3600" b="1" dirty="0" smtClean="0"/>
              <a:t> vs. </a:t>
            </a:r>
            <a:r>
              <a:rPr lang="en-US" altLang="en-US" sz="3600" b="1" dirty="0" err="1" smtClean="0"/>
              <a:t>IntravenosA</a:t>
            </a:r>
            <a:r>
              <a:rPr lang="en-US" altLang="en-US" sz="3600" b="1" dirty="0" smtClean="0"/>
              <a:t/>
            </a:r>
            <a:br>
              <a:rPr lang="en-US" altLang="en-US" sz="3600" b="1" dirty="0" smtClean="0"/>
            </a:br>
            <a:endParaRPr lang="en-US" altLang="en-US" sz="3600" b="1" dirty="0" smtClean="0"/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-2381" y="1155699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3000" b="0" i="0" dirty="0" smtClean="0">
                <a:solidFill>
                  <a:srgbClr val="C00000"/>
                </a:solidFill>
              </a:rPr>
              <a:t>Alta </a:t>
            </a:r>
            <a:r>
              <a:rPr lang="en-US" altLang="en-US" sz="3000" b="0" i="0" dirty="0" err="1" smtClean="0">
                <a:solidFill>
                  <a:srgbClr val="C00000"/>
                </a:solidFill>
              </a:rPr>
              <a:t>correlazione</a:t>
            </a:r>
            <a:r>
              <a:rPr lang="en-US" altLang="en-US" sz="3000" b="0" i="0" dirty="0" smtClean="0">
                <a:solidFill>
                  <a:srgbClr val="C00000"/>
                </a:solidFill>
              </a:rPr>
              <a:t> </a:t>
            </a:r>
            <a:r>
              <a:rPr lang="en-US" altLang="en-US" sz="3000" b="0" i="0" dirty="0" err="1" smtClean="0">
                <a:solidFill>
                  <a:srgbClr val="C00000"/>
                </a:solidFill>
              </a:rPr>
              <a:t>nelle</a:t>
            </a:r>
            <a:r>
              <a:rPr lang="en-US" altLang="en-US" sz="3000" b="0" i="0" dirty="0" smtClean="0">
                <a:solidFill>
                  <a:srgbClr val="C00000"/>
                </a:solidFill>
              </a:rPr>
              <a:t> </a:t>
            </a:r>
            <a:r>
              <a:rPr lang="en-US" altLang="en-US" sz="3000" b="0" i="0" dirty="0" err="1" smtClean="0">
                <a:solidFill>
                  <a:srgbClr val="C00000"/>
                </a:solidFill>
              </a:rPr>
              <a:t>misurazioni</a:t>
            </a:r>
            <a:r>
              <a:rPr lang="en-US" altLang="en-US" sz="3000" b="0" i="0" dirty="0" smtClean="0">
                <a:solidFill>
                  <a:srgbClr val="C00000"/>
                </a:solidFill>
              </a:rPr>
              <a:t> </a:t>
            </a:r>
            <a:r>
              <a:rPr lang="en-US" altLang="en-US" sz="3000" b="0" i="0" dirty="0" err="1" smtClean="0">
                <a:solidFill>
                  <a:srgbClr val="C00000"/>
                </a:solidFill>
              </a:rPr>
              <a:t>dell’FFR</a:t>
            </a:r>
            <a:endParaRPr lang="en-US" altLang="en-US" sz="3000" b="0" i="0" dirty="0">
              <a:solidFill>
                <a:srgbClr val="C00000"/>
              </a:solidFill>
            </a:endParaRPr>
          </a:p>
        </p:txBody>
      </p:sp>
      <p:sp>
        <p:nvSpPr>
          <p:cNvPr id="20484" name="TextBox 9"/>
          <p:cNvSpPr txBox="1">
            <a:spLocks noChangeArrowheads="1"/>
          </p:cNvSpPr>
          <p:nvPr/>
        </p:nvSpPr>
        <p:spPr bwMode="auto">
          <a:xfrm>
            <a:off x="193675" y="1757362"/>
            <a:ext cx="4210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tx1"/>
                </a:solidFill>
              </a:rPr>
              <a:t>Linear Regression Analysis</a:t>
            </a:r>
          </a:p>
        </p:txBody>
      </p:sp>
      <p:sp>
        <p:nvSpPr>
          <p:cNvPr id="20485" name="TextBox 10"/>
          <p:cNvSpPr txBox="1">
            <a:spLocks noChangeArrowheads="1"/>
          </p:cNvSpPr>
          <p:nvPr/>
        </p:nvSpPr>
        <p:spPr bwMode="auto">
          <a:xfrm>
            <a:off x="4799013" y="1752600"/>
            <a:ext cx="3924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tx1"/>
                </a:solidFill>
              </a:rPr>
              <a:t>Bland Altman Agreement</a:t>
            </a:r>
          </a:p>
        </p:txBody>
      </p:sp>
      <p:sp>
        <p:nvSpPr>
          <p:cNvPr id="20486" name="Text Box 81"/>
          <p:cNvSpPr txBox="1">
            <a:spLocks noChangeArrowheads="1"/>
          </p:cNvSpPr>
          <p:nvPr/>
        </p:nvSpPr>
        <p:spPr bwMode="auto">
          <a:xfrm>
            <a:off x="2284413" y="6477000"/>
            <a:ext cx="45704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/>
            <a:r>
              <a:rPr lang="en-US" altLang="en-US" sz="1200" b="0" i="0" dirty="0">
                <a:solidFill>
                  <a:schemeClr val="tx1"/>
                </a:solidFill>
              </a:rPr>
              <a:t>Jeremias  et al, </a:t>
            </a:r>
            <a:r>
              <a:rPr lang="en-US" altLang="en-US" sz="1200" b="0" dirty="0">
                <a:solidFill>
                  <a:schemeClr val="tx1"/>
                </a:solidFill>
              </a:rPr>
              <a:t>Am Heart J  </a:t>
            </a:r>
            <a:r>
              <a:rPr lang="en-US" altLang="en-US" sz="1200" b="0" i="0" dirty="0">
                <a:solidFill>
                  <a:schemeClr val="tx1"/>
                </a:solidFill>
              </a:rPr>
              <a:t>2000</a:t>
            </a:r>
            <a:endParaRPr lang="pt-BR" altLang="en-US" sz="1200" b="0" i="0" dirty="0">
              <a:solidFill>
                <a:schemeClr val="tx1"/>
              </a:solidFill>
            </a:endParaRPr>
          </a:p>
        </p:txBody>
      </p:sp>
      <p:sp>
        <p:nvSpPr>
          <p:cNvPr id="20487" name="TextBox 12"/>
          <p:cNvSpPr txBox="1">
            <a:spLocks noChangeArrowheads="1"/>
          </p:cNvSpPr>
          <p:nvPr/>
        </p:nvSpPr>
        <p:spPr bwMode="auto">
          <a:xfrm>
            <a:off x="376908" y="5418138"/>
            <a:ext cx="85489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/>
            <a:r>
              <a:rPr lang="en-US" altLang="en-US" sz="2400" b="0" dirty="0" smtClean="0">
                <a:solidFill>
                  <a:srgbClr val="C00000"/>
                </a:solidFill>
              </a:rPr>
              <a:t>MA </a:t>
            </a:r>
            <a:r>
              <a:rPr lang="en-US" altLang="en-US" sz="2400" b="0" dirty="0">
                <a:solidFill>
                  <a:srgbClr val="C00000"/>
                </a:solidFill>
              </a:rPr>
              <a:t>~10% </a:t>
            </a:r>
            <a:r>
              <a:rPr lang="en-US" altLang="en-US" sz="2400" b="0" dirty="0" err="1" smtClean="0">
                <a:solidFill>
                  <a:srgbClr val="C00000"/>
                </a:solidFill>
              </a:rPr>
              <a:t>dei</a:t>
            </a:r>
            <a:r>
              <a:rPr lang="en-US" altLang="en-US" sz="2400" b="0" dirty="0" smtClean="0">
                <a:solidFill>
                  <a:srgbClr val="C00000"/>
                </a:solidFill>
              </a:rPr>
              <a:t> </a:t>
            </a:r>
            <a:r>
              <a:rPr lang="en-US" altLang="en-US" sz="2400" b="0" dirty="0" err="1" smtClean="0">
                <a:solidFill>
                  <a:srgbClr val="C00000"/>
                </a:solidFill>
              </a:rPr>
              <a:t>pazienti</a:t>
            </a:r>
            <a:r>
              <a:rPr lang="en-US" altLang="en-US" sz="2400" b="0" dirty="0" smtClean="0">
                <a:solidFill>
                  <a:srgbClr val="C00000"/>
                </a:solidFill>
              </a:rPr>
              <a:t> ha </a:t>
            </a:r>
            <a:r>
              <a:rPr lang="en-US" altLang="en-US" sz="2400" b="0" dirty="0" err="1" smtClean="0">
                <a:solidFill>
                  <a:srgbClr val="C00000"/>
                </a:solidFill>
              </a:rPr>
              <a:t>una</a:t>
            </a:r>
            <a:r>
              <a:rPr lang="en-US" altLang="en-US" sz="2400" b="0" dirty="0" smtClean="0">
                <a:solidFill>
                  <a:srgbClr val="C00000"/>
                </a:solidFill>
              </a:rPr>
              <a:t> </a:t>
            </a:r>
            <a:r>
              <a:rPr lang="en-US" altLang="en-US" sz="2400" b="0" dirty="0">
                <a:solidFill>
                  <a:srgbClr val="C00000"/>
                </a:solidFill>
              </a:rPr>
              <a:t>FFR ≥ 0.05 </a:t>
            </a:r>
            <a:r>
              <a:rPr lang="en-US" altLang="en-US" sz="2400" b="0" dirty="0" smtClean="0">
                <a:solidFill>
                  <a:srgbClr val="C00000"/>
                </a:solidFill>
              </a:rPr>
              <a:t>con </a:t>
            </a:r>
            <a:r>
              <a:rPr lang="en-US" altLang="en-US" sz="2400" b="0" dirty="0" err="1" smtClean="0">
                <a:solidFill>
                  <a:srgbClr val="C00000"/>
                </a:solidFill>
              </a:rPr>
              <a:t>adenosina</a:t>
            </a:r>
            <a:r>
              <a:rPr lang="en-US" altLang="en-US" sz="2400" b="0" dirty="0" smtClean="0">
                <a:solidFill>
                  <a:srgbClr val="C00000"/>
                </a:solidFill>
              </a:rPr>
              <a:t> IC,</a:t>
            </a:r>
            <a:endParaRPr lang="en-US" altLang="en-US" sz="2400" b="0" dirty="0">
              <a:solidFill>
                <a:srgbClr val="C00000"/>
              </a:solidFill>
            </a:endParaRPr>
          </a:p>
          <a:p>
            <a:pPr algn="ctr" eaLnBrk="1" hangingPunct="1"/>
            <a:r>
              <a:rPr lang="en-US" altLang="en-US" sz="2400" b="0" dirty="0" smtClean="0">
                <a:solidFill>
                  <a:srgbClr val="C00000"/>
                </a:solidFill>
              </a:rPr>
              <a:t>NON </a:t>
            </a:r>
            <a:r>
              <a:rPr lang="en-US" altLang="en-US" sz="2400" b="0" dirty="0" err="1" smtClean="0">
                <a:solidFill>
                  <a:srgbClr val="C00000"/>
                </a:solidFill>
              </a:rPr>
              <a:t>raggiungendo</a:t>
            </a:r>
            <a:r>
              <a:rPr lang="en-US" altLang="en-US" sz="2400" b="0" dirty="0" smtClean="0">
                <a:solidFill>
                  <a:srgbClr val="C00000"/>
                </a:solidFill>
              </a:rPr>
              <a:t> </a:t>
            </a:r>
            <a:r>
              <a:rPr lang="en-US" altLang="en-US" sz="2400" b="0" dirty="0" err="1" smtClean="0">
                <a:solidFill>
                  <a:srgbClr val="C00000"/>
                </a:solidFill>
              </a:rPr>
              <a:t>però</a:t>
            </a:r>
            <a:r>
              <a:rPr lang="en-US" altLang="en-US" sz="2400" b="0" dirty="0" smtClean="0">
                <a:solidFill>
                  <a:srgbClr val="C00000"/>
                </a:solidFill>
              </a:rPr>
              <a:t> la </a:t>
            </a:r>
            <a:r>
              <a:rPr lang="en-US" altLang="en-US" sz="2400" b="0" dirty="0" err="1" smtClean="0">
                <a:solidFill>
                  <a:srgbClr val="C00000"/>
                </a:solidFill>
              </a:rPr>
              <a:t>massima</a:t>
            </a:r>
            <a:r>
              <a:rPr lang="en-US" altLang="en-US" sz="2400" b="0" dirty="0" smtClean="0">
                <a:solidFill>
                  <a:srgbClr val="C00000"/>
                </a:solidFill>
              </a:rPr>
              <a:t> </a:t>
            </a:r>
            <a:r>
              <a:rPr lang="en-US" altLang="en-US" sz="2400" b="0" dirty="0" err="1" smtClean="0">
                <a:solidFill>
                  <a:srgbClr val="C00000"/>
                </a:solidFill>
              </a:rPr>
              <a:t>iperemia</a:t>
            </a:r>
            <a:r>
              <a:rPr lang="en-US" altLang="en-US" sz="2400" b="0" dirty="0" smtClean="0">
                <a:solidFill>
                  <a:srgbClr val="C00000"/>
                </a:solidFill>
              </a:rPr>
              <a:t>  </a:t>
            </a:r>
            <a:endParaRPr lang="en-US" altLang="en-US" sz="2400" b="0" dirty="0">
              <a:solidFill>
                <a:srgbClr val="C00000"/>
              </a:solidFill>
            </a:endParaRPr>
          </a:p>
        </p:txBody>
      </p:sp>
      <p:pic>
        <p:nvPicPr>
          <p:cNvPr id="204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5"/>
          <a:stretch>
            <a:fillRect/>
          </a:stretch>
        </p:blipFill>
        <p:spPr bwMode="auto">
          <a:xfrm>
            <a:off x="246063" y="2239962"/>
            <a:ext cx="4225925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5"/>
          <a:stretch>
            <a:fillRect/>
          </a:stretch>
        </p:blipFill>
        <p:spPr bwMode="auto">
          <a:xfrm>
            <a:off x="4692650" y="2239962"/>
            <a:ext cx="4232275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 descr="9208a937-0bf5-45a9-a606-94f76cd17964_xl.jpg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2832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3" t="12775" r="1317" b="767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7347" name="Line 3"/>
          <p:cNvSpPr>
            <a:spLocks noChangeShapeType="1"/>
          </p:cNvSpPr>
          <p:nvPr/>
        </p:nvSpPr>
        <p:spPr bwMode="auto">
          <a:xfrm flipH="1">
            <a:off x="6429375" y="1411288"/>
            <a:ext cx="576263" cy="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cs typeface="+mn-cs"/>
            </a:endParaRPr>
          </a:p>
        </p:txBody>
      </p:sp>
      <p:sp>
        <p:nvSpPr>
          <p:cNvPr id="57348" name="Line 4"/>
          <p:cNvSpPr>
            <a:spLocks noChangeShapeType="1"/>
          </p:cNvSpPr>
          <p:nvPr/>
        </p:nvSpPr>
        <p:spPr bwMode="auto">
          <a:xfrm flipH="1">
            <a:off x="6345238" y="3552825"/>
            <a:ext cx="576262" cy="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cs typeface="+mn-cs"/>
            </a:endParaRPr>
          </a:p>
        </p:txBody>
      </p:sp>
      <p:sp>
        <p:nvSpPr>
          <p:cNvPr id="57349" name="Line 5"/>
          <p:cNvSpPr>
            <a:spLocks noChangeShapeType="1"/>
          </p:cNvSpPr>
          <p:nvPr/>
        </p:nvSpPr>
        <p:spPr bwMode="auto">
          <a:xfrm flipH="1">
            <a:off x="6659563" y="5538788"/>
            <a:ext cx="576262" cy="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l-NL">
              <a:cs typeface="+mn-cs"/>
            </a:endParaRP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7129463" y="1171575"/>
            <a:ext cx="1757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nl-NL" sz="2400" dirty="0" smtClean="0"/>
              <a:t>A</a:t>
            </a:r>
            <a:r>
              <a:rPr lang="nl-NL" sz="2400" dirty="0" smtClean="0">
                <a:cs typeface="+mn-cs"/>
              </a:rPr>
              <a:t>denosina</a:t>
            </a:r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6877050" y="3284538"/>
            <a:ext cx="20096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nl-NL" sz="2400" dirty="0" smtClean="0"/>
              <a:t>Pompa di infusione</a:t>
            </a:r>
            <a:endParaRPr lang="nl-NL" sz="2400" dirty="0" smtClean="0">
              <a:cs typeface="+mn-cs"/>
            </a:endParaRPr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7307263" y="5300663"/>
            <a:ext cx="175560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nl-NL" sz="2400" dirty="0" smtClean="0">
                <a:cs typeface="+mn-cs"/>
              </a:rPr>
              <a:t>Console di</a:t>
            </a:r>
          </a:p>
          <a:p>
            <a:pPr algn="l" eaLnBrk="1" hangingPunct="1">
              <a:defRPr/>
            </a:pPr>
            <a:r>
              <a:rPr lang="nl-NL" sz="2400" dirty="0" smtClean="0">
                <a:cs typeface="+mn-cs"/>
              </a:rPr>
              <a:t>Analisi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74323" y="76200"/>
            <a:ext cx="806167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/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algn="ctr" eaLnBrk="1" hangingPunct="1"/>
            <a:r>
              <a:rPr lang="en-US" altLang="en-US" sz="4000" dirty="0" smtClean="0">
                <a:latin typeface="+mj-lt"/>
              </a:rPr>
              <a:t>FFR Setup</a:t>
            </a:r>
            <a:endParaRPr lang="en-US" altLang="en-US" sz="4000" dirty="0">
              <a:latin typeface="+mj-lt"/>
            </a:endParaRPr>
          </a:p>
        </p:txBody>
      </p:sp>
      <p:pic>
        <p:nvPicPr>
          <p:cNvPr id="10" name="Immagine 9" descr="9208a937-0bf5-45a9-a606-94f76cd17964_xl.jpg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5566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29000">
              <a:srgbClr val="3596BF"/>
            </a:gs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58000">
              <a:schemeClr val="bg2">
                <a:shade val="96000"/>
                <a:satMod val="120000"/>
                <a:lumMod val="9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39434" y="332656"/>
            <a:ext cx="7790726" cy="430887"/>
          </a:xfrm>
        </p:spPr>
        <p:txBody>
          <a:bodyPr/>
          <a:lstStyle/>
          <a:p>
            <a:r>
              <a:rPr lang="it-IT" dirty="0" smtClean="0"/>
              <a:t>Indici non iperemici: PD/</a:t>
            </a:r>
            <a:r>
              <a:rPr lang="it-IT" dirty="0" err="1" smtClean="0"/>
              <a:t>pa</a:t>
            </a:r>
            <a:r>
              <a:rPr lang="it-IT" dirty="0" smtClean="0"/>
              <a:t>  VS I-</a:t>
            </a:r>
            <a:r>
              <a:rPr lang="it-IT" dirty="0" err="1" smtClean="0"/>
              <a:t>fr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6711" y="1431449"/>
            <a:ext cx="4154283" cy="165529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Content Placeholder 5"/>
          <p:cNvSpPr txBox="1">
            <a:spLocks/>
          </p:cNvSpPr>
          <p:nvPr/>
        </p:nvSpPr>
        <p:spPr>
          <a:xfrm>
            <a:off x="476711" y="3244566"/>
            <a:ext cx="4154283" cy="10082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7990" indent="-287990" algn="l" defTabSz="511989" rtl="0" eaLnBrk="1" latinLnBrk="0" hangingPunct="1">
              <a:lnSpc>
                <a:spcPct val="100000"/>
              </a:lnSpc>
              <a:spcBef>
                <a:spcPts val="945"/>
              </a:spcBef>
              <a:buClrTx/>
              <a:buSzPct val="100000"/>
              <a:buFont typeface="Wingdings" charset="2"/>
              <a:buChar char="§"/>
              <a:defRPr sz="1500" kern="1200" spc="33">
                <a:solidFill>
                  <a:srgbClr val="000000"/>
                </a:solidFill>
                <a:latin typeface="Arial Narrow"/>
                <a:ea typeface="+mn-ea"/>
                <a:cs typeface="Arial Narrow"/>
              </a:defRPr>
            </a:lvl1pPr>
            <a:lvl2pPr marL="575981" indent="-287990" algn="l" defTabSz="511989" rtl="0" eaLnBrk="1" latinLnBrk="0" hangingPunct="1">
              <a:lnSpc>
                <a:spcPct val="100000"/>
              </a:lnSpc>
              <a:spcBef>
                <a:spcPts val="945"/>
              </a:spcBef>
              <a:spcAft>
                <a:spcPts val="0"/>
              </a:spcAft>
              <a:buClrTx/>
              <a:buSzPct val="100000"/>
              <a:buFont typeface="Wingdings" charset="2"/>
              <a:buChar char="§"/>
              <a:defRPr sz="1300" kern="1200" spc="33">
                <a:solidFill>
                  <a:srgbClr val="000000"/>
                </a:solidFill>
                <a:latin typeface="Arial Narrow"/>
                <a:ea typeface="+mn-ea"/>
                <a:cs typeface="Arial Narrow"/>
              </a:defRPr>
            </a:lvl2pPr>
            <a:lvl3pPr marL="863971" indent="-287990" algn="l" defTabSz="511989" rtl="0" eaLnBrk="1" latinLnBrk="0" hangingPunct="1">
              <a:lnSpc>
                <a:spcPct val="100000"/>
              </a:lnSpc>
              <a:spcBef>
                <a:spcPts val="945"/>
              </a:spcBef>
              <a:buClrTx/>
              <a:buSzPct val="100000"/>
              <a:buFont typeface="Wingdings" charset="2"/>
              <a:buChar char="§"/>
              <a:defRPr sz="1300" kern="1200" spc="33">
                <a:solidFill>
                  <a:srgbClr val="000000"/>
                </a:solidFill>
                <a:latin typeface="Arial Narrow"/>
                <a:ea typeface="+mn-ea"/>
                <a:cs typeface="Arial Narrow"/>
              </a:defRPr>
            </a:lvl3pPr>
            <a:lvl4pPr marL="1151961" indent="-287990" algn="l" defTabSz="511989" rtl="0" eaLnBrk="1" latinLnBrk="0" hangingPunct="1">
              <a:lnSpc>
                <a:spcPct val="100000"/>
              </a:lnSpc>
              <a:spcBef>
                <a:spcPts val="945"/>
              </a:spcBef>
              <a:buClrTx/>
              <a:buSzPct val="100000"/>
              <a:buFont typeface="Wingdings" charset="2"/>
              <a:buChar char="§"/>
              <a:defRPr sz="1300" kern="1200" spc="33">
                <a:solidFill>
                  <a:srgbClr val="000000"/>
                </a:solidFill>
                <a:latin typeface="Arial Narrow"/>
                <a:ea typeface="+mn-ea"/>
                <a:cs typeface="Arial Narrow"/>
              </a:defRPr>
            </a:lvl4pPr>
            <a:lvl5pPr marL="1439951" indent="-287990" algn="l" defTabSz="511989" rtl="0" eaLnBrk="1" latinLnBrk="0" hangingPunct="1">
              <a:lnSpc>
                <a:spcPct val="100000"/>
              </a:lnSpc>
              <a:spcBef>
                <a:spcPts val="945"/>
              </a:spcBef>
              <a:buClrTx/>
              <a:buSzPct val="100000"/>
              <a:buFont typeface="Wingdings" charset="2"/>
              <a:buChar char="§"/>
              <a:defRPr sz="1300" kern="1200" spc="33">
                <a:solidFill>
                  <a:srgbClr val="000000"/>
                </a:solidFill>
                <a:latin typeface="Arial Narrow"/>
                <a:ea typeface="+mn-ea"/>
                <a:cs typeface="Arial Narrow"/>
              </a:defRPr>
            </a:lvl5pPr>
            <a:lvl6pPr marL="2815940" indent="-255995" algn="l" defTabSz="511989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929" indent="-255995" algn="l" defTabSz="511989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918" indent="-255995" algn="l" defTabSz="511989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907" indent="-255995" algn="l" defTabSz="511989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sz="2000" dirty="0" err="1" smtClean="0">
                <a:solidFill>
                  <a:schemeClr val="tx1"/>
                </a:solidFill>
              </a:rPr>
              <a:t>Pd</a:t>
            </a:r>
            <a:r>
              <a:rPr lang="en-US" sz="2000" dirty="0" smtClean="0">
                <a:solidFill>
                  <a:schemeClr val="tx1"/>
                </a:solidFill>
              </a:rPr>
              <a:t>/Pa = </a:t>
            </a:r>
            <a:r>
              <a:rPr lang="en-US" sz="2000" dirty="0" err="1" smtClean="0">
                <a:solidFill>
                  <a:schemeClr val="tx1"/>
                </a:solidFill>
              </a:rPr>
              <a:t>pressione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distale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divisa</a:t>
            </a:r>
            <a:r>
              <a:rPr lang="en-US" sz="2000" dirty="0" smtClean="0">
                <a:solidFill>
                  <a:schemeClr val="tx1"/>
                </a:solidFill>
              </a:rPr>
              <a:t> per la </a:t>
            </a:r>
            <a:r>
              <a:rPr lang="en-US" sz="2000" dirty="0" err="1" smtClean="0">
                <a:solidFill>
                  <a:schemeClr val="tx1"/>
                </a:solidFill>
              </a:rPr>
              <a:t>pressione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prossimale</a:t>
            </a:r>
            <a:r>
              <a:rPr lang="en-US" sz="2000" dirty="0" smtClean="0">
                <a:solidFill>
                  <a:schemeClr val="tx1"/>
                </a:solidFill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</a:rPr>
              <a:t>mediata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su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più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battiti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cardiaci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24" name="Content Placeholder 5"/>
          <p:cNvSpPr txBox="1">
            <a:spLocks/>
          </p:cNvSpPr>
          <p:nvPr/>
        </p:nvSpPr>
        <p:spPr>
          <a:xfrm>
            <a:off x="2030209" y="1029737"/>
            <a:ext cx="786734" cy="4061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7990" indent="-287990" algn="l" defTabSz="511989" rtl="0" eaLnBrk="1" latinLnBrk="0" hangingPunct="1">
              <a:lnSpc>
                <a:spcPct val="100000"/>
              </a:lnSpc>
              <a:spcBef>
                <a:spcPts val="945"/>
              </a:spcBef>
              <a:buClrTx/>
              <a:buSzPct val="100000"/>
              <a:buFont typeface="Wingdings" charset="2"/>
              <a:buChar char="§"/>
              <a:defRPr sz="1500" kern="1200" spc="33">
                <a:solidFill>
                  <a:srgbClr val="000000"/>
                </a:solidFill>
                <a:latin typeface="Arial Narrow"/>
                <a:ea typeface="+mn-ea"/>
                <a:cs typeface="Arial Narrow"/>
              </a:defRPr>
            </a:lvl1pPr>
            <a:lvl2pPr marL="575981" indent="-287990" algn="l" defTabSz="511989" rtl="0" eaLnBrk="1" latinLnBrk="0" hangingPunct="1">
              <a:lnSpc>
                <a:spcPct val="100000"/>
              </a:lnSpc>
              <a:spcBef>
                <a:spcPts val="945"/>
              </a:spcBef>
              <a:spcAft>
                <a:spcPts val="0"/>
              </a:spcAft>
              <a:buClrTx/>
              <a:buSzPct val="100000"/>
              <a:buFont typeface="Wingdings" charset="2"/>
              <a:buChar char="§"/>
              <a:defRPr sz="1300" kern="1200" spc="33">
                <a:solidFill>
                  <a:srgbClr val="000000"/>
                </a:solidFill>
                <a:latin typeface="Arial Narrow"/>
                <a:ea typeface="+mn-ea"/>
                <a:cs typeface="Arial Narrow"/>
              </a:defRPr>
            </a:lvl2pPr>
            <a:lvl3pPr marL="863971" indent="-287990" algn="l" defTabSz="511989" rtl="0" eaLnBrk="1" latinLnBrk="0" hangingPunct="1">
              <a:lnSpc>
                <a:spcPct val="100000"/>
              </a:lnSpc>
              <a:spcBef>
                <a:spcPts val="945"/>
              </a:spcBef>
              <a:buClrTx/>
              <a:buSzPct val="100000"/>
              <a:buFont typeface="Wingdings" charset="2"/>
              <a:buChar char="§"/>
              <a:defRPr sz="1300" kern="1200" spc="33">
                <a:solidFill>
                  <a:srgbClr val="000000"/>
                </a:solidFill>
                <a:latin typeface="Arial Narrow"/>
                <a:ea typeface="+mn-ea"/>
                <a:cs typeface="Arial Narrow"/>
              </a:defRPr>
            </a:lvl3pPr>
            <a:lvl4pPr marL="1151961" indent="-287990" algn="l" defTabSz="511989" rtl="0" eaLnBrk="1" latinLnBrk="0" hangingPunct="1">
              <a:lnSpc>
                <a:spcPct val="100000"/>
              </a:lnSpc>
              <a:spcBef>
                <a:spcPts val="945"/>
              </a:spcBef>
              <a:buClrTx/>
              <a:buSzPct val="100000"/>
              <a:buFont typeface="Wingdings" charset="2"/>
              <a:buChar char="§"/>
              <a:defRPr sz="1300" kern="1200" spc="33">
                <a:solidFill>
                  <a:srgbClr val="000000"/>
                </a:solidFill>
                <a:latin typeface="Arial Narrow"/>
                <a:ea typeface="+mn-ea"/>
                <a:cs typeface="Arial Narrow"/>
              </a:defRPr>
            </a:lvl4pPr>
            <a:lvl5pPr marL="1439951" indent="-287990" algn="l" defTabSz="511989" rtl="0" eaLnBrk="1" latinLnBrk="0" hangingPunct="1">
              <a:lnSpc>
                <a:spcPct val="100000"/>
              </a:lnSpc>
              <a:spcBef>
                <a:spcPts val="945"/>
              </a:spcBef>
              <a:buClrTx/>
              <a:buSzPct val="100000"/>
              <a:buFont typeface="Wingdings" charset="2"/>
              <a:buChar char="§"/>
              <a:defRPr sz="1300" kern="1200" spc="33">
                <a:solidFill>
                  <a:srgbClr val="000000"/>
                </a:solidFill>
                <a:latin typeface="Arial Narrow"/>
                <a:ea typeface="+mn-ea"/>
                <a:cs typeface="Arial Narrow"/>
              </a:defRPr>
            </a:lvl5pPr>
            <a:lvl6pPr marL="2815940" indent="-255995" algn="l" defTabSz="511989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929" indent="-255995" algn="l" defTabSz="511989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918" indent="-255995" algn="l" defTabSz="511989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907" indent="-255995" algn="l" defTabSz="511989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buNone/>
            </a:pPr>
            <a:r>
              <a:rPr lang="en-US" sz="2000" b="1" dirty="0" err="1" smtClean="0">
                <a:solidFill>
                  <a:schemeClr val="tx1"/>
                </a:solidFill>
              </a:rPr>
              <a:t>Pd</a:t>
            </a:r>
            <a:r>
              <a:rPr lang="en-US" sz="2000" b="1" dirty="0" smtClean="0">
                <a:solidFill>
                  <a:schemeClr val="tx1"/>
                </a:solidFill>
              </a:rPr>
              <a:t>/Pa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6" name="Content Placeholder 5"/>
          <p:cNvSpPr txBox="1">
            <a:spLocks/>
          </p:cNvSpPr>
          <p:nvPr/>
        </p:nvSpPr>
        <p:spPr>
          <a:xfrm>
            <a:off x="6192065" y="1007496"/>
            <a:ext cx="786734" cy="4061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7990" indent="-287990" algn="l" defTabSz="511989" rtl="0" eaLnBrk="1" latinLnBrk="0" hangingPunct="1">
              <a:lnSpc>
                <a:spcPct val="100000"/>
              </a:lnSpc>
              <a:spcBef>
                <a:spcPts val="945"/>
              </a:spcBef>
              <a:buClrTx/>
              <a:buSzPct val="100000"/>
              <a:buFont typeface="Wingdings" charset="2"/>
              <a:buChar char="§"/>
              <a:defRPr sz="1500" kern="1200" spc="33">
                <a:solidFill>
                  <a:srgbClr val="000000"/>
                </a:solidFill>
                <a:latin typeface="Arial Narrow"/>
                <a:ea typeface="+mn-ea"/>
                <a:cs typeface="Arial Narrow"/>
              </a:defRPr>
            </a:lvl1pPr>
            <a:lvl2pPr marL="575981" indent="-287990" algn="l" defTabSz="511989" rtl="0" eaLnBrk="1" latinLnBrk="0" hangingPunct="1">
              <a:lnSpc>
                <a:spcPct val="100000"/>
              </a:lnSpc>
              <a:spcBef>
                <a:spcPts val="945"/>
              </a:spcBef>
              <a:spcAft>
                <a:spcPts val="0"/>
              </a:spcAft>
              <a:buClrTx/>
              <a:buSzPct val="100000"/>
              <a:buFont typeface="Wingdings" charset="2"/>
              <a:buChar char="§"/>
              <a:defRPr sz="1300" kern="1200" spc="33">
                <a:solidFill>
                  <a:srgbClr val="000000"/>
                </a:solidFill>
                <a:latin typeface="Arial Narrow"/>
                <a:ea typeface="+mn-ea"/>
                <a:cs typeface="Arial Narrow"/>
              </a:defRPr>
            </a:lvl2pPr>
            <a:lvl3pPr marL="863971" indent="-287990" algn="l" defTabSz="511989" rtl="0" eaLnBrk="1" latinLnBrk="0" hangingPunct="1">
              <a:lnSpc>
                <a:spcPct val="100000"/>
              </a:lnSpc>
              <a:spcBef>
                <a:spcPts val="945"/>
              </a:spcBef>
              <a:buClrTx/>
              <a:buSzPct val="100000"/>
              <a:buFont typeface="Wingdings" charset="2"/>
              <a:buChar char="§"/>
              <a:defRPr sz="1300" kern="1200" spc="33">
                <a:solidFill>
                  <a:srgbClr val="000000"/>
                </a:solidFill>
                <a:latin typeface="Arial Narrow"/>
                <a:ea typeface="+mn-ea"/>
                <a:cs typeface="Arial Narrow"/>
              </a:defRPr>
            </a:lvl3pPr>
            <a:lvl4pPr marL="1151961" indent="-287990" algn="l" defTabSz="511989" rtl="0" eaLnBrk="1" latinLnBrk="0" hangingPunct="1">
              <a:lnSpc>
                <a:spcPct val="100000"/>
              </a:lnSpc>
              <a:spcBef>
                <a:spcPts val="945"/>
              </a:spcBef>
              <a:buClrTx/>
              <a:buSzPct val="100000"/>
              <a:buFont typeface="Wingdings" charset="2"/>
              <a:buChar char="§"/>
              <a:defRPr sz="1300" kern="1200" spc="33">
                <a:solidFill>
                  <a:srgbClr val="000000"/>
                </a:solidFill>
                <a:latin typeface="Arial Narrow"/>
                <a:ea typeface="+mn-ea"/>
                <a:cs typeface="Arial Narrow"/>
              </a:defRPr>
            </a:lvl4pPr>
            <a:lvl5pPr marL="1439951" indent="-287990" algn="l" defTabSz="511989" rtl="0" eaLnBrk="1" latinLnBrk="0" hangingPunct="1">
              <a:lnSpc>
                <a:spcPct val="100000"/>
              </a:lnSpc>
              <a:spcBef>
                <a:spcPts val="945"/>
              </a:spcBef>
              <a:buClrTx/>
              <a:buSzPct val="100000"/>
              <a:buFont typeface="Wingdings" charset="2"/>
              <a:buChar char="§"/>
              <a:defRPr sz="1300" kern="1200" spc="33">
                <a:solidFill>
                  <a:srgbClr val="000000"/>
                </a:solidFill>
                <a:latin typeface="Arial Narrow"/>
                <a:ea typeface="+mn-ea"/>
                <a:cs typeface="Arial Narrow"/>
              </a:defRPr>
            </a:lvl5pPr>
            <a:lvl6pPr marL="2815940" indent="-255995" algn="l" defTabSz="511989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929" indent="-255995" algn="l" defTabSz="511989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918" indent="-255995" algn="l" defTabSz="511989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907" indent="-255995" algn="l" defTabSz="511989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"/>
              </a:spcBef>
              <a:buNone/>
            </a:pPr>
            <a:r>
              <a:rPr lang="en-US" sz="20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iFR</a:t>
            </a:r>
            <a:r>
              <a:rPr lang="en-US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™</a:t>
            </a:r>
            <a:endParaRPr lang="en-US" sz="20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058549" y="1435917"/>
            <a:ext cx="3126810" cy="1657904"/>
            <a:chOff x="5058549" y="2123784"/>
            <a:chExt cx="3126810" cy="1657904"/>
          </a:xfrm>
        </p:grpSpPr>
        <p:sp>
          <p:nvSpPr>
            <p:cNvPr id="7" name="Rectangle 6"/>
            <p:cNvSpPr/>
            <p:nvPr/>
          </p:nvSpPr>
          <p:spPr>
            <a:xfrm>
              <a:off x="5058549" y="2123784"/>
              <a:ext cx="3126810" cy="16579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4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168128" y="2323267"/>
              <a:ext cx="2932162" cy="14584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1" name="Straight Connector 30"/>
            <p:cNvCxnSpPr/>
            <p:nvPr/>
          </p:nvCxnSpPr>
          <p:spPr bwMode="auto">
            <a:xfrm>
              <a:off x="6558853" y="2275760"/>
              <a:ext cx="0" cy="123807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>
              <a:off x="7854612" y="2266917"/>
              <a:ext cx="0" cy="123807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" name="TextBox 32"/>
            <p:cNvSpPr txBox="1"/>
            <p:nvPr/>
          </p:nvSpPr>
          <p:spPr>
            <a:xfrm>
              <a:off x="6585432" y="2612320"/>
              <a:ext cx="12615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0" dirty="0" smtClean="0">
                  <a:latin typeface="Arial Narrow" panose="020B0606020202030204" pitchFamily="34" charset="0"/>
                </a:rPr>
                <a:t>Diastole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5058549" y="3255185"/>
            <a:ext cx="3890513" cy="6809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287990" indent="-287990">
              <a:spcBef>
                <a:spcPts val="3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pc="33" dirty="0">
                <a:latin typeface="Arial Narrow"/>
                <a:cs typeface="Arial Narrow"/>
              </a:rPr>
              <a:t>iFR = </a:t>
            </a:r>
            <a:r>
              <a:rPr lang="en-US" spc="33" dirty="0" err="1">
                <a:latin typeface="Arial Narrow"/>
                <a:cs typeface="Arial Narrow"/>
              </a:rPr>
              <a:t>Pd</a:t>
            </a:r>
            <a:r>
              <a:rPr lang="en-US" spc="33" dirty="0">
                <a:latin typeface="Arial Narrow"/>
                <a:cs typeface="Arial Narrow"/>
              </a:rPr>
              <a:t>/Pa </a:t>
            </a:r>
            <a:r>
              <a:rPr lang="en-US" spc="33" dirty="0" smtClean="0">
                <a:latin typeface="Arial Narrow"/>
                <a:cs typeface="Arial Narrow"/>
              </a:rPr>
              <a:t>A RIPOSO, </a:t>
            </a:r>
            <a:r>
              <a:rPr lang="en-US" spc="33" dirty="0" err="1" smtClean="0">
                <a:latin typeface="Arial Narrow"/>
                <a:cs typeface="Arial Narrow"/>
              </a:rPr>
              <a:t>mediato</a:t>
            </a:r>
            <a:r>
              <a:rPr lang="en-US" spc="33" dirty="0" smtClean="0">
                <a:latin typeface="Arial Narrow"/>
                <a:cs typeface="Arial Narrow"/>
              </a:rPr>
              <a:t> in diastole </a:t>
            </a:r>
            <a:r>
              <a:rPr lang="en-US" spc="33" dirty="0" err="1" smtClean="0">
                <a:latin typeface="Arial Narrow"/>
                <a:cs typeface="Arial Narrow"/>
              </a:rPr>
              <a:t>su</a:t>
            </a:r>
            <a:r>
              <a:rPr lang="en-US" spc="33" dirty="0" smtClean="0">
                <a:latin typeface="Arial Narrow"/>
                <a:cs typeface="Arial Narrow"/>
              </a:rPr>
              <a:t> 3 </a:t>
            </a:r>
            <a:r>
              <a:rPr lang="en-US" spc="33" dirty="0" err="1" smtClean="0">
                <a:latin typeface="Arial Narrow"/>
                <a:cs typeface="Arial Narrow"/>
              </a:rPr>
              <a:t>battiti</a:t>
            </a:r>
            <a:endParaRPr lang="en-US" spc="33" dirty="0">
              <a:latin typeface="Arial Narrow"/>
              <a:cs typeface="Arial Narrow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2816943" y="6011480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3625698" y="1826001"/>
            <a:ext cx="1005296" cy="1077218"/>
            <a:chOff x="5056291" y="5110724"/>
            <a:chExt cx="1005296" cy="1077218"/>
          </a:xfrm>
        </p:grpSpPr>
        <p:sp>
          <p:nvSpPr>
            <p:cNvPr id="41" name="TextBox 40"/>
            <p:cNvSpPr txBox="1"/>
            <p:nvPr/>
          </p:nvSpPr>
          <p:spPr>
            <a:xfrm>
              <a:off x="5056291" y="5110724"/>
              <a:ext cx="1005296" cy="10772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rIns="0" rtlCol="0">
              <a:spAutoFit/>
            </a:bodyPr>
            <a:lstStyle/>
            <a:p>
              <a:pPr marL="236538"/>
              <a:r>
                <a:rPr lang="en-US" sz="1600" dirty="0" smtClean="0"/>
                <a:t>Pa</a:t>
              </a:r>
            </a:p>
            <a:p>
              <a:pPr marL="236538"/>
              <a:r>
                <a:rPr lang="en-US" sz="1600" dirty="0" err="1" smtClean="0"/>
                <a:t>Pd</a:t>
              </a:r>
              <a:endParaRPr lang="en-US" sz="1600" dirty="0" smtClean="0"/>
            </a:p>
            <a:p>
              <a:pPr marL="236538"/>
              <a:r>
                <a:rPr lang="en-US" sz="1600" dirty="0" smtClean="0"/>
                <a:t>Pa mean</a:t>
              </a:r>
            </a:p>
            <a:p>
              <a:pPr marL="236538"/>
              <a:r>
                <a:rPr lang="en-US" sz="1600" dirty="0" err="1" smtClean="0"/>
                <a:t>Pd</a:t>
              </a:r>
              <a:r>
                <a:rPr lang="en-US" sz="1600" dirty="0" smtClean="0"/>
                <a:t> mean</a:t>
              </a: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5058549" y="5524264"/>
              <a:ext cx="250722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5064892" y="6015878"/>
              <a:ext cx="250722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5058549" y="5290215"/>
              <a:ext cx="250722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5065923" y="5774986"/>
              <a:ext cx="250722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7216198" y="6530764"/>
            <a:ext cx="13195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SJM-QTN-0515-0011</a:t>
            </a:r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73121"/>
              </p:ext>
            </p:extLst>
          </p:nvPr>
        </p:nvGraphicFramePr>
        <p:xfrm>
          <a:off x="5327420" y="4519084"/>
          <a:ext cx="3302758" cy="2011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389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157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800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42271">
                <a:tc>
                  <a:txBody>
                    <a:bodyPr/>
                    <a:lstStyle>
                      <a:lvl1pPr marL="0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511989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023978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535967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047957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559946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071935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583924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095913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+mn-lt"/>
                        </a:rPr>
                        <a:t>Resting Indices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+mn-lt"/>
                        </a:rPr>
                        <a:t/>
                      </a:r>
                      <a:br>
                        <a:rPr lang="en-US" sz="1800" dirty="0" smtClean="0">
                          <a:solidFill>
                            <a:schemeClr val="bg1"/>
                          </a:solidFill>
                          <a:latin typeface="+mn-lt"/>
                        </a:rPr>
                      </a:br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+mn-lt"/>
                        </a:rPr>
                        <a:t>vs. FFR</a:t>
                      </a:r>
                      <a:r>
                        <a:rPr lang="en-US" sz="1800" baseline="30000" dirty="0" smtClean="0">
                          <a:solidFill>
                            <a:schemeClr val="bg1"/>
                          </a:solidFill>
                          <a:latin typeface="+mn-lt"/>
                        </a:rPr>
                        <a:t>20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511989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023978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535967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047957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559946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071935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583924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095913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+mn-lt"/>
                        </a:rPr>
                        <a:t>Pd/Pa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511989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023978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535967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047957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559946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071935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583924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095913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dirty="0" err="1" smtClean="0">
                          <a:solidFill>
                            <a:schemeClr val="bg1"/>
                          </a:solidFill>
                          <a:latin typeface="+mn-lt"/>
                        </a:rPr>
                        <a:t>iFR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+mn-lt"/>
                        </a:rPr>
                        <a:t>™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6132">
                <a:tc>
                  <a:txBody>
                    <a:bodyPr/>
                    <a:lstStyle>
                      <a:lvl1pPr marL="0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511989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023978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535967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047957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559946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071935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583924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095913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Accuracy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511989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023978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535967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047957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559946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071935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583924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095913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81.5%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511989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023978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535967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047957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559946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071935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583924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095913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80.4%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4303">
                <a:tc>
                  <a:txBody>
                    <a:bodyPr/>
                    <a:lstStyle>
                      <a:lvl1pPr marL="0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511989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023978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535967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047957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559946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071935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583924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095913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+mn-lt"/>
                        </a:rPr>
                        <a:t>Sensitivity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511989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023978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535967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047957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559946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071935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583924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095913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+mn-lt"/>
                        </a:rPr>
                        <a:t>76.3%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511989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023978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535967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047957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559946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071935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583924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095913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+mn-lt"/>
                        </a:rPr>
                        <a:t>78.9%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4303">
                <a:tc>
                  <a:txBody>
                    <a:bodyPr/>
                    <a:lstStyle>
                      <a:lvl1pPr marL="0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511989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023978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535967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047957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559946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071935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583924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095913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+mn-lt"/>
                        </a:rPr>
                        <a:t>Specificity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511989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023978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535967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047957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559946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071935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583924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095913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+mn-lt"/>
                        </a:rPr>
                        <a:t>88.1%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511989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1023978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535967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2047957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559946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3071935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583924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4095913" algn="l" defTabSz="511989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+mn-lt"/>
                        </a:rPr>
                        <a:t>82.4%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7" name="Rounded Rectangle 26"/>
          <p:cNvSpPr/>
          <p:nvPr/>
        </p:nvSpPr>
        <p:spPr>
          <a:xfrm>
            <a:off x="368489" y="4465677"/>
            <a:ext cx="4799639" cy="1545803"/>
          </a:xfrm>
          <a:prstGeom prst="roundRect">
            <a:avLst/>
          </a:prstGeom>
          <a:solidFill>
            <a:srgbClr val="006B56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b="1" dirty="0" err="1" smtClean="0"/>
              <a:t>Indici</a:t>
            </a:r>
            <a:r>
              <a:rPr lang="en-US" sz="2400" b="1" dirty="0" smtClean="0"/>
              <a:t> a </a:t>
            </a:r>
            <a:r>
              <a:rPr lang="en-US" sz="2400" b="1" dirty="0" err="1" smtClean="0"/>
              <a:t>riposo</a:t>
            </a:r>
            <a:r>
              <a:rPr lang="en-US" sz="2400" b="1" dirty="0" smtClean="0"/>
              <a:t> non </a:t>
            </a:r>
            <a:r>
              <a:rPr lang="en-US" sz="2400" b="1" dirty="0" err="1" smtClean="0"/>
              <a:t>sono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uguali</a:t>
            </a:r>
            <a:r>
              <a:rPr lang="en-US" sz="2400" b="1" dirty="0" smtClean="0"/>
              <a:t> a FFR ma </a:t>
            </a:r>
            <a:r>
              <a:rPr lang="en-US" sz="2400" b="1" dirty="0" err="1" smtClean="0"/>
              <a:t>forniscono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una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alternativa</a:t>
            </a:r>
            <a:r>
              <a:rPr lang="en-US" sz="2400" b="1" dirty="0" smtClean="0"/>
              <a:t> in </a:t>
            </a:r>
            <a:r>
              <a:rPr lang="en-US" sz="2400" b="1" dirty="0" err="1" smtClean="0"/>
              <a:t>alcuni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casi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selezionati</a:t>
            </a:r>
            <a:endParaRPr lang="en-US" sz="2400" b="1" dirty="0"/>
          </a:p>
        </p:txBody>
      </p:sp>
      <p:pic>
        <p:nvPicPr>
          <p:cNvPr id="28" name="Immagine 27" descr="9208a937-0bf5-45a9-a606-94f76cd17964_xl.jpg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2532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125980"/>
            <a:ext cx="7772400" cy="92333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6000" dirty="0" smtClean="0"/>
              <a:t>IFR vs Pd/PA</a:t>
            </a:r>
            <a:endParaRPr lang="en-US" sz="6000" dirty="0"/>
          </a:p>
        </p:txBody>
      </p:sp>
      <p:pic>
        <p:nvPicPr>
          <p:cNvPr id="3" name="Immagine 2" descr="9208a937-0bf5-45a9-a606-94f76cd17964_xl.jpg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2322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 idx="4294967295"/>
          </p:nvPr>
        </p:nvSpPr>
        <p:spPr>
          <a:xfrm>
            <a:off x="1131097" y="54866"/>
            <a:ext cx="8748712" cy="609600"/>
          </a:xfrm>
        </p:spPr>
        <p:txBody>
          <a:bodyPr/>
          <a:lstStyle/>
          <a:p>
            <a:r>
              <a:rPr lang="en-US" dirty="0" err="1" smtClean="0">
                <a:ea typeface="ＭＳ Ｐゴシック" pitchFamily="34" charset="-128"/>
              </a:rPr>
              <a:t>iFR</a:t>
            </a:r>
            <a:r>
              <a:rPr lang="en-US" dirty="0" smtClean="0">
                <a:ea typeface="ＭＳ Ｐゴシック" pitchFamily="34" charset="-128"/>
              </a:rPr>
              <a:t>: </a:t>
            </a:r>
            <a:r>
              <a:rPr lang="en-US" dirty="0" err="1">
                <a:ea typeface="ＭＳ Ｐゴシック" pitchFamily="34" charset="-128"/>
              </a:rPr>
              <a:t>s</a:t>
            </a:r>
            <a:r>
              <a:rPr lang="en-US" dirty="0" err="1" smtClean="0">
                <a:ea typeface="ＭＳ Ｐゴシック" pitchFamily="34" charset="-128"/>
              </a:rPr>
              <a:t>ingolo</a:t>
            </a:r>
            <a:r>
              <a:rPr lang="en-US" dirty="0" smtClean="0">
                <a:ea typeface="ＭＳ Ｐゴシック" pitchFamily="34" charset="-128"/>
              </a:rPr>
              <a:t> cut-off</a:t>
            </a:r>
          </a:p>
        </p:txBody>
      </p:sp>
      <p:grpSp>
        <p:nvGrpSpPr>
          <p:cNvPr id="9220" name="Group 8"/>
          <p:cNvGrpSpPr>
            <a:grpSpLocks/>
          </p:cNvGrpSpPr>
          <p:nvPr/>
        </p:nvGrpSpPr>
        <p:grpSpPr bwMode="auto">
          <a:xfrm>
            <a:off x="971600" y="1339800"/>
            <a:ext cx="7776864" cy="1081088"/>
            <a:chOff x="680484" y="2881423"/>
            <a:chExt cx="4880344" cy="1392865"/>
          </a:xfrm>
        </p:grpSpPr>
        <p:sp>
          <p:nvSpPr>
            <p:cNvPr id="9225" name="Rectangle 7"/>
            <p:cNvSpPr>
              <a:spLocks noChangeArrowheads="1"/>
            </p:cNvSpPr>
            <p:nvPr/>
          </p:nvSpPr>
          <p:spPr bwMode="auto">
            <a:xfrm>
              <a:off x="680484" y="2881423"/>
              <a:ext cx="2987749" cy="139286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chemeClr val="bg1"/>
                  </a:solidFill>
                  <a:ea typeface="ＭＳ Ｐゴシック" charset="-128"/>
                </a:rPr>
                <a:t>Critica </a:t>
              </a:r>
              <a:r>
                <a:rPr lang="en-US" dirty="0">
                  <a:solidFill>
                    <a:schemeClr val="bg1"/>
                  </a:solidFill>
                  <a:ea typeface="ＭＳ Ｐゴシック" charset="-128"/>
                  <a:sym typeface="Wingdings" pitchFamily="2" charset="2"/>
                </a:rPr>
                <a:t> da trattare</a:t>
              </a:r>
            </a:p>
          </p:txBody>
        </p:sp>
        <p:sp>
          <p:nvSpPr>
            <p:cNvPr id="9227" name="Rectangle 10"/>
            <p:cNvSpPr>
              <a:spLocks noChangeArrowheads="1"/>
            </p:cNvSpPr>
            <p:nvPr/>
          </p:nvSpPr>
          <p:spPr bwMode="auto">
            <a:xfrm>
              <a:off x="3662916" y="2881423"/>
              <a:ext cx="1897912" cy="139286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chemeClr val="bg1"/>
                  </a:solidFill>
                  <a:ea typeface="ＭＳ Ｐゴシック" charset="-128"/>
                </a:rPr>
                <a:t>Non critica </a:t>
              </a:r>
              <a:r>
                <a:rPr lang="en-US" dirty="0">
                  <a:solidFill>
                    <a:schemeClr val="bg1"/>
                  </a:solidFill>
                  <a:ea typeface="ＭＳ Ｐゴシック" charset="-128"/>
                  <a:sym typeface="Wingdings" pitchFamily="2" charset="2"/>
                </a:rPr>
                <a:t> da non trattare</a:t>
              </a:r>
            </a:p>
          </p:txBody>
        </p:sp>
      </p:grpSp>
      <p:sp>
        <p:nvSpPr>
          <p:cNvPr id="9221" name="Rectangle 11"/>
          <p:cNvSpPr>
            <a:spLocks noChangeArrowheads="1"/>
          </p:cNvSpPr>
          <p:nvPr/>
        </p:nvSpPr>
        <p:spPr bwMode="auto">
          <a:xfrm>
            <a:off x="5059179" y="878135"/>
            <a:ext cx="13468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ea typeface="ＭＳ Ｐゴシック" charset="-128"/>
              </a:rPr>
              <a:t>iFR</a:t>
            </a:r>
            <a:r>
              <a:rPr lang="en-US" sz="2400" dirty="0" smtClean="0">
                <a:ea typeface="ＭＳ Ｐゴシック" charset="-128"/>
              </a:rPr>
              <a:t>: 0,89</a:t>
            </a:r>
            <a:endParaRPr lang="en-US" sz="2400" dirty="0">
              <a:ea typeface="ＭＳ Ｐゴシック" charset="-128"/>
            </a:endParaRPr>
          </a:p>
        </p:txBody>
      </p:sp>
      <p:grpSp>
        <p:nvGrpSpPr>
          <p:cNvPr id="18" name="Group 8"/>
          <p:cNvGrpSpPr>
            <a:grpSpLocks/>
          </p:cNvGrpSpPr>
          <p:nvPr/>
        </p:nvGrpSpPr>
        <p:grpSpPr bwMode="auto">
          <a:xfrm>
            <a:off x="971600" y="4134340"/>
            <a:ext cx="7776864" cy="1081088"/>
            <a:chOff x="680484" y="2881423"/>
            <a:chExt cx="4880344" cy="1392865"/>
          </a:xfrm>
        </p:grpSpPr>
        <p:sp>
          <p:nvSpPr>
            <p:cNvPr id="19" name="Rectangle 7"/>
            <p:cNvSpPr>
              <a:spLocks noChangeArrowheads="1"/>
            </p:cNvSpPr>
            <p:nvPr/>
          </p:nvSpPr>
          <p:spPr bwMode="auto">
            <a:xfrm>
              <a:off x="680484" y="2881423"/>
              <a:ext cx="2987749" cy="139286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chemeClr val="bg1"/>
                  </a:solidFill>
                  <a:ea typeface="ＭＳ Ｐゴシック" charset="-128"/>
                </a:rPr>
                <a:t>Critica </a:t>
              </a:r>
              <a:r>
                <a:rPr lang="en-US" dirty="0">
                  <a:solidFill>
                    <a:schemeClr val="bg1"/>
                  </a:solidFill>
                  <a:ea typeface="ＭＳ Ｐゴシック" charset="-128"/>
                  <a:sym typeface="Wingdings" pitchFamily="2" charset="2"/>
                </a:rPr>
                <a:t> da trattare</a:t>
              </a:r>
            </a:p>
          </p:txBody>
        </p:sp>
        <p:sp>
          <p:nvSpPr>
            <p:cNvPr id="21" name="Rectangle 10"/>
            <p:cNvSpPr>
              <a:spLocks noChangeArrowheads="1"/>
            </p:cNvSpPr>
            <p:nvPr/>
          </p:nvSpPr>
          <p:spPr bwMode="auto">
            <a:xfrm>
              <a:off x="3668233" y="2881423"/>
              <a:ext cx="1892595" cy="139286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chemeClr val="bg1"/>
                  </a:solidFill>
                  <a:ea typeface="ＭＳ Ｐゴシック" charset="-128"/>
                </a:rPr>
                <a:t>Non critica </a:t>
              </a:r>
              <a:r>
                <a:rPr lang="en-US" dirty="0">
                  <a:solidFill>
                    <a:schemeClr val="bg1"/>
                  </a:solidFill>
                  <a:ea typeface="ＭＳ Ｐゴシック" charset="-128"/>
                  <a:sym typeface="Wingdings" pitchFamily="2" charset="2"/>
                </a:rPr>
                <a:t> da non trattare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4067944" y="4972349"/>
            <a:ext cx="28750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chemeClr val="bg1"/>
                </a:solidFill>
                <a:ea typeface="ＭＳ Ｐゴシック" charset="-128"/>
                <a:sym typeface="Wingdings" pitchFamily="2" charset="2"/>
              </a:rPr>
              <a:t>ACCURATEZZA DIAGNOSTICA 83,2%</a:t>
            </a:r>
            <a:endParaRPr lang="en-US" sz="1200" dirty="0">
              <a:solidFill>
                <a:schemeClr val="bg1"/>
              </a:solidFill>
              <a:ea typeface="ＭＳ Ｐゴシック" charset="-128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0" y="2576884"/>
            <a:ext cx="932452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7536387" y="152400"/>
            <a:ext cx="1440029" cy="369332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2"/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 dirty="0" smtClean="0">
                <a:solidFill>
                  <a:srgbClr val="FFFFFF"/>
                </a:solidFill>
              </a:rPr>
              <a:t>ADVISE II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 bwMode="auto">
          <a:xfrm>
            <a:off x="971600" y="2577255"/>
            <a:ext cx="610748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err="1" smtClean="0">
                <a:solidFill>
                  <a:schemeClr val="tx1"/>
                </a:solidFill>
                <a:ea typeface="ＭＳ Ｐゴシック" pitchFamily="34" charset="-128"/>
              </a:rPr>
              <a:t>Pd</a:t>
            </a:r>
            <a:r>
              <a:rPr lang="en-US" kern="0" dirty="0" smtClean="0">
                <a:solidFill>
                  <a:schemeClr val="tx1"/>
                </a:solidFill>
                <a:ea typeface="ＭＳ Ｐゴシック" pitchFamily="34" charset="-128"/>
              </a:rPr>
              <a:t>/Pa: </a:t>
            </a:r>
            <a:r>
              <a:rPr lang="en-US" kern="0" dirty="0" err="1" smtClean="0">
                <a:solidFill>
                  <a:schemeClr val="tx1"/>
                </a:solidFill>
                <a:ea typeface="ＭＳ Ｐゴシック" pitchFamily="34" charset="-128"/>
              </a:rPr>
              <a:t>singolo</a:t>
            </a:r>
            <a:r>
              <a:rPr lang="en-US" kern="0" dirty="0" smtClean="0">
                <a:solidFill>
                  <a:schemeClr val="tx1"/>
                </a:solidFill>
                <a:ea typeface="ＭＳ Ｐゴシック" pitchFamily="34" charset="-128"/>
              </a:rPr>
              <a:t> cut-off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485603" y="2697018"/>
            <a:ext cx="1440029" cy="369332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2"/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 dirty="0" smtClean="0">
                <a:solidFill>
                  <a:srgbClr val="FFFFFF"/>
                </a:solidFill>
              </a:rPr>
              <a:t>ADVISE II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4673344" y="3687415"/>
            <a:ext cx="18886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ea typeface="ＭＳ Ｐゴシック" charset="-128"/>
              </a:rPr>
              <a:t>Pd</a:t>
            </a:r>
            <a:r>
              <a:rPr lang="en-US" sz="2400" dirty="0" smtClean="0">
                <a:ea typeface="ＭＳ Ｐゴシック" charset="-128"/>
              </a:rPr>
              <a:t>/PA: 0,91</a:t>
            </a:r>
            <a:endParaRPr lang="en-US" sz="2400" dirty="0">
              <a:ea typeface="ＭＳ Ｐゴシック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067944" y="2142410"/>
            <a:ext cx="28750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chemeClr val="bg1"/>
                </a:solidFill>
                <a:ea typeface="ＭＳ Ｐゴシック" charset="-128"/>
                <a:sym typeface="Wingdings" pitchFamily="2" charset="2"/>
              </a:rPr>
              <a:t>ACCURATEZZA DIAGNOSTICA 82,5%</a:t>
            </a:r>
            <a:endParaRPr lang="en-US" sz="1200" dirty="0">
              <a:solidFill>
                <a:schemeClr val="bg1"/>
              </a:solidFill>
              <a:ea typeface="ＭＳ Ｐゴシック" charset="-128"/>
            </a:endParaRPr>
          </a:p>
        </p:txBody>
      </p:sp>
      <p:pic>
        <p:nvPicPr>
          <p:cNvPr id="17" name="Immagine 16" descr="9208a937-0bf5-45a9-a606-94f76cd17964_xl.jpg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0590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 idx="4294967295"/>
          </p:nvPr>
        </p:nvSpPr>
        <p:spPr>
          <a:xfrm>
            <a:off x="921634" y="64027"/>
            <a:ext cx="8748712" cy="609600"/>
          </a:xfrm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iFR: Hybrid Approach (ADVISE II)</a:t>
            </a:r>
          </a:p>
        </p:txBody>
      </p:sp>
      <p:grpSp>
        <p:nvGrpSpPr>
          <p:cNvPr id="9220" name="Group 8"/>
          <p:cNvGrpSpPr>
            <a:grpSpLocks/>
          </p:cNvGrpSpPr>
          <p:nvPr/>
        </p:nvGrpSpPr>
        <p:grpSpPr bwMode="auto">
          <a:xfrm>
            <a:off x="971600" y="1339800"/>
            <a:ext cx="7776864" cy="1081088"/>
            <a:chOff x="680484" y="2881423"/>
            <a:chExt cx="4880344" cy="1392865"/>
          </a:xfrm>
        </p:grpSpPr>
        <p:sp>
          <p:nvSpPr>
            <p:cNvPr id="9225" name="Rectangle 7"/>
            <p:cNvSpPr>
              <a:spLocks noChangeArrowheads="1"/>
            </p:cNvSpPr>
            <p:nvPr/>
          </p:nvSpPr>
          <p:spPr bwMode="auto">
            <a:xfrm>
              <a:off x="680484" y="2881423"/>
              <a:ext cx="2987749" cy="139286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chemeClr val="bg1"/>
                  </a:solidFill>
                  <a:ea typeface="ＭＳ Ｐゴシック" charset="-128"/>
                </a:rPr>
                <a:t>Critica </a:t>
              </a:r>
              <a:r>
                <a:rPr lang="en-US" dirty="0">
                  <a:solidFill>
                    <a:schemeClr val="bg1"/>
                  </a:solidFill>
                  <a:ea typeface="ＭＳ Ｐゴシック" charset="-128"/>
                  <a:sym typeface="Wingdings" pitchFamily="2" charset="2"/>
                </a:rPr>
                <a:t> da trattare</a:t>
              </a: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3595845" y="2881423"/>
              <a:ext cx="901389" cy="1392865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  <a:ln w="9525" cap="flat" cmpd="sng" algn="ctr">
              <a:solidFill>
                <a:schemeClr val="tx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  <a:ea typeface="ＭＳ Ｐゴシック" charset="-128"/>
                </a:rPr>
                <a:t>Grey zone </a:t>
              </a:r>
              <a:r>
                <a:rPr lang="en-US" dirty="0">
                  <a:solidFill>
                    <a:schemeClr val="bg1"/>
                  </a:solidFill>
                  <a:ea typeface="ＭＳ Ｐゴシック" charset="-128"/>
                  <a:sym typeface="Wingdings" pitchFamily="2" charset="2"/>
                </a:rPr>
                <a:t> </a:t>
              </a:r>
              <a:r>
                <a:rPr lang="en-US" dirty="0">
                  <a:solidFill>
                    <a:schemeClr val="bg1"/>
                  </a:solidFill>
                  <a:ea typeface="ＭＳ Ｐゴシック" charset="-128"/>
                </a:rPr>
                <a:t>FFR </a:t>
              </a:r>
            </a:p>
          </p:txBody>
        </p:sp>
        <p:sp>
          <p:nvSpPr>
            <p:cNvPr id="9227" name="Rectangle 10"/>
            <p:cNvSpPr>
              <a:spLocks noChangeArrowheads="1"/>
            </p:cNvSpPr>
            <p:nvPr/>
          </p:nvSpPr>
          <p:spPr bwMode="auto">
            <a:xfrm>
              <a:off x="4497572" y="2881423"/>
              <a:ext cx="1063256" cy="139286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chemeClr val="bg1"/>
                  </a:solidFill>
                  <a:ea typeface="ＭＳ Ｐゴシック" charset="-128"/>
                </a:rPr>
                <a:t>Non critica </a:t>
              </a:r>
              <a:r>
                <a:rPr lang="en-US" dirty="0">
                  <a:solidFill>
                    <a:schemeClr val="bg1"/>
                  </a:solidFill>
                  <a:ea typeface="ＭＳ Ｐゴシック" charset="-128"/>
                  <a:sym typeface="Wingdings" pitchFamily="2" charset="2"/>
                </a:rPr>
                <a:t> da non trattare</a:t>
              </a:r>
            </a:p>
          </p:txBody>
        </p:sp>
      </p:grpSp>
      <p:sp>
        <p:nvSpPr>
          <p:cNvPr id="9221" name="Rectangle 11"/>
          <p:cNvSpPr>
            <a:spLocks noChangeArrowheads="1"/>
          </p:cNvSpPr>
          <p:nvPr/>
        </p:nvSpPr>
        <p:spPr bwMode="auto">
          <a:xfrm>
            <a:off x="4765172" y="920700"/>
            <a:ext cx="29642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ea typeface="ＭＳ Ｐゴシック" charset="-128"/>
              </a:rPr>
              <a:t>≤</a:t>
            </a:r>
            <a:r>
              <a:rPr lang="en-US" sz="2400" dirty="0" smtClean="0">
                <a:ea typeface="ＭＳ Ｐゴシック" charset="-128"/>
              </a:rPr>
              <a:t>0.78     </a:t>
            </a:r>
            <a:r>
              <a:rPr lang="en-US" sz="2400" dirty="0">
                <a:ea typeface="ＭＳ Ｐゴシック" charset="-128"/>
              </a:rPr>
              <a:t>iFR    ≥</a:t>
            </a:r>
            <a:r>
              <a:rPr lang="en-US" sz="2400" dirty="0" smtClean="0">
                <a:ea typeface="ＭＳ Ｐゴシック" charset="-128"/>
              </a:rPr>
              <a:t>0.95</a:t>
            </a:r>
            <a:endParaRPr lang="en-US" sz="2400" dirty="0">
              <a:ea typeface="ＭＳ Ｐゴシック" charset="-128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576064" y="3043117"/>
            <a:ext cx="874846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err="1" smtClean="0">
                <a:solidFill>
                  <a:schemeClr val="tx1"/>
                </a:solidFill>
                <a:ea typeface="ＭＳ Ｐゴシック" pitchFamily="34" charset="-128"/>
              </a:rPr>
              <a:t>Pd</a:t>
            </a:r>
            <a:r>
              <a:rPr lang="en-US" kern="0" dirty="0" smtClean="0">
                <a:solidFill>
                  <a:schemeClr val="tx1"/>
                </a:solidFill>
                <a:ea typeface="ＭＳ Ｐゴシック" pitchFamily="34" charset="-128"/>
              </a:rPr>
              <a:t>/Pa (ADVISE II)</a:t>
            </a:r>
          </a:p>
        </p:txBody>
      </p:sp>
      <p:grpSp>
        <p:nvGrpSpPr>
          <p:cNvPr id="18" name="Group 8"/>
          <p:cNvGrpSpPr>
            <a:grpSpLocks/>
          </p:cNvGrpSpPr>
          <p:nvPr/>
        </p:nvGrpSpPr>
        <p:grpSpPr bwMode="auto">
          <a:xfrm>
            <a:off x="971600" y="4627363"/>
            <a:ext cx="7776864" cy="1081088"/>
            <a:chOff x="680484" y="2881423"/>
            <a:chExt cx="4880344" cy="1392865"/>
          </a:xfrm>
        </p:grpSpPr>
        <p:sp>
          <p:nvSpPr>
            <p:cNvPr id="19" name="Rectangle 7"/>
            <p:cNvSpPr>
              <a:spLocks noChangeArrowheads="1"/>
            </p:cNvSpPr>
            <p:nvPr/>
          </p:nvSpPr>
          <p:spPr bwMode="auto">
            <a:xfrm>
              <a:off x="680484" y="2881423"/>
              <a:ext cx="2987749" cy="139286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chemeClr val="bg1"/>
                  </a:solidFill>
                  <a:ea typeface="ＭＳ Ｐゴシック" charset="-128"/>
                </a:rPr>
                <a:t>Critica </a:t>
              </a:r>
              <a:r>
                <a:rPr lang="en-US" dirty="0">
                  <a:solidFill>
                    <a:schemeClr val="bg1"/>
                  </a:solidFill>
                  <a:ea typeface="ＭＳ Ｐゴシック" charset="-128"/>
                  <a:sym typeface="Wingdings" pitchFamily="2" charset="2"/>
                </a:rPr>
                <a:t> da trattare</a:t>
              </a: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3595845" y="2881423"/>
              <a:ext cx="901389" cy="1392865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  <a:ln w="9525" cap="flat" cmpd="sng" algn="ctr">
              <a:solidFill>
                <a:schemeClr val="tx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bg1"/>
                  </a:solidFill>
                  <a:ea typeface="ＭＳ Ｐゴシック" charset="-128"/>
                </a:rPr>
                <a:t>Grey zone </a:t>
              </a:r>
              <a:r>
                <a:rPr lang="en-US" dirty="0">
                  <a:solidFill>
                    <a:schemeClr val="bg1"/>
                  </a:solidFill>
                  <a:ea typeface="ＭＳ Ｐゴシック" charset="-128"/>
                  <a:sym typeface="Wingdings" pitchFamily="2" charset="2"/>
                </a:rPr>
                <a:t> </a:t>
              </a:r>
              <a:r>
                <a:rPr lang="en-US" dirty="0">
                  <a:solidFill>
                    <a:schemeClr val="bg1"/>
                  </a:solidFill>
                  <a:ea typeface="ＭＳ Ｐゴシック" charset="-128"/>
                </a:rPr>
                <a:t>FFR</a:t>
              </a:r>
            </a:p>
          </p:txBody>
        </p:sp>
        <p:sp>
          <p:nvSpPr>
            <p:cNvPr id="21" name="Rectangle 10"/>
            <p:cNvSpPr>
              <a:spLocks noChangeArrowheads="1"/>
            </p:cNvSpPr>
            <p:nvPr/>
          </p:nvSpPr>
          <p:spPr bwMode="auto">
            <a:xfrm>
              <a:off x="4497572" y="2881423"/>
              <a:ext cx="1063256" cy="139286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chemeClr val="bg1"/>
                  </a:solidFill>
                  <a:ea typeface="ＭＳ Ｐゴシック" charset="-128"/>
                </a:rPr>
                <a:t>Non critica </a:t>
              </a:r>
              <a:r>
                <a:rPr lang="en-US" dirty="0">
                  <a:solidFill>
                    <a:schemeClr val="bg1"/>
                  </a:solidFill>
                  <a:ea typeface="ＭＳ Ｐゴシック" charset="-128"/>
                  <a:sym typeface="Wingdings" pitchFamily="2" charset="2"/>
                </a:rPr>
                <a:t> da non trattare</a:t>
              </a:r>
            </a:p>
          </p:txBody>
        </p:sp>
      </p:grp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4853248" y="4208263"/>
            <a:ext cx="31438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ea typeface="ＭＳ Ｐゴシック" charset="-128"/>
              </a:rPr>
              <a:t>≤</a:t>
            </a:r>
            <a:r>
              <a:rPr lang="en-US" sz="2400" dirty="0" smtClean="0">
                <a:ea typeface="ＭＳ Ｐゴシック" charset="-128"/>
              </a:rPr>
              <a:t>0.88   </a:t>
            </a:r>
            <a:r>
              <a:rPr lang="en-US" sz="2400" dirty="0">
                <a:ea typeface="ＭＳ Ｐゴシック" charset="-128"/>
              </a:rPr>
              <a:t>Pd/Pd   ≥</a:t>
            </a:r>
            <a:r>
              <a:rPr lang="en-US" sz="2400" dirty="0" smtClean="0">
                <a:ea typeface="ＭＳ Ｐゴシック" charset="-128"/>
              </a:rPr>
              <a:t>0.97</a:t>
            </a:r>
            <a:endParaRPr lang="en-US" sz="2400" dirty="0">
              <a:ea typeface="ＭＳ Ｐゴシック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21634" y="2165250"/>
            <a:ext cx="8066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ea typeface="ＭＳ Ｐゴシック" charset="-128"/>
                <a:sym typeface="Wingdings" pitchFamily="2" charset="2"/>
              </a:rPr>
              <a:t>PPV 91%</a:t>
            </a:r>
            <a:endParaRPr lang="en-US" sz="1200" dirty="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70560" y="2158505"/>
            <a:ext cx="8499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ea typeface="ＭＳ Ｐゴシック" charset="-128"/>
                <a:sym typeface="Wingdings" pitchFamily="2" charset="2"/>
              </a:rPr>
              <a:t>NPV 92%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970559" y="5504407"/>
            <a:ext cx="8499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ea typeface="ＭＳ Ｐゴシック" charset="-128"/>
                <a:sym typeface="Wingdings" pitchFamily="2" charset="2"/>
              </a:rPr>
              <a:t>NPV 93%</a:t>
            </a:r>
            <a:endParaRPr lang="en-US" sz="1200" dirty="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07478" y="5449140"/>
            <a:ext cx="9701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bg1"/>
                </a:solidFill>
                <a:ea typeface="ＭＳ Ｐゴシック" charset="-128"/>
                <a:sym typeface="Wingdings" pitchFamily="2" charset="2"/>
              </a:rPr>
              <a:t>PPV 94,6%</a:t>
            </a:r>
            <a:endParaRPr lang="en-US" sz="1200" dirty="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48173" y="5504407"/>
            <a:ext cx="11769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 smtClean="0">
                <a:solidFill>
                  <a:schemeClr val="bg1"/>
                </a:solidFill>
                <a:ea typeface="ＭＳ Ｐゴシック" charset="-128"/>
              </a:rPr>
              <a:t>49.% </a:t>
            </a:r>
            <a:r>
              <a:rPr lang="en-US" sz="1200" dirty="0">
                <a:solidFill>
                  <a:schemeClr val="bg1"/>
                </a:solidFill>
                <a:ea typeface="ＭＳ Ｐゴシック" charset="-128"/>
              </a:rPr>
              <a:t>dei casi 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0" y="3069907"/>
            <a:ext cx="932452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7675500" y="187492"/>
            <a:ext cx="1440029" cy="369332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2"/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 dirty="0" smtClean="0">
                <a:solidFill>
                  <a:srgbClr val="FFFFFF"/>
                </a:solidFill>
              </a:rPr>
              <a:t>ADVISE II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129288" y="2137853"/>
            <a:ext cx="4122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smtClean="0">
                <a:solidFill>
                  <a:schemeClr val="bg1"/>
                </a:solidFill>
                <a:ea typeface="ＭＳ Ｐゴシック" charset="-128"/>
              </a:rPr>
              <a:t>NA</a:t>
            </a:r>
            <a:endParaRPr lang="en-US" sz="1200" dirty="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09555" y="5826459"/>
            <a:ext cx="3557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accuratezza</a:t>
            </a:r>
            <a:r>
              <a:rPr lang="en-US" b="1" dirty="0" smtClean="0"/>
              <a:t> </a:t>
            </a:r>
            <a:r>
              <a:rPr lang="en-US" b="1" dirty="0" err="1" smtClean="0"/>
              <a:t>diagnostica</a:t>
            </a:r>
            <a:r>
              <a:rPr lang="en-US" b="1" dirty="0" smtClean="0"/>
              <a:t> 95.5%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4468617" y="2414852"/>
            <a:ext cx="3557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accuratezza</a:t>
            </a:r>
            <a:r>
              <a:rPr lang="en-US" b="1" dirty="0" smtClean="0"/>
              <a:t> </a:t>
            </a:r>
            <a:r>
              <a:rPr lang="en-US" b="1" dirty="0" err="1" smtClean="0"/>
              <a:t>diagnostica</a:t>
            </a:r>
            <a:r>
              <a:rPr lang="en-US" b="1" dirty="0" smtClean="0"/>
              <a:t> 95.3%</a:t>
            </a:r>
            <a:endParaRPr lang="en-US" dirty="0"/>
          </a:p>
        </p:txBody>
      </p:sp>
      <p:sp>
        <p:nvSpPr>
          <p:cNvPr id="29" name="TextBox 22"/>
          <p:cNvSpPr txBox="1"/>
          <p:nvPr/>
        </p:nvSpPr>
        <p:spPr>
          <a:xfrm>
            <a:off x="7566939" y="3206114"/>
            <a:ext cx="1440029" cy="369332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2"/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 dirty="0" smtClean="0">
                <a:solidFill>
                  <a:srgbClr val="FFFFFF"/>
                </a:solidFill>
              </a:rPr>
              <a:t>ADVISE II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25" name="Immagine 24" descr="9208a937-0bf5-45a9-a606-94f76cd17964_xl.jpg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2074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11991" y="116632"/>
            <a:ext cx="7717234" cy="861774"/>
          </a:xfrm>
        </p:spPr>
        <p:txBody>
          <a:bodyPr/>
          <a:lstStyle/>
          <a:p>
            <a:r>
              <a:rPr lang="en-US" dirty="0" err="1" smtClean="0"/>
              <a:t>Approccio</a:t>
            </a:r>
            <a:r>
              <a:rPr lang="en-US" dirty="0" smtClean="0"/>
              <a:t> </a:t>
            </a:r>
            <a:r>
              <a:rPr lang="en-US" dirty="0" err="1" smtClean="0"/>
              <a:t>ibrido</a:t>
            </a:r>
            <a:r>
              <a:rPr lang="en-US" dirty="0" smtClean="0"/>
              <a:t>: </a:t>
            </a:r>
            <a:r>
              <a:rPr lang="en-US" dirty="0" err="1" smtClean="0"/>
              <a:t>L’accuratezza</a:t>
            </a:r>
            <a:r>
              <a:rPr lang="en-US" dirty="0" smtClean="0"/>
              <a:t> </a:t>
            </a:r>
            <a:r>
              <a:rPr lang="en-US" dirty="0" err="1" smtClean="0"/>
              <a:t>degli</a:t>
            </a:r>
            <a:r>
              <a:rPr lang="en-US" dirty="0" smtClean="0"/>
              <a:t> </a:t>
            </a:r>
            <a:r>
              <a:rPr lang="en-US" dirty="0" err="1" smtClean="0"/>
              <a:t>indici</a:t>
            </a:r>
            <a:r>
              <a:rPr lang="en-US" dirty="0" smtClean="0"/>
              <a:t> </a:t>
            </a:r>
            <a:r>
              <a:rPr lang="en-US" dirty="0" err="1" smtClean="0"/>
              <a:t>aumenta</a:t>
            </a:r>
            <a:r>
              <a:rPr lang="en-US" dirty="0" smtClean="0"/>
              <a:t> con l’ </a:t>
            </a:r>
            <a:r>
              <a:rPr lang="en-US" dirty="0" err="1" smtClean="0"/>
              <a:t>uso</a:t>
            </a:r>
            <a:r>
              <a:rPr lang="en-US" dirty="0" smtClean="0"/>
              <a:t> </a:t>
            </a:r>
            <a:r>
              <a:rPr lang="en-US" dirty="0" err="1" smtClean="0"/>
              <a:t>dell’adenosina</a:t>
            </a:r>
            <a:endParaRPr lang="en-US" b="0" baseline="30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4580" y="1730548"/>
            <a:ext cx="4518886" cy="39504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11150" y="5961230"/>
            <a:ext cx="7348434" cy="1579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en-US" sz="800" spc="33" dirty="0">
                <a:solidFill>
                  <a:schemeClr val="bg1"/>
                </a:solidFill>
                <a:latin typeface="Arial Narrow" panose="020B0606020202030204" pitchFamily="34" charset="0"/>
              </a:rPr>
              <a:t>† </a:t>
            </a:r>
            <a:r>
              <a:rPr lang="en-US" sz="800" dirty="0">
                <a:solidFill>
                  <a:schemeClr val="bg1"/>
                </a:solidFill>
                <a:latin typeface="Arial Narrow" panose="020B0606020202030204" pitchFamily="34" charset="0"/>
              </a:rPr>
              <a:t>Prior to using hyperemic agents, please review the Instructions for Use for a complete listing of indications, contraindications, warnings, precautions, potential adverse events and </a:t>
            </a:r>
            <a:r>
              <a:rPr lang="en-US" sz="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directions.</a:t>
            </a:r>
          </a:p>
        </p:txBody>
      </p:sp>
      <p:sp>
        <p:nvSpPr>
          <p:cNvPr id="2" name="Right Arrow 1"/>
          <p:cNvSpPr/>
          <p:nvPr/>
        </p:nvSpPr>
        <p:spPr>
          <a:xfrm rot="19157677">
            <a:off x="6065049" y="3571761"/>
            <a:ext cx="2603696" cy="1252069"/>
          </a:xfrm>
          <a:prstGeom prst="rightArrow">
            <a:avLst/>
          </a:prstGeom>
          <a:solidFill>
            <a:srgbClr val="006B56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en-US" sz="1600" dirty="0"/>
              <a:t>Accuracy Increases with Adenosine Use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11150" y="1730548"/>
            <a:ext cx="4083430" cy="2142360"/>
          </a:xfrm>
          <a:prstGeom prst="roundRect">
            <a:avLst/>
          </a:prstGeom>
          <a:solidFill>
            <a:srgbClr val="006B56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en-US" sz="2000" dirty="0" smtClean="0"/>
              <a:t>Per </a:t>
            </a:r>
            <a:r>
              <a:rPr lang="en-US" sz="2000" dirty="0" err="1" smtClean="0"/>
              <a:t>ottenere</a:t>
            </a:r>
            <a:r>
              <a:rPr lang="en-US" sz="2000" dirty="0" smtClean="0"/>
              <a:t> </a:t>
            </a:r>
            <a:r>
              <a:rPr lang="en-US" sz="2000" dirty="0" err="1" smtClean="0"/>
              <a:t>una</a:t>
            </a:r>
            <a:r>
              <a:rPr lang="en-US" sz="2000" dirty="0" smtClean="0"/>
              <a:t> </a:t>
            </a:r>
            <a:r>
              <a:rPr lang="en-US" sz="2000" dirty="0" err="1" smtClean="0"/>
              <a:t>accuratezza</a:t>
            </a:r>
            <a:r>
              <a:rPr lang="en-US" sz="2000" dirty="0" smtClean="0"/>
              <a:t> del 95% vs. FFR con </a:t>
            </a:r>
            <a:r>
              <a:rPr lang="en-US" sz="2000" dirty="0" err="1" smtClean="0"/>
              <a:t>l’approccio</a:t>
            </a:r>
            <a:r>
              <a:rPr lang="en-US" sz="2000" dirty="0" smtClean="0"/>
              <a:t> </a:t>
            </a:r>
            <a:r>
              <a:rPr lang="en-US" sz="2000" dirty="0" err="1" smtClean="0"/>
              <a:t>ibrido</a:t>
            </a:r>
            <a:r>
              <a:rPr lang="en-US" sz="2000" dirty="0" smtClean="0">
                <a:sym typeface="Wingdings" panose="05000000000000000000" pitchFamily="2" charset="2"/>
              </a:rPr>
              <a:t> è </a:t>
            </a:r>
            <a:r>
              <a:rPr lang="en-US" sz="2000" dirty="0" err="1" smtClean="0">
                <a:sym typeface="Wingdings" panose="05000000000000000000" pitchFamily="2" charset="2"/>
              </a:rPr>
              <a:t>richiesto</a:t>
            </a:r>
            <a:r>
              <a:rPr lang="en-US" sz="2000" dirty="0" smtClean="0"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ym typeface="Wingdings" panose="05000000000000000000" pitchFamily="2" charset="2"/>
              </a:rPr>
              <a:t>l’uso</a:t>
            </a:r>
            <a:r>
              <a:rPr lang="en-US" sz="2000" dirty="0" smtClean="0"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ym typeface="Wingdings" panose="05000000000000000000" pitchFamily="2" charset="2"/>
              </a:rPr>
              <a:t>dell’adenosina</a:t>
            </a:r>
            <a:r>
              <a:rPr lang="en-US" sz="2000" dirty="0" smtClean="0"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ym typeface="Wingdings" panose="05000000000000000000" pitchFamily="2" charset="2"/>
              </a:rPr>
              <a:t>nel</a:t>
            </a:r>
            <a:r>
              <a:rPr lang="en-US" sz="2000" dirty="0" smtClean="0"/>
              <a:t> ~50% </a:t>
            </a:r>
            <a:r>
              <a:rPr lang="en-US" sz="2000" dirty="0" err="1" smtClean="0"/>
              <a:t>dei</a:t>
            </a:r>
            <a:r>
              <a:rPr lang="en-US" sz="2000" dirty="0" smtClean="0"/>
              <a:t> </a:t>
            </a:r>
            <a:r>
              <a:rPr lang="en-US" sz="2000" dirty="0" err="1" smtClean="0"/>
              <a:t>casi</a:t>
            </a:r>
            <a:r>
              <a:rPr lang="en-US" sz="2000" dirty="0" smtClean="0"/>
              <a:t>, </a:t>
            </a:r>
            <a:r>
              <a:rPr lang="en-US" sz="2000" dirty="0" err="1" smtClean="0"/>
              <a:t>sulla</a:t>
            </a:r>
            <a:r>
              <a:rPr lang="en-US" sz="2000" dirty="0" smtClean="0"/>
              <a:t> base </a:t>
            </a:r>
            <a:r>
              <a:rPr lang="en-US" sz="2000" dirty="0" err="1" smtClean="0"/>
              <a:t>della</a:t>
            </a:r>
            <a:r>
              <a:rPr lang="en-US" sz="2000" dirty="0" smtClean="0"/>
              <a:t> </a:t>
            </a:r>
            <a:r>
              <a:rPr lang="en-US" sz="2000" dirty="0" err="1" smtClean="0"/>
              <a:t>popolazione</a:t>
            </a:r>
            <a:r>
              <a:rPr lang="en-US" sz="2000" dirty="0" smtClean="0"/>
              <a:t> </a:t>
            </a:r>
            <a:r>
              <a:rPr lang="en-US" sz="2000" dirty="0" err="1" smtClean="0"/>
              <a:t>dei</a:t>
            </a:r>
            <a:r>
              <a:rPr lang="en-US" sz="2000" dirty="0" smtClean="0"/>
              <a:t> </a:t>
            </a:r>
            <a:r>
              <a:rPr lang="en-US" sz="2000" dirty="0" err="1" smtClean="0"/>
              <a:t>pazienti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7222602" y="6407654"/>
            <a:ext cx="1319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SJM-QTN-0515-0011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94" y="4031048"/>
            <a:ext cx="3682861" cy="1649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magine 8" descr="9208a937-0bf5-45a9-a606-94f76cd17964_xl.jpg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6129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06589" y="619293"/>
            <a:ext cx="8637411" cy="646113"/>
          </a:xfrm>
        </p:spPr>
        <p:txBody>
          <a:bodyPr>
            <a:normAutofit fontScale="90000"/>
          </a:bodyPr>
          <a:lstStyle/>
          <a:p>
            <a:r>
              <a:rPr lang="en-GB" altLang="en-US" sz="3600" b="1" dirty="0" smtClean="0"/>
              <a:t>Pull-back DURANTE </a:t>
            </a:r>
            <a:r>
              <a:rPr lang="en-GB" altLang="en-US" sz="3600" b="1" dirty="0" err="1" smtClean="0"/>
              <a:t>MaSSIma</a:t>
            </a:r>
            <a:r>
              <a:rPr lang="en-GB" altLang="en-US" sz="3600" b="1" dirty="0" smtClean="0"/>
              <a:t> </a:t>
            </a:r>
            <a:r>
              <a:rPr lang="en-GB" altLang="en-US" sz="3600" b="1" dirty="0" err="1" smtClean="0"/>
              <a:t>Iperemia</a:t>
            </a:r>
            <a:endParaRPr lang="en-US" altLang="en-US" sz="3600" b="1" dirty="0" smtClean="0"/>
          </a:p>
        </p:txBody>
      </p:sp>
      <p:pic>
        <p:nvPicPr>
          <p:cNvPr id="5325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97" r="13289" b="26814"/>
          <a:stretch>
            <a:fillRect/>
          </a:stretch>
        </p:blipFill>
        <p:spPr bwMode="auto">
          <a:xfrm>
            <a:off x="4712344" y="2819400"/>
            <a:ext cx="4355456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03400"/>
            <a:ext cx="4445000" cy="44450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10668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2800" b="0" i="0" dirty="0" err="1" smtClean="0">
                <a:solidFill>
                  <a:schemeClr val="tx1"/>
                </a:solidFill>
              </a:rPr>
              <a:t>Stenosi</a:t>
            </a:r>
            <a:r>
              <a:rPr lang="en-US" altLang="en-US" sz="2800" b="0" i="0" dirty="0" smtClean="0">
                <a:solidFill>
                  <a:schemeClr val="tx1"/>
                </a:solidFill>
              </a:rPr>
              <a:t> </a:t>
            </a:r>
            <a:r>
              <a:rPr lang="en-US" altLang="en-US" sz="2800" b="0" i="0" dirty="0" err="1" smtClean="0">
                <a:solidFill>
                  <a:schemeClr val="tx1"/>
                </a:solidFill>
              </a:rPr>
              <a:t>Focale</a:t>
            </a:r>
            <a:endParaRPr lang="en-US" altLang="en-US" sz="2800" b="0" i="0" dirty="0">
              <a:solidFill>
                <a:schemeClr val="tx1"/>
              </a:solidFill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2819400" y="2590800"/>
            <a:ext cx="914400" cy="9144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cxnSp>
        <p:nvCxnSpPr>
          <p:cNvPr id="6" name="Straight Connector 5"/>
          <p:cNvCxnSpPr>
            <a:stCxn id="3" idx="7"/>
          </p:cNvCxnSpPr>
          <p:nvPr/>
        </p:nvCxnSpPr>
        <p:spPr bwMode="auto">
          <a:xfrm flipV="1">
            <a:off x="3599889" y="1981200"/>
            <a:ext cx="2038911" cy="74351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5638800" y="1981200"/>
            <a:ext cx="1066800" cy="1828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9" name="Immagine 8" descr="9208a937-0bf5-45a9-a606-94f76cd17964_xl.jpg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2807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5" t="26189" r="27972" b="22792"/>
          <a:stretch/>
        </p:blipFill>
        <p:spPr bwMode="auto">
          <a:xfrm>
            <a:off x="1403648" y="1484784"/>
            <a:ext cx="6628176" cy="4940074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187624" y="332656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/>
              <a:t>IL SACRO GRAAL</a:t>
            </a:r>
            <a:endParaRPr lang="it-IT" sz="4000" dirty="0"/>
          </a:p>
        </p:txBody>
      </p:sp>
      <p:pic>
        <p:nvPicPr>
          <p:cNvPr id="6" name="Immagine 5" descr="9208a937-0bf5-45a9-a606-94f76cd17964_xl.jpg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513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1085865" y="189675"/>
            <a:ext cx="7098846" cy="1143000"/>
          </a:xfrm>
        </p:spPr>
        <p:txBody>
          <a:bodyPr/>
          <a:lstStyle/>
          <a:p>
            <a:pPr eaLnBrk="1" hangingPunct="1"/>
            <a:r>
              <a:rPr lang="en-US" b="1" dirty="0" err="1" smtClean="0"/>
              <a:t>Stenosi</a:t>
            </a:r>
            <a:r>
              <a:rPr lang="en-US" b="1" dirty="0" smtClean="0"/>
              <a:t> </a:t>
            </a:r>
            <a:r>
              <a:rPr lang="en-US" b="1" dirty="0" err="1" smtClean="0"/>
              <a:t>Focale</a:t>
            </a:r>
            <a:r>
              <a:rPr lang="en-US" b="1" dirty="0" smtClean="0"/>
              <a:t>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0" t="40569" r="32513" b="25694"/>
          <a:stretch>
            <a:fillRect/>
          </a:stretch>
        </p:blipFill>
        <p:spPr bwMode="auto">
          <a:xfrm>
            <a:off x="1085865" y="1192198"/>
            <a:ext cx="7010736" cy="4963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043425" y="4853980"/>
            <a:ext cx="34257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sz="2400" b="0" dirty="0">
                <a:solidFill>
                  <a:srgbClr val="FFFFFF"/>
                </a:solidFill>
              </a:rPr>
              <a:t>pull-back         advance</a:t>
            </a: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H="1" flipV="1">
            <a:off x="3690128" y="4398093"/>
            <a:ext cx="287338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V="1">
            <a:off x="5968425" y="4261931"/>
            <a:ext cx="144462" cy="5762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9" name="Immagine 8" descr="9208a937-0bf5-45a9-a606-94f76cd17964_xl.jpg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5681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10668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2800" b="0" i="0" dirty="0" smtClean="0">
                <a:solidFill>
                  <a:schemeClr val="tx1"/>
                </a:solidFill>
              </a:rPr>
              <a:t>Multiple </a:t>
            </a:r>
            <a:r>
              <a:rPr lang="en-US" altLang="en-US" sz="2800" b="0" i="0" dirty="0" err="1" smtClean="0">
                <a:solidFill>
                  <a:schemeClr val="tx1"/>
                </a:solidFill>
              </a:rPr>
              <a:t>Stenosi</a:t>
            </a:r>
            <a:r>
              <a:rPr lang="en-US" altLang="en-US" sz="2800" b="0" i="0" dirty="0" smtClean="0">
                <a:solidFill>
                  <a:schemeClr val="tx1"/>
                </a:solidFill>
              </a:rPr>
              <a:t> </a:t>
            </a:r>
            <a:r>
              <a:rPr lang="en-US" altLang="en-US" sz="2800" b="0" i="0" dirty="0" err="1" smtClean="0">
                <a:solidFill>
                  <a:schemeClr val="tx1"/>
                </a:solidFill>
              </a:rPr>
              <a:t>Focali</a:t>
            </a:r>
            <a:r>
              <a:rPr lang="en-US" altLang="en-US" sz="2800" b="0" i="0" dirty="0" smtClean="0">
                <a:solidFill>
                  <a:schemeClr val="tx1"/>
                </a:solidFill>
              </a:rPr>
              <a:t> </a:t>
            </a:r>
            <a:endParaRPr lang="en-US" altLang="en-US" sz="2800" b="0" i="0" dirty="0">
              <a:solidFill>
                <a:schemeClr val="tx1"/>
              </a:solidFill>
            </a:endParaRPr>
          </a:p>
        </p:txBody>
      </p:sp>
      <p:pic>
        <p:nvPicPr>
          <p:cNvPr id="12" name="Picture 2" descr="angio_ChapterIII_pullback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0"/>
            <a:ext cx="4724400" cy="424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5"/>
          <p:cNvGrpSpPr>
            <a:grpSpLocks/>
          </p:cNvGrpSpPr>
          <p:nvPr/>
        </p:nvGrpSpPr>
        <p:grpSpPr bwMode="auto">
          <a:xfrm>
            <a:off x="4688082" y="2209800"/>
            <a:ext cx="4379717" cy="2971800"/>
            <a:chOff x="2653" y="971"/>
            <a:chExt cx="2802" cy="1869"/>
          </a:xfrm>
        </p:grpSpPr>
        <p:pic>
          <p:nvPicPr>
            <p:cNvPr id="14" name="Picture 6" descr="pullback2_kurv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" y="971"/>
              <a:ext cx="2802" cy="1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Line 7"/>
            <p:cNvSpPr>
              <a:spLocks noChangeShapeType="1"/>
            </p:cNvSpPr>
            <p:nvPr/>
          </p:nvSpPr>
          <p:spPr bwMode="auto">
            <a:xfrm flipH="1" flipV="1">
              <a:off x="3320" y="2415"/>
              <a:ext cx="181" cy="18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3468" y="2545"/>
              <a:ext cx="18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sv-SE" altLang="en-US" sz="1600" b="1">
                  <a:solidFill>
                    <a:schemeClr val="bg1"/>
                  </a:solidFill>
                </a:rPr>
                <a:t>1</a:t>
              </a:r>
              <a:endParaRPr lang="en-US" altLang="en-US" sz="1600" b="1">
                <a:solidFill>
                  <a:schemeClr val="bg1"/>
                </a:solidFill>
              </a:endParaRPr>
            </a:p>
          </p:txBody>
        </p:sp>
        <p:sp>
          <p:nvSpPr>
            <p:cNvPr id="17" name="Line 9"/>
            <p:cNvSpPr>
              <a:spLocks noChangeShapeType="1"/>
            </p:cNvSpPr>
            <p:nvPr/>
          </p:nvSpPr>
          <p:spPr bwMode="auto">
            <a:xfrm flipH="1" flipV="1">
              <a:off x="3775" y="2419"/>
              <a:ext cx="181" cy="18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Text Box 10"/>
            <p:cNvSpPr txBox="1">
              <a:spLocks noChangeArrowheads="1"/>
            </p:cNvSpPr>
            <p:nvPr/>
          </p:nvSpPr>
          <p:spPr bwMode="auto">
            <a:xfrm>
              <a:off x="3935" y="2541"/>
              <a:ext cx="18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sv-SE" altLang="en-US" sz="1600" b="1">
                  <a:solidFill>
                    <a:schemeClr val="bg1"/>
                  </a:solidFill>
                </a:rPr>
                <a:t>2</a:t>
              </a:r>
              <a:endParaRPr lang="en-US" altLang="en-US" sz="1600" b="1">
                <a:solidFill>
                  <a:schemeClr val="bg1"/>
                </a:solidFill>
              </a:endParaRPr>
            </a:p>
          </p:txBody>
        </p:sp>
        <p:sp>
          <p:nvSpPr>
            <p:cNvPr id="19" name="Line 11"/>
            <p:cNvSpPr>
              <a:spLocks noChangeShapeType="1"/>
            </p:cNvSpPr>
            <p:nvPr/>
          </p:nvSpPr>
          <p:spPr bwMode="auto">
            <a:xfrm flipH="1" flipV="1">
              <a:off x="4501" y="2419"/>
              <a:ext cx="181" cy="18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Text Box 12"/>
            <p:cNvSpPr txBox="1">
              <a:spLocks noChangeArrowheads="1"/>
            </p:cNvSpPr>
            <p:nvPr/>
          </p:nvSpPr>
          <p:spPr bwMode="auto">
            <a:xfrm>
              <a:off x="4645" y="2545"/>
              <a:ext cx="18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sv-SE" altLang="en-US" sz="1600" b="1">
                  <a:solidFill>
                    <a:schemeClr val="bg1"/>
                  </a:solidFill>
                </a:rPr>
                <a:t>3</a:t>
              </a:r>
              <a:endParaRPr lang="en-US" altLang="en-US" sz="1600" b="1">
                <a:solidFill>
                  <a:schemeClr val="bg1"/>
                </a:solidFill>
              </a:endParaRPr>
            </a:p>
          </p:txBody>
        </p:sp>
        <p:sp>
          <p:nvSpPr>
            <p:cNvPr id="21" name="Line 13"/>
            <p:cNvSpPr>
              <a:spLocks noChangeShapeType="1"/>
            </p:cNvSpPr>
            <p:nvPr/>
          </p:nvSpPr>
          <p:spPr bwMode="auto">
            <a:xfrm flipH="1" flipV="1">
              <a:off x="4864" y="2329"/>
              <a:ext cx="57" cy="23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Text Box 14"/>
            <p:cNvSpPr txBox="1">
              <a:spLocks noChangeArrowheads="1"/>
            </p:cNvSpPr>
            <p:nvPr/>
          </p:nvSpPr>
          <p:spPr bwMode="auto">
            <a:xfrm>
              <a:off x="4864" y="2513"/>
              <a:ext cx="18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sv-SE" altLang="en-US" sz="1600" b="1">
                  <a:solidFill>
                    <a:schemeClr val="bg1"/>
                  </a:solidFill>
                </a:rPr>
                <a:t>4</a:t>
              </a:r>
              <a:endParaRPr lang="en-US" altLang="en-US" sz="1600" b="1">
                <a:solidFill>
                  <a:schemeClr val="bg1"/>
                </a:solidFill>
              </a:endParaRPr>
            </a:p>
          </p:txBody>
        </p:sp>
      </p:grpSp>
      <p:sp>
        <p:nvSpPr>
          <p:cNvPr id="23" name="Rectangle 2"/>
          <p:cNvSpPr txBox="1">
            <a:spLocks noRot="1" noChangeArrowheads="1"/>
          </p:cNvSpPr>
          <p:nvPr/>
        </p:nvSpPr>
        <p:spPr>
          <a:xfrm>
            <a:off x="558094" y="632104"/>
            <a:ext cx="8637411" cy="64611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altLang="en-US" sz="3600" b="1" dirty="0" smtClean="0"/>
              <a:t>Pull-back DURANTE </a:t>
            </a:r>
            <a:r>
              <a:rPr lang="en-GB" altLang="en-US" sz="3600" b="1" dirty="0" err="1" smtClean="0"/>
              <a:t>MaSSIma</a:t>
            </a:r>
            <a:r>
              <a:rPr lang="en-GB" altLang="en-US" sz="3600" b="1" dirty="0" smtClean="0"/>
              <a:t> </a:t>
            </a:r>
            <a:r>
              <a:rPr lang="en-GB" altLang="en-US" sz="3600" b="1" dirty="0" err="1" smtClean="0"/>
              <a:t>Iperemia</a:t>
            </a:r>
            <a:endParaRPr lang="en-US" altLang="en-US" sz="3600" b="1" dirty="0" smtClean="0"/>
          </a:p>
        </p:txBody>
      </p:sp>
      <p:pic>
        <p:nvPicPr>
          <p:cNvPr id="24" name="Immagine 23" descr="9208a937-0bf5-45a9-a606-94f76cd17964_xl.jpg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8247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ase_LAD_MultSten_angi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1" y="2444097"/>
            <a:ext cx="4303712" cy="430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06590" y="1178860"/>
            <a:ext cx="8637411" cy="646113"/>
          </a:xfrm>
        </p:spPr>
        <p:txBody>
          <a:bodyPr>
            <a:normAutofit fontScale="90000"/>
          </a:bodyPr>
          <a:lstStyle/>
          <a:p>
            <a:r>
              <a:rPr lang="en-GB" altLang="en-US" sz="3600" b="1" dirty="0" smtClean="0"/>
              <a:t>Pull-back DURANTE </a:t>
            </a:r>
            <a:r>
              <a:rPr lang="en-GB" altLang="en-US" sz="3600" b="1" dirty="0" err="1" smtClean="0"/>
              <a:t>MaSSIma</a:t>
            </a:r>
            <a:r>
              <a:rPr lang="en-GB" altLang="en-US" sz="3600" b="1" dirty="0" smtClean="0"/>
              <a:t> </a:t>
            </a:r>
            <a:r>
              <a:rPr lang="en-GB" altLang="en-US" sz="3600" b="1" dirty="0" err="1" smtClean="0"/>
              <a:t>Iperemia</a:t>
            </a:r>
            <a:endParaRPr lang="en-US" altLang="en-US" sz="3600" b="1" dirty="0" smtClean="0"/>
          </a:p>
        </p:txBody>
      </p:sp>
      <p:pic>
        <p:nvPicPr>
          <p:cNvPr id="10" name="Picture 6" descr="case_LAD_pullbackRec_kurve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713" y="4607612"/>
            <a:ext cx="4247619" cy="2161905"/>
          </a:xfrm>
          <a:noFill/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1637736"/>
            <a:ext cx="9144000" cy="60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2800" b="0" i="0" dirty="0" err="1" smtClean="0">
                <a:solidFill>
                  <a:schemeClr val="tx1"/>
                </a:solidFill>
              </a:rPr>
              <a:t>Malattia</a:t>
            </a:r>
            <a:r>
              <a:rPr lang="en-US" altLang="en-US" sz="2800" b="0" i="0" dirty="0" smtClean="0">
                <a:solidFill>
                  <a:schemeClr val="tx1"/>
                </a:solidFill>
              </a:rPr>
              <a:t> </a:t>
            </a:r>
            <a:r>
              <a:rPr lang="en-US" altLang="en-US" sz="2800" b="0" i="0" dirty="0" err="1" smtClean="0">
                <a:solidFill>
                  <a:schemeClr val="tx1"/>
                </a:solidFill>
              </a:rPr>
              <a:t>Diffusa</a:t>
            </a:r>
            <a:endParaRPr lang="en-US" altLang="en-US" sz="2800" b="0" i="0" dirty="0">
              <a:solidFill>
                <a:schemeClr val="tx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2590800" y="2779060"/>
            <a:ext cx="2859368" cy="17525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5415677" y="2767153"/>
            <a:ext cx="1066800" cy="1828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H="1">
            <a:off x="4572000" y="2779059"/>
            <a:ext cx="843677" cy="184978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Oval 11"/>
          <p:cNvSpPr/>
          <p:nvPr/>
        </p:nvSpPr>
        <p:spPr bwMode="auto">
          <a:xfrm rot="1540232">
            <a:off x="1590878" y="3470142"/>
            <a:ext cx="914400" cy="23622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pic>
        <p:nvPicPr>
          <p:cNvPr id="14" name="Immagine 13" descr="9208a937-0bf5-45a9-a606-94f76cd17964_xl.jpg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0210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81000" y="457200"/>
            <a:ext cx="7772400" cy="609600"/>
          </a:xfrm>
        </p:spPr>
        <p:txBody>
          <a:bodyPr anchor="t">
            <a:noAutofit/>
          </a:bodyPr>
          <a:lstStyle/>
          <a:p>
            <a:pPr algn="ctr"/>
            <a:r>
              <a:rPr lang="en-US" b="1" dirty="0" err="1" smtClean="0"/>
              <a:t>Caso</a:t>
            </a:r>
            <a:r>
              <a:rPr lang="en-US" b="1" dirty="0" smtClean="0"/>
              <a:t> </a:t>
            </a:r>
            <a:r>
              <a:rPr lang="en-US" b="1" dirty="0" err="1" smtClean="0"/>
              <a:t>Clinico</a:t>
            </a:r>
            <a:r>
              <a:rPr lang="en-US" b="1" dirty="0" smtClean="0"/>
              <a:t> I</a:t>
            </a:r>
            <a:endParaRPr lang="en-US" b="1" i="1" dirty="0">
              <a:latin typeface="Century Gothic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68297" y="2146995"/>
            <a:ext cx="7832324" cy="457200"/>
          </a:xfrm>
        </p:spPr>
        <p:txBody>
          <a:bodyPr>
            <a:noAutofit/>
          </a:bodyPr>
          <a:lstStyle/>
          <a:p>
            <a:pPr algn="just"/>
            <a:r>
              <a:rPr lang="en-US" sz="3200" dirty="0" smtClean="0">
                <a:solidFill>
                  <a:schemeClr val="tx1"/>
                </a:solidFill>
                <a:latin typeface="Century Gothic" pitchFamily="34" charset="0"/>
              </a:rPr>
              <a:t>69 </a:t>
            </a:r>
            <a:r>
              <a:rPr lang="en-US" sz="3200" dirty="0" err="1" smtClean="0">
                <a:solidFill>
                  <a:schemeClr val="tx1"/>
                </a:solidFill>
                <a:latin typeface="Century Gothic" pitchFamily="34" charset="0"/>
              </a:rPr>
              <a:t>anni</a:t>
            </a:r>
            <a:r>
              <a:rPr lang="en-US" sz="3200" dirty="0" smtClean="0">
                <a:solidFill>
                  <a:schemeClr val="tx1"/>
                </a:solidFill>
                <a:latin typeface="Century Gothic" pitchFamily="34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Century Gothic" pitchFamily="34" charset="0"/>
              </a:rPr>
              <a:t>maschio</a:t>
            </a:r>
            <a:r>
              <a:rPr lang="en-US" sz="3200" dirty="0" smtClean="0">
                <a:solidFill>
                  <a:schemeClr val="tx1"/>
                </a:solidFill>
                <a:latin typeface="Century Gothic" pitchFamily="34" charset="0"/>
              </a:rPr>
              <a:t> con angina </a:t>
            </a:r>
            <a:r>
              <a:rPr lang="en-US" sz="3200" dirty="0" err="1" smtClean="0">
                <a:solidFill>
                  <a:schemeClr val="tx1"/>
                </a:solidFill>
                <a:latin typeface="Century Gothic" pitchFamily="34" charset="0"/>
              </a:rPr>
              <a:t>tipica</a:t>
            </a:r>
            <a:r>
              <a:rPr lang="en-US" sz="3200" dirty="0" smtClean="0">
                <a:solidFill>
                  <a:schemeClr val="tx1"/>
                </a:solidFill>
                <a:latin typeface="Century Gothic" pitchFamily="34" charset="0"/>
              </a:rPr>
              <a:t> da </a:t>
            </a:r>
            <a:r>
              <a:rPr lang="en-US" sz="3200" dirty="0" err="1" smtClean="0">
                <a:solidFill>
                  <a:schemeClr val="tx1"/>
                </a:solidFill>
                <a:latin typeface="Century Gothic" pitchFamily="34" charset="0"/>
              </a:rPr>
              <a:t>sforzo</a:t>
            </a:r>
            <a:r>
              <a:rPr lang="en-US" sz="3200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entury Gothic" pitchFamily="34" charset="0"/>
              </a:rPr>
              <a:t>negli</a:t>
            </a:r>
            <a:r>
              <a:rPr lang="en-US" sz="3200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entury Gothic" pitchFamily="34" charset="0"/>
              </a:rPr>
              <a:t>ultimi</a:t>
            </a:r>
            <a:r>
              <a:rPr lang="en-US" sz="3200" dirty="0" smtClean="0">
                <a:solidFill>
                  <a:schemeClr val="tx1"/>
                </a:solidFill>
                <a:latin typeface="Century Gothic" pitchFamily="34" charset="0"/>
              </a:rPr>
              <a:t> due </a:t>
            </a:r>
            <a:r>
              <a:rPr lang="en-US" sz="3200" dirty="0" err="1" smtClean="0">
                <a:solidFill>
                  <a:schemeClr val="tx1"/>
                </a:solidFill>
                <a:latin typeface="Century Gothic" pitchFamily="34" charset="0"/>
              </a:rPr>
              <a:t>mesi</a:t>
            </a:r>
            <a:endParaRPr lang="en-US" sz="3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>
          <a:xfrm>
            <a:off x="468297" y="2057400"/>
            <a:ext cx="6400800" cy="381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endParaRPr lang="en-US" sz="18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0" y="4482405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b="1" dirty="0" err="1" smtClean="0">
                <a:latin typeface="+mj-lt"/>
              </a:rPr>
              <a:t>Anamnesi</a:t>
            </a:r>
            <a:r>
              <a:rPr lang="en-US" sz="2800" dirty="0" smtClean="0">
                <a:latin typeface="+mj-lt"/>
              </a:rPr>
              <a:t>: </a:t>
            </a:r>
            <a:endParaRPr lang="en-US" sz="2800" dirty="0">
              <a:latin typeface="+mj-lt"/>
            </a:endParaRPr>
          </a:p>
          <a:p>
            <a:r>
              <a:rPr lang="en-US" sz="2800" dirty="0" smtClean="0">
                <a:latin typeface="+mj-lt"/>
              </a:rPr>
              <a:t>	- </a:t>
            </a:r>
            <a:r>
              <a:rPr lang="en-US" sz="2800" dirty="0" err="1" smtClean="0">
                <a:latin typeface="+mj-lt"/>
              </a:rPr>
              <a:t>ipertensione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arteriosa</a:t>
            </a:r>
            <a:r>
              <a:rPr lang="en-US" sz="2800" dirty="0" smtClean="0">
                <a:latin typeface="+mj-lt"/>
              </a:rPr>
              <a:t>, </a:t>
            </a:r>
            <a:r>
              <a:rPr lang="en-US" sz="2800" dirty="0" err="1" smtClean="0">
                <a:latin typeface="+mj-lt"/>
              </a:rPr>
              <a:t>ipercolesterolemia</a:t>
            </a:r>
            <a:endParaRPr lang="en-US" sz="2800" dirty="0" smtClean="0">
              <a:latin typeface="+mj-lt"/>
            </a:endParaRPr>
          </a:p>
          <a:p>
            <a:endParaRPr lang="en-US" sz="2800" dirty="0" smtClean="0">
              <a:latin typeface="+mj-lt"/>
            </a:endParaRPr>
          </a:p>
        </p:txBody>
      </p:sp>
      <p:pic>
        <p:nvPicPr>
          <p:cNvPr id="8" name="Immagine 7" descr="9208a937-0bf5-45a9-a606-94f76cd17964_xl.jpg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0594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scanapril2007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0" r="37904"/>
          <a:stretch>
            <a:fillRect/>
          </a:stretch>
        </p:blipFill>
        <p:spPr bwMode="auto">
          <a:xfrm>
            <a:off x="533400" y="233363"/>
            <a:ext cx="2438400" cy="604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723" name="Text Box 3"/>
          <p:cNvSpPr txBox="1">
            <a:spLocks noChangeArrowheads="1"/>
          </p:cNvSpPr>
          <p:nvPr/>
        </p:nvSpPr>
        <p:spPr bwMode="auto">
          <a:xfrm>
            <a:off x="533400" y="6288088"/>
            <a:ext cx="11961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altLang="en-US" sz="2400" dirty="0" smtClean="0"/>
              <a:t>basale</a:t>
            </a:r>
            <a:endParaRPr lang="nl-NL" altLang="en-US" sz="2400" dirty="0"/>
          </a:p>
        </p:txBody>
      </p:sp>
      <p:pic>
        <p:nvPicPr>
          <p:cNvPr id="158724" name="Picture 4" descr="scanapril2007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0" t="3117" r="37041" b="7851"/>
          <a:stretch>
            <a:fillRect/>
          </a:stretch>
        </p:blipFill>
        <p:spPr bwMode="auto">
          <a:xfrm>
            <a:off x="3276600" y="233363"/>
            <a:ext cx="2514600" cy="604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25" name="Picture 5" descr="scanapril2007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2" t="2954" r="36932" b="7372"/>
          <a:stretch>
            <a:fillRect/>
          </a:stretch>
        </p:blipFill>
        <p:spPr bwMode="auto">
          <a:xfrm>
            <a:off x="6096000" y="152400"/>
            <a:ext cx="2438400" cy="608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726" name="Text Box 6"/>
          <p:cNvSpPr txBox="1">
            <a:spLocks noChangeArrowheads="1"/>
          </p:cNvSpPr>
          <p:nvPr/>
        </p:nvSpPr>
        <p:spPr bwMode="auto">
          <a:xfrm>
            <a:off x="6308725" y="6248400"/>
            <a:ext cx="15696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altLang="en-US" sz="2400" dirty="0" smtClean="0"/>
              <a:t>recupero</a:t>
            </a:r>
            <a:endParaRPr lang="nl-NL" altLang="en-US" sz="2400" dirty="0"/>
          </a:p>
        </p:txBody>
      </p:sp>
      <p:sp>
        <p:nvSpPr>
          <p:cNvPr id="158727" name="Text Box 7"/>
          <p:cNvSpPr txBox="1">
            <a:spLocks noChangeArrowheads="1"/>
          </p:cNvSpPr>
          <p:nvPr/>
        </p:nvSpPr>
        <p:spPr bwMode="auto">
          <a:xfrm>
            <a:off x="3844925" y="6300788"/>
            <a:ext cx="10294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altLang="en-US" sz="2400" dirty="0" smtClean="0"/>
              <a:t>sforzo</a:t>
            </a:r>
            <a:endParaRPr lang="nl-NL" altLang="en-US" sz="2400" dirty="0"/>
          </a:p>
        </p:txBody>
      </p:sp>
      <p:pic>
        <p:nvPicPr>
          <p:cNvPr id="9" name="Immagine 8" descr="9208a937-0bf5-45a9-a606-94f76cd17964_xl.jpg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405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ext Box 2"/>
          <p:cNvSpPr txBox="1">
            <a:spLocks noChangeArrowheads="1"/>
          </p:cNvSpPr>
          <p:nvPr/>
        </p:nvSpPr>
        <p:spPr bwMode="auto">
          <a:xfrm>
            <a:off x="1050925" y="1027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 altLang="en-US" sz="1800"/>
          </a:p>
        </p:txBody>
      </p:sp>
      <p:pic>
        <p:nvPicPr>
          <p:cNvPr id="160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7" t="69638" r="44624" b="17995"/>
          <a:stretch>
            <a:fillRect/>
          </a:stretch>
        </p:blipFill>
        <p:spPr bwMode="auto">
          <a:xfrm>
            <a:off x="6821927" y="1393117"/>
            <a:ext cx="2248515" cy="4955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07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32" t="53711" r="49359" b="33662"/>
          <a:stretch>
            <a:fillRect/>
          </a:stretch>
        </p:blipFill>
        <p:spPr bwMode="auto">
          <a:xfrm>
            <a:off x="4406460" y="1393825"/>
            <a:ext cx="2203085" cy="4955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07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0" t="22844" r="34811" b="64529"/>
          <a:stretch>
            <a:fillRect/>
          </a:stretch>
        </p:blipFill>
        <p:spPr bwMode="auto">
          <a:xfrm>
            <a:off x="2052147" y="1393117"/>
            <a:ext cx="2191814" cy="4955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0774" name="Text Box 6"/>
          <p:cNvSpPr txBox="1">
            <a:spLocks noChangeArrowheads="1"/>
          </p:cNvSpPr>
          <p:nvPr/>
        </p:nvSpPr>
        <p:spPr bwMode="auto">
          <a:xfrm>
            <a:off x="618640" y="1388308"/>
            <a:ext cx="11897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altLang="en-US" sz="3200" dirty="0"/>
              <a:t>stress</a:t>
            </a:r>
          </a:p>
        </p:txBody>
      </p:sp>
      <p:sp>
        <p:nvSpPr>
          <p:cNvPr id="160775" name="Text Box 7"/>
          <p:cNvSpPr txBox="1">
            <a:spLocks noChangeArrowheads="1"/>
          </p:cNvSpPr>
          <p:nvPr/>
        </p:nvSpPr>
        <p:spPr bwMode="auto">
          <a:xfrm>
            <a:off x="359873" y="3789040"/>
            <a:ext cx="14798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altLang="en-US" sz="3200" dirty="0"/>
              <a:t>resting</a:t>
            </a:r>
          </a:p>
        </p:txBody>
      </p:sp>
      <p:sp>
        <p:nvSpPr>
          <p:cNvPr id="160777" name="Text Box 9"/>
          <p:cNvSpPr txBox="1">
            <a:spLocks noChangeArrowheads="1"/>
          </p:cNvSpPr>
          <p:nvPr/>
        </p:nvSpPr>
        <p:spPr bwMode="auto">
          <a:xfrm>
            <a:off x="7146925" y="6313488"/>
            <a:ext cx="1841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 altLang="en-US">
              <a:solidFill>
                <a:schemeClr val="bg1"/>
              </a:solidFill>
            </a:endParaRPr>
          </a:p>
        </p:txBody>
      </p:sp>
      <p:pic>
        <p:nvPicPr>
          <p:cNvPr id="12" name="Immagine 11" descr="9208a937-0bf5-45a9-a606-94f76cd17964_xl.jpg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8936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VogelPreRao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04367"/>
            <a:ext cx="4038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318293" y="5723967"/>
            <a:ext cx="609974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altLang="en-US" dirty="0" smtClean="0"/>
              <a:t>Stenosi non significativa dell’IVA prossimale-media</a:t>
            </a:r>
          </a:p>
          <a:p>
            <a:endParaRPr lang="nl-NL" alt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altLang="en-US" dirty="0" smtClean="0"/>
              <a:t>Indicazione alla terapia medica</a:t>
            </a:r>
            <a:endParaRPr lang="nl-NL" altLang="en-US" dirty="0"/>
          </a:p>
        </p:txBody>
      </p:sp>
      <p:pic>
        <p:nvPicPr>
          <p:cNvPr id="173060" name="Picture 4" descr="VogelPreLa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04367"/>
            <a:ext cx="4038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 descr="9208a937-0bf5-45a9-a606-94f76cd17964_xl.jpg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3220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68152" y="735027"/>
            <a:ext cx="7772400" cy="609600"/>
          </a:xfrm>
        </p:spPr>
        <p:txBody>
          <a:bodyPr anchor="t">
            <a:noAutofit/>
          </a:bodyPr>
          <a:lstStyle/>
          <a:p>
            <a:pPr algn="just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SI RIPRESENTA PER UN NUOVO CONTROLLO IN MERITO A PERSISTENZA DEI SINTOMI: COSA FARE?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>
          <a:xfrm>
            <a:off x="468297" y="2057400"/>
            <a:ext cx="6400800" cy="381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endParaRPr lang="en-US" sz="18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9552" y="3429000"/>
            <a:ext cx="8001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sz="3200" dirty="0" err="1" smtClean="0"/>
              <a:t>Continuare</a:t>
            </a:r>
            <a:r>
              <a:rPr lang="en-US" sz="3200" dirty="0" smtClean="0"/>
              <a:t> </a:t>
            </a:r>
            <a:r>
              <a:rPr lang="en-US" sz="3200" dirty="0" err="1" smtClean="0"/>
              <a:t>terapia</a:t>
            </a:r>
            <a:r>
              <a:rPr lang="en-US" sz="3200" dirty="0" smtClean="0"/>
              <a:t> </a:t>
            </a:r>
            <a:r>
              <a:rPr lang="en-US" sz="3200" dirty="0" err="1" smtClean="0"/>
              <a:t>medica</a:t>
            </a:r>
            <a:endParaRPr lang="en-US" sz="3200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3200" dirty="0" err="1" smtClean="0"/>
              <a:t>Valutare</a:t>
            </a:r>
            <a:r>
              <a:rPr lang="en-US" sz="3200" dirty="0" smtClean="0"/>
              <a:t> </a:t>
            </a:r>
            <a:r>
              <a:rPr lang="en-US" sz="3200" dirty="0" err="1" smtClean="0"/>
              <a:t>una</a:t>
            </a:r>
            <a:r>
              <a:rPr lang="en-US" sz="3200" dirty="0" smtClean="0"/>
              <a:t> </a:t>
            </a:r>
            <a:r>
              <a:rPr lang="en-US" sz="3200" dirty="0" err="1" smtClean="0"/>
              <a:t>eventuale</a:t>
            </a:r>
            <a:r>
              <a:rPr lang="en-US" sz="3200" dirty="0" smtClean="0"/>
              <a:t> </a:t>
            </a:r>
            <a:r>
              <a:rPr lang="en-US" sz="3200" dirty="0" err="1" smtClean="0"/>
              <a:t>sindrome</a:t>
            </a:r>
            <a:r>
              <a:rPr lang="en-US" sz="3200" dirty="0" smtClean="0"/>
              <a:t> x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3200" dirty="0" err="1" smtClean="0"/>
              <a:t>Ripetere</a:t>
            </a:r>
            <a:r>
              <a:rPr lang="en-US" sz="3200" dirty="0" smtClean="0"/>
              <a:t> la CGF con </a:t>
            </a:r>
            <a:r>
              <a:rPr lang="en-US" sz="3200" dirty="0" err="1" smtClean="0"/>
              <a:t>una</a:t>
            </a:r>
            <a:r>
              <a:rPr lang="en-US" sz="3200" dirty="0" smtClean="0"/>
              <a:t> </a:t>
            </a:r>
            <a:r>
              <a:rPr lang="en-US" sz="3200" dirty="0" err="1" smtClean="0"/>
              <a:t>valutazione</a:t>
            </a:r>
            <a:r>
              <a:rPr lang="en-US" sz="3200" dirty="0" smtClean="0"/>
              <a:t> </a:t>
            </a:r>
            <a:r>
              <a:rPr lang="en-US" sz="3200" dirty="0" err="1" smtClean="0"/>
              <a:t>emodinamica</a:t>
            </a:r>
            <a:endParaRPr lang="en-US" sz="3200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3200" dirty="0" err="1" smtClean="0"/>
              <a:t>Ritenere</a:t>
            </a:r>
            <a:r>
              <a:rPr lang="en-US" sz="3200" dirty="0" smtClean="0"/>
              <a:t> </a:t>
            </a:r>
            <a:r>
              <a:rPr lang="en-US" sz="3200" dirty="0" err="1" smtClean="0"/>
              <a:t>che</a:t>
            </a:r>
            <a:r>
              <a:rPr lang="en-US" sz="3200" dirty="0" smtClean="0"/>
              <a:t> </a:t>
            </a:r>
            <a:r>
              <a:rPr lang="en-US" sz="3200" dirty="0" err="1" smtClean="0"/>
              <a:t>il</a:t>
            </a:r>
            <a:r>
              <a:rPr lang="en-US" sz="3200" dirty="0" smtClean="0"/>
              <a:t> </a:t>
            </a:r>
            <a:r>
              <a:rPr lang="en-US" sz="3200" dirty="0" err="1" smtClean="0"/>
              <a:t>dolore</a:t>
            </a:r>
            <a:r>
              <a:rPr lang="en-US" sz="3200" dirty="0" smtClean="0"/>
              <a:t> </a:t>
            </a:r>
            <a:r>
              <a:rPr lang="en-US" sz="3200" dirty="0" err="1" smtClean="0"/>
              <a:t>sia</a:t>
            </a:r>
            <a:r>
              <a:rPr lang="en-US" sz="3200" dirty="0" smtClean="0"/>
              <a:t> non-</a:t>
            </a:r>
            <a:r>
              <a:rPr lang="en-US" sz="3200" dirty="0" err="1" smtClean="0"/>
              <a:t>cardiaco</a:t>
            </a:r>
            <a:endParaRPr lang="en-US" sz="3200" dirty="0"/>
          </a:p>
        </p:txBody>
      </p:sp>
      <p:pic>
        <p:nvPicPr>
          <p:cNvPr id="8" name="Immagine 7" descr="9208a937-0bf5-45a9-a606-94f76cd17964_xl.jpg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2282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VogelPressWireL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95400"/>
            <a:ext cx="46482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203" name="Text Box 3"/>
          <p:cNvSpPr txBox="1">
            <a:spLocks noChangeArrowheads="1"/>
          </p:cNvSpPr>
          <p:nvPr/>
        </p:nvSpPr>
        <p:spPr bwMode="auto">
          <a:xfrm>
            <a:off x="2041699" y="548680"/>
            <a:ext cx="4527201" cy="64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nl-NL" altLang="en-US" sz="3600" b="1" dirty="0" smtClean="0"/>
              <a:t>CGF con FFR su IVA</a:t>
            </a:r>
            <a:endParaRPr lang="nl-NL" altLang="en-US" sz="3600" b="1" i="1" dirty="0"/>
          </a:p>
        </p:txBody>
      </p:sp>
      <p:pic>
        <p:nvPicPr>
          <p:cNvPr id="5" name="Immagine 4" descr="9208a937-0bf5-45a9-a606-94f76cd17964_xl.jpg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026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37209" r="26250" b="25833"/>
          <a:stretch/>
        </p:blipFill>
        <p:spPr bwMode="auto">
          <a:xfrm>
            <a:off x="548485" y="1524000"/>
            <a:ext cx="8062115" cy="470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1253" name="Text Box 5"/>
          <p:cNvSpPr txBox="1">
            <a:spLocks noChangeArrowheads="1"/>
          </p:cNvSpPr>
          <p:nvPr/>
        </p:nvSpPr>
        <p:spPr bwMode="auto">
          <a:xfrm>
            <a:off x="1322387" y="5105400"/>
            <a:ext cx="43819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alt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resting                        adenosine i.v.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123728" y="620688"/>
            <a:ext cx="4527201" cy="64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nl-NL" altLang="en-US" sz="3600" b="1" dirty="0" smtClean="0"/>
              <a:t>CGF con FFR su IVA</a:t>
            </a:r>
            <a:endParaRPr lang="nl-NL" altLang="en-US" sz="3600" b="1" i="1" dirty="0"/>
          </a:p>
        </p:txBody>
      </p:sp>
      <p:pic>
        <p:nvPicPr>
          <p:cNvPr id="9" name="Immagine 8" descr="9208a937-0bf5-45a9-a606-94f76cd17964_xl.jpg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592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424936" cy="1524000"/>
          </a:xfrm>
        </p:spPr>
        <p:txBody>
          <a:bodyPr>
            <a:noAutofit/>
          </a:bodyPr>
          <a:lstStyle/>
          <a:p>
            <a:pPr algn="just"/>
            <a:r>
              <a:rPr lang="en-US" sz="1800" b="1" dirty="0" smtClean="0"/>
              <a:t>2018 ESC/EACTS </a:t>
            </a:r>
            <a:r>
              <a:rPr lang="en-US" sz="1800" b="1" dirty="0"/>
              <a:t>Guidelines on </a:t>
            </a:r>
            <a:r>
              <a:rPr lang="en-US" sz="1800" b="1" dirty="0" smtClean="0"/>
              <a:t>myocardial revascularization</a:t>
            </a:r>
            <a:r>
              <a:rPr lang="en-US" sz="1800" b="1" dirty="0"/>
              <a:t>:</a:t>
            </a:r>
            <a:br>
              <a:rPr lang="en-US" sz="1800" b="1" dirty="0"/>
            </a:br>
            <a:r>
              <a:rPr lang="en-US" sz="1800" b="1" dirty="0"/>
              <a:t>Diagnostic tools to guide myocardial revascularization</a:t>
            </a:r>
            <a:endParaRPr lang="it-IT" sz="18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84784"/>
            <a:ext cx="6912768" cy="5011756"/>
          </a:xfrm>
        </p:spPr>
      </p:pic>
    </p:spTree>
    <p:extLst>
      <p:ext uri="{BB962C8B-B14F-4D97-AF65-F5344CB8AC3E}">
        <p14:creationId xmlns:p14="http://schemas.microsoft.com/office/powerpoint/2010/main" val="102176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298" name="Group 2"/>
          <p:cNvGrpSpPr>
            <a:grpSpLocks/>
          </p:cNvGrpSpPr>
          <p:nvPr/>
        </p:nvGrpSpPr>
        <p:grpSpPr bwMode="auto">
          <a:xfrm>
            <a:off x="457200" y="1447590"/>
            <a:ext cx="8077200" cy="4605548"/>
            <a:chOff x="144" y="1092"/>
            <a:chExt cx="5376" cy="3093"/>
          </a:xfrm>
        </p:grpSpPr>
        <p:pic>
          <p:nvPicPr>
            <p:cNvPr id="18329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50" t="37375" r="26875" b="26667"/>
            <a:stretch/>
          </p:blipFill>
          <p:spPr bwMode="auto">
            <a:xfrm>
              <a:off x="144" y="1092"/>
              <a:ext cx="5376" cy="30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3300" name="Line 4"/>
            <p:cNvSpPr>
              <a:spLocks noChangeShapeType="1"/>
            </p:cNvSpPr>
            <p:nvPr/>
          </p:nvSpPr>
          <p:spPr bwMode="auto">
            <a:xfrm rot="1108424">
              <a:off x="1728" y="3264"/>
              <a:ext cx="432" cy="192"/>
            </a:xfrm>
            <a:prstGeom prst="line">
              <a:avLst/>
            </a:prstGeom>
            <a:noFill/>
            <a:ln w="28575">
              <a:solidFill>
                <a:schemeClr val="accent1">
                  <a:lumMod val="20000"/>
                  <a:lumOff val="80000"/>
                </a:schemeClr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3301" name="Text Box 5"/>
            <p:cNvSpPr txBox="1">
              <a:spLocks noChangeArrowheads="1"/>
            </p:cNvSpPr>
            <p:nvPr/>
          </p:nvSpPr>
          <p:spPr bwMode="auto">
            <a:xfrm>
              <a:off x="1872" y="3552"/>
              <a:ext cx="2538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nl-NL" altLang="en-US" sz="2400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pull-back across LAD </a:t>
              </a:r>
              <a:r>
                <a:rPr lang="nl-NL" altLang="en-US" sz="2400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stenosis</a:t>
              </a:r>
              <a:endParaRPr lang="nl-NL" alt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051720" y="641706"/>
            <a:ext cx="4527201" cy="64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nl-NL" altLang="en-US" sz="3600" b="1" dirty="0" smtClean="0"/>
              <a:t>CGF con FFR su IVA</a:t>
            </a:r>
            <a:endParaRPr lang="nl-NL" altLang="en-US" sz="3600" b="1" i="1" dirty="0"/>
          </a:p>
        </p:txBody>
      </p:sp>
      <p:pic>
        <p:nvPicPr>
          <p:cNvPr id="11" name="Immagine 10" descr="9208a937-0bf5-45a9-a606-94f76cd17964_xl.jpg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0134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 descr="VogelPostRa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87749"/>
            <a:ext cx="4191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443" name="Picture 3" descr="VogelPreLa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051" y="1676400"/>
            <a:ext cx="4202349" cy="420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209000" y="383185"/>
            <a:ext cx="5008102" cy="64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nl-NL" altLang="en-US" sz="3600" b="1" dirty="0" smtClean="0"/>
              <a:t>PCI su IVA prossimale</a:t>
            </a:r>
            <a:endParaRPr lang="nl-NL" altLang="en-US" sz="3600" b="1" i="1" dirty="0"/>
          </a:p>
        </p:txBody>
      </p:sp>
      <p:pic>
        <p:nvPicPr>
          <p:cNvPr id="7" name="Immagine 6" descr="9208a937-0bf5-45a9-a606-94f76cd17964_xl.jpg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7543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02"/>
          <a:stretch>
            <a:fillRect/>
          </a:stretch>
        </p:blipFill>
        <p:spPr bwMode="auto">
          <a:xfrm>
            <a:off x="76200" y="994767"/>
            <a:ext cx="8915400" cy="5177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1492" name="Text Box 4"/>
          <p:cNvSpPr txBox="1">
            <a:spLocks noChangeArrowheads="1"/>
          </p:cNvSpPr>
          <p:nvPr/>
        </p:nvSpPr>
        <p:spPr bwMode="auto">
          <a:xfrm>
            <a:off x="746125" y="1131888"/>
            <a:ext cx="12541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altLang="en-US"/>
              <a:t>resting</a:t>
            </a:r>
          </a:p>
        </p:txBody>
      </p:sp>
      <p:sp>
        <p:nvSpPr>
          <p:cNvPr id="191493" name="Text Box 5"/>
          <p:cNvSpPr txBox="1">
            <a:spLocks noChangeArrowheads="1"/>
          </p:cNvSpPr>
          <p:nvPr/>
        </p:nvSpPr>
        <p:spPr bwMode="auto">
          <a:xfrm>
            <a:off x="4860925" y="1125538"/>
            <a:ext cx="18494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altLang="en-US"/>
              <a:t>hyperemia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362200" y="152400"/>
            <a:ext cx="4379725" cy="64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nl-NL" altLang="en-US" sz="3600" b="1" dirty="0" smtClean="0"/>
              <a:t>FFR post PCI su IVA</a:t>
            </a:r>
            <a:endParaRPr lang="nl-NL" altLang="en-US" sz="3600" b="1" i="1" dirty="0"/>
          </a:p>
        </p:txBody>
      </p:sp>
      <p:pic>
        <p:nvPicPr>
          <p:cNvPr id="7" name="Immagine 6" descr="9208a937-0bf5-45a9-a606-94f76cd17964_xl.jpg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8550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66" t="21075" r="37440" b="65105"/>
          <a:stretch>
            <a:fillRect/>
          </a:stretch>
        </p:blipFill>
        <p:spPr bwMode="auto">
          <a:xfrm>
            <a:off x="1895474" y="1318381"/>
            <a:ext cx="2257425" cy="4777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35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5" t="56084" r="48822" b="29463"/>
          <a:stretch>
            <a:fillRect/>
          </a:stretch>
        </p:blipFill>
        <p:spPr bwMode="auto">
          <a:xfrm>
            <a:off x="4335890" y="1358372"/>
            <a:ext cx="2247472" cy="468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35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9" t="74510" r="54451" b="11043"/>
          <a:stretch>
            <a:fillRect/>
          </a:stretch>
        </p:blipFill>
        <p:spPr bwMode="auto">
          <a:xfrm>
            <a:off x="6725104" y="1337734"/>
            <a:ext cx="2114096" cy="468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3541" name="Text Box 5"/>
          <p:cNvSpPr txBox="1">
            <a:spLocks noChangeArrowheads="1"/>
          </p:cNvSpPr>
          <p:nvPr/>
        </p:nvSpPr>
        <p:spPr bwMode="auto">
          <a:xfrm>
            <a:off x="143933" y="2286000"/>
            <a:ext cx="14213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nl-NL" altLang="en-US" sz="3200" dirty="0">
                <a:solidFill>
                  <a:srgbClr val="002060"/>
                </a:solidFill>
              </a:rPr>
              <a:t>stress</a:t>
            </a:r>
          </a:p>
        </p:txBody>
      </p:sp>
      <p:sp>
        <p:nvSpPr>
          <p:cNvPr id="193542" name="Text Box 6"/>
          <p:cNvSpPr txBox="1">
            <a:spLocks noChangeArrowheads="1"/>
          </p:cNvSpPr>
          <p:nvPr/>
        </p:nvSpPr>
        <p:spPr bwMode="auto">
          <a:xfrm>
            <a:off x="113291" y="4343400"/>
            <a:ext cx="15726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nl-NL" altLang="en-US" sz="3200">
                <a:solidFill>
                  <a:srgbClr val="002060"/>
                </a:solidFill>
              </a:rPr>
              <a:t>resting</a:t>
            </a:r>
          </a:p>
        </p:txBody>
      </p:sp>
      <p:sp>
        <p:nvSpPr>
          <p:cNvPr id="193543" name="Text Box 7"/>
          <p:cNvSpPr txBox="1">
            <a:spLocks noChangeArrowheads="1"/>
          </p:cNvSpPr>
          <p:nvPr/>
        </p:nvSpPr>
        <p:spPr bwMode="auto">
          <a:xfrm>
            <a:off x="1909629" y="297599"/>
            <a:ext cx="676980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altLang="en-US" sz="3600" b="1" dirty="0"/>
              <a:t>11 </a:t>
            </a:r>
            <a:r>
              <a:rPr lang="nl-NL" altLang="en-US" sz="3600" b="1" dirty="0" smtClean="0"/>
              <a:t>settimane dopo PCI su IVA</a:t>
            </a:r>
            <a:endParaRPr lang="nl-NL" altLang="en-US" sz="3600" b="1" dirty="0"/>
          </a:p>
        </p:txBody>
      </p:sp>
      <p:pic>
        <p:nvPicPr>
          <p:cNvPr id="10" name="Immagine 9" descr="9208a937-0bf5-45a9-a606-94f76cd17964_xl.jpg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64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scanapril2007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2" t="2960" r="35205" b="7863"/>
          <a:stretch>
            <a:fillRect/>
          </a:stretch>
        </p:blipFill>
        <p:spPr bwMode="auto">
          <a:xfrm>
            <a:off x="533400" y="228600"/>
            <a:ext cx="2209800" cy="605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587" name="Picture 3" descr="scanapril2007_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3" t="3293" r="42224" b="7303"/>
          <a:stretch>
            <a:fillRect/>
          </a:stretch>
        </p:blipFill>
        <p:spPr bwMode="auto">
          <a:xfrm>
            <a:off x="3200400" y="233363"/>
            <a:ext cx="2286000" cy="607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588" name="Picture 4" descr="scanapril2007_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3" t="3384" r="41360" b="7851"/>
          <a:stretch>
            <a:fillRect/>
          </a:stretch>
        </p:blipFill>
        <p:spPr bwMode="auto">
          <a:xfrm>
            <a:off x="5943600" y="228600"/>
            <a:ext cx="2438400" cy="602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33400" y="6288088"/>
            <a:ext cx="11961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altLang="en-US" sz="2400" dirty="0" smtClean="0"/>
              <a:t>basale</a:t>
            </a:r>
            <a:endParaRPr lang="nl-NL" altLang="en-US" sz="2400" dirty="0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308725" y="6248400"/>
            <a:ext cx="15696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altLang="en-US" sz="2400" dirty="0" smtClean="0"/>
              <a:t>recupero</a:t>
            </a:r>
            <a:endParaRPr lang="nl-NL" altLang="en-US" sz="2400" dirty="0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844925" y="6300788"/>
            <a:ext cx="10294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altLang="en-US" sz="2400" dirty="0" smtClean="0"/>
              <a:t>sforzo</a:t>
            </a:r>
            <a:endParaRPr lang="nl-NL" altLang="en-US" sz="2400" dirty="0"/>
          </a:p>
        </p:txBody>
      </p:sp>
      <p:pic>
        <p:nvPicPr>
          <p:cNvPr id="14" name="Immagine 13" descr="9208a937-0bf5-45a9-a606-94f76cd17964_xl.jpg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3519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2492896"/>
            <a:ext cx="7920880" cy="1524000"/>
          </a:xfrm>
        </p:spPr>
        <p:txBody>
          <a:bodyPr>
            <a:noAutofit/>
          </a:bodyPr>
          <a:lstStyle/>
          <a:p>
            <a:pPr algn="ctr"/>
            <a:r>
              <a:rPr lang="it-IT" sz="3600" b="1" dirty="0" smtClean="0"/>
              <a:t>La valutazione anatomica</a:t>
            </a:r>
            <a:br>
              <a:rPr lang="it-IT" sz="3600" b="1" dirty="0" smtClean="0"/>
            </a:br>
            <a:r>
              <a:rPr lang="it-IT" sz="3600" b="1" dirty="0" smtClean="0"/>
              <a:t>con la OPTICAL COHERENCE </a:t>
            </a:r>
            <a:r>
              <a:rPr lang="it-IT" sz="3600" b="1" dirty="0" err="1" smtClean="0"/>
              <a:t>tomograPHY</a:t>
            </a:r>
            <a:r>
              <a:rPr lang="it-IT" sz="3600" b="1" dirty="0" smtClean="0"/>
              <a:t>:</a:t>
            </a:r>
            <a:br>
              <a:rPr lang="it-IT" sz="3600" b="1" dirty="0" smtClean="0"/>
            </a:br>
            <a:r>
              <a:rPr lang="it-IT" sz="3600" b="1" dirty="0" smtClean="0"/>
              <a:t>l’</a:t>
            </a:r>
            <a:r>
              <a:rPr lang="it-IT" sz="3600" b="1" dirty="0" err="1" smtClean="0"/>
              <a:t>oct</a:t>
            </a:r>
            <a:endParaRPr lang="it-IT" sz="3600" b="1" dirty="0"/>
          </a:p>
        </p:txBody>
      </p:sp>
      <p:pic>
        <p:nvPicPr>
          <p:cNvPr id="4" name="Immagine 3" descr="9208a937-0bf5-45a9-a606-94f76cd17964_xl.jpg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405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4556125" y="3140075"/>
            <a:ext cx="184150" cy="4572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 i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26647" name="Group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993023"/>
              </p:ext>
            </p:extLst>
          </p:nvPr>
        </p:nvGraphicFramePr>
        <p:xfrm>
          <a:off x="1622425" y="2768600"/>
          <a:ext cx="847725" cy="1706748"/>
        </p:xfrm>
        <a:graphic>
          <a:graphicData uri="http://schemas.openxmlformats.org/drawingml/2006/table">
            <a:tbl>
              <a:tblPr/>
              <a:tblGrid>
                <a:gridCol w="8477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706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it-IT" sz="5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it-IT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          </a:t>
                      </a:r>
                    </a:p>
                  </a:txBody>
                  <a:tcPr marT="45654" marB="45654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49157" name="CasellaDiTesto 7"/>
          <p:cNvSpPr txBox="1">
            <a:spLocks noChangeArrowheads="1"/>
          </p:cNvSpPr>
          <p:nvPr/>
        </p:nvSpPr>
        <p:spPr bwMode="auto">
          <a:xfrm>
            <a:off x="1357313" y="558800"/>
            <a:ext cx="6429375" cy="584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Normale parete arteriosa</a:t>
            </a:r>
          </a:p>
        </p:txBody>
      </p:sp>
      <p:sp>
        <p:nvSpPr>
          <p:cNvPr id="49158" name="Segnaposto contenuto 5"/>
          <p:cNvSpPr txBox="1">
            <a:spLocks/>
          </p:cNvSpPr>
          <p:nvPr/>
        </p:nvSpPr>
        <p:spPr bwMode="auto">
          <a:xfrm>
            <a:off x="4645025" y="2478088"/>
            <a:ext cx="4247455" cy="395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Aft>
                <a:spcPct val="0"/>
              </a:spcAft>
              <a:buFontTx/>
              <a:buNone/>
            </a:pPr>
            <a:r>
              <a:rPr lang="it-IT" altLang="it-IT" sz="20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	Architettura a tre strati:</a:t>
            </a:r>
            <a:endParaRPr lang="it-IT" altLang="it-IT" sz="2400" b="1" dirty="0" smtClean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eaLnBrk="0" fontAlgn="base" hangingPunct="0">
              <a:spcAft>
                <a:spcPct val="0"/>
              </a:spcAft>
            </a:pPr>
            <a:endParaRPr lang="it-IT" altLang="it-IT" sz="2000" b="1" dirty="0" smtClean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lvl="1" eaLnBrk="0" fontAlgn="base" hangingPunct="0">
              <a:spcAft>
                <a:spcPct val="0"/>
              </a:spcAft>
            </a:pPr>
            <a:r>
              <a:rPr lang="it-IT" altLang="it-IT" sz="20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Intima sottile altamente riflettente</a:t>
            </a:r>
          </a:p>
          <a:p>
            <a:pPr lvl="1" eaLnBrk="0" fontAlgn="base" hangingPunct="0">
              <a:spcAft>
                <a:spcPct val="0"/>
              </a:spcAft>
            </a:pPr>
            <a:r>
              <a:rPr lang="it-IT" altLang="it-IT" sz="20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Media scarsamente riflettente</a:t>
            </a:r>
          </a:p>
          <a:p>
            <a:pPr lvl="1" eaLnBrk="0" fontAlgn="base" hangingPunct="0">
              <a:spcAft>
                <a:spcPct val="0"/>
              </a:spcAft>
            </a:pPr>
            <a:r>
              <a:rPr lang="it-IT" altLang="it-IT" sz="20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Avventizia eterogenea e/o altamente riflettente</a:t>
            </a:r>
          </a:p>
        </p:txBody>
      </p:sp>
      <p:pic>
        <p:nvPicPr>
          <p:cNvPr id="8" name="Picture 5" descr="K:\Frame 52 of Post-BVS.jpg"/>
          <p:cNvPicPr>
            <a:picLocks noChangeAspect="1" noChangeArrowheads="1"/>
          </p:cNvPicPr>
          <p:nvPr/>
        </p:nvPicPr>
        <p:blipFill rotWithShape="1">
          <a:blip r:embed="rId3" cstate="print"/>
          <a:srcRect l="27570" t="7355" r="20046" b="41557"/>
          <a:stretch/>
        </p:blipFill>
        <p:spPr bwMode="auto">
          <a:xfrm>
            <a:off x="430438" y="1917312"/>
            <a:ext cx="4429594" cy="4320000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9" name="Picture 5" descr="K:\Frame 52 of Post-BVS.jpg"/>
          <p:cNvPicPr>
            <a:picLocks noChangeAspect="1" noChangeArrowheads="1"/>
          </p:cNvPicPr>
          <p:nvPr/>
        </p:nvPicPr>
        <p:blipFill rotWithShape="1">
          <a:blip r:embed="rId3" cstate="print"/>
          <a:srcRect l="36729" t="13210" r="48040" b="71168"/>
          <a:stretch/>
        </p:blipFill>
        <p:spPr bwMode="auto">
          <a:xfrm>
            <a:off x="421663" y="1917312"/>
            <a:ext cx="2807880" cy="2880000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10" name="Immagine 9" descr="9208a937-0bf5-45a9-a606-94f76cd17964_xl.jpg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81346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4556125" y="3140075"/>
            <a:ext cx="184150" cy="4572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 i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26647" name="Group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759554"/>
              </p:ext>
            </p:extLst>
          </p:nvPr>
        </p:nvGraphicFramePr>
        <p:xfrm>
          <a:off x="1622425" y="2768600"/>
          <a:ext cx="847725" cy="1706748"/>
        </p:xfrm>
        <a:graphic>
          <a:graphicData uri="http://schemas.openxmlformats.org/drawingml/2006/table">
            <a:tbl>
              <a:tblPr/>
              <a:tblGrid>
                <a:gridCol w="8477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706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it-IT" sz="5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it-IT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          </a:t>
                      </a:r>
                    </a:p>
                  </a:txBody>
                  <a:tcPr marT="45654" marB="45654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51205" name="CasellaDiTesto 7"/>
          <p:cNvSpPr txBox="1">
            <a:spLocks noChangeArrowheads="1"/>
          </p:cNvSpPr>
          <p:nvPr/>
        </p:nvSpPr>
        <p:spPr bwMode="auto">
          <a:xfrm>
            <a:off x="1357313" y="558800"/>
            <a:ext cx="6429375" cy="584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Placche fibrose e </a:t>
            </a:r>
            <a:r>
              <a:rPr lang="it-IT" altLang="it-IT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fibrocalcifiche</a:t>
            </a:r>
            <a:endParaRPr lang="it-IT" altLang="it-IT" b="1" dirty="0" smtClean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512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7" t="25760" r="30070" b="37617"/>
          <a:stretch>
            <a:fillRect/>
          </a:stretch>
        </p:blipFill>
        <p:spPr bwMode="auto">
          <a:xfrm>
            <a:off x="3101975" y="1881188"/>
            <a:ext cx="2333625" cy="2339975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7" name="Segnaposto contenuto 5"/>
          <p:cNvSpPr txBox="1">
            <a:spLocks/>
          </p:cNvSpPr>
          <p:nvPr/>
        </p:nvSpPr>
        <p:spPr bwMode="auto">
          <a:xfrm>
            <a:off x="5969000" y="2852738"/>
            <a:ext cx="1817688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Aft>
                <a:spcPct val="0"/>
              </a:spcAft>
              <a:buFontTx/>
              <a:buNone/>
            </a:pPr>
            <a:r>
              <a:rPr lang="it-IT" altLang="it-IT" sz="20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Placca fibrosa</a:t>
            </a:r>
          </a:p>
        </p:txBody>
      </p:sp>
      <p:pic>
        <p:nvPicPr>
          <p:cNvPr id="5120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8" t="23999" r="31274" b="41252"/>
          <a:stretch>
            <a:fillRect/>
          </a:stretch>
        </p:blipFill>
        <p:spPr bwMode="auto">
          <a:xfrm>
            <a:off x="179388" y="1881188"/>
            <a:ext cx="2354262" cy="2339975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9" name="Picture 5" descr="F:\sansoca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0" t="14157" r="30846" b="51051"/>
          <a:stretch>
            <a:fillRect/>
          </a:stretch>
        </p:blipFill>
        <p:spPr bwMode="auto">
          <a:xfrm>
            <a:off x="3095625" y="4402138"/>
            <a:ext cx="2339975" cy="23399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0" name="Picture 6" descr="F:\sansoca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1" t="15814" r="31046" b="50414"/>
          <a:stretch>
            <a:fillRect/>
          </a:stretch>
        </p:blipFill>
        <p:spPr bwMode="auto">
          <a:xfrm>
            <a:off x="173038" y="4402138"/>
            <a:ext cx="2360612" cy="23399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11" name="Segnaposto contenuto 5"/>
          <p:cNvSpPr txBox="1">
            <a:spLocks/>
          </p:cNvSpPr>
          <p:nvPr/>
        </p:nvSpPr>
        <p:spPr bwMode="auto">
          <a:xfrm>
            <a:off x="5969000" y="5445125"/>
            <a:ext cx="1817688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Aft>
                <a:spcPct val="0"/>
              </a:spcAft>
              <a:buFontTx/>
              <a:buNone/>
            </a:pPr>
            <a:r>
              <a:rPr lang="it-IT" altLang="it-IT" sz="20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Placca calcifica</a:t>
            </a:r>
          </a:p>
        </p:txBody>
      </p:sp>
      <p:sp>
        <p:nvSpPr>
          <p:cNvPr id="51212" name="Segnaposto contenuto 5"/>
          <p:cNvSpPr txBox="1">
            <a:spLocks/>
          </p:cNvSpPr>
          <p:nvPr/>
        </p:nvSpPr>
        <p:spPr bwMode="auto">
          <a:xfrm>
            <a:off x="3467583" y="1325563"/>
            <a:ext cx="1596058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Aft>
                <a:spcPct val="0"/>
              </a:spcAft>
              <a:buFontTx/>
              <a:buNone/>
            </a:pPr>
            <a:r>
              <a:rPr lang="it-IT" altLang="it-IT" sz="20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concentriche</a:t>
            </a:r>
          </a:p>
        </p:txBody>
      </p:sp>
      <p:sp>
        <p:nvSpPr>
          <p:cNvPr id="51213" name="Segnaposto contenuto 5"/>
          <p:cNvSpPr txBox="1">
            <a:spLocks/>
          </p:cNvSpPr>
          <p:nvPr/>
        </p:nvSpPr>
        <p:spPr bwMode="auto">
          <a:xfrm>
            <a:off x="624570" y="1325563"/>
            <a:ext cx="1457548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Aft>
                <a:spcPct val="0"/>
              </a:spcAft>
              <a:buFontTx/>
              <a:buNone/>
            </a:pPr>
            <a:r>
              <a:rPr lang="it-IT" altLang="it-IT" sz="20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eccentriche</a:t>
            </a:r>
          </a:p>
        </p:txBody>
      </p:sp>
      <p:pic>
        <p:nvPicPr>
          <p:cNvPr id="13" name="Immagine 12" descr="9208a937-0bf5-45a9-a606-94f76cd17964_xl.jpg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624504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4556125" y="3140075"/>
            <a:ext cx="184150" cy="4572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 i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26647" name="Group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2042713"/>
              </p:ext>
            </p:extLst>
          </p:nvPr>
        </p:nvGraphicFramePr>
        <p:xfrm>
          <a:off x="1622425" y="2768600"/>
          <a:ext cx="847725" cy="1706748"/>
        </p:xfrm>
        <a:graphic>
          <a:graphicData uri="http://schemas.openxmlformats.org/drawingml/2006/table">
            <a:tbl>
              <a:tblPr/>
              <a:tblGrid>
                <a:gridCol w="8477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706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it-IT" sz="5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it-IT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          </a:t>
                      </a:r>
                    </a:p>
                  </a:txBody>
                  <a:tcPr marT="45654" marB="45654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53253" name="CasellaDiTesto 7"/>
          <p:cNvSpPr txBox="1">
            <a:spLocks noChangeArrowheads="1"/>
          </p:cNvSpPr>
          <p:nvPr/>
        </p:nvSpPr>
        <p:spPr bwMode="auto">
          <a:xfrm>
            <a:off x="1357313" y="500063"/>
            <a:ext cx="6429375" cy="584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Valutazione infiltrazione macrofagi</a:t>
            </a:r>
          </a:p>
        </p:txBody>
      </p:sp>
      <p:pic>
        <p:nvPicPr>
          <p:cNvPr id="532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8" t="32959" r="49023" b="40674"/>
          <a:stretch>
            <a:fillRect/>
          </a:stretch>
        </p:blipFill>
        <p:spPr bwMode="auto">
          <a:xfrm>
            <a:off x="1143000" y="1357313"/>
            <a:ext cx="4071938" cy="2571750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9" t="65918" r="49023" b="13574"/>
          <a:stretch>
            <a:fillRect/>
          </a:stretch>
        </p:blipFill>
        <p:spPr bwMode="auto">
          <a:xfrm>
            <a:off x="785813" y="4429125"/>
            <a:ext cx="4786312" cy="2000250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6" name="CasellaDiTesto 7"/>
          <p:cNvSpPr txBox="1">
            <a:spLocks noChangeArrowheads="1"/>
          </p:cNvSpPr>
          <p:nvPr/>
        </p:nvSpPr>
        <p:spPr bwMode="auto">
          <a:xfrm>
            <a:off x="5643563" y="1957388"/>
            <a:ext cx="29289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0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Immagini OCT</a:t>
            </a:r>
          </a:p>
        </p:txBody>
      </p:sp>
      <p:sp>
        <p:nvSpPr>
          <p:cNvPr id="53257" name="CasellaDiTesto 8"/>
          <p:cNvSpPr txBox="1">
            <a:spLocks noChangeArrowheads="1"/>
          </p:cNvSpPr>
          <p:nvPr/>
        </p:nvSpPr>
        <p:spPr bwMode="auto">
          <a:xfrm>
            <a:off x="5286375" y="3078163"/>
            <a:ext cx="36433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0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Immagini istologiche con CD68 </a:t>
            </a:r>
            <a:r>
              <a:rPr lang="it-IT" altLang="it-IT" sz="20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immunoperossidasi</a:t>
            </a:r>
            <a:endParaRPr lang="it-IT" altLang="it-IT" sz="2000" dirty="0" smtClean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3258" name="CasellaDiTesto 9"/>
          <p:cNvSpPr txBox="1">
            <a:spLocks noChangeArrowheads="1"/>
          </p:cNvSpPr>
          <p:nvPr/>
        </p:nvSpPr>
        <p:spPr bwMode="auto">
          <a:xfrm>
            <a:off x="571500" y="4000500"/>
            <a:ext cx="5286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 smtClean="0">
                <a:solidFill>
                  <a:srgbClr val="FFFFFF"/>
                </a:solidFill>
                <a:latin typeface="Calibri" panose="020F0502020204030204" pitchFamily="34" charset="0"/>
              </a:rPr>
              <a:t>Tearney GJ, et al. Circulation. 2003; 107: 113-119</a:t>
            </a:r>
          </a:p>
        </p:txBody>
      </p:sp>
      <p:sp>
        <p:nvSpPr>
          <p:cNvPr id="53259" name="CasellaDiTesto 10"/>
          <p:cNvSpPr txBox="1">
            <a:spLocks noChangeArrowheads="1"/>
          </p:cNvSpPr>
          <p:nvPr/>
        </p:nvSpPr>
        <p:spPr bwMode="auto">
          <a:xfrm>
            <a:off x="571500" y="6416675"/>
            <a:ext cx="5286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 smtClean="0">
                <a:solidFill>
                  <a:srgbClr val="FFFFFF"/>
                </a:solidFill>
                <a:latin typeface="Calibri" panose="020F0502020204030204" pitchFamily="34" charset="0"/>
              </a:rPr>
              <a:t>Akasaka T, Suzuki T 2009</a:t>
            </a:r>
          </a:p>
        </p:txBody>
      </p:sp>
      <p:sp>
        <p:nvSpPr>
          <p:cNvPr id="53260" name="CasellaDiTesto 11"/>
          <p:cNvSpPr txBox="1">
            <a:spLocks noChangeArrowheads="1"/>
          </p:cNvSpPr>
          <p:nvPr/>
        </p:nvSpPr>
        <p:spPr bwMode="auto">
          <a:xfrm>
            <a:off x="5438775" y="4864100"/>
            <a:ext cx="364331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0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Accumulo di macrofagi lineare con </a:t>
            </a:r>
            <a:r>
              <a:rPr lang="it-IT" altLang="it-IT" sz="20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cap</a:t>
            </a:r>
            <a:r>
              <a:rPr lang="it-IT" altLang="it-IT" sz="20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fibroso sottile (</a:t>
            </a:r>
            <a:r>
              <a:rPr lang="it-IT" altLang="it-IT" sz="20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freccie</a:t>
            </a:r>
            <a:r>
              <a:rPr lang="it-IT" altLang="it-IT" sz="20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rosse e gialle)</a:t>
            </a:r>
          </a:p>
        </p:txBody>
      </p:sp>
      <p:pic>
        <p:nvPicPr>
          <p:cNvPr id="12" name="Immagine 11" descr="9208a937-0bf5-45a9-a606-94f76cd17964_xl.jpg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47613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CasellaDiTesto 7"/>
          <p:cNvSpPr>
            <a:spLocks noGrp="1" noChangeArrowheads="1"/>
          </p:cNvSpPr>
          <p:nvPr>
            <p:ph type="title"/>
          </p:nvPr>
        </p:nvSpPr>
        <p:spPr>
          <a:xfrm>
            <a:off x="446856" y="1052736"/>
            <a:ext cx="8229600" cy="510909"/>
          </a:xfr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3200" b="1" dirty="0" smtClean="0">
                <a:latin typeface="Calibri" panose="020F0502020204030204" pitchFamily="34" charset="0"/>
              </a:rPr>
              <a:t>Ricanalizzazione di massa trombotica</a:t>
            </a:r>
          </a:p>
        </p:txBody>
      </p:sp>
      <p:pic>
        <p:nvPicPr>
          <p:cNvPr id="4" name="Picture 4" descr="G:\Frame 103 of Occlusione acuta IVA 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/>
          </a:blip>
          <a:srcRect l="14319" t="13360" r="15669" b="16636"/>
          <a:stretch/>
        </p:blipFill>
        <p:spPr>
          <a:xfrm>
            <a:off x="539552" y="2204865"/>
            <a:ext cx="3960439" cy="3960000"/>
          </a:xfrm>
          <a:ln w="28575">
            <a:solidFill>
              <a:srgbClr val="FF0000"/>
            </a:solidFill>
          </a:ln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9" t="9051" r="35998" b="54200"/>
          <a:stretch/>
        </p:blipFill>
        <p:spPr>
          <a:xfrm>
            <a:off x="4716016" y="2204865"/>
            <a:ext cx="3960440" cy="3960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5" name="Immagine 4" descr="9208a937-0bf5-45a9-a606-94f76cd17964_xl.jpg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08961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>
            <a:spLocks noGrp="1"/>
          </p:cNvSpPr>
          <p:nvPr>
            <p:ph type="title"/>
          </p:nvPr>
        </p:nvSpPr>
        <p:spPr>
          <a:xfrm>
            <a:off x="539552" y="2492896"/>
            <a:ext cx="7920880" cy="1524000"/>
          </a:xfrm>
        </p:spPr>
        <p:txBody>
          <a:bodyPr>
            <a:noAutofit/>
          </a:bodyPr>
          <a:lstStyle/>
          <a:p>
            <a:pPr algn="ctr"/>
            <a:r>
              <a:rPr lang="it-IT" sz="3600" b="1" dirty="0" smtClean="0"/>
              <a:t>La valutazione FUNZIONALE</a:t>
            </a:r>
            <a:br>
              <a:rPr lang="it-IT" sz="3600" b="1" dirty="0" smtClean="0"/>
            </a:br>
            <a:r>
              <a:rPr lang="it-IT" sz="3600" b="1" dirty="0" smtClean="0"/>
              <a:t>con la FRACTIONAL FLOW RESERVA:</a:t>
            </a:r>
            <a:br>
              <a:rPr lang="it-IT" sz="3600" b="1" dirty="0" smtClean="0"/>
            </a:br>
            <a:r>
              <a:rPr lang="it-IT" sz="3600" b="1" dirty="0" smtClean="0"/>
              <a:t>l’FFR</a:t>
            </a:r>
            <a:endParaRPr lang="it-IT" sz="3600" b="1" dirty="0"/>
          </a:p>
        </p:txBody>
      </p:sp>
      <p:pic>
        <p:nvPicPr>
          <p:cNvPr id="4" name="Immagine 3" descr="9208a937-0bf5-45a9-a606-94f76cd17964_xl.jpg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2116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asellaDiTesto 7"/>
          <p:cNvSpPr>
            <a:spLocks noGrp="1" noChangeArrowheads="1"/>
          </p:cNvSpPr>
          <p:nvPr>
            <p:ph type="title"/>
          </p:nvPr>
        </p:nvSpPr>
        <p:spPr>
          <a:xfrm>
            <a:off x="457200" y="1124744"/>
            <a:ext cx="8229600" cy="514628"/>
          </a:xfr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3200" b="1" dirty="0" smtClean="0">
                <a:latin typeface="Calibri" panose="020F0502020204030204" pitchFamily="34" charset="0"/>
              </a:rPr>
              <a:t>Vascolarizzazione intimale</a:t>
            </a:r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tretch/>
        </p:blipFill>
        <p:spPr>
          <a:xfrm>
            <a:off x="457200" y="2204864"/>
            <a:ext cx="6554788" cy="3304331"/>
          </a:xfrm>
          <a:ln w="28575">
            <a:solidFill>
              <a:srgbClr val="FF0000"/>
            </a:solidFill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4" name="Immagine 3" descr="9208a937-0bf5-45a9-a606-94f76cd17964_xl.jpg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838564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t="8856" r="14148" b="24516"/>
          <a:stretch/>
        </p:blipFill>
        <p:spPr bwMode="auto">
          <a:xfrm>
            <a:off x="96664" y="1509789"/>
            <a:ext cx="8937741" cy="5015555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  <a:effectLst/>
          <a:extLst/>
        </p:spPr>
      </p:pic>
      <p:sp>
        <p:nvSpPr>
          <p:cNvPr id="3" name="CasellaDiTesto 7"/>
          <p:cNvSpPr>
            <a:spLocks noGrp="1" noChangeArrowheads="1"/>
          </p:cNvSpPr>
          <p:nvPr>
            <p:ph type="title"/>
          </p:nvPr>
        </p:nvSpPr>
        <p:spPr>
          <a:xfrm>
            <a:off x="467544" y="896270"/>
            <a:ext cx="8229600" cy="584775"/>
          </a:xfr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ILUMIEN I</a:t>
            </a:r>
          </a:p>
        </p:txBody>
      </p:sp>
      <p:pic>
        <p:nvPicPr>
          <p:cNvPr id="5" name="Immagine 4" descr="9208a937-0bf5-45a9-a606-94f76cd17964_xl.jpg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7275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3" t="13944" r="28227" b="27413"/>
          <a:stretch/>
        </p:blipFill>
        <p:spPr bwMode="auto">
          <a:xfrm>
            <a:off x="75384" y="1213985"/>
            <a:ext cx="8974612" cy="52202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418022"/>
            <a:ext cx="75596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7"/>
          <p:cNvSpPr txBox="1">
            <a:spLocks noChangeArrowheads="1"/>
          </p:cNvSpPr>
          <p:nvPr/>
        </p:nvSpPr>
        <p:spPr>
          <a:xfrm>
            <a:off x="457200" y="449446"/>
            <a:ext cx="8229600" cy="584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altLang="it-IT" sz="3200" b="1" dirty="0" smtClean="0">
                <a:latin typeface="Calibri" panose="020F0502020204030204" pitchFamily="34" charset="0"/>
              </a:rPr>
              <a:t>ILUMIEN III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5248599" y="6381328"/>
            <a:ext cx="37158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latin typeface="Calibri"/>
                <a:cs typeface="Calibri"/>
              </a:rPr>
              <a:t>Lancet </a:t>
            </a:r>
            <a:r>
              <a:rPr lang="it-IT" sz="1600" b="1" dirty="0" err="1">
                <a:latin typeface="Calibri"/>
                <a:cs typeface="Calibri"/>
              </a:rPr>
              <a:t>published</a:t>
            </a:r>
            <a:r>
              <a:rPr lang="it-IT" sz="1600" b="1" dirty="0">
                <a:latin typeface="Calibri"/>
                <a:cs typeface="Calibri"/>
              </a:rPr>
              <a:t> online </a:t>
            </a:r>
            <a:r>
              <a:rPr lang="it-IT" sz="1600" b="1" dirty="0" err="1">
                <a:latin typeface="Calibri"/>
                <a:cs typeface="Calibri"/>
              </a:rPr>
              <a:t>October</a:t>
            </a:r>
            <a:r>
              <a:rPr lang="it-IT" sz="1600" b="1" dirty="0">
                <a:latin typeface="Calibri"/>
                <a:cs typeface="Calibri"/>
              </a:rPr>
              <a:t> 30. 2016</a:t>
            </a:r>
          </a:p>
        </p:txBody>
      </p:sp>
      <p:pic>
        <p:nvPicPr>
          <p:cNvPr id="6" name="Immagine 5" descr="9208a937-0bf5-45a9-a606-94f76cd17964_xl.jpg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8598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520" y="1700808"/>
            <a:ext cx="867696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sz="1600" b="1" dirty="0" err="1" smtClean="0">
                <a:solidFill>
                  <a:srgbClr val="FFFF00"/>
                </a:solidFill>
              </a:rPr>
              <a:t>C’è</a:t>
            </a:r>
            <a:r>
              <a:rPr lang="en-US" sz="1600" b="1" dirty="0" smtClean="0">
                <a:solidFill>
                  <a:srgbClr val="FFFF00"/>
                </a:solidFill>
              </a:rPr>
              <a:t> un </a:t>
            </a:r>
            <a:r>
              <a:rPr lang="en-US" sz="1600" b="1" dirty="0" err="1" smtClean="0">
                <a:solidFill>
                  <a:srgbClr val="FFFF00"/>
                </a:solidFill>
              </a:rPr>
              <a:t>vantaggio</a:t>
            </a:r>
            <a:r>
              <a:rPr lang="en-US" sz="1600" b="1" dirty="0" smtClean="0">
                <a:solidFill>
                  <a:srgbClr val="FFFF00"/>
                </a:solidFill>
              </a:rPr>
              <a:t> per </a:t>
            </a:r>
            <a:r>
              <a:rPr lang="en-US" sz="1600" b="1" dirty="0" err="1" smtClean="0">
                <a:solidFill>
                  <a:srgbClr val="FFFF00"/>
                </a:solidFill>
              </a:rPr>
              <a:t>l’intervento</a:t>
            </a:r>
            <a:r>
              <a:rPr lang="en-US" sz="1600" b="1" dirty="0" smtClean="0">
                <a:solidFill>
                  <a:srgbClr val="FFFF00"/>
                </a:solidFill>
              </a:rPr>
              <a:t>? </a:t>
            </a:r>
            <a:endParaRPr lang="en-US" sz="1600" b="1" dirty="0">
              <a:solidFill>
                <a:srgbClr val="FFFF00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white"/>
                </a:solidFill>
              </a:rPr>
              <a:t>Se </a:t>
            </a:r>
            <a:r>
              <a:rPr lang="en-US" sz="1600" dirty="0" err="1" smtClean="0">
                <a:solidFill>
                  <a:prstClr val="white"/>
                </a:solidFill>
              </a:rPr>
              <a:t>sì</a:t>
            </a:r>
            <a:r>
              <a:rPr lang="en-US" sz="1600" dirty="0" smtClean="0">
                <a:solidFill>
                  <a:prstClr val="white"/>
                </a:solidFill>
              </a:rPr>
              <a:t>, </a:t>
            </a:r>
            <a:r>
              <a:rPr lang="en-US" sz="1600" dirty="0" err="1" smtClean="0">
                <a:solidFill>
                  <a:prstClr val="white"/>
                </a:solidFill>
              </a:rPr>
              <a:t>quali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vasi</a:t>
            </a:r>
            <a:r>
              <a:rPr lang="en-US" sz="1600" dirty="0" smtClean="0">
                <a:solidFill>
                  <a:prstClr val="white"/>
                </a:solidFill>
              </a:rPr>
              <a:t> o </a:t>
            </a:r>
            <a:r>
              <a:rPr lang="en-US" sz="1600" dirty="0" err="1" smtClean="0">
                <a:solidFill>
                  <a:prstClr val="white"/>
                </a:solidFill>
              </a:rPr>
              <a:t>lesioni</a:t>
            </a:r>
            <a:r>
              <a:rPr lang="en-US" sz="1600" dirty="0" smtClean="0">
                <a:solidFill>
                  <a:prstClr val="white"/>
                </a:solidFill>
              </a:rPr>
              <a:t>? 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US" sz="1600" dirty="0" smtClean="0">
              <a:solidFill>
                <a:prstClr val="white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white"/>
                </a:solidFill>
              </a:rPr>
              <a:t>E’ </a:t>
            </a:r>
            <a:r>
              <a:rPr lang="en-US" sz="1600" dirty="0" err="1" smtClean="0">
                <a:solidFill>
                  <a:prstClr val="white"/>
                </a:solidFill>
              </a:rPr>
              <a:t>necessaria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l’aterectomia</a:t>
            </a:r>
            <a:r>
              <a:rPr lang="en-US" sz="1600" dirty="0" smtClean="0">
                <a:solidFill>
                  <a:prstClr val="white"/>
                </a:solidFill>
              </a:rPr>
              <a:t>?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white"/>
                </a:solidFill>
              </a:rPr>
              <a:t>E’ </a:t>
            </a:r>
            <a:r>
              <a:rPr lang="en-US" sz="1600" dirty="0" err="1" smtClean="0">
                <a:solidFill>
                  <a:prstClr val="white"/>
                </a:solidFill>
              </a:rPr>
              <a:t>necessaria</a:t>
            </a:r>
            <a:r>
              <a:rPr lang="en-US" sz="1600" dirty="0" smtClean="0">
                <a:solidFill>
                  <a:prstClr val="white"/>
                </a:solidFill>
              </a:rPr>
              <a:t> la </a:t>
            </a:r>
            <a:r>
              <a:rPr lang="en-US" sz="1600" dirty="0" err="1" smtClean="0">
                <a:solidFill>
                  <a:prstClr val="white"/>
                </a:solidFill>
              </a:rPr>
              <a:t>trombectomia</a:t>
            </a:r>
            <a:r>
              <a:rPr lang="en-US" sz="1600" dirty="0" smtClean="0">
                <a:solidFill>
                  <a:prstClr val="white"/>
                </a:solidFill>
              </a:rPr>
              <a:t>?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white"/>
                </a:solidFill>
              </a:rPr>
              <a:t>Se </a:t>
            </a:r>
            <a:r>
              <a:rPr lang="en-US" sz="1600" dirty="0" err="1" smtClean="0">
                <a:solidFill>
                  <a:prstClr val="white"/>
                </a:solidFill>
              </a:rPr>
              <a:t>scegliere</a:t>
            </a:r>
            <a:r>
              <a:rPr lang="en-US" sz="1600" dirty="0" smtClean="0">
                <a:solidFill>
                  <a:prstClr val="white"/>
                </a:solidFill>
              </a:rPr>
              <a:t> pre-</a:t>
            </a:r>
            <a:r>
              <a:rPr lang="en-US" sz="1600" dirty="0" err="1" smtClean="0">
                <a:solidFill>
                  <a:prstClr val="white"/>
                </a:solidFill>
              </a:rPr>
              <a:t>dilatazione</a:t>
            </a:r>
            <a:r>
              <a:rPr lang="en-US" sz="1600" dirty="0" smtClean="0">
                <a:solidFill>
                  <a:prstClr val="white"/>
                </a:solidFill>
              </a:rPr>
              <a:t> o stenting </a:t>
            </a:r>
            <a:r>
              <a:rPr lang="en-US" sz="1600" dirty="0" err="1" smtClean="0">
                <a:solidFill>
                  <a:prstClr val="white"/>
                </a:solidFill>
              </a:rPr>
              <a:t>diretto</a:t>
            </a:r>
            <a:r>
              <a:rPr lang="en-US" sz="1600" dirty="0" smtClean="0">
                <a:solidFill>
                  <a:prstClr val="white"/>
                </a:solidFill>
              </a:rPr>
              <a:t>, </a:t>
            </a:r>
            <a:r>
              <a:rPr lang="en-US" sz="1600" dirty="0" err="1" smtClean="0">
                <a:solidFill>
                  <a:prstClr val="white"/>
                </a:solidFill>
              </a:rPr>
              <a:t>quanto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essere</a:t>
            </a:r>
            <a:r>
              <a:rPr lang="en-US" sz="1600" dirty="0" smtClean="0">
                <a:solidFill>
                  <a:prstClr val="white"/>
                </a:solidFill>
              </a:rPr>
              <a:t> aggressive </a:t>
            </a:r>
            <a:r>
              <a:rPr lang="en-US" sz="1600" dirty="0" err="1" smtClean="0">
                <a:solidFill>
                  <a:prstClr val="white"/>
                </a:solidFill>
              </a:rPr>
              <a:t>nella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procedura</a:t>
            </a:r>
            <a:endParaRPr lang="en-US" sz="1600" dirty="0" smtClean="0">
              <a:solidFill>
                <a:prstClr val="white"/>
              </a:solidFill>
            </a:endParaRPr>
          </a:p>
          <a:p>
            <a:pPr algn="just"/>
            <a:r>
              <a:rPr lang="en-US" sz="1600" dirty="0" smtClean="0">
                <a:solidFill>
                  <a:prstClr val="white"/>
                </a:solidFill>
              </a:rPr>
              <a:t>(</a:t>
            </a:r>
            <a:r>
              <a:rPr lang="en-US" sz="1600" dirty="0" err="1" smtClean="0">
                <a:solidFill>
                  <a:prstClr val="white"/>
                </a:solidFill>
              </a:rPr>
              <a:t>p.e</a:t>
            </a:r>
            <a:r>
              <a:rPr lang="en-US" sz="1600" dirty="0" err="1">
                <a:solidFill>
                  <a:prstClr val="white"/>
                </a:solidFill>
              </a:rPr>
              <a:t>.</a:t>
            </a:r>
            <a:r>
              <a:rPr lang="en-US" sz="1600" dirty="0">
                <a:solidFill>
                  <a:prstClr val="white"/>
                </a:solidFill>
              </a:rPr>
              <a:t>, </a:t>
            </a:r>
            <a:r>
              <a:rPr lang="en-US" sz="1600" dirty="0" err="1" smtClean="0">
                <a:solidFill>
                  <a:prstClr val="white"/>
                </a:solidFill>
              </a:rPr>
              <a:t>tipo</a:t>
            </a:r>
            <a:r>
              <a:rPr lang="en-US" sz="1600" dirty="0" smtClean="0">
                <a:solidFill>
                  <a:prstClr val="white"/>
                </a:solidFill>
              </a:rPr>
              <a:t> di Pallone [compliant</a:t>
            </a:r>
            <a:r>
              <a:rPr lang="en-US" sz="1600" dirty="0">
                <a:solidFill>
                  <a:prstClr val="white"/>
                </a:solidFill>
              </a:rPr>
              <a:t>, </a:t>
            </a:r>
            <a:r>
              <a:rPr lang="en-US" sz="1600" dirty="0" smtClean="0">
                <a:solidFill>
                  <a:prstClr val="white"/>
                </a:solidFill>
              </a:rPr>
              <a:t>non-compliant], </a:t>
            </a:r>
            <a:r>
              <a:rPr lang="en-US" sz="1600" dirty="0" err="1" smtClean="0">
                <a:solidFill>
                  <a:prstClr val="white"/>
                </a:solidFill>
              </a:rPr>
              <a:t>diametro</a:t>
            </a:r>
            <a:r>
              <a:rPr lang="en-US" sz="1600" dirty="0" smtClean="0">
                <a:solidFill>
                  <a:prstClr val="white"/>
                </a:solidFill>
              </a:rPr>
              <a:t> del </a:t>
            </a:r>
            <a:r>
              <a:rPr lang="en-US" sz="1600" dirty="0" err="1" smtClean="0">
                <a:solidFill>
                  <a:prstClr val="white"/>
                </a:solidFill>
              </a:rPr>
              <a:t>pallone</a:t>
            </a:r>
            <a:r>
              <a:rPr lang="en-US" sz="1600" dirty="0" smtClean="0">
                <a:solidFill>
                  <a:prstClr val="white"/>
                </a:solidFill>
              </a:rPr>
              <a:t> e </a:t>
            </a:r>
            <a:r>
              <a:rPr lang="en-US" sz="1600" dirty="0" err="1" smtClean="0">
                <a:solidFill>
                  <a:prstClr val="white"/>
                </a:solidFill>
              </a:rPr>
              <a:t>pressione</a:t>
            </a:r>
            <a:r>
              <a:rPr lang="en-US" sz="1600" dirty="0" smtClean="0">
                <a:solidFill>
                  <a:prstClr val="white"/>
                </a:solidFill>
              </a:rPr>
              <a:t> di </a:t>
            </a:r>
            <a:r>
              <a:rPr lang="en-US" sz="1600" dirty="0" err="1" smtClean="0">
                <a:solidFill>
                  <a:prstClr val="white"/>
                </a:solidFill>
              </a:rPr>
              <a:t>gonfiaggio</a:t>
            </a:r>
            <a:r>
              <a:rPr lang="en-US" sz="1600" dirty="0" smtClean="0">
                <a:solidFill>
                  <a:prstClr val="white"/>
                </a:solidFill>
              </a:rPr>
              <a:t>)?</a:t>
            </a:r>
          </a:p>
          <a:p>
            <a:pPr algn="just"/>
            <a:endParaRPr lang="en-US" sz="1600" dirty="0" smtClean="0">
              <a:solidFill>
                <a:prstClr val="white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white"/>
                </a:solidFill>
              </a:rPr>
              <a:t>Per la </a:t>
            </a:r>
            <a:r>
              <a:rPr lang="en-US" sz="1600" dirty="0" err="1" smtClean="0">
                <a:solidFill>
                  <a:prstClr val="white"/>
                </a:solidFill>
              </a:rPr>
              <a:t>selezione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dello</a:t>
            </a:r>
            <a:r>
              <a:rPr lang="en-US" sz="1600" dirty="0" smtClean="0">
                <a:solidFill>
                  <a:prstClr val="white"/>
                </a:solidFill>
              </a:rPr>
              <a:t> stent, quale </a:t>
            </a:r>
            <a:r>
              <a:rPr lang="en-US" sz="1600" dirty="0" err="1" smtClean="0">
                <a:solidFill>
                  <a:prstClr val="white"/>
                </a:solidFill>
              </a:rPr>
              <a:t>lunghezza</a:t>
            </a:r>
            <a:r>
              <a:rPr lang="en-US" sz="1600" dirty="0" smtClean="0">
                <a:solidFill>
                  <a:prstClr val="white"/>
                </a:solidFill>
              </a:rPr>
              <a:t> (</a:t>
            </a:r>
            <a:r>
              <a:rPr lang="en-US" sz="1600" dirty="0" err="1" smtClean="0">
                <a:solidFill>
                  <a:prstClr val="white"/>
                </a:solidFill>
              </a:rPr>
              <a:t>p.e</a:t>
            </a:r>
            <a:r>
              <a:rPr lang="en-US" sz="1600" dirty="0" err="1">
                <a:solidFill>
                  <a:prstClr val="white"/>
                </a:solidFill>
              </a:rPr>
              <a:t>.</a:t>
            </a:r>
            <a:r>
              <a:rPr lang="en-US" sz="1600" dirty="0">
                <a:solidFill>
                  <a:prstClr val="white"/>
                </a:solidFill>
              </a:rPr>
              <a:t>, </a:t>
            </a:r>
            <a:r>
              <a:rPr lang="en-US" sz="1600" dirty="0" err="1" smtClean="0">
                <a:solidFill>
                  <a:prstClr val="white"/>
                </a:solidFill>
              </a:rPr>
              <a:t>selezionando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l’appropriata</a:t>
            </a:r>
            <a:r>
              <a:rPr lang="en-US" sz="1600" dirty="0" smtClean="0">
                <a:solidFill>
                  <a:prstClr val="white"/>
                </a:solidFill>
              </a:rPr>
              <a:t> “landing zone” </a:t>
            </a:r>
            <a:r>
              <a:rPr lang="en-US" sz="1600" dirty="0" err="1" smtClean="0">
                <a:solidFill>
                  <a:prstClr val="white"/>
                </a:solidFill>
              </a:rPr>
              <a:t>ed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evitando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l’atterraggio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su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placche</a:t>
            </a:r>
            <a:r>
              <a:rPr lang="en-US" sz="1600" dirty="0" smtClean="0">
                <a:solidFill>
                  <a:prstClr val="white"/>
                </a:solidFill>
              </a:rPr>
              <a:t> soft o </a:t>
            </a:r>
            <a:r>
              <a:rPr lang="en-US" sz="1600" dirty="0" err="1" smtClean="0">
                <a:solidFill>
                  <a:prstClr val="white"/>
                </a:solidFill>
              </a:rPr>
              <a:t>calcificate</a:t>
            </a:r>
            <a:r>
              <a:rPr lang="en-US" sz="1600" dirty="0" smtClean="0">
                <a:solidFill>
                  <a:prstClr val="white"/>
                </a:solidFill>
              </a:rPr>
              <a:t> per </a:t>
            </a:r>
            <a:r>
              <a:rPr lang="en-US" sz="1600" dirty="0" err="1" smtClean="0">
                <a:solidFill>
                  <a:prstClr val="white"/>
                </a:solidFill>
              </a:rPr>
              <a:t>minimizzare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il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potenziale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rischio</a:t>
            </a:r>
            <a:r>
              <a:rPr lang="en-US" sz="1600" dirty="0" smtClean="0">
                <a:solidFill>
                  <a:prstClr val="white"/>
                </a:solidFill>
              </a:rPr>
              <a:t> di </a:t>
            </a:r>
            <a:r>
              <a:rPr lang="en-US" sz="1600" dirty="0" err="1" smtClean="0">
                <a:solidFill>
                  <a:prstClr val="white"/>
                </a:solidFill>
              </a:rPr>
              <a:t>dissezione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intimale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agli</a:t>
            </a:r>
            <a:r>
              <a:rPr lang="en-US" sz="1600" dirty="0" smtClean="0">
                <a:solidFill>
                  <a:prstClr val="white"/>
                </a:solidFill>
              </a:rPr>
              <a:t> edge) e quale </a:t>
            </a:r>
            <a:r>
              <a:rPr lang="en-US" sz="1600" dirty="0" err="1" smtClean="0">
                <a:solidFill>
                  <a:prstClr val="white"/>
                </a:solidFill>
              </a:rPr>
              <a:t>diametro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sono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appropriati</a:t>
            </a:r>
            <a:r>
              <a:rPr lang="en-US" sz="1600" dirty="0" smtClean="0">
                <a:solidFill>
                  <a:prstClr val="white"/>
                </a:solidFill>
              </a:rPr>
              <a:t>?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white"/>
                </a:solidFill>
              </a:rPr>
              <a:t>E’ </a:t>
            </a:r>
            <a:r>
              <a:rPr lang="en-US" sz="1600" dirty="0" err="1" smtClean="0">
                <a:solidFill>
                  <a:prstClr val="white"/>
                </a:solidFill>
              </a:rPr>
              <a:t>necessario</a:t>
            </a:r>
            <a:r>
              <a:rPr lang="en-US" sz="1600" dirty="0" smtClean="0">
                <a:solidFill>
                  <a:prstClr val="white"/>
                </a:solidFill>
              </a:rPr>
              <a:t> un solo stent o </a:t>
            </a:r>
            <a:r>
              <a:rPr lang="en-US" sz="1600" dirty="0" err="1" smtClean="0">
                <a:solidFill>
                  <a:prstClr val="white"/>
                </a:solidFill>
              </a:rPr>
              <a:t>meglio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una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strategia</a:t>
            </a:r>
            <a:r>
              <a:rPr lang="en-US" sz="1600" dirty="0" smtClean="0">
                <a:solidFill>
                  <a:prstClr val="white"/>
                </a:solidFill>
              </a:rPr>
              <a:t> a </a:t>
            </a:r>
            <a:r>
              <a:rPr lang="en-US" sz="1600" dirty="0" err="1" smtClean="0">
                <a:solidFill>
                  <a:prstClr val="white"/>
                </a:solidFill>
              </a:rPr>
              <a:t>più</a:t>
            </a:r>
            <a:r>
              <a:rPr lang="en-US" sz="1600" dirty="0" smtClean="0">
                <a:solidFill>
                  <a:prstClr val="white"/>
                </a:solidFill>
              </a:rPr>
              <a:t> stent?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white"/>
                </a:solidFill>
              </a:rPr>
              <a:t>Se </a:t>
            </a:r>
            <a:r>
              <a:rPr lang="en-US" sz="1600" dirty="0" err="1" smtClean="0">
                <a:solidFill>
                  <a:prstClr val="white"/>
                </a:solidFill>
              </a:rPr>
              <a:t>c’è</a:t>
            </a:r>
            <a:r>
              <a:rPr lang="en-US" sz="1600" dirty="0" smtClean="0">
                <a:solidFill>
                  <a:prstClr val="white"/>
                </a:solidFill>
              </a:rPr>
              <a:t> la </a:t>
            </a:r>
            <a:r>
              <a:rPr lang="en-US" sz="1600" dirty="0" err="1" smtClean="0">
                <a:solidFill>
                  <a:prstClr val="white"/>
                </a:solidFill>
              </a:rPr>
              <a:t>necessità</a:t>
            </a:r>
            <a:r>
              <a:rPr lang="en-US" sz="1600" dirty="0" smtClean="0">
                <a:solidFill>
                  <a:prstClr val="white"/>
                </a:solidFill>
              </a:rPr>
              <a:t> di un overlapping, </a:t>
            </a:r>
            <a:r>
              <a:rPr lang="en-US" sz="1600" dirty="0" err="1" smtClean="0">
                <a:solidFill>
                  <a:prstClr val="white"/>
                </a:solidFill>
              </a:rPr>
              <a:t>qual</a:t>
            </a:r>
            <a:r>
              <a:rPr lang="en-US" sz="1600" dirty="0">
                <a:solidFill>
                  <a:prstClr val="white"/>
                </a:solidFill>
              </a:rPr>
              <a:t> </a:t>
            </a:r>
            <a:r>
              <a:rPr lang="en-US" sz="1600" dirty="0" smtClean="0">
                <a:solidFill>
                  <a:prstClr val="white"/>
                </a:solidFill>
              </a:rPr>
              <a:t>è la </a:t>
            </a:r>
            <a:r>
              <a:rPr lang="en-US" sz="1600" dirty="0" err="1" smtClean="0">
                <a:solidFill>
                  <a:prstClr val="white"/>
                </a:solidFill>
              </a:rPr>
              <a:t>posizione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migliore</a:t>
            </a:r>
            <a:r>
              <a:rPr lang="en-US" sz="1600" dirty="0" smtClean="0">
                <a:solidFill>
                  <a:prstClr val="white"/>
                </a:solidFill>
              </a:rPr>
              <a:t>? </a:t>
            </a:r>
          </a:p>
          <a:p>
            <a:pPr algn="just"/>
            <a:endParaRPr lang="en-US" sz="1600" dirty="0" smtClean="0">
              <a:solidFill>
                <a:prstClr val="white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white"/>
                </a:solidFill>
              </a:rPr>
              <a:t>Per </a:t>
            </a:r>
            <a:r>
              <a:rPr lang="en-US" sz="1600" dirty="0" err="1" smtClean="0">
                <a:solidFill>
                  <a:prstClr val="white"/>
                </a:solidFill>
              </a:rPr>
              <a:t>quanto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riguarda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l’ottimizzazione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dello</a:t>
            </a:r>
            <a:r>
              <a:rPr lang="en-US" sz="1600" dirty="0" smtClean="0">
                <a:solidFill>
                  <a:prstClr val="white"/>
                </a:solidFill>
              </a:rPr>
              <a:t> stent, </a:t>
            </a:r>
            <a:r>
              <a:rPr lang="en-US" sz="1600" dirty="0" err="1" smtClean="0">
                <a:solidFill>
                  <a:prstClr val="white"/>
                </a:solidFill>
              </a:rPr>
              <a:t>l’espansione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dello</a:t>
            </a:r>
            <a:r>
              <a:rPr lang="en-US" sz="1600" dirty="0" smtClean="0">
                <a:solidFill>
                  <a:prstClr val="white"/>
                </a:solidFill>
              </a:rPr>
              <a:t> stent è </a:t>
            </a:r>
            <a:r>
              <a:rPr lang="en-US" sz="1600" dirty="0" err="1" smtClean="0">
                <a:solidFill>
                  <a:prstClr val="white"/>
                </a:solidFill>
              </a:rPr>
              <a:t>adeguata</a:t>
            </a:r>
            <a:r>
              <a:rPr lang="en-US" sz="1600" dirty="0" smtClean="0">
                <a:solidFill>
                  <a:prstClr val="white"/>
                </a:solidFill>
              </a:rPr>
              <a:t>?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err="1" smtClean="0">
                <a:solidFill>
                  <a:prstClr val="white"/>
                </a:solidFill>
              </a:rPr>
              <a:t>Esistono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malformazioni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dello</a:t>
            </a:r>
            <a:r>
              <a:rPr lang="en-US" sz="1600" dirty="0" smtClean="0">
                <a:solidFill>
                  <a:prstClr val="white"/>
                </a:solidFill>
              </a:rPr>
              <a:t> stent, </a:t>
            </a:r>
            <a:r>
              <a:rPr lang="en-US" sz="1600" dirty="0" err="1" smtClean="0">
                <a:solidFill>
                  <a:prstClr val="white"/>
                </a:solidFill>
              </a:rPr>
              <a:t>dissezioni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degli</a:t>
            </a:r>
            <a:r>
              <a:rPr lang="en-US" sz="1600" dirty="0" smtClean="0">
                <a:solidFill>
                  <a:prstClr val="white"/>
                </a:solidFill>
              </a:rPr>
              <a:t> edge e/o </a:t>
            </a:r>
            <a:r>
              <a:rPr lang="en-US" sz="1600" dirty="0" err="1" smtClean="0">
                <a:solidFill>
                  <a:prstClr val="white"/>
                </a:solidFill>
              </a:rPr>
              <a:t>prolasso</a:t>
            </a:r>
            <a:r>
              <a:rPr lang="en-US" sz="1600" dirty="0" smtClean="0">
                <a:solidFill>
                  <a:prstClr val="white"/>
                </a:solidFill>
              </a:rPr>
              <a:t> di </a:t>
            </a:r>
            <a:r>
              <a:rPr lang="en-US" sz="1600" dirty="0" err="1" smtClean="0">
                <a:solidFill>
                  <a:prstClr val="white"/>
                </a:solidFill>
              </a:rPr>
              <a:t>placca</a:t>
            </a:r>
            <a:r>
              <a:rPr lang="en-US" sz="1600" dirty="0" smtClean="0">
                <a:solidFill>
                  <a:prstClr val="white"/>
                </a:solidFill>
              </a:rPr>
              <a:t>?</a:t>
            </a:r>
            <a:endParaRPr lang="it-IT" sz="1600" dirty="0">
              <a:solidFill>
                <a:prstClr val="white"/>
              </a:solidFill>
            </a:endParaRPr>
          </a:p>
        </p:txBody>
      </p:sp>
      <p:pic>
        <p:nvPicPr>
          <p:cNvPr id="1028" name="Picture 4" descr="La domanda, pensa, risposta e lampadin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49"/>
          <a:stretch/>
        </p:blipFill>
        <p:spPr bwMode="auto">
          <a:xfrm>
            <a:off x="4932040" y="980728"/>
            <a:ext cx="3810000" cy="195523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7"/>
          <p:cNvSpPr txBox="1">
            <a:spLocks noChangeArrowheads="1"/>
          </p:cNvSpPr>
          <p:nvPr/>
        </p:nvSpPr>
        <p:spPr bwMode="auto">
          <a:xfrm>
            <a:off x="1357313" y="260648"/>
            <a:ext cx="6429375" cy="584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3200" b="1" dirty="0" err="1" smtClean="0">
                <a:solidFill>
                  <a:srgbClr val="FFFFFF"/>
                </a:solidFill>
                <a:latin typeface="Calibri" pitchFamily="34" charset="0"/>
              </a:rPr>
              <a:t>Domande</a:t>
            </a:r>
            <a:r>
              <a:rPr lang="en-US" altLang="it-IT" sz="3200" b="1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altLang="it-IT" sz="3200" b="1" dirty="0" err="1" smtClean="0">
                <a:solidFill>
                  <a:srgbClr val="FFFFFF"/>
                </a:solidFill>
                <a:latin typeface="Calibri" pitchFamily="34" charset="0"/>
              </a:rPr>
              <a:t>quotidiane</a:t>
            </a:r>
            <a:endParaRPr lang="it-IT" altLang="it-IT" sz="3200" b="1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5" name="Immagine 4" descr="9208a937-0bf5-45a9-a606-94f76cd17964_xl.jpg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1140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467544" y="1990581"/>
            <a:ext cx="82089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OCT non è </a:t>
            </a:r>
            <a:r>
              <a:rPr lang="en-US" dirty="0" err="1" smtClean="0"/>
              <a:t>sufficiente</a:t>
            </a:r>
            <a:r>
              <a:rPr lang="en-US" dirty="0" smtClean="0"/>
              <a:t> a </a:t>
            </a:r>
            <a:r>
              <a:rPr lang="en-US" dirty="0" err="1" smtClean="0"/>
              <a:t>predire</a:t>
            </a:r>
            <a:r>
              <a:rPr lang="en-US" dirty="0" smtClean="0"/>
              <a:t> </a:t>
            </a:r>
            <a:r>
              <a:rPr lang="en-US" dirty="0" err="1" smtClean="0"/>
              <a:t>accuratamente</a:t>
            </a:r>
            <a:r>
              <a:rPr lang="en-US" dirty="0" smtClean="0"/>
              <a:t> la </a:t>
            </a:r>
            <a:r>
              <a:rPr lang="en-US" dirty="0" err="1" smtClean="0"/>
              <a:t>fisiologia</a:t>
            </a:r>
            <a:r>
              <a:rPr lang="en-US" dirty="0" smtClean="0"/>
              <a:t> del </a:t>
            </a:r>
            <a:r>
              <a:rPr lang="en-US" dirty="0" err="1" smtClean="0"/>
              <a:t>circolo</a:t>
            </a:r>
            <a:r>
              <a:rPr lang="en-US" dirty="0" smtClean="0"/>
              <a:t> </a:t>
            </a:r>
            <a:r>
              <a:rPr lang="en-US" dirty="0" err="1" smtClean="0"/>
              <a:t>quando</a:t>
            </a:r>
            <a:r>
              <a:rPr lang="en-US" dirty="0" smtClean="0"/>
              <a:t> </a:t>
            </a:r>
            <a:r>
              <a:rPr lang="en-US" dirty="0" err="1" smtClean="0"/>
              <a:t>comparata</a:t>
            </a:r>
            <a:r>
              <a:rPr lang="en-US" dirty="0" smtClean="0"/>
              <a:t> con </a:t>
            </a:r>
            <a:r>
              <a:rPr lang="en-US" dirty="0" err="1" smtClean="0"/>
              <a:t>il</a:t>
            </a:r>
            <a:r>
              <a:rPr lang="en-US" dirty="0" smtClean="0"/>
              <a:t> gold standard </a:t>
            </a:r>
            <a:r>
              <a:rPr lang="en-US" dirty="0" err="1" smtClean="0"/>
              <a:t>attuale</a:t>
            </a:r>
            <a:r>
              <a:rPr lang="en-US" dirty="0" smtClean="0"/>
              <a:t>, </a:t>
            </a:r>
            <a:r>
              <a:rPr lang="en-US" dirty="0" err="1" smtClean="0"/>
              <a:t>ovvero</a:t>
            </a:r>
            <a:r>
              <a:rPr lang="en-US" dirty="0" smtClean="0"/>
              <a:t> la fractional </a:t>
            </a:r>
            <a:r>
              <a:rPr lang="en-US" dirty="0"/>
              <a:t>flow reserve (FFR</a:t>
            </a:r>
            <a:r>
              <a:rPr lang="en-US" dirty="0" smtClean="0"/>
              <a:t>).</a:t>
            </a:r>
          </a:p>
          <a:p>
            <a:pPr algn="just"/>
            <a:endParaRPr lang="en-US" dirty="0" smtClean="0"/>
          </a:p>
          <a:p>
            <a:pPr algn="just"/>
            <a:endParaRPr lang="en-US" dirty="0" smtClean="0"/>
          </a:p>
          <a:p>
            <a:pPr algn="just"/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67545" y="3131676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La MLA </a:t>
            </a:r>
            <a:r>
              <a:rPr lang="en-US" dirty="0" err="1" smtClean="0"/>
              <a:t>calcolata</a:t>
            </a:r>
            <a:r>
              <a:rPr lang="en-US" dirty="0" smtClean="0"/>
              <a:t> con </a:t>
            </a:r>
            <a:r>
              <a:rPr lang="en-US" dirty="0" err="1" smtClean="0"/>
              <a:t>l’OCT</a:t>
            </a:r>
            <a:r>
              <a:rPr lang="en-US" dirty="0" smtClean="0"/>
              <a:t> </a:t>
            </a:r>
            <a:r>
              <a:rPr lang="en-US" dirty="0" err="1" smtClean="0"/>
              <a:t>può</a:t>
            </a:r>
            <a:r>
              <a:rPr lang="en-US" dirty="0" smtClean="0"/>
              <a:t> </a:t>
            </a:r>
            <a:r>
              <a:rPr lang="en-US" dirty="0" err="1" smtClean="0"/>
              <a:t>essere</a:t>
            </a:r>
            <a:r>
              <a:rPr lang="en-US" dirty="0" smtClean="0"/>
              <a:t> considerate </a:t>
            </a:r>
            <a:r>
              <a:rPr lang="en-US" dirty="0" err="1" smtClean="0"/>
              <a:t>nel</a:t>
            </a:r>
            <a:r>
              <a:rPr lang="en-US" dirty="0" smtClean="0"/>
              <a:t> </a:t>
            </a:r>
            <a:r>
              <a:rPr lang="en-US" dirty="0" err="1" smtClean="0"/>
              <a:t>processo</a:t>
            </a:r>
            <a:r>
              <a:rPr lang="en-US" dirty="0" smtClean="0"/>
              <a:t> di decision-making.</a:t>
            </a:r>
            <a:endParaRPr lang="en-US" dirty="0"/>
          </a:p>
        </p:txBody>
      </p:sp>
      <p:sp>
        <p:nvSpPr>
          <p:cNvPr id="5" name="CasellaDiTesto 7"/>
          <p:cNvSpPr txBox="1">
            <a:spLocks noChangeArrowheads="1"/>
          </p:cNvSpPr>
          <p:nvPr/>
        </p:nvSpPr>
        <p:spPr bwMode="auto">
          <a:xfrm>
            <a:off x="1357313" y="260648"/>
            <a:ext cx="6429375" cy="584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FFFF"/>
                </a:solidFill>
                <a:latin typeface="Calibri" pitchFamily="34" charset="0"/>
              </a:rPr>
              <a:t>Decision-making process</a:t>
            </a:r>
            <a:endParaRPr lang="it-IT" altLang="it-IT" sz="3200" b="1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67544" y="4006805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 smtClean="0"/>
              <a:t>Infine</a:t>
            </a:r>
            <a:r>
              <a:rPr lang="en-US" dirty="0" smtClean="0"/>
              <a:t> </a:t>
            </a:r>
            <a:r>
              <a:rPr lang="en-US" dirty="0" err="1" smtClean="0"/>
              <a:t>l’OCT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limita</a:t>
            </a:r>
            <a:r>
              <a:rPr lang="en-US" dirty="0" smtClean="0"/>
              <a:t> </a:t>
            </a:r>
            <a:r>
              <a:rPr lang="en-US" dirty="0" err="1" smtClean="0"/>
              <a:t>alla</a:t>
            </a:r>
            <a:r>
              <a:rPr lang="en-US" dirty="0" smtClean="0"/>
              <a:t> </a:t>
            </a:r>
            <a:r>
              <a:rPr lang="en-US" dirty="0" err="1" smtClean="0"/>
              <a:t>valutazione</a:t>
            </a:r>
            <a:r>
              <a:rPr lang="en-US" dirty="0" smtClean="0"/>
              <a:t> </a:t>
            </a:r>
            <a:r>
              <a:rPr lang="en-US" dirty="0" err="1" smtClean="0"/>
              <a:t>della</a:t>
            </a:r>
            <a:r>
              <a:rPr lang="en-US" dirty="0" smtClean="0"/>
              <a:t> </a:t>
            </a:r>
            <a:r>
              <a:rPr lang="en-US" dirty="0" err="1" smtClean="0"/>
              <a:t>biforcazione</a:t>
            </a:r>
            <a:r>
              <a:rPr lang="en-US" dirty="0" smtClean="0"/>
              <a:t> </a:t>
            </a:r>
            <a:r>
              <a:rPr lang="en-US" dirty="0" err="1" smtClean="0"/>
              <a:t>distale</a:t>
            </a:r>
            <a:r>
              <a:rPr lang="en-US" dirty="0" smtClean="0"/>
              <a:t> e del </a:t>
            </a:r>
            <a:r>
              <a:rPr lang="en-US" dirty="0" err="1" smtClean="0"/>
              <a:t>corpo</a:t>
            </a:r>
            <a:r>
              <a:rPr lang="en-US" dirty="0" smtClean="0"/>
              <a:t> del TC, </a:t>
            </a:r>
            <a:r>
              <a:rPr lang="en-US" dirty="0" err="1" smtClean="0"/>
              <a:t>poichè</a:t>
            </a:r>
            <a:r>
              <a:rPr lang="en-US" dirty="0" smtClean="0"/>
              <a:t> </a:t>
            </a:r>
            <a:r>
              <a:rPr lang="en-US" dirty="0" err="1" smtClean="0"/>
              <a:t>l’ostio</a:t>
            </a:r>
            <a:r>
              <a:rPr lang="en-US" dirty="0" smtClean="0"/>
              <a:t> non </a:t>
            </a:r>
            <a:r>
              <a:rPr lang="en-US" dirty="0" err="1" smtClean="0"/>
              <a:t>viene</a:t>
            </a:r>
            <a:r>
              <a:rPr lang="en-US" dirty="0" smtClean="0"/>
              <a:t> </a:t>
            </a:r>
            <a:r>
              <a:rPr lang="en-US" dirty="0" err="1" smtClean="0"/>
              <a:t>sufficientemente</a:t>
            </a:r>
            <a:r>
              <a:rPr lang="en-US" dirty="0" smtClean="0"/>
              <a:t> </a:t>
            </a:r>
            <a:r>
              <a:rPr lang="en-US" dirty="0" err="1" smtClean="0"/>
              <a:t>visualizzato</a:t>
            </a:r>
            <a:r>
              <a:rPr lang="en-US" dirty="0" smtClean="0"/>
              <a:t> </a:t>
            </a:r>
            <a:r>
              <a:rPr lang="en-US" dirty="0" err="1" smtClean="0"/>
              <a:t>dall’OCT</a:t>
            </a:r>
            <a:r>
              <a:rPr lang="en-US" dirty="0" smtClean="0"/>
              <a:t> </a:t>
            </a:r>
            <a:r>
              <a:rPr lang="en-US" dirty="0" err="1" smtClean="0"/>
              <a:t>intravascolare</a:t>
            </a:r>
            <a:r>
              <a:rPr lang="en-US" dirty="0" smtClean="0"/>
              <a:t>.</a:t>
            </a:r>
            <a:endParaRPr lang="it-IT" dirty="0"/>
          </a:p>
        </p:txBody>
      </p:sp>
      <p:pic>
        <p:nvPicPr>
          <p:cNvPr id="6" name="Immagine 5" descr="9208a937-0bf5-45a9-a606-94f76cd17964_xl.jpg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8913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gise2016\curti ref dis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72" b="50000"/>
          <a:stretch/>
        </p:blipFill>
        <p:spPr bwMode="auto">
          <a:xfrm>
            <a:off x="6444208" y="980728"/>
            <a:ext cx="2654212" cy="1800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7"/>
          <p:cNvSpPr txBox="1">
            <a:spLocks noChangeArrowheads="1"/>
          </p:cNvSpPr>
          <p:nvPr/>
        </p:nvSpPr>
        <p:spPr bwMode="auto">
          <a:xfrm>
            <a:off x="1357313" y="260648"/>
            <a:ext cx="6429375" cy="584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FFFF"/>
                </a:solidFill>
                <a:latin typeface="Calibri" pitchFamily="34" charset="0"/>
              </a:rPr>
              <a:t>Decision-making process</a:t>
            </a:r>
            <a:endParaRPr lang="it-IT" altLang="it-IT" sz="3200" b="1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8" name="Picture 2" descr="F:\gise2016\curti ML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59" b="1385"/>
          <a:stretch/>
        </p:blipFill>
        <p:spPr bwMode="auto">
          <a:xfrm>
            <a:off x="84548" y="5013176"/>
            <a:ext cx="8974904" cy="1800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5" t="18517" r="30120" b="17232"/>
          <a:stretch/>
        </p:blipFill>
        <p:spPr bwMode="auto">
          <a:xfrm>
            <a:off x="84548" y="1104552"/>
            <a:ext cx="3358499" cy="346959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F:\gise2016\curti ML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9" t="10520" r="33562" b="50200"/>
          <a:stretch/>
        </p:blipFill>
        <p:spPr bwMode="auto">
          <a:xfrm>
            <a:off x="4860032" y="1988840"/>
            <a:ext cx="1846630" cy="1800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:\gise2016\curti ML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r="62810" b="89527"/>
          <a:stretch/>
        </p:blipFill>
        <p:spPr bwMode="auto">
          <a:xfrm>
            <a:off x="5194385" y="3336422"/>
            <a:ext cx="1512277" cy="452418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gise2016\curti ref prox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45" b="50000"/>
          <a:stretch/>
        </p:blipFill>
        <p:spPr bwMode="auto">
          <a:xfrm>
            <a:off x="2411760" y="2924944"/>
            <a:ext cx="2536392" cy="1800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ttore 1 4"/>
          <p:cNvCxnSpPr/>
          <p:nvPr/>
        </p:nvCxnSpPr>
        <p:spPr>
          <a:xfrm>
            <a:off x="3779912" y="5013176"/>
            <a:ext cx="0" cy="1800000"/>
          </a:xfrm>
          <a:prstGeom prst="line">
            <a:avLst/>
          </a:prstGeom>
          <a:ln w="28575">
            <a:solidFill>
              <a:srgbClr val="FFFF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>
            <a:off x="5292080" y="5013176"/>
            <a:ext cx="0" cy="1800000"/>
          </a:xfrm>
          <a:prstGeom prst="line">
            <a:avLst/>
          </a:prstGeom>
          <a:ln w="28575">
            <a:solidFill>
              <a:srgbClr val="FFFF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>
            <a:off x="4499992" y="5013176"/>
            <a:ext cx="0" cy="1800000"/>
          </a:xfrm>
          <a:prstGeom prst="line">
            <a:avLst/>
          </a:prstGeom>
          <a:ln w="28575">
            <a:solidFill>
              <a:srgbClr val="FFFF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>
            <a:endCxn id="2052" idx="2"/>
          </p:cNvCxnSpPr>
          <p:nvPr/>
        </p:nvCxnSpPr>
        <p:spPr>
          <a:xfrm flipH="1" flipV="1">
            <a:off x="3679956" y="4724944"/>
            <a:ext cx="99956" cy="28823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V="1">
            <a:off x="4520724" y="3933056"/>
            <a:ext cx="1440160" cy="108012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 flipV="1">
            <a:off x="5292080" y="2888840"/>
            <a:ext cx="2808312" cy="212433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>
            <a:off x="3779912" y="6669360"/>
            <a:ext cx="1512168" cy="0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5364088" y="6444044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FF00"/>
                </a:solidFill>
              </a:rPr>
              <a:t>13 mm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6760465" y="2420888"/>
            <a:ext cx="763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err="1" smtClean="0">
                <a:solidFill>
                  <a:srgbClr val="FFFF00"/>
                </a:solidFill>
              </a:rPr>
              <a:t>ref</a:t>
            </a:r>
            <a:r>
              <a:rPr lang="it-IT" sz="1400" b="1" dirty="0" smtClean="0">
                <a:solidFill>
                  <a:srgbClr val="FFFF00"/>
                </a:solidFill>
              </a:rPr>
              <a:t> </a:t>
            </a:r>
            <a:r>
              <a:rPr lang="it-IT" sz="1400" b="1" dirty="0" err="1" smtClean="0">
                <a:solidFill>
                  <a:srgbClr val="FFFF00"/>
                </a:solidFill>
              </a:rPr>
              <a:t>prox</a:t>
            </a:r>
            <a:endParaRPr lang="it-IT" sz="1400" b="1" dirty="0">
              <a:solidFill>
                <a:srgbClr val="FFFF00"/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2426711" y="4417367"/>
            <a:ext cx="705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err="1" smtClean="0">
                <a:solidFill>
                  <a:srgbClr val="FFFF00"/>
                </a:solidFill>
              </a:rPr>
              <a:t>ref</a:t>
            </a:r>
            <a:r>
              <a:rPr lang="it-IT" sz="1400" b="1" dirty="0" smtClean="0">
                <a:solidFill>
                  <a:srgbClr val="FFFF00"/>
                </a:solidFill>
              </a:rPr>
              <a:t> </a:t>
            </a:r>
            <a:r>
              <a:rPr lang="it-IT" sz="1400" b="1" dirty="0" err="1" smtClean="0">
                <a:solidFill>
                  <a:srgbClr val="FFFF00"/>
                </a:solidFill>
              </a:rPr>
              <a:t>dist</a:t>
            </a:r>
            <a:endParaRPr lang="it-IT" sz="1400" b="1" dirty="0">
              <a:solidFill>
                <a:srgbClr val="FFFF00"/>
              </a:solidFill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4860032" y="1988840"/>
            <a:ext cx="526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>
                <a:solidFill>
                  <a:srgbClr val="FFFF00"/>
                </a:solidFill>
              </a:rPr>
              <a:t>MLA</a:t>
            </a:r>
            <a:endParaRPr lang="it-IT" sz="1400" b="1" dirty="0">
              <a:solidFill>
                <a:srgbClr val="FFFF00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7075316" y="4571836"/>
            <a:ext cx="1889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FFFF00"/>
                </a:solidFill>
              </a:rPr>
              <a:t>stent</a:t>
            </a:r>
            <a:r>
              <a:rPr lang="it-IT" b="1" dirty="0" smtClean="0">
                <a:solidFill>
                  <a:srgbClr val="FFFF00"/>
                </a:solidFill>
              </a:rPr>
              <a:t> 4.0 x 15 mm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22" name="Freccia in giù 21"/>
          <p:cNvSpPr/>
          <p:nvPr/>
        </p:nvSpPr>
        <p:spPr>
          <a:xfrm>
            <a:off x="7740352" y="3501008"/>
            <a:ext cx="484632" cy="978408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3" name="Immagine 22" descr="9208a937-0bf5-45a9-a606-94f76cd17964_xl.jpg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84548" y="96440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7445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9512" y="1638341"/>
            <a:ext cx="867696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err="1" smtClean="0"/>
              <a:t>C’è</a:t>
            </a:r>
            <a:r>
              <a:rPr lang="en-US" sz="1600" dirty="0" smtClean="0"/>
              <a:t> un </a:t>
            </a:r>
            <a:r>
              <a:rPr lang="en-US" sz="1600" dirty="0" err="1" smtClean="0"/>
              <a:t>vantaggio</a:t>
            </a:r>
            <a:r>
              <a:rPr lang="en-US" sz="1600" dirty="0" smtClean="0"/>
              <a:t> per </a:t>
            </a:r>
            <a:r>
              <a:rPr lang="en-US" sz="1600" dirty="0" err="1" smtClean="0"/>
              <a:t>l’intervento</a:t>
            </a:r>
            <a:r>
              <a:rPr lang="en-US" sz="1600" dirty="0" smtClean="0"/>
              <a:t>? </a:t>
            </a:r>
            <a:endParaRPr lang="en-US" sz="1600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FFFF00"/>
                </a:solidFill>
              </a:rPr>
              <a:t>Se </a:t>
            </a:r>
            <a:r>
              <a:rPr lang="en-US" sz="1600" b="1" dirty="0" err="1" smtClean="0">
                <a:solidFill>
                  <a:srgbClr val="FFFF00"/>
                </a:solidFill>
              </a:rPr>
              <a:t>sì</a:t>
            </a:r>
            <a:r>
              <a:rPr lang="en-US" sz="1600" b="1" dirty="0" smtClean="0">
                <a:solidFill>
                  <a:srgbClr val="FFFF00"/>
                </a:solidFill>
              </a:rPr>
              <a:t>, </a:t>
            </a:r>
            <a:r>
              <a:rPr lang="en-US" sz="1600" b="1" dirty="0" err="1" smtClean="0">
                <a:solidFill>
                  <a:srgbClr val="FFFF00"/>
                </a:solidFill>
              </a:rPr>
              <a:t>quali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vasi</a:t>
            </a:r>
            <a:r>
              <a:rPr lang="en-US" sz="1600" b="1" dirty="0" smtClean="0">
                <a:solidFill>
                  <a:srgbClr val="FFFF00"/>
                </a:solidFill>
              </a:rPr>
              <a:t> o </a:t>
            </a:r>
            <a:r>
              <a:rPr lang="en-US" sz="1600" b="1" dirty="0" err="1" smtClean="0">
                <a:solidFill>
                  <a:srgbClr val="FFFF00"/>
                </a:solidFill>
              </a:rPr>
              <a:t>lesioni</a:t>
            </a:r>
            <a:r>
              <a:rPr lang="en-US" sz="1600" b="1" dirty="0" smtClean="0">
                <a:solidFill>
                  <a:srgbClr val="FFFF00"/>
                </a:solidFill>
              </a:rPr>
              <a:t>? 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US" sz="1600" dirty="0" smtClean="0">
              <a:solidFill>
                <a:prstClr val="white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white"/>
                </a:solidFill>
              </a:rPr>
              <a:t>E’ </a:t>
            </a:r>
            <a:r>
              <a:rPr lang="en-US" sz="1600" dirty="0" err="1" smtClean="0">
                <a:solidFill>
                  <a:prstClr val="white"/>
                </a:solidFill>
              </a:rPr>
              <a:t>necessaria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l’aterectomia</a:t>
            </a:r>
            <a:r>
              <a:rPr lang="en-US" sz="1600" dirty="0" smtClean="0">
                <a:solidFill>
                  <a:prstClr val="white"/>
                </a:solidFill>
              </a:rPr>
              <a:t>?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white"/>
                </a:solidFill>
              </a:rPr>
              <a:t>E’ </a:t>
            </a:r>
            <a:r>
              <a:rPr lang="en-US" sz="1600" dirty="0" err="1" smtClean="0">
                <a:solidFill>
                  <a:prstClr val="white"/>
                </a:solidFill>
              </a:rPr>
              <a:t>necessaria</a:t>
            </a:r>
            <a:r>
              <a:rPr lang="en-US" sz="1600" dirty="0" smtClean="0">
                <a:solidFill>
                  <a:prstClr val="white"/>
                </a:solidFill>
              </a:rPr>
              <a:t> la </a:t>
            </a:r>
            <a:r>
              <a:rPr lang="en-US" sz="1600" dirty="0" err="1" smtClean="0">
                <a:solidFill>
                  <a:prstClr val="white"/>
                </a:solidFill>
              </a:rPr>
              <a:t>trombectomia</a:t>
            </a:r>
            <a:r>
              <a:rPr lang="en-US" sz="1600" dirty="0" smtClean="0">
                <a:solidFill>
                  <a:prstClr val="white"/>
                </a:solidFill>
              </a:rPr>
              <a:t>?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white"/>
                </a:solidFill>
              </a:rPr>
              <a:t>Se </a:t>
            </a:r>
            <a:r>
              <a:rPr lang="en-US" sz="1600" dirty="0" err="1" smtClean="0">
                <a:solidFill>
                  <a:prstClr val="white"/>
                </a:solidFill>
              </a:rPr>
              <a:t>scegliere</a:t>
            </a:r>
            <a:r>
              <a:rPr lang="en-US" sz="1600" dirty="0" smtClean="0">
                <a:solidFill>
                  <a:prstClr val="white"/>
                </a:solidFill>
              </a:rPr>
              <a:t> pre-</a:t>
            </a:r>
            <a:r>
              <a:rPr lang="en-US" sz="1600" dirty="0" err="1" smtClean="0">
                <a:solidFill>
                  <a:prstClr val="white"/>
                </a:solidFill>
              </a:rPr>
              <a:t>dilatazione</a:t>
            </a:r>
            <a:r>
              <a:rPr lang="en-US" sz="1600" dirty="0" smtClean="0">
                <a:solidFill>
                  <a:prstClr val="white"/>
                </a:solidFill>
              </a:rPr>
              <a:t> o stenting </a:t>
            </a:r>
            <a:r>
              <a:rPr lang="en-US" sz="1600" dirty="0" err="1" smtClean="0">
                <a:solidFill>
                  <a:prstClr val="white"/>
                </a:solidFill>
              </a:rPr>
              <a:t>diretto</a:t>
            </a:r>
            <a:r>
              <a:rPr lang="en-US" sz="1600" dirty="0" smtClean="0">
                <a:solidFill>
                  <a:prstClr val="white"/>
                </a:solidFill>
              </a:rPr>
              <a:t>, </a:t>
            </a:r>
            <a:r>
              <a:rPr lang="en-US" sz="1600" dirty="0" err="1" smtClean="0">
                <a:solidFill>
                  <a:prstClr val="white"/>
                </a:solidFill>
              </a:rPr>
              <a:t>quanto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essere</a:t>
            </a:r>
            <a:r>
              <a:rPr lang="en-US" sz="1600" dirty="0" smtClean="0">
                <a:solidFill>
                  <a:prstClr val="white"/>
                </a:solidFill>
              </a:rPr>
              <a:t> aggressive </a:t>
            </a:r>
            <a:r>
              <a:rPr lang="en-US" sz="1600" dirty="0" err="1" smtClean="0">
                <a:solidFill>
                  <a:prstClr val="white"/>
                </a:solidFill>
              </a:rPr>
              <a:t>nella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procedura</a:t>
            </a:r>
            <a:endParaRPr lang="en-US" sz="1600" dirty="0" smtClean="0">
              <a:solidFill>
                <a:prstClr val="white"/>
              </a:solidFill>
            </a:endParaRPr>
          </a:p>
          <a:p>
            <a:pPr algn="just"/>
            <a:r>
              <a:rPr lang="en-US" sz="1600" dirty="0" smtClean="0">
                <a:solidFill>
                  <a:prstClr val="white"/>
                </a:solidFill>
              </a:rPr>
              <a:t>(</a:t>
            </a:r>
            <a:r>
              <a:rPr lang="en-US" sz="1600" dirty="0" err="1" smtClean="0">
                <a:solidFill>
                  <a:prstClr val="white"/>
                </a:solidFill>
              </a:rPr>
              <a:t>p.e</a:t>
            </a:r>
            <a:r>
              <a:rPr lang="en-US" sz="1600" dirty="0" err="1">
                <a:solidFill>
                  <a:prstClr val="white"/>
                </a:solidFill>
              </a:rPr>
              <a:t>.</a:t>
            </a:r>
            <a:r>
              <a:rPr lang="en-US" sz="1600" dirty="0">
                <a:solidFill>
                  <a:prstClr val="white"/>
                </a:solidFill>
              </a:rPr>
              <a:t>, </a:t>
            </a:r>
            <a:r>
              <a:rPr lang="en-US" sz="1600" dirty="0" err="1" smtClean="0">
                <a:solidFill>
                  <a:prstClr val="white"/>
                </a:solidFill>
              </a:rPr>
              <a:t>tipo</a:t>
            </a:r>
            <a:r>
              <a:rPr lang="en-US" sz="1600" dirty="0" smtClean="0">
                <a:solidFill>
                  <a:prstClr val="white"/>
                </a:solidFill>
              </a:rPr>
              <a:t> di Pallone [compliant</a:t>
            </a:r>
            <a:r>
              <a:rPr lang="en-US" sz="1600" dirty="0">
                <a:solidFill>
                  <a:prstClr val="white"/>
                </a:solidFill>
              </a:rPr>
              <a:t>, </a:t>
            </a:r>
            <a:r>
              <a:rPr lang="en-US" sz="1600" dirty="0" smtClean="0">
                <a:solidFill>
                  <a:prstClr val="white"/>
                </a:solidFill>
              </a:rPr>
              <a:t>non-compliant], </a:t>
            </a:r>
            <a:r>
              <a:rPr lang="en-US" sz="1600" dirty="0" err="1" smtClean="0">
                <a:solidFill>
                  <a:prstClr val="white"/>
                </a:solidFill>
              </a:rPr>
              <a:t>diametro</a:t>
            </a:r>
            <a:r>
              <a:rPr lang="en-US" sz="1600" dirty="0" smtClean="0">
                <a:solidFill>
                  <a:prstClr val="white"/>
                </a:solidFill>
              </a:rPr>
              <a:t> del </a:t>
            </a:r>
            <a:r>
              <a:rPr lang="en-US" sz="1600" dirty="0" err="1" smtClean="0">
                <a:solidFill>
                  <a:prstClr val="white"/>
                </a:solidFill>
              </a:rPr>
              <a:t>pallone</a:t>
            </a:r>
            <a:r>
              <a:rPr lang="en-US" sz="1600" dirty="0" smtClean="0">
                <a:solidFill>
                  <a:prstClr val="white"/>
                </a:solidFill>
              </a:rPr>
              <a:t> e </a:t>
            </a:r>
            <a:r>
              <a:rPr lang="en-US" sz="1600" dirty="0" err="1" smtClean="0">
                <a:solidFill>
                  <a:prstClr val="white"/>
                </a:solidFill>
              </a:rPr>
              <a:t>pressione</a:t>
            </a:r>
            <a:r>
              <a:rPr lang="en-US" sz="1600" dirty="0" smtClean="0">
                <a:solidFill>
                  <a:prstClr val="white"/>
                </a:solidFill>
              </a:rPr>
              <a:t> di </a:t>
            </a:r>
            <a:r>
              <a:rPr lang="en-US" sz="1600" dirty="0" err="1" smtClean="0">
                <a:solidFill>
                  <a:prstClr val="white"/>
                </a:solidFill>
              </a:rPr>
              <a:t>gonfiaggio</a:t>
            </a:r>
            <a:r>
              <a:rPr lang="en-US" sz="1600" dirty="0" smtClean="0">
                <a:solidFill>
                  <a:prstClr val="white"/>
                </a:solidFill>
              </a:rPr>
              <a:t>)?</a:t>
            </a:r>
          </a:p>
          <a:p>
            <a:pPr algn="just"/>
            <a:endParaRPr lang="en-US" sz="1600" dirty="0" smtClean="0">
              <a:solidFill>
                <a:prstClr val="white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white"/>
                </a:solidFill>
              </a:rPr>
              <a:t>Per la </a:t>
            </a:r>
            <a:r>
              <a:rPr lang="en-US" sz="1600" dirty="0" err="1" smtClean="0">
                <a:solidFill>
                  <a:prstClr val="white"/>
                </a:solidFill>
              </a:rPr>
              <a:t>selezione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dello</a:t>
            </a:r>
            <a:r>
              <a:rPr lang="en-US" sz="1600" dirty="0" smtClean="0">
                <a:solidFill>
                  <a:prstClr val="white"/>
                </a:solidFill>
              </a:rPr>
              <a:t> stent, quale </a:t>
            </a:r>
            <a:r>
              <a:rPr lang="en-US" sz="1600" dirty="0" err="1" smtClean="0">
                <a:solidFill>
                  <a:prstClr val="white"/>
                </a:solidFill>
              </a:rPr>
              <a:t>lunghezza</a:t>
            </a:r>
            <a:r>
              <a:rPr lang="en-US" sz="1600" dirty="0" smtClean="0">
                <a:solidFill>
                  <a:prstClr val="white"/>
                </a:solidFill>
              </a:rPr>
              <a:t> (</a:t>
            </a:r>
            <a:r>
              <a:rPr lang="en-US" sz="1600" dirty="0" err="1" smtClean="0">
                <a:solidFill>
                  <a:prstClr val="white"/>
                </a:solidFill>
              </a:rPr>
              <a:t>p.e</a:t>
            </a:r>
            <a:r>
              <a:rPr lang="en-US" sz="1600" dirty="0" err="1">
                <a:solidFill>
                  <a:prstClr val="white"/>
                </a:solidFill>
              </a:rPr>
              <a:t>.</a:t>
            </a:r>
            <a:r>
              <a:rPr lang="en-US" sz="1600" dirty="0">
                <a:solidFill>
                  <a:prstClr val="white"/>
                </a:solidFill>
              </a:rPr>
              <a:t>, </a:t>
            </a:r>
            <a:r>
              <a:rPr lang="en-US" sz="1600" dirty="0" err="1" smtClean="0">
                <a:solidFill>
                  <a:prstClr val="white"/>
                </a:solidFill>
              </a:rPr>
              <a:t>selezionando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l’appropriata</a:t>
            </a:r>
            <a:r>
              <a:rPr lang="en-US" sz="1600" dirty="0" smtClean="0">
                <a:solidFill>
                  <a:prstClr val="white"/>
                </a:solidFill>
              </a:rPr>
              <a:t> “landing zone” </a:t>
            </a:r>
            <a:r>
              <a:rPr lang="en-US" sz="1600" dirty="0" err="1" smtClean="0">
                <a:solidFill>
                  <a:prstClr val="white"/>
                </a:solidFill>
              </a:rPr>
              <a:t>ed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evitando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l’atterraggio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su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placche</a:t>
            </a:r>
            <a:r>
              <a:rPr lang="en-US" sz="1600" dirty="0" smtClean="0">
                <a:solidFill>
                  <a:prstClr val="white"/>
                </a:solidFill>
              </a:rPr>
              <a:t> soft o </a:t>
            </a:r>
            <a:r>
              <a:rPr lang="en-US" sz="1600" dirty="0" err="1" smtClean="0">
                <a:solidFill>
                  <a:prstClr val="white"/>
                </a:solidFill>
              </a:rPr>
              <a:t>calcificate</a:t>
            </a:r>
            <a:r>
              <a:rPr lang="en-US" sz="1600" dirty="0" smtClean="0">
                <a:solidFill>
                  <a:prstClr val="white"/>
                </a:solidFill>
              </a:rPr>
              <a:t> per </a:t>
            </a:r>
            <a:r>
              <a:rPr lang="en-US" sz="1600" dirty="0" err="1" smtClean="0">
                <a:solidFill>
                  <a:prstClr val="white"/>
                </a:solidFill>
              </a:rPr>
              <a:t>minimizzare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il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potenziale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rischio</a:t>
            </a:r>
            <a:r>
              <a:rPr lang="en-US" sz="1600" dirty="0" smtClean="0">
                <a:solidFill>
                  <a:prstClr val="white"/>
                </a:solidFill>
              </a:rPr>
              <a:t> di </a:t>
            </a:r>
            <a:r>
              <a:rPr lang="en-US" sz="1600" dirty="0" err="1" smtClean="0">
                <a:solidFill>
                  <a:prstClr val="white"/>
                </a:solidFill>
              </a:rPr>
              <a:t>dissezione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intimale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agli</a:t>
            </a:r>
            <a:r>
              <a:rPr lang="en-US" sz="1600" dirty="0" smtClean="0">
                <a:solidFill>
                  <a:prstClr val="white"/>
                </a:solidFill>
              </a:rPr>
              <a:t> edge) e quale </a:t>
            </a:r>
            <a:r>
              <a:rPr lang="en-US" sz="1600" dirty="0" err="1" smtClean="0">
                <a:solidFill>
                  <a:prstClr val="white"/>
                </a:solidFill>
              </a:rPr>
              <a:t>diametro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sono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appropriati</a:t>
            </a:r>
            <a:r>
              <a:rPr lang="en-US" sz="1600" dirty="0" smtClean="0">
                <a:solidFill>
                  <a:prstClr val="white"/>
                </a:solidFill>
              </a:rPr>
              <a:t>?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white"/>
                </a:solidFill>
              </a:rPr>
              <a:t>E’ </a:t>
            </a:r>
            <a:r>
              <a:rPr lang="en-US" sz="1600" dirty="0" err="1" smtClean="0">
                <a:solidFill>
                  <a:prstClr val="white"/>
                </a:solidFill>
              </a:rPr>
              <a:t>necessario</a:t>
            </a:r>
            <a:r>
              <a:rPr lang="en-US" sz="1600" dirty="0" smtClean="0">
                <a:solidFill>
                  <a:prstClr val="white"/>
                </a:solidFill>
              </a:rPr>
              <a:t> un solo stent o </a:t>
            </a:r>
            <a:r>
              <a:rPr lang="en-US" sz="1600" dirty="0" err="1" smtClean="0">
                <a:solidFill>
                  <a:prstClr val="white"/>
                </a:solidFill>
              </a:rPr>
              <a:t>meglio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una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strategia</a:t>
            </a:r>
            <a:r>
              <a:rPr lang="en-US" sz="1600" dirty="0" smtClean="0">
                <a:solidFill>
                  <a:prstClr val="white"/>
                </a:solidFill>
              </a:rPr>
              <a:t> a </a:t>
            </a:r>
            <a:r>
              <a:rPr lang="en-US" sz="1600" dirty="0" err="1" smtClean="0">
                <a:solidFill>
                  <a:prstClr val="white"/>
                </a:solidFill>
              </a:rPr>
              <a:t>più</a:t>
            </a:r>
            <a:r>
              <a:rPr lang="en-US" sz="1600" dirty="0" smtClean="0">
                <a:solidFill>
                  <a:prstClr val="white"/>
                </a:solidFill>
              </a:rPr>
              <a:t> stent?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white"/>
                </a:solidFill>
              </a:rPr>
              <a:t>Se </a:t>
            </a:r>
            <a:r>
              <a:rPr lang="en-US" sz="1600" dirty="0" err="1" smtClean="0">
                <a:solidFill>
                  <a:prstClr val="white"/>
                </a:solidFill>
              </a:rPr>
              <a:t>c’è</a:t>
            </a:r>
            <a:r>
              <a:rPr lang="en-US" sz="1600" dirty="0" smtClean="0">
                <a:solidFill>
                  <a:prstClr val="white"/>
                </a:solidFill>
              </a:rPr>
              <a:t> la </a:t>
            </a:r>
            <a:r>
              <a:rPr lang="en-US" sz="1600" dirty="0" err="1" smtClean="0">
                <a:solidFill>
                  <a:prstClr val="white"/>
                </a:solidFill>
              </a:rPr>
              <a:t>necessità</a:t>
            </a:r>
            <a:r>
              <a:rPr lang="en-US" sz="1600" dirty="0" smtClean="0">
                <a:solidFill>
                  <a:prstClr val="white"/>
                </a:solidFill>
              </a:rPr>
              <a:t> di un overlapping, </a:t>
            </a:r>
            <a:r>
              <a:rPr lang="en-US" sz="1600" dirty="0" err="1" smtClean="0">
                <a:solidFill>
                  <a:prstClr val="white"/>
                </a:solidFill>
              </a:rPr>
              <a:t>qual</a:t>
            </a:r>
            <a:r>
              <a:rPr lang="en-US" sz="1600" dirty="0">
                <a:solidFill>
                  <a:prstClr val="white"/>
                </a:solidFill>
              </a:rPr>
              <a:t> </a:t>
            </a:r>
            <a:r>
              <a:rPr lang="en-US" sz="1600" dirty="0" smtClean="0">
                <a:solidFill>
                  <a:prstClr val="white"/>
                </a:solidFill>
              </a:rPr>
              <a:t>è la </a:t>
            </a:r>
            <a:r>
              <a:rPr lang="en-US" sz="1600" dirty="0" err="1" smtClean="0">
                <a:solidFill>
                  <a:prstClr val="white"/>
                </a:solidFill>
              </a:rPr>
              <a:t>posizione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migliore</a:t>
            </a:r>
            <a:r>
              <a:rPr lang="en-US" sz="1600" dirty="0" smtClean="0">
                <a:solidFill>
                  <a:prstClr val="white"/>
                </a:solidFill>
              </a:rPr>
              <a:t>? </a:t>
            </a:r>
          </a:p>
          <a:p>
            <a:pPr algn="just"/>
            <a:endParaRPr lang="en-US" sz="1600" dirty="0" smtClean="0">
              <a:solidFill>
                <a:prstClr val="white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white"/>
                </a:solidFill>
              </a:rPr>
              <a:t>Per </a:t>
            </a:r>
            <a:r>
              <a:rPr lang="en-US" sz="1600" dirty="0" err="1" smtClean="0">
                <a:solidFill>
                  <a:prstClr val="white"/>
                </a:solidFill>
              </a:rPr>
              <a:t>quanto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riguarda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l’ottimizzazione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dello</a:t>
            </a:r>
            <a:r>
              <a:rPr lang="en-US" sz="1600" dirty="0" smtClean="0">
                <a:solidFill>
                  <a:prstClr val="white"/>
                </a:solidFill>
              </a:rPr>
              <a:t> stent, </a:t>
            </a:r>
            <a:r>
              <a:rPr lang="en-US" sz="1600" dirty="0" err="1" smtClean="0">
                <a:solidFill>
                  <a:prstClr val="white"/>
                </a:solidFill>
              </a:rPr>
              <a:t>l’espansione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dello</a:t>
            </a:r>
            <a:r>
              <a:rPr lang="en-US" sz="1600" dirty="0" smtClean="0">
                <a:solidFill>
                  <a:prstClr val="white"/>
                </a:solidFill>
              </a:rPr>
              <a:t> stent è </a:t>
            </a:r>
            <a:r>
              <a:rPr lang="en-US" sz="1600" dirty="0" err="1" smtClean="0">
                <a:solidFill>
                  <a:prstClr val="white"/>
                </a:solidFill>
              </a:rPr>
              <a:t>adeguata</a:t>
            </a:r>
            <a:r>
              <a:rPr lang="en-US" sz="1600" dirty="0" smtClean="0">
                <a:solidFill>
                  <a:prstClr val="white"/>
                </a:solidFill>
              </a:rPr>
              <a:t>?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err="1" smtClean="0">
                <a:solidFill>
                  <a:prstClr val="white"/>
                </a:solidFill>
              </a:rPr>
              <a:t>Esistono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malformazioni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dello</a:t>
            </a:r>
            <a:r>
              <a:rPr lang="en-US" sz="1600" dirty="0" smtClean="0">
                <a:solidFill>
                  <a:prstClr val="white"/>
                </a:solidFill>
              </a:rPr>
              <a:t> stent, </a:t>
            </a:r>
            <a:r>
              <a:rPr lang="en-US" sz="1600" dirty="0" err="1" smtClean="0">
                <a:solidFill>
                  <a:prstClr val="white"/>
                </a:solidFill>
              </a:rPr>
              <a:t>dissezioni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degli</a:t>
            </a:r>
            <a:r>
              <a:rPr lang="en-US" sz="1600" dirty="0" smtClean="0">
                <a:solidFill>
                  <a:prstClr val="white"/>
                </a:solidFill>
              </a:rPr>
              <a:t> edge e/o </a:t>
            </a:r>
            <a:r>
              <a:rPr lang="en-US" sz="1600" dirty="0" err="1" smtClean="0">
                <a:solidFill>
                  <a:prstClr val="white"/>
                </a:solidFill>
              </a:rPr>
              <a:t>prolasso</a:t>
            </a:r>
            <a:r>
              <a:rPr lang="en-US" sz="1600" dirty="0" smtClean="0">
                <a:solidFill>
                  <a:prstClr val="white"/>
                </a:solidFill>
              </a:rPr>
              <a:t> di </a:t>
            </a:r>
            <a:r>
              <a:rPr lang="en-US" sz="1600" dirty="0" err="1" smtClean="0">
                <a:solidFill>
                  <a:prstClr val="white"/>
                </a:solidFill>
              </a:rPr>
              <a:t>placca</a:t>
            </a:r>
            <a:r>
              <a:rPr lang="en-US" sz="1600" dirty="0" smtClean="0">
                <a:solidFill>
                  <a:prstClr val="white"/>
                </a:solidFill>
              </a:rPr>
              <a:t>?</a:t>
            </a:r>
            <a:endParaRPr lang="it-IT" sz="1600" dirty="0">
              <a:solidFill>
                <a:prstClr val="white"/>
              </a:solidFill>
            </a:endParaRPr>
          </a:p>
        </p:txBody>
      </p:sp>
      <p:pic>
        <p:nvPicPr>
          <p:cNvPr id="1028" name="Picture 4" descr="La domanda, pensa, risposta e lampadin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49"/>
          <a:stretch/>
        </p:blipFill>
        <p:spPr bwMode="auto">
          <a:xfrm>
            <a:off x="4938464" y="1113722"/>
            <a:ext cx="3810000" cy="195523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7"/>
          <p:cNvSpPr txBox="1">
            <a:spLocks noChangeArrowheads="1"/>
          </p:cNvSpPr>
          <p:nvPr/>
        </p:nvSpPr>
        <p:spPr bwMode="auto">
          <a:xfrm>
            <a:off x="1357313" y="260648"/>
            <a:ext cx="6429375" cy="584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3200" b="1" dirty="0" err="1" smtClean="0">
                <a:solidFill>
                  <a:srgbClr val="FFFFFF"/>
                </a:solidFill>
                <a:latin typeface="Calibri" pitchFamily="34" charset="0"/>
              </a:rPr>
              <a:t>Domande</a:t>
            </a:r>
            <a:r>
              <a:rPr lang="en-US" altLang="it-IT" sz="3200" b="1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altLang="it-IT" sz="3200" b="1" dirty="0" err="1" smtClean="0">
                <a:solidFill>
                  <a:srgbClr val="FFFFFF"/>
                </a:solidFill>
                <a:latin typeface="Calibri" pitchFamily="34" charset="0"/>
              </a:rPr>
              <a:t>quotidiane</a:t>
            </a:r>
            <a:endParaRPr lang="it-IT" altLang="it-IT" sz="3200" b="1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5" name="Immagine 4" descr="9208a937-0bf5-45a9-a606-94f76cd17964_xl.jpg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1576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95536" y="1124744"/>
            <a:ext cx="85309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err="1" smtClean="0"/>
              <a:t>Nell’ACS</a:t>
            </a:r>
            <a:r>
              <a:rPr lang="en-US" sz="1600" dirty="0" smtClean="0"/>
              <a:t>, </a:t>
            </a:r>
            <a:r>
              <a:rPr lang="en-US" sz="1600" dirty="0" err="1" smtClean="0"/>
              <a:t>l’OCT</a:t>
            </a:r>
            <a:r>
              <a:rPr lang="en-US" sz="1600" dirty="0" smtClean="0"/>
              <a:t> è </a:t>
            </a:r>
            <a:r>
              <a:rPr lang="en-US" sz="1600" dirty="0" err="1" smtClean="0"/>
              <a:t>considerato</a:t>
            </a:r>
            <a:r>
              <a:rPr lang="en-US" sz="1600" dirty="0" smtClean="0"/>
              <a:t> </a:t>
            </a:r>
            <a:r>
              <a:rPr lang="en-US" sz="1600" dirty="0" err="1" smtClean="0"/>
              <a:t>il</a:t>
            </a:r>
            <a:r>
              <a:rPr lang="en-US" sz="1600" dirty="0" smtClean="0"/>
              <a:t> </a:t>
            </a:r>
            <a:r>
              <a:rPr lang="en-US" sz="1600" dirty="0" err="1" smtClean="0"/>
              <a:t>metodo</a:t>
            </a:r>
            <a:r>
              <a:rPr lang="en-US" sz="1600" dirty="0" smtClean="0"/>
              <a:t> “gold standard” per la </a:t>
            </a:r>
            <a:r>
              <a:rPr lang="en-US" sz="1600" dirty="0" err="1" smtClean="0"/>
              <a:t>diagnosi</a:t>
            </a:r>
            <a:r>
              <a:rPr lang="en-US" sz="1600" dirty="0" smtClean="0"/>
              <a:t> di </a:t>
            </a:r>
            <a:r>
              <a:rPr lang="en-US" sz="1600" dirty="0" err="1" smtClean="0"/>
              <a:t>trombosi</a:t>
            </a:r>
            <a:r>
              <a:rPr lang="en-US" sz="1600" dirty="0" smtClean="0"/>
              <a:t> </a:t>
            </a:r>
            <a:r>
              <a:rPr lang="en-US" sz="1600" dirty="0" err="1" smtClean="0"/>
              <a:t>intraluminale</a:t>
            </a:r>
            <a:r>
              <a:rPr lang="en-US" sz="1600" dirty="0" smtClean="0"/>
              <a:t>  e di </a:t>
            </a:r>
            <a:r>
              <a:rPr lang="en-US" sz="1600" dirty="0" err="1" smtClean="0"/>
              <a:t>rottura</a:t>
            </a:r>
            <a:r>
              <a:rPr lang="en-US" sz="1600" dirty="0" smtClean="0"/>
              <a:t> del cap </a:t>
            </a:r>
            <a:r>
              <a:rPr lang="en-US" sz="1600" dirty="0" err="1" smtClean="0"/>
              <a:t>fibroso</a:t>
            </a:r>
            <a:r>
              <a:rPr lang="en-US" sz="1600" dirty="0" smtClean="0"/>
              <a:t>. </a:t>
            </a:r>
            <a:r>
              <a:rPr lang="en-US" sz="1600" dirty="0" err="1" smtClean="0"/>
              <a:t>Può</a:t>
            </a:r>
            <a:r>
              <a:rPr lang="en-US" sz="1600" dirty="0" smtClean="0"/>
              <a:t> </a:t>
            </a:r>
            <a:r>
              <a:rPr lang="en-US" sz="1600" dirty="0" err="1" smtClean="0"/>
              <a:t>discriminare</a:t>
            </a:r>
            <a:r>
              <a:rPr lang="en-US" sz="1600" dirty="0" smtClean="0"/>
              <a:t> </a:t>
            </a:r>
            <a:r>
              <a:rPr lang="en-US" sz="1600" dirty="0" err="1" smtClean="0"/>
              <a:t>il</a:t>
            </a:r>
            <a:r>
              <a:rPr lang="en-US" sz="1600" dirty="0" smtClean="0"/>
              <a:t> </a:t>
            </a:r>
            <a:r>
              <a:rPr lang="en-US" sz="1600" dirty="0" err="1" smtClean="0"/>
              <a:t>meccanismo</a:t>
            </a:r>
            <a:r>
              <a:rPr lang="en-US" sz="1600" dirty="0" smtClean="0"/>
              <a:t> </a:t>
            </a:r>
            <a:r>
              <a:rPr lang="en-US" sz="1600" dirty="0" err="1" smtClean="0"/>
              <a:t>sottostante</a:t>
            </a:r>
            <a:r>
              <a:rPr lang="en-US" sz="1600" dirty="0" smtClean="0"/>
              <a:t> </a:t>
            </a:r>
            <a:r>
              <a:rPr lang="en-US" sz="1600" dirty="0" err="1" smtClean="0"/>
              <a:t>l’ACS</a:t>
            </a:r>
            <a:r>
              <a:rPr lang="en-US" sz="1600" dirty="0" smtClean="0"/>
              <a:t> </a:t>
            </a:r>
            <a:r>
              <a:rPr lang="en-US" sz="1600" dirty="0" err="1" smtClean="0"/>
              <a:t>ed</a:t>
            </a:r>
            <a:r>
              <a:rPr lang="en-US" sz="1600" dirty="0" smtClean="0"/>
              <a:t> </a:t>
            </a:r>
            <a:r>
              <a:rPr lang="en-US" sz="1600" dirty="0" err="1" smtClean="0"/>
              <a:t>avere</a:t>
            </a:r>
            <a:r>
              <a:rPr lang="en-US" sz="1600" dirty="0" smtClean="0"/>
              <a:t> un </a:t>
            </a:r>
            <a:r>
              <a:rPr lang="en-US" sz="1600" dirty="0" err="1" smtClean="0"/>
              <a:t>impatto</a:t>
            </a:r>
            <a:r>
              <a:rPr lang="en-US" sz="1600" dirty="0" smtClean="0"/>
              <a:t> </a:t>
            </a:r>
            <a:r>
              <a:rPr lang="en-US" sz="1600" dirty="0" err="1" smtClean="0"/>
              <a:t>sulla</a:t>
            </a:r>
            <a:r>
              <a:rPr lang="en-US" sz="1600" dirty="0" smtClean="0"/>
              <a:t> </a:t>
            </a:r>
            <a:r>
              <a:rPr lang="en-US" sz="1600" dirty="0" err="1" smtClean="0"/>
              <a:t>strategia</a:t>
            </a:r>
            <a:r>
              <a:rPr lang="en-US" sz="1600" dirty="0" smtClean="0"/>
              <a:t> di </a:t>
            </a:r>
            <a:r>
              <a:rPr lang="en-US" sz="1600" dirty="0" err="1" smtClean="0"/>
              <a:t>gestione</a:t>
            </a:r>
            <a:r>
              <a:rPr lang="en-US" sz="1600" dirty="0" smtClean="0"/>
              <a:t>. </a:t>
            </a:r>
          </a:p>
        </p:txBody>
      </p:sp>
      <p:sp>
        <p:nvSpPr>
          <p:cNvPr id="4" name="CasellaDiTesto 7"/>
          <p:cNvSpPr txBox="1">
            <a:spLocks noChangeArrowheads="1"/>
          </p:cNvSpPr>
          <p:nvPr/>
        </p:nvSpPr>
        <p:spPr bwMode="auto">
          <a:xfrm>
            <a:off x="1357313" y="260648"/>
            <a:ext cx="6429375" cy="584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FFFF"/>
                </a:solidFill>
                <a:latin typeface="Calibri" pitchFamily="34" charset="0"/>
              </a:rPr>
              <a:t>Bull’s eye</a:t>
            </a:r>
            <a:endParaRPr lang="it-IT" altLang="it-IT" sz="3200" b="1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l="14185" t="14523" r="39363" b="3052"/>
          <a:stretch/>
        </p:blipFill>
        <p:spPr bwMode="auto">
          <a:xfrm>
            <a:off x="1010616" y="2204864"/>
            <a:ext cx="2230179" cy="2160000"/>
          </a:xfrm>
          <a:prstGeom prst="rect">
            <a:avLst/>
          </a:prstGeom>
          <a:ln w="28575"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19676" t="7154" r="32531" b="47323"/>
          <a:stretch/>
        </p:blipFill>
        <p:spPr bwMode="auto">
          <a:xfrm>
            <a:off x="1008385" y="4534953"/>
            <a:ext cx="2195463" cy="2160000"/>
          </a:xfrm>
          <a:prstGeom prst="rect">
            <a:avLst/>
          </a:prstGeom>
          <a:ln w="28575"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9" name="Picture 3" descr="G:\Frame 148 of Trombo CDx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 l="1451" t="4733" r="13973" b="10908"/>
          <a:stretch>
            <a:fillRect/>
          </a:stretch>
        </p:blipFill>
        <p:spPr bwMode="auto">
          <a:xfrm>
            <a:off x="3995936" y="2205104"/>
            <a:ext cx="2165581" cy="2160000"/>
          </a:xfrm>
          <a:prstGeom prst="rect">
            <a:avLst/>
          </a:prstGeom>
          <a:ln w="28575"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10" name="Picture 2" descr="G:\placca ulcerata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 l="13467" b="15097"/>
          <a:stretch>
            <a:fillRect/>
          </a:stretch>
        </p:blipFill>
        <p:spPr bwMode="auto">
          <a:xfrm>
            <a:off x="4002074" y="4534953"/>
            <a:ext cx="2201461" cy="2160000"/>
          </a:xfrm>
          <a:prstGeom prst="rect">
            <a:avLst/>
          </a:prstGeom>
          <a:ln w="28575"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sp>
        <p:nvSpPr>
          <p:cNvPr id="2" name="Rettangolo 1"/>
          <p:cNvSpPr/>
          <p:nvPr/>
        </p:nvSpPr>
        <p:spPr>
          <a:xfrm>
            <a:off x="6588224" y="2780928"/>
            <a:ext cx="23382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dirty="0" smtClean="0"/>
              <a:t>Rottura di placca con apposizione di trombo</a:t>
            </a:r>
            <a:endParaRPr lang="it-IT" dirty="0"/>
          </a:p>
        </p:txBody>
      </p:sp>
      <p:sp>
        <p:nvSpPr>
          <p:cNvPr id="11" name="Rettangolo 10"/>
          <p:cNvSpPr/>
          <p:nvPr/>
        </p:nvSpPr>
        <p:spPr>
          <a:xfrm>
            <a:off x="6588224" y="5085184"/>
            <a:ext cx="22820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dirty="0" smtClean="0"/>
              <a:t>Rottura di placca con minima apposizione di trombo</a:t>
            </a:r>
            <a:endParaRPr lang="it-IT" altLang="it-IT" dirty="0"/>
          </a:p>
        </p:txBody>
      </p:sp>
      <p:cxnSp>
        <p:nvCxnSpPr>
          <p:cNvPr id="13" name="Connettore 2 12"/>
          <p:cNvCxnSpPr/>
          <p:nvPr/>
        </p:nvCxnSpPr>
        <p:spPr>
          <a:xfrm>
            <a:off x="1763688" y="2996952"/>
            <a:ext cx="2088232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>
            <a:off x="2106116" y="5614953"/>
            <a:ext cx="1745804" cy="26231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magine 11" descr="9208a937-0bf5-45a9-a606-94f76cd17964_xl.jpg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6019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47" name="Group 23"/>
          <p:cNvGraphicFramePr>
            <a:graphicFrameLocks noGrp="1"/>
          </p:cNvGraphicFramePr>
          <p:nvPr/>
        </p:nvGraphicFramePr>
        <p:xfrm>
          <a:off x="1622425" y="2768600"/>
          <a:ext cx="847725" cy="1706748"/>
        </p:xfrm>
        <a:graphic>
          <a:graphicData uri="http://schemas.openxmlformats.org/drawingml/2006/table">
            <a:tbl>
              <a:tblPr/>
              <a:tblGrid>
                <a:gridCol w="8477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706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it-IT" sz="5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it-IT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          </a:t>
                      </a:r>
                    </a:p>
                  </a:txBody>
                  <a:tcPr marT="45654" marB="45654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55301" name="CasellaDiTesto 7"/>
          <p:cNvSpPr txBox="1">
            <a:spLocks noChangeArrowheads="1"/>
          </p:cNvSpPr>
          <p:nvPr/>
        </p:nvSpPr>
        <p:spPr bwMode="auto">
          <a:xfrm>
            <a:off x="1357313" y="500063"/>
            <a:ext cx="6429375" cy="584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Rottura ed erosione di placca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l="3402" t="10621" r="54512" b="7172"/>
          <a:stretch/>
        </p:blipFill>
        <p:spPr bwMode="auto">
          <a:xfrm>
            <a:off x="323528" y="1772816"/>
            <a:ext cx="4005386" cy="3960000"/>
          </a:xfrm>
          <a:prstGeom prst="rect">
            <a:avLst/>
          </a:prstGeom>
          <a:ln w="28575">
            <a:solidFill>
              <a:srgbClr val="FF0000"/>
            </a:solidFill>
            <a:miter lim="800000"/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sp>
        <p:nvSpPr>
          <p:cNvPr id="55303" name="CasellaDiTesto 6"/>
          <p:cNvSpPr txBox="1">
            <a:spLocks noChangeArrowheads="1"/>
          </p:cNvSpPr>
          <p:nvPr/>
        </p:nvSpPr>
        <p:spPr bwMode="auto">
          <a:xfrm>
            <a:off x="214313" y="5929313"/>
            <a:ext cx="41322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Rottura di placca: le frecce indicano la rottura del </a:t>
            </a:r>
            <a:r>
              <a:rPr lang="it-IT" altLang="it-IT" sz="18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cap</a:t>
            </a:r>
            <a:r>
              <a:rPr lang="it-IT" altLang="it-IT" sz="18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fibroso</a:t>
            </a:r>
          </a:p>
        </p:txBody>
      </p:sp>
      <p:sp>
        <p:nvSpPr>
          <p:cNvPr id="55304" name="CasellaDiTesto 7"/>
          <p:cNvSpPr txBox="1">
            <a:spLocks noChangeArrowheads="1"/>
          </p:cNvSpPr>
          <p:nvPr/>
        </p:nvSpPr>
        <p:spPr bwMode="auto">
          <a:xfrm>
            <a:off x="4787900" y="5857875"/>
            <a:ext cx="41322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Erosione e trombosi di placca, senza franca evidenza di rottura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l="54698" t="10732" r="2500" b="7768"/>
          <a:stretch/>
        </p:blipFill>
        <p:spPr bwMode="auto">
          <a:xfrm>
            <a:off x="4788024" y="1772816"/>
            <a:ext cx="4108787" cy="3960000"/>
          </a:xfrm>
          <a:prstGeom prst="rect">
            <a:avLst/>
          </a:prstGeom>
          <a:ln w="28575">
            <a:solidFill>
              <a:srgbClr val="FF0000"/>
            </a:solidFill>
            <a:miter lim="800000"/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8" name="Immagine 7" descr="9208a937-0bf5-45a9-a606-94f76cd17964_xl.jpg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889070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9512" y="1780277"/>
            <a:ext cx="8676964" cy="504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err="1" smtClean="0"/>
              <a:t>C’è</a:t>
            </a:r>
            <a:r>
              <a:rPr lang="en-US" sz="1600" dirty="0" smtClean="0"/>
              <a:t> un </a:t>
            </a:r>
            <a:r>
              <a:rPr lang="en-US" sz="1600" dirty="0" err="1" smtClean="0"/>
              <a:t>vantaggio</a:t>
            </a:r>
            <a:r>
              <a:rPr lang="en-US" sz="1600" dirty="0" smtClean="0"/>
              <a:t> per </a:t>
            </a:r>
            <a:r>
              <a:rPr lang="en-US" sz="1600" dirty="0" err="1" smtClean="0"/>
              <a:t>l’intervento</a:t>
            </a:r>
            <a:r>
              <a:rPr lang="en-US" sz="1600" dirty="0" smtClean="0"/>
              <a:t>? </a:t>
            </a:r>
            <a:endParaRPr lang="en-US" sz="1600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/>
              <a:t>Se </a:t>
            </a:r>
            <a:r>
              <a:rPr lang="en-US" sz="1600" dirty="0" err="1" smtClean="0"/>
              <a:t>sì</a:t>
            </a:r>
            <a:r>
              <a:rPr lang="en-US" sz="1600" dirty="0" smtClean="0"/>
              <a:t>, </a:t>
            </a:r>
            <a:r>
              <a:rPr lang="en-US" sz="1600" dirty="0" err="1" smtClean="0"/>
              <a:t>quali</a:t>
            </a:r>
            <a:r>
              <a:rPr lang="en-US" sz="1600" dirty="0" smtClean="0"/>
              <a:t> </a:t>
            </a:r>
            <a:r>
              <a:rPr lang="en-US" sz="1600" dirty="0" err="1" smtClean="0"/>
              <a:t>vasi</a:t>
            </a:r>
            <a:r>
              <a:rPr lang="en-US" sz="1600" dirty="0" smtClean="0"/>
              <a:t> o </a:t>
            </a:r>
            <a:r>
              <a:rPr lang="en-US" sz="1600" dirty="0" err="1" smtClean="0"/>
              <a:t>lesioni</a:t>
            </a:r>
            <a:r>
              <a:rPr lang="en-US" sz="1600" dirty="0" smtClean="0"/>
              <a:t>? 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US" sz="1600" dirty="0" smtClean="0">
              <a:solidFill>
                <a:prstClr val="white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FFFF00"/>
                </a:solidFill>
              </a:rPr>
              <a:t>E’ </a:t>
            </a:r>
            <a:r>
              <a:rPr lang="en-US" sz="1600" b="1" dirty="0" err="1" smtClean="0">
                <a:solidFill>
                  <a:srgbClr val="FFFF00"/>
                </a:solidFill>
              </a:rPr>
              <a:t>necessaria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l’aterectomia</a:t>
            </a:r>
            <a:r>
              <a:rPr lang="en-US" sz="1600" b="1" dirty="0" smtClean="0">
                <a:solidFill>
                  <a:srgbClr val="FFFF00"/>
                </a:solidFill>
              </a:rPr>
              <a:t>?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FFFF00"/>
                </a:solidFill>
              </a:rPr>
              <a:t>E’ </a:t>
            </a:r>
            <a:r>
              <a:rPr lang="en-US" sz="1600" b="1" dirty="0" err="1" smtClean="0">
                <a:solidFill>
                  <a:srgbClr val="FFFF00"/>
                </a:solidFill>
              </a:rPr>
              <a:t>necessaria</a:t>
            </a:r>
            <a:r>
              <a:rPr lang="en-US" sz="1600" b="1" dirty="0" smtClean="0">
                <a:solidFill>
                  <a:srgbClr val="FFFF00"/>
                </a:solidFill>
              </a:rPr>
              <a:t> la </a:t>
            </a:r>
            <a:r>
              <a:rPr lang="en-US" sz="1600" b="1" dirty="0" err="1" smtClean="0">
                <a:solidFill>
                  <a:srgbClr val="FFFF00"/>
                </a:solidFill>
              </a:rPr>
              <a:t>trombectomia</a:t>
            </a:r>
            <a:r>
              <a:rPr lang="en-US" sz="1600" b="1" dirty="0" smtClean="0">
                <a:solidFill>
                  <a:srgbClr val="FFFF00"/>
                </a:solidFill>
              </a:rPr>
              <a:t>?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FFFF00"/>
                </a:solidFill>
              </a:rPr>
              <a:t>Se </a:t>
            </a:r>
            <a:r>
              <a:rPr lang="en-US" sz="1600" b="1" dirty="0" err="1" smtClean="0">
                <a:solidFill>
                  <a:srgbClr val="FFFF00"/>
                </a:solidFill>
              </a:rPr>
              <a:t>scegliere</a:t>
            </a:r>
            <a:r>
              <a:rPr lang="en-US" sz="1600" b="1" dirty="0" smtClean="0">
                <a:solidFill>
                  <a:srgbClr val="FFFF00"/>
                </a:solidFill>
              </a:rPr>
              <a:t> pre-</a:t>
            </a:r>
            <a:r>
              <a:rPr lang="en-US" sz="1600" b="1" dirty="0" err="1" smtClean="0">
                <a:solidFill>
                  <a:srgbClr val="FFFF00"/>
                </a:solidFill>
              </a:rPr>
              <a:t>dilatazione</a:t>
            </a:r>
            <a:r>
              <a:rPr lang="en-US" sz="1600" b="1" dirty="0" smtClean="0">
                <a:solidFill>
                  <a:srgbClr val="FFFF00"/>
                </a:solidFill>
              </a:rPr>
              <a:t> o stenting </a:t>
            </a:r>
            <a:r>
              <a:rPr lang="en-US" sz="1600" b="1" dirty="0" err="1" smtClean="0">
                <a:solidFill>
                  <a:srgbClr val="FFFF00"/>
                </a:solidFill>
              </a:rPr>
              <a:t>diretto</a:t>
            </a:r>
            <a:r>
              <a:rPr lang="en-US" sz="1600" b="1" dirty="0" smtClean="0">
                <a:solidFill>
                  <a:srgbClr val="FFFF00"/>
                </a:solidFill>
              </a:rPr>
              <a:t>, </a:t>
            </a:r>
            <a:r>
              <a:rPr lang="en-US" sz="1600" b="1" dirty="0" err="1" smtClean="0">
                <a:solidFill>
                  <a:srgbClr val="FFFF00"/>
                </a:solidFill>
              </a:rPr>
              <a:t>quanto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essere</a:t>
            </a:r>
            <a:r>
              <a:rPr lang="en-US" sz="1600" b="1" dirty="0" smtClean="0">
                <a:solidFill>
                  <a:srgbClr val="FFFF00"/>
                </a:solidFill>
              </a:rPr>
              <a:t> aggressive </a:t>
            </a:r>
            <a:r>
              <a:rPr lang="en-US" sz="1600" b="1" dirty="0" err="1" smtClean="0">
                <a:solidFill>
                  <a:srgbClr val="FFFF00"/>
                </a:solidFill>
              </a:rPr>
              <a:t>nella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procedura</a:t>
            </a:r>
            <a:endParaRPr lang="en-US" sz="1600" b="1" dirty="0" smtClean="0">
              <a:solidFill>
                <a:srgbClr val="FFFF00"/>
              </a:solidFill>
            </a:endParaRPr>
          </a:p>
          <a:p>
            <a:pPr algn="just"/>
            <a:r>
              <a:rPr lang="en-US" sz="1600" b="1" dirty="0" smtClean="0">
                <a:solidFill>
                  <a:srgbClr val="FFFF00"/>
                </a:solidFill>
              </a:rPr>
              <a:t>(</a:t>
            </a:r>
            <a:r>
              <a:rPr lang="en-US" sz="1600" b="1" dirty="0" err="1" smtClean="0">
                <a:solidFill>
                  <a:srgbClr val="FFFF00"/>
                </a:solidFill>
              </a:rPr>
              <a:t>p.e</a:t>
            </a:r>
            <a:r>
              <a:rPr lang="en-US" sz="1600" b="1" dirty="0" err="1">
                <a:solidFill>
                  <a:srgbClr val="FFFF00"/>
                </a:solidFill>
              </a:rPr>
              <a:t>.</a:t>
            </a:r>
            <a:r>
              <a:rPr lang="en-US" sz="1600" b="1" dirty="0">
                <a:solidFill>
                  <a:srgbClr val="FFFF00"/>
                </a:solidFill>
              </a:rPr>
              <a:t>, </a:t>
            </a:r>
            <a:r>
              <a:rPr lang="en-US" sz="1600" b="1" dirty="0" err="1" smtClean="0">
                <a:solidFill>
                  <a:srgbClr val="FFFF00"/>
                </a:solidFill>
              </a:rPr>
              <a:t>tipo</a:t>
            </a:r>
            <a:r>
              <a:rPr lang="en-US" sz="1600" b="1" dirty="0" smtClean="0">
                <a:solidFill>
                  <a:srgbClr val="FFFF00"/>
                </a:solidFill>
              </a:rPr>
              <a:t> di Pallone [compliant</a:t>
            </a:r>
            <a:r>
              <a:rPr lang="en-US" sz="1600" b="1" dirty="0">
                <a:solidFill>
                  <a:srgbClr val="FFFF00"/>
                </a:solidFill>
              </a:rPr>
              <a:t>, </a:t>
            </a:r>
            <a:r>
              <a:rPr lang="en-US" sz="1600" b="1" dirty="0" smtClean="0">
                <a:solidFill>
                  <a:srgbClr val="FFFF00"/>
                </a:solidFill>
              </a:rPr>
              <a:t>non-compliant], </a:t>
            </a:r>
            <a:r>
              <a:rPr lang="en-US" sz="1600" b="1" dirty="0" err="1" smtClean="0">
                <a:solidFill>
                  <a:srgbClr val="FFFF00"/>
                </a:solidFill>
              </a:rPr>
              <a:t>diametro</a:t>
            </a:r>
            <a:r>
              <a:rPr lang="en-US" sz="1600" b="1" dirty="0" smtClean="0">
                <a:solidFill>
                  <a:srgbClr val="FFFF00"/>
                </a:solidFill>
              </a:rPr>
              <a:t> del </a:t>
            </a:r>
            <a:r>
              <a:rPr lang="en-US" sz="1600" b="1" dirty="0" err="1" smtClean="0">
                <a:solidFill>
                  <a:srgbClr val="FFFF00"/>
                </a:solidFill>
              </a:rPr>
              <a:t>pallone</a:t>
            </a:r>
            <a:r>
              <a:rPr lang="en-US" sz="1600" b="1" dirty="0" smtClean="0">
                <a:solidFill>
                  <a:srgbClr val="FFFF00"/>
                </a:solidFill>
              </a:rPr>
              <a:t> e </a:t>
            </a:r>
            <a:r>
              <a:rPr lang="en-US" sz="1600" b="1" dirty="0" err="1" smtClean="0">
                <a:solidFill>
                  <a:srgbClr val="FFFF00"/>
                </a:solidFill>
              </a:rPr>
              <a:t>pressione</a:t>
            </a:r>
            <a:r>
              <a:rPr lang="en-US" sz="1600" b="1" dirty="0" smtClean="0">
                <a:solidFill>
                  <a:srgbClr val="FFFF00"/>
                </a:solidFill>
              </a:rPr>
              <a:t> di </a:t>
            </a:r>
            <a:r>
              <a:rPr lang="en-US" sz="1600" b="1" dirty="0" err="1" smtClean="0">
                <a:solidFill>
                  <a:srgbClr val="FFFF00"/>
                </a:solidFill>
              </a:rPr>
              <a:t>gonfiaggio</a:t>
            </a:r>
            <a:r>
              <a:rPr lang="en-US" sz="1600" b="1" dirty="0" smtClean="0">
                <a:solidFill>
                  <a:srgbClr val="FFFF00"/>
                </a:solidFill>
              </a:rPr>
              <a:t>)?</a:t>
            </a:r>
          </a:p>
          <a:p>
            <a:pPr algn="just"/>
            <a:endParaRPr lang="en-US" sz="1600" dirty="0" smtClean="0">
              <a:solidFill>
                <a:prstClr val="white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white"/>
                </a:solidFill>
              </a:rPr>
              <a:t>Per la </a:t>
            </a:r>
            <a:r>
              <a:rPr lang="en-US" sz="1600" dirty="0" err="1" smtClean="0">
                <a:solidFill>
                  <a:prstClr val="white"/>
                </a:solidFill>
              </a:rPr>
              <a:t>selezione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dello</a:t>
            </a:r>
            <a:r>
              <a:rPr lang="en-US" sz="1600" dirty="0" smtClean="0">
                <a:solidFill>
                  <a:prstClr val="white"/>
                </a:solidFill>
              </a:rPr>
              <a:t> stent, quale </a:t>
            </a:r>
            <a:r>
              <a:rPr lang="en-US" sz="1600" dirty="0" err="1" smtClean="0">
                <a:solidFill>
                  <a:prstClr val="white"/>
                </a:solidFill>
              </a:rPr>
              <a:t>lunghezza</a:t>
            </a:r>
            <a:r>
              <a:rPr lang="en-US" sz="1600" dirty="0" smtClean="0">
                <a:solidFill>
                  <a:prstClr val="white"/>
                </a:solidFill>
              </a:rPr>
              <a:t> (</a:t>
            </a:r>
            <a:r>
              <a:rPr lang="en-US" sz="1600" dirty="0" err="1" smtClean="0">
                <a:solidFill>
                  <a:prstClr val="white"/>
                </a:solidFill>
              </a:rPr>
              <a:t>p.e</a:t>
            </a:r>
            <a:r>
              <a:rPr lang="en-US" sz="1600" dirty="0" err="1">
                <a:solidFill>
                  <a:prstClr val="white"/>
                </a:solidFill>
              </a:rPr>
              <a:t>.</a:t>
            </a:r>
            <a:r>
              <a:rPr lang="en-US" sz="1600" dirty="0">
                <a:solidFill>
                  <a:prstClr val="white"/>
                </a:solidFill>
              </a:rPr>
              <a:t>, </a:t>
            </a:r>
            <a:r>
              <a:rPr lang="en-US" sz="1600" dirty="0" err="1" smtClean="0">
                <a:solidFill>
                  <a:prstClr val="white"/>
                </a:solidFill>
              </a:rPr>
              <a:t>selezionando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l’appropriata</a:t>
            </a:r>
            <a:r>
              <a:rPr lang="en-US" sz="1600" dirty="0" smtClean="0">
                <a:solidFill>
                  <a:prstClr val="white"/>
                </a:solidFill>
              </a:rPr>
              <a:t> “landing zone” </a:t>
            </a:r>
            <a:r>
              <a:rPr lang="en-US" sz="1600" dirty="0" err="1" smtClean="0">
                <a:solidFill>
                  <a:prstClr val="white"/>
                </a:solidFill>
              </a:rPr>
              <a:t>ed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evitando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l’atterraggio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su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placche</a:t>
            </a:r>
            <a:r>
              <a:rPr lang="en-US" sz="1600" dirty="0" smtClean="0">
                <a:solidFill>
                  <a:prstClr val="white"/>
                </a:solidFill>
              </a:rPr>
              <a:t> soft o </a:t>
            </a:r>
            <a:r>
              <a:rPr lang="en-US" sz="1600" dirty="0" err="1" smtClean="0">
                <a:solidFill>
                  <a:prstClr val="white"/>
                </a:solidFill>
              </a:rPr>
              <a:t>calcificate</a:t>
            </a:r>
            <a:r>
              <a:rPr lang="en-US" sz="1600" dirty="0" smtClean="0">
                <a:solidFill>
                  <a:prstClr val="white"/>
                </a:solidFill>
              </a:rPr>
              <a:t> per </a:t>
            </a:r>
            <a:r>
              <a:rPr lang="en-US" sz="1600" dirty="0" err="1" smtClean="0">
                <a:solidFill>
                  <a:prstClr val="white"/>
                </a:solidFill>
              </a:rPr>
              <a:t>minimizzare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il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potenziale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rischio</a:t>
            </a:r>
            <a:r>
              <a:rPr lang="en-US" sz="1600" dirty="0" smtClean="0">
                <a:solidFill>
                  <a:prstClr val="white"/>
                </a:solidFill>
              </a:rPr>
              <a:t> di </a:t>
            </a:r>
            <a:r>
              <a:rPr lang="en-US" sz="1600" dirty="0" err="1" smtClean="0">
                <a:solidFill>
                  <a:prstClr val="white"/>
                </a:solidFill>
              </a:rPr>
              <a:t>dissezione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intimale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agli</a:t>
            </a:r>
            <a:r>
              <a:rPr lang="en-US" sz="1600" dirty="0" smtClean="0">
                <a:solidFill>
                  <a:prstClr val="white"/>
                </a:solidFill>
              </a:rPr>
              <a:t> edge) e quale </a:t>
            </a:r>
            <a:r>
              <a:rPr lang="en-US" sz="1600" dirty="0" err="1" smtClean="0">
                <a:solidFill>
                  <a:prstClr val="white"/>
                </a:solidFill>
              </a:rPr>
              <a:t>diametro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sono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appropriati</a:t>
            </a:r>
            <a:r>
              <a:rPr lang="en-US" sz="1600" dirty="0" smtClean="0">
                <a:solidFill>
                  <a:prstClr val="white"/>
                </a:solidFill>
              </a:rPr>
              <a:t>?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white"/>
                </a:solidFill>
              </a:rPr>
              <a:t>E’ </a:t>
            </a:r>
            <a:r>
              <a:rPr lang="en-US" sz="1600" dirty="0" err="1" smtClean="0">
                <a:solidFill>
                  <a:prstClr val="white"/>
                </a:solidFill>
              </a:rPr>
              <a:t>necessario</a:t>
            </a:r>
            <a:r>
              <a:rPr lang="en-US" sz="1600" dirty="0" smtClean="0">
                <a:solidFill>
                  <a:prstClr val="white"/>
                </a:solidFill>
              </a:rPr>
              <a:t> un solo stent o </a:t>
            </a:r>
            <a:r>
              <a:rPr lang="en-US" sz="1600" dirty="0" err="1" smtClean="0">
                <a:solidFill>
                  <a:prstClr val="white"/>
                </a:solidFill>
              </a:rPr>
              <a:t>meglio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una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strategia</a:t>
            </a:r>
            <a:r>
              <a:rPr lang="en-US" sz="1600" dirty="0" smtClean="0">
                <a:solidFill>
                  <a:prstClr val="white"/>
                </a:solidFill>
              </a:rPr>
              <a:t> a </a:t>
            </a:r>
            <a:r>
              <a:rPr lang="en-US" sz="1600" dirty="0" err="1" smtClean="0">
                <a:solidFill>
                  <a:prstClr val="white"/>
                </a:solidFill>
              </a:rPr>
              <a:t>più</a:t>
            </a:r>
            <a:r>
              <a:rPr lang="en-US" sz="1600" dirty="0" smtClean="0">
                <a:solidFill>
                  <a:prstClr val="white"/>
                </a:solidFill>
              </a:rPr>
              <a:t> stent?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white"/>
                </a:solidFill>
              </a:rPr>
              <a:t>Se </a:t>
            </a:r>
            <a:r>
              <a:rPr lang="en-US" sz="1600" dirty="0" err="1" smtClean="0">
                <a:solidFill>
                  <a:prstClr val="white"/>
                </a:solidFill>
              </a:rPr>
              <a:t>c’è</a:t>
            </a:r>
            <a:r>
              <a:rPr lang="en-US" sz="1600" dirty="0" smtClean="0">
                <a:solidFill>
                  <a:prstClr val="white"/>
                </a:solidFill>
              </a:rPr>
              <a:t> la </a:t>
            </a:r>
            <a:r>
              <a:rPr lang="en-US" sz="1600" dirty="0" err="1" smtClean="0">
                <a:solidFill>
                  <a:prstClr val="white"/>
                </a:solidFill>
              </a:rPr>
              <a:t>necessità</a:t>
            </a:r>
            <a:r>
              <a:rPr lang="en-US" sz="1600" dirty="0" smtClean="0">
                <a:solidFill>
                  <a:prstClr val="white"/>
                </a:solidFill>
              </a:rPr>
              <a:t> di un overlapping, </a:t>
            </a:r>
            <a:r>
              <a:rPr lang="en-US" sz="1600" dirty="0" err="1" smtClean="0">
                <a:solidFill>
                  <a:prstClr val="white"/>
                </a:solidFill>
              </a:rPr>
              <a:t>qual</a:t>
            </a:r>
            <a:r>
              <a:rPr lang="en-US" sz="1600" dirty="0">
                <a:solidFill>
                  <a:prstClr val="white"/>
                </a:solidFill>
              </a:rPr>
              <a:t> </a:t>
            </a:r>
            <a:r>
              <a:rPr lang="en-US" sz="1600" dirty="0" smtClean="0">
                <a:solidFill>
                  <a:prstClr val="white"/>
                </a:solidFill>
              </a:rPr>
              <a:t>è la </a:t>
            </a:r>
            <a:r>
              <a:rPr lang="en-US" sz="1600" dirty="0" err="1" smtClean="0">
                <a:solidFill>
                  <a:prstClr val="white"/>
                </a:solidFill>
              </a:rPr>
              <a:t>posizione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migliore</a:t>
            </a:r>
            <a:r>
              <a:rPr lang="en-US" sz="1600" dirty="0" smtClean="0">
                <a:solidFill>
                  <a:prstClr val="white"/>
                </a:solidFill>
              </a:rPr>
              <a:t>? </a:t>
            </a:r>
          </a:p>
          <a:p>
            <a:pPr algn="just"/>
            <a:endParaRPr lang="en-US" sz="1600" dirty="0" smtClean="0">
              <a:solidFill>
                <a:prstClr val="white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white"/>
                </a:solidFill>
              </a:rPr>
              <a:t>Per </a:t>
            </a:r>
            <a:r>
              <a:rPr lang="en-US" sz="1600" dirty="0" err="1" smtClean="0">
                <a:solidFill>
                  <a:prstClr val="white"/>
                </a:solidFill>
              </a:rPr>
              <a:t>quanto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riguarda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l’ottimizzazione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dello</a:t>
            </a:r>
            <a:r>
              <a:rPr lang="en-US" sz="1600" dirty="0" smtClean="0">
                <a:solidFill>
                  <a:prstClr val="white"/>
                </a:solidFill>
              </a:rPr>
              <a:t> stent, </a:t>
            </a:r>
            <a:r>
              <a:rPr lang="en-US" sz="1600" dirty="0" err="1" smtClean="0">
                <a:solidFill>
                  <a:prstClr val="white"/>
                </a:solidFill>
              </a:rPr>
              <a:t>l’espansione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dello</a:t>
            </a:r>
            <a:r>
              <a:rPr lang="en-US" sz="1600" dirty="0" smtClean="0">
                <a:solidFill>
                  <a:prstClr val="white"/>
                </a:solidFill>
              </a:rPr>
              <a:t> stent è </a:t>
            </a:r>
            <a:r>
              <a:rPr lang="en-US" sz="1600" dirty="0" err="1" smtClean="0">
                <a:solidFill>
                  <a:prstClr val="white"/>
                </a:solidFill>
              </a:rPr>
              <a:t>adeguata</a:t>
            </a:r>
            <a:r>
              <a:rPr lang="en-US" sz="1600" dirty="0" smtClean="0">
                <a:solidFill>
                  <a:prstClr val="white"/>
                </a:solidFill>
              </a:rPr>
              <a:t>?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err="1" smtClean="0">
                <a:solidFill>
                  <a:prstClr val="white"/>
                </a:solidFill>
              </a:rPr>
              <a:t>Esistono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malformazioni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dello</a:t>
            </a:r>
            <a:r>
              <a:rPr lang="en-US" sz="1600" dirty="0" smtClean="0">
                <a:solidFill>
                  <a:prstClr val="white"/>
                </a:solidFill>
              </a:rPr>
              <a:t> stent, </a:t>
            </a:r>
            <a:r>
              <a:rPr lang="en-US" sz="1600" dirty="0" err="1" smtClean="0">
                <a:solidFill>
                  <a:prstClr val="white"/>
                </a:solidFill>
              </a:rPr>
              <a:t>dissezioni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degli</a:t>
            </a:r>
            <a:r>
              <a:rPr lang="en-US" sz="1600" dirty="0" smtClean="0">
                <a:solidFill>
                  <a:prstClr val="white"/>
                </a:solidFill>
              </a:rPr>
              <a:t> edge e/o </a:t>
            </a:r>
            <a:r>
              <a:rPr lang="en-US" sz="1600" dirty="0" err="1" smtClean="0">
                <a:solidFill>
                  <a:prstClr val="white"/>
                </a:solidFill>
              </a:rPr>
              <a:t>prolasso</a:t>
            </a:r>
            <a:r>
              <a:rPr lang="en-US" sz="1600" dirty="0" smtClean="0">
                <a:solidFill>
                  <a:prstClr val="white"/>
                </a:solidFill>
              </a:rPr>
              <a:t> di </a:t>
            </a:r>
            <a:r>
              <a:rPr lang="en-US" sz="1600" dirty="0" err="1" smtClean="0">
                <a:solidFill>
                  <a:prstClr val="white"/>
                </a:solidFill>
              </a:rPr>
              <a:t>placca</a:t>
            </a:r>
            <a:r>
              <a:rPr lang="en-US" sz="1600" dirty="0" smtClean="0">
                <a:solidFill>
                  <a:prstClr val="white"/>
                </a:solidFill>
              </a:rPr>
              <a:t>?</a:t>
            </a:r>
            <a:endParaRPr lang="it-IT" sz="1600" dirty="0">
              <a:solidFill>
                <a:prstClr val="white"/>
              </a:solidFill>
            </a:endParaRPr>
          </a:p>
        </p:txBody>
      </p:sp>
      <p:pic>
        <p:nvPicPr>
          <p:cNvPr id="1028" name="Picture 4" descr="La domanda, pensa, risposta e lampadin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49"/>
          <a:stretch/>
        </p:blipFill>
        <p:spPr bwMode="auto">
          <a:xfrm>
            <a:off x="5004048" y="980728"/>
            <a:ext cx="3810000" cy="195523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7"/>
          <p:cNvSpPr txBox="1">
            <a:spLocks noChangeArrowheads="1"/>
          </p:cNvSpPr>
          <p:nvPr/>
        </p:nvSpPr>
        <p:spPr bwMode="auto">
          <a:xfrm>
            <a:off x="1357313" y="260648"/>
            <a:ext cx="6429375" cy="584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3200" b="1" dirty="0" err="1" smtClean="0">
                <a:solidFill>
                  <a:srgbClr val="FFFFFF"/>
                </a:solidFill>
                <a:latin typeface="Calibri" pitchFamily="34" charset="0"/>
              </a:rPr>
              <a:t>Domande</a:t>
            </a:r>
            <a:r>
              <a:rPr lang="en-US" altLang="it-IT" sz="3200" b="1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altLang="it-IT" sz="3200" b="1" dirty="0" err="1" smtClean="0">
                <a:solidFill>
                  <a:srgbClr val="FFFFFF"/>
                </a:solidFill>
                <a:latin typeface="Calibri" pitchFamily="34" charset="0"/>
              </a:rPr>
              <a:t>quotidiane</a:t>
            </a:r>
            <a:endParaRPr lang="it-IT" altLang="it-IT" sz="3200" b="1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5" name="Immagine 4" descr="9208a937-0bf5-45a9-a606-94f76cd17964_xl.jpg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1534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533400" y="134024"/>
            <a:ext cx="806167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/>
          <a:lstStyle/>
          <a:p>
            <a:pPr algn="ctr"/>
            <a:r>
              <a:rPr lang="en-US" sz="3200" b="1" dirty="0" err="1" smtClean="0">
                <a:latin typeface="Century Gothic" pitchFamily="34" charset="0"/>
              </a:rPr>
              <a:t>Arterie</a:t>
            </a:r>
            <a:r>
              <a:rPr lang="en-US" sz="3200" b="1" dirty="0" smtClean="0">
                <a:latin typeface="Century Gothic" pitchFamily="34" charset="0"/>
              </a:rPr>
              <a:t> </a:t>
            </a:r>
            <a:r>
              <a:rPr lang="en-US" sz="3200" b="1" dirty="0" err="1" smtClean="0">
                <a:latin typeface="Century Gothic" pitchFamily="34" charset="0"/>
              </a:rPr>
              <a:t>Coronariche</a:t>
            </a:r>
            <a:r>
              <a:rPr lang="en-US" sz="3200" b="1" dirty="0" smtClean="0">
                <a:latin typeface="Century Gothic" pitchFamily="34" charset="0"/>
              </a:rPr>
              <a:t> vs. </a:t>
            </a:r>
            <a:r>
              <a:rPr lang="en-US" sz="3200" b="1" dirty="0" err="1" smtClean="0">
                <a:latin typeface="Century Gothic" pitchFamily="34" charset="0"/>
              </a:rPr>
              <a:t>Microcircolo</a:t>
            </a:r>
            <a:endParaRPr lang="en-US" sz="3200" b="1" dirty="0">
              <a:latin typeface="Century Gothic" pitchFamily="34" charset="0"/>
            </a:endParaRPr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355" y="988098"/>
            <a:ext cx="4374445" cy="510451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elbrecht Petrus LCA RAO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8138" b="16927"/>
          <a:stretch>
            <a:fillRect/>
          </a:stretch>
        </p:blipFill>
        <p:spPr bwMode="auto">
          <a:xfrm>
            <a:off x="152400" y="989687"/>
            <a:ext cx="4387222" cy="510631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651934" y="4018637"/>
            <a:ext cx="371263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nl-BE" sz="1800" dirty="0" smtClean="0">
                <a:latin typeface="Arial" charset="0"/>
              </a:rPr>
              <a:t>La coronarografia identifica solo il 5</a:t>
            </a:r>
            <a:r>
              <a:rPr lang="nl-BE" sz="1800" dirty="0">
                <a:latin typeface="Arial" charset="0"/>
              </a:rPr>
              <a:t>% </a:t>
            </a:r>
            <a:r>
              <a:rPr lang="nl-BE" sz="1800" dirty="0" smtClean="0">
                <a:latin typeface="Arial" charset="0"/>
              </a:rPr>
              <a:t>del globale albero coronarico</a:t>
            </a:r>
            <a:endParaRPr lang="nl-BE" sz="1800" dirty="0">
              <a:latin typeface="Arial" charset="0"/>
            </a:endParaRPr>
          </a:p>
        </p:txBody>
      </p:sp>
      <p:pic>
        <p:nvPicPr>
          <p:cNvPr id="6" name="Immagine 5" descr="9208a937-0bf5-45a9-a606-94f76cd17964_xl.jpg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648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19572" y="1268760"/>
            <a:ext cx="77048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L’OCT ha </a:t>
            </a:r>
            <a:r>
              <a:rPr lang="en-US" dirty="0" err="1" smtClean="0"/>
              <a:t>grande</a:t>
            </a:r>
            <a:r>
              <a:rPr lang="en-US" dirty="0" smtClean="0"/>
              <a:t> </a:t>
            </a:r>
            <a:r>
              <a:rPr lang="en-US" dirty="0" err="1" smtClean="0"/>
              <a:t>penetrazione</a:t>
            </a:r>
            <a:r>
              <a:rPr lang="en-US" dirty="0" smtClean="0"/>
              <a:t> </a:t>
            </a:r>
            <a:r>
              <a:rPr lang="en-US" dirty="0" err="1" smtClean="0"/>
              <a:t>nel</a:t>
            </a:r>
            <a:r>
              <a:rPr lang="en-US" dirty="0" smtClean="0"/>
              <a:t> </a:t>
            </a:r>
            <a:r>
              <a:rPr lang="en-US" dirty="0" err="1" smtClean="0"/>
              <a:t>tessuto</a:t>
            </a:r>
            <a:r>
              <a:rPr lang="en-US" dirty="0" smtClean="0"/>
              <a:t> </a:t>
            </a:r>
            <a:r>
              <a:rPr lang="en-US" dirty="0" err="1" smtClean="0"/>
              <a:t>calcifico</a:t>
            </a:r>
            <a:r>
              <a:rPr lang="en-US" dirty="0" smtClean="0"/>
              <a:t>,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permette</a:t>
            </a:r>
            <a:r>
              <a:rPr lang="en-US" dirty="0" smtClean="0"/>
              <a:t> la </a:t>
            </a:r>
            <a:r>
              <a:rPr lang="en-US" dirty="0" err="1" smtClean="0"/>
              <a:t>valutazione</a:t>
            </a:r>
            <a:r>
              <a:rPr lang="en-US" dirty="0" smtClean="0"/>
              <a:t> </a:t>
            </a:r>
            <a:r>
              <a:rPr lang="en-US" dirty="0" err="1" smtClean="0"/>
              <a:t>dello</a:t>
            </a:r>
            <a:r>
              <a:rPr lang="en-US" dirty="0" smtClean="0"/>
              <a:t> </a:t>
            </a:r>
            <a:r>
              <a:rPr lang="en-US" dirty="0" err="1" smtClean="0"/>
              <a:t>spessore</a:t>
            </a:r>
            <a:r>
              <a:rPr lang="en-US" dirty="0" smtClean="0"/>
              <a:t> del </a:t>
            </a:r>
            <a:r>
              <a:rPr lang="en-US" dirty="0" err="1" smtClean="0"/>
              <a:t>calcio</a:t>
            </a:r>
            <a:r>
              <a:rPr lang="en-US" dirty="0" smtClean="0"/>
              <a:t> </a:t>
            </a:r>
            <a:r>
              <a:rPr lang="en-US" dirty="0" err="1" smtClean="0"/>
              <a:t>stesso</a:t>
            </a:r>
            <a:r>
              <a:rPr lang="en-US" dirty="0" smtClean="0"/>
              <a:t>. Il </a:t>
            </a:r>
            <a:r>
              <a:rPr lang="en-US" dirty="0" err="1" smtClean="0"/>
              <a:t>calcio</a:t>
            </a:r>
            <a:r>
              <a:rPr lang="en-US" dirty="0" smtClean="0"/>
              <a:t> </a:t>
            </a:r>
            <a:r>
              <a:rPr lang="en-US" dirty="0" err="1" smtClean="0"/>
              <a:t>concentrico</a:t>
            </a:r>
            <a:r>
              <a:rPr lang="en-US" dirty="0" smtClean="0"/>
              <a:t> ma </a:t>
            </a:r>
            <a:r>
              <a:rPr lang="en-US" dirty="0" err="1" smtClean="0"/>
              <a:t>sottile</a:t>
            </a:r>
            <a:r>
              <a:rPr lang="en-US" dirty="0" smtClean="0"/>
              <a:t> </a:t>
            </a:r>
            <a:r>
              <a:rPr lang="en-US" dirty="0" err="1" smtClean="0"/>
              <a:t>può</a:t>
            </a:r>
            <a:r>
              <a:rPr lang="en-US" dirty="0" smtClean="0"/>
              <a:t> </a:t>
            </a:r>
            <a:r>
              <a:rPr lang="en-US" dirty="0" err="1" smtClean="0"/>
              <a:t>essere</a:t>
            </a:r>
            <a:r>
              <a:rPr lang="en-US" dirty="0" smtClean="0"/>
              <a:t> </a:t>
            </a:r>
            <a:r>
              <a:rPr lang="en-US" dirty="0" err="1" smtClean="0"/>
              <a:t>fratturato</a:t>
            </a:r>
            <a:r>
              <a:rPr lang="en-US" dirty="0" smtClean="0"/>
              <a:t> con </a:t>
            </a:r>
            <a:r>
              <a:rPr lang="en-US" dirty="0" err="1" smtClean="0"/>
              <a:t>palloni</a:t>
            </a:r>
            <a:r>
              <a:rPr lang="en-US" dirty="0" smtClean="0"/>
              <a:t> </a:t>
            </a:r>
            <a:r>
              <a:rPr lang="en-US" dirty="0" err="1" smtClean="0"/>
              <a:t>semicomplianti</a:t>
            </a:r>
            <a:r>
              <a:rPr lang="en-US" dirty="0" smtClean="0"/>
              <a:t> o ad </a:t>
            </a:r>
            <a:r>
              <a:rPr lang="en-US" dirty="0" err="1" smtClean="0"/>
              <a:t>alta</a:t>
            </a:r>
            <a:r>
              <a:rPr lang="en-US" dirty="0" smtClean="0"/>
              <a:t> </a:t>
            </a:r>
            <a:r>
              <a:rPr lang="en-US" dirty="0" err="1" smtClean="0"/>
              <a:t>pressione</a:t>
            </a:r>
            <a:r>
              <a:rPr lang="en-US" dirty="0" smtClean="0"/>
              <a:t>. Al </a:t>
            </a:r>
            <a:r>
              <a:rPr lang="en-US" dirty="0" err="1" smtClean="0"/>
              <a:t>contrario</a:t>
            </a:r>
            <a:r>
              <a:rPr lang="en-US" dirty="0" smtClean="0"/>
              <a:t> </a:t>
            </a:r>
            <a:r>
              <a:rPr lang="en-US" dirty="0" err="1" smtClean="0"/>
              <a:t>quando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calcio</a:t>
            </a:r>
            <a:r>
              <a:rPr lang="en-US" dirty="0" smtClean="0"/>
              <a:t> è </a:t>
            </a:r>
            <a:r>
              <a:rPr lang="en-US" dirty="0" err="1" smtClean="0"/>
              <a:t>spesso</a:t>
            </a:r>
            <a:r>
              <a:rPr lang="en-US" dirty="0" smtClean="0"/>
              <a:t> e </a:t>
            </a:r>
            <a:r>
              <a:rPr lang="en-US" dirty="0" err="1" smtClean="0"/>
              <a:t>concentrico</a:t>
            </a:r>
            <a:r>
              <a:rPr lang="en-US" dirty="0" smtClean="0"/>
              <a:t>, </a:t>
            </a:r>
            <a:r>
              <a:rPr lang="en-US" dirty="0" err="1" smtClean="0"/>
              <a:t>dovrebbe</a:t>
            </a:r>
            <a:r>
              <a:rPr lang="en-US" dirty="0" smtClean="0"/>
              <a:t> </a:t>
            </a:r>
            <a:r>
              <a:rPr lang="en-US" dirty="0" err="1" smtClean="0"/>
              <a:t>essere</a:t>
            </a:r>
            <a:r>
              <a:rPr lang="en-US" dirty="0" smtClean="0"/>
              <a:t> </a:t>
            </a:r>
            <a:r>
              <a:rPr lang="en-US" dirty="0" err="1" smtClean="0"/>
              <a:t>valutato</a:t>
            </a:r>
            <a:r>
              <a:rPr lang="en-US" dirty="0" smtClean="0"/>
              <a:t> </a:t>
            </a:r>
            <a:r>
              <a:rPr lang="en-US" dirty="0" err="1" smtClean="0"/>
              <a:t>l’utilizzo</a:t>
            </a:r>
            <a:r>
              <a:rPr lang="en-US" dirty="0" smtClean="0"/>
              <a:t> </a:t>
            </a:r>
            <a:r>
              <a:rPr lang="en-US" dirty="0" err="1" smtClean="0"/>
              <a:t>dell’aterectomia</a:t>
            </a:r>
            <a:r>
              <a:rPr lang="en-US" dirty="0" smtClean="0"/>
              <a:t>. </a:t>
            </a:r>
          </a:p>
          <a:p>
            <a:pPr algn="just"/>
            <a:endParaRPr lang="en-US" dirty="0"/>
          </a:p>
        </p:txBody>
      </p:sp>
      <p:pic>
        <p:nvPicPr>
          <p:cNvPr id="1026" name="Picture 2" descr="F:\gise2016\ca sottil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9" t="9569" r="31776" b="53727"/>
          <a:stretch/>
        </p:blipFill>
        <p:spPr bwMode="auto">
          <a:xfrm>
            <a:off x="1117944" y="2708920"/>
            <a:ext cx="2950000" cy="2880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gise2016\ca spess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5" t="14794" r="28462" b="44425"/>
          <a:stretch/>
        </p:blipFill>
        <p:spPr bwMode="auto">
          <a:xfrm>
            <a:off x="4932040" y="2708920"/>
            <a:ext cx="3014999" cy="2880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7"/>
          <p:cNvSpPr txBox="1">
            <a:spLocks noChangeArrowheads="1"/>
          </p:cNvSpPr>
          <p:nvPr/>
        </p:nvSpPr>
        <p:spPr bwMode="auto">
          <a:xfrm>
            <a:off x="1357313" y="260648"/>
            <a:ext cx="6429375" cy="584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FFFFFF"/>
                </a:solidFill>
                <a:latin typeface="Calibri" pitchFamily="34" charset="0"/>
              </a:rPr>
              <a:t>Spessore</a:t>
            </a:r>
            <a:r>
              <a:rPr lang="en-US" sz="3200" b="1" dirty="0" smtClean="0">
                <a:solidFill>
                  <a:srgbClr val="FFFFFF"/>
                </a:solidFill>
                <a:latin typeface="Calibri" pitchFamily="34" charset="0"/>
              </a:rPr>
              <a:t> del </a:t>
            </a:r>
            <a:r>
              <a:rPr lang="en-US" sz="3200" b="1" dirty="0" err="1" smtClean="0">
                <a:solidFill>
                  <a:srgbClr val="FFFFFF"/>
                </a:solidFill>
                <a:latin typeface="Calibri" pitchFamily="34" charset="0"/>
              </a:rPr>
              <a:t>calcio</a:t>
            </a:r>
            <a:endParaRPr lang="it-IT" altLang="it-IT" sz="3200" b="1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683568" y="5746030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necessità</a:t>
            </a:r>
            <a:r>
              <a:rPr lang="en-US" dirty="0" smtClean="0"/>
              <a:t> di </a:t>
            </a:r>
            <a:r>
              <a:rPr lang="en-US" dirty="0" err="1" smtClean="0"/>
              <a:t>un’adeguata</a:t>
            </a:r>
            <a:r>
              <a:rPr lang="en-US" dirty="0" smtClean="0"/>
              <a:t> </a:t>
            </a:r>
            <a:r>
              <a:rPr lang="en-US" dirty="0" err="1" smtClean="0"/>
              <a:t>preparazione</a:t>
            </a:r>
            <a:r>
              <a:rPr lang="en-US" dirty="0" smtClean="0"/>
              <a:t> </a:t>
            </a:r>
            <a:r>
              <a:rPr lang="en-US" dirty="0" err="1" smtClean="0"/>
              <a:t>della</a:t>
            </a:r>
            <a:r>
              <a:rPr lang="en-US" dirty="0" smtClean="0"/>
              <a:t> </a:t>
            </a:r>
            <a:r>
              <a:rPr lang="en-US" dirty="0" err="1" smtClean="0"/>
              <a:t>lesione</a:t>
            </a:r>
            <a:r>
              <a:rPr lang="en-US" dirty="0" smtClean="0"/>
              <a:t> </a:t>
            </a:r>
            <a:r>
              <a:rPr lang="en-US" dirty="0" err="1" smtClean="0"/>
              <a:t>sembra</a:t>
            </a:r>
            <a:r>
              <a:rPr lang="en-US" dirty="0" smtClean="0"/>
              <a:t> </a:t>
            </a:r>
            <a:r>
              <a:rPr lang="en-US" dirty="0" err="1" smtClean="0"/>
              <a:t>essere</a:t>
            </a:r>
            <a:r>
              <a:rPr lang="en-US" dirty="0" smtClean="0"/>
              <a:t> </a:t>
            </a:r>
            <a:r>
              <a:rPr lang="en-US" dirty="0" err="1" smtClean="0"/>
              <a:t>ancora</a:t>
            </a:r>
            <a:r>
              <a:rPr lang="en-US" dirty="0" smtClean="0"/>
              <a:t> </a:t>
            </a:r>
            <a:r>
              <a:rPr lang="en-US" dirty="0" err="1" smtClean="0"/>
              <a:t>più</a:t>
            </a:r>
            <a:r>
              <a:rPr lang="en-US" dirty="0" smtClean="0"/>
              <a:t> </a:t>
            </a:r>
            <a:r>
              <a:rPr lang="en-US" dirty="0" err="1" smtClean="0"/>
              <a:t>importante</a:t>
            </a:r>
            <a:r>
              <a:rPr lang="en-US" dirty="0" smtClean="0"/>
              <a:t> con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bioresorbable</a:t>
            </a:r>
            <a:r>
              <a:rPr lang="en-US" dirty="0" smtClean="0"/>
              <a:t> </a:t>
            </a:r>
            <a:r>
              <a:rPr lang="en-US" dirty="0"/>
              <a:t>scaffolds.</a:t>
            </a:r>
            <a:endParaRPr lang="it-IT" dirty="0"/>
          </a:p>
        </p:txBody>
      </p:sp>
      <p:sp>
        <p:nvSpPr>
          <p:cNvPr id="7" name="Figura a mano libera 6"/>
          <p:cNvSpPr/>
          <p:nvPr/>
        </p:nvSpPr>
        <p:spPr>
          <a:xfrm>
            <a:off x="2025353" y="4264351"/>
            <a:ext cx="1330071" cy="546931"/>
          </a:xfrm>
          <a:custGeom>
            <a:avLst/>
            <a:gdLst>
              <a:gd name="connsiteX0" fmla="*/ 1307507 w 1330071"/>
              <a:gd name="connsiteY0" fmla="*/ 0 h 546931"/>
              <a:gd name="connsiteX1" fmla="*/ 1213503 w 1330071"/>
              <a:gd name="connsiteY1" fmla="*/ 51275 h 546931"/>
              <a:gd name="connsiteX2" fmla="*/ 1187866 w 1330071"/>
              <a:gd name="connsiteY2" fmla="*/ 68367 h 546931"/>
              <a:gd name="connsiteX3" fmla="*/ 1162228 w 1330071"/>
              <a:gd name="connsiteY3" fmla="*/ 85458 h 546931"/>
              <a:gd name="connsiteX4" fmla="*/ 1110954 w 1330071"/>
              <a:gd name="connsiteY4" fmla="*/ 128187 h 546931"/>
              <a:gd name="connsiteX5" fmla="*/ 1085316 w 1330071"/>
              <a:gd name="connsiteY5" fmla="*/ 136733 h 546931"/>
              <a:gd name="connsiteX6" fmla="*/ 1034041 w 1330071"/>
              <a:gd name="connsiteY6" fmla="*/ 170916 h 546931"/>
              <a:gd name="connsiteX7" fmla="*/ 1008404 w 1330071"/>
              <a:gd name="connsiteY7" fmla="*/ 188008 h 546931"/>
              <a:gd name="connsiteX8" fmla="*/ 957129 w 1330071"/>
              <a:gd name="connsiteY8" fmla="*/ 205099 h 546931"/>
              <a:gd name="connsiteX9" fmla="*/ 931492 w 1330071"/>
              <a:gd name="connsiteY9" fmla="*/ 213645 h 546931"/>
              <a:gd name="connsiteX10" fmla="*/ 854580 w 1330071"/>
              <a:gd name="connsiteY10" fmla="*/ 264920 h 546931"/>
              <a:gd name="connsiteX11" fmla="*/ 803305 w 1330071"/>
              <a:gd name="connsiteY11" fmla="*/ 299103 h 546931"/>
              <a:gd name="connsiteX12" fmla="*/ 777668 w 1330071"/>
              <a:gd name="connsiteY12" fmla="*/ 307649 h 546931"/>
              <a:gd name="connsiteX13" fmla="*/ 760576 w 1330071"/>
              <a:gd name="connsiteY13" fmla="*/ 333286 h 546931"/>
              <a:gd name="connsiteX14" fmla="*/ 709301 w 1330071"/>
              <a:gd name="connsiteY14" fmla="*/ 350378 h 546931"/>
              <a:gd name="connsiteX15" fmla="*/ 564023 w 1330071"/>
              <a:gd name="connsiteY15" fmla="*/ 367470 h 546931"/>
              <a:gd name="connsiteX16" fmla="*/ 376015 w 1330071"/>
              <a:gd name="connsiteY16" fmla="*/ 367470 h 546931"/>
              <a:gd name="connsiteX17" fmla="*/ 324740 w 1330071"/>
              <a:gd name="connsiteY17" fmla="*/ 350378 h 546931"/>
              <a:gd name="connsiteX18" fmla="*/ 299103 w 1330071"/>
              <a:gd name="connsiteY18" fmla="*/ 324741 h 546931"/>
              <a:gd name="connsiteX19" fmla="*/ 273466 w 1330071"/>
              <a:gd name="connsiteY19" fmla="*/ 316195 h 546931"/>
              <a:gd name="connsiteX20" fmla="*/ 230737 w 1330071"/>
              <a:gd name="connsiteY20" fmla="*/ 282012 h 546931"/>
              <a:gd name="connsiteX21" fmla="*/ 179462 w 1330071"/>
              <a:gd name="connsiteY21" fmla="*/ 247828 h 546931"/>
              <a:gd name="connsiteX22" fmla="*/ 153825 w 1330071"/>
              <a:gd name="connsiteY22" fmla="*/ 222191 h 546931"/>
              <a:gd name="connsiteX23" fmla="*/ 102550 w 1330071"/>
              <a:gd name="connsiteY23" fmla="*/ 188008 h 546931"/>
              <a:gd name="connsiteX24" fmla="*/ 76912 w 1330071"/>
              <a:gd name="connsiteY24" fmla="*/ 170916 h 546931"/>
              <a:gd name="connsiteX25" fmla="*/ 25638 w 1330071"/>
              <a:gd name="connsiteY25" fmla="*/ 196554 h 546931"/>
              <a:gd name="connsiteX26" fmla="*/ 17092 w 1330071"/>
              <a:gd name="connsiteY26" fmla="*/ 222191 h 546931"/>
              <a:gd name="connsiteX27" fmla="*/ 0 w 1330071"/>
              <a:gd name="connsiteY27" fmla="*/ 247828 h 546931"/>
              <a:gd name="connsiteX28" fmla="*/ 8546 w 1330071"/>
              <a:gd name="connsiteY28" fmla="*/ 316195 h 546931"/>
              <a:gd name="connsiteX29" fmla="*/ 34183 w 1330071"/>
              <a:gd name="connsiteY29" fmla="*/ 324741 h 546931"/>
              <a:gd name="connsiteX30" fmla="*/ 68367 w 1330071"/>
              <a:gd name="connsiteY30" fmla="*/ 333286 h 546931"/>
              <a:gd name="connsiteX31" fmla="*/ 119641 w 1330071"/>
              <a:gd name="connsiteY31" fmla="*/ 358924 h 546931"/>
              <a:gd name="connsiteX32" fmla="*/ 145279 w 1330071"/>
              <a:gd name="connsiteY32" fmla="*/ 367470 h 546931"/>
              <a:gd name="connsiteX33" fmla="*/ 196554 w 1330071"/>
              <a:gd name="connsiteY33" fmla="*/ 393107 h 546931"/>
              <a:gd name="connsiteX34" fmla="*/ 230737 w 1330071"/>
              <a:gd name="connsiteY34" fmla="*/ 495656 h 546931"/>
              <a:gd name="connsiteX35" fmla="*/ 239283 w 1330071"/>
              <a:gd name="connsiteY35" fmla="*/ 521294 h 546931"/>
              <a:gd name="connsiteX36" fmla="*/ 282011 w 1330071"/>
              <a:gd name="connsiteY36" fmla="*/ 529840 h 546931"/>
              <a:gd name="connsiteX37" fmla="*/ 333286 w 1330071"/>
              <a:gd name="connsiteY37" fmla="*/ 546931 h 546931"/>
              <a:gd name="connsiteX38" fmla="*/ 418744 w 1330071"/>
              <a:gd name="connsiteY38" fmla="*/ 538385 h 546931"/>
              <a:gd name="connsiteX39" fmla="*/ 444382 w 1330071"/>
              <a:gd name="connsiteY39" fmla="*/ 529840 h 546931"/>
              <a:gd name="connsiteX40" fmla="*/ 615297 w 1330071"/>
              <a:gd name="connsiteY40" fmla="*/ 521294 h 546931"/>
              <a:gd name="connsiteX41" fmla="*/ 666572 w 1330071"/>
              <a:gd name="connsiteY41" fmla="*/ 512748 h 546931"/>
              <a:gd name="connsiteX42" fmla="*/ 692210 w 1330071"/>
              <a:gd name="connsiteY42" fmla="*/ 504202 h 546931"/>
              <a:gd name="connsiteX43" fmla="*/ 700755 w 1330071"/>
              <a:gd name="connsiteY43" fmla="*/ 478565 h 546931"/>
              <a:gd name="connsiteX44" fmla="*/ 752030 w 1330071"/>
              <a:gd name="connsiteY44" fmla="*/ 461473 h 546931"/>
              <a:gd name="connsiteX45" fmla="*/ 905854 w 1330071"/>
              <a:gd name="connsiteY45" fmla="*/ 444382 h 546931"/>
              <a:gd name="connsiteX46" fmla="*/ 1008404 w 1330071"/>
              <a:gd name="connsiteY46" fmla="*/ 410199 h 546931"/>
              <a:gd name="connsiteX47" fmla="*/ 1034041 w 1330071"/>
              <a:gd name="connsiteY47" fmla="*/ 401653 h 546931"/>
              <a:gd name="connsiteX48" fmla="*/ 1059679 w 1330071"/>
              <a:gd name="connsiteY48" fmla="*/ 384561 h 546931"/>
              <a:gd name="connsiteX49" fmla="*/ 1110954 w 1330071"/>
              <a:gd name="connsiteY49" fmla="*/ 367470 h 546931"/>
              <a:gd name="connsiteX50" fmla="*/ 1162228 w 1330071"/>
              <a:gd name="connsiteY50" fmla="*/ 333286 h 546931"/>
              <a:gd name="connsiteX51" fmla="*/ 1213503 w 1330071"/>
              <a:gd name="connsiteY51" fmla="*/ 316195 h 546931"/>
              <a:gd name="connsiteX52" fmla="*/ 1239140 w 1330071"/>
              <a:gd name="connsiteY52" fmla="*/ 299103 h 546931"/>
              <a:gd name="connsiteX53" fmla="*/ 1290415 w 1330071"/>
              <a:gd name="connsiteY53" fmla="*/ 256374 h 546931"/>
              <a:gd name="connsiteX54" fmla="*/ 1298961 w 1330071"/>
              <a:gd name="connsiteY54" fmla="*/ 230737 h 546931"/>
              <a:gd name="connsiteX55" fmla="*/ 1316053 w 1330071"/>
              <a:gd name="connsiteY55" fmla="*/ 205099 h 546931"/>
              <a:gd name="connsiteX56" fmla="*/ 1324598 w 1330071"/>
              <a:gd name="connsiteY56" fmla="*/ 145279 h 546931"/>
              <a:gd name="connsiteX57" fmla="*/ 1307507 w 1330071"/>
              <a:gd name="connsiteY57" fmla="*/ 0 h 546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330071" h="546931">
                <a:moveTo>
                  <a:pt x="1307507" y="0"/>
                </a:moveTo>
                <a:cubicBezTo>
                  <a:pt x="1245708" y="24720"/>
                  <a:pt x="1277539" y="8584"/>
                  <a:pt x="1213503" y="51275"/>
                </a:cubicBezTo>
                <a:lnTo>
                  <a:pt x="1187866" y="68367"/>
                </a:lnTo>
                <a:cubicBezTo>
                  <a:pt x="1179320" y="74064"/>
                  <a:pt x="1169490" y="78195"/>
                  <a:pt x="1162228" y="85458"/>
                </a:cubicBezTo>
                <a:cubicBezTo>
                  <a:pt x="1143327" y="104359"/>
                  <a:pt x="1134751" y="116289"/>
                  <a:pt x="1110954" y="128187"/>
                </a:cubicBezTo>
                <a:cubicBezTo>
                  <a:pt x="1102897" y="132216"/>
                  <a:pt x="1093862" y="133884"/>
                  <a:pt x="1085316" y="136733"/>
                </a:cubicBezTo>
                <a:lnTo>
                  <a:pt x="1034041" y="170916"/>
                </a:lnTo>
                <a:cubicBezTo>
                  <a:pt x="1025495" y="176613"/>
                  <a:pt x="1018148" y="184760"/>
                  <a:pt x="1008404" y="188008"/>
                </a:cubicBezTo>
                <a:lnTo>
                  <a:pt x="957129" y="205099"/>
                </a:lnTo>
                <a:cubicBezTo>
                  <a:pt x="948583" y="207948"/>
                  <a:pt x="938987" y="208648"/>
                  <a:pt x="931492" y="213645"/>
                </a:cubicBezTo>
                <a:lnTo>
                  <a:pt x="854580" y="264920"/>
                </a:lnTo>
                <a:lnTo>
                  <a:pt x="803305" y="299103"/>
                </a:lnTo>
                <a:lnTo>
                  <a:pt x="777668" y="307649"/>
                </a:lnTo>
                <a:cubicBezTo>
                  <a:pt x="771971" y="316195"/>
                  <a:pt x="769286" y="327843"/>
                  <a:pt x="760576" y="333286"/>
                </a:cubicBezTo>
                <a:cubicBezTo>
                  <a:pt x="745298" y="342835"/>
                  <a:pt x="726393" y="344681"/>
                  <a:pt x="709301" y="350378"/>
                </a:cubicBezTo>
                <a:cubicBezTo>
                  <a:pt x="645733" y="371568"/>
                  <a:pt x="692654" y="358282"/>
                  <a:pt x="564023" y="367470"/>
                </a:cubicBezTo>
                <a:cubicBezTo>
                  <a:pt x="487031" y="386716"/>
                  <a:pt x="510906" y="384331"/>
                  <a:pt x="376015" y="367470"/>
                </a:cubicBezTo>
                <a:cubicBezTo>
                  <a:pt x="358138" y="365235"/>
                  <a:pt x="324740" y="350378"/>
                  <a:pt x="324740" y="350378"/>
                </a:cubicBezTo>
                <a:cubicBezTo>
                  <a:pt x="316194" y="341832"/>
                  <a:pt x="309159" y="331445"/>
                  <a:pt x="299103" y="324741"/>
                </a:cubicBezTo>
                <a:cubicBezTo>
                  <a:pt x="291608" y="319744"/>
                  <a:pt x="280500" y="321822"/>
                  <a:pt x="273466" y="316195"/>
                </a:cubicBezTo>
                <a:cubicBezTo>
                  <a:pt x="218248" y="272020"/>
                  <a:pt x="295173" y="303489"/>
                  <a:pt x="230737" y="282012"/>
                </a:cubicBezTo>
                <a:cubicBezTo>
                  <a:pt x="213645" y="270617"/>
                  <a:pt x="193987" y="262353"/>
                  <a:pt x="179462" y="247828"/>
                </a:cubicBezTo>
                <a:cubicBezTo>
                  <a:pt x="170916" y="239282"/>
                  <a:pt x="163365" y="229611"/>
                  <a:pt x="153825" y="222191"/>
                </a:cubicBezTo>
                <a:cubicBezTo>
                  <a:pt x="137610" y="209580"/>
                  <a:pt x="119642" y="199402"/>
                  <a:pt x="102550" y="188008"/>
                </a:cubicBezTo>
                <a:lnTo>
                  <a:pt x="76912" y="170916"/>
                </a:lnTo>
                <a:cubicBezTo>
                  <a:pt x="60023" y="176546"/>
                  <a:pt x="37687" y="181493"/>
                  <a:pt x="25638" y="196554"/>
                </a:cubicBezTo>
                <a:cubicBezTo>
                  <a:pt x="20011" y="203588"/>
                  <a:pt x="21121" y="214134"/>
                  <a:pt x="17092" y="222191"/>
                </a:cubicBezTo>
                <a:cubicBezTo>
                  <a:pt x="12499" y="231377"/>
                  <a:pt x="5697" y="239282"/>
                  <a:pt x="0" y="247828"/>
                </a:cubicBezTo>
                <a:cubicBezTo>
                  <a:pt x="2849" y="270617"/>
                  <a:pt x="-781" y="295208"/>
                  <a:pt x="8546" y="316195"/>
                </a:cubicBezTo>
                <a:cubicBezTo>
                  <a:pt x="12204" y="324427"/>
                  <a:pt x="25522" y="322266"/>
                  <a:pt x="34183" y="324741"/>
                </a:cubicBezTo>
                <a:cubicBezTo>
                  <a:pt x="45476" y="327968"/>
                  <a:pt x="57074" y="330059"/>
                  <a:pt x="68367" y="333286"/>
                </a:cubicBezTo>
                <a:cubicBezTo>
                  <a:pt x="118483" y="347604"/>
                  <a:pt x="69708" y="333957"/>
                  <a:pt x="119641" y="358924"/>
                </a:cubicBezTo>
                <a:cubicBezTo>
                  <a:pt x="127698" y="362953"/>
                  <a:pt x="137222" y="363441"/>
                  <a:pt x="145279" y="367470"/>
                </a:cubicBezTo>
                <a:cubicBezTo>
                  <a:pt x="211545" y="400602"/>
                  <a:pt x="132111" y="371626"/>
                  <a:pt x="196554" y="393107"/>
                </a:cubicBezTo>
                <a:lnTo>
                  <a:pt x="230737" y="495656"/>
                </a:lnTo>
                <a:cubicBezTo>
                  <a:pt x="233586" y="504202"/>
                  <a:pt x="230450" y="519527"/>
                  <a:pt x="239283" y="521294"/>
                </a:cubicBezTo>
                <a:cubicBezTo>
                  <a:pt x="253526" y="524143"/>
                  <a:pt x="267998" y="526018"/>
                  <a:pt x="282011" y="529840"/>
                </a:cubicBezTo>
                <a:cubicBezTo>
                  <a:pt x="299392" y="534580"/>
                  <a:pt x="333286" y="546931"/>
                  <a:pt x="333286" y="546931"/>
                </a:cubicBezTo>
                <a:cubicBezTo>
                  <a:pt x="361772" y="544082"/>
                  <a:pt x="390449" y="542738"/>
                  <a:pt x="418744" y="538385"/>
                </a:cubicBezTo>
                <a:cubicBezTo>
                  <a:pt x="427647" y="537015"/>
                  <a:pt x="435408" y="530620"/>
                  <a:pt x="444382" y="529840"/>
                </a:cubicBezTo>
                <a:cubicBezTo>
                  <a:pt x="501210" y="524899"/>
                  <a:pt x="558325" y="524143"/>
                  <a:pt x="615297" y="521294"/>
                </a:cubicBezTo>
                <a:cubicBezTo>
                  <a:pt x="632389" y="518445"/>
                  <a:pt x="649657" y="516507"/>
                  <a:pt x="666572" y="512748"/>
                </a:cubicBezTo>
                <a:cubicBezTo>
                  <a:pt x="675366" y="510794"/>
                  <a:pt x="685840" y="510572"/>
                  <a:pt x="692210" y="504202"/>
                </a:cubicBezTo>
                <a:cubicBezTo>
                  <a:pt x="698580" y="497832"/>
                  <a:pt x="693425" y="483801"/>
                  <a:pt x="700755" y="478565"/>
                </a:cubicBezTo>
                <a:cubicBezTo>
                  <a:pt x="715415" y="468093"/>
                  <a:pt x="734938" y="467170"/>
                  <a:pt x="752030" y="461473"/>
                </a:cubicBezTo>
                <a:cubicBezTo>
                  <a:pt x="818287" y="439388"/>
                  <a:pt x="768716" y="453525"/>
                  <a:pt x="905854" y="444382"/>
                </a:cubicBezTo>
                <a:lnTo>
                  <a:pt x="1008404" y="410199"/>
                </a:lnTo>
                <a:cubicBezTo>
                  <a:pt x="1016950" y="407350"/>
                  <a:pt x="1026546" y="406650"/>
                  <a:pt x="1034041" y="401653"/>
                </a:cubicBezTo>
                <a:cubicBezTo>
                  <a:pt x="1042587" y="395956"/>
                  <a:pt x="1050293" y="388732"/>
                  <a:pt x="1059679" y="384561"/>
                </a:cubicBezTo>
                <a:cubicBezTo>
                  <a:pt x="1076142" y="377244"/>
                  <a:pt x="1110954" y="367470"/>
                  <a:pt x="1110954" y="367470"/>
                </a:cubicBezTo>
                <a:cubicBezTo>
                  <a:pt x="1128045" y="356075"/>
                  <a:pt x="1142741" y="339782"/>
                  <a:pt x="1162228" y="333286"/>
                </a:cubicBezTo>
                <a:cubicBezTo>
                  <a:pt x="1179320" y="327589"/>
                  <a:pt x="1198513" y="326189"/>
                  <a:pt x="1213503" y="316195"/>
                </a:cubicBezTo>
                <a:cubicBezTo>
                  <a:pt x="1222049" y="310498"/>
                  <a:pt x="1231250" y="305678"/>
                  <a:pt x="1239140" y="299103"/>
                </a:cubicBezTo>
                <a:cubicBezTo>
                  <a:pt x="1304940" y="244270"/>
                  <a:pt x="1226763" y="298810"/>
                  <a:pt x="1290415" y="256374"/>
                </a:cubicBezTo>
                <a:cubicBezTo>
                  <a:pt x="1293264" y="247828"/>
                  <a:pt x="1294932" y="238794"/>
                  <a:pt x="1298961" y="230737"/>
                </a:cubicBezTo>
                <a:cubicBezTo>
                  <a:pt x="1303554" y="221550"/>
                  <a:pt x="1313102" y="214937"/>
                  <a:pt x="1316053" y="205099"/>
                </a:cubicBezTo>
                <a:cubicBezTo>
                  <a:pt x="1321841" y="185806"/>
                  <a:pt x="1321750" y="165219"/>
                  <a:pt x="1324598" y="145279"/>
                </a:cubicBezTo>
                <a:cubicBezTo>
                  <a:pt x="1315599" y="19284"/>
                  <a:pt x="1351814" y="43518"/>
                  <a:pt x="1307507" y="0"/>
                </a:cubicBezTo>
                <a:close/>
              </a:path>
            </a:pathLst>
          </a:cu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igura a mano libera 7"/>
          <p:cNvSpPr/>
          <p:nvPr/>
        </p:nvSpPr>
        <p:spPr>
          <a:xfrm>
            <a:off x="5973411" y="3017280"/>
            <a:ext cx="1546888" cy="1725636"/>
          </a:xfrm>
          <a:custGeom>
            <a:avLst/>
            <a:gdLst>
              <a:gd name="connsiteX0" fmla="*/ 777767 w 1546888"/>
              <a:gd name="connsiteY0" fmla="*/ 42114 h 1725636"/>
              <a:gd name="connsiteX1" fmla="*/ 743583 w 1546888"/>
              <a:gd name="connsiteY1" fmla="*/ 136118 h 1725636"/>
              <a:gd name="connsiteX2" fmla="*/ 735038 w 1546888"/>
              <a:gd name="connsiteY2" fmla="*/ 161756 h 1725636"/>
              <a:gd name="connsiteX3" fmla="*/ 726492 w 1546888"/>
              <a:gd name="connsiteY3" fmla="*/ 187393 h 1725636"/>
              <a:gd name="connsiteX4" fmla="*/ 735038 w 1546888"/>
              <a:gd name="connsiteY4" fmla="*/ 307034 h 1725636"/>
              <a:gd name="connsiteX5" fmla="*/ 760675 w 1546888"/>
              <a:gd name="connsiteY5" fmla="*/ 358309 h 1725636"/>
              <a:gd name="connsiteX6" fmla="*/ 794858 w 1546888"/>
              <a:gd name="connsiteY6" fmla="*/ 435221 h 1725636"/>
              <a:gd name="connsiteX7" fmla="*/ 829041 w 1546888"/>
              <a:gd name="connsiteY7" fmla="*/ 554862 h 1725636"/>
              <a:gd name="connsiteX8" fmla="*/ 837587 w 1546888"/>
              <a:gd name="connsiteY8" fmla="*/ 580499 h 1725636"/>
              <a:gd name="connsiteX9" fmla="*/ 854679 w 1546888"/>
              <a:gd name="connsiteY9" fmla="*/ 606137 h 1725636"/>
              <a:gd name="connsiteX10" fmla="*/ 863225 w 1546888"/>
              <a:gd name="connsiteY10" fmla="*/ 631774 h 1725636"/>
              <a:gd name="connsiteX11" fmla="*/ 897408 w 1546888"/>
              <a:gd name="connsiteY11" fmla="*/ 683049 h 1725636"/>
              <a:gd name="connsiteX12" fmla="*/ 914499 w 1546888"/>
              <a:gd name="connsiteY12" fmla="*/ 759961 h 1725636"/>
              <a:gd name="connsiteX13" fmla="*/ 940137 w 1546888"/>
              <a:gd name="connsiteY13" fmla="*/ 811236 h 1725636"/>
              <a:gd name="connsiteX14" fmla="*/ 931591 w 1546888"/>
              <a:gd name="connsiteY14" fmla="*/ 888148 h 1725636"/>
              <a:gd name="connsiteX15" fmla="*/ 914499 w 1546888"/>
              <a:gd name="connsiteY15" fmla="*/ 939423 h 1725636"/>
              <a:gd name="connsiteX16" fmla="*/ 897408 w 1546888"/>
              <a:gd name="connsiteY16" fmla="*/ 990698 h 1725636"/>
              <a:gd name="connsiteX17" fmla="*/ 888862 w 1546888"/>
              <a:gd name="connsiteY17" fmla="*/ 1016335 h 1725636"/>
              <a:gd name="connsiteX18" fmla="*/ 854679 w 1546888"/>
              <a:gd name="connsiteY18" fmla="*/ 1059064 h 1725636"/>
              <a:gd name="connsiteX19" fmla="*/ 803404 w 1546888"/>
              <a:gd name="connsiteY19" fmla="*/ 1076156 h 1725636"/>
              <a:gd name="connsiteX20" fmla="*/ 752129 w 1546888"/>
              <a:gd name="connsiteY20" fmla="*/ 1093247 h 1725636"/>
              <a:gd name="connsiteX21" fmla="*/ 726492 w 1546888"/>
              <a:gd name="connsiteY21" fmla="*/ 1101793 h 1725636"/>
              <a:gd name="connsiteX22" fmla="*/ 700854 w 1546888"/>
              <a:gd name="connsiteY22" fmla="*/ 1118884 h 1725636"/>
              <a:gd name="connsiteX23" fmla="*/ 623942 w 1546888"/>
              <a:gd name="connsiteY23" fmla="*/ 1144522 h 1725636"/>
              <a:gd name="connsiteX24" fmla="*/ 547030 w 1546888"/>
              <a:gd name="connsiteY24" fmla="*/ 1170159 h 1725636"/>
              <a:gd name="connsiteX25" fmla="*/ 521393 w 1546888"/>
              <a:gd name="connsiteY25" fmla="*/ 1178705 h 1725636"/>
              <a:gd name="connsiteX26" fmla="*/ 350477 w 1546888"/>
              <a:gd name="connsiteY26" fmla="*/ 1153068 h 1725636"/>
              <a:gd name="connsiteX27" fmla="*/ 333385 w 1546888"/>
              <a:gd name="connsiteY27" fmla="*/ 1127430 h 1725636"/>
              <a:gd name="connsiteX28" fmla="*/ 188107 w 1546888"/>
              <a:gd name="connsiteY28" fmla="*/ 1135976 h 1725636"/>
              <a:gd name="connsiteX29" fmla="*/ 111195 w 1546888"/>
              <a:gd name="connsiteY29" fmla="*/ 1170159 h 1725636"/>
              <a:gd name="connsiteX30" fmla="*/ 59920 w 1546888"/>
              <a:gd name="connsiteY30" fmla="*/ 1187251 h 1725636"/>
              <a:gd name="connsiteX31" fmla="*/ 34282 w 1546888"/>
              <a:gd name="connsiteY31" fmla="*/ 1195797 h 1725636"/>
              <a:gd name="connsiteX32" fmla="*/ 8645 w 1546888"/>
              <a:gd name="connsiteY32" fmla="*/ 1212888 h 1725636"/>
              <a:gd name="connsiteX33" fmla="*/ 99 w 1546888"/>
              <a:gd name="connsiteY33" fmla="*/ 1238526 h 1725636"/>
              <a:gd name="connsiteX34" fmla="*/ 17191 w 1546888"/>
              <a:gd name="connsiteY34" fmla="*/ 1289800 h 1725636"/>
              <a:gd name="connsiteX35" fmla="*/ 59920 w 1546888"/>
              <a:gd name="connsiteY35" fmla="*/ 1366713 h 1725636"/>
              <a:gd name="connsiteX36" fmla="*/ 85557 w 1546888"/>
              <a:gd name="connsiteY36" fmla="*/ 1375258 h 1725636"/>
              <a:gd name="connsiteX37" fmla="*/ 153924 w 1546888"/>
              <a:gd name="connsiteY37" fmla="*/ 1477808 h 1725636"/>
              <a:gd name="connsiteX38" fmla="*/ 171015 w 1546888"/>
              <a:gd name="connsiteY38" fmla="*/ 1503445 h 1725636"/>
              <a:gd name="connsiteX39" fmla="*/ 239382 w 1546888"/>
              <a:gd name="connsiteY39" fmla="*/ 1563266 h 1725636"/>
              <a:gd name="connsiteX40" fmla="*/ 316294 w 1546888"/>
              <a:gd name="connsiteY40" fmla="*/ 1588903 h 1725636"/>
              <a:gd name="connsiteX41" fmla="*/ 341931 w 1546888"/>
              <a:gd name="connsiteY41" fmla="*/ 1597449 h 1725636"/>
              <a:gd name="connsiteX42" fmla="*/ 367568 w 1546888"/>
              <a:gd name="connsiteY42" fmla="*/ 1605995 h 1725636"/>
              <a:gd name="connsiteX43" fmla="*/ 444481 w 1546888"/>
              <a:gd name="connsiteY43" fmla="*/ 1648724 h 1725636"/>
              <a:gd name="connsiteX44" fmla="*/ 470118 w 1546888"/>
              <a:gd name="connsiteY44" fmla="*/ 1657270 h 1725636"/>
              <a:gd name="connsiteX45" fmla="*/ 495755 w 1546888"/>
              <a:gd name="connsiteY45" fmla="*/ 1665815 h 1725636"/>
              <a:gd name="connsiteX46" fmla="*/ 521393 w 1546888"/>
              <a:gd name="connsiteY46" fmla="*/ 1682907 h 1725636"/>
              <a:gd name="connsiteX47" fmla="*/ 572668 w 1546888"/>
              <a:gd name="connsiteY47" fmla="*/ 1699999 h 1725636"/>
              <a:gd name="connsiteX48" fmla="*/ 717946 w 1546888"/>
              <a:gd name="connsiteY48" fmla="*/ 1717090 h 1725636"/>
              <a:gd name="connsiteX49" fmla="*/ 905953 w 1546888"/>
              <a:gd name="connsiteY49" fmla="*/ 1725636 h 1725636"/>
              <a:gd name="connsiteX50" fmla="*/ 1068324 w 1546888"/>
              <a:gd name="connsiteY50" fmla="*/ 1717090 h 1725636"/>
              <a:gd name="connsiteX51" fmla="*/ 1119598 w 1546888"/>
              <a:gd name="connsiteY51" fmla="*/ 1691453 h 1725636"/>
              <a:gd name="connsiteX52" fmla="*/ 1145236 w 1546888"/>
              <a:gd name="connsiteY52" fmla="*/ 1682907 h 1725636"/>
              <a:gd name="connsiteX53" fmla="*/ 1170873 w 1546888"/>
              <a:gd name="connsiteY53" fmla="*/ 1665815 h 1725636"/>
              <a:gd name="connsiteX54" fmla="*/ 1222148 w 1546888"/>
              <a:gd name="connsiteY54" fmla="*/ 1648724 h 1725636"/>
              <a:gd name="connsiteX55" fmla="*/ 1264877 w 1546888"/>
              <a:gd name="connsiteY55" fmla="*/ 1605995 h 1725636"/>
              <a:gd name="connsiteX56" fmla="*/ 1290514 w 1546888"/>
              <a:gd name="connsiteY56" fmla="*/ 1580357 h 1725636"/>
              <a:gd name="connsiteX57" fmla="*/ 1350335 w 1546888"/>
              <a:gd name="connsiteY57" fmla="*/ 1511991 h 1725636"/>
              <a:gd name="connsiteX58" fmla="*/ 1418701 w 1546888"/>
              <a:gd name="connsiteY58" fmla="*/ 1452170 h 1725636"/>
              <a:gd name="connsiteX59" fmla="*/ 1444339 w 1546888"/>
              <a:gd name="connsiteY59" fmla="*/ 1435079 h 1725636"/>
              <a:gd name="connsiteX60" fmla="*/ 1469976 w 1546888"/>
              <a:gd name="connsiteY60" fmla="*/ 1349621 h 1725636"/>
              <a:gd name="connsiteX61" fmla="*/ 1478522 w 1546888"/>
              <a:gd name="connsiteY61" fmla="*/ 1323984 h 1725636"/>
              <a:gd name="connsiteX62" fmla="*/ 1504159 w 1546888"/>
              <a:gd name="connsiteY62" fmla="*/ 1298346 h 1725636"/>
              <a:gd name="connsiteX63" fmla="*/ 1521251 w 1546888"/>
              <a:gd name="connsiteY63" fmla="*/ 1272709 h 1725636"/>
              <a:gd name="connsiteX64" fmla="*/ 1546888 w 1546888"/>
              <a:gd name="connsiteY64" fmla="*/ 1127430 h 1725636"/>
              <a:gd name="connsiteX65" fmla="*/ 1538342 w 1546888"/>
              <a:gd name="connsiteY65" fmla="*/ 777053 h 1725636"/>
              <a:gd name="connsiteX66" fmla="*/ 1521251 w 1546888"/>
              <a:gd name="connsiteY66" fmla="*/ 725778 h 1725636"/>
              <a:gd name="connsiteX67" fmla="*/ 1512705 w 1546888"/>
              <a:gd name="connsiteY67" fmla="*/ 700141 h 1725636"/>
              <a:gd name="connsiteX68" fmla="*/ 1495613 w 1546888"/>
              <a:gd name="connsiteY68" fmla="*/ 674503 h 1725636"/>
              <a:gd name="connsiteX69" fmla="*/ 1487068 w 1546888"/>
              <a:gd name="connsiteY69" fmla="*/ 648866 h 1725636"/>
              <a:gd name="connsiteX70" fmla="*/ 1452884 w 1546888"/>
              <a:gd name="connsiteY70" fmla="*/ 597591 h 1725636"/>
              <a:gd name="connsiteX71" fmla="*/ 1418701 w 1546888"/>
              <a:gd name="connsiteY71" fmla="*/ 546316 h 1725636"/>
              <a:gd name="connsiteX72" fmla="*/ 1401610 w 1546888"/>
              <a:gd name="connsiteY72" fmla="*/ 520679 h 1725636"/>
              <a:gd name="connsiteX73" fmla="*/ 1384518 w 1546888"/>
              <a:gd name="connsiteY73" fmla="*/ 495041 h 1725636"/>
              <a:gd name="connsiteX74" fmla="*/ 1358881 w 1546888"/>
              <a:gd name="connsiteY74" fmla="*/ 443767 h 1725636"/>
              <a:gd name="connsiteX75" fmla="*/ 1350335 w 1546888"/>
              <a:gd name="connsiteY75" fmla="*/ 418129 h 1725636"/>
              <a:gd name="connsiteX76" fmla="*/ 1333243 w 1546888"/>
              <a:gd name="connsiteY76" fmla="*/ 392492 h 1725636"/>
              <a:gd name="connsiteX77" fmla="*/ 1324697 w 1546888"/>
              <a:gd name="connsiteY77" fmla="*/ 366855 h 1725636"/>
              <a:gd name="connsiteX78" fmla="*/ 1307606 w 1546888"/>
              <a:gd name="connsiteY78" fmla="*/ 341217 h 1725636"/>
              <a:gd name="connsiteX79" fmla="*/ 1281968 w 1546888"/>
              <a:gd name="connsiteY79" fmla="*/ 289942 h 1725636"/>
              <a:gd name="connsiteX80" fmla="*/ 1264877 w 1546888"/>
              <a:gd name="connsiteY80" fmla="*/ 238668 h 1725636"/>
              <a:gd name="connsiteX81" fmla="*/ 1256331 w 1546888"/>
              <a:gd name="connsiteY81" fmla="*/ 213030 h 1725636"/>
              <a:gd name="connsiteX82" fmla="*/ 1247785 w 1546888"/>
              <a:gd name="connsiteY82" fmla="*/ 178847 h 1725636"/>
              <a:gd name="connsiteX83" fmla="*/ 1213602 w 1546888"/>
              <a:gd name="connsiteY83" fmla="*/ 127572 h 1725636"/>
              <a:gd name="connsiteX84" fmla="*/ 1196510 w 1546888"/>
              <a:gd name="connsiteY84" fmla="*/ 101935 h 1725636"/>
              <a:gd name="connsiteX85" fmla="*/ 1145236 w 1546888"/>
              <a:gd name="connsiteY85" fmla="*/ 84843 h 1725636"/>
              <a:gd name="connsiteX86" fmla="*/ 1068324 w 1546888"/>
              <a:gd name="connsiteY86" fmla="*/ 50660 h 1725636"/>
              <a:gd name="connsiteX87" fmla="*/ 1042686 w 1546888"/>
              <a:gd name="connsiteY87" fmla="*/ 42114 h 1725636"/>
              <a:gd name="connsiteX88" fmla="*/ 1017049 w 1546888"/>
              <a:gd name="connsiteY88" fmla="*/ 33569 h 1725636"/>
              <a:gd name="connsiteX89" fmla="*/ 991411 w 1546888"/>
              <a:gd name="connsiteY89" fmla="*/ 16477 h 1725636"/>
              <a:gd name="connsiteX90" fmla="*/ 965774 w 1546888"/>
              <a:gd name="connsiteY90" fmla="*/ 7931 h 1725636"/>
              <a:gd name="connsiteX91" fmla="*/ 777767 w 1546888"/>
              <a:gd name="connsiteY91" fmla="*/ 42114 h 172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546888" h="1725636">
                <a:moveTo>
                  <a:pt x="777767" y="42114"/>
                </a:moveTo>
                <a:cubicBezTo>
                  <a:pt x="753989" y="101558"/>
                  <a:pt x="765520" y="70305"/>
                  <a:pt x="743583" y="136118"/>
                </a:cubicBezTo>
                <a:lnTo>
                  <a:pt x="735038" y="161756"/>
                </a:lnTo>
                <a:lnTo>
                  <a:pt x="726492" y="187393"/>
                </a:lnTo>
                <a:cubicBezTo>
                  <a:pt x="729341" y="227273"/>
                  <a:pt x="730367" y="267326"/>
                  <a:pt x="735038" y="307034"/>
                </a:cubicBezTo>
                <a:cubicBezTo>
                  <a:pt x="738778" y="338825"/>
                  <a:pt x="747768" y="329269"/>
                  <a:pt x="760675" y="358309"/>
                </a:cubicBezTo>
                <a:cubicBezTo>
                  <a:pt x="801356" y="449839"/>
                  <a:pt x="756178" y="377200"/>
                  <a:pt x="794858" y="435221"/>
                </a:cubicBezTo>
                <a:cubicBezTo>
                  <a:pt x="816317" y="521055"/>
                  <a:pt x="804524" y="481310"/>
                  <a:pt x="829041" y="554862"/>
                </a:cubicBezTo>
                <a:cubicBezTo>
                  <a:pt x="831890" y="563408"/>
                  <a:pt x="832590" y="573004"/>
                  <a:pt x="837587" y="580499"/>
                </a:cubicBezTo>
                <a:cubicBezTo>
                  <a:pt x="843284" y="589045"/>
                  <a:pt x="850086" y="596950"/>
                  <a:pt x="854679" y="606137"/>
                </a:cubicBezTo>
                <a:cubicBezTo>
                  <a:pt x="858708" y="614194"/>
                  <a:pt x="858850" y="623900"/>
                  <a:pt x="863225" y="631774"/>
                </a:cubicBezTo>
                <a:cubicBezTo>
                  <a:pt x="873201" y="649731"/>
                  <a:pt x="897408" y="683049"/>
                  <a:pt x="897408" y="683049"/>
                </a:cubicBezTo>
                <a:cubicBezTo>
                  <a:pt x="900691" y="702746"/>
                  <a:pt x="903979" y="738921"/>
                  <a:pt x="914499" y="759961"/>
                </a:cubicBezTo>
                <a:cubicBezTo>
                  <a:pt x="947632" y="826226"/>
                  <a:pt x="918657" y="746798"/>
                  <a:pt x="940137" y="811236"/>
                </a:cubicBezTo>
                <a:cubicBezTo>
                  <a:pt x="937288" y="836873"/>
                  <a:pt x="936650" y="862854"/>
                  <a:pt x="931591" y="888148"/>
                </a:cubicBezTo>
                <a:cubicBezTo>
                  <a:pt x="928058" y="905814"/>
                  <a:pt x="920196" y="922331"/>
                  <a:pt x="914499" y="939423"/>
                </a:cubicBezTo>
                <a:lnTo>
                  <a:pt x="897408" y="990698"/>
                </a:lnTo>
                <a:lnTo>
                  <a:pt x="888862" y="1016335"/>
                </a:lnTo>
                <a:cubicBezTo>
                  <a:pt x="879595" y="1044135"/>
                  <a:pt x="884930" y="1045619"/>
                  <a:pt x="854679" y="1059064"/>
                </a:cubicBezTo>
                <a:cubicBezTo>
                  <a:pt x="838216" y="1066381"/>
                  <a:pt x="820496" y="1070459"/>
                  <a:pt x="803404" y="1076156"/>
                </a:cubicBezTo>
                <a:lnTo>
                  <a:pt x="752129" y="1093247"/>
                </a:lnTo>
                <a:cubicBezTo>
                  <a:pt x="743583" y="1096096"/>
                  <a:pt x="733987" y="1096796"/>
                  <a:pt x="726492" y="1101793"/>
                </a:cubicBezTo>
                <a:cubicBezTo>
                  <a:pt x="717946" y="1107490"/>
                  <a:pt x="710240" y="1114713"/>
                  <a:pt x="700854" y="1118884"/>
                </a:cubicBezTo>
                <a:cubicBezTo>
                  <a:pt x="700845" y="1118888"/>
                  <a:pt x="636765" y="1140248"/>
                  <a:pt x="623942" y="1144522"/>
                </a:cubicBezTo>
                <a:lnTo>
                  <a:pt x="547030" y="1170159"/>
                </a:lnTo>
                <a:lnTo>
                  <a:pt x="521393" y="1178705"/>
                </a:lnTo>
                <a:cubicBezTo>
                  <a:pt x="476271" y="1176051"/>
                  <a:pt x="393101" y="1195692"/>
                  <a:pt x="350477" y="1153068"/>
                </a:cubicBezTo>
                <a:cubicBezTo>
                  <a:pt x="343214" y="1145805"/>
                  <a:pt x="339082" y="1135976"/>
                  <a:pt x="333385" y="1127430"/>
                </a:cubicBezTo>
                <a:cubicBezTo>
                  <a:pt x="284959" y="1130279"/>
                  <a:pt x="236209" y="1129702"/>
                  <a:pt x="188107" y="1135976"/>
                </a:cubicBezTo>
                <a:cubicBezTo>
                  <a:pt x="116084" y="1145371"/>
                  <a:pt x="158096" y="1149314"/>
                  <a:pt x="111195" y="1170159"/>
                </a:cubicBezTo>
                <a:cubicBezTo>
                  <a:pt x="94732" y="1177476"/>
                  <a:pt x="77012" y="1181554"/>
                  <a:pt x="59920" y="1187251"/>
                </a:cubicBezTo>
                <a:cubicBezTo>
                  <a:pt x="51374" y="1190100"/>
                  <a:pt x="41777" y="1190800"/>
                  <a:pt x="34282" y="1195797"/>
                </a:cubicBezTo>
                <a:lnTo>
                  <a:pt x="8645" y="1212888"/>
                </a:lnTo>
                <a:cubicBezTo>
                  <a:pt x="5796" y="1221434"/>
                  <a:pt x="-896" y="1229573"/>
                  <a:pt x="99" y="1238526"/>
                </a:cubicBezTo>
                <a:cubicBezTo>
                  <a:pt x="2089" y="1256432"/>
                  <a:pt x="11494" y="1272709"/>
                  <a:pt x="17191" y="1289800"/>
                </a:cubicBezTo>
                <a:cubicBezTo>
                  <a:pt x="24716" y="1312374"/>
                  <a:pt x="37881" y="1359367"/>
                  <a:pt x="59920" y="1366713"/>
                </a:cubicBezTo>
                <a:lnTo>
                  <a:pt x="85557" y="1375258"/>
                </a:lnTo>
                <a:lnTo>
                  <a:pt x="153924" y="1477808"/>
                </a:lnTo>
                <a:lnTo>
                  <a:pt x="171015" y="1503445"/>
                </a:lnTo>
                <a:cubicBezTo>
                  <a:pt x="190955" y="1533356"/>
                  <a:pt x="196653" y="1549023"/>
                  <a:pt x="239382" y="1563266"/>
                </a:cubicBezTo>
                <a:lnTo>
                  <a:pt x="316294" y="1588903"/>
                </a:lnTo>
                <a:lnTo>
                  <a:pt x="341931" y="1597449"/>
                </a:lnTo>
                <a:lnTo>
                  <a:pt x="367568" y="1605995"/>
                </a:lnTo>
                <a:cubicBezTo>
                  <a:pt x="405946" y="1644371"/>
                  <a:pt x="381740" y="1627810"/>
                  <a:pt x="444481" y="1648724"/>
                </a:cubicBezTo>
                <a:lnTo>
                  <a:pt x="470118" y="1657270"/>
                </a:lnTo>
                <a:lnTo>
                  <a:pt x="495755" y="1665815"/>
                </a:lnTo>
                <a:cubicBezTo>
                  <a:pt x="504301" y="1671512"/>
                  <a:pt x="512007" y="1678736"/>
                  <a:pt x="521393" y="1682907"/>
                </a:cubicBezTo>
                <a:cubicBezTo>
                  <a:pt x="537856" y="1690224"/>
                  <a:pt x="555576" y="1694302"/>
                  <a:pt x="572668" y="1699999"/>
                </a:cubicBezTo>
                <a:cubicBezTo>
                  <a:pt x="634575" y="1720634"/>
                  <a:pt x="596692" y="1710354"/>
                  <a:pt x="717946" y="1717090"/>
                </a:cubicBezTo>
                <a:cubicBezTo>
                  <a:pt x="780583" y="1720570"/>
                  <a:pt x="843284" y="1722787"/>
                  <a:pt x="905953" y="1725636"/>
                </a:cubicBezTo>
                <a:cubicBezTo>
                  <a:pt x="960077" y="1722787"/>
                  <a:pt x="1014348" y="1721997"/>
                  <a:pt x="1068324" y="1717090"/>
                </a:cubicBezTo>
                <a:cubicBezTo>
                  <a:pt x="1094576" y="1714703"/>
                  <a:pt x="1096874" y="1702815"/>
                  <a:pt x="1119598" y="1691453"/>
                </a:cubicBezTo>
                <a:cubicBezTo>
                  <a:pt x="1127655" y="1687424"/>
                  <a:pt x="1136690" y="1685756"/>
                  <a:pt x="1145236" y="1682907"/>
                </a:cubicBezTo>
                <a:cubicBezTo>
                  <a:pt x="1153782" y="1677210"/>
                  <a:pt x="1161487" y="1669986"/>
                  <a:pt x="1170873" y="1665815"/>
                </a:cubicBezTo>
                <a:cubicBezTo>
                  <a:pt x="1187336" y="1658498"/>
                  <a:pt x="1222148" y="1648724"/>
                  <a:pt x="1222148" y="1648724"/>
                </a:cubicBezTo>
                <a:cubicBezTo>
                  <a:pt x="1269147" y="1617390"/>
                  <a:pt x="1229271" y="1648723"/>
                  <a:pt x="1264877" y="1605995"/>
                </a:cubicBezTo>
                <a:cubicBezTo>
                  <a:pt x="1272614" y="1596711"/>
                  <a:pt x="1283094" y="1589897"/>
                  <a:pt x="1290514" y="1580357"/>
                </a:cubicBezTo>
                <a:cubicBezTo>
                  <a:pt x="1344197" y="1511335"/>
                  <a:pt x="1300704" y="1545078"/>
                  <a:pt x="1350335" y="1511991"/>
                </a:cubicBezTo>
                <a:cubicBezTo>
                  <a:pt x="1378820" y="1469263"/>
                  <a:pt x="1358882" y="1492049"/>
                  <a:pt x="1418701" y="1452170"/>
                </a:cubicBezTo>
                <a:lnTo>
                  <a:pt x="1444339" y="1435079"/>
                </a:lnTo>
                <a:cubicBezTo>
                  <a:pt x="1484965" y="1313196"/>
                  <a:pt x="1444139" y="1440049"/>
                  <a:pt x="1469976" y="1349621"/>
                </a:cubicBezTo>
                <a:cubicBezTo>
                  <a:pt x="1472451" y="1340960"/>
                  <a:pt x="1473525" y="1331479"/>
                  <a:pt x="1478522" y="1323984"/>
                </a:cubicBezTo>
                <a:cubicBezTo>
                  <a:pt x="1485226" y="1313928"/>
                  <a:pt x="1496422" y="1307630"/>
                  <a:pt x="1504159" y="1298346"/>
                </a:cubicBezTo>
                <a:cubicBezTo>
                  <a:pt x="1510734" y="1290456"/>
                  <a:pt x="1515554" y="1281255"/>
                  <a:pt x="1521251" y="1272709"/>
                </a:cubicBezTo>
                <a:cubicBezTo>
                  <a:pt x="1548291" y="1191585"/>
                  <a:pt x="1536711" y="1239376"/>
                  <a:pt x="1546888" y="1127430"/>
                </a:cubicBezTo>
                <a:cubicBezTo>
                  <a:pt x="1544039" y="1010638"/>
                  <a:pt x="1545784" y="893643"/>
                  <a:pt x="1538342" y="777053"/>
                </a:cubicBezTo>
                <a:cubicBezTo>
                  <a:pt x="1537194" y="759073"/>
                  <a:pt x="1526948" y="742870"/>
                  <a:pt x="1521251" y="725778"/>
                </a:cubicBezTo>
                <a:cubicBezTo>
                  <a:pt x="1518402" y="717232"/>
                  <a:pt x="1517702" y="707636"/>
                  <a:pt x="1512705" y="700141"/>
                </a:cubicBezTo>
                <a:lnTo>
                  <a:pt x="1495613" y="674503"/>
                </a:lnTo>
                <a:cubicBezTo>
                  <a:pt x="1492765" y="665957"/>
                  <a:pt x="1491443" y="656740"/>
                  <a:pt x="1487068" y="648866"/>
                </a:cubicBezTo>
                <a:cubicBezTo>
                  <a:pt x="1477092" y="630909"/>
                  <a:pt x="1464279" y="614683"/>
                  <a:pt x="1452884" y="597591"/>
                </a:cubicBezTo>
                <a:lnTo>
                  <a:pt x="1418701" y="546316"/>
                </a:lnTo>
                <a:lnTo>
                  <a:pt x="1401610" y="520679"/>
                </a:lnTo>
                <a:cubicBezTo>
                  <a:pt x="1395913" y="512133"/>
                  <a:pt x="1387766" y="504785"/>
                  <a:pt x="1384518" y="495041"/>
                </a:cubicBezTo>
                <a:cubicBezTo>
                  <a:pt x="1363036" y="430598"/>
                  <a:pt x="1392014" y="510035"/>
                  <a:pt x="1358881" y="443767"/>
                </a:cubicBezTo>
                <a:cubicBezTo>
                  <a:pt x="1354852" y="435710"/>
                  <a:pt x="1354364" y="426186"/>
                  <a:pt x="1350335" y="418129"/>
                </a:cubicBezTo>
                <a:cubicBezTo>
                  <a:pt x="1345742" y="408943"/>
                  <a:pt x="1337836" y="401678"/>
                  <a:pt x="1333243" y="392492"/>
                </a:cubicBezTo>
                <a:cubicBezTo>
                  <a:pt x="1329214" y="384435"/>
                  <a:pt x="1328725" y="374912"/>
                  <a:pt x="1324697" y="366855"/>
                </a:cubicBezTo>
                <a:cubicBezTo>
                  <a:pt x="1320104" y="357668"/>
                  <a:pt x="1312199" y="350404"/>
                  <a:pt x="1307606" y="341217"/>
                </a:cubicBezTo>
                <a:cubicBezTo>
                  <a:pt x="1272229" y="270462"/>
                  <a:pt x="1330946" y="363409"/>
                  <a:pt x="1281968" y="289942"/>
                </a:cubicBezTo>
                <a:lnTo>
                  <a:pt x="1264877" y="238668"/>
                </a:lnTo>
                <a:cubicBezTo>
                  <a:pt x="1262028" y="230122"/>
                  <a:pt x="1258516" y="221769"/>
                  <a:pt x="1256331" y="213030"/>
                </a:cubicBezTo>
                <a:cubicBezTo>
                  <a:pt x="1253482" y="201636"/>
                  <a:pt x="1253038" y="189352"/>
                  <a:pt x="1247785" y="178847"/>
                </a:cubicBezTo>
                <a:cubicBezTo>
                  <a:pt x="1238599" y="160474"/>
                  <a:pt x="1224996" y="144664"/>
                  <a:pt x="1213602" y="127572"/>
                </a:cubicBezTo>
                <a:cubicBezTo>
                  <a:pt x="1207905" y="119026"/>
                  <a:pt x="1206254" y="105183"/>
                  <a:pt x="1196510" y="101935"/>
                </a:cubicBezTo>
                <a:cubicBezTo>
                  <a:pt x="1179419" y="96238"/>
                  <a:pt x="1160226" y="94836"/>
                  <a:pt x="1145236" y="84843"/>
                </a:cubicBezTo>
                <a:cubicBezTo>
                  <a:pt x="1104608" y="57759"/>
                  <a:pt x="1129341" y="71000"/>
                  <a:pt x="1068324" y="50660"/>
                </a:cubicBezTo>
                <a:lnTo>
                  <a:pt x="1042686" y="42114"/>
                </a:lnTo>
                <a:lnTo>
                  <a:pt x="1017049" y="33569"/>
                </a:lnTo>
                <a:cubicBezTo>
                  <a:pt x="1008503" y="27872"/>
                  <a:pt x="1000598" y="21070"/>
                  <a:pt x="991411" y="16477"/>
                </a:cubicBezTo>
                <a:cubicBezTo>
                  <a:pt x="983354" y="12448"/>
                  <a:pt x="974513" y="10116"/>
                  <a:pt x="965774" y="7931"/>
                </a:cubicBezTo>
                <a:cubicBezTo>
                  <a:pt x="900307" y="-8436"/>
                  <a:pt x="892632" y="-615"/>
                  <a:pt x="777767" y="42114"/>
                </a:cubicBezTo>
                <a:close/>
              </a:path>
            </a:pathLst>
          </a:cu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1154174" y="5219908"/>
            <a:ext cx="1401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thin calcium 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4932623" y="5210283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thick </a:t>
            </a:r>
            <a:r>
              <a:rPr lang="en-US" b="1" dirty="0">
                <a:solidFill>
                  <a:srgbClr val="FFFF00"/>
                </a:solidFill>
              </a:rPr>
              <a:t>calcium </a:t>
            </a:r>
            <a:endParaRPr lang="it-IT" b="1" dirty="0">
              <a:solidFill>
                <a:srgbClr val="FFFF00"/>
              </a:solidFill>
            </a:endParaRPr>
          </a:p>
        </p:txBody>
      </p:sp>
      <p:pic>
        <p:nvPicPr>
          <p:cNvPr id="11" name="Immagine 10" descr="9208a937-0bf5-45a9-a606-94f76cd17964_xl.jpg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9613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7"/>
          <p:cNvSpPr txBox="1">
            <a:spLocks noChangeArrowheads="1"/>
          </p:cNvSpPr>
          <p:nvPr/>
        </p:nvSpPr>
        <p:spPr bwMode="auto">
          <a:xfrm>
            <a:off x="1357313" y="260648"/>
            <a:ext cx="6429375" cy="584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FFFFFF"/>
                </a:solidFill>
                <a:latin typeface="Calibri" pitchFamily="34" charset="0"/>
              </a:rPr>
              <a:t>Nodulo</a:t>
            </a:r>
            <a:r>
              <a:rPr lang="en-US" sz="3200" b="1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Calibri" pitchFamily="34" charset="0"/>
              </a:rPr>
              <a:t>calcifici</a:t>
            </a:r>
            <a:endParaRPr lang="it-IT" altLang="it-IT" sz="3200" b="1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50787" t="19201" r="25589" b="25040"/>
          <a:stretch/>
        </p:blipFill>
        <p:spPr>
          <a:xfrm>
            <a:off x="4556603" y="1413336"/>
            <a:ext cx="3687805" cy="489598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/>
          <a:srcRect l="50000" t="31800" r="24013" b="22000"/>
          <a:stretch/>
        </p:blipFill>
        <p:spPr>
          <a:xfrm>
            <a:off x="755576" y="2492896"/>
            <a:ext cx="2880000" cy="2880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6" name="Immagine 5" descr="9208a937-0bf5-45a9-a606-94f76cd17964_xl.jpg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342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4556125" y="3140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 i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26647" name="Group 23"/>
          <p:cNvGraphicFramePr>
            <a:graphicFrameLocks noGrp="1"/>
          </p:cNvGraphicFramePr>
          <p:nvPr/>
        </p:nvGraphicFramePr>
        <p:xfrm>
          <a:off x="1622425" y="2768600"/>
          <a:ext cx="847725" cy="1706748"/>
        </p:xfrm>
        <a:graphic>
          <a:graphicData uri="http://schemas.openxmlformats.org/drawingml/2006/table">
            <a:tbl>
              <a:tblPr/>
              <a:tblGrid>
                <a:gridCol w="8477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706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it-IT" sz="5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it-IT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          </a:t>
                      </a:r>
                    </a:p>
                  </a:txBody>
                  <a:tcPr marT="45654" marB="45654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57349" name="CasellaDiTesto 7"/>
          <p:cNvSpPr txBox="1">
            <a:spLocks noChangeArrowheads="1"/>
          </p:cNvSpPr>
          <p:nvPr/>
        </p:nvSpPr>
        <p:spPr bwMode="auto">
          <a:xfrm>
            <a:off x="1000125" y="419378"/>
            <a:ext cx="7143750" cy="107721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Diagnosi</a:t>
            </a:r>
            <a:r>
              <a:rPr lang="en-US" altLang="it-IT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altLang="it-IT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differenziale</a:t>
            </a:r>
            <a:r>
              <a:rPr lang="en-US" altLang="it-IT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altLang="it-IT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fra</a:t>
            </a:r>
            <a:r>
              <a:rPr lang="en-US" altLang="it-IT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altLang="it-IT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trombo</a:t>
            </a:r>
            <a:r>
              <a:rPr lang="en-US" altLang="it-IT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 “</a:t>
            </a:r>
            <a:r>
              <a:rPr lang="en-US" altLang="it-IT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rosso</a:t>
            </a:r>
            <a:r>
              <a:rPr lang="en-US" altLang="it-IT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” e </a:t>
            </a:r>
            <a:r>
              <a:rPr lang="en-US" altLang="it-IT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trombo</a:t>
            </a:r>
            <a:r>
              <a:rPr lang="en-US" altLang="it-IT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 “</a:t>
            </a:r>
            <a:r>
              <a:rPr lang="en-US" altLang="it-IT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bianco</a:t>
            </a:r>
            <a:r>
              <a:rPr lang="en-US" altLang="it-IT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”</a:t>
            </a:r>
            <a:endParaRPr lang="it-IT" altLang="it-IT" b="1" dirty="0" smtClean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04825" y="2143125"/>
            <a:ext cx="5353050" cy="419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b="1" kern="0" dirty="0" err="1" smtClean="0">
                <a:solidFill>
                  <a:srgbClr val="FFFFFF"/>
                </a:solidFill>
                <a:sym typeface="Wingdings" pitchFamily="2" charset="2"/>
              </a:rPr>
              <a:t>Trombo</a:t>
            </a:r>
            <a:r>
              <a:rPr lang="en-US" sz="2000" b="1" kern="0" dirty="0" smtClean="0">
                <a:solidFill>
                  <a:srgbClr val="FFFFFF"/>
                </a:solidFill>
                <a:sym typeface="Wingdings" pitchFamily="2" charset="2"/>
              </a:rPr>
              <a:t> “</a:t>
            </a:r>
            <a:r>
              <a:rPr lang="en-US" sz="2000" b="1" kern="0" dirty="0" err="1" smtClean="0">
                <a:solidFill>
                  <a:srgbClr val="FFFFFF"/>
                </a:solidFill>
                <a:sym typeface="Wingdings" pitchFamily="2" charset="2"/>
              </a:rPr>
              <a:t>rosso</a:t>
            </a:r>
            <a:r>
              <a:rPr lang="en-US" sz="2000" b="1" kern="0" dirty="0" smtClean="0">
                <a:solidFill>
                  <a:srgbClr val="FFFFFF"/>
                </a:solidFill>
                <a:sym typeface="Wingdings" pitchFamily="2" charset="2"/>
              </a:rPr>
              <a:t>”: </a:t>
            </a:r>
            <a:endParaRPr lang="en-US" sz="2000" b="1" kern="0" dirty="0">
              <a:solidFill>
                <a:srgbClr val="FFFFFF"/>
              </a:solidFill>
              <a:sym typeface="Wingdings" pitchFamily="2" charset="2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sz="2000" kern="0" dirty="0" err="1" smtClean="0">
                <a:solidFill>
                  <a:srgbClr val="FFFFFF"/>
                </a:solidFill>
                <a:sym typeface="Wingdings" pitchFamily="2" charset="2"/>
              </a:rPr>
              <a:t>consiste</a:t>
            </a:r>
            <a:r>
              <a:rPr lang="en-US" sz="2000" kern="0" dirty="0" smtClean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sz="2000" kern="0" dirty="0" err="1" smtClean="0">
                <a:solidFill>
                  <a:srgbClr val="FFFFFF"/>
                </a:solidFill>
                <a:sym typeface="Wingdings" pitchFamily="2" charset="2"/>
              </a:rPr>
              <a:t>prevalentemente</a:t>
            </a:r>
            <a:r>
              <a:rPr lang="en-US" sz="2000" kern="0" dirty="0" smtClean="0">
                <a:solidFill>
                  <a:srgbClr val="FFFFFF"/>
                </a:solidFill>
                <a:sym typeface="Wingdings" pitchFamily="2" charset="2"/>
              </a:rPr>
              <a:t> di </a:t>
            </a:r>
            <a:r>
              <a:rPr lang="en-US" sz="2000" kern="0" dirty="0" err="1" smtClean="0">
                <a:solidFill>
                  <a:srgbClr val="FFFFFF"/>
                </a:solidFill>
                <a:sym typeface="Wingdings" pitchFamily="2" charset="2"/>
              </a:rPr>
              <a:t>eritrociti</a:t>
            </a:r>
            <a:r>
              <a:rPr lang="en-US" sz="2000" kern="0" dirty="0" smtClean="0">
                <a:solidFill>
                  <a:srgbClr val="FFFFFF"/>
                </a:solidFill>
                <a:sym typeface="Wingdings" pitchFamily="2" charset="2"/>
              </a:rPr>
              <a:t>;</a:t>
            </a:r>
            <a:endParaRPr lang="en-US" sz="2000" kern="0" dirty="0">
              <a:solidFill>
                <a:srgbClr val="FFFFFF"/>
              </a:solidFill>
              <a:sym typeface="Wingdings" pitchFamily="2" charset="2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sz="2000" kern="0" dirty="0" err="1" smtClean="0">
                <a:solidFill>
                  <a:srgbClr val="FFFFFF"/>
                </a:solidFill>
                <a:sym typeface="Wingdings" pitchFamily="2" charset="2"/>
              </a:rPr>
              <a:t>caratterizzato</a:t>
            </a:r>
            <a:r>
              <a:rPr lang="en-US" sz="2000" kern="0" dirty="0" smtClean="0">
                <a:solidFill>
                  <a:srgbClr val="FFFFFF"/>
                </a:solidFill>
                <a:sym typeface="Wingdings" pitchFamily="2" charset="2"/>
              </a:rPr>
              <a:t> da </a:t>
            </a:r>
            <a:r>
              <a:rPr lang="en-US" sz="2000" kern="0" dirty="0" err="1" smtClean="0">
                <a:solidFill>
                  <a:srgbClr val="FFFFFF"/>
                </a:solidFill>
                <a:sym typeface="Wingdings" pitchFamily="2" charset="2"/>
              </a:rPr>
              <a:t>una</a:t>
            </a:r>
            <a:r>
              <a:rPr lang="en-US" sz="2000" kern="0" dirty="0" smtClean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sz="2000" kern="0" dirty="0" err="1" smtClean="0">
                <a:solidFill>
                  <a:srgbClr val="FFFFFF"/>
                </a:solidFill>
                <a:sym typeface="Wingdings" pitchFamily="2" charset="2"/>
              </a:rPr>
              <a:t>protrusione</a:t>
            </a:r>
            <a:r>
              <a:rPr lang="en-US" sz="2000" kern="0" dirty="0" smtClean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sz="2000" kern="0" dirty="0" err="1" smtClean="0">
                <a:solidFill>
                  <a:srgbClr val="FFFFFF"/>
                </a:solidFill>
                <a:sym typeface="Wingdings" pitchFamily="2" charset="2"/>
              </a:rPr>
              <a:t>altamente</a:t>
            </a:r>
            <a:r>
              <a:rPr lang="en-US" sz="2000" kern="0" dirty="0" smtClean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sz="2000" kern="0" dirty="0" err="1" smtClean="0">
                <a:solidFill>
                  <a:srgbClr val="FFFFFF"/>
                </a:solidFill>
                <a:sym typeface="Wingdings" pitchFamily="2" charset="2"/>
              </a:rPr>
              <a:t>riflettente</a:t>
            </a:r>
            <a:r>
              <a:rPr lang="en-US" sz="2000" kern="0" dirty="0" smtClean="0">
                <a:solidFill>
                  <a:srgbClr val="FFFFFF"/>
                </a:solidFill>
                <a:sym typeface="Wingdings" pitchFamily="2" charset="2"/>
              </a:rPr>
              <a:t> con </a:t>
            </a:r>
            <a:r>
              <a:rPr lang="en-US" sz="2000" kern="0" dirty="0" err="1" smtClean="0">
                <a:solidFill>
                  <a:srgbClr val="FFFFFF"/>
                </a:solidFill>
                <a:sym typeface="Wingdings" pitchFamily="2" charset="2"/>
              </a:rPr>
              <a:t>cono</a:t>
            </a:r>
            <a:r>
              <a:rPr lang="en-US" sz="2000" kern="0" dirty="0" smtClean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sz="2000" kern="0" dirty="0" err="1" smtClean="0">
                <a:solidFill>
                  <a:srgbClr val="FFFFFF"/>
                </a:solidFill>
                <a:sym typeface="Wingdings" pitchFamily="2" charset="2"/>
              </a:rPr>
              <a:t>d’ombra</a:t>
            </a:r>
            <a:r>
              <a:rPr lang="en-US" sz="2000" kern="0" dirty="0" smtClean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sz="2000" kern="0" dirty="0" err="1" smtClean="0">
                <a:solidFill>
                  <a:srgbClr val="FFFFFF"/>
                </a:solidFill>
                <a:sym typeface="Wingdings" pitchFamily="2" charset="2"/>
              </a:rPr>
              <a:t>posteriore</a:t>
            </a:r>
            <a:r>
              <a:rPr lang="en-US" sz="2000" kern="0" dirty="0" smtClean="0">
                <a:solidFill>
                  <a:srgbClr val="FFFFFF"/>
                </a:solidFill>
                <a:sym typeface="Wingdings" pitchFamily="2" charset="2"/>
              </a:rPr>
              <a:t>. </a:t>
            </a:r>
            <a:endParaRPr lang="en-US" sz="2000" b="1" u="sng" kern="0" dirty="0">
              <a:solidFill>
                <a:srgbClr val="FFFFFF"/>
              </a:solidFill>
              <a:sym typeface="Wingdings" pitchFamily="2" charset="2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/>
            </a:pPr>
            <a:endParaRPr lang="en-US" sz="2000" b="1" u="sng" kern="0" dirty="0">
              <a:solidFill>
                <a:srgbClr val="FFFFFF"/>
              </a:solidFill>
              <a:sym typeface="Wingdings" pitchFamily="2" charset="2"/>
            </a:endParaRP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b="1" kern="0" dirty="0" err="1" smtClean="0">
                <a:solidFill>
                  <a:srgbClr val="FFFFFF"/>
                </a:solidFill>
                <a:sym typeface="Wingdings" pitchFamily="2" charset="2"/>
              </a:rPr>
              <a:t>Trombo</a:t>
            </a:r>
            <a:r>
              <a:rPr lang="en-US" sz="2000" b="1" kern="0" dirty="0" smtClean="0">
                <a:solidFill>
                  <a:srgbClr val="FFFFFF"/>
                </a:solidFill>
                <a:sym typeface="Wingdings" pitchFamily="2" charset="2"/>
              </a:rPr>
              <a:t> “</a:t>
            </a:r>
            <a:r>
              <a:rPr lang="en-US" sz="2000" b="1" kern="0" dirty="0" err="1" smtClean="0">
                <a:solidFill>
                  <a:srgbClr val="FFFFFF"/>
                </a:solidFill>
                <a:sym typeface="Wingdings" pitchFamily="2" charset="2"/>
              </a:rPr>
              <a:t>bianco</a:t>
            </a:r>
            <a:r>
              <a:rPr lang="en-US" sz="2000" b="1" kern="0" dirty="0" smtClean="0">
                <a:solidFill>
                  <a:srgbClr val="FFFFFF"/>
                </a:solidFill>
                <a:sym typeface="Wingdings" pitchFamily="2" charset="2"/>
              </a:rPr>
              <a:t>”:</a:t>
            </a:r>
            <a:r>
              <a:rPr lang="en-US" sz="2000" kern="0" dirty="0" smtClean="0">
                <a:solidFill>
                  <a:srgbClr val="FFFFFF"/>
                </a:solidFill>
                <a:sym typeface="Wingdings" pitchFamily="2" charset="2"/>
              </a:rPr>
              <a:t> </a:t>
            </a:r>
            <a:endParaRPr lang="en-US" sz="2000" kern="0" dirty="0">
              <a:solidFill>
                <a:srgbClr val="FFFFFF"/>
              </a:solidFill>
              <a:sym typeface="Wingdings" pitchFamily="2" charset="2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sz="2000" kern="0" dirty="0" err="1" smtClean="0">
                <a:solidFill>
                  <a:srgbClr val="FFFFFF"/>
                </a:solidFill>
                <a:sym typeface="Wingdings" pitchFamily="2" charset="2"/>
              </a:rPr>
              <a:t>consiste</a:t>
            </a:r>
            <a:r>
              <a:rPr lang="en-US" sz="2000" kern="0" dirty="0" smtClean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sz="2000" kern="0" dirty="0" err="1" smtClean="0">
                <a:solidFill>
                  <a:srgbClr val="FFFFFF"/>
                </a:solidFill>
                <a:sym typeface="Wingdings" pitchFamily="2" charset="2"/>
              </a:rPr>
              <a:t>prevalentemente</a:t>
            </a:r>
            <a:r>
              <a:rPr lang="en-US" sz="2000" kern="0" dirty="0" smtClean="0">
                <a:solidFill>
                  <a:srgbClr val="FFFFFF"/>
                </a:solidFill>
                <a:sym typeface="Wingdings" pitchFamily="2" charset="2"/>
              </a:rPr>
              <a:t> di </a:t>
            </a:r>
            <a:r>
              <a:rPr lang="en-US" sz="2000" kern="0" dirty="0" err="1" smtClean="0">
                <a:solidFill>
                  <a:srgbClr val="FFFFFF"/>
                </a:solidFill>
                <a:sym typeface="Wingdings" pitchFamily="2" charset="2"/>
              </a:rPr>
              <a:t>piastrine</a:t>
            </a:r>
            <a:r>
              <a:rPr lang="en-US" sz="2000" kern="0" dirty="0" smtClean="0">
                <a:solidFill>
                  <a:srgbClr val="FFFFFF"/>
                </a:solidFill>
                <a:sym typeface="Wingdings" pitchFamily="2" charset="2"/>
              </a:rPr>
              <a:t>;</a:t>
            </a:r>
            <a:endParaRPr lang="en-US" sz="2000" kern="0" dirty="0">
              <a:solidFill>
                <a:srgbClr val="FFFFFF"/>
              </a:solidFill>
              <a:sym typeface="Wingdings" pitchFamily="2" charset="2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sz="2000" kern="0" dirty="0" err="1" smtClean="0">
                <a:solidFill>
                  <a:srgbClr val="FFFFFF"/>
                </a:solidFill>
                <a:sym typeface="Wingdings" pitchFamily="2" charset="2"/>
              </a:rPr>
              <a:t>caratterizzato</a:t>
            </a:r>
            <a:r>
              <a:rPr lang="en-US" sz="2000" kern="0" dirty="0" smtClean="0">
                <a:solidFill>
                  <a:srgbClr val="FFFFFF"/>
                </a:solidFill>
                <a:sym typeface="Wingdings" pitchFamily="2" charset="2"/>
              </a:rPr>
              <a:t> da un </a:t>
            </a:r>
            <a:r>
              <a:rPr lang="en-US" sz="2000" kern="0" dirty="0" err="1" smtClean="0">
                <a:solidFill>
                  <a:srgbClr val="FFFFFF"/>
                </a:solidFill>
                <a:sym typeface="Wingdings" pitchFamily="2" charset="2"/>
              </a:rPr>
              <a:t>segnale</a:t>
            </a:r>
            <a:r>
              <a:rPr lang="en-US" sz="2000" kern="0" dirty="0" smtClean="0">
                <a:solidFill>
                  <a:srgbClr val="FFFFFF"/>
                </a:solidFill>
                <a:sym typeface="Wingdings" pitchFamily="2" charset="2"/>
              </a:rPr>
              <a:t> “</a:t>
            </a:r>
            <a:r>
              <a:rPr lang="en-US" sz="2000" kern="0" dirty="0" err="1" smtClean="0">
                <a:solidFill>
                  <a:srgbClr val="FFFFFF"/>
                </a:solidFill>
                <a:sym typeface="Wingdings" pitchFamily="2" charset="2"/>
              </a:rPr>
              <a:t>pieno</a:t>
            </a:r>
            <a:r>
              <a:rPr lang="en-US" sz="2000" kern="0" dirty="0" smtClean="0">
                <a:solidFill>
                  <a:srgbClr val="FFFFFF"/>
                </a:solidFill>
                <a:sym typeface="Wingdings" pitchFamily="2" charset="2"/>
              </a:rPr>
              <a:t>”, </a:t>
            </a:r>
            <a:r>
              <a:rPr lang="en-US" sz="2000" kern="0" dirty="0" err="1" smtClean="0">
                <a:solidFill>
                  <a:srgbClr val="FFFFFF"/>
                </a:solidFill>
                <a:sym typeface="Wingdings" pitchFamily="2" charset="2"/>
              </a:rPr>
              <a:t>scarsamente</a:t>
            </a:r>
            <a:r>
              <a:rPr lang="en-US" sz="2000" kern="0" dirty="0" smtClean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sz="2000" kern="0" dirty="0" err="1" smtClean="0">
                <a:solidFill>
                  <a:srgbClr val="FFFFFF"/>
                </a:solidFill>
                <a:sym typeface="Wingdings" pitchFamily="2" charset="2"/>
              </a:rPr>
              <a:t>riflettente</a:t>
            </a:r>
            <a:r>
              <a:rPr lang="en-US" sz="2000" kern="0" dirty="0" smtClean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sz="2000" kern="0" dirty="0" err="1" smtClean="0">
                <a:solidFill>
                  <a:srgbClr val="FFFFFF"/>
                </a:solidFill>
                <a:sym typeface="Wingdings" pitchFamily="2" charset="2"/>
              </a:rPr>
              <a:t>protrudente</a:t>
            </a:r>
            <a:r>
              <a:rPr lang="en-US" sz="2000" kern="0" dirty="0" smtClean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sz="2000" kern="0" dirty="0" err="1" smtClean="0">
                <a:solidFill>
                  <a:srgbClr val="FFFFFF"/>
                </a:solidFill>
                <a:sym typeface="Wingdings" pitchFamily="2" charset="2"/>
              </a:rPr>
              <a:t>nel</a:t>
            </a:r>
            <a:r>
              <a:rPr lang="en-US" sz="2000" kern="0" dirty="0" smtClean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sz="2000" kern="0" dirty="0" err="1" smtClean="0">
                <a:solidFill>
                  <a:srgbClr val="FFFFFF"/>
                </a:solidFill>
                <a:sym typeface="Wingdings" pitchFamily="2" charset="2"/>
              </a:rPr>
              <a:t>lume</a:t>
            </a:r>
            <a:r>
              <a:rPr lang="en-US" sz="2000" kern="0" dirty="0" smtClean="0">
                <a:solidFill>
                  <a:srgbClr val="FFFFFF"/>
                </a:solidFill>
                <a:sym typeface="Wingdings" pitchFamily="2" charset="2"/>
              </a:rPr>
              <a:t> del </a:t>
            </a:r>
            <a:r>
              <a:rPr lang="en-US" sz="2000" kern="0" dirty="0" err="1" smtClean="0">
                <a:solidFill>
                  <a:srgbClr val="FFFFFF"/>
                </a:solidFill>
                <a:sym typeface="Wingdings" pitchFamily="2" charset="2"/>
              </a:rPr>
              <a:t>vaso</a:t>
            </a:r>
            <a:r>
              <a:rPr lang="en-US" sz="2000" kern="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  <a:endParaRPr lang="en-US" sz="2000" kern="0" dirty="0">
              <a:solidFill>
                <a:srgbClr val="FFFFFF"/>
              </a:solidFill>
              <a:sym typeface="Wingdings" pitchFamily="2" charset="2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0" dirty="0">
              <a:solidFill>
                <a:srgbClr val="000000"/>
              </a:solidFill>
            </a:endParaRPr>
          </a:p>
        </p:txBody>
      </p:sp>
      <p:pic>
        <p:nvPicPr>
          <p:cNvPr id="573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88" y="4059238"/>
            <a:ext cx="2278062" cy="22177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2" name="TextBox 6"/>
          <p:cNvSpPr txBox="1">
            <a:spLocks noChangeArrowheads="1"/>
          </p:cNvSpPr>
          <p:nvPr/>
        </p:nvSpPr>
        <p:spPr bwMode="auto">
          <a:xfrm>
            <a:off x="5429250" y="6324600"/>
            <a:ext cx="33401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1200" dirty="0" smtClean="0">
                <a:solidFill>
                  <a:srgbClr val="FFFF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Struts </a:t>
            </a:r>
            <a:r>
              <a:rPr lang="en-US" altLang="it-IT" sz="1200" dirty="0" err="1" smtClean="0">
                <a:solidFill>
                  <a:srgbClr val="FFFF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ricoperti</a:t>
            </a:r>
            <a:r>
              <a:rPr lang="en-US" altLang="it-IT" sz="1200" dirty="0" smtClean="0">
                <a:solidFill>
                  <a:srgbClr val="FFFF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da </a:t>
            </a:r>
            <a:r>
              <a:rPr lang="en-US" altLang="it-IT" sz="1200" dirty="0" err="1" smtClean="0">
                <a:solidFill>
                  <a:srgbClr val="FFFF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trombo</a:t>
            </a:r>
            <a:r>
              <a:rPr lang="en-US" altLang="it-IT" sz="1200" dirty="0" smtClean="0">
                <a:solidFill>
                  <a:srgbClr val="FFFF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it-IT" sz="1200" dirty="0" err="1" smtClean="0">
                <a:solidFill>
                  <a:srgbClr val="FFFF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bianco</a:t>
            </a:r>
            <a:r>
              <a:rPr lang="en-US" altLang="it-IT" sz="1200" dirty="0" smtClean="0">
                <a:solidFill>
                  <a:srgbClr val="FFFF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(</a:t>
            </a:r>
            <a:r>
              <a:rPr lang="en-US" altLang="it-IT" sz="1200" dirty="0" err="1" smtClean="0">
                <a:solidFill>
                  <a:srgbClr val="FFFF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freccia</a:t>
            </a:r>
            <a:r>
              <a:rPr lang="en-US" altLang="it-IT" sz="1200" dirty="0" smtClean="0">
                <a:solidFill>
                  <a:srgbClr val="FFFF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it-IT" sz="1200" dirty="0" err="1" smtClean="0">
                <a:solidFill>
                  <a:srgbClr val="FFFF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rossa</a:t>
            </a:r>
            <a:r>
              <a:rPr lang="en-US" altLang="it-IT" sz="1200" dirty="0" smtClean="0">
                <a:solidFill>
                  <a:srgbClr val="FFFF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1200" dirty="0">
                <a:solidFill>
                  <a:srgbClr val="FFFF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</a:t>
            </a:r>
            <a:r>
              <a:rPr lang="en-US" altLang="it-IT" sz="1200" dirty="0" smtClean="0">
                <a:solidFill>
                  <a:srgbClr val="FFFF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it-IT" sz="1200" dirty="0" err="1" smtClean="0">
                <a:solidFill>
                  <a:srgbClr val="FFFF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ristenosi</a:t>
            </a:r>
            <a:r>
              <a:rPr lang="en-US" altLang="it-IT" sz="1200" dirty="0" smtClean="0">
                <a:solidFill>
                  <a:srgbClr val="FFFF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it-IT" sz="1200" dirty="0" err="1" smtClean="0">
                <a:solidFill>
                  <a:srgbClr val="FFFF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asimmetrica</a:t>
            </a:r>
            <a:r>
              <a:rPr lang="en-US" altLang="it-IT" sz="1200" dirty="0" smtClean="0">
                <a:solidFill>
                  <a:srgbClr val="FFFF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(</a:t>
            </a:r>
            <a:r>
              <a:rPr lang="en-US" altLang="it-IT" sz="1200" dirty="0" err="1" smtClean="0">
                <a:solidFill>
                  <a:srgbClr val="FFFF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freccia</a:t>
            </a:r>
            <a:r>
              <a:rPr lang="en-US" altLang="it-IT" sz="1200" dirty="0" smtClean="0">
                <a:solidFill>
                  <a:srgbClr val="FFFF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it-IT" sz="1200" dirty="0" err="1" smtClean="0">
                <a:solidFill>
                  <a:srgbClr val="FFFF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bianca</a:t>
            </a:r>
            <a:r>
              <a:rPr lang="en-US" altLang="it-IT" sz="1200" dirty="0" smtClean="0">
                <a:solidFill>
                  <a:srgbClr val="FFFF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)</a:t>
            </a:r>
          </a:p>
        </p:txBody>
      </p:sp>
      <p:pic>
        <p:nvPicPr>
          <p:cNvPr id="5735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75" y="1589088"/>
            <a:ext cx="2263775" cy="20383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4" name="TextBox 8"/>
          <p:cNvSpPr txBox="1">
            <a:spLocks noChangeArrowheads="1"/>
          </p:cNvSpPr>
          <p:nvPr/>
        </p:nvSpPr>
        <p:spPr bwMode="auto">
          <a:xfrm>
            <a:off x="5589588" y="3714750"/>
            <a:ext cx="31257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1200" dirty="0" err="1" smtClean="0">
                <a:solidFill>
                  <a:srgbClr val="FFFF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Trombo</a:t>
            </a:r>
            <a:r>
              <a:rPr lang="en-US" altLang="it-IT" sz="1200" dirty="0" smtClean="0">
                <a:solidFill>
                  <a:srgbClr val="FFFF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it-IT" sz="1200" dirty="0" err="1" smtClean="0">
                <a:solidFill>
                  <a:srgbClr val="FFFF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rosso</a:t>
            </a:r>
            <a:r>
              <a:rPr lang="en-US" altLang="it-IT" sz="1200" dirty="0" smtClean="0">
                <a:solidFill>
                  <a:srgbClr val="FFFF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(</a:t>
            </a:r>
            <a:r>
              <a:rPr lang="en-US" altLang="it-IT" sz="1200" dirty="0" err="1" smtClean="0">
                <a:solidFill>
                  <a:srgbClr val="FFFF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freccia</a:t>
            </a:r>
            <a:r>
              <a:rPr lang="en-US" altLang="it-IT" sz="1200" dirty="0" smtClean="0">
                <a:solidFill>
                  <a:srgbClr val="FFFF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it-IT" sz="1200" dirty="0" err="1" smtClean="0">
                <a:solidFill>
                  <a:srgbClr val="FFFF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bianca</a:t>
            </a:r>
            <a:r>
              <a:rPr lang="en-US" altLang="it-IT" sz="1200" dirty="0" smtClean="0">
                <a:solidFill>
                  <a:srgbClr val="FFFF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)</a:t>
            </a:r>
          </a:p>
        </p:txBody>
      </p:sp>
      <p:pic>
        <p:nvPicPr>
          <p:cNvPr id="10" name="Immagine 9" descr="9208a937-0bf5-45a9-a606-94f76cd17964_xl.jpg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869342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107504" y="1485144"/>
            <a:ext cx="9310977" cy="5049492"/>
            <a:chOff x="107504" y="1197112"/>
            <a:chExt cx="9310977" cy="5049492"/>
          </a:xfrm>
        </p:grpSpPr>
        <p:pic>
          <p:nvPicPr>
            <p:cNvPr id="3074" name="Picture 2" descr="F:\gise2016\trombo pre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197112"/>
              <a:ext cx="3240000" cy="32400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F:\gise2016\trombo post stent prol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8184" y="1844824"/>
              <a:ext cx="3240000" cy="32400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F:\gise2016\trombo post stent asp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496" y="2492896"/>
              <a:ext cx="3240000" cy="32400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CasellaDiTesto 1"/>
            <p:cNvSpPr txBox="1"/>
            <p:nvPr/>
          </p:nvSpPr>
          <p:spPr>
            <a:xfrm>
              <a:off x="1331640" y="4509120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basale</a:t>
              </a:r>
              <a:endParaRPr lang="it-IT" dirty="0"/>
            </a:p>
          </p:txBody>
        </p:sp>
        <p:sp>
          <p:nvSpPr>
            <p:cNvPr id="4" name="CasellaDiTesto 3"/>
            <p:cNvSpPr txBox="1"/>
            <p:nvPr/>
          </p:nvSpPr>
          <p:spPr>
            <a:xfrm>
              <a:off x="3043711" y="5157192"/>
              <a:ext cx="28244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/>
                <a:t>post aspirazione e </a:t>
              </a:r>
              <a:r>
                <a:rPr lang="it-IT" dirty="0" err="1" smtClean="0"/>
                <a:t>stenting</a:t>
              </a:r>
              <a:endParaRPr lang="it-IT" dirty="0"/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6228184" y="5877272"/>
              <a:ext cx="3190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d</a:t>
              </a:r>
              <a:r>
                <a:rPr lang="it-IT" dirty="0" smtClean="0"/>
                <a:t>opo seconda aspirazione</a:t>
              </a:r>
              <a:endParaRPr lang="it-IT" dirty="0"/>
            </a:p>
          </p:txBody>
        </p:sp>
      </p:grpSp>
      <p:sp>
        <p:nvSpPr>
          <p:cNvPr id="11" name="CasellaDiTesto 7"/>
          <p:cNvSpPr txBox="1">
            <a:spLocks noChangeArrowheads="1"/>
          </p:cNvSpPr>
          <p:nvPr/>
        </p:nvSpPr>
        <p:spPr bwMode="auto">
          <a:xfrm>
            <a:off x="1357313" y="260648"/>
            <a:ext cx="6429375" cy="584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FFFFFF"/>
                </a:solidFill>
                <a:latin typeface="Calibri" pitchFamily="34" charset="0"/>
              </a:rPr>
              <a:t>Trombosi</a:t>
            </a:r>
            <a:endParaRPr lang="it-IT" altLang="it-IT" sz="3200" b="1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2" name="Immagine 11" descr="9208a937-0bf5-45a9-a606-94f76cd17964_xl.jpg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6879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2"/>
          <a:srcRect l="34250" t="33201" r="46850" b="33200"/>
          <a:stretch/>
        </p:blipFill>
        <p:spPr>
          <a:xfrm>
            <a:off x="179512" y="1052736"/>
            <a:ext cx="3600000" cy="3600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31100" t="10800" r="46850" b="50000"/>
          <a:stretch/>
        </p:blipFill>
        <p:spPr>
          <a:xfrm>
            <a:off x="5796136" y="1052736"/>
            <a:ext cx="3240000" cy="3240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1357313" y="260648"/>
            <a:ext cx="6429375" cy="584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3200" b="1" dirty="0" smtClean="0">
                <a:solidFill>
                  <a:srgbClr val="FFFFFF"/>
                </a:solidFill>
                <a:latin typeface="Calibri" pitchFamily="34" charset="0"/>
              </a:rPr>
              <a:t>Meccanismo dell’ISR</a:t>
            </a:r>
            <a:endParaRPr lang="it-IT" altLang="it-IT" sz="32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1" t="8001" r="35036" b="51050"/>
          <a:stretch/>
        </p:blipFill>
        <p:spPr>
          <a:xfrm>
            <a:off x="2411760" y="3501008"/>
            <a:ext cx="3240000" cy="3240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6" name="CasellaDiTesto 5"/>
          <p:cNvSpPr txBox="1"/>
          <p:nvPr/>
        </p:nvSpPr>
        <p:spPr>
          <a:xfrm>
            <a:off x="6588224" y="6237312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Iperplasia neo-intimale</a:t>
            </a:r>
            <a:endParaRPr lang="it-IT" sz="16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7380312" y="4869160"/>
            <a:ext cx="5661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DEB</a:t>
            </a:r>
            <a:endParaRPr lang="it-IT" sz="1600" dirty="0"/>
          </a:p>
        </p:txBody>
      </p:sp>
      <p:sp>
        <p:nvSpPr>
          <p:cNvPr id="10" name="Freccia a destra 9"/>
          <p:cNvSpPr/>
          <p:nvPr/>
        </p:nvSpPr>
        <p:spPr>
          <a:xfrm>
            <a:off x="5796136" y="6211185"/>
            <a:ext cx="720080" cy="484632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dirty="0"/>
          </a:p>
        </p:txBody>
      </p:sp>
      <p:sp>
        <p:nvSpPr>
          <p:cNvPr id="11" name="Freccia in su 10"/>
          <p:cNvSpPr/>
          <p:nvPr/>
        </p:nvSpPr>
        <p:spPr>
          <a:xfrm>
            <a:off x="7431771" y="5373216"/>
            <a:ext cx="484632" cy="762384"/>
          </a:xfrm>
          <a:prstGeom prst="up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 descr="9208a937-0bf5-45a9-a606-94f76cd17964_xl.jpg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0793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6825311" y="6237312"/>
            <a:ext cx="2318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err="1" smtClean="0"/>
              <a:t>Sottoespansione</a:t>
            </a:r>
            <a:r>
              <a:rPr lang="it-IT" dirty="0" smtClean="0"/>
              <a:t> dello </a:t>
            </a:r>
            <a:r>
              <a:rPr lang="it-IT" dirty="0" err="1" smtClean="0"/>
              <a:t>stent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7092280" y="4653136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Pallone NC</a:t>
            </a:r>
            <a:endParaRPr lang="it-IT" dirty="0"/>
          </a:p>
        </p:txBody>
      </p:sp>
      <p:sp>
        <p:nvSpPr>
          <p:cNvPr id="10" name="Freccia a destra 9"/>
          <p:cNvSpPr/>
          <p:nvPr/>
        </p:nvSpPr>
        <p:spPr>
          <a:xfrm>
            <a:off x="5796136" y="6211185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dirty="0"/>
          </a:p>
        </p:txBody>
      </p:sp>
      <p:sp>
        <p:nvSpPr>
          <p:cNvPr id="11" name="Freccia in su 10"/>
          <p:cNvSpPr/>
          <p:nvPr/>
        </p:nvSpPr>
        <p:spPr>
          <a:xfrm>
            <a:off x="7431771" y="5157192"/>
            <a:ext cx="484632" cy="978408"/>
          </a:xfrm>
          <a:prstGeom prst="up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2"/>
          <a:srcRect l="46062" t="20601" r="34250" b="44400"/>
          <a:stretch/>
        </p:blipFill>
        <p:spPr>
          <a:xfrm>
            <a:off x="5796136" y="1052736"/>
            <a:ext cx="3240000" cy="3240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/>
          <a:srcRect l="43683" t="27601" r="29525" b="48599"/>
          <a:stretch/>
        </p:blipFill>
        <p:spPr>
          <a:xfrm>
            <a:off x="94384" y="1054981"/>
            <a:ext cx="3602389" cy="1800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4"/>
          <a:srcRect l="47570" t="35444" r="21809" b="26756"/>
          <a:stretch/>
        </p:blipFill>
        <p:spPr>
          <a:xfrm>
            <a:off x="107504" y="2900366"/>
            <a:ext cx="2592288" cy="1800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/>
          <a:srcRect l="49212" t="26200" r="35038" b="45800"/>
          <a:stretch/>
        </p:blipFill>
        <p:spPr>
          <a:xfrm>
            <a:off x="2411760" y="3501008"/>
            <a:ext cx="3240000" cy="3240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4" name="CasellaDiTesto 13"/>
          <p:cNvSpPr txBox="1">
            <a:spLocks noChangeArrowheads="1"/>
          </p:cNvSpPr>
          <p:nvPr/>
        </p:nvSpPr>
        <p:spPr bwMode="auto">
          <a:xfrm>
            <a:off x="1357313" y="260648"/>
            <a:ext cx="6429375" cy="584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3200" b="1" dirty="0" smtClean="0">
                <a:solidFill>
                  <a:srgbClr val="FFFFFF"/>
                </a:solidFill>
                <a:latin typeface="Calibri" pitchFamily="34" charset="0"/>
              </a:rPr>
              <a:t>Meccanismo dell’ISR</a:t>
            </a:r>
            <a:endParaRPr lang="it-IT" altLang="it-IT" sz="32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5" name="Immagine 14" descr="9208a937-0bf5-45a9-a606-94f76cd17964_xl.jpg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8531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9512" y="1650359"/>
            <a:ext cx="867696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err="1" smtClean="0"/>
              <a:t>C’è</a:t>
            </a:r>
            <a:r>
              <a:rPr lang="en-US" sz="1600" dirty="0" smtClean="0"/>
              <a:t> un </a:t>
            </a:r>
            <a:r>
              <a:rPr lang="en-US" sz="1600" dirty="0" err="1" smtClean="0"/>
              <a:t>vantaggio</a:t>
            </a:r>
            <a:r>
              <a:rPr lang="en-US" sz="1600" dirty="0" smtClean="0"/>
              <a:t> per </a:t>
            </a:r>
            <a:r>
              <a:rPr lang="en-US" sz="1600" dirty="0" err="1" smtClean="0"/>
              <a:t>l’intervento</a:t>
            </a:r>
            <a:r>
              <a:rPr lang="en-US" sz="1600" dirty="0" smtClean="0"/>
              <a:t>? </a:t>
            </a:r>
            <a:endParaRPr lang="en-US" sz="1600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/>
              <a:t>Se </a:t>
            </a:r>
            <a:r>
              <a:rPr lang="en-US" sz="1600" dirty="0" err="1" smtClean="0"/>
              <a:t>sì</a:t>
            </a:r>
            <a:r>
              <a:rPr lang="en-US" sz="1600" dirty="0" smtClean="0"/>
              <a:t>, </a:t>
            </a:r>
            <a:r>
              <a:rPr lang="en-US" sz="1600" dirty="0" err="1" smtClean="0"/>
              <a:t>quali</a:t>
            </a:r>
            <a:r>
              <a:rPr lang="en-US" sz="1600" dirty="0" smtClean="0"/>
              <a:t> </a:t>
            </a:r>
            <a:r>
              <a:rPr lang="en-US" sz="1600" dirty="0" err="1" smtClean="0"/>
              <a:t>vasi</a:t>
            </a:r>
            <a:r>
              <a:rPr lang="en-US" sz="1600" dirty="0" smtClean="0"/>
              <a:t> o </a:t>
            </a:r>
            <a:r>
              <a:rPr lang="en-US" sz="1600" dirty="0" err="1" smtClean="0"/>
              <a:t>lesioni</a:t>
            </a:r>
            <a:r>
              <a:rPr lang="en-US" sz="1600" dirty="0" smtClean="0"/>
              <a:t>? 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US" sz="1600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/>
              <a:t>E’ </a:t>
            </a:r>
            <a:r>
              <a:rPr lang="en-US" sz="1600" dirty="0" err="1" smtClean="0"/>
              <a:t>necessaria</a:t>
            </a:r>
            <a:r>
              <a:rPr lang="en-US" sz="1600" dirty="0" smtClean="0"/>
              <a:t> </a:t>
            </a:r>
            <a:r>
              <a:rPr lang="en-US" sz="1600" dirty="0" err="1" smtClean="0"/>
              <a:t>l’aterectomia</a:t>
            </a:r>
            <a:r>
              <a:rPr lang="en-US" sz="1600" dirty="0" smtClean="0"/>
              <a:t>?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/>
              <a:t>E’ </a:t>
            </a:r>
            <a:r>
              <a:rPr lang="en-US" sz="1600" dirty="0" err="1" smtClean="0"/>
              <a:t>necessaria</a:t>
            </a:r>
            <a:r>
              <a:rPr lang="en-US" sz="1600" dirty="0" smtClean="0"/>
              <a:t> la </a:t>
            </a:r>
            <a:r>
              <a:rPr lang="en-US" sz="1600" dirty="0" err="1" smtClean="0"/>
              <a:t>trombectomia</a:t>
            </a:r>
            <a:r>
              <a:rPr lang="en-US" sz="1600" dirty="0" smtClean="0"/>
              <a:t>?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/>
              <a:t>Se </a:t>
            </a:r>
            <a:r>
              <a:rPr lang="en-US" sz="1600" dirty="0" err="1" smtClean="0"/>
              <a:t>scegliere</a:t>
            </a:r>
            <a:r>
              <a:rPr lang="en-US" sz="1600" dirty="0" smtClean="0"/>
              <a:t> pre-</a:t>
            </a:r>
            <a:r>
              <a:rPr lang="en-US" sz="1600" dirty="0" err="1" smtClean="0"/>
              <a:t>dilatazione</a:t>
            </a:r>
            <a:r>
              <a:rPr lang="en-US" sz="1600" dirty="0" smtClean="0"/>
              <a:t> o stenting </a:t>
            </a:r>
            <a:r>
              <a:rPr lang="en-US" sz="1600" dirty="0" err="1" smtClean="0"/>
              <a:t>diretto</a:t>
            </a:r>
            <a:r>
              <a:rPr lang="en-US" sz="1600" dirty="0" smtClean="0"/>
              <a:t>, </a:t>
            </a:r>
            <a:r>
              <a:rPr lang="en-US" sz="1600" dirty="0" err="1" smtClean="0"/>
              <a:t>quanto</a:t>
            </a:r>
            <a:r>
              <a:rPr lang="en-US" sz="1600" dirty="0" smtClean="0"/>
              <a:t> </a:t>
            </a:r>
            <a:r>
              <a:rPr lang="en-US" sz="1600" dirty="0" err="1" smtClean="0"/>
              <a:t>essere</a:t>
            </a:r>
            <a:r>
              <a:rPr lang="en-US" sz="1600" dirty="0" smtClean="0"/>
              <a:t> aggressive </a:t>
            </a:r>
            <a:r>
              <a:rPr lang="en-US" sz="1600" dirty="0" err="1" smtClean="0"/>
              <a:t>nella</a:t>
            </a:r>
            <a:r>
              <a:rPr lang="en-US" sz="1600" dirty="0" smtClean="0"/>
              <a:t> </a:t>
            </a:r>
            <a:r>
              <a:rPr lang="en-US" sz="1600" dirty="0" err="1" smtClean="0"/>
              <a:t>procedura</a:t>
            </a:r>
            <a:endParaRPr lang="en-US" sz="1600" dirty="0" smtClean="0"/>
          </a:p>
          <a:p>
            <a:pPr algn="just"/>
            <a:r>
              <a:rPr lang="en-US" sz="1600" dirty="0" smtClean="0"/>
              <a:t>(</a:t>
            </a:r>
            <a:r>
              <a:rPr lang="en-US" sz="1600" dirty="0" err="1" smtClean="0"/>
              <a:t>p.e</a:t>
            </a:r>
            <a:r>
              <a:rPr lang="en-US" sz="1600" dirty="0" err="1"/>
              <a:t>.</a:t>
            </a:r>
            <a:r>
              <a:rPr lang="en-US" sz="1600" dirty="0"/>
              <a:t>, </a:t>
            </a:r>
            <a:r>
              <a:rPr lang="en-US" sz="1600" dirty="0" err="1" smtClean="0"/>
              <a:t>tipo</a:t>
            </a:r>
            <a:r>
              <a:rPr lang="en-US" sz="1600" dirty="0" smtClean="0"/>
              <a:t> di Pallone [compliant</a:t>
            </a:r>
            <a:r>
              <a:rPr lang="en-US" sz="1600" dirty="0"/>
              <a:t>, </a:t>
            </a:r>
            <a:r>
              <a:rPr lang="en-US" sz="1600" dirty="0" smtClean="0"/>
              <a:t>non-compliant], </a:t>
            </a:r>
            <a:r>
              <a:rPr lang="en-US" sz="1600" dirty="0" err="1" smtClean="0"/>
              <a:t>diametro</a:t>
            </a:r>
            <a:r>
              <a:rPr lang="en-US" sz="1600" dirty="0" smtClean="0"/>
              <a:t> del </a:t>
            </a:r>
            <a:r>
              <a:rPr lang="en-US" sz="1600" dirty="0" err="1" smtClean="0"/>
              <a:t>pallone</a:t>
            </a:r>
            <a:r>
              <a:rPr lang="en-US" sz="1600" dirty="0" smtClean="0"/>
              <a:t> e </a:t>
            </a:r>
            <a:r>
              <a:rPr lang="en-US" sz="1600" dirty="0" err="1" smtClean="0"/>
              <a:t>pressione</a:t>
            </a:r>
            <a:r>
              <a:rPr lang="en-US" sz="1600" dirty="0" smtClean="0"/>
              <a:t> di </a:t>
            </a:r>
            <a:r>
              <a:rPr lang="en-US" sz="1600" dirty="0" err="1" smtClean="0"/>
              <a:t>gonfiaggio</a:t>
            </a:r>
            <a:r>
              <a:rPr lang="en-US" sz="1600" dirty="0" smtClean="0"/>
              <a:t>)?</a:t>
            </a:r>
          </a:p>
          <a:p>
            <a:pPr algn="just"/>
            <a:endParaRPr lang="en-US" sz="1600" dirty="0" smtClean="0">
              <a:solidFill>
                <a:prstClr val="white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FFFF00"/>
                </a:solidFill>
              </a:rPr>
              <a:t>Per la </a:t>
            </a:r>
            <a:r>
              <a:rPr lang="en-US" sz="1600" b="1" dirty="0" err="1" smtClean="0">
                <a:solidFill>
                  <a:srgbClr val="FFFF00"/>
                </a:solidFill>
              </a:rPr>
              <a:t>selezione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dello</a:t>
            </a:r>
            <a:r>
              <a:rPr lang="en-US" sz="1600" b="1" dirty="0" smtClean="0">
                <a:solidFill>
                  <a:srgbClr val="FFFF00"/>
                </a:solidFill>
              </a:rPr>
              <a:t> stent, quale </a:t>
            </a:r>
            <a:r>
              <a:rPr lang="en-US" sz="1600" b="1" dirty="0" err="1" smtClean="0">
                <a:solidFill>
                  <a:srgbClr val="FFFF00"/>
                </a:solidFill>
              </a:rPr>
              <a:t>lunghezza</a:t>
            </a:r>
            <a:r>
              <a:rPr lang="en-US" sz="1600" b="1" dirty="0" smtClean="0">
                <a:solidFill>
                  <a:srgbClr val="FFFF00"/>
                </a:solidFill>
              </a:rPr>
              <a:t> (</a:t>
            </a:r>
            <a:r>
              <a:rPr lang="en-US" sz="1600" b="1" dirty="0" err="1" smtClean="0">
                <a:solidFill>
                  <a:srgbClr val="FFFF00"/>
                </a:solidFill>
              </a:rPr>
              <a:t>p.e</a:t>
            </a:r>
            <a:r>
              <a:rPr lang="en-US" sz="1600" b="1" dirty="0" err="1">
                <a:solidFill>
                  <a:srgbClr val="FFFF00"/>
                </a:solidFill>
              </a:rPr>
              <a:t>.</a:t>
            </a:r>
            <a:r>
              <a:rPr lang="en-US" sz="1600" b="1" dirty="0">
                <a:solidFill>
                  <a:srgbClr val="FFFF00"/>
                </a:solidFill>
              </a:rPr>
              <a:t>, </a:t>
            </a:r>
            <a:r>
              <a:rPr lang="en-US" sz="1600" b="1" dirty="0" err="1" smtClean="0">
                <a:solidFill>
                  <a:srgbClr val="FFFF00"/>
                </a:solidFill>
              </a:rPr>
              <a:t>selezionando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l’appropriata</a:t>
            </a:r>
            <a:r>
              <a:rPr lang="en-US" sz="1600" b="1" dirty="0" smtClean="0">
                <a:solidFill>
                  <a:srgbClr val="FFFF00"/>
                </a:solidFill>
              </a:rPr>
              <a:t> “landing zone” </a:t>
            </a:r>
            <a:r>
              <a:rPr lang="en-US" sz="1600" b="1" dirty="0" err="1" smtClean="0">
                <a:solidFill>
                  <a:srgbClr val="FFFF00"/>
                </a:solidFill>
              </a:rPr>
              <a:t>ed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evitando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l’atterraggio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su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placche</a:t>
            </a:r>
            <a:r>
              <a:rPr lang="en-US" sz="1600" b="1" dirty="0" smtClean="0">
                <a:solidFill>
                  <a:srgbClr val="FFFF00"/>
                </a:solidFill>
              </a:rPr>
              <a:t> soft o </a:t>
            </a:r>
            <a:r>
              <a:rPr lang="en-US" sz="1600" b="1" dirty="0" err="1" smtClean="0">
                <a:solidFill>
                  <a:srgbClr val="FFFF00"/>
                </a:solidFill>
              </a:rPr>
              <a:t>calcificate</a:t>
            </a:r>
            <a:r>
              <a:rPr lang="en-US" sz="1600" b="1" dirty="0" smtClean="0">
                <a:solidFill>
                  <a:srgbClr val="FFFF00"/>
                </a:solidFill>
              </a:rPr>
              <a:t> per </a:t>
            </a:r>
            <a:r>
              <a:rPr lang="en-US" sz="1600" b="1" dirty="0" err="1" smtClean="0">
                <a:solidFill>
                  <a:srgbClr val="FFFF00"/>
                </a:solidFill>
              </a:rPr>
              <a:t>minimizzare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il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potenziale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rischio</a:t>
            </a:r>
            <a:r>
              <a:rPr lang="en-US" sz="1600" b="1" dirty="0" smtClean="0">
                <a:solidFill>
                  <a:srgbClr val="FFFF00"/>
                </a:solidFill>
              </a:rPr>
              <a:t> di </a:t>
            </a:r>
            <a:r>
              <a:rPr lang="en-US" sz="1600" b="1" dirty="0" err="1" smtClean="0">
                <a:solidFill>
                  <a:srgbClr val="FFFF00"/>
                </a:solidFill>
              </a:rPr>
              <a:t>dissezione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intimale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agli</a:t>
            </a:r>
            <a:r>
              <a:rPr lang="en-US" sz="1600" b="1" dirty="0" smtClean="0">
                <a:solidFill>
                  <a:srgbClr val="FFFF00"/>
                </a:solidFill>
              </a:rPr>
              <a:t> edge) e quale </a:t>
            </a:r>
            <a:r>
              <a:rPr lang="en-US" sz="1600" b="1" dirty="0" err="1" smtClean="0">
                <a:solidFill>
                  <a:srgbClr val="FFFF00"/>
                </a:solidFill>
              </a:rPr>
              <a:t>diametro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sono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appropriati</a:t>
            </a:r>
            <a:r>
              <a:rPr lang="en-US" sz="1600" b="1" dirty="0" smtClean="0">
                <a:solidFill>
                  <a:srgbClr val="FFFF00"/>
                </a:solidFill>
              </a:rPr>
              <a:t>?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FFFF00"/>
                </a:solidFill>
              </a:rPr>
              <a:t>E’ </a:t>
            </a:r>
            <a:r>
              <a:rPr lang="en-US" sz="1600" b="1" dirty="0" err="1" smtClean="0">
                <a:solidFill>
                  <a:srgbClr val="FFFF00"/>
                </a:solidFill>
              </a:rPr>
              <a:t>necessario</a:t>
            </a:r>
            <a:r>
              <a:rPr lang="en-US" sz="1600" b="1" dirty="0" smtClean="0">
                <a:solidFill>
                  <a:srgbClr val="FFFF00"/>
                </a:solidFill>
              </a:rPr>
              <a:t> un solo stent o </a:t>
            </a:r>
            <a:r>
              <a:rPr lang="en-US" sz="1600" b="1" dirty="0" err="1" smtClean="0">
                <a:solidFill>
                  <a:srgbClr val="FFFF00"/>
                </a:solidFill>
              </a:rPr>
              <a:t>meglio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una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strategia</a:t>
            </a:r>
            <a:r>
              <a:rPr lang="en-US" sz="1600" b="1" dirty="0" smtClean="0">
                <a:solidFill>
                  <a:srgbClr val="FFFF00"/>
                </a:solidFill>
              </a:rPr>
              <a:t> a </a:t>
            </a:r>
            <a:r>
              <a:rPr lang="en-US" sz="1600" b="1" dirty="0" err="1" smtClean="0">
                <a:solidFill>
                  <a:srgbClr val="FFFF00"/>
                </a:solidFill>
              </a:rPr>
              <a:t>più</a:t>
            </a:r>
            <a:r>
              <a:rPr lang="en-US" sz="1600" b="1" dirty="0" smtClean="0">
                <a:solidFill>
                  <a:srgbClr val="FFFF00"/>
                </a:solidFill>
              </a:rPr>
              <a:t> stent?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FFFF00"/>
                </a:solidFill>
              </a:rPr>
              <a:t>Se </a:t>
            </a:r>
            <a:r>
              <a:rPr lang="en-US" sz="1600" b="1" dirty="0" err="1" smtClean="0">
                <a:solidFill>
                  <a:srgbClr val="FFFF00"/>
                </a:solidFill>
              </a:rPr>
              <a:t>c’è</a:t>
            </a:r>
            <a:r>
              <a:rPr lang="en-US" sz="1600" b="1" dirty="0" smtClean="0">
                <a:solidFill>
                  <a:srgbClr val="FFFF00"/>
                </a:solidFill>
              </a:rPr>
              <a:t> la </a:t>
            </a:r>
            <a:r>
              <a:rPr lang="en-US" sz="1600" b="1" dirty="0" err="1" smtClean="0">
                <a:solidFill>
                  <a:srgbClr val="FFFF00"/>
                </a:solidFill>
              </a:rPr>
              <a:t>necessità</a:t>
            </a:r>
            <a:r>
              <a:rPr lang="en-US" sz="1600" b="1" dirty="0" smtClean="0">
                <a:solidFill>
                  <a:srgbClr val="FFFF00"/>
                </a:solidFill>
              </a:rPr>
              <a:t> di un overlapping, </a:t>
            </a:r>
            <a:r>
              <a:rPr lang="en-US" sz="1600" b="1" dirty="0" err="1" smtClean="0">
                <a:solidFill>
                  <a:srgbClr val="FFFF00"/>
                </a:solidFill>
              </a:rPr>
              <a:t>qual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dirty="0" smtClean="0">
                <a:solidFill>
                  <a:srgbClr val="FFFF00"/>
                </a:solidFill>
              </a:rPr>
              <a:t>è la </a:t>
            </a:r>
            <a:r>
              <a:rPr lang="en-US" sz="1600" b="1" dirty="0" err="1" smtClean="0">
                <a:solidFill>
                  <a:srgbClr val="FFFF00"/>
                </a:solidFill>
              </a:rPr>
              <a:t>posizione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migliore</a:t>
            </a:r>
            <a:r>
              <a:rPr lang="en-US" sz="1600" b="1" dirty="0" smtClean="0">
                <a:solidFill>
                  <a:srgbClr val="FFFF00"/>
                </a:solidFill>
              </a:rPr>
              <a:t>? </a:t>
            </a:r>
          </a:p>
          <a:p>
            <a:pPr algn="just"/>
            <a:endParaRPr lang="en-US" sz="1600" dirty="0" smtClean="0">
              <a:solidFill>
                <a:prstClr val="white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white"/>
                </a:solidFill>
              </a:rPr>
              <a:t>Per </a:t>
            </a:r>
            <a:r>
              <a:rPr lang="en-US" sz="1600" dirty="0" err="1" smtClean="0">
                <a:solidFill>
                  <a:prstClr val="white"/>
                </a:solidFill>
              </a:rPr>
              <a:t>quanto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riguarda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l’ottimizzazione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dello</a:t>
            </a:r>
            <a:r>
              <a:rPr lang="en-US" sz="1600" dirty="0" smtClean="0">
                <a:solidFill>
                  <a:prstClr val="white"/>
                </a:solidFill>
              </a:rPr>
              <a:t> stent, </a:t>
            </a:r>
            <a:r>
              <a:rPr lang="en-US" sz="1600" dirty="0" err="1" smtClean="0">
                <a:solidFill>
                  <a:prstClr val="white"/>
                </a:solidFill>
              </a:rPr>
              <a:t>l’espansione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dello</a:t>
            </a:r>
            <a:r>
              <a:rPr lang="en-US" sz="1600" dirty="0" smtClean="0">
                <a:solidFill>
                  <a:prstClr val="white"/>
                </a:solidFill>
              </a:rPr>
              <a:t> stent è </a:t>
            </a:r>
            <a:r>
              <a:rPr lang="en-US" sz="1600" dirty="0" err="1" smtClean="0">
                <a:solidFill>
                  <a:prstClr val="white"/>
                </a:solidFill>
              </a:rPr>
              <a:t>adeguata</a:t>
            </a:r>
            <a:r>
              <a:rPr lang="en-US" sz="1600" dirty="0" smtClean="0">
                <a:solidFill>
                  <a:prstClr val="white"/>
                </a:solidFill>
              </a:rPr>
              <a:t>?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err="1" smtClean="0">
                <a:solidFill>
                  <a:prstClr val="white"/>
                </a:solidFill>
              </a:rPr>
              <a:t>Esistono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malformazioni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dello</a:t>
            </a:r>
            <a:r>
              <a:rPr lang="en-US" sz="1600" dirty="0" smtClean="0">
                <a:solidFill>
                  <a:prstClr val="white"/>
                </a:solidFill>
              </a:rPr>
              <a:t> stent, </a:t>
            </a:r>
            <a:r>
              <a:rPr lang="en-US" sz="1600" dirty="0" err="1" smtClean="0">
                <a:solidFill>
                  <a:prstClr val="white"/>
                </a:solidFill>
              </a:rPr>
              <a:t>dissezioni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degli</a:t>
            </a:r>
            <a:r>
              <a:rPr lang="en-US" sz="1600" dirty="0" smtClean="0">
                <a:solidFill>
                  <a:prstClr val="white"/>
                </a:solidFill>
              </a:rPr>
              <a:t> edge e/o </a:t>
            </a:r>
            <a:r>
              <a:rPr lang="en-US" sz="1600" dirty="0" err="1" smtClean="0">
                <a:solidFill>
                  <a:prstClr val="white"/>
                </a:solidFill>
              </a:rPr>
              <a:t>prolasso</a:t>
            </a:r>
            <a:r>
              <a:rPr lang="en-US" sz="1600" dirty="0" smtClean="0">
                <a:solidFill>
                  <a:prstClr val="white"/>
                </a:solidFill>
              </a:rPr>
              <a:t> di </a:t>
            </a:r>
            <a:r>
              <a:rPr lang="en-US" sz="1600" dirty="0" err="1" smtClean="0">
                <a:solidFill>
                  <a:prstClr val="white"/>
                </a:solidFill>
              </a:rPr>
              <a:t>placca</a:t>
            </a:r>
            <a:r>
              <a:rPr lang="en-US" sz="1600" dirty="0" smtClean="0">
                <a:solidFill>
                  <a:prstClr val="white"/>
                </a:solidFill>
              </a:rPr>
              <a:t>?</a:t>
            </a:r>
            <a:endParaRPr lang="it-IT" sz="1600" dirty="0">
              <a:solidFill>
                <a:prstClr val="white"/>
              </a:solidFill>
            </a:endParaRPr>
          </a:p>
        </p:txBody>
      </p:sp>
      <p:pic>
        <p:nvPicPr>
          <p:cNvPr id="1028" name="Picture 4" descr="La domanda, pensa, risposta e lampadin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49"/>
          <a:stretch/>
        </p:blipFill>
        <p:spPr bwMode="auto">
          <a:xfrm>
            <a:off x="5004048" y="980728"/>
            <a:ext cx="3810000" cy="195523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7"/>
          <p:cNvSpPr txBox="1">
            <a:spLocks noChangeArrowheads="1"/>
          </p:cNvSpPr>
          <p:nvPr/>
        </p:nvSpPr>
        <p:spPr bwMode="auto">
          <a:xfrm>
            <a:off x="1357313" y="260648"/>
            <a:ext cx="6429375" cy="584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3200" b="1" dirty="0" err="1" smtClean="0">
                <a:solidFill>
                  <a:srgbClr val="FFFFFF"/>
                </a:solidFill>
                <a:latin typeface="Calibri" pitchFamily="34" charset="0"/>
              </a:rPr>
              <a:t>Domande</a:t>
            </a:r>
            <a:r>
              <a:rPr lang="en-US" altLang="it-IT" sz="3200" b="1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altLang="it-IT" sz="3200" b="1" dirty="0" err="1" smtClean="0">
                <a:solidFill>
                  <a:srgbClr val="FFFFFF"/>
                </a:solidFill>
                <a:latin typeface="Calibri" pitchFamily="34" charset="0"/>
              </a:rPr>
              <a:t>quotidiane</a:t>
            </a:r>
            <a:endParaRPr lang="it-IT" altLang="it-IT" sz="3200" b="1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5" name="Immagine 4" descr="9208a937-0bf5-45a9-a606-94f76cd17964_xl.jpg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1403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39552" y="1916832"/>
            <a:ext cx="79928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latin typeface="inherit"/>
              </a:rPr>
              <a:t>Gli </a:t>
            </a:r>
            <a:r>
              <a:rPr lang="it-IT" dirty="0" err="1">
                <a:latin typeface="inherit"/>
              </a:rPr>
              <a:t>stent</a:t>
            </a:r>
            <a:r>
              <a:rPr lang="it-IT" dirty="0">
                <a:latin typeface="inherit"/>
              </a:rPr>
              <a:t> metallici possono essere espansi </a:t>
            </a:r>
            <a:r>
              <a:rPr lang="it-IT" dirty="0" smtClean="0">
                <a:latin typeface="inherit"/>
              </a:rPr>
              <a:t>in media sino ad un diametro maggiore di 1,0 </a:t>
            </a:r>
            <a:r>
              <a:rPr lang="it-IT" dirty="0">
                <a:latin typeface="inherit"/>
              </a:rPr>
              <a:t>mm </a:t>
            </a:r>
            <a:r>
              <a:rPr lang="it-IT" dirty="0" smtClean="0">
                <a:latin typeface="inherit"/>
              </a:rPr>
              <a:t>rispetto </a:t>
            </a:r>
            <a:r>
              <a:rPr lang="it-IT" dirty="0">
                <a:latin typeface="inherit"/>
              </a:rPr>
              <a:t>alla loro dimensione nominale. Di conseguenza, la selezione del diametro iniziale può essere ampiamente modificata con la post dilatazione</a:t>
            </a:r>
            <a:r>
              <a:rPr lang="it-IT" dirty="0" smtClean="0">
                <a:latin typeface="inherit"/>
              </a:rPr>
              <a:t>.</a:t>
            </a:r>
            <a:endParaRPr lang="en-US" dirty="0" smtClean="0"/>
          </a:p>
          <a:p>
            <a:pPr algn="just"/>
            <a:endParaRPr lang="en-US" dirty="0" smtClean="0"/>
          </a:p>
          <a:p>
            <a:pPr lvl="0" algn="just"/>
            <a:r>
              <a:rPr lang="it-IT" dirty="0">
                <a:latin typeface="inherit"/>
              </a:rPr>
              <a:t>Gli </a:t>
            </a:r>
            <a:r>
              <a:rPr lang="it-IT" dirty="0" err="1">
                <a:latin typeface="inherit"/>
              </a:rPr>
              <a:t>scaffold</a:t>
            </a:r>
            <a:r>
              <a:rPr lang="it-IT" dirty="0">
                <a:latin typeface="inherit"/>
              </a:rPr>
              <a:t> </a:t>
            </a:r>
            <a:r>
              <a:rPr lang="it-IT" dirty="0" err="1">
                <a:latin typeface="inherit"/>
              </a:rPr>
              <a:t>bioriassorbibili</a:t>
            </a:r>
            <a:r>
              <a:rPr lang="it-IT" dirty="0">
                <a:latin typeface="inherit"/>
              </a:rPr>
              <a:t> di prima generazione possono essere espansi </a:t>
            </a:r>
            <a:r>
              <a:rPr lang="it-IT" dirty="0" smtClean="0">
                <a:latin typeface="inherit"/>
              </a:rPr>
              <a:t>in media sino ad un diametro maggiore di 0,5 mm rispetto </a:t>
            </a:r>
            <a:r>
              <a:rPr lang="it-IT" dirty="0">
                <a:latin typeface="inherit"/>
              </a:rPr>
              <a:t>alla loro dimensione nominale. Pertanto, un'adeguata selezione del diametro è particolarmente importante con gli </a:t>
            </a:r>
            <a:r>
              <a:rPr lang="it-IT" dirty="0" err="1">
                <a:latin typeface="inherit"/>
              </a:rPr>
              <a:t>scaffold</a:t>
            </a:r>
            <a:r>
              <a:rPr lang="it-IT" dirty="0">
                <a:latin typeface="inherit"/>
              </a:rPr>
              <a:t> </a:t>
            </a:r>
            <a:r>
              <a:rPr lang="it-IT" dirty="0" err="1">
                <a:latin typeface="inherit"/>
              </a:rPr>
              <a:t>bioriassorbibili</a:t>
            </a:r>
            <a:r>
              <a:rPr lang="it-IT" sz="800" dirty="0"/>
              <a:t> </a:t>
            </a:r>
            <a:r>
              <a:rPr lang="it-IT" sz="800" dirty="0" smtClean="0"/>
              <a:t>.</a:t>
            </a:r>
            <a:endParaRPr lang="it-IT" dirty="0"/>
          </a:p>
        </p:txBody>
      </p:sp>
      <p:sp>
        <p:nvSpPr>
          <p:cNvPr id="3" name="CasellaDiTesto 2"/>
          <p:cNvSpPr txBox="1">
            <a:spLocks noChangeArrowheads="1"/>
          </p:cNvSpPr>
          <p:nvPr/>
        </p:nvSpPr>
        <p:spPr bwMode="auto">
          <a:xfrm>
            <a:off x="1357313" y="260648"/>
            <a:ext cx="6429375" cy="584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FFFF"/>
                </a:solidFill>
                <a:latin typeface="Calibri" pitchFamily="34" charset="0"/>
              </a:rPr>
              <a:t>Quale </a:t>
            </a:r>
            <a:r>
              <a:rPr lang="en-US" sz="3200" b="1" dirty="0" err="1" smtClean="0">
                <a:solidFill>
                  <a:srgbClr val="FFFFFF"/>
                </a:solidFill>
                <a:latin typeface="Calibri" pitchFamily="34" charset="0"/>
              </a:rPr>
              <a:t>diametro</a:t>
            </a:r>
            <a:r>
              <a:rPr lang="en-US" sz="3200" b="1" dirty="0" smtClean="0">
                <a:solidFill>
                  <a:srgbClr val="FFFFFF"/>
                </a:solidFill>
                <a:latin typeface="Calibri" pitchFamily="34" charset="0"/>
              </a:rPr>
              <a:t>?</a:t>
            </a:r>
            <a:endParaRPr lang="it-IT" altLang="it-IT" sz="3200" b="1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90101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Immagine 4" descr="9208a937-0bf5-45a9-a606-94f76cd17964_xl.jpg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4875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67544" y="1895921"/>
            <a:ext cx="820891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it-IT" dirty="0">
                <a:latin typeface="inherit"/>
              </a:rPr>
              <a:t>La selezione del diametro è dettata dal più piccolo diametro del vaso di riferimento, che di solito è il riferimento </a:t>
            </a:r>
            <a:r>
              <a:rPr lang="it-IT" dirty="0" smtClean="0">
                <a:latin typeface="inherit"/>
              </a:rPr>
              <a:t>distale. A </a:t>
            </a:r>
            <a:r>
              <a:rPr lang="it-IT" dirty="0">
                <a:latin typeface="inherit"/>
              </a:rPr>
              <a:t>seconda della "qualità" della zona di atterraggio, si possono applicare diversi </a:t>
            </a:r>
            <a:r>
              <a:rPr lang="it-IT" dirty="0" smtClean="0">
                <a:latin typeface="inherit"/>
              </a:rPr>
              <a:t>gradi </a:t>
            </a:r>
            <a:r>
              <a:rPr lang="it-IT" dirty="0">
                <a:latin typeface="inherit"/>
              </a:rPr>
              <a:t>di sovradimensionamento</a:t>
            </a:r>
            <a:r>
              <a:rPr lang="it-IT" dirty="0" smtClean="0">
                <a:latin typeface="inherit"/>
              </a:rPr>
              <a:t>:</a:t>
            </a:r>
            <a:endParaRPr lang="en-US" dirty="0" smtClean="0"/>
          </a:p>
          <a:p>
            <a:pPr algn="just"/>
            <a:endParaRPr lang="en-US" dirty="0">
              <a:solidFill>
                <a:prstClr val="white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dirty="0" err="1">
                <a:solidFill>
                  <a:prstClr val="white"/>
                </a:solidFill>
              </a:rPr>
              <a:t>l</a:t>
            </a:r>
            <a:r>
              <a:rPr lang="en-US" dirty="0" err="1" smtClean="0">
                <a:solidFill>
                  <a:prstClr val="white"/>
                </a:solidFill>
              </a:rPr>
              <a:t>esioni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fibrotiche</a:t>
            </a:r>
            <a:r>
              <a:rPr lang="en-US" dirty="0" smtClean="0">
                <a:solidFill>
                  <a:prstClr val="white"/>
                </a:solidFill>
              </a:rPr>
              <a:t> di </a:t>
            </a:r>
            <a:r>
              <a:rPr lang="en-US" dirty="0" err="1" smtClean="0">
                <a:solidFill>
                  <a:prstClr val="white"/>
                </a:solidFill>
              </a:rPr>
              <a:t>vasi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vicini</a:t>
            </a:r>
            <a:r>
              <a:rPr lang="en-US" dirty="0" smtClean="0">
                <a:solidFill>
                  <a:prstClr val="white"/>
                </a:solidFill>
              </a:rPr>
              <a:t> al </a:t>
            </a:r>
            <a:r>
              <a:rPr lang="en-US" dirty="0" err="1" smtClean="0">
                <a:solidFill>
                  <a:prstClr val="white"/>
                </a:solidFill>
              </a:rPr>
              <a:t>normale</a:t>
            </a:r>
            <a:r>
              <a:rPr lang="en-US" dirty="0" smtClean="0">
                <a:solidFill>
                  <a:prstClr val="white"/>
                </a:solidFill>
              </a:rPr>
              <a:t> o </a:t>
            </a:r>
            <a:r>
              <a:rPr lang="en-US" dirty="0" err="1" smtClean="0">
                <a:solidFill>
                  <a:prstClr val="white"/>
                </a:solidFill>
              </a:rPr>
              <a:t>prevalentemente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concentriche</a:t>
            </a:r>
            <a:r>
              <a:rPr lang="en-US" dirty="0" smtClean="0">
                <a:solidFill>
                  <a:prstClr val="white"/>
                </a:solidFill>
              </a:rPr>
              <a:t>: </a:t>
            </a:r>
          </a:p>
          <a:p>
            <a:pPr algn="just"/>
            <a:r>
              <a:rPr lang="en-US" dirty="0">
                <a:solidFill>
                  <a:prstClr val="white"/>
                </a:solidFill>
              </a:rPr>
              <a:t>	</a:t>
            </a:r>
            <a:r>
              <a:rPr lang="en-US" sz="2000" dirty="0" smtClean="0">
                <a:solidFill>
                  <a:srgbClr val="FFFF00"/>
                </a:solidFill>
              </a:rPr>
              <a:t>0.25-0.5 </a:t>
            </a:r>
            <a:r>
              <a:rPr lang="en-US" sz="2000" dirty="0">
                <a:solidFill>
                  <a:srgbClr val="FFFF00"/>
                </a:solidFill>
              </a:rPr>
              <a:t>mm </a:t>
            </a:r>
            <a:r>
              <a:rPr lang="en-US" sz="2000" dirty="0" smtClean="0">
                <a:solidFill>
                  <a:srgbClr val="FFFF00"/>
                </a:solidFill>
              </a:rPr>
              <a:t>di oversizing </a:t>
            </a:r>
            <a:r>
              <a:rPr lang="en-US" sz="2000" dirty="0" err="1" smtClean="0">
                <a:solidFill>
                  <a:srgbClr val="FFFF00"/>
                </a:solidFill>
              </a:rPr>
              <a:t>dello</a:t>
            </a:r>
            <a:r>
              <a:rPr lang="en-US" sz="2000" dirty="0" smtClean="0">
                <a:solidFill>
                  <a:srgbClr val="FFFF00"/>
                </a:solidFill>
              </a:rPr>
              <a:t> stent diameter</a:t>
            </a:r>
            <a:endParaRPr lang="en-US" sz="2000" dirty="0" smtClean="0">
              <a:solidFill>
                <a:prstClr val="white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dirty="0" smtClean="0">
              <a:solidFill>
                <a:prstClr val="white"/>
              </a:solidFill>
            </a:endParaRPr>
          </a:p>
          <a:p>
            <a:pPr algn="just"/>
            <a:endParaRPr lang="en-US" dirty="0" smtClean="0">
              <a:solidFill>
                <a:prstClr val="white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dirty="0" err="1">
                <a:solidFill>
                  <a:prstClr val="white"/>
                </a:solidFill>
              </a:rPr>
              <a:t>p</a:t>
            </a:r>
            <a:r>
              <a:rPr lang="en-US" dirty="0" err="1" smtClean="0">
                <a:solidFill>
                  <a:prstClr val="white"/>
                </a:solidFill>
              </a:rPr>
              <a:t>lacche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eccentriche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calcifiche</a:t>
            </a:r>
            <a:r>
              <a:rPr lang="en-US" dirty="0" smtClean="0">
                <a:solidFill>
                  <a:prstClr val="white"/>
                </a:solidFill>
              </a:rPr>
              <a:t> o </a:t>
            </a:r>
            <a:r>
              <a:rPr lang="en-US" dirty="0" err="1" smtClean="0">
                <a:solidFill>
                  <a:prstClr val="white"/>
                </a:solidFill>
              </a:rPr>
              <a:t>lipidiche</a:t>
            </a:r>
            <a:r>
              <a:rPr lang="en-US" dirty="0" smtClean="0">
                <a:solidFill>
                  <a:prstClr val="white"/>
                </a:solidFill>
              </a:rPr>
              <a:t>: </a:t>
            </a:r>
          </a:p>
          <a:p>
            <a:pPr lvl="1" algn="just"/>
            <a:r>
              <a:rPr lang="en-US" dirty="0">
                <a:solidFill>
                  <a:prstClr val="white"/>
                </a:solidFill>
              </a:rPr>
              <a:t>	</a:t>
            </a:r>
            <a:r>
              <a:rPr lang="en-US" dirty="0" err="1" smtClean="0">
                <a:solidFill>
                  <a:srgbClr val="FFFF00"/>
                </a:solidFill>
              </a:rPr>
              <a:t>preferibile</a:t>
            </a:r>
            <a:r>
              <a:rPr lang="en-US" dirty="0" smtClean="0">
                <a:solidFill>
                  <a:srgbClr val="FFFF00"/>
                </a:solidFill>
              </a:rPr>
              <a:t> sizing </a:t>
            </a:r>
            <a:r>
              <a:rPr lang="en-US" sz="2000" dirty="0" err="1" smtClean="0">
                <a:solidFill>
                  <a:srgbClr val="FFFF00"/>
                </a:solidFill>
              </a:rPr>
              <a:t>nominale</a:t>
            </a:r>
            <a:r>
              <a:rPr lang="en-US" sz="2000" dirty="0" smtClean="0">
                <a:solidFill>
                  <a:srgbClr val="FFFF00"/>
                </a:solidFill>
              </a:rPr>
              <a:t> 1:1</a:t>
            </a:r>
          </a:p>
          <a:p>
            <a:endParaRPr lang="en-US" dirty="0" smtClean="0">
              <a:solidFill>
                <a:prstClr val="white"/>
              </a:solidFill>
            </a:endParaRPr>
          </a:p>
        </p:txBody>
      </p:sp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1357313" y="260648"/>
            <a:ext cx="6429375" cy="584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FFFF"/>
                </a:solidFill>
                <a:latin typeface="Calibri" pitchFamily="34" charset="0"/>
              </a:rPr>
              <a:t>Quale </a:t>
            </a:r>
            <a:r>
              <a:rPr lang="en-US" sz="3200" b="1" dirty="0" err="1" smtClean="0">
                <a:solidFill>
                  <a:srgbClr val="FFFFFF"/>
                </a:solidFill>
                <a:latin typeface="Calibri" pitchFamily="34" charset="0"/>
              </a:rPr>
              <a:t>diametro</a:t>
            </a:r>
            <a:r>
              <a:rPr lang="en-US" sz="3200" b="1" dirty="0" smtClean="0">
                <a:solidFill>
                  <a:srgbClr val="FFFFFF"/>
                </a:solidFill>
                <a:latin typeface="Calibri" pitchFamily="34" charset="0"/>
              </a:rPr>
              <a:t>?</a:t>
            </a:r>
            <a:endParaRPr lang="it-IT" altLang="it-IT" sz="3200" b="1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Immagine 5" descr="9208a937-0bf5-45a9-a606-94f76cd17964_xl.jpg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4798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9" t="34183" r="43028" b="15333"/>
          <a:stretch/>
        </p:blipFill>
        <p:spPr bwMode="auto">
          <a:xfrm>
            <a:off x="467544" y="1700808"/>
            <a:ext cx="3882133" cy="3600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504745" y="1840756"/>
            <a:ext cx="46037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Lumen:</a:t>
            </a:r>
            <a:r>
              <a:rPr lang="it-IT" dirty="0" smtClean="0"/>
              <a:t> 					MLD 3.0 mm</a:t>
            </a:r>
          </a:p>
          <a:p>
            <a:r>
              <a:rPr lang="it-IT" dirty="0"/>
              <a:t>	</a:t>
            </a:r>
            <a:r>
              <a:rPr lang="it-IT" dirty="0" smtClean="0"/>
              <a:t>					MSA 7.07 mm²</a:t>
            </a:r>
          </a:p>
          <a:p>
            <a:endParaRPr lang="it-IT" dirty="0"/>
          </a:p>
          <a:p>
            <a:r>
              <a:rPr lang="it-IT" dirty="0" err="1" smtClean="0">
                <a:solidFill>
                  <a:srgbClr val="FFFF00"/>
                </a:solidFill>
              </a:rPr>
              <a:t>Mid-wall</a:t>
            </a:r>
            <a:r>
              <a:rPr lang="it-IT" dirty="0" smtClean="0">
                <a:solidFill>
                  <a:srgbClr val="FFFF00"/>
                </a:solidFill>
              </a:rPr>
              <a:t>:</a:t>
            </a:r>
            <a:r>
              <a:rPr lang="it-IT" dirty="0" smtClean="0"/>
              <a:t>				MWD 3.2 mm</a:t>
            </a:r>
          </a:p>
          <a:p>
            <a:r>
              <a:rPr lang="it-IT" dirty="0"/>
              <a:t>	</a:t>
            </a:r>
            <a:r>
              <a:rPr lang="it-IT" dirty="0" smtClean="0"/>
              <a:t>					MSA 8.04 mm²</a:t>
            </a:r>
          </a:p>
          <a:p>
            <a:endParaRPr lang="it-IT" dirty="0"/>
          </a:p>
          <a:p>
            <a:r>
              <a:rPr lang="it-IT" dirty="0" err="1" smtClean="0">
                <a:solidFill>
                  <a:srgbClr val="92D050"/>
                </a:solidFill>
              </a:rPr>
              <a:t>External</a:t>
            </a:r>
            <a:r>
              <a:rPr lang="it-IT" dirty="0" smtClean="0">
                <a:solidFill>
                  <a:srgbClr val="92D050"/>
                </a:solidFill>
              </a:rPr>
              <a:t> </a:t>
            </a:r>
            <a:r>
              <a:rPr lang="it-IT" dirty="0" err="1" smtClean="0">
                <a:solidFill>
                  <a:srgbClr val="92D050"/>
                </a:solidFill>
              </a:rPr>
              <a:t>elastic</a:t>
            </a:r>
            <a:r>
              <a:rPr lang="it-IT" dirty="0" smtClean="0">
                <a:solidFill>
                  <a:srgbClr val="92D050"/>
                </a:solidFill>
              </a:rPr>
              <a:t> lamina</a:t>
            </a:r>
            <a:r>
              <a:rPr lang="it-IT" dirty="0" smtClean="0"/>
              <a:t>	EELD 3.4 mm</a:t>
            </a:r>
          </a:p>
          <a:p>
            <a:r>
              <a:rPr lang="it-IT" dirty="0"/>
              <a:t>	</a:t>
            </a:r>
            <a:r>
              <a:rPr lang="it-IT" dirty="0" smtClean="0"/>
              <a:t>					MSA 9.07 mm²</a:t>
            </a:r>
            <a:endParaRPr lang="it-IT" dirty="0"/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1357313" y="260648"/>
            <a:ext cx="6429375" cy="584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FFFF"/>
                </a:solidFill>
                <a:latin typeface="Calibri" pitchFamily="34" charset="0"/>
              </a:rPr>
              <a:t>Quale </a:t>
            </a:r>
            <a:r>
              <a:rPr lang="en-US" sz="3200" b="1" dirty="0" err="1" smtClean="0">
                <a:solidFill>
                  <a:srgbClr val="FFFFFF"/>
                </a:solidFill>
                <a:latin typeface="Calibri" pitchFamily="34" charset="0"/>
              </a:rPr>
              <a:t>diametro</a:t>
            </a:r>
            <a:r>
              <a:rPr lang="en-US" sz="3200" b="1" dirty="0" smtClean="0">
                <a:solidFill>
                  <a:srgbClr val="FFFFFF"/>
                </a:solidFill>
                <a:latin typeface="Calibri" pitchFamily="34" charset="0"/>
              </a:rPr>
              <a:t>?</a:t>
            </a:r>
            <a:endParaRPr lang="it-IT" altLang="it-IT" sz="3200" b="1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6" name="Immagine 5" descr="9208a937-0bf5-45a9-a606-94f76cd17964_xl.jpg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7621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52310" y="3997325"/>
            <a:ext cx="5068711" cy="1954213"/>
          </a:xfrm>
          <a:prstGeom prst="rect">
            <a:avLst/>
          </a:prstGeom>
          <a:solidFill>
            <a:srgbClr val="336699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Freeform 3"/>
          <p:cNvSpPr>
            <a:spLocks/>
          </p:cNvSpPr>
          <p:nvPr/>
        </p:nvSpPr>
        <p:spPr bwMode="auto">
          <a:xfrm>
            <a:off x="5911145" y="3978274"/>
            <a:ext cx="2469444" cy="1981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44" y="441"/>
              </a:cxn>
              <a:cxn ang="0">
                <a:pos x="1267" y="998"/>
              </a:cxn>
              <a:cxn ang="0">
                <a:pos x="1610" y="1109"/>
              </a:cxn>
              <a:cxn ang="0">
                <a:pos x="1968" y="1153"/>
              </a:cxn>
              <a:cxn ang="0">
                <a:pos x="1968" y="1248"/>
              </a:cxn>
              <a:cxn ang="0">
                <a:pos x="0" y="1247"/>
              </a:cxn>
              <a:cxn ang="0">
                <a:pos x="0" y="0"/>
              </a:cxn>
            </a:cxnLst>
            <a:rect l="0" t="0" r="r" b="b"/>
            <a:pathLst>
              <a:path w="1968" h="1248">
                <a:moveTo>
                  <a:pt x="0" y="0"/>
                </a:moveTo>
                <a:lnTo>
                  <a:pt x="744" y="441"/>
                </a:lnTo>
                <a:lnTo>
                  <a:pt x="1267" y="998"/>
                </a:lnTo>
                <a:lnTo>
                  <a:pt x="1610" y="1109"/>
                </a:lnTo>
                <a:lnTo>
                  <a:pt x="1968" y="1153"/>
                </a:lnTo>
                <a:lnTo>
                  <a:pt x="1968" y="1248"/>
                </a:lnTo>
                <a:lnTo>
                  <a:pt x="0" y="1247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3300"/>
              </a:gs>
              <a:gs pos="100000">
                <a:srgbClr val="FF3300">
                  <a:gamma/>
                  <a:shade val="25882"/>
                  <a:invGamma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162801" y="1703389"/>
            <a:ext cx="1261533" cy="1982787"/>
            <a:chOff x="4908" y="1249"/>
            <a:chExt cx="894" cy="1249"/>
          </a:xfrm>
          <a:solidFill>
            <a:srgbClr val="FF0000"/>
          </a:solidFill>
        </p:grpSpPr>
        <p:sp>
          <p:nvSpPr>
            <p:cNvPr id="9" name="Freeform 5"/>
            <p:cNvSpPr>
              <a:spLocks/>
            </p:cNvSpPr>
            <p:nvPr/>
          </p:nvSpPr>
          <p:spPr bwMode="auto">
            <a:xfrm rot="16200000">
              <a:off x="5026" y="1721"/>
              <a:ext cx="676" cy="877"/>
            </a:xfrm>
            <a:custGeom>
              <a:avLst/>
              <a:gdLst/>
              <a:ahLst/>
              <a:cxnLst>
                <a:cxn ang="0">
                  <a:pos x="33" y="123"/>
                </a:cxn>
                <a:cxn ang="0">
                  <a:pos x="126" y="264"/>
                </a:cxn>
                <a:cxn ang="0">
                  <a:pos x="285" y="384"/>
                </a:cxn>
                <a:cxn ang="0">
                  <a:pos x="315" y="366"/>
                </a:cxn>
                <a:cxn ang="0">
                  <a:pos x="219" y="150"/>
                </a:cxn>
                <a:cxn ang="0">
                  <a:pos x="123" y="228"/>
                </a:cxn>
                <a:cxn ang="0">
                  <a:pos x="36" y="360"/>
                </a:cxn>
                <a:cxn ang="0">
                  <a:pos x="111" y="336"/>
                </a:cxn>
                <a:cxn ang="0">
                  <a:pos x="135" y="108"/>
                </a:cxn>
                <a:cxn ang="0">
                  <a:pos x="45" y="24"/>
                </a:cxn>
                <a:cxn ang="0">
                  <a:pos x="237" y="138"/>
                </a:cxn>
                <a:cxn ang="0">
                  <a:pos x="207" y="231"/>
                </a:cxn>
                <a:cxn ang="0">
                  <a:pos x="156" y="369"/>
                </a:cxn>
                <a:cxn ang="0">
                  <a:pos x="216" y="369"/>
                </a:cxn>
                <a:cxn ang="0">
                  <a:pos x="165" y="168"/>
                </a:cxn>
                <a:cxn ang="0">
                  <a:pos x="243" y="57"/>
                </a:cxn>
                <a:cxn ang="0">
                  <a:pos x="195" y="36"/>
                </a:cxn>
                <a:cxn ang="0">
                  <a:pos x="387" y="96"/>
                </a:cxn>
                <a:cxn ang="0">
                  <a:pos x="336" y="195"/>
                </a:cxn>
                <a:cxn ang="0">
                  <a:pos x="354" y="318"/>
                </a:cxn>
                <a:cxn ang="0">
                  <a:pos x="363" y="414"/>
                </a:cxn>
                <a:cxn ang="0">
                  <a:pos x="498" y="138"/>
                </a:cxn>
                <a:cxn ang="0">
                  <a:pos x="516" y="24"/>
                </a:cxn>
                <a:cxn ang="0">
                  <a:pos x="552" y="351"/>
                </a:cxn>
                <a:cxn ang="0">
                  <a:pos x="675" y="258"/>
                </a:cxn>
                <a:cxn ang="0">
                  <a:pos x="600" y="42"/>
                </a:cxn>
                <a:cxn ang="0">
                  <a:pos x="570" y="357"/>
                </a:cxn>
                <a:cxn ang="0">
                  <a:pos x="435" y="27"/>
                </a:cxn>
                <a:cxn ang="0">
                  <a:pos x="516" y="144"/>
                </a:cxn>
                <a:cxn ang="0">
                  <a:pos x="585" y="231"/>
                </a:cxn>
                <a:cxn ang="0">
                  <a:pos x="618" y="384"/>
                </a:cxn>
                <a:cxn ang="0">
                  <a:pos x="741" y="216"/>
                </a:cxn>
                <a:cxn ang="0">
                  <a:pos x="714" y="27"/>
                </a:cxn>
                <a:cxn ang="0">
                  <a:pos x="717" y="129"/>
                </a:cxn>
                <a:cxn ang="0">
                  <a:pos x="672" y="288"/>
                </a:cxn>
                <a:cxn ang="0">
                  <a:pos x="606" y="201"/>
                </a:cxn>
                <a:cxn ang="0">
                  <a:pos x="516" y="90"/>
                </a:cxn>
                <a:cxn ang="0">
                  <a:pos x="459" y="273"/>
                </a:cxn>
                <a:cxn ang="0">
                  <a:pos x="432" y="411"/>
                </a:cxn>
                <a:cxn ang="0">
                  <a:pos x="426" y="300"/>
                </a:cxn>
                <a:cxn ang="0">
                  <a:pos x="411" y="102"/>
                </a:cxn>
                <a:cxn ang="0">
                  <a:pos x="318" y="30"/>
                </a:cxn>
                <a:cxn ang="0">
                  <a:pos x="327" y="228"/>
                </a:cxn>
                <a:cxn ang="0">
                  <a:pos x="318" y="378"/>
                </a:cxn>
                <a:cxn ang="0">
                  <a:pos x="234" y="336"/>
                </a:cxn>
                <a:cxn ang="0">
                  <a:pos x="108" y="162"/>
                </a:cxn>
                <a:cxn ang="0">
                  <a:pos x="66" y="54"/>
                </a:cxn>
                <a:cxn ang="0">
                  <a:pos x="69" y="231"/>
                </a:cxn>
                <a:cxn ang="0">
                  <a:pos x="3" y="333"/>
                </a:cxn>
                <a:cxn ang="0">
                  <a:pos x="78" y="351"/>
                </a:cxn>
                <a:cxn ang="0">
                  <a:pos x="111" y="414"/>
                </a:cxn>
                <a:cxn ang="0">
                  <a:pos x="138" y="129"/>
                </a:cxn>
                <a:cxn ang="0">
                  <a:pos x="294" y="264"/>
                </a:cxn>
                <a:cxn ang="0">
                  <a:pos x="417" y="411"/>
                </a:cxn>
                <a:cxn ang="0">
                  <a:pos x="498" y="198"/>
                </a:cxn>
                <a:cxn ang="0">
                  <a:pos x="573" y="21"/>
                </a:cxn>
                <a:cxn ang="0">
                  <a:pos x="765" y="114"/>
                </a:cxn>
                <a:cxn ang="0">
                  <a:pos x="771" y="198"/>
                </a:cxn>
                <a:cxn ang="0">
                  <a:pos x="732" y="318"/>
                </a:cxn>
                <a:cxn ang="0">
                  <a:pos x="738" y="417"/>
                </a:cxn>
              </a:cxnLst>
              <a:rect l="0" t="0" r="r" b="b"/>
              <a:pathLst>
                <a:path w="811" h="460">
                  <a:moveTo>
                    <a:pt x="0" y="24"/>
                  </a:moveTo>
                  <a:cubicBezTo>
                    <a:pt x="11" y="32"/>
                    <a:pt x="22" y="41"/>
                    <a:pt x="27" y="57"/>
                  </a:cubicBezTo>
                  <a:cubicBezTo>
                    <a:pt x="32" y="73"/>
                    <a:pt x="35" y="107"/>
                    <a:pt x="33" y="123"/>
                  </a:cubicBezTo>
                  <a:cubicBezTo>
                    <a:pt x="31" y="139"/>
                    <a:pt x="8" y="133"/>
                    <a:pt x="15" y="156"/>
                  </a:cubicBezTo>
                  <a:cubicBezTo>
                    <a:pt x="22" y="179"/>
                    <a:pt x="59" y="243"/>
                    <a:pt x="78" y="261"/>
                  </a:cubicBezTo>
                  <a:cubicBezTo>
                    <a:pt x="97" y="279"/>
                    <a:pt x="110" y="250"/>
                    <a:pt x="126" y="264"/>
                  </a:cubicBezTo>
                  <a:cubicBezTo>
                    <a:pt x="142" y="278"/>
                    <a:pt x="161" y="332"/>
                    <a:pt x="177" y="345"/>
                  </a:cubicBezTo>
                  <a:cubicBezTo>
                    <a:pt x="193" y="358"/>
                    <a:pt x="204" y="336"/>
                    <a:pt x="222" y="342"/>
                  </a:cubicBezTo>
                  <a:cubicBezTo>
                    <a:pt x="240" y="348"/>
                    <a:pt x="273" y="374"/>
                    <a:pt x="285" y="384"/>
                  </a:cubicBezTo>
                  <a:cubicBezTo>
                    <a:pt x="297" y="394"/>
                    <a:pt x="292" y="396"/>
                    <a:pt x="297" y="402"/>
                  </a:cubicBezTo>
                  <a:cubicBezTo>
                    <a:pt x="302" y="408"/>
                    <a:pt x="312" y="423"/>
                    <a:pt x="315" y="417"/>
                  </a:cubicBezTo>
                  <a:cubicBezTo>
                    <a:pt x="318" y="411"/>
                    <a:pt x="319" y="383"/>
                    <a:pt x="315" y="366"/>
                  </a:cubicBezTo>
                  <a:cubicBezTo>
                    <a:pt x="311" y="349"/>
                    <a:pt x="304" y="336"/>
                    <a:pt x="288" y="312"/>
                  </a:cubicBezTo>
                  <a:cubicBezTo>
                    <a:pt x="272" y="288"/>
                    <a:pt x="233" y="249"/>
                    <a:pt x="222" y="222"/>
                  </a:cubicBezTo>
                  <a:cubicBezTo>
                    <a:pt x="211" y="195"/>
                    <a:pt x="228" y="163"/>
                    <a:pt x="219" y="150"/>
                  </a:cubicBezTo>
                  <a:cubicBezTo>
                    <a:pt x="210" y="137"/>
                    <a:pt x="180" y="135"/>
                    <a:pt x="165" y="144"/>
                  </a:cubicBezTo>
                  <a:cubicBezTo>
                    <a:pt x="150" y="153"/>
                    <a:pt x="136" y="193"/>
                    <a:pt x="129" y="207"/>
                  </a:cubicBezTo>
                  <a:cubicBezTo>
                    <a:pt x="122" y="221"/>
                    <a:pt x="132" y="222"/>
                    <a:pt x="123" y="228"/>
                  </a:cubicBezTo>
                  <a:cubicBezTo>
                    <a:pt x="114" y="234"/>
                    <a:pt x="80" y="234"/>
                    <a:pt x="72" y="243"/>
                  </a:cubicBezTo>
                  <a:cubicBezTo>
                    <a:pt x="64" y="252"/>
                    <a:pt x="78" y="266"/>
                    <a:pt x="72" y="285"/>
                  </a:cubicBezTo>
                  <a:cubicBezTo>
                    <a:pt x="66" y="304"/>
                    <a:pt x="41" y="344"/>
                    <a:pt x="36" y="360"/>
                  </a:cubicBezTo>
                  <a:cubicBezTo>
                    <a:pt x="31" y="376"/>
                    <a:pt x="40" y="372"/>
                    <a:pt x="42" y="381"/>
                  </a:cubicBezTo>
                  <a:cubicBezTo>
                    <a:pt x="44" y="390"/>
                    <a:pt x="36" y="424"/>
                    <a:pt x="48" y="417"/>
                  </a:cubicBezTo>
                  <a:cubicBezTo>
                    <a:pt x="60" y="410"/>
                    <a:pt x="104" y="367"/>
                    <a:pt x="111" y="336"/>
                  </a:cubicBezTo>
                  <a:cubicBezTo>
                    <a:pt x="118" y="305"/>
                    <a:pt x="98" y="261"/>
                    <a:pt x="93" y="231"/>
                  </a:cubicBezTo>
                  <a:cubicBezTo>
                    <a:pt x="88" y="201"/>
                    <a:pt x="71" y="176"/>
                    <a:pt x="78" y="156"/>
                  </a:cubicBezTo>
                  <a:cubicBezTo>
                    <a:pt x="85" y="136"/>
                    <a:pt x="123" y="126"/>
                    <a:pt x="135" y="108"/>
                  </a:cubicBezTo>
                  <a:cubicBezTo>
                    <a:pt x="147" y="90"/>
                    <a:pt x="154" y="66"/>
                    <a:pt x="147" y="51"/>
                  </a:cubicBezTo>
                  <a:cubicBezTo>
                    <a:pt x="140" y="36"/>
                    <a:pt x="113" y="25"/>
                    <a:pt x="96" y="21"/>
                  </a:cubicBezTo>
                  <a:cubicBezTo>
                    <a:pt x="79" y="17"/>
                    <a:pt x="52" y="18"/>
                    <a:pt x="45" y="24"/>
                  </a:cubicBezTo>
                  <a:cubicBezTo>
                    <a:pt x="38" y="30"/>
                    <a:pt x="41" y="46"/>
                    <a:pt x="54" y="60"/>
                  </a:cubicBezTo>
                  <a:cubicBezTo>
                    <a:pt x="67" y="74"/>
                    <a:pt x="93" y="92"/>
                    <a:pt x="123" y="105"/>
                  </a:cubicBezTo>
                  <a:cubicBezTo>
                    <a:pt x="153" y="118"/>
                    <a:pt x="212" y="124"/>
                    <a:pt x="237" y="138"/>
                  </a:cubicBezTo>
                  <a:cubicBezTo>
                    <a:pt x="262" y="152"/>
                    <a:pt x="276" y="175"/>
                    <a:pt x="276" y="189"/>
                  </a:cubicBezTo>
                  <a:cubicBezTo>
                    <a:pt x="276" y="203"/>
                    <a:pt x="252" y="215"/>
                    <a:pt x="240" y="222"/>
                  </a:cubicBezTo>
                  <a:cubicBezTo>
                    <a:pt x="228" y="229"/>
                    <a:pt x="214" y="222"/>
                    <a:pt x="207" y="231"/>
                  </a:cubicBezTo>
                  <a:cubicBezTo>
                    <a:pt x="200" y="240"/>
                    <a:pt x="200" y="259"/>
                    <a:pt x="198" y="276"/>
                  </a:cubicBezTo>
                  <a:cubicBezTo>
                    <a:pt x="196" y="293"/>
                    <a:pt x="202" y="321"/>
                    <a:pt x="195" y="336"/>
                  </a:cubicBezTo>
                  <a:cubicBezTo>
                    <a:pt x="188" y="351"/>
                    <a:pt x="164" y="358"/>
                    <a:pt x="156" y="369"/>
                  </a:cubicBezTo>
                  <a:cubicBezTo>
                    <a:pt x="148" y="380"/>
                    <a:pt x="143" y="397"/>
                    <a:pt x="147" y="405"/>
                  </a:cubicBezTo>
                  <a:cubicBezTo>
                    <a:pt x="151" y="413"/>
                    <a:pt x="172" y="426"/>
                    <a:pt x="183" y="420"/>
                  </a:cubicBezTo>
                  <a:cubicBezTo>
                    <a:pt x="194" y="414"/>
                    <a:pt x="204" y="389"/>
                    <a:pt x="216" y="369"/>
                  </a:cubicBezTo>
                  <a:cubicBezTo>
                    <a:pt x="228" y="349"/>
                    <a:pt x="266" y="322"/>
                    <a:pt x="258" y="300"/>
                  </a:cubicBezTo>
                  <a:cubicBezTo>
                    <a:pt x="250" y="278"/>
                    <a:pt x="180" y="259"/>
                    <a:pt x="165" y="237"/>
                  </a:cubicBezTo>
                  <a:cubicBezTo>
                    <a:pt x="150" y="215"/>
                    <a:pt x="155" y="180"/>
                    <a:pt x="165" y="168"/>
                  </a:cubicBezTo>
                  <a:cubicBezTo>
                    <a:pt x="175" y="156"/>
                    <a:pt x="204" y="172"/>
                    <a:pt x="225" y="162"/>
                  </a:cubicBezTo>
                  <a:cubicBezTo>
                    <a:pt x="246" y="152"/>
                    <a:pt x="291" y="122"/>
                    <a:pt x="294" y="105"/>
                  </a:cubicBezTo>
                  <a:cubicBezTo>
                    <a:pt x="297" y="88"/>
                    <a:pt x="262" y="59"/>
                    <a:pt x="243" y="57"/>
                  </a:cubicBezTo>
                  <a:cubicBezTo>
                    <a:pt x="224" y="55"/>
                    <a:pt x="184" y="88"/>
                    <a:pt x="180" y="93"/>
                  </a:cubicBezTo>
                  <a:cubicBezTo>
                    <a:pt x="176" y="98"/>
                    <a:pt x="217" y="99"/>
                    <a:pt x="219" y="90"/>
                  </a:cubicBezTo>
                  <a:cubicBezTo>
                    <a:pt x="221" y="81"/>
                    <a:pt x="188" y="47"/>
                    <a:pt x="195" y="36"/>
                  </a:cubicBezTo>
                  <a:cubicBezTo>
                    <a:pt x="202" y="25"/>
                    <a:pt x="239" y="14"/>
                    <a:pt x="264" y="24"/>
                  </a:cubicBezTo>
                  <a:cubicBezTo>
                    <a:pt x="289" y="34"/>
                    <a:pt x="325" y="87"/>
                    <a:pt x="345" y="99"/>
                  </a:cubicBezTo>
                  <a:cubicBezTo>
                    <a:pt x="365" y="111"/>
                    <a:pt x="382" y="103"/>
                    <a:pt x="387" y="96"/>
                  </a:cubicBezTo>
                  <a:cubicBezTo>
                    <a:pt x="392" y="89"/>
                    <a:pt x="384" y="57"/>
                    <a:pt x="375" y="57"/>
                  </a:cubicBezTo>
                  <a:cubicBezTo>
                    <a:pt x="366" y="57"/>
                    <a:pt x="336" y="73"/>
                    <a:pt x="330" y="96"/>
                  </a:cubicBezTo>
                  <a:cubicBezTo>
                    <a:pt x="324" y="119"/>
                    <a:pt x="327" y="173"/>
                    <a:pt x="336" y="195"/>
                  </a:cubicBezTo>
                  <a:cubicBezTo>
                    <a:pt x="345" y="217"/>
                    <a:pt x="381" y="214"/>
                    <a:pt x="384" y="228"/>
                  </a:cubicBezTo>
                  <a:cubicBezTo>
                    <a:pt x="387" y="242"/>
                    <a:pt x="359" y="267"/>
                    <a:pt x="354" y="282"/>
                  </a:cubicBezTo>
                  <a:cubicBezTo>
                    <a:pt x="349" y="297"/>
                    <a:pt x="354" y="307"/>
                    <a:pt x="354" y="318"/>
                  </a:cubicBezTo>
                  <a:cubicBezTo>
                    <a:pt x="354" y="329"/>
                    <a:pt x="353" y="338"/>
                    <a:pt x="354" y="348"/>
                  </a:cubicBezTo>
                  <a:cubicBezTo>
                    <a:pt x="355" y="358"/>
                    <a:pt x="362" y="370"/>
                    <a:pt x="363" y="381"/>
                  </a:cubicBezTo>
                  <a:cubicBezTo>
                    <a:pt x="364" y="392"/>
                    <a:pt x="360" y="409"/>
                    <a:pt x="363" y="414"/>
                  </a:cubicBezTo>
                  <a:cubicBezTo>
                    <a:pt x="366" y="419"/>
                    <a:pt x="362" y="433"/>
                    <a:pt x="381" y="411"/>
                  </a:cubicBezTo>
                  <a:cubicBezTo>
                    <a:pt x="400" y="389"/>
                    <a:pt x="461" y="327"/>
                    <a:pt x="480" y="282"/>
                  </a:cubicBezTo>
                  <a:cubicBezTo>
                    <a:pt x="499" y="237"/>
                    <a:pt x="500" y="168"/>
                    <a:pt x="498" y="138"/>
                  </a:cubicBezTo>
                  <a:cubicBezTo>
                    <a:pt x="496" y="108"/>
                    <a:pt x="468" y="116"/>
                    <a:pt x="468" y="99"/>
                  </a:cubicBezTo>
                  <a:cubicBezTo>
                    <a:pt x="468" y="82"/>
                    <a:pt x="490" y="45"/>
                    <a:pt x="498" y="33"/>
                  </a:cubicBezTo>
                  <a:cubicBezTo>
                    <a:pt x="506" y="21"/>
                    <a:pt x="498" y="0"/>
                    <a:pt x="516" y="24"/>
                  </a:cubicBezTo>
                  <a:cubicBezTo>
                    <a:pt x="534" y="48"/>
                    <a:pt x="591" y="139"/>
                    <a:pt x="606" y="180"/>
                  </a:cubicBezTo>
                  <a:cubicBezTo>
                    <a:pt x="621" y="221"/>
                    <a:pt x="618" y="245"/>
                    <a:pt x="609" y="273"/>
                  </a:cubicBezTo>
                  <a:cubicBezTo>
                    <a:pt x="600" y="301"/>
                    <a:pt x="566" y="329"/>
                    <a:pt x="552" y="351"/>
                  </a:cubicBezTo>
                  <a:cubicBezTo>
                    <a:pt x="538" y="373"/>
                    <a:pt x="520" y="401"/>
                    <a:pt x="522" y="408"/>
                  </a:cubicBezTo>
                  <a:cubicBezTo>
                    <a:pt x="524" y="415"/>
                    <a:pt x="538" y="418"/>
                    <a:pt x="564" y="393"/>
                  </a:cubicBezTo>
                  <a:cubicBezTo>
                    <a:pt x="590" y="368"/>
                    <a:pt x="659" y="300"/>
                    <a:pt x="675" y="258"/>
                  </a:cubicBezTo>
                  <a:cubicBezTo>
                    <a:pt x="691" y="216"/>
                    <a:pt x="667" y="180"/>
                    <a:pt x="663" y="141"/>
                  </a:cubicBezTo>
                  <a:cubicBezTo>
                    <a:pt x="659" y="102"/>
                    <a:pt x="662" y="40"/>
                    <a:pt x="651" y="24"/>
                  </a:cubicBezTo>
                  <a:cubicBezTo>
                    <a:pt x="640" y="8"/>
                    <a:pt x="620" y="13"/>
                    <a:pt x="600" y="42"/>
                  </a:cubicBezTo>
                  <a:cubicBezTo>
                    <a:pt x="580" y="71"/>
                    <a:pt x="534" y="152"/>
                    <a:pt x="531" y="195"/>
                  </a:cubicBezTo>
                  <a:cubicBezTo>
                    <a:pt x="528" y="238"/>
                    <a:pt x="572" y="273"/>
                    <a:pt x="579" y="300"/>
                  </a:cubicBezTo>
                  <a:cubicBezTo>
                    <a:pt x="586" y="327"/>
                    <a:pt x="565" y="338"/>
                    <a:pt x="570" y="357"/>
                  </a:cubicBezTo>
                  <a:cubicBezTo>
                    <a:pt x="575" y="376"/>
                    <a:pt x="635" y="460"/>
                    <a:pt x="609" y="414"/>
                  </a:cubicBezTo>
                  <a:cubicBezTo>
                    <a:pt x="583" y="368"/>
                    <a:pt x="446" y="145"/>
                    <a:pt x="417" y="81"/>
                  </a:cubicBezTo>
                  <a:cubicBezTo>
                    <a:pt x="388" y="17"/>
                    <a:pt x="431" y="28"/>
                    <a:pt x="435" y="27"/>
                  </a:cubicBezTo>
                  <a:cubicBezTo>
                    <a:pt x="439" y="26"/>
                    <a:pt x="436" y="60"/>
                    <a:pt x="441" y="72"/>
                  </a:cubicBezTo>
                  <a:cubicBezTo>
                    <a:pt x="446" y="84"/>
                    <a:pt x="455" y="90"/>
                    <a:pt x="468" y="102"/>
                  </a:cubicBezTo>
                  <a:cubicBezTo>
                    <a:pt x="481" y="114"/>
                    <a:pt x="496" y="135"/>
                    <a:pt x="516" y="144"/>
                  </a:cubicBezTo>
                  <a:cubicBezTo>
                    <a:pt x="536" y="153"/>
                    <a:pt x="572" y="149"/>
                    <a:pt x="588" y="159"/>
                  </a:cubicBezTo>
                  <a:cubicBezTo>
                    <a:pt x="604" y="169"/>
                    <a:pt x="612" y="192"/>
                    <a:pt x="612" y="204"/>
                  </a:cubicBezTo>
                  <a:cubicBezTo>
                    <a:pt x="612" y="216"/>
                    <a:pt x="589" y="219"/>
                    <a:pt x="585" y="231"/>
                  </a:cubicBezTo>
                  <a:cubicBezTo>
                    <a:pt x="581" y="243"/>
                    <a:pt x="582" y="263"/>
                    <a:pt x="585" y="279"/>
                  </a:cubicBezTo>
                  <a:cubicBezTo>
                    <a:pt x="588" y="295"/>
                    <a:pt x="598" y="310"/>
                    <a:pt x="603" y="327"/>
                  </a:cubicBezTo>
                  <a:cubicBezTo>
                    <a:pt x="608" y="344"/>
                    <a:pt x="602" y="369"/>
                    <a:pt x="618" y="384"/>
                  </a:cubicBezTo>
                  <a:cubicBezTo>
                    <a:pt x="634" y="399"/>
                    <a:pt x="677" y="418"/>
                    <a:pt x="696" y="417"/>
                  </a:cubicBezTo>
                  <a:cubicBezTo>
                    <a:pt x="715" y="416"/>
                    <a:pt x="725" y="411"/>
                    <a:pt x="732" y="378"/>
                  </a:cubicBezTo>
                  <a:cubicBezTo>
                    <a:pt x="739" y="345"/>
                    <a:pt x="751" y="254"/>
                    <a:pt x="741" y="216"/>
                  </a:cubicBezTo>
                  <a:cubicBezTo>
                    <a:pt x="731" y="178"/>
                    <a:pt x="688" y="168"/>
                    <a:pt x="672" y="147"/>
                  </a:cubicBezTo>
                  <a:cubicBezTo>
                    <a:pt x="656" y="126"/>
                    <a:pt x="638" y="107"/>
                    <a:pt x="645" y="87"/>
                  </a:cubicBezTo>
                  <a:cubicBezTo>
                    <a:pt x="652" y="67"/>
                    <a:pt x="709" y="36"/>
                    <a:pt x="714" y="27"/>
                  </a:cubicBezTo>
                  <a:cubicBezTo>
                    <a:pt x="719" y="18"/>
                    <a:pt x="677" y="22"/>
                    <a:pt x="675" y="33"/>
                  </a:cubicBezTo>
                  <a:cubicBezTo>
                    <a:pt x="673" y="44"/>
                    <a:pt x="692" y="77"/>
                    <a:pt x="699" y="93"/>
                  </a:cubicBezTo>
                  <a:cubicBezTo>
                    <a:pt x="706" y="109"/>
                    <a:pt x="719" y="117"/>
                    <a:pt x="717" y="129"/>
                  </a:cubicBezTo>
                  <a:cubicBezTo>
                    <a:pt x="715" y="141"/>
                    <a:pt x="690" y="148"/>
                    <a:pt x="687" y="168"/>
                  </a:cubicBezTo>
                  <a:cubicBezTo>
                    <a:pt x="684" y="188"/>
                    <a:pt x="701" y="229"/>
                    <a:pt x="699" y="249"/>
                  </a:cubicBezTo>
                  <a:cubicBezTo>
                    <a:pt x="697" y="269"/>
                    <a:pt x="672" y="270"/>
                    <a:pt x="672" y="288"/>
                  </a:cubicBezTo>
                  <a:cubicBezTo>
                    <a:pt x="672" y="306"/>
                    <a:pt x="692" y="356"/>
                    <a:pt x="699" y="357"/>
                  </a:cubicBezTo>
                  <a:cubicBezTo>
                    <a:pt x="706" y="358"/>
                    <a:pt x="729" y="317"/>
                    <a:pt x="714" y="291"/>
                  </a:cubicBezTo>
                  <a:cubicBezTo>
                    <a:pt x="699" y="265"/>
                    <a:pt x="621" y="230"/>
                    <a:pt x="606" y="201"/>
                  </a:cubicBezTo>
                  <a:cubicBezTo>
                    <a:pt x="591" y="172"/>
                    <a:pt x="635" y="139"/>
                    <a:pt x="624" y="117"/>
                  </a:cubicBezTo>
                  <a:cubicBezTo>
                    <a:pt x="613" y="95"/>
                    <a:pt x="558" y="73"/>
                    <a:pt x="540" y="69"/>
                  </a:cubicBezTo>
                  <a:cubicBezTo>
                    <a:pt x="522" y="65"/>
                    <a:pt x="528" y="77"/>
                    <a:pt x="516" y="90"/>
                  </a:cubicBezTo>
                  <a:cubicBezTo>
                    <a:pt x="504" y="103"/>
                    <a:pt x="489" y="131"/>
                    <a:pt x="468" y="147"/>
                  </a:cubicBezTo>
                  <a:cubicBezTo>
                    <a:pt x="447" y="163"/>
                    <a:pt x="388" y="165"/>
                    <a:pt x="387" y="186"/>
                  </a:cubicBezTo>
                  <a:cubicBezTo>
                    <a:pt x="386" y="207"/>
                    <a:pt x="442" y="245"/>
                    <a:pt x="459" y="273"/>
                  </a:cubicBezTo>
                  <a:cubicBezTo>
                    <a:pt x="476" y="301"/>
                    <a:pt x="491" y="338"/>
                    <a:pt x="492" y="354"/>
                  </a:cubicBezTo>
                  <a:cubicBezTo>
                    <a:pt x="493" y="370"/>
                    <a:pt x="475" y="363"/>
                    <a:pt x="465" y="372"/>
                  </a:cubicBezTo>
                  <a:cubicBezTo>
                    <a:pt x="455" y="381"/>
                    <a:pt x="431" y="407"/>
                    <a:pt x="432" y="411"/>
                  </a:cubicBezTo>
                  <a:cubicBezTo>
                    <a:pt x="433" y="415"/>
                    <a:pt x="469" y="406"/>
                    <a:pt x="474" y="396"/>
                  </a:cubicBezTo>
                  <a:cubicBezTo>
                    <a:pt x="479" y="386"/>
                    <a:pt x="470" y="367"/>
                    <a:pt x="462" y="351"/>
                  </a:cubicBezTo>
                  <a:cubicBezTo>
                    <a:pt x="454" y="335"/>
                    <a:pt x="441" y="316"/>
                    <a:pt x="426" y="300"/>
                  </a:cubicBezTo>
                  <a:cubicBezTo>
                    <a:pt x="411" y="284"/>
                    <a:pt x="377" y="282"/>
                    <a:pt x="372" y="255"/>
                  </a:cubicBezTo>
                  <a:cubicBezTo>
                    <a:pt x="367" y="228"/>
                    <a:pt x="387" y="163"/>
                    <a:pt x="393" y="138"/>
                  </a:cubicBezTo>
                  <a:cubicBezTo>
                    <a:pt x="399" y="113"/>
                    <a:pt x="411" y="118"/>
                    <a:pt x="411" y="102"/>
                  </a:cubicBezTo>
                  <a:cubicBezTo>
                    <a:pt x="411" y="86"/>
                    <a:pt x="402" y="54"/>
                    <a:pt x="393" y="42"/>
                  </a:cubicBezTo>
                  <a:cubicBezTo>
                    <a:pt x="384" y="30"/>
                    <a:pt x="369" y="29"/>
                    <a:pt x="357" y="27"/>
                  </a:cubicBezTo>
                  <a:cubicBezTo>
                    <a:pt x="345" y="25"/>
                    <a:pt x="326" y="10"/>
                    <a:pt x="318" y="30"/>
                  </a:cubicBezTo>
                  <a:cubicBezTo>
                    <a:pt x="310" y="50"/>
                    <a:pt x="312" y="119"/>
                    <a:pt x="309" y="144"/>
                  </a:cubicBezTo>
                  <a:cubicBezTo>
                    <a:pt x="306" y="169"/>
                    <a:pt x="297" y="169"/>
                    <a:pt x="300" y="183"/>
                  </a:cubicBezTo>
                  <a:cubicBezTo>
                    <a:pt x="303" y="197"/>
                    <a:pt x="326" y="215"/>
                    <a:pt x="327" y="228"/>
                  </a:cubicBezTo>
                  <a:cubicBezTo>
                    <a:pt x="328" y="241"/>
                    <a:pt x="304" y="247"/>
                    <a:pt x="306" y="264"/>
                  </a:cubicBezTo>
                  <a:cubicBezTo>
                    <a:pt x="308" y="281"/>
                    <a:pt x="334" y="311"/>
                    <a:pt x="336" y="330"/>
                  </a:cubicBezTo>
                  <a:cubicBezTo>
                    <a:pt x="338" y="349"/>
                    <a:pt x="316" y="365"/>
                    <a:pt x="318" y="378"/>
                  </a:cubicBezTo>
                  <a:cubicBezTo>
                    <a:pt x="320" y="391"/>
                    <a:pt x="355" y="405"/>
                    <a:pt x="345" y="408"/>
                  </a:cubicBezTo>
                  <a:cubicBezTo>
                    <a:pt x="335" y="411"/>
                    <a:pt x="276" y="408"/>
                    <a:pt x="258" y="396"/>
                  </a:cubicBezTo>
                  <a:cubicBezTo>
                    <a:pt x="240" y="384"/>
                    <a:pt x="239" y="352"/>
                    <a:pt x="234" y="336"/>
                  </a:cubicBezTo>
                  <a:cubicBezTo>
                    <a:pt x="229" y="320"/>
                    <a:pt x="240" y="313"/>
                    <a:pt x="225" y="300"/>
                  </a:cubicBezTo>
                  <a:cubicBezTo>
                    <a:pt x="210" y="287"/>
                    <a:pt x="163" y="281"/>
                    <a:pt x="144" y="258"/>
                  </a:cubicBezTo>
                  <a:cubicBezTo>
                    <a:pt x="125" y="235"/>
                    <a:pt x="113" y="193"/>
                    <a:pt x="108" y="162"/>
                  </a:cubicBezTo>
                  <a:cubicBezTo>
                    <a:pt x="103" y="131"/>
                    <a:pt x="117" y="94"/>
                    <a:pt x="114" y="72"/>
                  </a:cubicBezTo>
                  <a:cubicBezTo>
                    <a:pt x="111" y="50"/>
                    <a:pt x="95" y="30"/>
                    <a:pt x="87" y="27"/>
                  </a:cubicBezTo>
                  <a:cubicBezTo>
                    <a:pt x="79" y="24"/>
                    <a:pt x="72" y="33"/>
                    <a:pt x="66" y="54"/>
                  </a:cubicBezTo>
                  <a:cubicBezTo>
                    <a:pt x="60" y="75"/>
                    <a:pt x="54" y="131"/>
                    <a:pt x="51" y="153"/>
                  </a:cubicBezTo>
                  <a:cubicBezTo>
                    <a:pt x="48" y="175"/>
                    <a:pt x="45" y="173"/>
                    <a:pt x="48" y="186"/>
                  </a:cubicBezTo>
                  <a:cubicBezTo>
                    <a:pt x="51" y="199"/>
                    <a:pt x="72" y="221"/>
                    <a:pt x="69" y="231"/>
                  </a:cubicBezTo>
                  <a:cubicBezTo>
                    <a:pt x="66" y="241"/>
                    <a:pt x="38" y="241"/>
                    <a:pt x="30" y="249"/>
                  </a:cubicBezTo>
                  <a:cubicBezTo>
                    <a:pt x="22" y="257"/>
                    <a:pt x="26" y="265"/>
                    <a:pt x="21" y="279"/>
                  </a:cubicBezTo>
                  <a:cubicBezTo>
                    <a:pt x="16" y="293"/>
                    <a:pt x="4" y="321"/>
                    <a:pt x="3" y="333"/>
                  </a:cubicBezTo>
                  <a:cubicBezTo>
                    <a:pt x="2" y="345"/>
                    <a:pt x="8" y="341"/>
                    <a:pt x="12" y="354"/>
                  </a:cubicBezTo>
                  <a:cubicBezTo>
                    <a:pt x="16" y="367"/>
                    <a:pt x="19" y="412"/>
                    <a:pt x="30" y="411"/>
                  </a:cubicBezTo>
                  <a:cubicBezTo>
                    <a:pt x="41" y="410"/>
                    <a:pt x="69" y="366"/>
                    <a:pt x="78" y="351"/>
                  </a:cubicBezTo>
                  <a:cubicBezTo>
                    <a:pt x="87" y="336"/>
                    <a:pt x="83" y="313"/>
                    <a:pt x="87" y="318"/>
                  </a:cubicBezTo>
                  <a:cubicBezTo>
                    <a:pt x="91" y="323"/>
                    <a:pt x="98" y="368"/>
                    <a:pt x="102" y="384"/>
                  </a:cubicBezTo>
                  <a:cubicBezTo>
                    <a:pt x="106" y="400"/>
                    <a:pt x="105" y="421"/>
                    <a:pt x="111" y="414"/>
                  </a:cubicBezTo>
                  <a:cubicBezTo>
                    <a:pt x="117" y="407"/>
                    <a:pt x="136" y="365"/>
                    <a:pt x="141" y="342"/>
                  </a:cubicBezTo>
                  <a:cubicBezTo>
                    <a:pt x="146" y="319"/>
                    <a:pt x="141" y="308"/>
                    <a:pt x="141" y="273"/>
                  </a:cubicBezTo>
                  <a:cubicBezTo>
                    <a:pt x="141" y="238"/>
                    <a:pt x="133" y="172"/>
                    <a:pt x="138" y="129"/>
                  </a:cubicBezTo>
                  <a:cubicBezTo>
                    <a:pt x="143" y="86"/>
                    <a:pt x="150" y="1"/>
                    <a:pt x="171" y="12"/>
                  </a:cubicBezTo>
                  <a:cubicBezTo>
                    <a:pt x="192" y="23"/>
                    <a:pt x="244" y="153"/>
                    <a:pt x="264" y="195"/>
                  </a:cubicBezTo>
                  <a:cubicBezTo>
                    <a:pt x="284" y="237"/>
                    <a:pt x="285" y="244"/>
                    <a:pt x="294" y="264"/>
                  </a:cubicBezTo>
                  <a:cubicBezTo>
                    <a:pt x="303" y="284"/>
                    <a:pt x="306" y="304"/>
                    <a:pt x="321" y="315"/>
                  </a:cubicBezTo>
                  <a:cubicBezTo>
                    <a:pt x="336" y="326"/>
                    <a:pt x="371" y="317"/>
                    <a:pt x="387" y="333"/>
                  </a:cubicBezTo>
                  <a:cubicBezTo>
                    <a:pt x="403" y="349"/>
                    <a:pt x="396" y="408"/>
                    <a:pt x="417" y="411"/>
                  </a:cubicBezTo>
                  <a:cubicBezTo>
                    <a:pt x="438" y="414"/>
                    <a:pt x="496" y="378"/>
                    <a:pt x="516" y="354"/>
                  </a:cubicBezTo>
                  <a:cubicBezTo>
                    <a:pt x="536" y="330"/>
                    <a:pt x="537" y="296"/>
                    <a:pt x="534" y="270"/>
                  </a:cubicBezTo>
                  <a:cubicBezTo>
                    <a:pt x="531" y="244"/>
                    <a:pt x="501" y="216"/>
                    <a:pt x="498" y="198"/>
                  </a:cubicBezTo>
                  <a:cubicBezTo>
                    <a:pt x="495" y="180"/>
                    <a:pt x="511" y="175"/>
                    <a:pt x="516" y="162"/>
                  </a:cubicBezTo>
                  <a:cubicBezTo>
                    <a:pt x="521" y="149"/>
                    <a:pt x="519" y="140"/>
                    <a:pt x="528" y="117"/>
                  </a:cubicBezTo>
                  <a:cubicBezTo>
                    <a:pt x="537" y="94"/>
                    <a:pt x="546" y="35"/>
                    <a:pt x="573" y="21"/>
                  </a:cubicBezTo>
                  <a:cubicBezTo>
                    <a:pt x="600" y="7"/>
                    <a:pt x="664" y="29"/>
                    <a:pt x="690" y="33"/>
                  </a:cubicBezTo>
                  <a:cubicBezTo>
                    <a:pt x="716" y="37"/>
                    <a:pt x="720" y="32"/>
                    <a:pt x="732" y="45"/>
                  </a:cubicBezTo>
                  <a:cubicBezTo>
                    <a:pt x="744" y="58"/>
                    <a:pt x="761" y="100"/>
                    <a:pt x="765" y="114"/>
                  </a:cubicBezTo>
                  <a:cubicBezTo>
                    <a:pt x="769" y="128"/>
                    <a:pt x="761" y="126"/>
                    <a:pt x="756" y="132"/>
                  </a:cubicBezTo>
                  <a:cubicBezTo>
                    <a:pt x="751" y="138"/>
                    <a:pt x="733" y="142"/>
                    <a:pt x="735" y="153"/>
                  </a:cubicBezTo>
                  <a:cubicBezTo>
                    <a:pt x="737" y="164"/>
                    <a:pt x="760" y="184"/>
                    <a:pt x="771" y="198"/>
                  </a:cubicBezTo>
                  <a:cubicBezTo>
                    <a:pt x="782" y="212"/>
                    <a:pt x="811" y="226"/>
                    <a:pt x="804" y="240"/>
                  </a:cubicBezTo>
                  <a:cubicBezTo>
                    <a:pt x="797" y="254"/>
                    <a:pt x="741" y="272"/>
                    <a:pt x="729" y="285"/>
                  </a:cubicBezTo>
                  <a:cubicBezTo>
                    <a:pt x="717" y="298"/>
                    <a:pt x="720" y="305"/>
                    <a:pt x="732" y="318"/>
                  </a:cubicBezTo>
                  <a:cubicBezTo>
                    <a:pt x="744" y="331"/>
                    <a:pt x="796" y="351"/>
                    <a:pt x="798" y="363"/>
                  </a:cubicBezTo>
                  <a:cubicBezTo>
                    <a:pt x="800" y="375"/>
                    <a:pt x="757" y="381"/>
                    <a:pt x="747" y="390"/>
                  </a:cubicBezTo>
                  <a:cubicBezTo>
                    <a:pt x="737" y="399"/>
                    <a:pt x="737" y="408"/>
                    <a:pt x="738" y="417"/>
                  </a:cubicBezTo>
                </a:path>
              </a:pathLst>
            </a:custGeom>
            <a:grpFill/>
            <a:ln w="3175" cmpd="sng">
              <a:solidFill>
                <a:srgbClr val="0000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 rot="16200000" flipH="1">
              <a:off x="5009" y="1148"/>
              <a:ext cx="676" cy="877"/>
            </a:xfrm>
            <a:custGeom>
              <a:avLst/>
              <a:gdLst/>
              <a:ahLst/>
              <a:cxnLst>
                <a:cxn ang="0">
                  <a:pos x="33" y="123"/>
                </a:cxn>
                <a:cxn ang="0">
                  <a:pos x="126" y="264"/>
                </a:cxn>
                <a:cxn ang="0">
                  <a:pos x="285" y="384"/>
                </a:cxn>
                <a:cxn ang="0">
                  <a:pos x="315" y="366"/>
                </a:cxn>
                <a:cxn ang="0">
                  <a:pos x="219" y="150"/>
                </a:cxn>
                <a:cxn ang="0">
                  <a:pos x="123" y="228"/>
                </a:cxn>
                <a:cxn ang="0">
                  <a:pos x="36" y="360"/>
                </a:cxn>
                <a:cxn ang="0">
                  <a:pos x="111" y="336"/>
                </a:cxn>
                <a:cxn ang="0">
                  <a:pos x="135" y="108"/>
                </a:cxn>
                <a:cxn ang="0">
                  <a:pos x="45" y="24"/>
                </a:cxn>
                <a:cxn ang="0">
                  <a:pos x="237" y="138"/>
                </a:cxn>
                <a:cxn ang="0">
                  <a:pos x="207" y="231"/>
                </a:cxn>
                <a:cxn ang="0">
                  <a:pos x="156" y="369"/>
                </a:cxn>
                <a:cxn ang="0">
                  <a:pos x="216" y="369"/>
                </a:cxn>
                <a:cxn ang="0">
                  <a:pos x="165" y="168"/>
                </a:cxn>
                <a:cxn ang="0">
                  <a:pos x="243" y="57"/>
                </a:cxn>
                <a:cxn ang="0">
                  <a:pos x="195" y="36"/>
                </a:cxn>
                <a:cxn ang="0">
                  <a:pos x="387" y="96"/>
                </a:cxn>
                <a:cxn ang="0">
                  <a:pos x="336" y="195"/>
                </a:cxn>
                <a:cxn ang="0">
                  <a:pos x="354" y="318"/>
                </a:cxn>
                <a:cxn ang="0">
                  <a:pos x="363" y="414"/>
                </a:cxn>
                <a:cxn ang="0">
                  <a:pos x="498" y="138"/>
                </a:cxn>
                <a:cxn ang="0">
                  <a:pos x="516" y="24"/>
                </a:cxn>
                <a:cxn ang="0">
                  <a:pos x="552" y="351"/>
                </a:cxn>
                <a:cxn ang="0">
                  <a:pos x="675" y="258"/>
                </a:cxn>
                <a:cxn ang="0">
                  <a:pos x="600" y="42"/>
                </a:cxn>
                <a:cxn ang="0">
                  <a:pos x="570" y="357"/>
                </a:cxn>
                <a:cxn ang="0">
                  <a:pos x="435" y="27"/>
                </a:cxn>
                <a:cxn ang="0">
                  <a:pos x="516" y="144"/>
                </a:cxn>
                <a:cxn ang="0">
                  <a:pos x="585" y="231"/>
                </a:cxn>
                <a:cxn ang="0">
                  <a:pos x="618" y="384"/>
                </a:cxn>
                <a:cxn ang="0">
                  <a:pos x="741" y="216"/>
                </a:cxn>
                <a:cxn ang="0">
                  <a:pos x="714" y="27"/>
                </a:cxn>
                <a:cxn ang="0">
                  <a:pos x="717" y="129"/>
                </a:cxn>
                <a:cxn ang="0">
                  <a:pos x="672" y="288"/>
                </a:cxn>
                <a:cxn ang="0">
                  <a:pos x="606" y="201"/>
                </a:cxn>
                <a:cxn ang="0">
                  <a:pos x="516" y="90"/>
                </a:cxn>
                <a:cxn ang="0">
                  <a:pos x="459" y="273"/>
                </a:cxn>
                <a:cxn ang="0">
                  <a:pos x="432" y="411"/>
                </a:cxn>
                <a:cxn ang="0">
                  <a:pos x="426" y="300"/>
                </a:cxn>
                <a:cxn ang="0">
                  <a:pos x="411" y="102"/>
                </a:cxn>
                <a:cxn ang="0">
                  <a:pos x="318" y="30"/>
                </a:cxn>
                <a:cxn ang="0">
                  <a:pos x="327" y="228"/>
                </a:cxn>
                <a:cxn ang="0">
                  <a:pos x="318" y="378"/>
                </a:cxn>
                <a:cxn ang="0">
                  <a:pos x="234" y="336"/>
                </a:cxn>
                <a:cxn ang="0">
                  <a:pos x="108" y="162"/>
                </a:cxn>
                <a:cxn ang="0">
                  <a:pos x="66" y="54"/>
                </a:cxn>
                <a:cxn ang="0">
                  <a:pos x="69" y="231"/>
                </a:cxn>
                <a:cxn ang="0">
                  <a:pos x="3" y="333"/>
                </a:cxn>
                <a:cxn ang="0">
                  <a:pos x="78" y="351"/>
                </a:cxn>
                <a:cxn ang="0">
                  <a:pos x="111" y="414"/>
                </a:cxn>
                <a:cxn ang="0">
                  <a:pos x="138" y="129"/>
                </a:cxn>
                <a:cxn ang="0">
                  <a:pos x="294" y="264"/>
                </a:cxn>
                <a:cxn ang="0">
                  <a:pos x="417" y="411"/>
                </a:cxn>
                <a:cxn ang="0">
                  <a:pos x="498" y="198"/>
                </a:cxn>
                <a:cxn ang="0">
                  <a:pos x="573" y="21"/>
                </a:cxn>
                <a:cxn ang="0">
                  <a:pos x="765" y="114"/>
                </a:cxn>
                <a:cxn ang="0">
                  <a:pos x="771" y="198"/>
                </a:cxn>
                <a:cxn ang="0">
                  <a:pos x="732" y="318"/>
                </a:cxn>
                <a:cxn ang="0">
                  <a:pos x="738" y="417"/>
                </a:cxn>
              </a:cxnLst>
              <a:rect l="0" t="0" r="r" b="b"/>
              <a:pathLst>
                <a:path w="811" h="460">
                  <a:moveTo>
                    <a:pt x="0" y="24"/>
                  </a:moveTo>
                  <a:cubicBezTo>
                    <a:pt x="11" y="32"/>
                    <a:pt x="22" y="41"/>
                    <a:pt x="27" y="57"/>
                  </a:cubicBezTo>
                  <a:cubicBezTo>
                    <a:pt x="32" y="73"/>
                    <a:pt x="35" y="107"/>
                    <a:pt x="33" y="123"/>
                  </a:cubicBezTo>
                  <a:cubicBezTo>
                    <a:pt x="31" y="139"/>
                    <a:pt x="8" y="133"/>
                    <a:pt x="15" y="156"/>
                  </a:cubicBezTo>
                  <a:cubicBezTo>
                    <a:pt x="22" y="179"/>
                    <a:pt x="59" y="243"/>
                    <a:pt x="78" y="261"/>
                  </a:cubicBezTo>
                  <a:cubicBezTo>
                    <a:pt x="97" y="279"/>
                    <a:pt x="110" y="250"/>
                    <a:pt x="126" y="264"/>
                  </a:cubicBezTo>
                  <a:cubicBezTo>
                    <a:pt x="142" y="278"/>
                    <a:pt x="161" y="332"/>
                    <a:pt x="177" y="345"/>
                  </a:cubicBezTo>
                  <a:cubicBezTo>
                    <a:pt x="193" y="358"/>
                    <a:pt x="204" y="336"/>
                    <a:pt x="222" y="342"/>
                  </a:cubicBezTo>
                  <a:cubicBezTo>
                    <a:pt x="240" y="348"/>
                    <a:pt x="273" y="374"/>
                    <a:pt x="285" y="384"/>
                  </a:cubicBezTo>
                  <a:cubicBezTo>
                    <a:pt x="297" y="394"/>
                    <a:pt x="292" y="396"/>
                    <a:pt x="297" y="402"/>
                  </a:cubicBezTo>
                  <a:cubicBezTo>
                    <a:pt x="302" y="408"/>
                    <a:pt x="312" y="423"/>
                    <a:pt x="315" y="417"/>
                  </a:cubicBezTo>
                  <a:cubicBezTo>
                    <a:pt x="318" y="411"/>
                    <a:pt x="319" y="383"/>
                    <a:pt x="315" y="366"/>
                  </a:cubicBezTo>
                  <a:cubicBezTo>
                    <a:pt x="311" y="349"/>
                    <a:pt x="304" y="336"/>
                    <a:pt x="288" y="312"/>
                  </a:cubicBezTo>
                  <a:cubicBezTo>
                    <a:pt x="272" y="288"/>
                    <a:pt x="233" y="249"/>
                    <a:pt x="222" y="222"/>
                  </a:cubicBezTo>
                  <a:cubicBezTo>
                    <a:pt x="211" y="195"/>
                    <a:pt x="228" y="163"/>
                    <a:pt x="219" y="150"/>
                  </a:cubicBezTo>
                  <a:cubicBezTo>
                    <a:pt x="210" y="137"/>
                    <a:pt x="180" y="135"/>
                    <a:pt x="165" y="144"/>
                  </a:cubicBezTo>
                  <a:cubicBezTo>
                    <a:pt x="150" y="153"/>
                    <a:pt x="136" y="193"/>
                    <a:pt x="129" y="207"/>
                  </a:cubicBezTo>
                  <a:cubicBezTo>
                    <a:pt x="122" y="221"/>
                    <a:pt x="132" y="222"/>
                    <a:pt x="123" y="228"/>
                  </a:cubicBezTo>
                  <a:cubicBezTo>
                    <a:pt x="114" y="234"/>
                    <a:pt x="80" y="234"/>
                    <a:pt x="72" y="243"/>
                  </a:cubicBezTo>
                  <a:cubicBezTo>
                    <a:pt x="64" y="252"/>
                    <a:pt x="78" y="266"/>
                    <a:pt x="72" y="285"/>
                  </a:cubicBezTo>
                  <a:cubicBezTo>
                    <a:pt x="66" y="304"/>
                    <a:pt x="41" y="344"/>
                    <a:pt x="36" y="360"/>
                  </a:cubicBezTo>
                  <a:cubicBezTo>
                    <a:pt x="31" y="376"/>
                    <a:pt x="40" y="372"/>
                    <a:pt x="42" y="381"/>
                  </a:cubicBezTo>
                  <a:cubicBezTo>
                    <a:pt x="44" y="390"/>
                    <a:pt x="36" y="424"/>
                    <a:pt x="48" y="417"/>
                  </a:cubicBezTo>
                  <a:cubicBezTo>
                    <a:pt x="60" y="410"/>
                    <a:pt x="104" y="367"/>
                    <a:pt x="111" y="336"/>
                  </a:cubicBezTo>
                  <a:cubicBezTo>
                    <a:pt x="118" y="305"/>
                    <a:pt x="98" y="261"/>
                    <a:pt x="93" y="231"/>
                  </a:cubicBezTo>
                  <a:cubicBezTo>
                    <a:pt x="88" y="201"/>
                    <a:pt x="71" y="176"/>
                    <a:pt x="78" y="156"/>
                  </a:cubicBezTo>
                  <a:cubicBezTo>
                    <a:pt x="85" y="136"/>
                    <a:pt x="123" y="126"/>
                    <a:pt x="135" y="108"/>
                  </a:cubicBezTo>
                  <a:cubicBezTo>
                    <a:pt x="147" y="90"/>
                    <a:pt x="154" y="66"/>
                    <a:pt x="147" y="51"/>
                  </a:cubicBezTo>
                  <a:cubicBezTo>
                    <a:pt x="140" y="36"/>
                    <a:pt x="113" y="25"/>
                    <a:pt x="96" y="21"/>
                  </a:cubicBezTo>
                  <a:cubicBezTo>
                    <a:pt x="79" y="17"/>
                    <a:pt x="52" y="18"/>
                    <a:pt x="45" y="24"/>
                  </a:cubicBezTo>
                  <a:cubicBezTo>
                    <a:pt x="38" y="30"/>
                    <a:pt x="41" y="46"/>
                    <a:pt x="54" y="60"/>
                  </a:cubicBezTo>
                  <a:cubicBezTo>
                    <a:pt x="67" y="74"/>
                    <a:pt x="93" y="92"/>
                    <a:pt x="123" y="105"/>
                  </a:cubicBezTo>
                  <a:cubicBezTo>
                    <a:pt x="153" y="118"/>
                    <a:pt x="212" y="124"/>
                    <a:pt x="237" y="138"/>
                  </a:cubicBezTo>
                  <a:cubicBezTo>
                    <a:pt x="262" y="152"/>
                    <a:pt x="276" y="175"/>
                    <a:pt x="276" y="189"/>
                  </a:cubicBezTo>
                  <a:cubicBezTo>
                    <a:pt x="276" y="203"/>
                    <a:pt x="252" y="215"/>
                    <a:pt x="240" y="222"/>
                  </a:cubicBezTo>
                  <a:cubicBezTo>
                    <a:pt x="228" y="229"/>
                    <a:pt x="214" y="222"/>
                    <a:pt x="207" y="231"/>
                  </a:cubicBezTo>
                  <a:cubicBezTo>
                    <a:pt x="200" y="240"/>
                    <a:pt x="200" y="259"/>
                    <a:pt x="198" y="276"/>
                  </a:cubicBezTo>
                  <a:cubicBezTo>
                    <a:pt x="196" y="293"/>
                    <a:pt x="202" y="321"/>
                    <a:pt x="195" y="336"/>
                  </a:cubicBezTo>
                  <a:cubicBezTo>
                    <a:pt x="188" y="351"/>
                    <a:pt x="164" y="358"/>
                    <a:pt x="156" y="369"/>
                  </a:cubicBezTo>
                  <a:cubicBezTo>
                    <a:pt x="148" y="380"/>
                    <a:pt x="143" y="397"/>
                    <a:pt x="147" y="405"/>
                  </a:cubicBezTo>
                  <a:cubicBezTo>
                    <a:pt x="151" y="413"/>
                    <a:pt x="172" y="426"/>
                    <a:pt x="183" y="420"/>
                  </a:cubicBezTo>
                  <a:cubicBezTo>
                    <a:pt x="194" y="414"/>
                    <a:pt x="204" y="389"/>
                    <a:pt x="216" y="369"/>
                  </a:cubicBezTo>
                  <a:cubicBezTo>
                    <a:pt x="228" y="349"/>
                    <a:pt x="266" y="322"/>
                    <a:pt x="258" y="300"/>
                  </a:cubicBezTo>
                  <a:cubicBezTo>
                    <a:pt x="250" y="278"/>
                    <a:pt x="180" y="259"/>
                    <a:pt x="165" y="237"/>
                  </a:cubicBezTo>
                  <a:cubicBezTo>
                    <a:pt x="150" y="215"/>
                    <a:pt x="155" y="180"/>
                    <a:pt x="165" y="168"/>
                  </a:cubicBezTo>
                  <a:cubicBezTo>
                    <a:pt x="175" y="156"/>
                    <a:pt x="204" y="172"/>
                    <a:pt x="225" y="162"/>
                  </a:cubicBezTo>
                  <a:cubicBezTo>
                    <a:pt x="246" y="152"/>
                    <a:pt x="291" y="122"/>
                    <a:pt x="294" y="105"/>
                  </a:cubicBezTo>
                  <a:cubicBezTo>
                    <a:pt x="297" y="88"/>
                    <a:pt x="262" y="59"/>
                    <a:pt x="243" y="57"/>
                  </a:cubicBezTo>
                  <a:cubicBezTo>
                    <a:pt x="224" y="55"/>
                    <a:pt x="184" y="88"/>
                    <a:pt x="180" y="93"/>
                  </a:cubicBezTo>
                  <a:cubicBezTo>
                    <a:pt x="176" y="98"/>
                    <a:pt x="217" y="99"/>
                    <a:pt x="219" y="90"/>
                  </a:cubicBezTo>
                  <a:cubicBezTo>
                    <a:pt x="221" y="81"/>
                    <a:pt x="188" y="47"/>
                    <a:pt x="195" y="36"/>
                  </a:cubicBezTo>
                  <a:cubicBezTo>
                    <a:pt x="202" y="25"/>
                    <a:pt x="239" y="14"/>
                    <a:pt x="264" y="24"/>
                  </a:cubicBezTo>
                  <a:cubicBezTo>
                    <a:pt x="289" y="34"/>
                    <a:pt x="325" y="87"/>
                    <a:pt x="345" y="99"/>
                  </a:cubicBezTo>
                  <a:cubicBezTo>
                    <a:pt x="365" y="111"/>
                    <a:pt x="382" y="103"/>
                    <a:pt x="387" y="96"/>
                  </a:cubicBezTo>
                  <a:cubicBezTo>
                    <a:pt x="392" y="89"/>
                    <a:pt x="384" y="57"/>
                    <a:pt x="375" y="57"/>
                  </a:cubicBezTo>
                  <a:cubicBezTo>
                    <a:pt x="366" y="57"/>
                    <a:pt x="336" y="73"/>
                    <a:pt x="330" y="96"/>
                  </a:cubicBezTo>
                  <a:cubicBezTo>
                    <a:pt x="324" y="119"/>
                    <a:pt x="327" y="173"/>
                    <a:pt x="336" y="195"/>
                  </a:cubicBezTo>
                  <a:cubicBezTo>
                    <a:pt x="345" y="217"/>
                    <a:pt x="381" y="214"/>
                    <a:pt x="384" y="228"/>
                  </a:cubicBezTo>
                  <a:cubicBezTo>
                    <a:pt x="387" y="242"/>
                    <a:pt x="359" y="267"/>
                    <a:pt x="354" y="282"/>
                  </a:cubicBezTo>
                  <a:cubicBezTo>
                    <a:pt x="349" y="297"/>
                    <a:pt x="354" y="307"/>
                    <a:pt x="354" y="318"/>
                  </a:cubicBezTo>
                  <a:cubicBezTo>
                    <a:pt x="354" y="329"/>
                    <a:pt x="353" y="338"/>
                    <a:pt x="354" y="348"/>
                  </a:cubicBezTo>
                  <a:cubicBezTo>
                    <a:pt x="355" y="358"/>
                    <a:pt x="362" y="370"/>
                    <a:pt x="363" y="381"/>
                  </a:cubicBezTo>
                  <a:cubicBezTo>
                    <a:pt x="364" y="392"/>
                    <a:pt x="360" y="409"/>
                    <a:pt x="363" y="414"/>
                  </a:cubicBezTo>
                  <a:cubicBezTo>
                    <a:pt x="366" y="419"/>
                    <a:pt x="362" y="433"/>
                    <a:pt x="381" y="411"/>
                  </a:cubicBezTo>
                  <a:cubicBezTo>
                    <a:pt x="400" y="389"/>
                    <a:pt x="461" y="327"/>
                    <a:pt x="480" y="282"/>
                  </a:cubicBezTo>
                  <a:cubicBezTo>
                    <a:pt x="499" y="237"/>
                    <a:pt x="500" y="168"/>
                    <a:pt x="498" y="138"/>
                  </a:cubicBezTo>
                  <a:cubicBezTo>
                    <a:pt x="496" y="108"/>
                    <a:pt x="468" y="116"/>
                    <a:pt x="468" y="99"/>
                  </a:cubicBezTo>
                  <a:cubicBezTo>
                    <a:pt x="468" y="82"/>
                    <a:pt x="490" y="45"/>
                    <a:pt x="498" y="33"/>
                  </a:cubicBezTo>
                  <a:cubicBezTo>
                    <a:pt x="506" y="21"/>
                    <a:pt x="498" y="0"/>
                    <a:pt x="516" y="24"/>
                  </a:cubicBezTo>
                  <a:cubicBezTo>
                    <a:pt x="534" y="48"/>
                    <a:pt x="591" y="139"/>
                    <a:pt x="606" y="180"/>
                  </a:cubicBezTo>
                  <a:cubicBezTo>
                    <a:pt x="621" y="221"/>
                    <a:pt x="618" y="245"/>
                    <a:pt x="609" y="273"/>
                  </a:cubicBezTo>
                  <a:cubicBezTo>
                    <a:pt x="600" y="301"/>
                    <a:pt x="566" y="329"/>
                    <a:pt x="552" y="351"/>
                  </a:cubicBezTo>
                  <a:cubicBezTo>
                    <a:pt x="538" y="373"/>
                    <a:pt x="520" y="401"/>
                    <a:pt x="522" y="408"/>
                  </a:cubicBezTo>
                  <a:cubicBezTo>
                    <a:pt x="524" y="415"/>
                    <a:pt x="538" y="418"/>
                    <a:pt x="564" y="393"/>
                  </a:cubicBezTo>
                  <a:cubicBezTo>
                    <a:pt x="590" y="368"/>
                    <a:pt x="659" y="300"/>
                    <a:pt x="675" y="258"/>
                  </a:cubicBezTo>
                  <a:cubicBezTo>
                    <a:pt x="691" y="216"/>
                    <a:pt x="667" y="180"/>
                    <a:pt x="663" y="141"/>
                  </a:cubicBezTo>
                  <a:cubicBezTo>
                    <a:pt x="659" y="102"/>
                    <a:pt x="662" y="40"/>
                    <a:pt x="651" y="24"/>
                  </a:cubicBezTo>
                  <a:cubicBezTo>
                    <a:pt x="640" y="8"/>
                    <a:pt x="620" y="13"/>
                    <a:pt x="600" y="42"/>
                  </a:cubicBezTo>
                  <a:cubicBezTo>
                    <a:pt x="580" y="71"/>
                    <a:pt x="534" y="152"/>
                    <a:pt x="531" y="195"/>
                  </a:cubicBezTo>
                  <a:cubicBezTo>
                    <a:pt x="528" y="238"/>
                    <a:pt x="572" y="273"/>
                    <a:pt x="579" y="300"/>
                  </a:cubicBezTo>
                  <a:cubicBezTo>
                    <a:pt x="586" y="327"/>
                    <a:pt x="565" y="338"/>
                    <a:pt x="570" y="357"/>
                  </a:cubicBezTo>
                  <a:cubicBezTo>
                    <a:pt x="575" y="376"/>
                    <a:pt x="635" y="460"/>
                    <a:pt x="609" y="414"/>
                  </a:cubicBezTo>
                  <a:cubicBezTo>
                    <a:pt x="583" y="368"/>
                    <a:pt x="446" y="145"/>
                    <a:pt x="417" y="81"/>
                  </a:cubicBezTo>
                  <a:cubicBezTo>
                    <a:pt x="388" y="17"/>
                    <a:pt x="431" y="28"/>
                    <a:pt x="435" y="27"/>
                  </a:cubicBezTo>
                  <a:cubicBezTo>
                    <a:pt x="439" y="26"/>
                    <a:pt x="436" y="60"/>
                    <a:pt x="441" y="72"/>
                  </a:cubicBezTo>
                  <a:cubicBezTo>
                    <a:pt x="446" y="84"/>
                    <a:pt x="455" y="90"/>
                    <a:pt x="468" y="102"/>
                  </a:cubicBezTo>
                  <a:cubicBezTo>
                    <a:pt x="481" y="114"/>
                    <a:pt x="496" y="135"/>
                    <a:pt x="516" y="144"/>
                  </a:cubicBezTo>
                  <a:cubicBezTo>
                    <a:pt x="536" y="153"/>
                    <a:pt x="572" y="149"/>
                    <a:pt x="588" y="159"/>
                  </a:cubicBezTo>
                  <a:cubicBezTo>
                    <a:pt x="604" y="169"/>
                    <a:pt x="612" y="192"/>
                    <a:pt x="612" y="204"/>
                  </a:cubicBezTo>
                  <a:cubicBezTo>
                    <a:pt x="612" y="216"/>
                    <a:pt x="589" y="219"/>
                    <a:pt x="585" y="231"/>
                  </a:cubicBezTo>
                  <a:cubicBezTo>
                    <a:pt x="581" y="243"/>
                    <a:pt x="582" y="263"/>
                    <a:pt x="585" y="279"/>
                  </a:cubicBezTo>
                  <a:cubicBezTo>
                    <a:pt x="588" y="295"/>
                    <a:pt x="598" y="310"/>
                    <a:pt x="603" y="327"/>
                  </a:cubicBezTo>
                  <a:cubicBezTo>
                    <a:pt x="608" y="344"/>
                    <a:pt x="602" y="369"/>
                    <a:pt x="618" y="384"/>
                  </a:cubicBezTo>
                  <a:cubicBezTo>
                    <a:pt x="634" y="399"/>
                    <a:pt x="677" y="418"/>
                    <a:pt x="696" y="417"/>
                  </a:cubicBezTo>
                  <a:cubicBezTo>
                    <a:pt x="715" y="416"/>
                    <a:pt x="725" y="411"/>
                    <a:pt x="732" y="378"/>
                  </a:cubicBezTo>
                  <a:cubicBezTo>
                    <a:pt x="739" y="345"/>
                    <a:pt x="751" y="254"/>
                    <a:pt x="741" y="216"/>
                  </a:cubicBezTo>
                  <a:cubicBezTo>
                    <a:pt x="731" y="178"/>
                    <a:pt x="688" y="168"/>
                    <a:pt x="672" y="147"/>
                  </a:cubicBezTo>
                  <a:cubicBezTo>
                    <a:pt x="656" y="126"/>
                    <a:pt x="638" y="107"/>
                    <a:pt x="645" y="87"/>
                  </a:cubicBezTo>
                  <a:cubicBezTo>
                    <a:pt x="652" y="67"/>
                    <a:pt x="709" y="36"/>
                    <a:pt x="714" y="27"/>
                  </a:cubicBezTo>
                  <a:cubicBezTo>
                    <a:pt x="719" y="18"/>
                    <a:pt x="677" y="22"/>
                    <a:pt x="675" y="33"/>
                  </a:cubicBezTo>
                  <a:cubicBezTo>
                    <a:pt x="673" y="44"/>
                    <a:pt x="692" y="77"/>
                    <a:pt x="699" y="93"/>
                  </a:cubicBezTo>
                  <a:cubicBezTo>
                    <a:pt x="706" y="109"/>
                    <a:pt x="719" y="117"/>
                    <a:pt x="717" y="129"/>
                  </a:cubicBezTo>
                  <a:cubicBezTo>
                    <a:pt x="715" y="141"/>
                    <a:pt x="690" y="148"/>
                    <a:pt x="687" y="168"/>
                  </a:cubicBezTo>
                  <a:cubicBezTo>
                    <a:pt x="684" y="188"/>
                    <a:pt x="701" y="229"/>
                    <a:pt x="699" y="249"/>
                  </a:cubicBezTo>
                  <a:cubicBezTo>
                    <a:pt x="697" y="269"/>
                    <a:pt x="672" y="270"/>
                    <a:pt x="672" y="288"/>
                  </a:cubicBezTo>
                  <a:cubicBezTo>
                    <a:pt x="672" y="306"/>
                    <a:pt x="692" y="356"/>
                    <a:pt x="699" y="357"/>
                  </a:cubicBezTo>
                  <a:cubicBezTo>
                    <a:pt x="706" y="358"/>
                    <a:pt x="729" y="317"/>
                    <a:pt x="714" y="291"/>
                  </a:cubicBezTo>
                  <a:cubicBezTo>
                    <a:pt x="699" y="265"/>
                    <a:pt x="621" y="230"/>
                    <a:pt x="606" y="201"/>
                  </a:cubicBezTo>
                  <a:cubicBezTo>
                    <a:pt x="591" y="172"/>
                    <a:pt x="635" y="139"/>
                    <a:pt x="624" y="117"/>
                  </a:cubicBezTo>
                  <a:cubicBezTo>
                    <a:pt x="613" y="95"/>
                    <a:pt x="558" y="73"/>
                    <a:pt x="540" y="69"/>
                  </a:cubicBezTo>
                  <a:cubicBezTo>
                    <a:pt x="522" y="65"/>
                    <a:pt x="528" y="77"/>
                    <a:pt x="516" y="90"/>
                  </a:cubicBezTo>
                  <a:cubicBezTo>
                    <a:pt x="504" y="103"/>
                    <a:pt x="489" y="131"/>
                    <a:pt x="468" y="147"/>
                  </a:cubicBezTo>
                  <a:cubicBezTo>
                    <a:pt x="447" y="163"/>
                    <a:pt x="388" y="165"/>
                    <a:pt x="387" y="186"/>
                  </a:cubicBezTo>
                  <a:cubicBezTo>
                    <a:pt x="386" y="207"/>
                    <a:pt x="442" y="245"/>
                    <a:pt x="459" y="273"/>
                  </a:cubicBezTo>
                  <a:cubicBezTo>
                    <a:pt x="476" y="301"/>
                    <a:pt x="491" y="338"/>
                    <a:pt x="492" y="354"/>
                  </a:cubicBezTo>
                  <a:cubicBezTo>
                    <a:pt x="493" y="370"/>
                    <a:pt x="475" y="363"/>
                    <a:pt x="465" y="372"/>
                  </a:cubicBezTo>
                  <a:cubicBezTo>
                    <a:pt x="455" y="381"/>
                    <a:pt x="431" y="407"/>
                    <a:pt x="432" y="411"/>
                  </a:cubicBezTo>
                  <a:cubicBezTo>
                    <a:pt x="433" y="415"/>
                    <a:pt x="469" y="406"/>
                    <a:pt x="474" y="396"/>
                  </a:cubicBezTo>
                  <a:cubicBezTo>
                    <a:pt x="479" y="386"/>
                    <a:pt x="470" y="367"/>
                    <a:pt x="462" y="351"/>
                  </a:cubicBezTo>
                  <a:cubicBezTo>
                    <a:pt x="454" y="335"/>
                    <a:pt x="441" y="316"/>
                    <a:pt x="426" y="300"/>
                  </a:cubicBezTo>
                  <a:cubicBezTo>
                    <a:pt x="411" y="284"/>
                    <a:pt x="377" y="282"/>
                    <a:pt x="372" y="255"/>
                  </a:cubicBezTo>
                  <a:cubicBezTo>
                    <a:pt x="367" y="228"/>
                    <a:pt x="387" y="163"/>
                    <a:pt x="393" y="138"/>
                  </a:cubicBezTo>
                  <a:cubicBezTo>
                    <a:pt x="399" y="113"/>
                    <a:pt x="411" y="118"/>
                    <a:pt x="411" y="102"/>
                  </a:cubicBezTo>
                  <a:cubicBezTo>
                    <a:pt x="411" y="86"/>
                    <a:pt x="402" y="54"/>
                    <a:pt x="393" y="42"/>
                  </a:cubicBezTo>
                  <a:cubicBezTo>
                    <a:pt x="384" y="30"/>
                    <a:pt x="369" y="29"/>
                    <a:pt x="357" y="27"/>
                  </a:cubicBezTo>
                  <a:cubicBezTo>
                    <a:pt x="345" y="25"/>
                    <a:pt x="326" y="10"/>
                    <a:pt x="318" y="30"/>
                  </a:cubicBezTo>
                  <a:cubicBezTo>
                    <a:pt x="310" y="50"/>
                    <a:pt x="312" y="119"/>
                    <a:pt x="309" y="144"/>
                  </a:cubicBezTo>
                  <a:cubicBezTo>
                    <a:pt x="306" y="169"/>
                    <a:pt x="297" y="169"/>
                    <a:pt x="300" y="183"/>
                  </a:cubicBezTo>
                  <a:cubicBezTo>
                    <a:pt x="303" y="197"/>
                    <a:pt x="326" y="215"/>
                    <a:pt x="327" y="228"/>
                  </a:cubicBezTo>
                  <a:cubicBezTo>
                    <a:pt x="328" y="241"/>
                    <a:pt x="304" y="247"/>
                    <a:pt x="306" y="264"/>
                  </a:cubicBezTo>
                  <a:cubicBezTo>
                    <a:pt x="308" y="281"/>
                    <a:pt x="334" y="311"/>
                    <a:pt x="336" y="330"/>
                  </a:cubicBezTo>
                  <a:cubicBezTo>
                    <a:pt x="338" y="349"/>
                    <a:pt x="316" y="365"/>
                    <a:pt x="318" y="378"/>
                  </a:cubicBezTo>
                  <a:cubicBezTo>
                    <a:pt x="320" y="391"/>
                    <a:pt x="355" y="405"/>
                    <a:pt x="345" y="408"/>
                  </a:cubicBezTo>
                  <a:cubicBezTo>
                    <a:pt x="335" y="411"/>
                    <a:pt x="276" y="408"/>
                    <a:pt x="258" y="396"/>
                  </a:cubicBezTo>
                  <a:cubicBezTo>
                    <a:pt x="240" y="384"/>
                    <a:pt x="239" y="352"/>
                    <a:pt x="234" y="336"/>
                  </a:cubicBezTo>
                  <a:cubicBezTo>
                    <a:pt x="229" y="320"/>
                    <a:pt x="240" y="313"/>
                    <a:pt x="225" y="300"/>
                  </a:cubicBezTo>
                  <a:cubicBezTo>
                    <a:pt x="210" y="287"/>
                    <a:pt x="163" y="281"/>
                    <a:pt x="144" y="258"/>
                  </a:cubicBezTo>
                  <a:cubicBezTo>
                    <a:pt x="125" y="235"/>
                    <a:pt x="113" y="193"/>
                    <a:pt x="108" y="162"/>
                  </a:cubicBezTo>
                  <a:cubicBezTo>
                    <a:pt x="103" y="131"/>
                    <a:pt x="117" y="94"/>
                    <a:pt x="114" y="72"/>
                  </a:cubicBezTo>
                  <a:cubicBezTo>
                    <a:pt x="111" y="50"/>
                    <a:pt x="95" y="30"/>
                    <a:pt x="87" y="27"/>
                  </a:cubicBezTo>
                  <a:cubicBezTo>
                    <a:pt x="79" y="24"/>
                    <a:pt x="72" y="33"/>
                    <a:pt x="66" y="54"/>
                  </a:cubicBezTo>
                  <a:cubicBezTo>
                    <a:pt x="60" y="75"/>
                    <a:pt x="54" y="131"/>
                    <a:pt x="51" y="153"/>
                  </a:cubicBezTo>
                  <a:cubicBezTo>
                    <a:pt x="48" y="175"/>
                    <a:pt x="45" y="173"/>
                    <a:pt x="48" y="186"/>
                  </a:cubicBezTo>
                  <a:cubicBezTo>
                    <a:pt x="51" y="199"/>
                    <a:pt x="72" y="221"/>
                    <a:pt x="69" y="231"/>
                  </a:cubicBezTo>
                  <a:cubicBezTo>
                    <a:pt x="66" y="241"/>
                    <a:pt x="38" y="241"/>
                    <a:pt x="30" y="249"/>
                  </a:cubicBezTo>
                  <a:cubicBezTo>
                    <a:pt x="22" y="257"/>
                    <a:pt x="26" y="265"/>
                    <a:pt x="21" y="279"/>
                  </a:cubicBezTo>
                  <a:cubicBezTo>
                    <a:pt x="16" y="293"/>
                    <a:pt x="4" y="321"/>
                    <a:pt x="3" y="333"/>
                  </a:cubicBezTo>
                  <a:cubicBezTo>
                    <a:pt x="2" y="345"/>
                    <a:pt x="8" y="341"/>
                    <a:pt x="12" y="354"/>
                  </a:cubicBezTo>
                  <a:cubicBezTo>
                    <a:pt x="16" y="367"/>
                    <a:pt x="19" y="412"/>
                    <a:pt x="30" y="411"/>
                  </a:cubicBezTo>
                  <a:cubicBezTo>
                    <a:pt x="41" y="410"/>
                    <a:pt x="69" y="366"/>
                    <a:pt x="78" y="351"/>
                  </a:cubicBezTo>
                  <a:cubicBezTo>
                    <a:pt x="87" y="336"/>
                    <a:pt x="83" y="313"/>
                    <a:pt x="87" y="318"/>
                  </a:cubicBezTo>
                  <a:cubicBezTo>
                    <a:pt x="91" y="323"/>
                    <a:pt x="98" y="368"/>
                    <a:pt x="102" y="384"/>
                  </a:cubicBezTo>
                  <a:cubicBezTo>
                    <a:pt x="106" y="400"/>
                    <a:pt x="105" y="421"/>
                    <a:pt x="111" y="414"/>
                  </a:cubicBezTo>
                  <a:cubicBezTo>
                    <a:pt x="117" y="407"/>
                    <a:pt x="136" y="365"/>
                    <a:pt x="141" y="342"/>
                  </a:cubicBezTo>
                  <a:cubicBezTo>
                    <a:pt x="146" y="319"/>
                    <a:pt x="141" y="308"/>
                    <a:pt x="141" y="273"/>
                  </a:cubicBezTo>
                  <a:cubicBezTo>
                    <a:pt x="141" y="238"/>
                    <a:pt x="133" y="172"/>
                    <a:pt x="138" y="129"/>
                  </a:cubicBezTo>
                  <a:cubicBezTo>
                    <a:pt x="143" y="86"/>
                    <a:pt x="150" y="1"/>
                    <a:pt x="171" y="12"/>
                  </a:cubicBezTo>
                  <a:cubicBezTo>
                    <a:pt x="192" y="23"/>
                    <a:pt x="244" y="153"/>
                    <a:pt x="264" y="195"/>
                  </a:cubicBezTo>
                  <a:cubicBezTo>
                    <a:pt x="284" y="237"/>
                    <a:pt x="285" y="244"/>
                    <a:pt x="294" y="264"/>
                  </a:cubicBezTo>
                  <a:cubicBezTo>
                    <a:pt x="303" y="284"/>
                    <a:pt x="306" y="304"/>
                    <a:pt x="321" y="315"/>
                  </a:cubicBezTo>
                  <a:cubicBezTo>
                    <a:pt x="336" y="326"/>
                    <a:pt x="371" y="317"/>
                    <a:pt x="387" y="333"/>
                  </a:cubicBezTo>
                  <a:cubicBezTo>
                    <a:pt x="403" y="349"/>
                    <a:pt x="396" y="408"/>
                    <a:pt x="417" y="411"/>
                  </a:cubicBezTo>
                  <a:cubicBezTo>
                    <a:pt x="438" y="414"/>
                    <a:pt x="496" y="378"/>
                    <a:pt x="516" y="354"/>
                  </a:cubicBezTo>
                  <a:cubicBezTo>
                    <a:pt x="536" y="330"/>
                    <a:pt x="537" y="296"/>
                    <a:pt x="534" y="270"/>
                  </a:cubicBezTo>
                  <a:cubicBezTo>
                    <a:pt x="531" y="244"/>
                    <a:pt x="501" y="216"/>
                    <a:pt x="498" y="198"/>
                  </a:cubicBezTo>
                  <a:cubicBezTo>
                    <a:pt x="495" y="180"/>
                    <a:pt x="511" y="175"/>
                    <a:pt x="516" y="162"/>
                  </a:cubicBezTo>
                  <a:cubicBezTo>
                    <a:pt x="521" y="149"/>
                    <a:pt x="519" y="140"/>
                    <a:pt x="528" y="117"/>
                  </a:cubicBezTo>
                  <a:cubicBezTo>
                    <a:pt x="537" y="94"/>
                    <a:pt x="546" y="35"/>
                    <a:pt x="573" y="21"/>
                  </a:cubicBezTo>
                  <a:cubicBezTo>
                    <a:pt x="600" y="7"/>
                    <a:pt x="664" y="29"/>
                    <a:pt x="690" y="33"/>
                  </a:cubicBezTo>
                  <a:cubicBezTo>
                    <a:pt x="716" y="37"/>
                    <a:pt x="720" y="32"/>
                    <a:pt x="732" y="45"/>
                  </a:cubicBezTo>
                  <a:cubicBezTo>
                    <a:pt x="744" y="58"/>
                    <a:pt x="761" y="100"/>
                    <a:pt x="765" y="114"/>
                  </a:cubicBezTo>
                  <a:cubicBezTo>
                    <a:pt x="769" y="128"/>
                    <a:pt x="761" y="126"/>
                    <a:pt x="756" y="132"/>
                  </a:cubicBezTo>
                  <a:cubicBezTo>
                    <a:pt x="751" y="138"/>
                    <a:pt x="733" y="142"/>
                    <a:pt x="735" y="153"/>
                  </a:cubicBezTo>
                  <a:cubicBezTo>
                    <a:pt x="737" y="164"/>
                    <a:pt x="760" y="184"/>
                    <a:pt x="771" y="198"/>
                  </a:cubicBezTo>
                  <a:cubicBezTo>
                    <a:pt x="782" y="212"/>
                    <a:pt x="811" y="226"/>
                    <a:pt x="804" y="240"/>
                  </a:cubicBezTo>
                  <a:cubicBezTo>
                    <a:pt x="797" y="254"/>
                    <a:pt x="741" y="272"/>
                    <a:pt x="729" y="285"/>
                  </a:cubicBezTo>
                  <a:cubicBezTo>
                    <a:pt x="717" y="298"/>
                    <a:pt x="720" y="305"/>
                    <a:pt x="732" y="318"/>
                  </a:cubicBezTo>
                  <a:cubicBezTo>
                    <a:pt x="744" y="331"/>
                    <a:pt x="796" y="351"/>
                    <a:pt x="798" y="363"/>
                  </a:cubicBezTo>
                  <a:cubicBezTo>
                    <a:pt x="800" y="375"/>
                    <a:pt x="757" y="381"/>
                    <a:pt x="747" y="390"/>
                  </a:cubicBezTo>
                  <a:cubicBezTo>
                    <a:pt x="737" y="399"/>
                    <a:pt x="737" y="408"/>
                    <a:pt x="738" y="417"/>
                  </a:cubicBezTo>
                </a:path>
              </a:pathLst>
            </a:custGeom>
            <a:grpFill/>
            <a:ln w="3175" cmpd="sng">
              <a:solidFill>
                <a:srgbClr val="0000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11" name="AutoShape 7"/>
          <p:cNvSpPr>
            <a:spLocks/>
          </p:cNvSpPr>
          <p:nvPr/>
        </p:nvSpPr>
        <p:spPr bwMode="auto">
          <a:xfrm rot="5400000" flipV="1">
            <a:off x="3093156" y="-1615722"/>
            <a:ext cx="304800" cy="5060244"/>
          </a:xfrm>
          <a:prstGeom prst="leftBrace">
            <a:avLst>
              <a:gd name="adj1" fmla="val 155642"/>
              <a:gd name="adj2" fmla="val 50000"/>
            </a:avLst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2" name="AutoShape 8"/>
          <p:cNvSpPr>
            <a:spLocks/>
          </p:cNvSpPr>
          <p:nvPr/>
        </p:nvSpPr>
        <p:spPr bwMode="auto">
          <a:xfrm rot="5400000" flipV="1">
            <a:off x="6827661" y="-229306"/>
            <a:ext cx="304800" cy="2287412"/>
          </a:xfrm>
          <a:prstGeom prst="leftBrace">
            <a:avLst>
              <a:gd name="adj1" fmla="val 70356"/>
              <a:gd name="adj2" fmla="val 50000"/>
            </a:avLst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151" name="Text Box 9"/>
          <p:cNvSpPr txBox="1">
            <a:spLocks noChangeArrowheads="1"/>
          </p:cNvSpPr>
          <p:nvPr/>
        </p:nvSpPr>
        <p:spPr bwMode="auto">
          <a:xfrm>
            <a:off x="1331545" y="304800"/>
            <a:ext cx="3472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algn="ctr"/>
            <a:r>
              <a:rPr lang="en-US" dirty="0">
                <a:latin typeface="+mj-lt"/>
              </a:rPr>
              <a:t>Conductance Arteries</a:t>
            </a:r>
          </a:p>
        </p:txBody>
      </p:sp>
      <p:sp>
        <p:nvSpPr>
          <p:cNvPr id="6152" name="Text Box 10"/>
          <p:cNvSpPr txBox="1">
            <a:spLocks noChangeArrowheads="1"/>
          </p:cNvSpPr>
          <p:nvPr/>
        </p:nvSpPr>
        <p:spPr bwMode="auto">
          <a:xfrm>
            <a:off x="6697134" y="942976"/>
            <a:ext cx="7841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r>
              <a:rPr lang="en-US" sz="1600"/>
              <a:t>&lt;500 µ</a:t>
            </a:r>
          </a:p>
        </p:txBody>
      </p:sp>
      <p:sp>
        <p:nvSpPr>
          <p:cNvPr id="15" name="Freeform 11"/>
          <p:cNvSpPr>
            <a:spLocks/>
          </p:cNvSpPr>
          <p:nvPr/>
        </p:nvSpPr>
        <p:spPr bwMode="auto">
          <a:xfrm>
            <a:off x="860778" y="3433762"/>
            <a:ext cx="7521222" cy="2514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344"/>
              </a:cxn>
              <a:cxn ang="0">
                <a:pos x="6096" y="1344"/>
              </a:cxn>
            </a:cxnLst>
            <a:rect l="0" t="0" r="r" b="b"/>
            <a:pathLst>
              <a:path w="6096" h="1344">
                <a:moveTo>
                  <a:pt x="0" y="0"/>
                </a:moveTo>
                <a:lnTo>
                  <a:pt x="0" y="1344"/>
                </a:lnTo>
                <a:lnTo>
                  <a:pt x="6096" y="1344"/>
                </a:lnTo>
              </a:path>
            </a:pathLst>
          </a:custGeom>
          <a:noFill/>
          <a:ln w="28575" cmpd="sng">
            <a:solidFill>
              <a:srgbClr val="00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154" name="Text Box 12"/>
          <p:cNvSpPr txBox="1">
            <a:spLocks noChangeArrowheads="1"/>
          </p:cNvSpPr>
          <p:nvPr/>
        </p:nvSpPr>
        <p:spPr bwMode="auto">
          <a:xfrm>
            <a:off x="381000" y="3352800"/>
            <a:ext cx="4860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r>
              <a:rPr lang="en-US" dirty="0"/>
              <a:t>P</a:t>
            </a:r>
            <a:r>
              <a:rPr lang="en-US" i="1" baseline="-25000" dirty="0"/>
              <a:t>a</a:t>
            </a:r>
            <a:endParaRPr lang="en-US" dirty="0"/>
          </a:p>
        </p:txBody>
      </p:sp>
      <p:sp>
        <p:nvSpPr>
          <p:cNvPr id="6155" name="Text Box 13"/>
          <p:cNvSpPr txBox="1">
            <a:spLocks noChangeArrowheads="1"/>
          </p:cNvSpPr>
          <p:nvPr/>
        </p:nvSpPr>
        <p:spPr bwMode="auto">
          <a:xfrm>
            <a:off x="426155" y="3836988"/>
            <a:ext cx="4539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r>
              <a:rPr lang="en-US" sz="1400"/>
              <a:t>100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6333067" y="5349875"/>
            <a:ext cx="13821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MICRO</a:t>
            </a:r>
          </a:p>
        </p:txBody>
      </p:sp>
      <p:sp>
        <p:nvSpPr>
          <p:cNvPr id="6157" name="Text Box 15"/>
          <p:cNvSpPr txBox="1">
            <a:spLocks noChangeArrowheads="1"/>
          </p:cNvSpPr>
          <p:nvPr/>
        </p:nvSpPr>
        <p:spPr bwMode="auto">
          <a:xfrm>
            <a:off x="2880079" y="941387"/>
            <a:ext cx="7841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r>
              <a:rPr lang="en-US" sz="1600"/>
              <a:t>&gt;500 µ</a:t>
            </a:r>
          </a:p>
        </p:txBody>
      </p:sp>
      <p:sp>
        <p:nvSpPr>
          <p:cNvPr id="20" name="Freeform 16"/>
          <p:cNvSpPr>
            <a:spLocks/>
          </p:cNvSpPr>
          <p:nvPr/>
        </p:nvSpPr>
        <p:spPr bwMode="auto">
          <a:xfrm>
            <a:off x="846667" y="1701801"/>
            <a:ext cx="6441723" cy="1985963"/>
          </a:xfrm>
          <a:custGeom>
            <a:avLst/>
            <a:gdLst/>
            <a:ahLst/>
            <a:cxnLst>
              <a:cxn ang="0">
                <a:pos x="0" y="446"/>
              </a:cxn>
              <a:cxn ang="0">
                <a:pos x="2992" y="449"/>
              </a:cxn>
              <a:cxn ang="0">
                <a:pos x="4774" y="0"/>
              </a:cxn>
              <a:cxn ang="0">
                <a:pos x="4771" y="63"/>
              </a:cxn>
              <a:cxn ang="0">
                <a:pos x="4423" y="159"/>
              </a:cxn>
              <a:cxn ang="0">
                <a:pos x="4777" y="183"/>
              </a:cxn>
              <a:cxn ang="0">
                <a:pos x="4783" y="258"/>
              </a:cxn>
              <a:cxn ang="0">
                <a:pos x="4387" y="225"/>
              </a:cxn>
              <a:cxn ang="0">
                <a:pos x="2985" y="569"/>
              </a:cxn>
              <a:cxn ang="0">
                <a:pos x="4326" y="569"/>
              </a:cxn>
              <a:cxn ang="0">
                <a:pos x="4783" y="386"/>
              </a:cxn>
              <a:cxn ang="0">
                <a:pos x="4783" y="459"/>
              </a:cxn>
              <a:cxn ang="0">
                <a:pos x="4363" y="627"/>
              </a:cxn>
              <a:cxn ang="0">
                <a:pos x="4783" y="635"/>
              </a:cxn>
              <a:cxn ang="0">
                <a:pos x="4783" y="669"/>
              </a:cxn>
              <a:cxn ang="0">
                <a:pos x="4417" y="675"/>
              </a:cxn>
              <a:cxn ang="0">
                <a:pos x="4423" y="711"/>
              </a:cxn>
              <a:cxn ang="0">
                <a:pos x="4777" y="777"/>
              </a:cxn>
              <a:cxn ang="0">
                <a:pos x="4777" y="819"/>
              </a:cxn>
              <a:cxn ang="0">
                <a:pos x="4417" y="765"/>
              </a:cxn>
              <a:cxn ang="0">
                <a:pos x="4777" y="915"/>
              </a:cxn>
              <a:cxn ang="0">
                <a:pos x="4783" y="969"/>
              </a:cxn>
              <a:cxn ang="0">
                <a:pos x="4309" y="759"/>
              </a:cxn>
              <a:cxn ang="0">
                <a:pos x="2962" y="758"/>
              </a:cxn>
              <a:cxn ang="0">
                <a:pos x="4357" y="1095"/>
              </a:cxn>
              <a:cxn ang="0">
                <a:pos x="4795" y="1095"/>
              </a:cxn>
              <a:cxn ang="0">
                <a:pos x="4792" y="1149"/>
              </a:cxn>
              <a:cxn ang="0">
                <a:pos x="4355" y="1149"/>
              </a:cxn>
              <a:cxn ang="0">
                <a:pos x="4789" y="1233"/>
              </a:cxn>
              <a:cxn ang="0">
                <a:pos x="4789" y="1299"/>
              </a:cxn>
              <a:cxn ang="0">
                <a:pos x="2992" y="890"/>
              </a:cxn>
              <a:cxn ang="0">
                <a:pos x="0" y="883"/>
              </a:cxn>
              <a:cxn ang="0">
                <a:pos x="0" y="446"/>
              </a:cxn>
            </a:cxnLst>
            <a:rect l="0" t="0" r="r" b="b"/>
            <a:pathLst>
              <a:path w="4795" h="1299">
                <a:moveTo>
                  <a:pt x="0" y="446"/>
                </a:moveTo>
                <a:lnTo>
                  <a:pt x="2992" y="449"/>
                </a:lnTo>
                <a:lnTo>
                  <a:pt x="4774" y="0"/>
                </a:lnTo>
                <a:lnTo>
                  <a:pt x="4771" y="63"/>
                </a:lnTo>
                <a:lnTo>
                  <a:pt x="4423" y="159"/>
                </a:lnTo>
                <a:lnTo>
                  <a:pt x="4777" y="183"/>
                </a:lnTo>
                <a:lnTo>
                  <a:pt x="4783" y="258"/>
                </a:lnTo>
                <a:lnTo>
                  <a:pt x="4387" y="225"/>
                </a:lnTo>
                <a:lnTo>
                  <a:pt x="2985" y="569"/>
                </a:lnTo>
                <a:lnTo>
                  <a:pt x="4326" y="569"/>
                </a:lnTo>
                <a:lnTo>
                  <a:pt x="4783" y="386"/>
                </a:lnTo>
                <a:lnTo>
                  <a:pt x="4783" y="459"/>
                </a:lnTo>
                <a:lnTo>
                  <a:pt x="4363" y="627"/>
                </a:lnTo>
                <a:lnTo>
                  <a:pt x="4783" y="635"/>
                </a:lnTo>
                <a:lnTo>
                  <a:pt x="4783" y="669"/>
                </a:lnTo>
                <a:lnTo>
                  <a:pt x="4417" y="675"/>
                </a:lnTo>
                <a:lnTo>
                  <a:pt x="4423" y="711"/>
                </a:lnTo>
                <a:lnTo>
                  <a:pt x="4777" y="777"/>
                </a:lnTo>
                <a:lnTo>
                  <a:pt x="4777" y="819"/>
                </a:lnTo>
                <a:lnTo>
                  <a:pt x="4417" y="765"/>
                </a:lnTo>
                <a:lnTo>
                  <a:pt x="4777" y="915"/>
                </a:lnTo>
                <a:lnTo>
                  <a:pt x="4783" y="969"/>
                </a:lnTo>
                <a:lnTo>
                  <a:pt x="4309" y="759"/>
                </a:lnTo>
                <a:lnTo>
                  <a:pt x="2962" y="758"/>
                </a:lnTo>
                <a:lnTo>
                  <a:pt x="4357" y="1095"/>
                </a:lnTo>
                <a:lnTo>
                  <a:pt x="4795" y="1095"/>
                </a:lnTo>
                <a:lnTo>
                  <a:pt x="4792" y="1149"/>
                </a:lnTo>
                <a:lnTo>
                  <a:pt x="4355" y="1149"/>
                </a:lnTo>
                <a:lnTo>
                  <a:pt x="4789" y="1233"/>
                </a:lnTo>
                <a:lnTo>
                  <a:pt x="4789" y="1299"/>
                </a:lnTo>
                <a:lnTo>
                  <a:pt x="2992" y="890"/>
                </a:lnTo>
                <a:lnTo>
                  <a:pt x="0" y="883"/>
                </a:lnTo>
                <a:lnTo>
                  <a:pt x="0" y="446"/>
                </a:lnTo>
                <a:close/>
              </a:path>
            </a:pathLst>
          </a:custGeom>
          <a:solidFill>
            <a:srgbClr val="336699"/>
          </a:solidFill>
          <a:ln w="9525">
            <a:solidFill>
              <a:srgbClr val="00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159" name="Text Box 17"/>
          <p:cNvSpPr txBox="1">
            <a:spLocks noChangeArrowheads="1"/>
          </p:cNvSpPr>
          <p:nvPr/>
        </p:nvSpPr>
        <p:spPr bwMode="auto">
          <a:xfrm>
            <a:off x="5493952" y="304800"/>
            <a:ext cx="29835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algn="ctr"/>
            <a:r>
              <a:rPr lang="en-US" dirty="0">
                <a:latin typeface="+mj-lt"/>
              </a:rPr>
              <a:t>Resistance Arteries</a:t>
            </a: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2420055" y="5349875"/>
            <a:ext cx="15215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MACRO</a:t>
            </a: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6124222" y="1106488"/>
            <a:ext cx="17347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dirty="0">
                <a:latin typeface="Arial" charset="0"/>
              </a:rPr>
              <a:t>Microvasculature</a:t>
            </a:r>
          </a:p>
        </p:txBody>
      </p:sp>
      <p:pic>
        <p:nvPicPr>
          <p:cNvPr id="21" name="Immagine 20" descr="9208a937-0bf5-45a9-a606-94f76cd17964_xl.jpg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5731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67544" y="2322746"/>
            <a:ext cx="82089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dirty="0" smtClean="0"/>
          </a:p>
          <a:p>
            <a:pPr lvl="0" algn="just"/>
            <a:r>
              <a:rPr lang="it-IT" dirty="0">
                <a:latin typeface="inherit"/>
              </a:rPr>
              <a:t>La selezione della lunghezza dello </a:t>
            </a:r>
            <a:r>
              <a:rPr lang="it-IT" dirty="0" err="1">
                <a:latin typeface="inherit"/>
              </a:rPr>
              <a:t>stent</a:t>
            </a:r>
            <a:r>
              <a:rPr lang="it-IT" dirty="0">
                <a:latin typeface="inherit"/>
              </a:rPr>
              <a:t> è determinata principalmente dalla valutazione volumetrica del profilo dell'area del lume e aggiungendo un minimo di 3 mm alla lunghezza </a:t>
            </a:r>
            <a:r>
              <a:rPr lang="it-IT" dirty="0" smtClean="0">
                <a:latin typeface="inherit"/>
              </a:rPr>
              <a:t>totale.</a:t>
            </a:r>
          </a:p>
          <a:p>
            <a:pPr lvl="0" algn="just"/>
            <a:endParaRPr lang="it-IT" dirty="0">
              <a:latin typeface="inherit"/>
            </a:endParaRPr>
          </a:p>
          <a:p>
            <a:pPr lvl="0" algn="just"/>
            <a:r>
              <a:rPr lang="it-IT" dirty="0" smtClean="0">
                <a:latin typeface="inherit"/>
              </a:rPr>
              <a:t>La </a:t>
            </a:r>
            <a:r>
              <a:rPr lang="it-IT" dirty="0">
                <a:latin typeface="inherit"/>
              </a:rPr>
              <a:t>qualità della zona di atterraggio può influenzare la selezione della lunghezza: </a:t>
            </a:r>
            <a:r>
              <a:rPr lang="it-IT" dirty="0" smtClean="0">
                <a:latin typeface="inherit"/>
              </a:rPr>
              <a:t>evitando l'atterraggio dello </a:t>
            </a:r>
            <a:r>
              <a:rPr lang="it-IT" dirty="0" err="1" smtClean="0">
                <a:latin typeface="inherit"/>
              </a:rPr>
              <a:t>stent</a:t>
            </a:r>
            <a:r>
              <a:rPr lang="it-IT" dirty="0" smtClean="0">
                <a:latin typeface="inherit"/>
              </a:rPr>
              <a:t> su calcio </a:t>
            </a:r>
            <a:r>
              <a:rPr lang="it-IT" dirty="0">
                <a:latin typeface="inherit"/>
              </a:rPr>
              <a:t>eccentrico o placche ricche di lipidi può impedire le dissezioni </a:t>
            </a:r>
            <a:r>
              <a:rPr lang="it-IT" dirty="0" smtClean="0">
                <a:latin typeface="inherit"/>
              </a:rPr>
              <a:t>ai bordi </a:t>
            </a:r>
            <a:r>
              <a:rPr lang="it-IT" dirty="0">
                <a:latin typeface="inherit"/>
              </a:rPr>
              <a:t>e la </a:t>
            </a:r>
            <a:r>
              <a:rPr lang="it-IT" dirty="0" smtClean="0">
                <a:latin typeface="inherit"/>
              </a:rPr>
              <a:t>mancata copertura longitudinale della lesione.</a:t>
            </a:r>
            <a:endParaRPr lang="it-IT" dirty="0"/>
          </a:p>
        </p:txBody>
      </p:sp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1357313" y="260648"/>
            <a:ext cx="6429375" cy="584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FFFF"/>
                </a:solidFill>
                <a:latin typeface="Calibri" pitchFamily="34" charset="0"/>
              </a:rPr>
              <a:t>Quale </a:t>
            </a:r>
            <a:r>
              <a:rPr lang="en-US" sz="3200" b="1" dirty="0" err="1" smtClean="0">
                <a:solidFill>
                  <a:srgbClr val="FFFFFF"/>
                </a:solidFill>
                <a:latin typeface="Calibri" pitchFamily="34" charset="0"/>
              </a:rPr>
              <a:t>lunghezza</a:t>
            </a:r>
            <a:r>
              <a:rPr lang="en-US" sz="3200" b="1" dirty="0" smtClean="0">
                <a:solidFill>
                  <a:srgbClr val="FFFFFF"/>
                </a:solidFill>
                <a:latin typeface="Calibri" pitchFamily="34" charset="0"/>
              </a:rPr>
              <a:t>?</a:t>
            </a:r>
            <a:endParaRPr lang="it-IT" altLang="it-IT" sz="3200" b="1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Immagine 5" descr="9208a937-0bf5-45a9-a606-94f76cd17964_xl.jpg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3790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9512" y="1650359"/>
            <a:ext cx="867696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err="1" smtClean="0"/>
              <a:t>C’è</a:t>
            </a:r>
            <a:r>
              <a:rPr lang="en-US" sz="1600" dirty="0" smtClean="0"/>
              <a:t> un </a:t>
            </a:r>
            <a:r>
              <a:rPr lang="en-US" sz="1600" dirty="0" err="1" smtClean="0"/>
              <a:t>vantaggio</a:t>
            </a:r>
            <a:r>
              <a:rPr lang="en-US" sz="1600" dirty="0" smtClean="0"/>
              <a:t> per </a:t>
            </a:r>
            <a:r>
              <a:rPr lang="en-US" sz="1600" dirty="0" err="1" smtClean="0"/>
              <a:t>l’intervento</a:t>
            </a:r>
            <a:r>
              <a:rPr lang="en-US" sz="1600" dirty="0" smtClean="0"/>
              <a:t>? </a:t>
            </a:r>
            <a:endParaRPr lang="en-US" sz="1600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/>
              <a:t>Se </a:t>
            </a:r>
            <a:r>
              <a:rPr lang="en-US" sz="1600" dirty="0" err="1" smtClean="0"/>
              <a:t>sì</a:t>
            </a:r>
            <a:r>
              <a:rPr lang="en-US" sz="1600" dirty="0" smtClean="0"/>
              <a:t>, </a:t>
            </a:r>
            <a:r>
              <a:rPr lang="en-US" sz="1600" dirty="0" err="1" smtClean="0"/>
              <a:t>quali</a:t>
            </a:r>
            <a:r>
              <a:rPr lang="en-US" sz="1600" dirty="0" smtClean="0"/>
              <a:t> </a:t>
            </a:r>
            <a:r>
              <a:rPr lang="en-US" sz="1600" dirty="0" err="1" smtClean="0"/>
              <a:t>vasi</a:t>
            </a:r>
            <a:r>
              <a:rPr lang="en-US" sz="1600" dirty="0" smtClean="0"/>
              <a:t> o </a:t>
            </a:r>
            <a:r>
              <a:rPr lang="en-US" sz="1600" dirty="0" err="1" smtClean="0"/>
              <a:t>lesioni</a:t>
            </a:r>
            <a:r>
              <a:rPr lang="en-US" sz="1600" dirty="0" smtClean="0"/>
              <a:t>? 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US" sz="1600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/>
              <a:t>E’ </a:t>
            </a:r>
            <a:r>
              <a:rPr lang="en-US" sz="1600" dirty="0" err="1" smtClean="0"/>
              <a:t>necessaria</a:t>
            </a:r>
            <a:r>
              <a:rPr lang="en-US" sz="1600" dirty="0" smtClean="0"/>
              <a:t> </a:t>
            </a:r>
            <a:r>
              <a:rPr lang="en-US" sz="1600" dirty="0" err="1" smtClean="0"/>
              <a:t>l’aterectomia</a:t>
            </a:r>
            <a:r>
              <a:rPr lang="en-US" sz="1600" dirty="0" smtClean="0"/>
              <a:t>?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/>
              <a:t>E’ </a:t>
            </a:r>
            <a:r>
              <a:rPr lang="en-US" sz="1600" dirty="0" err="1" smtClean="0"/>
              <a:t>necessaria</a:t>
            </a:r>
            <a:r>
              <a:rPr lang="en-US" sz="1600" dirty="0" smtClean="0"/>
              <a:t> la </a:t>
            </a:r>
            <a:r>
              <a:rPr lang="en-US" sz="1600" dirty="0" err="1" smtClean="0"/>
              <a:t>trombectomia</a:t>
            </a:r>
            <a:r>
              <a:rPr lang="en-US" sz="1600" dirty="0" smtClean="0"/>
              <a:t>?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/>
              <a:t>Se </a:t>
            </a:r>
            <a:r>
              <a:rPr lang="en-US" sz="1600" dirty="0" err="1" smtClean="0"/>
              <a:t>scegliere</a:t>
            </a:r>
            <a:r>
              <a:rPr lang="en-US" sz="1600" dirty="0" smtClean="0"/>
              <a:t> pre-</a:t>
            </a:r>
            <a:r>
              <a:rPr lang="en-US" sz="1600" dirty="0" err="1" smtClean="0"/>
              <a:t>dilatazione</a:t>
            </a:r>
            <a:r>
              <a:rPr lang="en-US" sz="1600" dirty="0" smtClean="0"/>
              <a:t> o stenting </a:t>
            </a:r>
            <a:r>
              <a:rPr lang="en-US" sz="1600" dirty="0" err="1" smtClean="0"/>
              <a:t>diretto</a:t>
            </a:r>
            <a:r>
              <a:rPr lang="en-US" sz="1600" dirty="0" smtClean="0"/>
              <a:t>, </a:t>
            </a:r>
            <a:r>
              <a:rPr lang="en-US" sz="1600" dirty="0" err="1" smtClean="0"/>
              <a:t>quanto</a:t>
            </a:r>
            <a:r>
              <a:rPr lang="en-US" sz="1600" dirty="0" smtClean="0"/>
              <a:t> </a:t>
            </a:r>
            <a:r>
              <a:rPr lang="en-US" sz="1600" dirty="0" err="1" smtClean="0"/>
              <a:t>essere</a:t>
            </a:r>
            <a:r>
              <a:rPr lang="en-US" sz="1600" dirty="0" smtClean="0"/>
              <a:t> aggressive </a:t>
            </a:r>
            <a:r>
              <a:rPr lang="en-US" sz="1600" dirty="0" err="1" smtClean="0"/>
              <a:t>nella</a:t>
            </a:r>
            <a:r>
              <a:rPr lang="en-US" sz="1600" dirty="0" smtClean="0"/>
              <a:t> </a:t>
            </a:r>
            <a:r>
              <a:rPr lang="en-US" sz="1600" dirty="0" err="1" smtClean="0"/>
              <a:t>procedura</a:t>
            </a:r>
            <a:endParaRPr lang="en-US" sz="1600" dirty="0" smtClean="0"/>
          </a:p>
          <a:p>
            <a:pPr algn="just"/>
            <a:r>
              <a:rPr lang="en-US" sz="1600" dirty="0" smtClean="0"/>
              <a:t>(</a:t>
            </a:r>
            <a:r>
              <a:rPr lang="en-US" sz="1600" dirty="0" err="1" smtClean="0"/>
              <a:t>p.e</a:t>
            </a:r>
            <a:r>
              <a:rPr lang="en-US" sz="1600" dirty="0" err="1"/>
              <a:t>.</a:t>
            </a:r>
            <a:r>
              <a:rPr lang="en-US" sz="1600" dirty="0"/>
              <a:t>, </a:t>
            </a:r>
            <a:r>
              <a:rPr lang="en-US" sz="1600" dirty="0" err="1" smtClean="0"/>
              <a:t>tipo</a:t>
            </a:r>
            <a:r>
              <a:rPr lang="en-US" sz="1600" dirty="0" smtClean="0"/>
              <a:t> di Pallone [compliant</a:t>
            </a:r>
            <a:r>
              <a:rPr lang="en-US" sz="1600" dirty="0"/>
              <a:t>, </a:t>
            </a:r>
            <a:r>
              <a:rPr lang="en-US" sz="1600" dirty="0" smtClean="0"/>
              <a:t>non-compliant], </a:t>
            </a:r>
            <a:r>
              <a:rPr lang="en-US" sz="1600" dirty="0" err="1" smtClean="0"/>
              <a:t>diametro</a:t>
            </a:r>
            <a:r>
              <a:rPr lang="en-US" sz="1600" dirty="0" smtClean="0"/>
              <a:t> del </a:t>
            </a:r>
            <a:r>
              <a:rPr lang="en-US" sz="1600" dirty="0" err="1" smtClean="0"/>
              <a:t>pallone</a:t>
            </a:r>
            <a:r>
              <a:rPr lang="en-US" sz="1600" dirty="0" smtClean="0"/>
              <a:t> e </a:t>
            </a:r>
            <a:r>
              <a:rPr lang="en-US" sz="1600" dirty="0" err="1" smtClean="0"/>
              <a:t>pressione</a:t>
            </a:r>
            <a:r>
              <a:rPr lang="en-US" sz="1600" dirty="0" smtClean="0"/>
              <a:t> di </a:t>
            </a:r>
            <a:r>
              <a:rPr lang="en-US" sz="1600" dirty="0" err="1" smtClean="0"/>
              <a:t>gonfiaggio</a:t>
            </a:r>
            <a:r>
              <a:rPr lang="en-US" sz="1600" dirty="0" smtClean="0"/>
              <a:t>)?</a:t>
            </a:r>
          </a:p>
          <a:p>
            <a:pPr algn="just"/>
            <a:endParaRPr lang="en-US" sz="1600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/>
              <a:t>Per la </a:t>
            </a:r>
            <a:r>
              <a:rPr lang="en-US" sz="1600" dirty="0" err="1" smtClean="0"/>
              <a:t>selezione</a:t>
            </a:r>
            <a:r>
              <a:rPr lang="en-US" sz="1600" dirty="0" smtClean="0"/>
              <a:t> </a:t>
            </a:r>
            <a:r>
              <a:rPr lang="en-US" sz="1600" dirty="0" err="1" smtClean="0"/>
              <a:t>dello</a:t>
            </a:r>
            <a:r>
              <a:rPr lang="en-US" sz="1600" dirty="0" smtClean="0"/>
              <a:t> stent, quale </a:t>
            </a:r>
            <a:r>
              <a:rPr lang="en-US" sz="1600" dirty="0" err="1" smtClean="0"/>
              <a:t>lunghezza</a:t>
            </a:r>
            <a:r>
              <a:rPr lang="en-US" sz="1600" dirty="0" smtClean="0"/>
              <a:t> (</a:t>
            </a:r>
            <a:r>
              <a:rPr lang="en-US" sz="1600" dirty="0" err="1" smtClean="0"/>
              <a:t>p.e</a:t>
            </a:r>
            <a:r>
              <a:rPr lang="en-US" sz="1600" dirty="0" err="1"/>
              <a:t>.</a:t>
            </a:r>
            <a:r>
              <a:rPr lang="en-US" sz="1600" dirty="0"/>
              <a:t>, </a:t>
            </a:r>
            <a:r>
              <a:rPr lang="en-US" sz="1600" dirty="0" err="1" smtClean="0"/>
              <a:t>selezionando</a:t>
            </a:r>
            <a:r>
              <a:rPr lang="en-US" sz="1600" dirty="0" smtClean="0"/>
              <a:t> </a:t>
            </a:r>
            <a:r>
              <a:rPr lang="en-US" sz="1600" dirty="0" err="1" smtClean="0"/>
              <a:t>l’appropriata</a:t>
            </a:r>
            <a:r>
              <a:rPr lang="en-US" sz="1600" dirty="0" smtClean="0"/>
              <a:t> “landing zone” </a:t>
            </a:r>
            <a:r>
              <a:rPr lang="en-US" sz="1600" dirty="0" err="1" smtClean="0"/>
              <a:t>ed</a:t>
            </a:r>
            <a:r>
              <a:rPr lang="en-US" sz="1600" dirty="0" smtClean="0"/>
              <a:t> </a:t>
            </a:r>
            <a:r>
              <a:rPr lang="en-US" sz="1600" dirty="0" err="1" smtClean="0"/>
              <a:t>evitando</a:t>
            </a:r>
            <a:r>
              <a:rPr lang="en-US" sz="1600" dirty="0" smtClean="0"/>
              <a:t> </a:t>
            </a:r>
            <a:r>
              <a:rPr lang="en-US" sz="1600" dirty="0" err="1" smtClean="0"/>
              <a:t>l’atterraggio</a:t>
            </a:r>
            <a:r>
              <a:rPr lang="en-US" sz="1600" dirty="0" smtClean="0"/>
              <a:t> </a:t>
            </a:r>
            <a:r>
              <a:rPr lang="en-US" sz="1600" dirty="0" err="1" smtClean="0"/>
              <a:t>su</a:t>
            </a:r>
            <a:r>
              <a:rPr lang="en-US" sz="1600" dirty="0" smtClean="0"/>
              <a:t> </a:t>
            </a:r>
            <a:r>
              <a:rPr lang="en-US" sz="1600" dirty="0" err="1" smtClean="0"/>
              <a:t>placche</a:t>
            </a:r>
            <a:r>
              <a:rPr lang="en-US" sz="1600" dirty="0" smtClean="0"/>
              <a:t> soft o </a:t>
            </a:r>
            <a:r>
              <a:rPr lang="en-US" sz="1600" dirty="0" err="1" smtClean="0"/>
              <a:t>calcificate</a:t>
            </a:r>
            <a:r>
              <a:rPr lang="en-US" sz="1600" dirty="0" smtClean="0"/>
              <a:t> per </a:t>
            </a:r>
            <a:r>
              <a:rPr lang="en-US" sz="1600" dirty="0" err="1" smtClean="0"/>
              <a:t>minimizzare</a:t>
            </a:r>
            <a:r>
              <a:rPr lang="en-US" sz="1600" dirty="0" smtClean="0"/>
              <a:t> </a:t>
            </a:r>
            <a:r>
              <a:rPr lang="en-US" sz="1600" dirty="0" err="1" smtClean="0"/>
              <a:t>il</a:t>
            </a:r>
            <a:r>
              <a:rPr lang="en-US" sz="1600" dirty="0" smtClean="0"/>
              <a:t> </a:t>
            </a:r>
            <a:r>
              <a:rPr lang="en-US" sz="1600" dirty="0" err="1" smtClean="0"/>
              <a:t>potenziale</a:t>
            </a:r>
            <a:r>
              <a:rPr lang="en-US" sz="1600" dirty="0" smtClean="0"/>
              <a:t> </a:t>
            </a:r>
            <a:r>
              <a:rPr lang="en-US" sz="1600" dirty="0" err="1" smtClean="0"/>
              <a:t>rischio</a:t>
            </a:r>
            <a:r>
              <a:rPr lang="en-US" sz="1600" dirty="0" smtClean="0"/>
              <a:t> di </a:t>
            </a:r>
            <a:r>
              <a:rPr lang="en-US" sz="1600" dirty="0" err="1" smtClean="0"/>
              <a:t>dissezione</a:t>
            </a:r>
            <a:r>
              <a:rPr lang="en-US" sz="1600" dirty="0" smtClean="0"/>
              <a:t> </a:t>
            </a:r>
            <a:r>
              <a:rPr lang="en-US" sz="1600" dirty="0" err="1" smtClean="0"/>
              <a:t>intimale</a:t>
            </a:r>
            <a:r>
              <a:rPr lang="en-US" sz="1600" dirty="0" smtClean="0"/>
              <a:t> </a:t>
            </a:r>
            <a:r>
              <a:rPr lang="en-US" sz="1600" dirty="0" err="1" smtClean="0"/>
              <a:t>agli</a:t>
            </a:r>
            <a:r>
              <a:rPr lang="en-US" sz="1600" dirty="0" smtClean="0"/>
              <a:t> edge) e quale </a:t>
            </a:r>
            <a:r>
              <a:rPr lang="en-US" sz="1600" dirty="0" err="1" smtClean="0"/>
              <a:t>diametro</a:t>
            </a:r>
            <a:r>
              <a:rPr lang="en-US" sz="1600" dirty="0" smtClean="0"/>
              <a:t> </a:t>
            </a:r>
            <a:r>
              <a:rPr lang="en-US" sz="1600" dirty="0" err="1" smtClean="0"/>
              <a:t>sono</a:t>
            </a:r>
            <a:r>
              <a:rPr lang="en-US" sz="1600" dirty="0" smtClean="0"/>
              <a:t> </a:t>
            </a:r>
            <a:r>
              <a:rPr lang="en-US" sz="1600" dirty="0" err="1" smtClean="0"/>
              <a:t>appropriati</a:t>
            </a:r>
            <a:r>
              <a:rPr lang="en-US" sz="1600" dirty="0" smtClean="0"/>
              <a:t>?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/>
              <a:t>E’ </a:t>
            </a:r>
            <a:r>
              <a:rPr lang="en-US" sz="1600" dirty="0" err="1" smtClean="0"/>
              <a:t>necessario</a:t>
            </a:r>
            <a:r>
              <a:rPr lang="en-US" sz="1600" dirty="0" smtClean="0"/>
              <a:t> un solo stent o </a:t>
            </a:r>
            <a:r>
              <a:rPr lang="en-US" sz="1600" dirty="0" err="1" smtClean="0"/>
              <a:t>meglio</a:t>
            </a:r>
            <a:r>
              <a:rPr lang="en-US" sz="1600" dirty="0" smtClean="0"/>
              <a:t> </a:t>
            </a:r>
            <a:r>
              <a:rPr lang="en-US" sz="1600" dirty="0" err="1" smtClean="0"/>
              <a:t>una</a:t>
            </a:r>
            <a:r>
              <a:rPr lang="en-US" sz="1600" dirty="0" smtClean="0"/>
              <a:t> </a:t>
            </a:r>
            <a:r>
              <a:rPr lang="en-US" sz="1600" dirty="0" err="1" smtClean="0"/>
              <a:t>strategia</a:t>
            </a:r>
            <a:r>
              <a:rPr lang="en-US" sz="1600" dirty="0" smtClean="0"/>
              <a:t> a </a:t>
            </a:r>
            <a:r>
              <a:rPr lang="en-US" sz="1600" dirty="0" err="1" smtClean="0"/>
              <a:t>più</a:t>
            </a:r>
            <a:r>
              <a:rPr lang="en-US" sz="1600" dirty="0" smtClean="0"/>
              <a:t> stent?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dirty="0" smtClean="0"/>
              <a:t>Se </a:t>
            </a:r>
            <a:r>
              <a:rPr lang="en-US" sz="1600" dirty="0" err="1" smtClean="0"/>
              <a:t>c’è</a:t>
            </a:r>
            <a:r>
              <a:rPr lang="en-US" sz="1600" dirty="0" smtClean="0"/>
              <a:t> la </a:t>
            </a:r>
            <a:r>
              <a:rPr lang="en-US" sz="1600" dirty="0" err="1" smtClean="0"/>
              <a:t>necessità</a:t>
            </a:r>
            <a:r>
              <a:rPr lang="en-US" sz="1600" dirty="0" smtClean="0"/>
              <a:t> di un overlapping, </a:t>
            </a:r>
            <a:r>
              <a:rPr lang="en-US" sz="1600" dirty="0" err="1" smtClean="0"/>
              <a:t>qual</a:t>
            </a:r>
            <a:r>
              <a:rPr lang="en-US" sz="1600" dirty="0"/>
              <a:t> </a:t>
            </a:r>
            <a:r>
              <a:rPr lang="en-US" sz="1600" dirty="0" smtClean="0"/>
              <a:t>è la </a:t>
            </a:r>
            <a:r>
              <a:rPr lang="en-US" sz="1600" dirty="0" err="1" smtClean="0"/>
              <a:t>posizione</a:t>
            </a:r>
            <a:r>
              <a:rPr lang="en-US" sz="1600" dirty="0" smtClean="0"/>
              <a:t> </a:t>
            </a:r>
            <a:r>
              <a:rPr lang="en-US" sz="1600" dirty="0" err="1" smtClean="0"/>
              <a:t>migliore</a:t>
            </a:r>
            <a:r>
              <a:rPr lang="en-US" sz="1600" dirty="0" smtClean="0"/>
              <a:t>? </a:t>
            </a:r>
          </a:p>
          <a:p>
            <a:pPr algn="just"/>
            <a:endParaRPr lang="en-US" sz="1600" dirty="0" smtClean="0">
              <a:solidFill>
                <a:srgbClr val="FFFF00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FFFF00"/>
                </a:solidFill>
              </a:rPr>
              <a:t>Per </a:t>
            </a:r>
            <a:r>
              <a:rPr lang="en-US" sz="1600" b="1" dirty="0" err="1" smtClean="0">
                <a:solidFill>
                  <a:srgbClr val="FFFF00"/>
                </a:solidFill>
              </a:rPr>
              <a:t>quanto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riguarda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l’ottimizzazione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dello</a:t>
            </a:r>
            <a:r>
              <a:rPr lang="en-US" sz="1600" b="1" dirty="0" smtClean="0">
                <a:solidFill>
                  <a:srgbClr val="FFFF00"/>
                </a:solidFill>
              </a:rPr>
              <a:t> stent, </a:t>
            </a:r>
            <a:r>
              <a:rPr lang="en-US" sz="1600" b="1" dirty="0" err="1" smtClean="0">
                <a:solidFill>
                  <a:srgbClr val="FFFF00"/>
                </a:solidFill>
              </a:rPr>
              <a:t>l’espansione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dello</a:t>
            </a:r>
            <a:r>
              <a:rPr lang="en-US" sz="1600" b="1" dirty="0" smtClean="0">
                <a:solidFill>
                  <a:srgbClr val="FFFF00"/>
                </a:solidFill>
              </a:rPr>
              <a:t> stent è </a:t>
            </a:r>
            <a:r>
              <a:rPr lang="en-US" sz="1600" b="1" dirty="0" err="1" smtClean="0">
                <a:solidFill>
                  <a:srgbClr val="FFFF00"/>
                </a:solidFill>
              </a:rPr>
              <a:t>adeguata</a:t>
            </a:r>
            <a:r>
              <a:rPr lang="en-US" sz="1600" b="1" dirty="0" smtClean="0">
                <a:solidFill>
                  <a:srgbClr val="FFFF00"/>
                </a:solidFill>
              </a:rPr>
              <a:t>?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600" b="1" dirty="0" err="1" smtClean="0">
                <a:solidFill>
                  <a:srgbClr val="FFFF00"/>
                </a:solidFill>
              </a:rPr>
              <a:t>Esistono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malformazioni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dello</a:t>
            </a:r>
            <a:r>
              <a:rPr lang="en-US" sz="1600" b="1" dirty="0" smtClean="0">
                <a:solidFill>
                  <a:srgbClr val="FFFF00"/>
                </a:solidFill>
              </a:rPr>
              <a:t> stent, </a:t>
            </a:r>
            <a:r>
              <a:rPr lang="en-US" sz="1600" b="1" dirty="0" err="1" smtClean="0">
                <a:solidFill>
                  <a:srgbClr val="FFFF00"/>
                </a:solidFill>
              </a:rPr>
              <a:t>dissezioni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</a:rPr>
              <a:t>degli</a:t>
            </a:r>
            <a:r>
              <a:rPr lang="en-US" sz="1600" b="1" dirty="0" smtClean="0">
                <a:solidFill>
                  <a:srgbClr val="FFFF00"/>
                </a:solidFill>
              </a:rPr>
              <a:t> edge e/o </a:t>
            </a:r>
            <a:r>
              <a:rPr lang="en-US" sz="1600" b="1" dirty="0" err="1" smtClean="0">
                <a:solidFill>
                  <a:srgbClr val="FFFF00"/>
                </a:solidFill>
              </a:rPr>
              <a:t>prolasso</a:t>
            </a:r>
            <a:r>
              <a:rPr lang="en-US" sz="1600" b="1" dirty="0" smtClean="0">
                <a:solidFill>
                  <a:srgbClr val="FFFF00"/>
                </a:solidFill>
              </a:rPr>
              <a:t> di </a:t>
            </a:r>
            <a:r>
              <a:rPr lang="en-US" sz="1600" b="1" dirty="0" err="1" smtClean="0">
                <a:solidFill>
                  <a:srgbClr val="FFFF00"/>
                </a:solidFill>
              </a:rPr>
              <a:t>placca</a:t>
            </a:r>
            <a:r>
              <a:rPr lang="en-US" sz="1600" b="1" dirty="0" smtClean="0">
                <a:solidFill>
                  <a:srgbClr val="FFFF00"/>
                </a:solidFill>
              </a:rPr>
              <a:t>?</a:t>
            </a:r>
            <a:endParaRPr lang="it-IT" sz="1600" b="1" dirty="0">
              <a:solidFill>
                <a:srgbClr val="FFFF00"/>
              </a:solidFill>
            </a:endParaRPr>
          </a:p>
        </p:txBody>
      </p:sp>
      <p:pic>
        <p:nvPicPr>
          <p:cNvPr id="1028" name="Picture 4" descr="La domanda, pensa, risposta e lampadin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49"/>
          <a:stretch/>
        </p:blipFill>
        <p:spPr bwMode="auto">
          <a:xfrm>
            <a:off x="5004048" y="908720"/>
            <a:ext cx="3810000" cy="195523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7"/>
          <p:cNvSpPr txBox="1">
            <a:spLocks noChangeArrowheads="1"/>
          </p:cNvSpPr>
          <p:nvPr/>
        </p:nvSpPr>
        <p:spPr bwMode="auto">
          <a:xfrm>
            <a:off x="1357313" y="260648"/>
            <a:ext cx="6429375" cy="584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3200" b="1" dirty="0" err="1" smtClean="0">
                <a:solidFill>
                  <a:srgbClr val="FFFFFF"/>
                </a:solidFill>
                <a:latin typeface="Calibri" pitchFamily="34" charset="0"/>
              </a:rPr>
              <a:t>Domande</a:t>
            </a:r>
            <a:r>
              <a:rPr lang="en-US" altLang="it-IT" sz="3200" b="1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altLang="it-IT" sz="3200" b="1" dirty="0" err="1" smtClean="0">
                <a:solidFill>
                  <a:srgbClr val="FFFFFF"/>
                </a:solidFill>
                <a:latin typeface="Calibri" pitchFamily="34" charset="0"/>
              </a:rPr>
              <a:t>quotidiane</a:t>
            </a:r>
            <a:endParaRPr lang="it-IT" altLang="it-IT" sz="3200" b="1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5" name="Immagine 4" descr="9208a937-0bf5-45a9-a606-94f76cd17964_xl.jpg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4140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968154"/>
            <a:ext cx="82809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Se in una data regione del segmento stentato l'area del lume è inferiore all'area di riferimento, questa viene considerata una regione di </a:t>
            </a:r>
            <a:r>
              <a:rPr lang="it-IT" dirty="0" err="1"/>
              <a:t>sottoespansione</a:t>
            </a:r>
            <a:r>
              <a:rPr lang="it-IT" dirty="0"/>
              <a:t>.</a:t>
            </a:r>
          </a:p>
          <a:p>
            <a:pPr algn="just"/>
            <a:r>
              <a:rPr lang="it-IT" dirty="0" smtClean="0"/>
              <a:t>L’OCT </a:t>
            </a:r>
            <a:r>
              <a:rPr lang="it-IT" dirty="0"/>
              <a:t>ha il vantaggio di segmentare automaticamente tutti i frame e determinare non solo la dimensione del vaso di riferimento ma anche l'area minima dello </a:t>
            </a:r>
            <a:r>
              <a:rPr lang="it-IT" dirty="0" err="1"/>
              <a:t>stent</a:t>
            </a:r>
            <a:r>
              <a:rPr lang="it-IT" dirty="0"/>
              <a:t>.</a:t>
            </a:r>
          </a:p>
        </p:txBody>
      </p:sp>
      <p:sp>
        <p:nvSpPr>
          <p:cNvPr id="3" name="CasellaDiTesto 7"/>
          <p:cNvSpPr txBox="1">
            <a:spLocks noChangeArrowheads="1"/>
          </p:cNvSpPr>
          <p:nvPr/>
        </p:nvSpPr>
        <p:spPr bwMode="auto">
          <a:xfrm>
            <a:off x="1357313" y="260648"/>
            <a:ext cx="6429375" cy="584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3200" b="1" dirty="0" err="1" smtClean="0">
                <a:solidFill>
                  <a:srgbClr val="FFFFFF"/>
                </a:solidFill>
                <a:latin typeface="Calibri" pitchFamily="34" charset="0"/>
              </a:rPr>
              <a:t>Espansione</a:t>
            </a:r>
            <a:r>
              <a:rPr lang="en-US" altLang="it-IT" sz="3200" b="1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altLang="it-IT" sz="3200" b="1" dirty="0" err="1" smtClean="0">
                <a:solidFill>
                  <a:srgbClr val="FFFFFF"/>
                </a:solidFill>
                <a:latin typeface="Calibri" pitchFamily="34" charset="0"/>
              </a:rPr>
              <a:t>dello</a:t>
            </a:r>
            <a:r>
              <a:rPr lang="en-US" altLang="it-IT" sz="3200" b="1" dirty="0" smtClean="0">
                <a:solidFill>
                  <a:srgbClr val="FFFFFF"/>
                </a:solidFill>
                <a:latin typeface="Calibri" pitchFamily="34" charset="0"/>
              </a:rPr>
              <a:t> stent</a:t>
            </a:r>
            <a:endParaRPr lang="it-IT" altLang="it-IT" sz="3200" b="1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" t="124" r="2188" b="61645"/>
          <a:stretch/>
        </p:blipFill>
        <p:spPr bwMode="auto">
          <a:xfrm>
            <a:off x="263347" y="2708920"/>
            <a:ext cx="4452669" cy="1440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1" t="43270" r="26827" b="11163"/>
          <a:stretch/>
        </p:blipFill>
        <p:spPr bwMode="auto">
          <a:xfrm>
            <a:off x="263347" y="4280754"/>
            <a:ext cx="4452669" cy="246061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194" y="3356992"/>
            <a:ext cx="3794286" cy="2880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tangolo 6"/>
          <p:cNvSpPr/>
          <p:nvPr/>
        </p:nvSpPr>
        <p:spPr>
          <a:xfrm>
            <a:off x="4788024" y="6453336"/>
            <a:ext cx="4320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i="1" dirty="0" err="1"/>
              <a:t>Maehara</a:t>
            </a:r>
            <a:r>
              <a:rPr lang="it-IT" sz="1200" i="1" dirty="0"/>
              <a:t> A </a:t>
            </a:r>
            <a:r>
              <a:rPr lang="it-IT" sz="1200" i="1" dirty="0" err="1"/>
              <a:t>at</a:t>
            </a:r>
            <a:r>
              <a:rPr lang="it-IT" sz="1200" i="1" dirty="0"/>
              <a:t> al. JACC </a:t>
            </a:r>
            <a:r>
              <a:rPr lang="it-IT" sz="1200" i="1" dirty="0" err="1"/>
              <a:t>Cardiovasc</a:t>
            </a:r>
            <a:r>
              <a:rPr lang="it-IT" sz="1200" i="1" dirty="0"/>
              <a:t> </a:t>
            </a:r>
            <a:r>
              <a:rPr lang="it-IT" sz="1200" i="1" dirty="0" err="1"/>
              <a:t>Interv</a:t>
            </a:r>
            <a:r>
              <a:rPr lang="it-IT" sz="1200" i="1" dirty="0"/>
              <a:t> 2015; (8): 1704-8</a:t>
            </a:r>
          </a:p>
        </p:txBody>
      </p:sp>
      <p:pic>
        <p:nvPicPr>
          <p:cNvPr id="8" name="Immagine 7" descr="9208a937-0bf5-45a9-a606-94f76cd17964_xl.jpg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8711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7"/>
          <p:cNvSpPr txBox="1">
            <a:spLocks noChangeArrowheads="1"/>
          </p:cNvSpPr>
          <p:nvPr/>
        </p:nvSpPr>
        <p:spPr bwMode="auto">
          <a:xfrm>
            <a:off x="1073571" y="412368"/>
            <a:ext cx="7535167" cy="584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3200" b="1" dirty="0" smtClean="0">
                <a:solidFill>
                  <a:srgbClr val="FFFFFF"/>
                </a:solidFill>
                <a:latin typeface="Calibri" pitchFamily="34" charset="0"/>
              </a:rPr>
              <a:t>PCI </a:t>
            </a:r>
            <a:r>
              <a:rPr lang="it-IT" sz="3200" b="1" dirty="0" err="1" smtClean="0">
                <a:solidFill>
                  <a:srgbClr val="FFFFFF"/>
                </a:solidFill>
                <a:latin typeface="Calibri" pitchFamily="34" charset="0"/>
              </a:rPr>
              <a:t>imaging-guided</a:t>
            </a:r>
            <a:r>
              <a:rPr lang="it-IT" sz="3200" b="1" dirty="0" smtClean="0">
                <a:solidFill>
                  <a:srgbClr val="FFFFFF"/>
                </a:solidFill>
                <a:latin typeface="Calibri" pitchFamily="34" charset="0"/>
              </a:rPr>
              <a:t> vs </a:t>
            </a:r>
            <a:r>
              <a:rPr lang="it-IT" sz="3200" b="1" dirty="0" err="1" smtClean="0">
                <a:solidFill>
                  <a:srgbClr val="FFFFFF"/>
                </a:solidFill>
                <a:latin typeface="Calibri" pitchFamily="34" charset="0"/>
              </a:rPr>
              <a:t>angiography-guided</a:t>
            </a:r>
            <a:endParaRPr lang="it-IT" altLang="it-IT" sz="3200" b="1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6" t="39211" r="26838" b="9514"/>
          <a:stretch/>
        </p:blipFill>
        <p:spPr bwMode="auto">
          <a:xfrm>
            <a:off x="4663165" y="1774896"/>
            <a:ext cx="4373331" cy="2160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2915816" y="1052736"/>
            <a:ext cx="3188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Meta-</a:t>
            </a:r>
            <a:r>
              <a:rPr lang="it-IT" b="1" dirty="0" err="1"/>
              <a:t>analysis</a:t>
            </a:r>
            <a:r>
              <a:rPr lang="it-IT" b="1" dirty="0"/>
              <a:t> n= </a:t>
            </a:r>
            <a:r>
              <a:rPr lang="it-IT" b="1" dirty="0" smtClean="0"/>
              <a:t>14197 </a:t>
            </a:r>
            <a:r>
              <a:rPr lang="it-IT" b="1" dirty="0" err="1"/>
              <a:t>pts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1309027" y="1403484"/>
            <a:ext cx="1659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 dirty="0"/>
              <a:t>MI </a:t>
            </a:r>
            <a:r>
              <a:rPr lang="it-IT" b="1" i="1" dirty="0" err="1"/>
              <a:t>difference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5384779" y="1412776"/>
            <a:ext cx="3223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 dirty="0" err="1"/>
              <a:t>Stent</a:t>
            </a:r>
            <a:r>
              <a:rPr lang="it-IT" b="1" i="1" dirty="0"/>
              <a:t> </a:t>
            </a:r>
            <a:r>
              <a:rPr lang="it-IT" b="1" i="1" dirty="0" err="1"/>
              <a:t>Thrombosis</a:t>
            </a:r>
            <a:r>
              <a:rPr lang="it-IT" b="1" i="1" dirty="0"/>
              <a:t> </a:t>
            </a:r>
            <a:r>
              <a:rPr lang="it-IT" b="1" i="1" dirty="0" err="1"/>
              <a:t>difference</a:t>
            </a:r>
            <a:endParaRPr lang="it-IT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5" t="39350" r="27884" b="9376"/>
          <a:stretch/>
        </p:blipFill>
        <p:spPr bwMode="auto">
          <a:xfrm>
            <a:off x="140370" y="4365104"/>
            <a:ext cx="4287614" cy="2160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6" t="39564" r="26916" b="8370"/>
          <a:stretch/>
        </p:blipFill>
        <p:spPr bwMode="auto">
          <a:xfrm>
            <a:off x="134246" y="1772816"/>
            <a:ext cx="4293738" cy="2160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tangolo 6"/>
          <p:cNvSpPr/>
          <p:nvPr/>
        </p:nvSpPr>
        <p:spPr>
          <a:xfrm>
            <a:off x="1115616" y="4005064"/>
            <a:ext cx="2055371" cy="369332"/>
          </a:xfrm>
          <a:prstGeom prst="rect">
            <a:avLst/>
          </a:prstGeom>
          <a:ln w="28575">
            <a:noFill/>
          </a:ln>
        </p:spPr>
        <p:txBody>
          <a:bodyPr wrap="none">
            <a:spAutoFit/>
          </a:bodyPr>
          <a:lstStyle/>
          <a:p>
            <a:r>
              <a:rPr lang="it-IT" b="1" i="1" dirty="0" smtClean="0"/>
              <a:t>Death </a:t>
            </a:r>
            <a:r>
              <a:rPr lang="it-IT" b="1" i="1" dirty="0" err="1"/>
              <a:t>difference</a:t>
            </a:r>
            <a:endParaRPr lang="it-IT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8" t="39033" r="27053" b="9692"/>
          <a:stretch/>
        </p:blipFill>
        <p:spPr bwMode="auto">
          <a:xfrm>
            <a:off x="4683161" y="4365104"/>
            <a:ext cx="4353335" cy="2160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tangolo 7"/>
          <p:cNvSpPr/>
          <p:nvPr/>
        </p:nvSpPr>
        <p:spPr>
          <a:xfrm>
            <a:off x="6043671" y="3995772"/>
            <a:ext cx="2066591" cy="369332"/>
          </a:xfrm>
          <a:prstGeom prst="rect">
            <a:avLst/>
          </a:prstGeom>
          <a:ln w="28575">
            <a:noFill/>
          </a:ln>
        </p:spPr>
        <p:txBody>
          <a:bodyPr wrap="none">
            <a:spAutoFit/>
          </a:bodyPr>
          <a:lstStyle/>
          <a:p>
            <a:r>
              <a:rPr lang="it-IT" b="1" i="1" dirty="0"/>
              <a:t>MACE </a:t>
            </a:r>
            <a:r>
              <a:rPr lang="it-IT" b="1" i="1" dirty="0" err="1"/>
              <a:t>difference</a:t>
            </a:r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4355976" y="6588806"/>
            <a:ext cx="50405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err="1"/>
              <a:t>Alsidawi</a:t>
            </a:r>
            <a:r>
              <a:rPr lang="en-US" sz="1200" i="1" dirty="0"/>
              <a:t> S et al. Cardiovascular Therapeutics 2015 (33) </a:t>
            </a:r>
            <a:r>
              <a:rPr lang="en-US" sz="1200" i="1" dirty="0" smtClean="0"/>
              <a:t>360–366</a:t>
            </a:r>
            <a:endParaRPr lang="it-IT" sz="1200" i="1" dirty="0"/>
          </a:p>
        </p:txBody>
      </p:sp>
      <p:pic>
        <p:nvPicPr>
          <p:cNvPr id="13" name="Immagine 12" descr="9208a937-0bf5-45a9-a606-94f76cd17964_xl.jpg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9036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7"/>
          <p:cNvSpPr txBox="1">
            <a:spLocks noChangeArrowheads="1"/>
          </p:cNvSpPr>
          <p:nvPr/>
        </p:nvSpPr>
        <p:spPr bwMode="auto">
          <a:xfrm>
            <a:off x="1001310" y="439843"/>
            <a:ext cx="7535167" cy="584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3200" b="1" dirty="0" smtClean="0">
                <a:solidFill>
                  <a:srgbClr val="FFFFFF"/>
                </a:solidFill>
                <a:latin typeface="Calibri" pitchFamily="34" charset="0"/>
              </a:rPr>
              <a:t>Conferma del successo procedurale</a:t>
            </a:r>
            <a:endParaRPr lang="it-IT" altLang="it-IT" sz="3200" b="1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2" t="15656" r="24334" b="30842"/>
          <a:stretch/>
        </p:blipFill>
        <p:spPr bwMode="auto">
          <a:xfrm>
            <a:off x="251520" y="1222160"/>
            <a:ext cx="8667989" cy="3960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95537" y="5182160"/>
            <a:ext cx="85239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kern="0" dirty="0">
                <a:solidFill>
                  <a:srgbClr val="FFFFFF"/>
                </a:solidFill>
                <a:latin typeface="Calibri" pitchFamily="34" charset="0"/>
              </a:rPr>
              <a:t>Espansione dello </a:t>
            </a:r>
            <a:r>
              <a:rPr lang="it-IT" sz="2000" kern="0" dirty="0" err="1">
                <a:solidFill>
                  <a:srgbClr val="FFFFFF"/>
                </a:solidFill>
                <a:latin typeface="Calibri" pitchFamily="34" charset="0"/>
              </a:rPr>
              <a:t>stent</a:t>
            </a:r>
            <a:r>
              <a:rPr lang="it-IT" sz="2000" kern="0" dirty="0">
                <a:solidFill>
                  <a:srgbClr val="FFFFFF"/>
                </a:solidFill>
                <a:latin typeface="Calibri" pitchFamily="34" charset="0"/>
              </a:rPr>
              <a:t> adeguata: l'MSA all'interno del segmento stentato deve essere ≥ 90% delle aree del lume </a:t>
            </a:r>
            <a:r>
              <a:rPr lang="it-IT" sz="2000" kern="0" dirty="0" smtClean="0">
                <a:solidFill>
                  <a:srgbClr val="FFFFFF"/>
                </a:solidFill>
                <a:latin typeface="Calibri" pitchFamily="34" charset="0"/>
              </a:rPr>
              <a:t>medio di </a:t>
            </a:r>
            <a:r>
              <a:rPr lang="it-IT" sz="2000" kern="0" dirty="0">
                <a:solidFill>
                  <a:srgbClr val="FFFFFF"/>
                </a:solidFill>
                <a:latin typeface="Calibri" pitchFamily="34" charset="0"/>
              </a:rPr>
              <a:t>riferimento prossimale e </a:t>
            </a:r>
            <a:r>
              <a:rPr lang="it-IT" sz="2000" kern="0" dirty="0" smtClean="0">
                <a:solidFill>
                  <a:srgbClr val="FFFFFF"/>
                </a:solidFill>
                <a:latin typeface="Calibri" pitchFamily="34" charset="0"/>
              </a:rPr>
              <a:t>distale.</a:t>
            </a:r>
            <a:endParaRPr lang="it-IT" sz="2000" kern="0" dirty="0">
              <a:solidFill>
                <a:srgbClr val="FFFFFF"/>
              </a:solidFill>
              <a:latin typeface="Calibri" pitchFamily="34" charset="0"/>
            </a:endParaRPr>
          </a:p>
          <a:p>
            <a:pPr algn="just"/>
            <a:r>
              <a:rPr lang="it-IT" sz="2000" kern="0" dirty="0">
                <a:solidFill>
                  <a:srgbClr val="FFFFFF"/>
                </a:solidFill>
                <a:latin typeface="Calibri" pitchFamily="34" charset="0"/>
              </a:rPr>
              <a:t>Riferimento prossimale 7,9 mm²; Riferimento distale 7,1 mm²; media 7.45 mm²</a:t>
            </a:r>
          </a:p>
          <a:p>
            <a:pPr algn="just"/>
            <a:r>
              <a:rPr lang="it-IT" sz="2000" kern="0" dirty="0">
                <a:solidFill>
                  <a:srgbClr val="FFFFFF"/>
                </a:solidFill>
                <a:latin typeface="Calibri" pitchFamily="34" charset="0"/>
              </a:rPr>
              <a:t>• Target ≥ 90% di 7,45 mm² = 6,7 mm²</a:t>
            </a:r>
          </a:p>
          <a:p>
            <a:pPr algn="just"/>
            <a:r>
              <a:rPr lang="it-IT" sz="2000" kern="0" dirty="0">
                <a:solidFill>
                  <a:srgbClr val="FFFFFF"/>
                </a:solidFill>
                <a:latin typeface="Calibri" pitchFamily="34" charset="0"/>
              </a:rPr>
              <a:t>• MSA finale 7,15 mm²: raggiunta un'espansione adeguata dello </a:t>
            </a:r>
            <a:r>
              <a:rPr lang="it-IT" sz="2000" kern="0" dirty="0" err="1">
                <a:solidFill>
                  <a:srgbClr val="FFFFFF"/>
                </a:solidFill>
                <a:latin typeface="Calibri" pitchFamily="34" charset="0"/>
              </a:rPr>
              <a:t>stent</a:t>
            </a:r>
            <a:endParaRPr lang="en-US" sz="2000" kern="0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5" name="Immagine 4" descr="9208a937-0bf5-45a9-a606-94f76cd17964_xl.jpg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3125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7"/>
          <p:cNvSpPr txBox="1">
            <a:spLocks noChangeArrowheads="1"/>
          </p:cNvSpPr>
          <p:nvPr/>
        </p:nvSpPr>
        <p:spPr bwMode="auto">
          <a:xfrm>
            <a:off x="2544192" y="260648"/>
            <a:ext cx="4055616" cy="584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3200" b="1" dirty="0" err="1" smtClean="0">
                <a:solidFill>
                  <a:srgbClr val="FFFFFF"/>
                </a:solidFill>
                <a:latin typeface="Calibri" pitchFamily="34" charset="0"/>
              </a:rPr>
              <a:t>Stent</a:t>
            </a:r>
            <a:r>
              <a:rPr lang="it-IT" sz="3200" b="1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it-IT" sz="3200" b="1" dirty="0" err="1" smtClean="0">
                <a:solidFill>
                  <a:srgbClr val="FFFFFF"/>
                </a:solidFill>
                <a:latin typeface="Calibri" pitchFamily="34" charset="0"/>
              </a:rPr>
              <a:t>rendering</a:t>
            </a:r>
            <a:endParaRPr lang="it-IT" altLang="it-IT" sz="3200" b="1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1" t="50000"/>
          <a:stretch/>
        </p:blipFill>
        <p:spPr>
          <a:xfrm>
            <a:off x="713918" y="3933376"/>
            <a:ext cx="7716165" cy="2880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36754" t="17321" r="33243" b="18672"/>
          <a:stretch/>
        </p:blipFill>
        <p:spPr>
          <a:xfrm>
            <a:off x="467544" y="981048"/>
            <a:ext cx="2400000" cy="2880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l="37504" t="19922" r="29492" b="13404"/>
          <a:stretch/>
        </p:blipFill>
        <p:spPr>
          <a:xfrm>
            <a:off x="6142057" y="977658"/>
            <a:ext cx="2534399" cy="2880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7" name="CasellaDiTesto 6"/>
          <p:cNvSpPr txBox="1"/>
          <p:nvPr/>
        </p:nvSpPr>
        <p:spPr>
          <a:xfrm>
            <a:off x="3275856" y="2123564"/>
            <a:ext cx="2433167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Full metal </a:t>
            </a:r>
            <a:r>
              <a:rPr lang="it-IT" dirty="0" err="1" smtClean="0"/>
              <a:t>jacket</a:t>
            </a:r>
            <a:r>
              <a:rPr lang="it-IT" dirty="0" smtClean="0"/>
              <a:t> (3 DES)</a:t>
            </a:r>
            <a:endParaRPr lang="it-IT" dirty="0"/>
          </a:p>
        </p:txBody>
      </p:sp>
      <p:pic>
        <p:nvPicPr>
          <p:cNvPr id="8" name="Immagine 7" descr="9208a937-0bf5-45a9-a606-94f76cd17964_xl.jpg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9446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7"/>
          <p:cNvSpPr txBox="1">
            <a:spLocks noChangeArrowheads="1"/>
          </p:cNvSpPr>
          <p:nvPr/>
        </p:nvSpPr>
        <p:spPr bwMode="auto">
          <a:xfrm>
            <a:off x="1357313" y="404664"/>
            <a:ext cx="6429375" cy="584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3200" b="1" dirty="0" smtClean="0">
                <a:solidFill>
                  <a:srgbClr val="FFFFFF"/>
                </a:solidFill>
                <a:latin typeface="Calibri" pitchFamily="34" charset="0"/>
              </a:rPr>
              <a:t>Stent rendering</a:t>
            </a:r>
            <a:endParaRPr lang="it-IT" altLang="it-IT" sz="3200" b="1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38556" t="20001" r="28440" b="21326"/>
          <a:stretch/>
        </p:blipFill>
        <p:spPr>
          <a:xfrm>
            <a:off x="611960" y="1988840"/>
            <a:ext cx="3600000" cy="3600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l="45005" t="24677" r="25742" b="23317"/>
          <a:stretch/>
        </p:blipFill>
        <p:spPr>
          <a:xfrm>
            <a:off x="5004048" y="1988840"/>
            <a:ext cx="3600000" cy="3600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6" name="Immagine 5" descr="9208a937-0bf5-45a9-a606-94f76cd17964_xl.jpg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3554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7"/>
          <p:cNvSpPr txBox="1">
            <a:spLocks noChangeArrowheads="1"/>
          </p:cNvSpPr>
          <p:nvPr/>
        </p:nvSpPr>
        <p:spPr bwMode="auto">
          <a:xfrm>
            <a:off x="1357313" y="404664"/>
            <a:ext cx="6429375" cy="584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3200" b="1" dirty="0" smtClean="0">
                <a:solidFill>
                  <a:srgbClr val="FFFFFF"/>
                </a:solidFill>
                <a:latin typeface="Calibri" pitchFamily="34" charset="0"/>
              </a:rPr>
              <a:t>Stent rendering</a:t>
            </a:r>
            <a:endParaRPr lang="it-IT" altLang="it-IT" sz="3200" b="1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l="41874" t="23922" r="25872" b="18738"/>
          <a:stretch/>
        </p:blipFill>
        <p:spPr>
          <a:xfrm>
            <a:off x="539552" y="2853336"/>
            <a:ext cx="3599999" cy="3600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l="42754" t="22668" r="28743" b="26658"/>
          <a:stretch/>
        </p:blipFill>
        <p:spPr>
          <a:xfrm>
            <a:off x="5004448" y="2853336"/>
            <a:ext cx="3600000" cy="3600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CasellaDiTesto 2"/>
          <p:cNvSpPr txBox="1"/>
          <p:nvPr/>
        </p:nvSpPr>
        <p:spPr>
          <a:xfrm>
            <a:off x="537409" y="1431066"/>
            <a:ext cx="3599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PCI di LAD-D1 con mini-</a:t>
            </a:r>
            <a:r>
              <a:rPr lang="it-IT" dirty="0" err="1" smtClean="0"/>
              <a:t>crush</a:t>
            </a:r>
            <a:r>
              <a:rPr lang="it-IT" dirty="0" smtClean="0"/>
              <a:t> </a:t>
            </a:r>
            <a:r>
              <a:rPr lang="it-IT" dirty="0" err="1" smtClean="0"/>
              <a:t>technique</a:t>
            </a:r>
            <a:r>
              <a:rPr lang="it-IT" dirty="0" smtClean="0"/>
              <a:t> (</a:t>
            </a:r>
            <a:r>
              <a:rPr lang="it-IT" dirty="0" err="1" smtClean="0"/>
              <a:t>Xience</a:t>
            </a:r>
            <a:r>
              <a:rPr lang="it-IT" dirty="0" smtClean="0"/>
              <a:t> Alpine 4.0 x 38 mm e 3.5 x 12 mm; HP 4.5 mm; FKB 4.0 and 3.0 mm)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004048" y="1412776"/>
            <a:ext cx="360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PCI di </a:t>
            </a:r>
            <a:r>
              <a:rPr lang="it-IT" dirty="0" err="1" smtClean="0"/>
              <a:t>LCx</a:t>
            </a:r>
            <a:r>
              <a:rPr lang="it-IT" dirty="0" smtClean="0"/>
              <a:t> con </a:t>
            </a:r>
            <a:r>
              <a:rPr lang="it-IT" dirty="0" err="1" smtClean="0"/>
              <a:t>provisional</a:t>
            </a:r>
            <a:r>
              <a:rPr lang="it-IT" dirty="0" smtClean="0"/>
              <a:t> </a:t>
            </a:r>
            <a:r>
              <a:rPr lang="it-IT" dirty="0" err="1" smtClean="0"/>
              <a:t>technique</a:t>
            </a:r>
            <a:r>
              <a:rPr lang="it-IT" dirty="0" smtClean="0"/>
              <a:t>  (</a:t>
            </a:r>
            <a:r>
              <a:rPr lang="it-IT" dirty="0" err="1" smtClean="0"/>
              <a:t>Xience</a:t>
            </a:r>
            <a:r>
              <a:rPr lang="it-IT" dirty="0" smtClean="0"/>
              <a:t> Alpine 4.0 x 23 mm; HP 4.5 mm)</a:t>
            </a:r>
            <a:endParaRPr lang="it-IT" dirty="0"/>
          </a:p>
        </p:txBody>
      </p:sp>
      <p:pic>
        <p:nvPicPr>
          <p:cNvPr id="7" name="Immagine 6" descr="9208a937-0bf5-45a9-a606-94f76cd17964_xl.jpg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7930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7"/>
          <p:cNvSpPr txBox="1">
            <a:spLocks noChangeArrowheads="1"/>
          </p:cNvSpPr>
          <p:nvPr/>
        </p:nvSpPr>
        <p:spPr bwMode="auto">
          <a:xfrm>
            <a:off x="1357313" y="404664"/>
            <a:ext cx="6429375" cy="584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3200" b="1" dirty="0" smtClean="0">
                <a:solidFill>
                  <a:srgbClr val="FFFFFF"/>
                </a:solidFill>
                <a:latin typeface="Calibri" pitchFamily="34" charset="0"/>
              </a:rPr>
              <a:t>Stent rendering</a:t>
            </a:r>
            <a:endParaRPr lang="it-IT" altLang="it-IT" sz="3200" b="1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3" t="71477" r="5991"/>
          <a:stretch/>
        </p:blipFill>
        <p:spPr>
          <a:xfrm>
            <a:off x="1069735" y="1844824"/>
            <a:ext cx="6048672" cy="1800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CasellaDiTesto 2"/>
          <p:cNvSpPr txBox="1"/>
          <p:nvPr/>
        </p:nvSpPr>
        <p:spPr>
          <a:xfrm>
            <a:off x="64976" y="2420888"/>
            <a:ext cx="952505" cy="646331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it-IT" sz="3600" b="1" dirty="0" smtClean="0"/>
              <a:t>LAD</a:t>
            </a:r>
            <a:endParaRPr lang="it-IT" sz="3600" b="1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87750" y="4941168"/>
            <a:ext cx="829843" cy="646331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it-IT" sz="3600" b="1" dirty="0" err="1" smtClean="0"/>
              <a:t>LCx</a:t>
            </a:r>
            <a:endParaRPr lang="it-IT" sz="3600" b="1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2" t="71477" r="9489"/>
          <a:stretch/>
        </p:blipFill>
        <p:spPr>
          <a:xfrm>
            <a:off x="1043608" y="4422230"/>
            <a:ext cx="6063194" cy="1800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1" t="4183" r="32818" b="47136"/>
          <a:stretch/>
        </p:blipFill>
        <p:spPr>
          <a:xfrm>
            <a:off x="6516215" y="1585255"/>
            <a:ext cx="2528964" cy="2520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0" t="11341" r="32818" b="47137"/>
          <a:stretch/>
        </p:blipFill>
        <p:spPr>
          <a:xfrm>
            <a:off x="6516496" y="4149080"/>
            <a:ext cx="2520000" cy="2520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9" name="Immagine 8" descr="9208a937-0bf5-45a9-a606-94f76cd17964_xl.jpg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0953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79512" y="1154852"/>
            <a:ext cx="8784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La </a:t>
            </a:r>
            <a:r>
              <a:rPr lang="it-IT" dirty="0" err="1"/>
              <a:t>malapposizione</a:t>
            </a:r>
            <a:r>
              <a:rPr lang="it-IT" dirty="0"/>
              <a:t> dello </a:t>
            </a:r>
            <a:r>
              <a:rPr lang="it-IT" dirty="0" err="1"/>
              <a:t>stent</a:t>
            </a:r>
            <a:r>
              <a:rPr lang="it-IT" dirty="0"/>
              <a:t> è qualitativamente definita come mancanza di contatto dei montanti dello </a:t>
            </a:r>
            <a:r>
              <a:rPr lang="it-IT" dirty="0" err="1"/>
              <a:t>stent</a:t>
            </a:r>
            <a:r>
              <a:rPr lang="it-IT" dirty="0"/>
              <a:t> con la parete del vaso in segmenti non biforcati.</a:t>
            </a:r>
          </a:p>
          <a:p>
            <a:pPr algn="just"/>
            <a:r>
              <a:rPr lang="it-IT" dirty="0"/>
              <a:t>Uno </a:t>
            </a:r>
            <a:r>
              <a:rPr lang="it-IT" dirty="0" err="1"/>
              <a:t>stent</a:t>
            </a:r>
            <a:r>
              <a:rPr lang="it-IT" dirty="0"/>
              <a:t> che è </a:t>
            </a:r>
            <a:r>
              <a:rPr lang="it-IT" dirty="0" err="1"/>
              <a:t>circonferenzialmente</a:t>
            </a:r>
            <a:r>
              <a:rPr lang="it-IT" dirty="0"/>
              <a:t> </a:t>
            </a:r>
            <a:r>
              <a:rPr lang="it-IT" dirty="0" err="1"/>
              <a:t>malapposto</a:t>
            </a:r>
            <a:r>
              <a:rPr lang="it-IT" dirty="0"/>
              <a:t> è sempre una conseguenza della mancata corrispondenza </a:t>
            </a:r>
            <a:r>
              <a:rPr lang="it-IT" dirty="0" err="1" smtClean="0"/>
              <a:t>stent</a:t>
            </a:r>
            <a:r>
              <a:rPr lang="it-IT" dirty="0" smtClean="0"/>
              <a:t> </a:t>
            </a:r>
            <a:r>
              <a:rPr lang="it-IT" dirty="0"/>
              <a:t>/ vaso.</a:t>
            </a:r>
            <a:endParaRPr lang="en-US" dirty="0" smtClean="0"/>
          </a:p>
        </p:txBody>
      </p:sp>
      <p:sp>
        <p:nvSpPr>
          <p:cNvPr id="4" name="CasellaDiTesto 7"/>
          <p:cNvSpPr txBox="1">
            <a:spLocks noChangeArrowheads="1"/>
          </p:cNvSpPr>
          <p:nvPr/>
        </p:nvSpPr>
        <p:spPr bwMode="auto">
          <a:xfrm>
            <a:off x="1357313" y="260648"/>
            <a:ext cx="6429375" cy="584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3200" b="1" dirty="0" smtClean="0">
                <a:solidFill>
                  <a:srgbClr val="FFFFFF"/>
                </a:solidFill>
                <a:latin typeface="Calibri" pitchFamily="34" charset="0"/>
              </a:rPr>
              <a:t>Stent </a:t>
            </a:r>
            <a:r>
              <a:rPr lang="en-US" altLang="it-IT" sz="3200" b="1" dirty="0" err="1">
                <a:solidFill>
                  <a:srgbClr val="FFFFFF"/>
                </a:solidFill>
                <a:latin typeface="Calibri" pitchFamily="34" charset="0"/>
              </a:rPr>
              <a:t>m</a:t>
            </a:r>
            <a:r>
              <a:rPr lang="en-US" altLang="it-IT" sz="3200" b="1" dirty="0" err="1" smtClean="0">
                <a:solidFill>
                  <a:srgbClr val="FFFFFF"/>
                </a:solidFill>
                <a:latin typeface="Calibri" pitchFamily="34" charset="0"/>
              </a:rPr>
              <a:t>alapposition</a:t>
            </a:r>
            <a:endParaRPr lang="it-IT" altLang="it-IT" sz="3200" b="1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26" name="Picture 2" descr="T:\Public\CD4\Presentazioni\perFranco\casoOCT-IVA\malapposizi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68" y="2708920"/>
            <a:ext cx="3600000" cy="3600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T:\Public\CD4\Presentazioni\perFranco\casoOCT-IVA\post NC4.5m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440" y="2708920"/>
            <a:ext cx="3600000" cy="3600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370276" y="6381328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post impianto Ø 3.5 mm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868144" y="6381328"/>
            <a:ext cx="2297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post </a:t>
            </a:r>
            <a:r>
              <a:rPr lang="it-IT" dirty="0" err="1" smtClean="0"/>
              <a:t>hp</a:t>
            </a:r>
            <a:r>
              <a:rPr lang="it-IT" dirty="0" smtClean="0"/>
              <a:t> </a:t>
            </a:r>
            <a:r>
              <a:rPr lang="it-IT" dirty="0"/>
              <a:t>Ø </a:t>
            </a:r>
            <a:r>
              <a:rPr lang="it-IT" dirty="0" smtClean="0"/>
              <a:t>4.5 mm  </a:t>
            </a:r>
            <a:endParaRPr lang="it-IT" dirty="0"/>
          </a:p>
        </p:txBody>
      </p:sp>
      <p:pic>
        <p:nvPicPr>
          <p:cNvPr id="8" name="Immagine 7" descr="9208a937-0bf5-45a9-a606-94f76cd17964_xl.jpg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1515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83058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 descr="9208a937-0bf5-45a9-a606-94f76cd17964_xl.jpg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3561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7"/>
          <p:cNvSpPr txBox="1">
            <a:spLocks noChangeArrowheads="1"/>
          </p:cNvSpPr>
          <p:nvPr/>
        </p:nvSpPr>
        <p:spPr bwMode="auto">
          <a:xfrm>
            <a:off x="1168729" y="357697"/>
            <a:ext cx="7319143" cy="584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3200" b="1" dirty="0">
                <a:solidFill>
                  <a:srgbClr val="FFFFFF"/>
                </a:solidFill>
                <a:latin typeface="Calibri" pitchFamily="34" charset="0"/>
              </a:rPr>
              <a:t>Acquired </a:t>
            </a:r>
            <a:r>
              <a:rPr lang="en-US" altLang="it-IT" sz="3200" b="1" dirty="0" smtClean="0">
                <a:solidFill>
                  <a:srgbClr val="FFFFFF"/>
                </a:solidFill>
                <a:latin typeface="Calibri" pitchFamily="34" charset="0"/>
              </a:rPr>
              <a:t>stent </a:t>
            </a:r>
            <a:r>
              <a:rPr lang="en-US" altLang="it-IT" sz="3200" b="1" dirty="0" err="1" smtClean="0">
                <a:solidFill>
                  <a:srgbClr val="FFFFFF"/>
                </a:solidFill>
                <a:latin typeface="Calibri" pitchFamily="34" charset="0"/>
              </a:rPr>
              <a:t>malapposition</a:t>
            </a:r>
            <a:r>
              <a:rPr lang="en-US" altLang="it-IT" sz="3200" b="1" dirty="0" smtClean="0">
                <a:solidFill>
                  <a:srgbClr val="FFFFFF"/>
                </a:solidFill>
                <a:latin typeface="Calibri" pitchFamily="34" charset="0"/>
              </a:rPr>
              <a:t>: DES vs BRS</a:t>
            </a:r>
            <a:endParaRPr lang="it-IT" altLang="it-IT" sz="3200" b="1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37504" t="24003" r="37743" b="31992"/>
          <a:stretch/>
        </p:blipFill>
        <p:spPr>
          <a:xfrm>
            <a:off x="467544" y="1124744"/>
            <a:ext cx="2520000" cy="2520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35752" t="36003" r="36495" b="14657"/>
          <a:stretch/>
        </p:blipFill>
        <p:spPr>
          <a:xfrm>
            <a:off x="6444208" y="1124744"/>
            <a:ext cx="2520000" cy="2520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l="46505" t="25261" r="21991" b="18733"/>
          <a:stretch/>
        </p:blipFill>
        <p:spPr>
          <a:xfrm>
            <a:off x="3455876" y="1124257"/>
            <a:ext cx="2520000" cy="2520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7" name="CasellaDiTesto 6"/>
          <p:cNvSpPr txBox="1"/>
          <p:nvPr/>
        </p:nvSpPr>
        <p:spPr>
          <a:xfrm>
            <a:off x="682254" y="3645024"/>
            <a:ext cx="2089546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RCA </a:t>
            </a:r>
            <a:r>
              <a:rPr lang="it-IT" dirty="0" err="1" smtClean="0"/>
              <a:t>pPCI</a:t>
            </a:r>
            <a:r>
              <a:rPr lang="it-IT" dirty="0" smtClean="0"/>
              <a:t> with 2 DES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220507" y="3645024"/>
            <a:ext cx="1215589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it-IT" dirty="0" err="1" smtClean="0"/>
              <a:t>Final</a:t>
            </a:r>
            <a:r>
              <a:rPr lang="it-IT" dirty="0" smtClean="0"/>
              <a:t> </a:t>
            </a:r>
            <a:r>
              <a:rPr lang="it-IT" dirty="0" err="1" smtClean="0"/>
              <a:t>result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7104357" y="3645024"/>
            <a:ext cx="1428083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7 </a:t>
            </a:r>
            <a:r>
              <a:rPr lang="it-IT" dirty="0" err="1" smtClean="0"/>
              <a:t>months</a:t>
            </a:r>
            <a:r>
              <a:rPr lang="it-IT" dirty="0" smtClean="0"/>
              <a:t>  FU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1" t="57159"/>
          <a:stretch/>
        </p:blipFill>
        <p:spPr>
          <a:xfrm>
            <a:off x="107504" y="4082752"/>
            <a:ext cx="7879884" cy="2520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84" t="5614" r="29596" b="57159"/>
          <a:stretch/>
        </p:blipFill>
        <p:spPr>
          <a:xfrm>
            <a:off x="6526688" y="4082752"/>
            <a:ext cx="2520000" cy="2520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2" name="Freccia a destra 11"/>
          <p:cNvSpPr/>
          <p:nvPr/>
        </p:nvSpPr>
        <p:spPr>
          <a:xfrm>
            <a:off x="5436096" y="4980676"/>
            <a:ext cx="936104" cy="663154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 descr="9208a937-0bf5-45a9-a606-94f76cd17964_xl.jpg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2349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7"/>
          <p:cNvSpPr txBox="1">
            <a:spLocks noChangeArrowheads="1"/>
          </p:cNvSpPr>
          <p:nvPr/>
        </p:nvSpPr>
        <p:spPr bwMode="auto">
          <a:xfrm>
            <a:off x="1187624" y="477762"/>
            <a:ext cx="7534653" cy="584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3200" b="1" dirty="0">
                <a:solidFill>
                  <a:srgbClr val="FFFFFF"/>
                </a:solidFill>
                <a:latin typeface="Calibri" pitchFamily="34" charset="0"/>
              </a:rPr>
              <a:t>Acquired </a:t>
            </a:r>
            <a:r>
              <a:rPr lang="en-US" altLang="it-IT" sz="3200" b="1" dirty="0" smtClean="0">
                <a:solidFill>
                  <a:srgbClr val="FFFFFF"/>
                </a:solidFill>
                <a:latin typeface="Calibri" pitchFamily="34" charset="0"/>
              </a:rPr>
              <a:t>stent </a:t>
            </a:r>
            <a:r>
              <a:rPr lang="en-US" altLang="it-IT" sz="3200" b="1" dirty="0" err="1" smtClean="0">
                <a:solidFill>
                  <a:srgbClr val="FFFFFF"/>
                </a:solidFill>
                <a:latin typeface="Calibri" pitchFamily="34" charset="0"/>
              </a:rPr>
              <a:t>malapposition</a:t>
            </a:r>
            <a:r>
              <a:rPr lang="en-US" altLang="it-IT" sz="3200" b="1" dirty="0" smtClean="0">
                <a:solidFill>
                  <a:srgbClr val="FFFFFF"/>
                </a:solidFill>
                <a:latin typeface="Calibri" pitchFamily="34" charset="0"/>
              </a:rPr>
              <a:t>: DES vs BRS</a:t>
            </a:r>
            <a:endParaRPr lang="it-IT" altLang="it-IT" sz="3200" b="1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40505" t="17260" r="29492" b="29401"/>
          <a:stretch/>
        </p:blipFill>
        <p:spPr>
          <a:xfrm>
            <a:off x="6300472" y="1340768"/>
            <a:ext cx="2520000" cy="2520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7" name="CasellaDiTesto 6"/>
          <p:cNvSpPr txBox="1"/>
          <p:nvPr/>
        </p:nvSpPr>
        <p:spPr>
          <a:xfrm>
            <a:off x="4004483" y="3897637"/>
            <a:ext cx="1215589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it-IT" dirty="0" err="1" smtClean="0"/>
              <a:t>Final</a:t>
            </a:r>
            <a:r>
              <a:rPr lang="it-IT" dirty="0" smtClean="0"/>
              <a:t> </a:t>
            </a:r>
            <a:r>
              <a:rPr lang="it-IT" dirty="0" err="1" smtClean="0"/>
              <a:t>result</a:t>
            </a:r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/>
          <a:srcRect l="39997" t="15494" r="32999" b="36501"/>
          <a:stretch/>
        </p:blipFill>
        <p:spPr>
          <a:xfrm>
            <a:off x="323528" y="1364459"/>
            <a:ext cx="2520000" cy="2520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5"/>
          <a:srcRect l="48756" t="20002" r="24991" b="33327"/>
          <a:stretch/>
        </p:blipFill>
        <p:spPr>
          <a:xfrm>
            <a:off x="3321737" y="1364179"/>
            <a:ext cx="2520280" cy="252028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0" name="CasellaDiTesto 9"/>
          <p:cNvSpPr txBox="1"/>
          <p:nvPr/>
        </p:nvSpPr>
        <p:spPr>
          <a:xfrm>
            <a:off x="151049" y="3895884"/>
            <a:ext cx="2881110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LAD </a:t>
            </a:r>
            <a:r>
              <a:rPr lang="it-IT" dirty="0" err="1" smtClean="0"/>
              <a:t>pPCI</a:t>
            </a:r>
            <a:r>
              <a:rPr lang="it-IT" dirty="0" smtClean="0"/>
              <a:t> with BRS Ø 3.0 mm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6876256" y="3861048"/>
            <a:ext cx="1492203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17 </a:t>
            </a:r>
            <a:r>
              <a:rPr lang="it-IT" dirty="0" err="1" smtClean="0"/>
              <a:t>months</a:t>
            </a:r>
            <a:r>
              <a:rPr lang="it-IT" dirty="0" smtClean="0"/>
              <a:t> FU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59"/>
          <a:stretch/>
        </p:blipFill>
        <p:spPr>
          <a:xfrm>
            <a:off x="107504" y="4293376"/>
            <a:ext cx="7842953" cy="2520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6" t="14205" r="29597" b="45705"/>
          <a:stretch/>
        </p:blipFill>
        <p:spPr>
          <a:xfrm>
            <a:off x="5922480" y="4293376"/>
            <a:ext cx="2970000" cy="2520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68" b="91522"/>
          <a:stretch/>
        </p:blipFill>
        <p:spPr>
          <a:xfrm>
            <a:off x="7555390" y="6387008"/>
            <a:ext cx="1336576" cy="426368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12" name="Freccia a destra 11"/>
          <p:cNvSpPr/>
          <p:nvPr/>
        </p:nvSpPr>
        <p:spPr>
          <a:xfrm>
            <a:off x="5292080" y="5221799"/>
            <a:ext cx="936104" cy="663154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 descr="9208a937-0bf5-45a9-a606-94f76cd17964_xl.jpg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0391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4556125" y="3716539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11966" y="3212976"/>
            <a:ext cx="33843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it-I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 uomo di 50 anni, fumatore e </a:t>
            </a:r>
            <a:r>
              <a:rPr lang="it-IT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iperlipidemico</a:t>
            </a:r>
            <a:r>
              <a:rPr lang="it-I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è stato </a:t>
            </a:r>
            <a:r>
              <a:rPr lang="it-IT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ricoverato per </a:t>
            </a:r>
            <a:r>
              <a:rPr lang="it-I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STEMI anteriore, complicato dalla fibrillazione ventricolare in </a:t>
            </a:r>
            <a:r>
              <a:rPr lang="it-IT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altro ospedale. </a:t>
            </a:r>
            <a:r>
              <a:rPr lang="it-I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L'angiografia coronarica di emergenza ha rivelato una subocclusione </a:t>
            </a:r>
            <a:r>
              <a:rPr lang="it-IT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dell’IVA prossimale </a:t>
            </a:r>
            <a:r>
              <a:rPr lang="it-I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una stenosi subcritica </a:t>
            </a:r>
            <a:r>
              <a:rPr lang="it-IT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medio-distale</a:t>
            </a:r>
            <a:r>
              <a:rPr lang="it-I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/>
          <a:srcRect l="38545" t="29637" r="25091" b="6149"/>
          <a:stretch/>
        </p:blipFill>
        <p:spPr bwMode="auto">
          <a:xfrm>
            <a:off x="3851920" y="2925344"/>
            <a:ext cx="3626113" cy="3600000"/>
          </a:xfrm>
          <a:prstGeom prst="rect">
            <a:avLst/>
          </a:prstGeom>
          <a:ln w="28575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asellaDiTesto 7"/>
          <p:cNvSpPr txBox="1">
            <a:spLocks noChangeArrowheads="1"/>
          </p:cNvSpPr>
          <p:nvPr/>
        </p:nvSpPr>
        <p:spPr bwMode="auto">
          <a:xfrm>
            <a:off x="923851" y="1117972"/>
            <a:ext cx="7632847" cy="156966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prstClr val="white"/>
                </a:solidFill>
              </a:rPr>
              <a:t>Formazione</a:t>
            </a:r>
            <a:r>
              <a:rPr lang="en-US" sz="3200" b="1" dirty="0" smtClean="0">
                <a:solidFill>
                  <a:prstClr val="white"/>
                </a:solidFill>
              </a:rPr>
              <a:t> di </a:t>
            </a:r>
            <a:r>
              <a:rPr lang="en-US" sz="3200" b="1" dirty="0" err="1" smtClean="0">
                <a:solidFill>
                  <a:prstClr val="white"/>
                </a:solidFill>
              </a:rPr>
              <a:t>multipli</a:t>
            </a:r>
            <a:r>
              <a:rPr lang="en-US" sz="3200" b="1" dirty="0" smtClean="0">
                <a:solidFill>
                  <a:prstClr val="white"/>
                </a:solidFill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</a:rPr>
              <a:t>aneurismi</a:t>
            </a:r>
            <a:r>
              <a:rPr lang="en-US" sz="3200" b="1" dirty="0" smtClean="0">
                <a:solidFill>
                  <a:prstClr val="white"/>
                </a:solidFill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</a:rPr>
              <a:t>dopo</a:t>
            </a:r>
            <a:r>
              <a:rPr lang="en-US" sz="3200" b="1" dirty="0" smtClean="0">
                <a:solidFill>
                  <a:prstClr val="white"/>
                </a:solidFill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</a:rPr>
              <a:t>impianto</a:t>
            </a:r>
            <a:r>
              <a:rPr lang="en-US" sz="3200" b="1" dirty="0" smtClean="0">
                <a:solidFill>
                  <a:prstClr val="white"/>
                </a:solidFill>
              </a:rPr>
              <a:t> di </a:t>
            </a:r>
            <a:r>
              <a:rPr lang="en-US" sz="3200" b="1" dirty="0" err="1" smtClean="0">
                <a:solidFill>
                  <a:prstClr val="white"/>
                </a:solidFill>
              </a:rPr>
              <a:t>Everolimus</a:t>
            </a:r>
            <a:r>
              <a:rPr lang="en-US" sz="3200" b="1" dirty="0" smtClean="0">
                <a:solidFill>
                  <a:prstClr val="white"/>
                </a:solidFill>
              </a:rPr>
              <a:t> Eluting </a:t>
            </a:r>
            <a:r>
              <a:rPr lang="en-US" sz="3200" b="1" dirty="0">
                <a:solidFill>
                  <a:prstClr val="white"/>
                </a:solidFill>
              </a:rPr>
              <a:t>DES and </a:t>
            </a:r>
            <a:r>
              <a:rPr lang="en-US" sz="3200" b="1" dirty="0" smtClean="0">
                <a:solidFill>
                  <a:prstClr val="white"/>
                </a:solidFill>
              </a:rPr>
              <a:t>BVS</a:t>
            </a:r>
            <a:endParaRPr lang="it-IT" altLang="it-IT" sz="32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7" name="Immagine 6" descr="9208a937-0bf5-45a9-a606-94f76cd17964_xl.jpg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asellaDiTesto 2"/>
          <p:cNvSpPr txBox="1"/>
          <p:nvPr/>
        </p:nvSpPr>
        <p:spPr>
          <a:xfrm>
            <a:off x="2693177" y="260648"/>
            <a:ext cx="47404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b="1" dirty="0" smtClean="0"/>
              <a:t>CASO CLINICO II</a:t>
            </a:r>
            <a:endParaRPr lang="it-IT" sz="4400" b="1" dirty="0"/>
          </a:p>
        </p:txBody>
      </p:sp>
    </p:spTree>
    <p:extLst>
      <p:ext uri="{BB962C8B-B14F-4D97-AF65-F5344CB8AC3E}">
        <p14:creationId xmlns:p14="http://schemas.microsoft.com/office/powerpoint/2010/main" val="235550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89756" y="1638827"/>
            <a:ext cx="8964488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L’IVA prossimale </a:t>
            </a:r>
            <a:r>
              <a:rPr lang="it-I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è stata trattata con uno </a:t>
            </a:r>
            <a:r>
              <a:rPr lang="it-IT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stent</a:t>
            </a:r>
            <a:r>
              <a:rPr lang="it-I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zotarolimus</a:t>
            </a:r>
            <a:r>
              <a:rPr lang="it-I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2,75 x 18 mm (ZES, Resolute Onyx, </a:t>
            </a:r>
            <a:r>
              <a:rPr lang="it-IT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Medtronic</a:t>
            </a:r>
            <a:r>
              <a:rPr lang="it-I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Dieci giorni più tardi, la ricostruzione elettiva </a:t>
            </a:r>
            <a:r>
              <a:rPr lang="it-IT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medio-distale </a:t>
            </a:r>
            <a:r>
              <a:rPr lang="it-I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della </a:t>
            </a:r>
            <a:r>
              <a:rPr lang="it-IT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IVA </a:t>
            </a:r>
            <a:r>
              <a:rPr lang="it-I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è stata eseguita mediante uno </a:t>
            </a:r>
            <a:r>
              <a:rPr lang="it-IT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stent</a:t>
            </a:r>
            <a:r>
              <a:rPr lang="it-I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rilascio di </a:t>
            </a:r>
            <a:r>
              <a:rPr lang="it-IT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everolimus</a:t>
            </a:r>
            <a:r>
              <a:rPr lang="it-I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2,75 x 28 mm (EES, </a:t>
            </a:r>
            <a:r>
              <a:rPr lang="it-IT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Sinergy</a:t>
            </a:r>
            <a:r>
              <a:rPr lang="it-I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Boston </a:t>
            </a:r>
            <a:r>
              <a:rPr lang="it-IT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Scientific</a:t>
            </a:r>
            <a:r>
              <a:rPr lang="it-I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e due </a:t>
            </a:r>
            <a:r>
              <a:rPr lang="it-IT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scaffold</a:t>
            </a:r>
            <a:r>
              <a:rPr lang="it-I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bioriassorbibili</a:t>
            </a:r>
            <a:r>
              <a:rPr lang="it-I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2,5 x 28 mm + 2,5 x 12 mm (BVS, </a:t>
            </a:r>
            <a:r>
              <a:rPr lang="it-IT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Absorb</a:t>
            </a:r>
            <a:r>
              <a:rPr lang="it-I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Abbott </a:t>
            </a:r>
            <a:r>
              <a:rPr lang="it-IT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Vascular</a:t>
            </a:r>
            <a:r>
              <a:rPr lang="it-I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), senza </a:t>
            </a:r>
            <a:r>
              <a:rPr lang="it-IT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imaging</a:t>
            </a:r>
            <a:r>
              <a:rPr lang="it-IT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intravascolare.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uppo 7"/>
          <p:cNvGrpSpPr>
            <a:grpSpLocks noChangeAspect="1"/>
          </p:cNvGrpSpPr>
          <p:nvPr/>
        </p:nvGrpSpPr>
        <p:grpSpPr>
          <a:xfrm>
            <a:off x="635951" y="3213376"/>
            <a:ext cx="3576009" cy="3600000"/>
            <a:chOff x="2441029" y="2205344"/>
            <a:chExt cx="4291211" cy="4320000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2"/>
            <a:srcRect l="34680" t="15218" r="21422" b="6198"/>
            <a:stretch/>
          </p:blipFill>
          <p:spPr bwMode="auto">
            <a:xfrm>
              <a:off x="2441029" y="2205344"/>
              <a:ext cx="4291211" cy="4320000"/>
            </a:xfrm>
            <a:prstGeom prst="rect">
              <a:avLst/>
            </a:prstGeom>
            <a:ln w="28575">
              <a:solidFill>
                <a:srgbClr val="FF0000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3" name="Connettore 1 2"/>
            <p:cNvCxnSpPr/>
            <p:nvPr/>
          </p:nvCxnSpPr>
          <p:spPr>
            <a:xfrm>
              <a:off x="4355976" y="2924944"/>
              <a:ext cx="288032" cy="576064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asellaDiTesto 6"/>
            <p:cNvSpPr txBox="1"/>
            <p:nvPr/>
          </p:nvSpPr>
          <p:spPr>
            <a:xfrm>
              <a:off x="3841346" y="3121224"/>
              <a:ext cx="442622" cy="30777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solidFill>
                    <a:srgbClr val="FFFF00"/>
                  </a:solidFill>
                </a:rPr>
                <a:t>ZES</a:t>
              </a:r>
              <a:endParaRPr lang="it-IT" sz="14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0" name="Gruppo 19"/>
          <p:cNvGrpSpPr>
            <a:grpSpLocks noChangeAspect="1"/>
          </p:cNvGrpSpPr>
          <p:nvPr/>
        </p:nvGrpSpPr>
        <p:grpSpPr>
          <a:xfrm>
            <a:off x="5076056" y="3213376"/>
            <a:ext cx="3547785" cy="3600000"/>
            <a:chOff x="2443329" y="1845304"/>
            <a:chExt cx="4257342" cy="4320000"/>
          </a:xfrm>
        </p:grpSpPr>
        <p:grpSp>
          <p:nvGrpSpPr>
            <p:cNvPr id="21" name="Gruppo 20"/>
            <p:cNvGrpSpPr/>
            <p:nvPr/>
          </p:nvGrpSpPr>
          <p:grpSpPr>
            <a:xfrm>
              <a:off x="2443329" y="1845304"/>
              <a:ext cx="4257342" cy="4320000"/>
              <a:chOff x="2443329" y="1845304"/>
              <a:chExt cx="4257342" cy="4320000"/>
            </a:xfrm>
          </p:grpSpPr>
          <p:pic>
            <p:nvPicPr>
              <p:cNvPr id="23" name="Immagine 22"/>
              <p:cNvPicPr>
                <a:picLocks noChangeAspect="1"/>
              </p:cNvPicPr>
              <p:nvPr/>
            </p:nvPicPr>
            <p:blipFill rotWithShape="1">
              <a:blip r:embed="rId3"/>
              <a:srcRect l="37196" t="19093" r="21561" b="6474"/>
              <a:stretch/>
            </p:blipFill>
            <p:spPr bwMode="auto">
              <a:xfrm>
                <a:off x="2443329" y="1845304"/>
                <a:ext cx="4257342" cy="4320000"/>
              </a:xfrm>
              <a:prstGeom prst="rect">
                <a:avLst/>
              </a:prstGeom>
              <a:ln w="28575">
                <a:solidFill>
                  <a:srgbClr val="FF0000"/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cxnSp>
            <p:nvCxnSpPr>
              <p:cNvPr id="24" name="Connettore 1 23"/>
              <p:cNvCxnSpPr/>
              <p:nvPr/>
            </p:nvCxnSpPr>
            <p:spPr>
              <a:xfrm>
                <a:off x="3937592" y="2680457"/>
                <a:ext cx="441948" cy="36004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CasellaDiTesto 24"/>
              <p:cNvSpPr txBox="1"/>
              <p:nvPr/>
            </p:nvSpPr>
            <p:spPr>
              <a:xfrm>
                <a:off x="3419872" y="2780928"/>
                <a:ext cx="442622" cy="307777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sz="1400" b="1" dirty="0" smtClean="0">
                    <a:solidFill>
                      <a:srgbClr val="FFFF00"/>
                    </a:solidFill>
                  </a:rPr>
                  <a:t>ZES</a:t>
                </a:r>
                <a:endParaRPr lang="it-IT" sz="1400" b="1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26" name="Connettore 1 25"/>
              <p:cNvCxnSpPr/>
              <p:nvPr/>
            </p:nvCxnSpPr>
            <p:spPr>
              <a:xfrm>
                <a:off x="5026922" y="4233046"/>
                <a:ext cx="3220" cy="50579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ttore 1 26"/>
              <p:cNvCxnSpPr/>
              <p:nvPr/>
            </p:nvCxnSpPr>
            <p:spPr>
              <a:xfrm>
                <a:off x="5026890" y="4762316"/>
                <a:ext cx="222744" cy="1152128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CasellaDiTesto 27"/>
              <p:cNvSpPr txBox="1"/>
              <p:nvPr/>
            </p:nvSpPr>
            <p:spPr>
              <a:xfrm>
                <a:off x="3923929" y="3546888"/>
                <a:ext cx="444224" cy="307777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sz="1400" b="1" dirty="0">
                    <a:solidFill>
                      <a:srgbClr val="00B0F0"/>
                    </a:solidFill>
                  </a:rPr>
                  <a:t>E</a:t>
                </a:r>
                <a:r>
                  <a:rPr lang="it-IT" sz="1400" b="1" dirty="0" smtClean="0">
                    <a:solidFill>
                      <a:srgbClr val="00B0F0"/>
                    </a:solidFill>
                  </a:rPr>
                  <a:t>ES</a:t>
                </a:r>
                <a:endParaRPr lang="it-IT" sz="1400" b="1" dirty="0">
                  <a:solidFill>
                    <a:srgbClr val="00B0F0"/>
                  </a:solidFill>
                </a:endParaRPr>
              </a:p>
            </p:txBody>
          </p:sp>
          <p:sp>
            <p:nvSpPr>
              <p:cNvPr id="29" name="CasellaDiTesto 28"/>
              <p:cNvSpPr txBox="1"/>
              <p:nvPr/>
            </p:nvSpPr>
            <p:spPr>
              <a:xfrm>
                <a:off x="4345402" y="4365104"/>
                <a:ext cx="471924" cy="307777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sz="1400" b="1" dirty="0" smtClean="0">
                    <a:solidFill>
                      <a:srgbClr val="00B0F0"/>
                    </a:solidFill>
                  </a:rPr>
                  <a:t>BVS</a:t>
                </a:r>
                <a:endParaRPr lang="it-IT" sz="1400" b="1" dirty="0">
                  <a:solidFill>
                    <a:srgbClr val="00B0F0"/>
                  </a:solidFill>
                </a:endParaRPr>
              </a:p>
            </p:txBody>
          </p:sp>
          <p:sp>
            <p:nvSpPr>
              <p:cNvPr id="30" name="CasellaDiTesto 29"/>
              <p:cNvSpPr txBox="1"/>
              <p:nvPr/>
            </p:nvSpPr>
            <p:spPr>
              <a:xfrm>
                <a:off x="4355977" y="5209455"/>
                <a:ext cx="471924" cy="307777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sz="1400" b="1" dirty="0" smtClean="0">
                    <a:solidFill>
                      <a:srgbClr val="00B0F0"/>
                    </a:solidFill>
                  </a:rPr>
                  <a:t>BVS</a:t>
                </a:r>
                <a:endParaRPr lang="it-IT" sz="1400" b="1" dirty="0">
                  <a:solidFill>
                    <a:srgbClr val="00B0F0"/>
                  </a:solidFill>
                </a:endParaRPr>
              </a:p>
            </p:txBody>
          </p:sp>
        </p:grpSp>
        <p:cxnSp>
          <p:nvCxnSpPr>
            <p:cNvPr id="22" name="Connettore 1 21"/>
            <p:cNvCxnSpPr/>
            <p:nvPr/>
          </p:nvCxnSpPr>
          <p:spPr>
            <a:xfrm>
              <a:off x="4379540" y="3040497"/>
              <a:ext cx="647350" cy="1192549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CasellaDiTesto 7"/>
          <p:cNvSpPr txBox="1">
            <a:spLocks noChangeArrowheads="1"/>
          </p:cNvSpPr>
          <p:nvPr/>
        </p:nvSpPr>
        <p:spPr bwMode="auto">
          <a:xfrm>
            <a:off x="1187624" y="113103"/>
            <a:ext cx="7632847" cy="156966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prstClr val="white"/>
                </a:solidFill>
              </a:rPr>
              <a:t>Formazione</a:t>
            </a:r>
            <a:r>
              <a:rPr lang="en-US" sz="3200" b="1" dirty="0" smtClean="0">
                <a:solidFill>
                  <a:prstClr val="white"/>
                </a:solidFill>
              </a:rPr>
              <a:t> di </a:t>
            </a:r>
            <a:r>
              <a:rPr lang="en-US" sz="3200" b="1" dirty="0" err="1" smtClean="0">
                <a:solidFill>
                  <a:prstClr val="white"/>
                </a:solidFill>
              </a:rPr>
              <a:t>multipli</a:t>
            </a:r>
            <a:r>
              <a:rPr lang="en-US" sz="3200" b="1" dirty="0" smtClean="0">
                <a:solidFill>
                  <a:prstClr val="white"/>
                </a:solidFill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</a:rPr>
              <a:t>aneurismi</a:t>
            </a:r>
            <a:r>
              <a:rPr lang="en-US" sz="3200" b="1" dirty="0" smtClean="0">
                <a:solidFill>
                  <a:prstClr val="white"/>
                </a:solidFill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</a:rPr>
              <a:t>dopo</a:t>
            </a:r>
            <a:r>
              <a:rPr lang="en-US" sz="3200" b="1" dirty="0" smtClean="0">
                <a:solidFill>
                  <a:prstClr val="white"/>
                </a:solidFill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</a:rPr>
              <a:t>impianto</a:t>
            </a:r>
            <a:r>
              <a:rPr lang="en-US" sz="3200" b="1" dirty="0" smtClean="0">
                <a:solidFill>
                  <a:prstClr val="white"/>
                </a:solidFill>
              </a:rPr>
              <a:t> di </a:t>
            </a:r>
            <a:r>
              <a:rPr lang="en-US" sz="3200" b="1" dirty="0" err="1" smtClean="0">
                <a:solidFill>
                  <a:prstClr val="white"/>
                </a:solidFill>
              </a:rPr>
              <a:t>Everolimus</a:t>
            </a:r>
            <a:r>
              <a:rPr lang="en-US" sz="3200" b="1" dirty="0" smtClean="0">
                <a:solidFill>
                  <a:prstClr val="white"/>
                </a:solidFill>
              </a:rPr>
              <a:t> Eluting </a:t>
            </a:r>
            <a:r>
              <a:rPr lang="en-US" sz="3200" b="1" dirty="0">
                <a:solidFill>
                  <a:prstClr val="white"/>
                </a:solidFill>
              </a:rPr>
              <a:t>DES and </a:t>
            </a:r>
            <a:r>
              <a:rPr lang="en-US" sz="3200" b="1" dirty="0" smtClean="0">
                <a:solidFill>
                  <a:prstClr val="white"/>
                </a:solidFill>
              </a:rPr>
              <a:t>BVS</a:t>
            </a:r>
            <a:endParaRPr lang="it-IT" altLang="it-IT" sz="32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31" name="Immagine 30" descr="9208a937-0bf5-45a9-a606-94f76cd17964_xl.jpg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1037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31540" y="1772816"/>
            <a:ext cx="8280920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Quattro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mesi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dopo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procedura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un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controllo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la MSCT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aveva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evidenziato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pervietà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dello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stent e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l’uniformità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del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lume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distale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del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vaso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uppo 4"/>
          <p:cNvGrpSpPr>
            <a:grpSpLocks noChangeAspect="1"/>
          </p:cNvGrpSpPr>
          <p:nvPr/>
        </p:nvGrpSpPr>
        <p:grpSpPr>
          <a:xfrm>
            <a:off x="970022" y="2780928"/>
            <a:ext cx="7203957" cy="3600000"/>
            <a:chOff x="251520" y="2452744"/>
            <a:chExt cx="8668940" cy="4332089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 rotWithShape="1">
            <a:blip r:embed="rId2"/>
            <a:srcRect l="42841" t="30765" r="32078" b="19887"/>
            <a:stretch/>
          </p:blipFill>
          <p:spPr bwMode="auto">
            <a:xfrm>
              <a:off x="251520" y="2452744"/>
              <a:ext cx="3906290" cy="4320000"/>
            </a:xfrm>
            <a:prstGeom prst="rect">
              <a:avLst/>
            </a:prstGeom>
            <a:ln w="28575">
              <a:solidFill>
                <a:srgbClr val="FF0000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3"/>
            <a:srcRect l="41087" t="30629" r="24147" b="6883"/>
            <a:stretch/>
          </p:blipFill>
          <p:spPr bwMode="auto">
            <a:xfrm>
              <a:off x="4644008" y="2464833"/>
              <a:ext cx="4276452" cy="4320000"/>
            </a:xfrm>
            <a:prstGeom prst="rect">
              <a:avLst/>
            </a:prstGeom>
            <a:ln w="28575">
              <a:solidFill>
                <a:srgbClr val="FF0000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8" name="CasellaDiTesto 7"/>
          <p:cNvSpPr txBox="1">
            <a:spLocks noChangeArrowheads="1"/>
          </p:cNvSpPr>
          <p:nvPr/>
        </p:nvSpPr>
        <p:spPr bwMode="auto">
          <a:xfrm>
            <a:off x="1086037" y="259889"/>
            <a:ext cx="7632847" cy="156966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prstClr val="white"/>
                </a:solidFill>
              </a:rPr>
              <a:t>Formazione</a:t>
            </a:r>
            <a:r>
              <a:rPr lang="en-US" sz="3200" b="1" dirty="0" smtClean="0">
                <a:solidFill>
                  <a:prstClr val="white"/>
                </a:solidFill>
              </a:rPr>
              <a:t> di </a:t>
            </a:r>
            <a:r>
              <a:rPr lang="en-US" sz="3200" b="1" dirty="0" err="1" smtClean="0">
                <a:solidFill>
                  <a:prstClr val="white"/>
                </a:solidFill>
              </a:rPr>
              <a:t>multipli</a:t>
            </a:r>
            <a:r>
              <a:rPr lang="en-US" sz="3200" b="1" dirty="0" smtClean="0">
                <a:solidFill>
                  <a:prstClr val="white"/>
                </a:solidFill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</a:rPr>
              <a:t>aneurismi</a:t>
            </a:r>
            <a:r>
              <a:rPr lang="en-US" sz="3200" b="1" dirty="0" smtClean="0">
                <a:solidFill>
                  <a:prstClr val="white"/>
                </a:solidFill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</a:rPr>
              <a:t>dopo</a:t>
            </a:r>
            <a:r>
              <a:rPr lang="en-US" sz="3200" b="1" dirty="0" smtClean="0">
                <a:solidFill>
                  <a:prstClr val="white"/>
                </a:solidFill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</a:rPr>
              <a:t>impianto</a:t>
            </a:r>
            <a:r>
              <a:rPr lang="en-US" sz="3200" b="1" dirty="0" smtClean="0">
                <a:solidFill>
                  <a:prstClr val="white"/>
                </a:solidFill>
              </a:rPr>
              <a:t> di </a:t>
            </a:r>
            <a:r>
              <a:rPr lang="en-US" sz="3200" b="1" dirty="0" err="1" smtClean="0">
                <a:solidFill>
                  <a:prstClr val="white"/>
                </a:solidFill>
              </a:rPr>
              <a:t>Everolimus</a:t>
            </a:r>
            <a:r>
              <a:rPr lang="en-US" sz="3200" b="1" dirty="0" smtClean="0">
                <a:solidFill>
                  <a:prstClr val="white"/>
                </a:solidFill>
              </a:rPr>
              <a:t> Eluting </a:t>
            </a:r>
            <a:r>
              <a:rPr lang="en-US" sz="3200" b="1" dirty="0">
                <a:solidFill>
                  <a:prstClr val="white"/>
                </a:solidFill>
              </a:rPr>
              <a:t>DES and </a:t>
            </a:r>
            <a:r>
              <a:rPr lang="en-US" sz="3200" b="1" dirty="0" smtClean="0">
                <a:solidFill>
                  <a:prstClr val="white"/>
                </a:solidFill>
              </a:rPr>
              <a:t>BVS</a:t>
            </a:r>
            <a:endParaRPr lang="it-IT" altLang="it-IT" sz="32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7" name="Immagine 6" descr="9208a937-0bf5-45a9-a606-94f76cd17964_xl.jpg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7336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5516" y="1807837"/>
            <a:ext cx="8712968" cy="1084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 follow-up a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nove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mesi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paziente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diventa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smtClean="0"/>
              <a:t>sintomatico per angina a riposo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Una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nuova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MSCT ha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evidenziato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comparsa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multipli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aneurismi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sacciformi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lungo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l’IVA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distale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dirty="0"/>
          </a:p>
        </p:txBody>
      </p:sp>
      <p:grpSp>
        <p:nvGrpSpPr>
          <p:cNvPr id="4" name="Gruppo 3"/>
          <p:cNvGrpSpPr>
            <a:grpSpLocks noChangeAspect="1"/>
          </p:cNvGrpSpPr>
          <p:nvPr/>
        </p:nvGrpSpPr>
        <p:grpSpPr>
          <a:xfrm>
            <a:off x="970618" y="2925344"/>
            <a:ext cx="7202764" cy="3600000"/>
            <a:chOff x="275509" y="2061328"/>
            <a:chExt cx="8643317" cy="4320000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3"/>
            <a:srcRect l="40400" t="16871" r="23597" b="5814"/>
            <a:stretch/>
          </p:blipFill>
          <p:spPr>
            <a:xfrm>
              <a:off x="275509" y="2061328"/>
              <a:ext cx="3576411" cy="4320000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51" t="18500" r="3801" b="11150"/>
            <a:stretch/>
          </p:blipFill>
          <p:spPr>
            <a:xfrm>
              <a:off x="4211960" y="2061328"/>
              <a:ext cx="4706866" cy="4320000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</p:pic>
      </p:grpSp>
      <p:sp>
        <p:nvSpPr>
          <p:cNvPr id="8" name="CasellaDiTesto 7"/>
          <p:cNvSpPr txBox="1">
            <a:spLocks noChangeArrowheads="1"/>
          </p:cNvSpPr>
          <p:nvPr/>
        </p:nvSpPr>
        <p:spPr bwMode="auto">
          <a:xfrm>
            <a:off x="1115616" y="270098"/>
            <a:ext cx="7632847" cy="156966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prstClr val="white"/>
                </a:solidFill>
              </a:rPr>
              <a:t>Formazione</a:t>
            </a:r>
            <a:r>
              <a:rPr lang="en-US" sz="3200" b="1" dirty="0" smtClean="0">
                <a:solidFill>
                  <a:prstClr val="white"/>
                </a:solidFill>
              </a:rPr>
              <a:t> di </a:t>
            </a:r>
            <a:r>
              <a:rPr lang="en-US" sz="3200" b="1" dirty="0" err="1" smtClean="0">
                <a:solidFill>
                  <a:prstClr val="white"/>
                </a:solidFill>
              </a:rPr>
              <a:t>multipli</a:t>
            </a:r>
            <a:r>
              <a:rPr lang="en-US" sz="3200" b="1" dirty="0" smtClean="0">
                <a:solidFill>
                  <a:prstClr val="white"/>
                </a:solidFill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</a:rPr>
              <a:t>aneurismi</a:t>
            </a:r>
            <a:r>
              <a:rPr lang="en-US" sz="3200" b="1" dirty="0" smtClean="0">
                <a:solidFill>
                  <a:prstClr val="white"/>
                </a:solidFill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</a:rPr>
              <a:t>dopo</a:t>
            </a:r>
            <a:r>
              <a:rPr lang="en-US" sz="3200" b="1" dirty="0" smtClean="0">
                <a:solidFill>
                  <a:prstClr val="white"/>
                </a:solidFill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</a:rPr>
              <a:t>impianto</a:t>
            </a:r>
            <a:r>
              <a:rPr lang="en-US" sz="3200" b="1" dirty="0" smtClean="0">
                <a:solidFill>
                  <a:prstClr val="white"/>
                </a:solidFill>
              </a:rPr>
              <a:t> di </a:t>
            </a:r>
            <a:r>
              <a:rPr lang="en-US" sz="3200" b="1" dirty="0" err="1" smtClean="0">
                <a:solidFill>
                  <a:prstClr val="white"/>
                </a:solidFill>
              </a:rPr>
              <a:t>Everolimus</a:t>
            </a:r>
            <a:r>
              <a:rPr lang="en-US" sz="3200" b="1" dirty="0" smtClean="0">
                <a:solidFill>
                  <a:prstClr val="white"/>
                </a:solidFill>
              </a:rPr>
              <a:t> Eluting </a:t>
            </a:r>
            <a:r>
              <a:rPr lang="en-US" sz="3200" b="1" dirty="0">
                <a:solidFill>
                  <a:prstClr val="white"/>
                </a:solidFill>
              </a:rPr>
              <a:t>DES and </a:t>
            </a:r>
            <a:r>
              <a:rPr lang="en-US" sz="3200" b="1" dirty="0" smtClean="0">
                <a:solidFill>
                  <a:prstClr val="white"/>
                </a:solidFill>
              </a:rPr>
              <a:t>BVS</a:t>
            </a:r>
            <a:endParaRPr lang="it-IT" altLang="it-IT" sz="32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7" name="Immagine 6" descr="9208a937-0bf5-45a9-a606-94f76cd17964_xl.jpg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3082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95536" y="1850040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coronarografia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rilevato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presenza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multipli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aneurismi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coronarici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sacciformi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lungo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stent a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rilascio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everolimus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indennità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dello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ZES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prossimale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9" name="Gruppo 38"/>
          <p:cNvGrpSpPr>
            <a:grpSpLocks noChangeAspect="1"/>
          </p:cNvGrpSpPr>
          <p:nvPr/>
        </p:nvGrpSpPr>
        <p:grpSpPr>
          <a:xfrm>
            <a:off x="945678" y="2555612"/>
            <a:ext cx="7252645" cy="3600000"/>
            <a:chOff x="220413" y="2133336"/>
            <a:chExt cx="8703174" cy="4320000"/>
          </a:xfrm>
        </p:grpSpPr>
        <p:grpSp>
          <p:nvGrpSpPr>
            <p:cNvPr id="2" name="Gruppo 1"/>
            <p:cNvGrpSpPr/>
            <p:nvPr/>
          </p:nvGrpSpPr>
          <p:grpSpPr>
            <a:xfrm>
              <a:off x="220413" y="2133336"/>
              <a:ext cx="8703174" cy="4320000"/>
              <a:chOff x="251520" y="2133336"/>
              <a:chExt cx="8703174" cy="4320000"/>
            </a:xfrm>
          </p:grpSpPr>
          <p:pic>
            <p:nvPicPr>
              <p:cNvPr id="7" name="Immagine 6"/>
              <p:cNvPicPr>
                <a:picLocks noChangeAspect="1"/>
              </p:cNvPicPr>
              <p:nvPr/>
            </p:nvPicPr>
            <p:blipFill rotWithShape="1">
              <a:blip r:embed="rId3"/>
              <a:srcRect l="37197" t="17709" r="22026" b="9796"/>
              <a:stretch/>
            </p:blipFill>
            <p:spPr bwMode="auto">
              <a:xfrm>
                <a:off x="251520" y="2133336"/>
                <a:ext cx="4320000" cy="4320000"/>
              </a:xfrm>
              <a:prstGeom prst="rect">
                <a:avLst/>
              </a:prstGeom>
              <a:ln w="28575">
                <a:solidFill>
                  <a:srgbClr val="FF0000"/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8" name="Immagine 7"/>
              <p:cNvPicPr>
                <a:picLocks noChangeAspect="1"/>
              </p:cNvPicPr>
              <p:nvPr/>
            </p:nvPicPr>
            <p:blipFill rotWithShape="1">
              <a:blip r:embed="rId4"/>
              <a:srcRect l="37727" t="21030" r="23117" b="9241"/>
              <a:stretch/>
            </p:blipFill>
            <p:spPr bwMode="auto">
              <a:xfrm>
                <a:off x="4644008" y="2133336"/>
                <a:ext cx="4310686" cy="4320000"/>
              </a:xfrm>
              <a:prstGeom prst="rect">
                <a:avLst/>
              </a:prstGeom>
              <a:ln w="28575">
                <a:solidFill>
                  <a:srgbClr val="FF0000"/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cxnSp>
          <p:nvCxnSpPr>
            <p:cNvPr id="5" name="Connettore 1 4"/>
            <p:cNvCxnSpPr/>
            <p:nvPr/>
          </p:nvCxnSpPr>
          <p:spPr>
            <a:xfrm>
              <a:off x="2289333" y="2833049"/>
              <a:ext cx="460879" cy="327807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1 8"/>
            <p:cNvCxnSpPr/>
            <p:nvPr/>
          </p:nvCxnSpPr>
          <p:spPr>
            <a:xfrm>
              <a:off x="2750212" y="3160856"/>
              <a:ext cx="381628" cy="844208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igura a mano libera 13"/>
            <p:cNvSpPr/>
            <p:nvPr/>
          </p:nvSpPr>
          <p:spPr>
            <a:xfrm>
              <a:off x="2899954" y="4406537"/>
              <a:ext cx="452916" cy="748937"/>
            </a:xfrm>
            <a:custGeom>
              <a:avLst/>
              <a:gdLst>
                <a:gd name="connsiteX0" fmla="*/ 0 w 452916"/>
                <a:gd name="connsiteY0" fmla="*/ 0 h 748937"/>
                <a:gd name="connsiteX1" fmla="*/ 8709 w 452916"/>
                <a:gd name="connsiteY1" fmla="*/ 121920 h 748937"/>
                <a:gd name="connsiteX2" fmla="*/ 17417 w 452916"/>
                <a:gd name="connsiteY2" fmla="*/ 156754 h 748937"/>
                <a:gd name="connsiteX3" fmla="*/ 26126 w 452916"/>
                <a:gd name="connsiteY3" fmla="*/ 217714 h 748937"/>
                <a:gd name="connsiteX4" fmla="*/ 34835 w 452916"/>
                <a:gd name="connsiteY4" fmla="*/ 261257 h 748937"/>
                <a:gd name="connsiteX5" fmla="*/ 52252 w 452916"/>
                <a:gd name="connsiteY5" fmla="*/ 313509 h 748937"/>
                <a:gd name="connsiteX6" fmla="*/ 78377 w 452916"/>
                <a:gd name="connsiteY6" fmla="*/ 426720 h 748937"/>
                <a:gd name="connsiteX7" fmla="*/ 87086 w 452916"/>
                <a:gd name="connsiteY7" fmla="*/ 452846 h 748937"/>
                <a:gd name="connsiteX8" fmla="*/ 104503 w 452916"/>
                <a:gd name="connsiteY8" fmla="*/ 478972 h 748937"/>
                <a:gd name="connsiteX9" fmla="*/ 113212 w 452916"/>
                <a:gd name="connsiteY9" fmla="*/ 505097 h 748937"/>
                <a:gd name="connsiteX10" fmla="*/ 182880 w 452916"/>
                <a:gd name="connsiteY10" fmla="*/ 566057 h 748937"/>
                <a:gd name="connsiteX11" fmla="*/ 226423 w 452916"/>
                <a:gd name="connsiteY11" fmla="*/ 600892 h 748937"/>
                <a:gd name="connsiteX12" fmla="*/ 304800 w 452916"/>
                <a:gd name="connsiteY12" fmla="*/ 653143 h 748937"/>
                <a:gd name="connsiteX13" fmla="*/ 330926 w 452916"/>
                <a:gd name="connsiteY13" fmla="*/ 670560 h 748937"/>
                <a:gd name="connsiteX14" fmla="*/ 357052 w 452916"/>
                <a:gd name="connsiteY14" fmla="*/ 687977 h 748937"/>
                <a:gd name="connsiteX15" fmla="*/ 374469 w 452916"/>
                <a:gd name="connsiteY15" fmla="*/ 714103 h 748937"/>
                <a:gd name="connsiteX16" fmla="*/ 426720 w 452916"/>
                <a:gd name="connsiteY16" fmla="*/ 731520 h 748937"/>
                <a:gd name="connsiteX17" fmla="*/ 452846 w 452916"/>
                <a:gd name="connsiteY17" fmla="*/ 748937 h 748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52916" h="748937">
                  <a:moveTo>
                    <a:pt x="0" y="0"/>
                  </a:moveTo>
                  <a:cubicBezTo>
                    <a:pt x="2903" y="40640"/>
                    <a:pt x="4210" y="81426"/>
                    <a:pt x="8709" y="121920"/>
                  </a:cubicBezTo>
                  <a:cubicBezTo>
                    <a:pt x="10031" y="133815"/>
                    <a:pt x="15276" y="144978"/>
                    <a:pt x="17417" y="156754"/>
                  </a:cubicBezTo>
                  <a:cubicBezTo>
                    <a:pt x="21089" y="176949"/>
                    <a:pt x="22751" y="197467"/>
                    <a:pt x="26126" y="217714"/>
                  </a:cubicBezTo>
                  <a:cubicBezTo>
                    <a:pt x="28560" y="232314"/>
                    <a:pt x="30940" y="246977"/>
                    <a:pt x="34835" y="261257"/>
                  </a:cubicBezTo>
                  <a:cubicBezTo>
                    <a:pt x="39666" y="278970"/>
                    <a:pt x="52252" y="313509"/>
                    <a:pt x="52252" y="313509"/>
                  </a:cubicBezTo>
                  <a:cubicBezTo>
                    <a:pt x="63556" y="392642"/>
                    <a:pt x="54469" y="354998"/>
                    <a:pt x="78377" y="426720"/>
                  </a:cubicBezTo>
                  <a:cubicBezTo>
                    <a:pt x="81280" y="435429"/>
                    <a:pt x="81994" y="445208"/>
                    <a:pt x="87086" y="452846"/>
                  </a:cubicBezTo>
                  <a:cubicBezTo>
                    <a:pt x="92892" y="461555"/>
                    <a:pt x="99822" y="469611"/>
                    <a:pt x="104503" y="478972"/>
                  </a:cubicBezTo>
                  <a:cubicBezTo>
                    <a:pt x="108608" y="487182"/>
                    <a:pt x="107704" y="497753"/>
                    <a:pt x="113212" y="505097"/>
                  </a:cubicBezTo>
                  <a:cubicBezTo>
                    <a:pt x="138684" y="539059"/>
                    <a:pt x="152664" y="545912"/>
                    <a:pt x="182880" y="566057"/>
                  </a:cubicBezTo>
                  <a:cubicBezTo>
                    <a:pt x="215061" y="614329"/>
                    <a:pt x="181885" y="576149"/>
                    <a:pt x="226423" y="600892"/>
                  </a:cubicBezTo>
                  <a:cubicBezTo>
                    <a:pt x="226440" y="600901"/>
                    <a:pt x="291729" y="644429"/>
                    <a:pt x="304800" y="653143"/>
                  </a:cubicBezTo>
                  <a:lnTo>
                    <a:pt x="330926" y="670560"/>
                  </a:lnTo>
                  <a:lnTo>
                    <a:pt x="357052" y="687977"/>
                  </a:lnTo>
                  <a:cubicBezTo>
                    <a:pt x="362858" y="696686"/>
                    <a:pt x="365593" y="708556"/>
                    <a:pt x="374469" y="714103"/>
                  </a:cubicBezTo>
                  <a:cubicBezTo>
                    <a:pt x="390037" y="723833"/>
                    <a:pt x="409303" y="725714"/>
                    <a:pt x="426720" y="731520"/>
                  </a:cubicBezTo>
                  <a:cubicBezTo>
                    <a:pt x="455600" y="741147"/>
                    <a:pt x="452846" y="731049"/>
                    <a:pt x="452846" y="748937"/>
                  </a:cubicBezTo>
                </a:path>
              </a:pathLst>
            </a:custGeom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cxnSp>
          <p:nvCxnSpPr>
            <p:cNvPr id="18" name="Connettore 1 17"/>
            <p:cNvCxnSpPr/>
            <p:nvPr/>
          </p:nvCxnSpPr>
          <p:spPr>
            <a:xfrm flipH="1">
              <a:off x="2897964" y="4005064"/>
              <a:ext cx="218448" cy="401473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asellaDiTesto 18"/>
            <p:cNvSpPr txBox="1"/>
            <p:nvPr/>
          </p:nvSpPr>
          <p:spPr>
            <a:xfrm>
              <a:off x="1892370" y="2941566"/>
              <a:ext cx="442622" cy="30777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solidFill>
                    <a:srgbClr val="FFFF00"/>
                  </a:solidFill>
                </a:rPr>
                <a:t>ZES</a:t>
              </a:r>
              <a:endParaRPr lang="it-IT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20" name="CasellaDiTesto 19"/>
            <p:cNvSpPr txBox="1"/>
            <p:nvPr/>
          </p:nvSpPr>
          <p:spPr>
            <a:xfrm>
              <a:off x="2298462" y="3483303"/>
              <a:ext cx="444224" cy="30777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400" b="1" dirty="0">
                  <a:solidFill>
                    <a:srgbClr val="00B0F0"/>
                  </a:solidFill>
                </a:rPr>
                <a:t>E</a:t>
              </a:r>
              <a:r>
                <a:rPr lang="it-IT" sz="1400" b="1" dirty="0" smtClean="0">
                  <a:solidFill>
                    <a:srgbClr val="00B0F0"/>
                  </a:solidFill>
                </a:rPr>
                <a:t>ES</a:t>
              </a:r>
              <a:endParaRPr lang="it-IT" sz="1400" b="1" dirty="0">
                <a:solidFill>
                  <a:srgbClr val="00B0F0"/>
                </a:solidFill>
              </a:endParaRPr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2314354" y="4049074"/>
              <a:ext cx="471924" cy="30777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solidFill>
                    <a:srgbClr val="00B0F0"/>
                  </a:solidFill>
                </a:rPr>
                <a:t>BVS</a:t>
              </a:r>
              <a:endParaRPr lang="it-IT" sz="1400" b="1" dirty="0">
                <a:solidFill>
                  <a:srgbClr val="00B0F0"/>
                </a:solidFill>
              </a:endParaRPr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2235026" y="4673126"/>
              <a:ext cx="471924" cy="30777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solidFill>
                    <a:srgbClr val="00B0F0"/>
                  </a:solidFill>
                </a:rPr>
                <a:t>BVS</a:t>
              </a:r>
              <a:endParaRPr lang="it-IT" sz="1400" b="1" dirty="0">
                <a:solidFill>
                  <a:srgbClr val="00B0F0"/>
                </a:solidFill>
              </a:endParaRPr>
            </a:p>
          </p:txBody>
        </p:sp>
        <p:cxnSp>
          <p:nvCxnSpPr>
            <p:cNvPr id="24" name="Connettore 1 23"/>
            <p:cNvCxnSpPr/>
            <p:nvPr/>
          </p:nvCxnSpPr>
          <p:spPr>
            <a:xfrm flipH="1">
              <a:off x="7090756" y="2587861"/>
              <a:ext cx="524523" cy="234453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25"/>
            <p:cNvCxnSpPr/>
            <p:nvPr/>
          </p:nvCxnSpPr>
          <p:spPr>
            <a:xfrm flipH="1">
              <a:off x="6177285" y="2818657"/>
              <a:ext cx="905570" cy="529626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1 28"/>
            <p:cNvCxnSpPr/>
            <p:nvPr/>
          </p:nvCxnSpPr>
          <p:spPr>
            <a:xfrm flipH="1">
              <a:off x="5922890" y="3348283"/>
              <a:ext cx="254238" cy="234677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Figura a mano libera 33"/>
            <p:cNvSpPr/>
            <p:nvPr/>
          </p:nvSpPr>
          <p:spPr>
            <a:xfrm>
              <a:off x="5129347" y="3570514"/>
              <a:ext cx="792482" cy="992777"/>
            </a:xfrm>
            <a:custGeom>
              <a:avLst/>
              <a:gdLst>
                <a:gd name="connsiteX0" fmla="*/ 792482 w 792482"/>
                <a:gd name="connsiteY0" fmla="*/ 0 h 992777"/>
                <a:gd name="connsiteX1" fmla="*/ 748939 w 792482"/>
                <a:gd name="connsiteY1" fmla="*/ 8709 h 992777"/>
                <a:gd name="connsiteX2" fmla="*/ 696687 w 792482"/>
                <a:gd name="connsiteY2" fmla="*/ 43543 h 992777"/>
                <a:gd name="connsiteX3" fmla="*/ 670562 w 792482"/>
                <a:gd name="connsiteY3" fmla="*/ 60960 h 992777"/>
                <a:gd name="connsiteX4" fmla="*/ 653144 w 792482"/>
                <a:gd name="connsiteY4" fmla="*/ 78377 h 992777"/>
                <a:gd name="connsiteX5" fmla="*/ 566059 w 792482"/>
                <a:gd name="connsiteY5" fmla="*/ 113212 h 992777"/>
                <a:gd name="connsiteX6" fmla="*/ 513807 w 792482"/>
                <a:gd name="connsiteY6" fmla="*/ 148046 h 992777"/>
                <a:gd name="connsiteX7" fmla="*/ 487682 w 792482"/>
                <a:gd name="connsiteY7" fmla="*/ 165463 h 992777"/>
                <a:gd name="connsiteX8" fmla="*/ 461556 w 792482"/>
                <a:gd name="connsiteY8" fmla="*/ 174172 h 992777"/>
                <a:gd name="connsiteX9" fmla="*/ 391887 w 792482"/>
                <a:gd name="connsiteY9" fmla="*/ 235132 h 992777"/>
                <a:gd name="connsiteX10" fmla="*/ 357053 w 792482"/>
                <a:gd name="connsiteY10" fmla="*/ 278675 h 992777"/>
                <a:gd name="connsiteX11" fmla="*/ 339636 w 792482"/>
                <a:gd name="connsiteY11" fmla="*/ 304800 h 992777"/>
                <a:gd name="connsiteX12" fmla="*/ 313510 w 792482"/>
                <a:gd name="connsiteY12" fmla="*/ 313509 h 992777"/>
                <a:gd name="connsiteX13" fmla="*/ 287384 w 792482"/>
                <a:gd name="connsiteY13" fmla="*/ 339635 h 992777"/>
                <a:gd name="connsiteX14" fmla="*/ 269967 w 792482"/>
                <a:gd name="connsiteY14" fmla="*/ 365760 h 992777"/>
                <a:gd name="connsiteX15" fmla="*/ 243842 w 792482"/>
                <a:gd name="connsiteY15" fmla="*/ 383177 h 992777"/>
                <a:gd name="connsiteX16" fmla="*/ 200299 w 792482"/>
                <a:gd name="connsiteY16" fmla="*/ 461555 h 992777"/>
                <a:gd name="connsiteX17" fmla="*/ 165464 w 792482"/>
                <a:gd name="connsiteY17" fmla="*/ 505097 h 992777"/>
                <a:gd name="connsiteX18" fmla="*/ 156756 w 792482"/>
                <a:gd name="connsiteY18" fmla="*/ 531223 h 992777"/>
                <a:gd name="connsiteX19" fmla="*/ 121922 w 792482"/>
                <a:gd name="connsiteY19" fmla="*/ 583475 h 992777"/>
                <a:gd name="connsiteX20" fmla="*/ 95796 w 792482"/>
                <a:gd name="connsiteY20" fmla="*/ 635726 h 992777"/>
                <a:gd name="connsiteX21" fmla="*/ 87087 w 792482"/>
                <a:gd name="connsiteY21" fmla="*/ 670560 h 992777"/>
                <a:gd name="connsiteX22" fmla="*/ 69670 w 792482"/>
                <a:gd name="connsiteY22" fmla="*/ 722812 h 992777"/>
                <a:gd name="connsiteX23" fmla="*/ 43544 w 792482"/>
                <a:gd name="connsiteY23" fmla="*/ 801189 h 992777"/>
                <a:gd name="connsiteX24" fmla="*/ 34836 w 792482"/>
                <a:gd name="connsiteY24" fmla="*/ 827315 h 992777"/>
                <a:gd name="connsiteX25" fmla="*/ 26127 w 792482"/>
                <a:gd name="connsiteY25" fmla="*/ 853440 h 992777"/>
                <a:gd name="connsiteX26" fmla="*/ 8710 w 792482"/>
                <a:gd name="connsiteY26" fmla="*/ 923109 h 992777"/>
                <a:gd name="connsiteX27" fmla="*/ 2 w 792482"/>
                <a:gd name="connsiteY27" fmla="*/ 992777 h 992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92482" h="992777">
                  <a:moveTo>
                    <a:pt x="792482" y="0"/>
                  </a:moveTo>
                  <a:cubicBezTo>
                    <a:pt x="777968" y="2903"/>
                    <a:pt x="762414" y="2584"/>
                    <a:pt x="748939" y="8709"/>
                  </a:cubicBezTo>
                  <a:cubicBezTo>
                    <a:pt x="729882" y="17371"/>
                    <a:pt x="714104" y="31932"/>
                    <a:pt x="696687" y="43543"/>
                  </a:cubicBezTo>
                  <a:cubicBezTo>
                    <a:pt x="687979" y="49349"/>
                    <a:pt x="677963" y="53560"/>
                    <a:pt x="670562" y="60960"/>
                  </a:cubicBezTo>
                  <a:cubicBezTo>
                    <a:pt x="664756" y="66766"/>
                    <a:pt x="660488" y="74705"/>
                    <a:pt x="653144" y="78377"/>
                  </a:cubicBezTo>
                  <a:cubicBezTo>
                    <a:pt x="553450" y="128225"/>
                    <a:pt x="642153" y="67556"/>
                    <a:pt x="566059" y="113212"/>
                  </a:cubicBezTo>
                  <a:cubicBezTo>
                    <a:pt x="548109" y="123982"/>
                    <a:pt x="531224" y="136435"/>
                    <a:pt x="513807" y="148046"/>
                  </a:cubicBezTo>
                  <a:cubicBezTo>
                    <a:pt x="505099" y="153852"/>
                    <a:pt x="497611" y="162153"/>
                    <a:pt x="487682" y="165463"/>
                  </a:cubicBezTo>
                  <a:lnTo>
                    <a:pt x="461556" y="174172"/>
                  </a:lnTo>
                  <a:cubicBezTo>
                    <a:pt x="410612" y="225116"/>
                    <a:pt x="435092" y="206329"/>
                    <a:pt x="391887" y="235132"/>
                  </a:cubicBezTo>
                  <a:cubicBezTo>
                    <a:pt x="338281" y="315540"/>
                    <a:pt x="406688" y="216631"/>
                    <a:pt x="357053" y="278675"/>
                  </a:cubicBezTo>
                  <a:cubicBezTo>
                    <a:pt x="350515" y="286848"/>
                    <a:pt x="347809" y="298262"/>
                    <a:pt x="339636" y="304800"/>
                  </a:cubicBezTo>
                  <a:cubicBezTo>
                    <a:pt x="332468" y="310535"/>
                    <a:pt x="322219" y="310606"/>
                    <a:pt x="313510" y="313509"/>
                  </a:cubicBezTo>
                  <a:cubicBezTo>
                    <a:pt x="304801" y="322218"/>
                    <a:pt x="295269" y="330174"/>
                    <a:pt x="287384" y="339635"/>
                  </a:cubicBezTo>
                  <a:cubicBezTo>
                    <a:pt x="280684" y="347675"/>
                    <a:pt x="277368" y="358359"/>
                    <a:pt x="269967" y="365760"/>
                  </a:cubicBezTo>
                  <a:cubicBezTo>
                    <a:pt x="262566" y="373161"/>
                    <a:pt x="252550" y="377371"/>
                    <a:pt x="243842" y="383177"/>
                  </a:cubicBezTo>
                  <a:cubicBezTo>
                    <a:pt x="228513" y="429161"/>
                    <a:pt x="240224" y="401666"/>
                    <a:pt x="200299" y="461555"/>
                  </a:cubicBezTo>
                  <a:cubicBezTo>
                    <a:pt x="178329" y="494510"/>
                    <a:pt x="190282" y="480281"/>
                    <a:pt x="165464" y="505097"/>
                  </a:cubicBezTo>
                  <a:cubicBezTo>
                    <a:pt x="162561" y="513806"/>
                    <a:pt x="161214" y="523198"/>
                    <a:pt x="156756" y="531223"/>
                  </a:cubicBezTo>
                  <a:cubicBezTo>
                    <a:pt x="146590" y="549522"/>
                    <a:pt x="128542" y="563616"/>
                    <a:pt x="121922" y="583475"/>
                  </a:cubicBezTo>
                  <a:cubicBezTo>
                    <a:pt x="109903" y="619529"/>
                    <a:pt x="118305" y="601962"/>
                    <a:pt x="95796" y="635726"/>
                  </a:cubicBezTo>
                  <a:cubicBezTo>
                    <a:pt x="92893" y="647337"/>
                    <a:pt x="90526" y="659096"/>
                    <a:pt x="87087" y="670560"/>
                  </a:cubicBezTo>
                  <a:cubicBezTo>
                    <a:pt x="81811" y="688145"/>
                    <a:pt x="75476" y="705395"/>
                    <a:pt x="69670" y="722812"/>
                  </a:cubicBezTo>
                  <a:lnTo>
                    <a:pt x="43544" y="801189"/>
                  </a:lnTo>
                  <a:lnTo>
                    <a:pt x="34836" y="827315"/>
                  </a:lnTo>
                  <a:cubicBezTo>
                    <a:pt x="31933" y="836023"/>
                    <a:pt x="27927" y="844439"/>
                    <a:pt x="26127" y="853440"/>
                  </a:cubicBezTo>
                  <a:cubicBezTo>
                    <a:pt x="15619" y="905985"/>
                    <a:pt x="22100" y="882941"/>
                    <a:pt x="8710" y="923109"/>
                  </a:cubicBezTo>
                  <a:cubicBezTo>
                    <a:pt x="-408" y="986942"/>
                    <a:pt x="2" y="963543"/>
                    <a:pt x="2" y="992777"/>
                  </a:cubicBezTo>
                </a:path>
              </a:pathLst>
            </a:custGeom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CasellaDiTesto 34"/>
            <p:cNvSpPr txBox="1"/>
            <p:nvPr/>
          </p:nvSpPr>
          <p:spPr>
            <a:xfrm>
              <a:off x="7009698" y="2348880"/>
              <a:ext cx="442622" cy="30777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solidFill>
                    <a:srgbClr val="FFFF00"/>
                  </a:solidFill>
                </a:rPr>
                <a:t>ZES</a:t>
              </a:r>
              <a:endParaRPr lang="it-IT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36" name="CasellaDiTesto 35"/>
            <p:cNvSpPr txBox="1"/>
            <p:nvPr/>
          </p:nvSpPr>
          <p:spPr>
            <a:xfrm>
              <a:off x="6149997" y="2736086"/>
              <a:ext cx="444224" cy="30777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400" b="1" dirty="0">
                  <a:solidFill>
                    <a:srgbClr val="00B0F0"/>
                  </a:solidFill>
                </a:rPr>
                <a:t>E</a:t>
              </a:r>
              <a:r>
                <a:rPr lang="it-IT" sz="1400" b="1" dirty="0" smtClean="0">
                  <a:solidFill>
                    <a:srgbClr val="00B0F0"/>
                  </a:solidFill>
                </a:rPr>
                <a:t>ES</a:t>
              </a:r>
              <a:endParaRPr lang="it-IT" sz="1400" b="1" dirty="0">
                <a:solidFill>
                  <a:srgbClr val="00B0F0"/>
                </a:solidFill>
              </a:endParaRPr>
            </a:p>
          </p:txBody>
        </p:sp>
        <p:sp>
          <p:nvSpPr>
            <p:cNvPr id="37" name="CasellaDiTesto 36"/>
            <p:cNvSpPr txBox="1"/>
            <p:nvPr/>
          </p:nvSpPr>
          <p:spPr>
            <a:xfrm>
              <a:off x="5580112" y="3193231"/>
              <a:ext cx="471924" cy="30777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solidFill>
                    <a:srgbClr val="00B0F0"/>
                  </a:solidFill>
                </a:rPr>
                <a:t>BVS</a:t>
              </a:r>
              <a:endParaRPr lang="it-IT" sz="1400" b="1" dirty="0">
                <a:solidFill>
                  <a:srgbClr val="00B0F0"/>
                </a:solidFill>
              </a:endParaRPr>
            </a:p>
          </p:txBody>
        </p:sp>
        <p:sp>
          <p:nvSpPr>
            <p:cNvPr id="38" name="CasellaDiTesto 37"/>
            <p:cNvSpPr txBox="1"/>
            <p:nvPr/>
          </p:nvSpPr>
          <p:spPr>
            <a:xfrm>
              <a:off x="4892324" y="3759125"/>
              <a:ext cx="471924" cy="30777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solidFill>
                    <a:srgbClr val="00B0F0"/>
                  </a:solidFill>
                </a:rPr>
                <a:t>BVS</a:t>
              </a:r>
              <a:endParaRPr lang="it-IT" sz="1400" b="1" dirty="0">
                <a:solidFill>
                  <a:srgbClr val="00B0F0"/>
                </a:solidFill>
              </a:endParaRPr>
            </a:p>
          </p:txBody>
        </p:sp>
      </p:grpSp>
      <p:sp>
        <p:nvSpPr>
          <p:cNvPr id="6" name="CasellaDiTesto 5"/>
          <p:cNvSpPr txBox="1"/>
          <p:nvPr/>
        </p:nvSpPr>
        <p:spPr>
          <a:xfrm>
            <a:off x="2061923" y="6317900"/>
            <a:ext cx="520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Abbiamo quindi eseguito la valutazione OCT</a:t>
            </a:r>
            <a:endParaRPr lang="it-IT" dirty="0"/>
          </a:p>
        </p:txBody>
      </p:sp>
      <p:sp>
        <p:nvSpPr>
          <p:cNvPr id="25" name="CasellaDiTesto 24"/>
          <p:cNvSpPr txBox="1">
            <a:spLocks noChangeArrowheads="1"/>
          </p:cNvSpPr>
          <p:nvPr/>
        </p:nvSpPr>
        <p:spPr bwMode="auto">
          <a:xfrm>
            <a:off x="1122041" y="113103"/>
            <a:ext cx="7632847" cy="156966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prstClr val="white"/>
                </a:solidFill>
              </a:rPr>
              <a:t>Formazione</a:t>
            </a:r>
            <a:r>
              <a:rPr lang="en-US" sz="3200" b="1" dirty="0" smtClean="0">
                <a:solidFill>
                  <a:prstClr val="white"/>
                </a:solidFill>
              </a:rPr>
              <a:t> di </a:t>
            </a:r>
            <a:r>
              <a:rPr lang="en-US" sz="3200" b="1" dirty="0" err="1" smtClean="0">
                <a:solidFill>
                  <a:prstClr val="white"/>
                </a:solidFill>
              </a:rPr>
              <a:t>multipli</a:t>
            </a:r>
            <a:r>
              <a:rPr lang="en-US" sz="3200" b="1" dirty="0" smtClean="0">
                <a:solidFill>
                  <a:prstClr val="white"/>
                </a:solidFill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</a:rPr>
              <a:t>aneurismi</a:t>
            </a:r>
            <a:r>
              <a:rPr lang="en-US" sz="3200" b="1" dirty="0" smtClean="0">
                <a:solidFill>
                  <a:prstClr val="white"/>
                </a:solidFill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</a:rPr>
              <a:t>dopo</a:t>
            </a:r>
            <a:r>
              <a:rPr lang="en-US" sz="3200" b="1" dirty="0" smtClean="0">
                <a:solidFill>
                  <a:prstClr val="white"/>
                </a:solidFill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</a:rPr>
              <a:t>impianto</a:t>
            </a:r>
            <a:r>
              <a:rPr lang="en-US" sz="3200" b="1" dirty="0" smtClean="0">
                <a:solidFill>
                  <a:prstClr val="white"/>
                </a:solidFill>
              </a:rPr>
              <a:t> di </a:t>
            </a:r>
            <a:r>
              <a:rPr lang="en-US" sz="3200" b="1" dirty="0" err="1" smtClean="0">
                <a:solidFill>
                  <a:prstClr val="white"/>
                </a:solidFill>
              </a:rPr>
              <a:t>Everolimus</a:t>
            </a:r>
            <a:r>
              <a:rPr lang="en-US" sz="3200" b="1" dirty="0" smtClean="0">
                <a:solidFill>
                  <a:prstClr val="white"/>
                </a:solidFill>
              </a:rPr>
              <a:t> Eluting </a:t>
            </a:r>
            <a:r>
              <a:rPr lang="en-US" sz="3200" b="1" dirty="0">
                <a:solidFill>
                  <a:prstClr val="white"/>
                </a:solidFill>
              </a:rPr>
              <a:t>DES and </a:t>
            </a:r>
            <a:r>
              <a:rPr lang="en-US" sz="3200" b="1" dirty="0" smtClean="0">
                <a:solidFill>
                  <a:prstClr val="white"/>
                </a:solidFill>
              </a:rPr>
              <a:t>BVS</a:t>
            </a:r>
            <a:endParaRPr lang="it-IT" altLang="it-IT" sz="32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27" name="Immagine 26" descr="9208a937-0bf5-45a9-a606-94f76cd17964_xl.jpg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8482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magine 3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" t="78350" r="18"/>
          <a:stretch/>
        </p:blipFill>
        <p:spPr>
          <a:xfrm>
            <a:off x="55551" y="2121326"/>
            <a:ext cx="9052953" cy="14760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2" t="11151" r="11413" b="44750"/>
          <a:stretch/>
        </p:blipFill>
        <p:spPr>
          <a:xfrm>
            <a:off x="4622017" y="3993534"/>
            <a:ext cx="2160000" cy="21600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75" t="11151" r="12200" b="57350"/>
          <a:stretch/>
        </p:blipFill>
        <p:spPr>
          <a:xfrm>
            <a:off x="107744" y="3993534"/>
            <a:ext cx="2160000" cy="216000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8" name="Connettore 1 7"/>
          <p:cNvCxnSpPr/>
          <p:nvPr/>
        </p:nvCxnSpPr>
        <p:spPr>
          <a:xfrm flipH="1">
            <a:off x="313509" y="2049318"/>
            <a:ext cx="10019" cy="8411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e 8"/>
          <p:cNvSpPr/>
          <p:nvPr/>
        </p:nvSpPr>
        <p:spPr>
          <a:xfrm>
            <a:off x="251520" y="1869218"/>
            <a:ext cx="144016" cy="1800200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1641132" y="1883998"/>
            <a:ext cx="144016" cy="1800200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2214641" y="1890832"/>
            <a:ext cx="144016" cy="1800200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2638683" y="1883998"/>
            <a:ext cx="144016" cy="1800200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161716" y="5648860"/>
            <a:ext cx="923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/>
              <a:t>2,66 mm</a:t>
            </a:r>
          </a:p>
          <a:p>
            <a:r>
              <a:rPr lang="it-IT" sz="1400" b="1" dirty="0" smtClean="0"/>
              <a:t>0,34 mm</a:t>
            </a:r>
            <a:endParaRPr lang="it-IT" sz="1400" b="1" dirty="0"/>
          </a:p>
        </p:txBody>
      </p:sp>
      <p:cxnSp>
        <p:nvCxnSpPr>
          <p:cNvPr id="22" name="Connettore 2 21"/>
          <p:cNvCxnSpPr>
            <a:stCxn id="9" idx="4"/>
          </p:cNvCxnSpPr>
          <p:nvPr/>
        </p:nvCxnSpPr>
        <p:spPr>
          <a:xfrm>
            <a:off x="323528" y="3669418"/>
            <a:ext cx="648072" cy="252108"/>
          </a:xfrm>
          <a:prstGeom prst="straightConnector1">
            <a:avLst/>
          </a:prstGeom>
          <a:ln>
            <a:solidFill>
              <a:srgbClr val="00B0F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>
            <a:stCxn id="10" idx="4"/>
          </p:cNvCxnSpPr>
          <p:nvPr/>
        </p:nvCxnSpPr>
        <p:spPr>
          <a:xfrm>
            <a:off x="1713140" y="3684198"/>
            <a:ext cx="1130668" cy="237328"/>
          </a:xfrm>
          <a:prstGeom prst="straightConnector1">
            <a:avLst/>
          </a:prstGeom>
          <a:ln>
            <a:solidFill>
              <a:srgbClr val="00B0F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>
            <a:stCxn id="11" idx="4"/>
          </p:cNvCxnSpPr>
          <p:nvPr/>
        </p:nvCxnSpPr>
        <p:spPr>
          <a:xfrm>
            <a:off x="2286649" y="3691032"/>
            <a:ext cx="2789407" cy="230494"/>
          </a:xfrm>
          <a:prstGeom prst="straightConnector1">
            <a:avLst/>
          </a:prstGeom>
          <a:ln>
            <a:solidFill>
              <a:srgbClr val="00B0F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>
            <a:off x="2829264" y="3619024"/>
            <a:ext cx="4479040" cy="302502"/>
          </a:xfrm>
          <a:prstGeom prst="straightConnector1">
            <a:avLst/>
          </a:prstGeom>
          <a:ln>
            <a:solidFill>
              <a:srgbClr val="00B0F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/>
          <p:cNvSpPr txBox="1"/>
          <p:nvPr/>
        </p:nvSpPr>
        <p:spPr>
          <a:xfrm>
            <a:off x="4657511" y="5773989"/>
            <a:ext cx="923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/>
              <a:t>4,56 mm</a:t>
            </a:r>
            <a:endParaRPr lang="it-IT" sz="1400" b="1" dirty="0"/>
          </a:p>
        </p:txBody>
      </p:sp>
      <p:sp>
        <p:nvSpPr>
          <p:cNvPr id="31" name="CasellaDiTesto 30"/>
          <p:cNvSpPr txBox="1"/>
          <p:nvPr/>
        </p:nvSpPr>
        <p:spPr>
          <a:xfrm>
            <a:off x="2910879" y="1652278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OCT </a:t>
            </a:r>
            <a:r>
              <a:rPr lang="it-IT" dirty="0" err="1" smtClean="0"/>
              <a:t>scan</a:t>
            </a:r>
            <a:r>
              <a:rPr lang="it-IT" dirty="0" smtClean="0"/>
              <a:t> </a:t>
            </a:r>
            <a:r>
              <a:rPr lang="it-IT" dirty="0" err="1" smtClean="0"/>
              <a:t>analysis</a:t>
            </a:r>
            <a:r>
              <a:rPr lang="it-IT" dirty="0" smtClean="0"/>
              <a:t>: IVA distale</a:t>
            </a:r>
            <a:endParaRPr lang="it-IT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-45845" y="6155229"/>
            <a:ext cx="2467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/>
              <a:t>BVS: corretta espansione, apposizione ed </a:t>
            </a:r>
            <a:r>
              <a:rPr lang="it-IT" sz="1200" b="1" dirty="0" err="1" smtClean="0"/>
              <a:t>endotelizzazione</a:t>
            </a:r>
            <a:endParaRPr lang="it-IT" sz="1200" b="1" dirty="0"/>
          </a:p>
        </p:txBody>
      </p:sp>
      <p:sp>
        <p:nvSpPr>
          <p:cNvPr id="33" name="CasellaDiTesto 32"/>
          <p:cNvSpPr txBox="1"/>
          <p:nvPr/>
        </p:nvSpPr>
        <p:spPr>
          <a:xfrm>
            <a:off x="2339752" y="6146720"/>
            <a:ext cx="216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/>
              <a:t>BVS: apposizione di trombo bianco</a:t>
            </a:r>
            <a:endParaRPr lang="it-IT" sz="1200" b="1" dirty="0"/>
          </a:p>
        </p:txBody>
      </p:sp>
      <p:sp>
        <p:nvSpPr>
          <p:cNvPr id="34" name="CasellaDiTesto 33"/>
          <p:cNvSpPr txBox="1"/>
          <p:nvPr/>
        </p:nvSpPr>
        <p:spPr>
          <a:xfrm>
            <a:off x="4644248" y="6146720"/>
            <a:ext cx="216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/>
              <a:t>BVS: grande aneurisma con scomparsa degli </a:t>
            </a:r>
            <a:r>
              <a:rPr lang="it-IT" sz="1200" b="1" dirty="0" err="1" smtClean="0"/>
              <a:t>strut</a:t>
            </a:r>
            <a:r>
              <a:rPr lang="it-IT" sz="1200" b="1" dirty="0" smtClean="0"/>
              <a:t> a </a:t>
            </a:r>
            <a:r>
              <a:rPr lang="en-US" sz="1200" b="1" dirty="0" smtClean="0"/>
              <a:t>270°</a:t>
            </a:r>
            <a:endParaRPr lang="it-IT" sz="1200" b="1" dirty="0"/>
          </a:p>
        </p:txBody>
      </p:sp>
      <p:sp>
        <p:nvSpPr>
          <p:cNvPr id="35" name="CasellaDiTesto 34"/>
          <p:cNvSpPr txBox="1"/>
          <p:nvPr/>
        </p:nvSpPr>
        <p:spPr>
          <a:xfrm>
            <a:off x="6876256" y="6128136"/>
            <a:ext cx="216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/>
              <a:t>BVS: grande aneurisma con pochi </a:t>
            </a:r>
            <a:r>
              <a:rPr lang="it-IT" sz="1200" b="1" dirty="0" err="1" smtClean="0"/>
              <a:t>struts</a:t>
            </a:r>
            <a:endParaRPr lang="it-IT" sz="1200" b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325" t="12200" r="9051" b="56300"/>
          <a:stretch/>
        </p:blipFill>
        <p:spPr>
          <a:xfrm>
            <a:off x="2357170" y="3993534"/>
            <a:ext cx="2160240" cy="21602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300" t="11151" r="13775" b="48949"/>
          <a:stretch/>
        </p:blipFill>
        <p:spPr>
          <a:xfrm>
            <a:off x="6886624" y="3968136"/>
            <a:ext cx="2160000" cy="216000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25" name="Connettore 2 24"/>
          <p:cNvCxnSpPr/>
          <p:nvPr/>
        </p:nvCxnSpPr>
        <p:spPr>
          <a:xfrm flipH="1">
            <a:off x="956764" y="5477171"/>
            <a:ext cx="22041" cy="171689"/>
          </a:xfrm>
          <a:prstGeom prst="straightConnector1">
            <a:avLst/>
          </a:prstGeom>
          <a:ln>
            <a:solidFill>
              <a:srgbClr val="00B0F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/>
          <p:cNvCxnSpPr/>
          <p:nvPr/>
        </p:nvCxnSpPr>
        <p:spPr>
          <a:xfrm>
            <a:off x="755576" y="4713614"/>
            <a:ext cx="792088" cy="745011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/>
          <p:cNvCxnSpPr/>
          <p:nvPr/>
        </p:nvCxnSpPr>
        <p:spPr>
          <a:xfrm flipH="1">
            <a:off x="5076055" y="4713614"/>
            <a:ext cx="1224137" cy="898116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/>
          <p:cNvSpPr txBox="1">
            <a:spLocks noChangeArrowheads="1"/>
          </p:cNvSpPr>
          <p:nvPr/>
        </p:nvSpPr>
        <p:spPr bwMode="auto">
          <a:xfrm>
            <a:off x="1259631" y="132192"/>
            <a:ext cx="7632847" cy="156966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prstClr val="white"/>
                </a:solidFill>
              </a:rPr>
              <a:t>Formazione</a:t>
            </a:r>
            <a:r>
              <a:rPr lang="en-US" sz="3200" b="1" dirty="0" smtClean="0">
                <a:solidFill>
                  <a:prstClr val="white"/>
                </a:solidFill>
              </a:rPr>
              <a:t> di </a:t>
            </a:r>
            <a:r>
              <a:rPr lang="en-US" sz="3200" b="1" dirty="0" err="1" smtClean="0">
                <a:solidFill>
                  <a:prstClr val="white"/>
                </a:solidFill>
              </a:rPr>
              <a:t>multipli</a:t>
            </a:r>
            <a:r>
              <a:rPr lang="en-US" sz="3200" b="1" dirty="0" smtClean="0">
                <a:solidFill>
                  <a:prstClr val="white"/>
                </a:solidFill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</a:rPr>
              <a:t>aneurismi</a:t>
            </a:r>
            <a:r>
              <a:rPr lang="en-US" sz="3200" b="1" dirty="0" smtClean="0">
                <a:solidFill>
                  <a:prstClr val="white"/>
                </a:solidFill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</a:rPr>
              <a:t>dopo</a:t>
            </a:r>
            <a:r>
              <a:rPr lang="en-US" sz="3200" b="1" dirty="0" smtClean="0">
                <a:solidFill>
                  <a:prstClr val="white"/>
                </a:solidFill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</a:rPr>
              <a:t>impianto</a:t>
            </a:r>
            <a:r>
              <a:rPr lang="en-US" sz="3200" b="1" dirty="0" smtClean="0">
                <a:solidFill>
                  <a:prstClr val="white"/>
                </a:solidFill>
              </a:rPr>
              <a:t> di </a:t>
            </a:r>
            <a:r>
              <a:rPr lang="en-US" sz="3200" b="1" dirty="0" err="1" smtClean="0">
                <a:solidFill>
                  <a:prstClr val="white"/>
                </a:solidFill>
              </a:rPr>
              <a:t>Everolimus</a:t>
            </a:r>
            <a:r>
              <a:rPr lang="en-US" sz="3200" b="1" dirty="0" smtClean="0">
                <a:solidFill>
                  <a:prstClr val="white"/>
                </a:solidFill>
              </a:rPr>
              <a:t> Eluting </a:t>
            </a:r>
            <a:r>
              <a:rPr lang="en-US" sz="3200" b="1" dirty="0">
                <a:solidFill>
                  <a:prstClr val="white"/>
                </a:solidFill>
              </a:rPr>
              <a:t>DES and </a:t>
            </a:r>
            <a:r>
              <a:rPr lang="en-US" sz="3200" b="1" dirty="0" smtClean="0">
                <a:solidFill>
                  <a:prstClr val="white"/>
                </a:solidFill>
              </a:rPr>
              <a:t>BVS</a:t>
            </a:r>
            <a:endParaRPr lang="it-IT" altLang="it-IT" sz="32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36" name="Immagine 35" descr="9208a937-0bf5-45a9-a606-94f76cd17964_xl.jpg.pn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8213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5" grpId="0"/>
      <p:bldP spid="30" grpId="0"/>
      <p:bldP spid="32" grpId="0"/>
      <p:bldP spid="33" grpId="0"/>
      <p:bldP spid="34" grpId="0"/>
      <p:bldP spid="35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magine 3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" t="78350" r="18"/>
          <a:stretch/>
        </p:blipFill>
        <p:spPr>
          <a:xfrm>
            <a:off x="35496" y="2058266"/>
            <a:ext cx="9052953" cy="147600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8" name="Connettore 1 7"/>
          <p:cNvCxnSpPr/>
          <p:nvPr/>
        </p:nvCxnSpPr>
        <p:spPr>
          <a:xfrm flipH="1">
            <a:off x="313509" y="2094106"/>
            <a:ext cx="10019" cy="8411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e 8"/>
          <p:cNvSpPr/>
          <p:nvPr/>
        </p:nvSpPr>
        <p:spPr>
          <a:xfrm>
            <a:off x="3131840" y="1914006"/>
            <a:ext cx="144016" cy="1800200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3419872" y="1914006"/>
            <a:ext cx="144016" cy="1800200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3995936" y="1914006"/>
            <a:ext cx="144016" cy="1800200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4572000" y="1928786"/>
            <a:ext cx="144016" cy="1800200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/>
          <p:cNvSpPr txBox="1"/>
          <p:nvPr/>
        </p:nvSpPr>
        <p:spPr>
          <a:xfrm>
            <a:off x="3197496" y="1698708"/>
            <a:ext cx="3494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OCT </a:t>
            </a:r>
            <a:r>
              <a:rPr lang="it-IT" dirty="0" err="1" smtClean="0"/>
              <a:t>scan</a:t>
            </a:r>
            <a:r>
              <a:rPr lang="it-IT" dirty="0" smtClean="0"/>
              <a:t> </a:t>
            </a:r>
            <a:r>
              <a:rPr lang="it-IT" dirty="0" err="1" smtClean="0"/>
              <a:t>analysis</a:t>
            </a:r>
            <a:r>
              <a:rPr lang="it-IT" dirty="0" smtClean="0"/>
              <a:t>: IVA media</a:t>
            </a:r>
            <a:endParaRPr lang="it-IT" dirty="0"/>
          </a:p>
        </p:txBody>
      </p:sp>
      <p:cxnSp>
        <p:nvCxnSpPr>
          <p:cNvPr id="17" name="Connettore 2 16"/>
          <p:cNvCxnSpPr>
            <a:stCxn id="9" idx="4"/>
          </p:cNvCxnSpPr>
          <p:nvPr/>
        </p:nvCxnSpPr>
        <p:spPr>
          <a:xfrm flipH="1">
            <a:off x="1331640" y="3714206"/>
            <a:ext cx="1872208" cy="324116"/>
          </a:xfrm>
          <a:prstGeom prst="straightConnector1">
            <a:avLst/>
          </a:prstGeom>
          <a:ln>
            <a:solidFill>
              <a:srgbClr val="00B0F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>
            <a:stCxn id="10" idx="4"/>
          </p:cNvCxnSpPr>
          <p:nvPr/>
        </p:nvCxnSpPr>
        <p:spPr>
          <a:xfrm>
            <a:off x="3491880" y="3714206"/>
            <a:ext cx="0" cy="309336"/>
          </a:xfrm>
          <a:prstGeom prst="straightConnector1">
            <a:avLst/>
          </a:prstGeom>
          <a:ln>
            <a:solidFill>
              <a:srgbClr val="00B0F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/>
          <p:cNvCxnSpPr>
            <a:stCxn id="11" idx="4"/>
          </p:cNvCxnSpPr>
          <p:nvPr/>
        </p:nvCxnSpPr>
        <p:spPr>
          <a:xfrm>
            <a:off x="4067944" y="3714206"/>
            <a:ext cx="1368152" cy="302502"/>
          </a:xfrm>
          <a:prstGeom prst="straightConnector1">
            <a:avLst/>
          </a:prstGeom>
          <a:ln>
            <a:solidFill>
              <a:srgbClr val="00B0F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/>
          <p:cNvCxnSpPr>
            <a:stCxn id="12" idx="4"/>
          </p:cNvCxnSpPr>
          <p:nvPr/>
        </p:nvCxnSpPr>
        <p:spPr>
          <a:xfrm>
            <a:off x="4644008" y="3728986"/>
            <a:ext cx="2808312" cy="309336"/>
          </a:xfrm>
          <a:prstGeom prst="straightConnector1">
            <a:avLst/>
          </a:prstGeom>
          <a:ln>
            <a:solidFill>
              <a:srgbClr val="00B0F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asellaDiTesto 32"/>
          <p:cNvSpPr txBox="1"/>
          <p:nvPr/>
        </p:nvSpPr>
        <p:spPr>
          <a:xfrm>
            <a:off x="251520" y="6270810"/>
            <a:ext cx="2107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/>
              <a:t>BVS: </a:t>
            </a:r>
            <a:r>
              <a:rPr lang="it-IT" sz="1200" b="1" dirty="0" err="1" smtClean="0"/>
              <a:t>floating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covered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struts</a:t>
            </a:r>
            <a:endParaRPr lang="it-IT" sz="1200" b="1" dirty="0"/>
          </a:p>
        </p:txBody>
      </p:sp>
      <p:sp>
        <p:nvSpPr>
          <p:cNvPr id="34" name="CasellaDiTesto 33"/>
          <p:cNvSpPr txBox="1"/>
          <p:nvPr/>
        </p:nvSpPr>
        <p:spPr>
          <a:xfrm>
            <a:off x="2392856" y="6270810"/>
            <a:ext cx="2179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/>
              <a:t>BVS: </a:t>
            </a:r>
            <a:r>
              <a:rPr lang="it-IT" sz="1200" b="1" dirty="0" err="1" smtClean="0"/>
              <a:t>strut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overlapping</a:t>
            </a:r>
            <a:endParaRPr lang="it-IT" sz="1200" b="1" dirty="0"/>
          </a:p>
        </p:txBody>
      </p:sp>
      <p:sp>
        <p:nvSpPr>
          <p:cNvPr id="35" name="CasellaDiTesto 34"/>
          <p:cNvSpPr txBox="1"/>
          <p:nvPr/>
        </p:nvSpPr>
        <p:spPr>
          <a:xfrm>
            <a:off x="4678208" y="6270810"/>
            <a:ext cx="2144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/>
              <a:t>BVS: vasta </a:t>
            </a:r>
            <a:r>
              <a:rPr lang="it-IT" sz="1200" b="1" dirty="0" err="1" smtClean="0"/>
              <a:t>malapposition</a:t>
            </a:r>
            <a:r>
              <a:rPr lang="it-IT" sz="1200" b="1" dirty="0" smtClean="0"/>
              <a:t> con </a:t>
            </a:r>
            <a:r>
              <a:rPr lang="it-IT" sz="1200" b="1" dirty="0" err="1" smtClean="0"/>
              <a:t>struts</a:t>
            </a:r>
            <a:r>
              <a:rPr lang="it-IT" sz="1200" b="1" dirty="0" smtClean="0"/>
              <a:t> a ponte ricoperti </a:t>
            </a:r>
            <a:endParaRPr lang="it-IT" sz="1200" b="1" dirty="0"/>
          </a:p>
        </p:txBody>
      </p:sp>
      <p:sp>
        <p:nvSpPr>
          <p:cNvPr id="36" name="CasellaDiTesto 35"/>
          <p:cNvSpPr txBox="1"/>
          <p:nvPr/>
        </p:nvSpPr>
        <p:spPr>
          <a:xfrm>
            <a:off x="6876256" y="6270570"/>
            <a:ext cx="2179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/>
              <a:t>Plastic-metal </a:t>
            </a:r>
            <a:r>
              <a:rPr lang="it-IT" sz="1200" b="1" dirty="0" err="1" smtClean="0"/>
              <a:t>stent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overlap</a:t>
            </a:r>
            <a:endParaRPr lang="it-IT" sz="1200" b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63" t="9051" r="1175" b="54200"/>
          <a:stretch/>
        </p:blipFill>
        <p:spPr>
          <a:xfrm>
            <a:off x="97627" y="4110330"/>
            <a:ext cx="2160000" cy="21600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37" t="11151" r="9838" b="57350"/>
          <a:stretch/>
        </p:blipFill>
        <p:spPr>
          <a:xfrm>
            <a:off x="2358656" y="4103736"/>
            <a:ext cx="2160240" cy="21602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963" t="17451" r="9838" b="48950"/>
          <a:stretch/>
        </p:blipFill>
        <p:spPr>
          <a:xfrm>
            <a:off x="4625104" y="4110330"/>
            <a:ext cx="2160000" cy="216000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18" name="Connettore 2 17"/>
          <p:cNvCxnSpPr/>
          <p:nvPr/>
        </p:nvCxnSpPr>
        <p:spPr>
          <a:xfrm flipH="1">
            <a:off x="5364088" y="4398157"/>
            <a:ext cx="552239" cy="1665876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>
            <a:off x="5220072" y="4397151"/>
            <a:ext cx="696255" cy="937315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5916556" y="5747395"/>
            <a:ext cx="923651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400" b="1" dirty="0" smtClean="0"/>
              <a:t>2,53 mm</a:t>
            </a:r>
          </a:p>
          <a:p>
            <a:r>
              <a:rPr lang="it-IT" sz="1400" b="1" dirty="0" smtClean="0"/>
              <a:t>3,96 mm</a:t>
            </a:r>
            <a:endParaRPr lang="it-IT" sz="1400" b="1" dirty="0"/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75" t="12201" r="12200" b="56300"/>
          <a:stretch/>
        </p:blipFill>
        <p:spPr>
          <a:xfrm>
            <a:off x="6876256" y="4110330"/>
            <a:ext cx="2160240" cy="216024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7" name="CasellaDiTesto 26"/>
          <p:cNvSpPr txBox="1">
            <a:spLocks noChangeArrowheads="1"/>
          </p:cNvSpPr>
          <p:nvPr/>
        </p:nvSpPr>
        <p:spPr bwMode="auto">
          <a:xfrm>
            <a:off x="1128505" y="141576"/>
            <a:ext cx="7632847" cy="156966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prstClr val="white"/>
                </a:solidFill>
              </a:rPr>
              <a:t>Formazione</a:t>
            </a:r>
            <a:r>
              <a:rPr lang="en-US" sz="3200" b="1" dirty="0" smtClean="0">
                <a:solidFill>
                  <a:prstClr val="white"/>
                </a:solidFill>
              </a:rPr>
              <a:t> di </a:t>
            </a:r>
            <a:r>
              <a:rPr lang="en-US" sz="3200" b="1" dirty="0" err="1" smtClean="0">
                <a:solidFill>
                  <a:prstClr val="white"/>
                </a:solidFill>
              </a:rPr>
              <a:t>multipli</a:t>
            </a:r>
            <a:r>
              <a:rPr lang="en-US" sz="3200" b="1" dirty="0" smtClean="0">
                <a:solidFill>
                  <a:prstClr val="white"/>
                </a:solidFill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</a:rPr>
              <a:t>aneurismi</a:t>
            </a:r>
            <a:r>
              <a:rPr lang="en-US" sz="3200" b="1" dirty="0" smtClean="0">
                <a:solidFill>
                  <a:prstClr val="white"/>
                </a:solidFill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</a:rPr>
              <a:t>dopo</a:t>
            </a:r>
            <a:r>
              <a:rPr lang="en-US" sz="3200" b="1" dirty="0" smtClean="0">
                <a:solidFill>
                  <a:prstClr val="white"/>
                </a:solidFill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</a:rPr>
              <a:t>impianto</a:t>
            </a:r>
            <a:r>
              <a:rPr lang="en-US" sz="3200" b="1" dirty="0" smtClean="0">
                <a:solidFill>
                  <a:prstClr val="white"/>
                </a:solidFill>
              </a:rPr>
              <a:t> di </a:t>
            </a:r>
            <a:r>
              <a:rPr lang="en-US" sz="3200" b="1" dirty="0" err="1" smtClean="0">
                <a:solidFill>
                  <a:prstClr val="white"/>
                </a:solidFill>
              </a:rPr>
              <a:t>Everolimus</a:t>
            </a:r>
            <a:r>
              <a:rPr lang="en-US" sz="3200" b="1" dirty="0" smtClean="0">
                <a:solidFill>
                  <a:prstClr val="white"/>
                </a:solidFill>
              </a:rPr>
              <a:t> Eluting </a:t>
            </a:r>
            <a:r>
              <a:rPr lang="en-US" sz="3200" b="1" dirty="0">
                <a:solidFill>
                  <a:prstClr val="white"/>
                </a:solidFill>
              </a:rPr>
              <a:t>DES and </a:t>
            </a:r>
            <a:r>
              <a:rPr lang="en-US" sz="3200" b="1" dirty="0" smtClean="0">
                <a:solidFill>
                  <a:prstClr val="white"/>
                </a:solidFill>
              </a:rPr>
              <a:t>BVS</a:t>
            </a:r>
            <a:endParaRPr lang="it-IT" altLang="it-IT" sz="32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26" name="Immagine 25" descr="9208a937-0bf5-45a9-a606-94f76cd17964_xl.jpg.pn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456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33" grpId="0"/>
      <p:bldP spid="34" grpId="0"/>
      <p:bldP spid="35" grpId="0"/>
      <p:bldP spid="36" grpId="0"/>
      <p:bldP spid="15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magine 3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" t="78350" r="18"/>
          <a:stretch/>
        </p:blipFill>
        <p:spPr>
          <a:xfrm>
            <a:off x="35496" y="2112928"/>
            <a:ext cx="9052953" cy="1476000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 flipH="1">
            <a:off x="313509" y="2148768"/>
            <a:ext cx="10019" cy="8411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e 8"/>
          <p:cNvSpPr/>
          <p:nvPr/>
        </p:nvSpPr>
        <p:spPr>
          <a:xfrm>
            <a:off x="5364088" y="1968668"/>
            <a:ext cx="144016" cy="1800200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6660232" y="1983448"/>
            <a:ext cx="144016" cy="1800200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7596336" y="1990282"/>
            <a:ext cx="144016" cy="1800200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8748464" y="1983448"/>
            <a:ext cx="144016" cy="1800200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/>
          <p:cNvSpPr txBox="1"/>
          <p:nvPr/>
        </p:nvSpPr>
        <p:spPr>
          <a:xfrm>
            <a:off x="2979192" y="1707428"/>
            <a:ext cx="393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OCT </a:t>
            </a:r>
            <a:r>
              <a:rPr lang="it-IT" dirty="0" err="1" smtClean="0"/>
              <a:t>scan</a:t>
            </a:r>
            <a:r>
              <a:rPr lang="it-IT" dirty="0" smtClean="0"/>
              <a:t> </a:t>
            </a:r>
            <a:r>
              <a:rPr lang="it-IT" dirty="0" err="1" smtClean="0"/>
              <a:t>analysis</a:t>
            </a:r>
            <a:r>
              <a:rPr lang="it-IT" dirty="0" smtClean="0"/>
              <a:t>: IVA prossimale</a:t>
            </a:r>
            <a:endParaRPr lang="it-IT" dirty="0"/>
          </a:p>
        </p:txBody>
      </p:sp>
      <p:cxnSp>
        <p:nvCxnSpPr>
          <p:cNvPr id="21" name="Connettore 2 20"/>
          <p:cNvCxnSpPr>
            <a:stCxn id="9" idx="4"/>
          </p:cNvCxnSpPr>
          <p:nvPr/>
        </p:nvCxnSpPr>
        <p:spPr>
          <a:xfrm flipH="1">
            <a:off x="1763688" y="3768868"/>
            <a:ext cx="3672408" cy="324116"/>
          </a:xfrm>
          <a:prstGeom prst="straightConnector1">
            <a:avLst/>
          </a:prstGeom>
          <a:ln>
            <a:solidFill>
              <a:srgbClr val="00B0F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>
            <a:stCxn id="10" idx="4"/>
          </p:cNvCxnSpPr>
          <p:nvPr/>
        </p:nvCxnSpPr>
        <p:spPr>
          <a:xfrm flipH="1">
            <a:off x="3851920" y="3783648"/>
            <a:ext cx="2880320" cy="309336"/>
          </a:xfrm>
          <a:prstGeom prst="straightConnector1">
            <a:avLst/>
          </a:prstGeom>
          <a:ln>
            <a:solidFill>
              <a:srgbClr val="00B0F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>
            <a:stCxn id="11" idx="4"/>
          </p:cNvCxnSpPr>
          <p:nvPr/>
        </p:nvCxnSpPr>
        <p:spPr>
          <a:xfrm flipH="1">
            <a:off x="6228184" y="3790482"/>
            <a:ext cx="1440160" cy="302502"/>
          </a:xfrm>
          <a:prstGeom prst="straightConnector1">
            <a:avLst/>
          </a:prstGeom>
          <a:ln>
            <a:solidFill>
              <a:srgbClr val="00B0F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/>
          <p:cNvCxnSpPr/>
          <p:nvPr/>
        </p:nvCxnSpPr>
        <p:spPr>
          <a:xfrm flipH="1">
            <a:off x="8162948" y="3783648"/>
            <a:ext cx="648072" cy="309336"/>
          </a:xfrm>
          <a:prstGeom prst="straightConnector1">
            <a:avLst/>
          </a:prstGeom>
          <a:ln>
            <a:solidFill>
              <a:srgbClr val="00B0F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asellaDiTesto 32"/>
          <p:cNvSpPr txBox="1"/>
          <p:nvPr/>
        </p:nvSpPr>
        <p:spPr>
          <a:xfrm>
            <a:off x="304624" y="6306068"/>
            <a:ext cx="17470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/>
              <a:t>Grande aneurisma con </a:t>
            </a:r>
            <a:r>
              <a:rPr lang="it-IT" sz="1200" b="1" dirty="0" err="1" smtClean="0"/>
              <a:t>struts</a:t>
            </a:r>
            <a:r>
              <a:rPr lang="it-IT" sz="1200" b="1" dirty="0" smtClean="0"/>
              <a:t> scoperti</a:t>
            </a:r>
            <a:endParaRPr lang="it-IT" sz="1200" b="1" dirty="0"/>
          </a:p>
        </p:txBody>
      </p:sp>
      <p:sp>
        <p:nvSpPr>
          <p:cNvPr id="34" name="CasellaDiTesto 33"/>
          <p:cNvSpPr txBox="1"/>
          <p:nvPr/>
        </p:nvSpPr>
        <p:spPr>
          <a:xfrm>
            <a:off x="2464864" y="6358331"/>
            <a:ext cx="21071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/>
              <a:t>Iniziale tossicità parietale</a:t>
            </a:r>
            <a:endParaRPr lang="it-IT" sz="1200" b="1" dirty="0"/>
          </a:p>
        </p:txBody>
      </p:sp>
      <p:sp>
        <p:nvSpPr>
          <p:cNvPr id="35" name="CasellaDiTesto 34"/>
          <p:cNvSpPr txBox="1"/>
          <p:nvPr/>
        </p:nvSpPr>
        <p:spPr>
          <a:xfrm>
            <a:off x="4841128" y="6358331"/>
            <a:ext cx="174709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/>
              <a:t>EES-ZES </a:t>
            </a:r>
            <a:r>
              <a:rPr lang="it-IT" sz="1200" b="1" dirty="0" err="1" smtClean="0"/>
              <a:t>overlapping</a:t>
            </a:r>
            <a:endParaRPr lang="it-IT" sz="1200" b="1" dirty="0"/>
          </a:p>
        </p:txBody>
      </p:sp>
      <p:sp>
        <p:nvSpPr>
          <p:cNvPr id="36" name="CasellaDiTesto 35"/>
          <p:cNvSpPr txBox="1"/>
          <p:nvPr/>
        </p:nvSpPr>
        <p:spPr>
          <a:xfrm>
            <a:off x="6876256" y="6253224"/>
            <a:ext cx="217914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/>
              <a:t>ZES: ottimale espansione, apposizione ed </a:t>
            </a:r>
            <a:r>
              <a:rPr lang="it-IT" sz="1200" b="1" dirty="0" err="1" smtClean="0"/>
              <a:t>endotelizzazione</a:t>
            </a:r>
            <a:endParaRPr lang="it-IT" sz="1200" b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37" t="10101" r="4326" b="51050"/>
          <a:stretch/>
        </p:blipFill>
        <p:spPr>
          <a:xfrm>
            <a:off x="89285" y="4165193"/>
            <a:ext cx="2160000" cy="216000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6" name="Connettore 2 5"/>
          <p:cNvCxnSpPr/>
          <p:nvPr/>
        </p:nvCxnSpPr>
        <p:spPr>
          <a:xfrm flipH="1">
            <a:off x="1053180" y="4453024"/>
            <a:ext cx="145424" cy="144016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>
            <a:off x="827344" y="4515551"/>
            <a:ext cx="504296" cy="945585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1386886" y="5811932"/>
            <a:ext cx="837089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it-IT" sz="1400" b="1" dirty="0" smtClean="0">
                <a:solidFill>
                  <a:schemeClr val="bg1"/>
                </a:solidFill>
              </a:rPr>
              <a:t>2,41 mm</a:t>
            </a:r>
          </a:p>
          <a:p>
            <a:r>
              <a:rPr lang="it-IT" sz="1400" b="1" dirty="0" smtClean="0">
                <a:solidFill>
                  <a:schemeClr val="bg1"/>
                </a:solidFill>
              </a:rPr>
              <a:t>3,60 mm</a:t>
            </a:r>
            <a:endParaRPr lang="it-IT" sz="1400" b="1" dirty="0">
              <a:solidFill>
                <a:schemeClr val="bg1"/>
              </a:solidFill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25" t="14300" r="10625" b="47900"/>
          <a:stretch/>
        </p:blipFill>
        <p:spPr>
          <a:xfrm>
            <a:off x="2359746" y="4164992"/>
            <a:ext cx="2160000" cy="21600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387" t="10101" r="6688" b="50000"/>
          <a:stretch/>
        </p:blipFill>
        <p:spPr>
          <a:xfrm>
            <a:off x="4621498" y="4164992"/>
            <a:ext cx="2160000" cy="21600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00" t="17451" r="9051" b="53149"/>
          <a:stretch/>
        </p:blipFill>
        <p:spPr>
          <a:xfrm>
            <a:off x="6901121" y="4175152"/>
            <a:ext cx="2160000" cy="21600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6" name="CasellaDiTesto 25"/>
          <p:cNvSpPr txBox="1">
            <a:spLocks noChangeArrowheads="1"/>
          </p:cNvSpPr>
          <p:nvPr/>
        </p:nvSpPr>
        <p:spPr bwMode="auto">
          <a:xfrm>
            <a:off x="1087948" y="125332"/>
            <a:ext cx="7632847" cy="156966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prstClr val="white"/>
                </a:solidFill>
              </a:rPr>
              <a:t>Formazione</a:t>
            </a:r>
            <a:r>
              <a:rPr lang="en-US" sz="3200" b="1" dirty="0" smtClean="0">
                <a:solidFill>
                  <a:prstClr val="white"/>
                </a:solidFill>
              </a:rPr>
              <a:t> di </a:t>
            </a:r>
            <a:r>
              <a:rPr lang="en-US" sz="3200" b="1" dirty="0" err="1" smtClean="0">
                <a:solidFill>
                  <a:prstClr val="white"/>
                </a:solidFill>
              </a:rPr>
              <a:t>multipli</a:t>
            </a:r>
            <a:r>
              <a:rPr lang="en-US" sz="3200" b="1" dirty="0" smtClean="0">
                <a:solidFill>
                  <a:prstClr val="white"/>
                </a:solidFill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</a:rPr>
              <a:t>aneurismi</a:t>
            </a:r>
            <a:r>
              <a:rPr lang="en-US" sz="3200" b="1" dirty="0" smtClean="0">
                <a:solidFill>
                  <a:prstClr val="white"/>
                </a:solidFill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</a:rPr>
              <a:t>dopo</a:t>
            </a:r>
            <a:r>
              <a:rPr lang="en-US" sz="3200" b="1" dirty="0" smtClean="0">
                <a:solidFill>
                  <a:prstClr val="white"/>
                </a:solidFill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</a:rPr>
              <a:t>impianto</a:t>
            </a:r>
            <a:r>
              <a:rPr lang="en-US" sz="3200" b="1" dirty="0" smtClean="0">
                <a:solidFill>
                  <a:prstClr val="white"/>
                </a:solidFill>
              </a:rPr>
              <a:t> di </a:t>
            </a:r>
            <a:r>
              <a:rPr lang="en-US" sz="3200" b="1" dirty="0" err="1" smtClean="0">
                <a:solidFill>
                  <a:prstClr val="white"/>
                </a:solidFill>
              </a:rPr>
              <a:t>Everolimus</a:t>
            </a:r>
            <a:r>
              <a:rPr lang="en-US" sz="3200" b="1" dirty="0" smtClean="0">
                <a:solidFill>
                  <a:prstClr val="white"/>
                </a:solidFill>
              </a:rPr>
              <a:t> Eluting </a:t>
            </a:r>
            <a:r>
              <a:rPr lang="en-US" sz="3200" b="1" dirty="0">
                <a:solidFill>
                  <a:prstClr val="white"/>
                </a:solidFill>
              </a:rPr>
              <a:t>DES and </a:t>
            </a:r>
            <a:r>
              <a:rPr lang="en-US" sz="3200" b="1" dirty="0" smtClean="0">
                <a:solidFill>
                  <a:prstClr val="white"/>
                </a:solidFill>
              </a:rPr>
              <a:t>BVS</a:t>
            </a:r>
            <a:endParaRPr lang="it-IT" altLang="it-IT" sz="32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28" name="Immagine 27" descr="9208a937-0bf5-45a9-a606-94f76cd17964_xl.jpg.pn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107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33" grpId="0"/>
      <p:bldP spid="34" grpId="0"/>
      <p:bldP spid="35" grpId="0"/>
      <p:bldP spid="36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637412" cy="762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600" b="1" dirty="0" smtClean="0">
                <a:ea typeface="ＭＳ Ｐゴシック" pitchFamily="34" charset="-128"/>
              </a:rPr>
              <a:t>RISERVA DI FLUSSO </a:t>
            </a:r>
            <a:r>
              <a:rPr lang="en-US" altLang="en-US" sz="3600" b="1" dirty="0" err="1" smtClean="0">
                <a:ea typeface="ＭＳ Ｐゴシック" pitchFamily="34" charset="-128"/>
              </a:rPr>
              <a:t>CoronarICO</a:t>
            </a:r>
            <a:endParaRPr lang="en-US" altLang="en-US" sz="3600" b="1" dirty="0" smtClean="0">
              <a:ea typeface="ＭＳ Ｐゴシック" pitchFamily="34" charset="-128"/>
            </a:endParaRPr>
          </a:p>
        </p:txBody>
      </p:sp>
      <p:pic>
        <p:nvPicPr>
          <p:cNvPr id="95234" name="Picture 2" descr="44FF12"/>
          <p:cNvPicPr>
            <a:picLocks noChangeAspect="1" noChangeArrowheads="1"/>
          </p:cNvPicPr>
          <p:nvPr/>
        </p:nvPicPr>
        <p:blipFill>
          <a:blip r:embed="rId2"/>
          <a:srcRect b="5934"/>
          <a:stretch>
            <a:fillRect/>
          </a:stretch>
        </p:blipFill>
        <p:spPr bwMode="auto">
          <a:xfrm>
            <a:off x="232347" y="1066800"/>
            <a:ext cx="867930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18900000" algn="ctr" rotWithShape="0">
              <a:srgbClr val="000000">
                <a:alpha val="50000"/>
              </a:srgbClr>
            </a:outerShdw>
          </a:effectLst>
        </p:spPr>
      </p:pic>
      <p:grpSp>
        <p:nvGrpSpPr>
          <p:cNvPr id="14340" name="Group 7"/>
          <p:cNvGrpSpPr>
            <a:grpSpLocks/>
          </p:cNvGrpSpPr>
          <p:nvPr/>
        </p:nvGrpSpPr>
        <p:grpSpPr bwMode="auto">
          <a:xfrm>
            <a:off x="1981200" y="2604248"/>
            <a:ext cx="2590800" cy="1828800"/>
            <a:chOff x="2133600" y="2756648"/>
            <a:chExt cx="2590800" cy="1828800"/>
          </a:xfrm>
        </p:grpSpPr>
        <p:sp>
          <p:nvSpPr>
            <p:cNvPr id="14341" name="Text Box 4"/>
            <p:cNvSpPr txBox="1">
              <a:spLocks noChangeArrowheads="1"/>
            </p:cNvSpPr>
            <p:nvPr/>
          </p:nvSpPr>
          <p:spPr bwMode="auto">
            <a:xfrm>
              <a:off x="2133600" y="3442448"/>
              <a:ext cx="25908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Palatino Linotype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Palatino Linotype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Palatino Linotype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Palatino Linotype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Palatino Linotyp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Palatino Linotyp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Palatino Linotyp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Palatino Linotyp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Palatino Linotype" pitchFamily="18" charset="0"/>
                </a:defRPr>
              </a:lvl9pPr>
            </a:lstStyle>
            <a:p>
              <a:r>
                <a:rPr lang="en-US" altLang="en-US" sz="1800" b="0" dirty="0">
                  <a:solidFill>
                    <a:srgbClr val="000066"/>
                  </a:solidFill>
                  <a:latin typeface="Arial" pitchFamily="34" charset="0"/>
                </a:rPr>
                <a:t>Coronary Flow Reserve</a:t>
              </a:r>
            </a:p>
          </p:txBody>
        </p:sp>
        <p:sp>
          <p:nvSpPr>
            <p:cNvPr id="14342" name="Line 5"/>
            <p:cNvSpPr>
              <a:spLocks noChangeShapeType="1"/>
            </p:cNvSpPr>
            <p:nvPr/>
          </p:nvSpPr>
          <p:spPr bwMode="auto">
            <a:xfrm flipV="1">
              <a:off x="2971800" y="2756648"/>
              <a:ext cx="0" cy="68580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3" name="Line 6"/>
            <p:cNvSpPr>
              <a:spLocks noChangeShapeType="1"/>
            </p:cNvSpPr>
            <p:nvPr/>
          </p:nvSpPr>
          <p:spPr bwMode="auto">
            <a:xfrm>
              <a:off x="2971800" y="3823448"/>
              <a:ext cx="0" cy="76200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Immagine 7" descr="9208a937-0bf5-45a9-a606-94f76cd17964_xl.jpg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4617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7"/>
          <p:cNvSpPr txBox="1">
            <a:spLocks noChangeArrowheads="1"/>
          </p:cNvSpPr>
          <p:nvPr/>
        </p:nvSpPr>
        <p:spPr bwMode="auto">
          <a:xfrm>
            <a:off x="1357313" y="260648"/>
            <a:ext cx="6429375" cy="584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3200" b="1" dirty="0" smtClean="0">
                <a:solidFill>
                  <a:srgbClr val="FFFFFF"/>
                </a:solidFill>
                <a:latin typeface="Calibri" pitchFamily="34" charset="0"/>
              </a:rPr>
              <a:t>Drug </a:t>
            </a:r>
            <a:r>
              <a:rPr lang="en-US" altLang="it-IT" sz="3200" b="1" dirty="0" err="1" smtClean="0">
                <a:solidFill>
                  <a:srgbClr val="FFFFFF"/>
                </a:solidFill>
                <a:latin typeface="Calibri" pitchFamily="34" charset="0"/>
              </a:rPr>
              <a:t>tossicity</a:t>
            </a:r>
            <a:endParaRPr lang="it-IT" altLang="it-IT" sz="3200" b="1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5" name="Picture 9" descr="E:\Malapp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" t="7426" r="18489" b="24494"/>
          <a:stretch/>
        </p:blipFill>
        <p:spPr bwMode="auto">
          <a:xfrm>
            <a:off x="179512" y="1845304"/>
            <a:ext cx="4352274" cy="4320000"/>
          </a:xfrm>
          <a:prstGeom prst="rect">
            <a:avLst/>
          </a:prstGeom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6" name="Picture 4" descr="E:\Malappositio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" t="5022" r="21156" b="21389"/>
          <a:stretch/>
        </p:blipFill>
        <p:spPr bwMode="auto">
          <a:xfrm flipV="1">
            <a:off x="4819722" y="1844824"/>
            <a:ext cx="4144766" cy="4320000"/>
          </a:xfrm>
          <a:prstGeom prst="rect">
            <a:avLst/>
          </a:prstGeom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7" name="Immagine 6" descr="9208a937-0bf5-45a9-a606-94f76cd17964_xl.jpg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2378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817681"/>
              </p:ext>
            </p:extLst>
          </p:nvPr>
        </p:nvGraphicFramePr>
        <p:xfrm>
          <a:off x="1622425" y="3632200"/>
          <a:ext cx="847725" cy="1706758"/>
        </p:xfrm>
        <a:graphic>
          <a:graphicData uri="http://schemas.openxmlformats.org/drawingml/2006/table">
            <a:tbl>
              <a:tblPr/>
              <a:tblGrid>
                <a:gridCol w="8477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70656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it-IT" sz="5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it-IT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          </a:t>
                      </a:r>
                    </a:p>
                  </a:txBody>
                  <a:tcPr marT="45659" marB="4565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2" t="24902" r="47852" b="35545"/>
          <a:stretch>
            <a:fillRect/>
          </a:stretch>
        </p:blipFill>
        <p:spPr bwMode="auto">
          <a:xfrm>
            <a:off x="786953" y="2636912"/>
            <a:ext cx="3929063" cy="3857625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99592" y="1518735"/>
            <a:ext cx="78488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La </a:t>
            </a:r>
            <a:r>
              <a:rPr lang="en-US" sz="1600" dirty="0" err="1" smtClean="0"/>
              <a:t>maggior</a:t>
            </a:r>
            <a:r>
              <a:rPr lang="en-US" sz="1600" dirty="0" smtClean="0"/>
              <a:t> parte </a:t>
            </a:r>
            <a:r>
              <a:rPr lang="en-US" sz="1600" dirty="0" err="1" smtClean="0"/>
              <a:t>delle</a:t>
            </a:r>
            <a:r>
              <a:rPr lang="en-US" sz="1600" dirty="0" smtClean="0"/>
              <a:t> </a:t>
            </a:r>
            <a:r>
              <a:rPr lang="en-US" sz="1600" dirty="0" err="1" smtClean="0"/>
              <a:t>dissezioni</a:t>
            </a:r>
            <a:r>
              <a:rPr lang="en-US" sz="1600" dirty="0" smtClean="0"/>
              <a:t> </a:t>
            </a:r>
            <a:r>
              <a:rPr lang="en-US" sz="1600" dirty="0" err="1" smtClean="0"/>
              <a:t>distali</a:t>
            </a:r>
            <a:r>
              <a:rPr lang="en-US" sz="1600" dirty="0" smtClean="0"/>
              <a:t> non </a:t>
            </a:r>
            <a:r>
              <a:rPr lang="en-US" sz="1600" dirty="0" err="1" smtClean="0"/>
              <a:t>hanno</a:t>
            </a:r>
            <a:r>
              <a:rPr lang="en-US" sz="1600" dirty="0" smtClean="0"/>
              <a:t> </a:t>
            </a:r>
            <a:r>
              <a:rPr lang="en-US" sz="1600" dirty="0" err="1" smtClean="0"/>
              <a:t>conseguenze</a:t>
            </a:r>
            <a:r>
              <a:rPr lang="en-US" sz="1600" dirty="0" smtClean="0"/>
              <a:t> </a:t>
            </a:r>
            <a:r>
              <a:rPr lang="en-US" sz="1600" dirty="0" err="1" smtClean="0"/>
              <a:t>clinicamente</a:t>
            </a:r>
            <a:r>
              <a:rPr lang="en-US" sz="1600" dirty="0" smtClean="0"/>
              <a:t> </a:t>
            </a:r>
            <a:r>
              <a:rPr lang="en-US" sz="1600" dirty="0" err="1" smtClean="0"/>
              <a:t>rilavanti</a:t>
            </a:r>
            <a:r>
              <a:rPr lang="en-US" sz="1600" dirty="0" smtClean="0"/>
              <a:t>.</a:t>
            </a:r>
          </a:p>
          <a:p>
            <a:pPr algn="just"/>
            <a:endParaRPr lang="en-US" sz="1600" dirty="0" smtClean="0"/>
          </a:p>
          <a:p>
            <a:pPr algn="just"/>
            <a:r>
              <a:rPr lang="en-US" sz="1600" dirty="0" smtClean="0"/>
              <a:t>E’ </a:t>
            </a:r>
            <a:r>
              <a:rPr lang="en-US" sz="1600" dirty="0" err="1" smtClean="0"/>
              <a:t>richiesta</a:t>
            </a:r>
            <a:r>
              <a:rPr lang="en-US" sz="1600" dirty="0" smtClean="0"/>
              <a:t> </a:t>
            </a:r>
            <a:r>
              <a:rPr lang="en-US" sz="1600" dirty="0" err="1" smtClean="0"/>
              <a:t>una</a:t>
            </a:r>
            <a:r>
              <a:rPr lang="en-US" sz="1600" dirty="0" smtClean="0"/>
              <a:t> </a:t>
            </a:r>
            <a:r>
              <a:rPr lang="en-US" sz="1600" dirty="0" err="1" smtClean="0"/>
              <a:t>correzione</a:t>
            </a:r>
            <a:r>
              <a:rPr lang="en-US" sz="1600" dirty="0" smtClean="0"/>
              <a:t> </a:t>
            </a:r>
            <a:r>
              <a:rPr lang="en-US" sz="1600" dirty="0" err="1" smtClean="0"/>
              <a:t>quando</a:t>
            </a:r>
            <a:r>
              <a:rPr lang="en-US" sz="1600" dirty="0" smtClean="0"/>
              <a:t>:		- </a:t>
            </a:r>
            <a:r>
              <a:rPr lang="en-US" sz="1600" dirty="0" err="1" smtClean="0"/>
              <a:t>l’estensione</a:t>
            </a:r>
            <a:r>
              <a:rPr lang="en-US" sz="1600" dirty="0" smtClean="0"/>
              <a:t> è </a:t>
            </a:r>
            <a:r>
              <a:rPr lang="en-US" sz="1600" dirty="0" err="1" smtClean="0"/>
              <a:t>maggiore</a:t>
            </a:r>
            <a:r>
              <a:rPr lang="en-US" sz="1600" dirty="0" smtClean="0"/>
              <a:t> di 60°</a:t>
            </a:r>
          </a:p>
          <a:p>
            <a:pPr algn="just"/>
            <a:endParaRPr lang="en-US" sz="1600" dirty="0" smtClean="0"/>
          </a:p>
          <a:p>
            <a:pPr algn="just"/>
            <a:r>
              <a:rPr lang="en-US" sz="1600" dirty="0"/>
              <a:t>	</a:t>
            </a:r>
            <a:r>
              <a:rPr lang="en-US" sz="1600" dirty="0" smtClean="0"/>
              <a:t>								- la </a:t>
            </a:r>
            <a:r>
              <a:rPr lang="en-US" sz="1600" dirty="0" err="1" smtClean="0"/>
              <a:t>lunghezza</a:t>
            </a:r>
            <a:r>
              <a:rPr lang="en-US" sz="1600" dirty="0" smtClean="0"/>
              <a:t> è </a:t>
            </a:r>
            <a:r>
              <a:rPr lang="en-US" sz="1600" dirty="0" err="1" smtClean="0"/>
              <a:t>maggiore</a:t>
            </a:r>
            <a:r>
              <a:rPr lang="en-US" sz="1600" dirty="0" smtClean="0"/>
              <a:t> di 3 mm</a:t>
            </a:r>
          </a:p>
          <a:p>
            <a:pPr algn="just"/>
            <a:endParaRPr lang="en-US" sz="1600" dirty="0" smtClean="0"/>
          </a:p>
          <a:p>
            <a:pPr algn="just"/>
            <a:r>
              <a:rPr lang="en-US" sz="1600" dirty="0"/>
              <a:t>	</a:t>
            </a:r>
            <a:r>
              <a:rPr lang="en-US" sz="1600" dirty="0" smtClean="0"/>
              <a:t>								- è </a:t>
            </a:r>
            <a:r>
              <a:rPr lang="en-US" sz="1600" dirty="0" err="1" smtClean="0"/>
              <a:t>presente</a:t>
            </a:r>
            <a:r>
              <a:rPr lang="en-US" sz="1600" dirty="0" smtClean="0"/>
              <a:t> </a:t>
            </a:r>
            <a:r>
              <a:rPr lang="en-US" sz="1600" dirty="0" err="1" smtClean="0"/>
              <a:t>ematoma</a:t>
            </a:r>
            <a:r>
              <a:rPr lang="en-US" sz="1600" dirty="0" smtClean="0"/>
              <a:t> </a:t>
            </a:r>
            <a:r>
              <a:rPr lang="en-US" sz="1600" dirty="0" err="1" smtClean="0"/>
              <a:t>intramurale</a:t>
            </a:r>
            <a:endParaRPr lang="en-US" sz="1600" dirty="0" smtClean="0"/>
          </a:p>
          <a:p>
            <a:pPr algn="just"/>
            <a:endParaRPr lang="en-US" sz="1600" dirty="0" smtClean="0"/>
          </a:p>
          <a:p>
            <a:pPr algn="just"/>
            <a:r>
              <a:rPr lang="en-US" sz="1600" dirty="0"/>
              <a:t>	</a:t>
            </a:r>
            <a:r>
              <a:rPr lang="en-US" sz="1600" dirty="0" smtClean="0"/>
              <a:t>								- vi è </a:t>
            </a:r>
            <a:r>
              <a:rPr lang="en-US" sz="1600" dirty="0" err="1" smtClean="0"/>
              <a:t>un’inadeguata</a:t>
            </a:r>
            <a:r>
              <a:rPr lang="en-US" sz="1600" dirty="0" smtClean="0"/>
              <a:t> MLA</a:t>
            </a:r>
          </a:p>
          <a:p>
            <a:pPr algn="just"/>
            <a:endParaRPr lang="it-IT" sz="1600" dirty="0" smtClean="0"/>
          </a:p>
          <a:p>
            <a:pPr algn="just"/>
            <a:r>
              <a:rPr lang="en-US" sz="1600" dirty="0" smtClean="0"/>
              <a:t>									- è </a:t>
            </a:r>
            <a:r>
              <a:rPr lang="en-US" sz="1600" dirty="0" err="1" smtClean="0"/>
              <a:t>flusso</a:t>
            </a:r>
            <a:r>
              <a:rPr lang="en-US" sz="1600" dirty="0" smtClean="0"/>
              <a:t> </a:t>
            </a:r>
            <a:r>
              <a:rPr lang="en-US" sz="1600" dirty="0" err="1" smtClean="0"/>
              <a:t>limitante</a:t>
            </a:r>
            <a:r>
              <a:rPr lang="en-US" sz="1600" dirty="0" smtClean="0"/>
              <a:t>	</a:t>
            </a:r>
            <a:endParaRPr lang="it-IT" sz="1600" dirty="0"/>
          </a:p>
        </p:txBody>
      </p:sp>
      <p:sp>
        <p:nvSpPr>
          <p:cNvPr id="6" name="CasellaDiTesto 7"/>
          <p:cNvSpPr txBox="1">
            <a:spLocks noChangeArrowheads="1"/>
          </p:cNvSpPr>
          <p:nvPr/>
        </p:nvSpPr>
        <p:spPr bwMode="auto">
          <a:xfrm>
            <a:off x="1357313" y="260648"/>
            <a:ext cx="6429375" cy="584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3200" b="1" dirty="0" smtClean="0">
                <a:solidFill>
                  <a:srgbClr val="FFFFFF"/>
                </a:solidFill>
                <a:latin typeface="Calibri" pitchFamily="34" charset="0"/>
              </a:rPr>
              <a:t>Edge dissection</a:t>
            </a:r>
            <a:endParaRPr lang="it-IT" altLang="it-IT" sz="3200" b="1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7" name="Immagine 6" descr="9208a937-0bf5-45a9-a606-94f76cd17964_xl.jpg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3437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7"/>
          <p:cNvSpPr txBox="1">
            <a:spLocks noChangeArrowheads="1"/>
          </p:cNvSpPr>
          <p:nvPr/>
        </p:nvSpPr>
        <p:spPr bwMode="auto">
          <a:xfrm>
            <a:off x="1357313" y="260648"/>
            <a:ext cx="6429375" cy="584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3200" b="1" dirty="0" smtClean="0">
                <a:solidFill>
                  <a:srgbClr val="FFFFFF"/>
                </a:solidFill>
                <a:latin typeface="Calibri" pitchFamily="34" charset="0"/>
              </a:rPr>
              <a:t>Edge dissection</a:t>
            </a:r>
            <a:endParaRPr lang="it-IT" altLang="it-IT" sz="3200" b="1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3" name="Picture 2" descr="F:\gise2016\edge small disse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5" t="5732" r="30356" b="47134"/>
          <a:stretch/>
        </p:blipFill>
        <p:spPr bwMode="auto">
          <a:xfrm>
            <a:off x="4716016" y="1556792"/>
            <a:ext cx="3788306" cy="3600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gise2016\flap gross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60" y="1556792"/>
            <a:ext cx="3600000" cy="3600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547664" y="5373216"/>
            <a:ext cx="220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grande dissezione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853500" y="5373216"/>
            <a:ext cx="2226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piccola dissezione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703283" y="6372036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da trattare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943797" y="6381328"/>
            <a:ext cx="1899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</a:t>
            </a:r>
            <a:r>
              <a:rPr lang="it-IT" dirty="0" smtClean="0"/>
              <a:t>a non trattare</a:t>
            </a:r>
            <a:endParaRPr lang="it-IT" dirty="0"/>
          </a:p>
        </p:txBody>
      </p:sp>
      <p:sp>
        <p:nvSpPr>
          <p:cNvPr id="5" name="Freccia in giù 4"/>
          <p:cNvSpPr/>
          <p:nvPr/>
        </p:nvSpPr>
        <p:spPr>
          <a:xfrm>
            <a:off x="2339752" y="5733256"/>
            <a:ext cx="484632" cy="609967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10" name="Freccia in giù 9"/>
          <p:cNvSpPr/>
          <p:nvPr/>
        </p:nvSpPr>
        <p:spPr>
          <a:xfrm>
            <a:off x="6588224" y="5733256"/>
            <a:ext cx="484632" cy="609967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dirty="0">
              <a:solidFill>
                <a:schemeClr val="tx1"/>
              </a:solidFill>
            </a:endParaRPr>
          </a:p>
        </p:txBody>
      </p:sp>
      <p:pic>
        <p:nvPicPr>
          <p:cNvPr id="11" name="Immagine 10" descr="9208a937-0bf5-45a9-a606-94f76cd17964_xl.jpg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762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83568" y="1412776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Il </a:t>
            </a:r>
            <a:r>
              <a:rPr lang="en-US" dirty="0" err="1" smtClean="0"/>
              <a:t>prolasso</a:t>
            </a:r>
            <a:r>
              <a:rPr lang="en-US" dirty="0" smtClean="0"/>
              <a:t> di </a:t>
            </a:r>
            <a:r>
              <a:rPr lang="en-US" dirty="0" err="1" smtClean="0"/>
              <a:t>placca</a:t>
            </a:r>
            <a:r>
              <a:rPr lang="en-US" dirty="0" smtClean="0"/>
              <a:t> </a:t>
            </a:r>
            <a:r>
              <a:rPr lang="en-US" dirty="0" err="1" smtClean="0"/>
              <a:t>accade</a:t>
            </a:r>
            <a:r>
              <a:rPr lang="en-US" dirty="0" smtClean="0"/>
              <a:t> </a:t>
            </a:r>
            <a:r>
              <a:rPr lang="en-US" dirty="0" err="1" smtClean="0"/>
              <a:t>più</a:t>
            </a:r>
            <a:r>
              <a:rPr lang="en-US" dirty="0" smtClean="0"/>
              <a:t> </a:t>
            </a:r>
            <a:r>
              <a:rPr lang="en-US" dirty="0" err="1" smtClean="0"/>
              <a:t>spesso</a:t>
            </a:r>
            <a:r>
              <a:rPr lang="en-US" dirty="0" smtClean="0"/>
              <a:t> con </a:t>
            </a:r>
            <a:r>
              <a:rPr lang="en-US" dirty="0" err="1" smtClean="0"/>
              <a:t>placche</a:t>
            </a:r>
            <a:r>
              <a:rPr lang="en-US" dirty="0" smtClean="0"/>
              <a:t> </a:t>
            </a:r>
            <a:r>
              <a:rPr lang="en-US" dirty="0" err="1" smtClean="0"/>
              <a:t>aterosclerotiche</a:t>
            </a:r>
            <a:r>
              <a:rPr lang="en-US" dirty="0" smtClean="0"/>
              <a:t> a </a:t>
            </a:r>
            <a:r>
              <a:rPr lang="en-US" dirty="0" err="1" smtClean="0"/>
              <a:t>maggiore</a:t>
            </a:r>
            <a:r>
              <a:rPr lang="en-US" dirty="0" smtClean="0"/>
              <a:t> </a:t>
            </a:r>
            <a:r>
              <a:rPr lang="en-US" dirty="0" err="1" smtClean="0"/>
              <a:t>contenuto</a:t>
            </a:r>
            <a:r>
              <a:rPr lang="en-US" dirty="0" smtClean="0"/>
              <a:t> </a:t>
            </a:r>
            <a:r>
              <a:rPr lang="en-US" dirty="0" err="1" smtClean="0"/>
              <a:t>lipidico</a:t>
            </a:r>
            <a:r>
              <a:rPr lang="en-US" dirty="0" smtClean="0"/>
              <a:t>. </a:t>
            </a:r>
            <a:endParaRPr lang="it-IT" dirty="0"/>
          </a:p>
        </p:txBody>
      </p:sp>
      <p:sp>
        <p:nvSpPr>
          <p:cNvPr id="3" name="CasellaDiTesto 7"/>
          <p:cNvSpPr txBox="1">
            <a:spLocks noChangeArrowheads="1"/>
          </p:cNvSpPr>
          <p:nvPr/>
        </p:nvSpPr>
        <p:spPr bwMode="auto">
          <a:xfrm>
            <a:off x="1357313" y="260648"/>
            <a:ext cx="6429375" cy="584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3200" b="1" dirty="0" err="1" smtClean="0">
                <a:solidFill>
                  <a:srgbClr val="FFFFFF"/>
                </a:solidFill>
                <a:latin typeface="Calibri" pitchFamily="34" charset="0"/>
              </a:rPr>
              <a:t>Prolasso</a:t>
            </a:r>
            <a:r>
              <a:rPr lang="en-US" altLang="it-IT" sz="3200" b="1" dirty="0" smtClean="0">
                <a:solidFill>
                  <a:srgbClr val="FFFFFF"/>
                </a:solidFill>
                <a:latin typeface="Calibri" pitchFamily="34" charset="0"/>
              </a:rPr>
              <a:t> di </a:t>
            </a:r>
            <a:r>
              <a:rPr lang="en-US" altLang="it-IT" sz="3200" b="1" dirty="0" err="1" smtClean="0">
                <a:solidFill>
                  <a:srgbClr val="FFFFFF"/>
                </a:solidFill>
                <a:latin typeface="Calibri" pitchFamily="34" charset="0"/>
              </a:rPr>
              <a:t>placca</a:t>
            </a:r>
            <a:endParaRPr lang="it-IT" altLang="it-IT" sz="3200" b="1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26" name="Picture 2" descr="F:\gise2016\bombelli prolasso b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000" y="2133336"/>
            <a:ext cx="4320000" cy="4320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 descr="9208a937-0bf5-45a9-a606-94f76cd17964_xl.jpg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0499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7"/>
          <p:cNvSpPr txBox="1">
            <a:spLocks noChangeArrowheads="1"/>
          </p:cNvSpPr>
          <p:nvPr/>
        </p:nvSpPr>
        <p:spPr bwMode="auto">
          <a:xfrm>
            <a:off x="1357313" y="260648"/>
            <a:ext cx="6429375" cy="584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3200" b="1" dirty="0" smtClean="0">
                <a:solidFill>
                  <a:srgbClr val="FFFFFF"/>
                </a:solidFill>
                <a:latin typeface="Calibri" pitchFamily="34" charset="0"/>
              </a:rPr>
              <a:t>Neo-atherosclerosis</a:t>
            </a:r>
            <a:endParaRPr lang="it-IT" altLang="it-IT" sz="3200" b="1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7" t="15656" r="25106" b="18193"/>
          <a:stretch/>
        </p:blipFill>
        <p:spPr bwMode="auto">
          <a:xfrm>
            <a:off x="311316" y="1268760"/>
            <a:ext cx="8521369" cy="495619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6086454" y="6488668"/>
            <a:ext cx="31373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i="1" dirty="0"/>
              <a:t>Kang et al. Circulation 2011;123:2954-63</a:t>
            </a:r>
            <a:endParaRPr lang="it-IT" sz="1200" i="1" dirty="0"/>
          </a:p>
        </p:txBody>
      </p:sp>
      <p:pic>
        <p:nvPicPr>
          <p:cNvPr id="5" name="Immagine 4" descr="9208a937-0bf5-45a9-a606-94f76cd17964_xl.jpg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0768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7"/>
          <p:cNvSpPr txBox="1">
            <a:spLocks noChangeArrowheads="1"/>
          </p:cNvSpPr>
          <p:nvPr/>
        </p:nvSpPr>
        <p:spPr bwMode="auto">
          <a:xfrm>
            <a:off x="1357313" y="260648"/>
            <a:ext cx="6429375" cy="584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3200" b="1" dirty="0" smtClean="0">
                <a:solidFill>
                  <a:srgbClr val="FFFFFF"/>
                </a:solidFill>
                <a:latin typeface="Calibri" pitchFamily="34" charset="0"/>
              </a:rPr>
              <a:t>Neo-atherosclerosis</a:t>
            </a:r>
            <a:endParaRPr lang="it-IT" altLang="it-IT" sz="3200" b="1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51520" y="1517270"/>
            <a:ext cx="88569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• </a:t>
            </a:r>
            <a:r>
              <a:rPr lang="en-US" dirty="0" err="1" smtClean="0"/>
              <a:t>Accade</a:t>
            </a:r>
            <a:r>
              <a:rPr lang="en-US" sz="2000" dirty="0" smtClean="0"/>
              <a:t> </a:t>
            </a:r>
            <a:r>
              <a:rPr lang="en-US" sz="2000" dirty="0" err="1" smtClean="0"/>
              <a:t>più</a:t>
            </a:r>
            <a:r>
              <a:rPr lang="en-US" sz="2000" dirty="0" smtClean="0"/>
              <a:t> </a:t>
            </a:r>
            <a:r>
              <a:rPr lang="en-US" sz="2000" dirty="0" err="1" smtClean="0"/>
              <a:t>precocemente</a:t>
            </a:r>
            <a:r>
              <a:rPr lang="en-US" sz="2000" dirty="0" smtClean="0"/>
              <a:t> </a:t>
            </a:r>
            <a:r>
              <a:rPr lang="en-US" sz="2000" dirty="0" err="1" smtClean="0"/>
              <a:t>nei</a:t>
            </a:r>
            <a:r>
              <a:rPr lang="en-US" sz="2000" dirty="0" smtClean="0"/>
              <a:t> </a:t>
            </a:r>
            <a:r>
              <a:rPr lang="en-US" sz="2000" dirty="0"/>
              <a:t>DES (</a:t>
            </a:r>
            <a:r>
              <a:rPr lang="en-US" sz="2000" dirty="0" smtClean="0"/>
              <a:t>≈ 18 - 24 </a:t>
            </a:r>
            <a:r>
              <a:rPr lang="en-US" sz="2000" dirty="0" err="1" smtClean="0"/>
              <a:t>mesi</a:t>
            </a:r>
            <a:r>
              <a:rPr lang="en-US" sz="2000" dirty="0" smtClean="0"/>
              <a:t>) </a:t>
            </a:r>
            <a:r>
              <a:rPr lang="en-US" sz="2000" dirty="0" err="1" smtClean="0"/>
              <a:t>che</a:t>
            </a:r>
            <a:r>
              <a:rPr lang="en-US" sz="2000" dirty="0" smtClean="0"/>
              <a:t> </a:t>
            </a:r>
            <a:r>
              <a:rPr lang="en-US" sz="2000" dirty="0" err="1" smtClean="0"/>
              <a:t>nei</a:t>
            </a:r>
            <a:r>
              <a:rPr lang="en-US" sz="2000" dirty="0" smtClean="0"/>
              <a:t> </a:t>
            </a:r>
            <a:r>
              <a:rPr lang="en-US" sz="2000" dirty="0"/>
              <a:t>BMS (</a:t>
            </a:r>
            <a:r>
              <a:rPr lang="en-US" sz="2000" dirty="0" smtClean="0"/>
              <a:t>≈ 4 - 5 </a:t>
            </a:r>
            <a:r>
              <a:rPr lang="en-US" sz="2000" dirty="0" err="1" smtClean="0"/>
              <a:t>anni</a:t>
            </a:r>
            <a:r>
              <a:rPr lang="en-US" sz="2000" dirty="0" smtClean="0"/>
              <a:t>)</a:t>
            </a:r>
          </a:p>
          <a:p>
            <a:endParaRPr lang="en-US" sz="2000" dirty="0" smtClean="0"/>
          </a:p>
          <a:p>
            <a:r>
              <a:rPr lang="en-US" sz="2000" dirty="0" smtClean="0"/>
              <a:t>• </a:t>
            </a:r>
            <a:r>
              <a:rPr lang="en-US" sz="2000" dirty="0" err="1" smtClean="0"/>
              <a:t>Accade</a:t>
            </a:r>
            <a:r>
              <a:rPr lang="en-US" sz="2000" dirty="0" smtClean="0"/>
              <a:t> </a:t>
            </a:r>
            <a:r>
              <a:rPr lang="en-US" sz="2000" dirty="0" err="1" smtClean="0"/>
              <a:t>maggiormente</a:t>
            </a:r>
            <a:r>
              <a:rPr lang="en-US" sz="2000" dirty="0" smtClean="0"/>
              <a:t> in </a:t>
            </a:r>
            <a:r>
              <a:rPr lang="en-US" sz="2000" dirty="0" err="1" smtClean="0"/>
              <a:t>tutti</a:t>
            </a:r>
            <a:r>
              <a:rPr lang="en-US" sz="2000" dirty="0" smtClean="0"/>
              <a:t> </a:t>
            </a:r>
            <a:r>
              <a:rPr lang="en-US" sz="2000" dirty="0" err="1" smtClean="0"/>
              <a:t>i</a:t>
            </a:r>
            <a:r>
              <a:rPr lang="en-US" sz="2000" dirty="0" smtClean="0"/>
              <a:t> tipi di DES con </a:t>
            </a:r>
            <a:r>
              <a:rPr lang="en-US" sz="2000" dirty="0" err="1" smtClean="0"/>
              <a:t>nei</a:t>
            </a:r>
            <a:r>
              <a:rPr lang="en-US" sz="2000" dirty="0" smtClean="0"/>
              <a:t> BMS, </a:t>
            </a:r>
            <a:r>
              <a:rPr lang="en-US" sz="2000" dirty="0" err="1" smtClean="0"/>
              <a:t>anche</a:t>
            </a:r>
            <a:r>
              <a:rPr lang="en-US" sz="2000" dirty="0" smtClean="0"/>
              <a:t> se </a:t>
            </a:r>
            <a:r>
              <a:rPr lang="en-US" sz="2000" dirty="0" err="1" smtClean="0"/>
              <a:t>molti</a:t>
            </a:r>
            <a:r>
              <a:rPr lang="en-US" sz="2000" dirty="0" smtClean="0"/>
              <a:t> </a:t>
            </a:r>
            <a:r>
              <a:rPr lang="en-US" sz="2000" dirty="0" err="1" smtClean="0"/>
              <a:t>dati</a:t>
            </a:r>
            <a:r>
              <a:rPr lang="en-US" sz="2000" dirty="0" smtClean="0"/>
              <a:t> </a:t>
            </a:r>
            <a:r>
              <a:rPr lang="en-US" sz="2000" dirty="0" err="1" smtClean="0"/>
              <a:t>derivano</a:t>
            </a:r>
            <a:r>
              <a:rPr lang="en-US" sz="2000" dirty="0" smtClean="0"/>
              <a:t> </a:t>
            </a:r>
            <a:r>
              <a:rPr lang="en-US" sz="2000" dirty="0" err="1" smtClean="0"/>
              <a:t>dai</a:t>
            </a:r>
            <a:r>
              <a:rPr lang="en-US" sz="2000" dirty="0" smtClean="0"/>
              <a:t> DES di prima </a:t>
            </a:r>
            <a:r>
              <a:rPr lang="en-US" sz="2000" dirty="0" err="1" smtClean="0"/>
              <a:t>generazione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/>
              <a:t>• </a:t>
            </a:r>
            <a:r>
              <a:rPr lang="en-US" sz="2000" dirty="0" err="1" smtClean="0"/>
              <a:t>Può</a:t>
            </a:r>
            <a:r>
              <a:rPr lang="en-US" sz="2000" dirty="0" smtClean="0"/>
              <a:t> </a:t>
            </a:r>
            <a:r>
              <a:rPr lang="en-US" sz="2000" dirty="0" err="1" smtClean="0"/>
              <a:t>essere</a:t>
            </a:r>
            <a:r>
              <a:rPr lang="en-US" sz="2000" dirty="0" smtClean="0"/>
              <a:t> la </a:t>
            </a:r>
            <a:r>
              <a:rPr lang="en-US" sz="2000" dirty="0" err="1" smtClean="0"/>
              <a:t>causa</a:t>
            </a:r>
            <a:r>
              <a:rPr lang="en-US" sz="2000" dirty="0" smtClean="0"/>
              <a:t> </a:t>
            </a:r>
            <a:r>
              <a:rPr lang="en-US" sz="2000" dirty="0" err="1" smtClean="0"/>
              <a:t>della</a:t>
            </a:r>
            <a:r>
              <a:rPr lang="en-US" sz="2000" dirty="0" smtClean="0"/>
              <a:t> </a:t>
            </a:r>
            <a:r>
              <a:rPr lang="en-US" sz="2000" dirty="0" err="1" smtClean="0"/>
              <a:t>maggior</a:t>
            </a:r>
            <a:r>
              <a:rPr lang="en-US" sz="2000" dirty="0" smtClean="0"/>
              <a:t> parte </a:t>
            </a:r>
            <a:r>
              <a:rPr lang="en-US" sz="2000" dirty="0" err="1" smtClean="0"/>
              <a:t>delle</a:t>
            </a:r>
            <a:r>
              <a:rPr lang="en-US" sz="2000" dirty="0" smtClean="0"/>
              <a:t> </a:t>
            </a:r>
            <a:r>
              <a:rPr lang="en-US" sz="2000" dirty="0" err="1" smtClean="0"/>
              <a:t>trombosi</a:t>
            </a:r>
            <a:r>
              <a:rPr lang="en-US" sz="2000" dirty="0" smtClean="0"/>
              <a:t> e </a:t>
            </a:r>
            <a:r>
              <a:rPr lang="en-US" sz="2000" dirty="0" err="1" smtClean="0"/>
              <a:t>delle</a:t>
            </a:r>
            <a:r>
              <a:rPr lang="en-US" sz="2000" dirty="0" smtClean="0"/>
              <a:t> </a:t>
            </a:r>
            <a:r>
              <a:rPr lang="en-US" sz="2000" dirty="0" err="1" smtClean="0"/>
              <a:t>ristenosi</a:t>
            </a:r>
            <a:r>
              <a:rPr lang="en-US" sz="2000" dirty="0" smtClean="0"/>
              <a:t> di DES  molto tardive</a:t>
            </a:r>
          </a:p>
          <a:p>
            <a:endParaRPr lang="en-US" sz="2000" dirty="0"/>
          </a:p>
          <a:p>
            <a:r>
              <a:rPr lang="en-US" sz="2000" dirty="0"/>
              <a:t>• </a:t>
            </a:r>
            <a:r>
              <a:rPr lang="en-US" sz="2000" dirty="0" smtClean="0"/>
              <a:t>I </a:t>
            </a:r>
            <a:r>
              <a:rPr lang="en-US" sz="2000" dirty="0" err="1" smtClean="0"/>
              <a:t>fattori</a:t>
            </a:r>
            <a:r>
              <a:rPr lang="en-US" sz="2000" dirty="0" smtClean="0"/>
              <a:t> di </a:t>
            </a:r>
            <a:r>
              <a:rPr lang="en-US" sz="2000" dirty="0" err="1" smtClean="0"/>
              <a:t>rischio</a:t>
            </a:r>
            <a:r>
              <a:rPr lang="en-US" sz="2000" dirty="0" smtClean="0"/>
              <a:t> </a:t>
            </a:r>
            <a:r>
              <a:rPr lang="en-US" sz="2000" dirty="0" err="1" smtClean="0"/>
              <a:t>sono</a:t>
            </a:r>
            <a:r>
              <a:rPr lang="en-US" sz="2000" dirty="0" smtClean="0"/>
              <a:t> </a:t>
            </a:r>
            <a:r>
              <a:rPr lang="en-US" sz="2000" dirty="0" err="1" smtClean="0"/>
              <a:t>sovrapponibili</a:t>
            </a:r>
            <a:r>
              <a:rPr lang="en-US" sz="2000" dirty="0" smtClean="0"/>
              <a:t> a </a:t>
            </a:r>
            <a:r>
              <a:rPr lang="en-US" sz="2000" dirty="0" err="1" smtClean="0"/>
              <a:t>quelli</a:t>
            </a:r>
            <a:r>
              <a:rPr lang="en-US" sz="2000" dirty="0" smtClean="0"/>
              <a:t> </a:t>
            </a:r>
            <a:r>
              <a:rPr lang="en-US" sz="2000" dirty="0" err="1" smtClean="0"/>
              <a:t>dell’aterosclerosi</a:t>
            </a:r>
            <a:r>
              <a:rPr lang="en-US" sz="2000" dirty="0" smtClean="0"/>
              <a:t> </a:t>
            </a:r>
            <a:r>
              <a:rPr lang="en-US" sz="2000" dirty="0" err="1" smtClean="0"/>
              <a:t>nativa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• e’ </a:t>
            </a:r>
            <a:r>
              <a:rPr lang="en-US" sz="2000" dirty="0" err="1" smtClean="0"/>
              <a:t>meglio</a:t>
            </a:r>
            <a:r>
              <a:rPr lang="en-US" sz="2000" dirty="0" smtClean="0"/>
              <a:t> </a:t>
            </a:r>
            <a:r>
              <a:rPr lang="en-US" sz="2000" dirty="0" err="1" smtClean="0"/>
              <a:t>diagnosticata</a:t>
            </a:r>
            <a:r>
              <a:rPr lang="en-US" sz="2000" dirty="0" smtClean="0"/>
              <a:t> </a:t>
            </a:r>
            <a:r>
              <a:rPr lang="en-US" sz="2000" dirty="0" err="1" smtClean="0"/>
              <a:t>utilizzando</a:t>
            </a:r>
            <a:r>
              <a:rPr lang="en-US" sz="2000" dirty="0" smtClean="0"/>
              <a:t> </a:t>
            </a:r>
            <a:r>
              <a:rPr lang="en-US" sz="2000" dirty="0" err="1" smtClean="0"/>
              <a:t>l’OCT</a:t>
            </a:r>
            <a:endParaRPr lang="it-IT" sz="2000" dirty="0"/>
          </a:p>
        </p:txBody>
      </p:sp>
      <p:sp>
        <p:nvSpPr>
          <p:cNvPr id="5" name="Rettangolo 4"/>
          <p:cNvSpPr/>
          <p:nvPr/>
        </p:nvSpPr>
        <p:spPr>
          <a:xfrm>
            <a:off x="4860032" y="6075265"/>
            <a:ext cx="4176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i="1" dirty="0"/>
              <a:t>Amabile, et al. </a:t>
            </a:r>
            <a:r>
              <a:rPr lang="it-IT" sz="1200" i="1" dirty="0" err="1"/>
              <a:t>Eur</a:t>
            </a:r>
            <a:r>
              <a:rPr lang="it-IT" sz="1200" i="1" dirty="0"/>
              <a:t> </a:t>
            </a:r>
            <a:r>
              <a:rPr lang="it-IT" sz="1200" i="1" dirty="0" err="1"/>
              <a:t>Heart</a:t>
            </a:r>
            <a:r>
              <a:rPr lang="it-IT" sz="1200" i="1" dirty="0"/>
              <a:t> J </a:t>
            </a:r>
            <a:r>
              <a:rPr lang="it-IT" sz="1200" i="1" dirty="0" err="1"/>
              <a:t>Cardiovasc</a:t>
            </a:r>
            <a:r>
              <a:rPr lang="it-IT" sz="1200" i="1" dirty="0"/>
              <a:t> </a:t>
            </a:r>
            <a:r>
              <a:rPr lang="it-IT" sz="1200" i="1" dirty="0" err="1"/>
              <a:t>Imaging</a:t>
            </a:r>
            <a:r>
              <a:rPr lang="it-IT" sz="1200" i="1" dirty="0"/>
              <a:t> 2014;15:24-31</a:t>
            </a:r>
          </a:p>
        </p:txBody>
      </p:sp>
      <p:pic>
        <p:nvPicPr>
          <p:cNvPr id="6" name="Immagine 5" descr="9208a937-0bf5-45a9-a606-94f76cd17964_xl.jpg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38595" r="66913" b="38427"/>
          <a:stretch/>
        </p:blipFill>
        <p:spPr>
          <a:xfrm>
            <a:off x="98130" y="113103"/>
            <a:ext cx="882843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6999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zione">
  <a:themeElements>
    <a:clrScheme name="Sezion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zion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zion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2223</TotalTime>
  <Words>3642</Words>
  <Application>Microsoft Office PowerPoint</Application>
  <PresentationFormat>Presentazione su schermo (4:3)</PresentationFormat>
  <Paragraphs>664</Paragraphs>
  <Slides>95</Slides>
  <Notes>43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95</vt:i4>
      </vt:variant>
    </vt:vector>
  </HeadingPairs>
  <TitlesOfParts>
    <vt:vector size="96" baseType="lpstr">
      <vt:lpstr>Sezione</vt:lpstr>
      <vt:lpstr>Presentazione standard di PowerPoint</vt:lpstr>
      <vt:lpstr>Presentazione standard di PowerPoint</vt:lpstr>
      <vt:lpstr>Presentazione standard di PowerPoint</vt:lpstr>
      <vt:lpstr>2018 ESC/EACTS Guidelines on myocardial revascularization: Diagnostic tools to guide myocardial revascularization</vt:lpstr>
      <vt:lpstr>La valutazione FUNZIONALE con la FRACTIONAL FLOW RESERVA: l’FFR</vt:lpstr>
      <vt:lpstr>Presentazione standard di PowerPoint</vt:lpstr>
      <vt:lpstr>Presentazione standard di PowerPoint</vt:lpstr>
      <vt:lpstr>Presentazione standard di PowerPoint</vt:lpstr>
      <vt:lpstr>RISERVA DI FLUSSO CoronarICO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adenosine: Intracoronarica vs. IntravenosA </vt:lpstr>
      <vt:lpstr>Presentazione standard di PowerPoint</vt:lpstr>
      <vt:lpstr>Indici non iperemici: PD/pa  VS I-fr</vt:lpstr>
      <vt:lpstr>IFR vs Pd/PA</vt:lpstr>
      <vt:lpstr>iFR: singolo cut-off</vt:lpstr>
      <vt:lpstr>iFR: Hybrid Approach (ADVISE II)</vt:lpstr>
      <vt:lpstr>Approccio ibrido: L’accuratezza degli indici aumenta con l’ uso dell’adenosina</vt:lpstr>
      <vt:lpstr>Pull-back DURANTE MaSSIma Iperemia</vt:lpstr>
      <vt:lpstr>Stenosi Focale </vt:lpstr>
      <vt:lpstr>Presentazione standard di PowerPoint</vt:lpstr>
      <vt:lpstr>Pull-back DURANTE MaSSIma Iperemia</vt:lpstr>
      <vt:lpstr>Caso Clinico I</vt:lpstr>
      <vt:lpstr>Presentazione standard di PowerPoint</vt:lpstr>
      <vt:lpstr>Presentazione standard di PowerPoint</vt:lpstr>
      <vt:lpstr>Presentazione standard di PowerPoint</vt:lpstr>
      <vt:lpstr>SI RIPRESENTA PER UN NUOVO CONTROLLO IN MERITO A PERSISTENZA DEI SINTOMI: COSA FARE?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valutazione anatomica con la OPTICAL COHERENCE tomograPHY: l’oct</vt:lpstr>
      <vt:lpstr>Presentazione standard di PowerPoint</vt:lpstr>
      <vt:lpstr>Presentazione standard di PowerPoint</vt:lpstr>
      <vt:lpstr>Presentazione standard di PowerPoint</vt:lpstr>
      <vt:lpstr>Ricanalizzazione di massa trombotica</vt:lpstr>
      <vt:lpstr>Vascolarizzazione intimale</vt:lpstr>
      <vt:lpstr>ILUMIEN 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Calligaris Giuseppe</dc:creator>
  <cp:lastModifiedBy>Teruzzi Giovanni</cp:lastModifiedBy>
  <cp:revision>225</cp:revision>
  <dcterms:created xsi:type="dcterms:W3CDTF">2016-08-11T12:21:08Z</dcterms:created>
  <dcterms:modified xsi:type="dcterms:W3CDTF">2018-10-13T05:56:18Z</dcterms:modified>
</cp:coreProperties>
</file>