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6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8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1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2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4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6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7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8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29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0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1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2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3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4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35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3" r:id="rId4"/>
    <p:sldMasterId id="2147483727" r:id="rId5"/>
    <p:sldMasterId id="2147483741" r:id="rId6"/>
    <p:sldMasterId id="2147483756" r:id="rId7"/>
    <p:sldMasterId id="2147483823" r:id="rId8"/>
    <p:sldMasterId id="2147483849" r:id="rId9"/>
    <p:sldMasterId id="2147483863" r:id="rId10"/>
    <p:sldMasterId id="2147484086" r:id="rId11"/>
    <p:sldMasterId id="2147484122" r:id="rId12"/>
    <p:sldMasterId id="2147484160" r:id="rId13"/>
    <p:sldMasterId id="2147484174" r:id="rId14"/>
    <p:sldMasterId id="2147484188" r:id="rId15"/>
    <p:sldMasterId id="2147484202" r:id="rId16"/>
    <p:sldMasterId id="2147484214" r:id="rId17"/>
    <p:sldMasterId id="2147484228" r:id="rId18"/>
    <p:sldMasterId id="2147484240" r:id="rId19"/>
    <p:sldMasterId id="2147484252" r:id="rId20"/>
    <p:sldMasterId id="2147484264" r:id="rId21"/>
    <p:sldMasterId id="2147484276" r:id="rId22"/>
    <p:sldMasterId id="2147484289" r:id="rId23"/>
    <p:sldMasterId id="2147484303" r:id="rId24"/>
    <p:sldMasterId id="2147484317" r:id="rId25"/>
    <p:sldMasterId id="2147484331" r:id="rId26"/>
    <p:sldMasterId id="2147484345" r:id="rId27"/>
    <p:sldMasterId id="2147484359" r:id="rId28"/>
    <p:sldMasterId id="2147484373" r:id="rId29"/>
    <p:sldMasterId id="2147484387" r:id="rId30"/>
    <p:sldMasterId id="2147484401" r:id="rId31"/>
    <p:sldMasterId id="2147484415" r:id="rId32"/>
    <p:sldMasterId id="2147484429" r:id="rId33"/>
    <p:sldMasterId id="2147484443" r:id="rId34"/>
    <p:sldMasterId id="2147484457" r:id="rId35"/>
    <p:sldMasterId id="2147484471" r:id="rId36"/>
  </p:sldMasterIdLst>
  <p:notesMasterIdLst>
    <p:notesMasterId r:id="rId100"/>
  </p:notesMasterIdLst>
  <p:sldIdLst>
    <p:sldId id="533" r:id="rId37"/>
    <p:sldId id="534" r:id="rId38"/>
    <p:sldId id="536" r:id="rId39"/>
    <p:sldId id="537" r:id="rId40"/>
    <p:sldId id="538" r:id="rId41"/>
    <p:sldId id="539" r:id="rId42"/>
    <p:sldId id="545" r:id="rId43"/>
    <p:sldId id="520" r:id="rId44"/>
    <p:sldId id="513" r:id="rId45"/>
    <p:sldId id="510" r:id="rId46"/>
    <p:sldId id="511" r:id="rId47"/>
    <p:sldId id="512" r:id="rId48"/>
    <p:sldId id="486" r:id="rId49"/>
    <p:sldId id="466" r:id="rId50"/>
    <p:sldId id="516" r:id="rId51"/>
    <p:sldId id="517" r:id="rId52"/>
    <p:sldId id="535" r:id="rId53"/>
    <p:sldId id="518" r:id="rId54"/>
    <p:sldId id="472" r:id="rId55"/>
    <p:sldId id="471" r:id="rId56"/>
    <p:sldId id="473" r:id="rId57"/>
    <p:sldId id="488" r:id="rId58"/>
    <p:sldId id="521" r:id="rId59"/>
    <p:sldId id="522" r:id="rId60"/>
    <p:sldId id="489" r:id="rId61"/>
    <p:sldId id="485" r:id="rId62"/>
    <p:sldId id="399" r:id="rId63"/>
    <p:sldId id="424" r:id="rId64"/>
    <p:sldId id="481" r:id="rId65"/>
    <p:sldId id="495" r:id="rId66"/>
    <p:sldId id="401" r:id="rId67"/>
    <p:sldId id="447" r:id="rId68"/>
    <p:sldId id="457" r:id="rId69"/>
    <p:sldId id="404" r:id="rId70"/>
    <p:sldId id="403" r:id="rId71"/>
    <p:sldId id="406" r:id="rId72"/>
    <p:sldId id="524" r:id="rId73"/>
    <p:sldId id="391" r:id="rId74"/>
    <p:sldId id="490" r:id="rId75"/>
    <p:sldId id="428" r:id="rId76"/>
    <p:sldId id="400" r:id="rId77"/>
    <p:sldId id="497" r:id="rId78"/>
    <p:sldId id="408" r:id="rId79"/>
    <p:sldId id="409" r:id="rId80"/>
    <p:sldId id="410" r:id="rId81"/>
    <p:sldId id="500" r:id="rId82"/>
    <p:sldId id="480" r:id="rId83"/>
    <p:sldId id="546" r:id="rId84"/>
    <p:sldId id="547" r:id="rId85"/>
    <p:sldId id="442" r:id="rId86"/>
    <p:sldId id="443" r:id="rId87"/>
    <p:sldId id="445" r:id="rId88"/>
    <p:sldId id="540" r:id="rId89"/>
    <p:sldId id="541" r:id="rId90"/>
    <p:sldId id="515" r:id="rId91"/>
    <p:sldId id="519" r:id="rId92"/>
    <p:sldId id="523" r:id="rId93"/>
    <p:sldId id="529" r:id="rId94"/>
    <p:sldId id="530" r:id="rId95"/>
    <p:sldId id="531" r:id="rId96"/>
    <p:sldId id="532" r:id="rId97"/>
    <p:sldId id="543" r:id="rId98"/>
    <p:sldId id="544" r:id="rId9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6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slide" Target="slides/slide48.xml"/><Relationship Id="rId89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66" Type="http://schemas.openxmlformats.org/officeDocument/2006/relationships/slide" Target="slides/slide30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87" Type="http://schemas.openxmlformats.org/officeDocument/2006/relationships/slide" Target="slides/slide51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90" Type="http://schemas.openxmlformats.org/officeDocument/2006/relationships/slide" Target="slides/slide54.xml"/><Relationship Id="rId95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slide" Target="slides/slide41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93" Type="http://schemas.openxmlformats.org/officeDocument/2006/relationships/slide" Target="slides/slide57.xml"/><Relationship Id="rId98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91" Type="http://schemas.openxmlformats.org/officeDocument/2006/relationships/slide" Target="slides/slide55.xml"/><Relationship Id="rId96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94" Type="http://schemas.openxmlformats.org/officeDocument/2006/relationships/slide" Target="slides/slide58.xml"/><Relationship Id="rId99" Type="http://schemas.openxmlformats.org/officeDocument/2006/relationships/slide" Target="slides/slide63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slide" Target="slides/slide61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77D2F-EC15-4F72-83FA-7FFE57A85CF4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49FF323-F89D-4974-AF3A-BD894273483B}">
      <dgm:prSet phldrT="[Testo]"/>
      <dgm:spPr/>
      <dgm:t>
        <a:bodyPr/>
        <a:lstStyle/>
        <a:p>
          <a:r>
            <a:rPr lang="it-IT" dirty="0" smtClean="0"/>
            <a:t>Cittadini	</a:t>
          </a:r>
          <a:endParaRPr lang="it-IT" dirty="0"/>
        </a:p>
      </dgm:t>
    </dgm:pt>
    <dgm:pt modelId="{288BB582-122E-4693-8438-B549E16BB66B}" type="parTrans" cxnId="{200FAD92-729E-4053-920F-6EB644FA6E11}">
      <dgm:prSet/>
      <dgm:spPr/>
      <dgm:t>
        <a:bodyPr/>
        <a:lstStyle/>
        <a:p>
          <a:endParaRPr lang="it-IT"/>
        </a:p>
      </dgm:t>
    </dgm:pt>
    <dgm:pt modelId="{E2037371-82F3-40B2-B13B-DB153076406B}" type="sibTrans" cxnId="{200FAD92-729E-4053-920F-6EB644FA6E11}">
      <dgm:prSet/>
      <dgm:spPr/>
      <dgm:t>
        <a:bodyPr/>
        <a:lstStyle/>
        <a:p>
          <a:endParaRPr lang="it-IT"/>
        </a:p>
      </dgm:t>
    </dgm:pt>
    <dgm:pt modelId="{458F3D6E-D229-4370-819A-6AB44CCB9B96}">
      <dgm:prSet phldrT="[Testo]"/>
      <dgm:spPr/>
      <dgm:t>
        <a:bodyPr/>
        <a:lstStyle/>
        <a:p>
          <a:r>
            <a:rPr lang="it-IT" dirty="0" smtClean="0"/>
            <a:t>Diagnostica</a:t>
          </a:r>
        </a:p>
        <a:p>
          <a:r>
            <a:rPr lang="it-IT" dirty="0" smtClean="0"/>
            <a:t>I livello</a:t>
          </a:r>
          <a:endParaRPr lang="it-IT" dirty="0"/>
        </a:p>
      </dgm:t>
    </dgm:pt>
    <dgm:pt modelId="{75644D78-18EE-43EE-86E3-B7629A74CE57}" type="parTrans" cxnId="{F7B66249-E56A-4343-8AC1-3A48AEEDE347}">
      <dgm:prSet/>
      <dgm:spPr/>
      <dgm:t>
        <a:bodyPr/>
        <a:lstStyle/>
        <a:p>
          <a:endParaRPr lang="it-IT"/>
        </a:p>
      </dgm:t>
    </dgm:pt>
    <dgm:pt modelId="{EB9853A8-68B9-4B31-8BBB-DAE073E95DD4}" type="sibTrans" cxnId="{F7B66249-E56A-4343-8AC1-3A48AEEDE347}">
      <dgm:prSet/>
      <dgm:spPr/>
      <dgm:t>
        <a:bodyPr/>
        <a:lstStyle/>
        <a:p>
          <a:endParaRPr lang="it-IT"/>
        </a:p>
      </dgm:t>
    </dgm:pt>
    <dgm:pt modelId="{17A36510-FF64-49D2-9B66-C4AC23665F30}">
      <dgm:prSet phldrT="[Testo]"/>
      <dgm:spPr/>
      <dgm:t>
        <a:bodyPr/>
        <a:lstStyle/>
        <a:p>
          <a:r>
            <a:rPr lang="it-IT" dirty="0" smtClean="0"/>
            <a:t>Ospedale </a:t>
          </a:r>
        </a:p>
        <a:p>
          <a:r>
            <a:rPr lang="it-IT" dirty="0" smtClean="0"/>
            <a:t>zone</a:t>
          </a:r>
          <a:endParaRPr lang="it-IT" dirty="0"/>
        </a:p>
      </dgm:t>
    </dgm:pt>
    <dgm:pt modelId="{DAFF077B-2B44-421E-AF31-71DCC88DB7BE}" type="sibTrans" cxnId="{DD1D638B-80B2-4B33-A496-C0530D6F5F48}">
      <dgm:prSet/>
      <dgm:spPr/>
      <dgm:t>
        <a:bodyPr/>
        <a:lstStyle/>
        <a:p>
          <a:endParaRPr lang="it-IT"/>
        </a:p>
      </dgm:t>
    </dgm:pt>
    <dgm:pt modelId="{3967BF38-029A-4BA5-8A20-2C85C8BBD3AB}" type="parTrans" cxnId="{DD1D638B-80B2-4B33-A496-C0530D6F5F48}">
      <dgm:prSet/>
      <dgm:spPr/>
      <dgm:t>
        <a:bodyPr/>
        <a:lstStyle/>
        <a:p>
          <a:endParaRPr lang="it-IT"/>
        </a:p>
      </dgm:t>
    </dgm:pt>
    <dgm:pt modelId="{E6479045-EB94-4944-87C4-C71C834121FF}">
      <dgm:prSet phldrT="[Testo]"/>
      <dgm:spPr/>
      <dgm:t>
        <a:bodyPr/>
        <a:lstStyle/>
        <a:p>
          <a:r>
            <a:rPr lang="it-IT" dirty="0" smtClean="0"/>
            <a:t>Altro ospedale</a:t>
          </a:r>
        </a:p>
        <a:p>
          <a:r>
            <a:rPr lang="it-IT" dirty="0" smtClean="0"/>
            <a:t>azienda</a:t>
          </a:r>
          <a:endParaRPr lang="it-IT" dirty="0"/>
        </a:p>
      </dgm:t>
    </dgm:pt>
    <dgm:pt modelId="{E4D5BEC0-A031-4A57-847E-3D1035CBA026}" type="sibTrans" cxnId="{C13715E2-FC8E-4C68-A4C8-4A58D662BDC4}">
      <dgm:prSet/>
      <dgm:spPr/>
      <dgm:t>
        <a:bodyPr/>
        <a:lstStyle/>
        <a:p>
          <a:endParaRPr lang="it-IT"/>
        </a:p>
      </dgm:t>
    </dgm:pt>
    <dgm:pt modelId="{E97E2F7A-52D3-4364-9008-33789CB35292}" type="parTrans" cxnId="{C13715E2-FC8E-4C68-A4C8-4A58D662BDC4}">
      <dgm:prSet/>
      <dgm:spPr/>
      <dgm:t>
        <a:bodyPr/>
        <a:lstStyle/>
        <a:p>
          <a:endParaRPr lang="it-IT"/>
        </a:p>
      </dgm:t>
    </dgm:pt>
    <dgm:pt modelId="{8C2AA51C-648B-4040-BA17-69AA1F413094}">
      <dgm:prSet phldrT="[Testo]"/>
      <dgm:spPr/>
      <dgm:t>
        <a:bodyPr/>
        <a:lstStyle/>
        <a:p>
          <a:r>
            <a:rPr lang="it-IT" dirty="0" err="1" smtClean="0"/>
            <a:t>Specialist</a:t>
          </a:r>
          <a:r>
            <a:rPr lang="it-IT" dirty="0" smtClean="0"/>
            <a:t> II livello	</a:t>
          </a:r>
          <a:endParaRPr lang="it-IT" dirty="0"/>
        </a:p>
      </dgm:t>
    </dgm:pt>
    <dgm:pt modelId="{1694C6D0-E79F-4854-8D0A-6331248C0EB6}" type="sibTrans" cxnId="{BB219A34-3864-4ADD-BAC1-C432082DFE65}">
      <dgm:prSet/>
      <dgm:spPr/>
      <dgm:t>
        <a:bodyPr/>
        <a:lstStyle/>
        <a:p>
          <a:endParaRPr lang="it-IT"/>
        </a:p>
      </dgm:t>
    </dgm:pt>
    <dgm:pt modelId="{DFE87739-7595-4C6F-9B28-3704506BCDFD}" type="parTrans" cxnId="{BB219A34-3864-4ADD-BAC1-C432082DFE65}">
      <dgm:prSet/>
      <dgm:spPr/>
      <dgm:t>
        <a:bodyPr/>
        <a:lstStyle/>
        <a:p>
          <a:endParaRPr lang="it-IT"/>
        </a:p>
      </dgm:t>
    </dgm:pt>
    <dgm:pt modelId="{7AA74A61-9072-401C-BDA9-3904BACB2BF7}">
      <dgm:prSet phldrT="[Testo]"/>
      <dgm:spPr/>
      <dgm:t>
        <a:bodyPr/>
        <a:lstStyle/>
        <a:p>
          <a:r>
            <a:rPr lang="it-IT" dirty="0" smtClean="0"/>
            <a:t>MMG</a:t>
          </a:r>
          <a:endParaRPr lang="it-IT" dirty="0"/>
        </a:p>
      </dgm:t>
    </dgm:pt>
    <dgm:pt modelId="{9032CA24-5C96-480E-B1B6-4C329A31C7B4}" type="sibTrans" cxnId="{BF6D4821-278E-48A7-8E63-F265BEC5091C}">
      <dgm:prSet/>
      <dgm:spPr/>
      <dgm:t>
        <a:bodyPr/>
        <a:lstStyle/>
        <a:p>
          <a:endParaRPr lang="it-IT"/>
        </a:p>
      </dgm:t>
    </dgm:pt>
    <dgm:pt modelId="{BD5F63DF-B930-4C58-A3A3-D53130948BC4}" type="parTrans" cxnId="{BF6D4821-278E-48A7-8E63-F265BEC5091C}">
      <dgm:prSet/>
      <dgm:spPr/>
      <dgm:t>
        <a:bodyPr/>
        <a:lstStyle/>
        <a:p>
          <a:endParaRPr lang="it-IT"/>
        </a:p>
      </dgm:t>
    </dgm:pt>
    <dgm:pt modelId="{9B444831-A31D-4570-8EE9-5D3F49907850}">
      <dgm:prSet phldrT="[Testo]"/>
      <dgm:spPr/>
      <dgm:t>
        <a:bodyPr/>
        <a:lstStyle/>
        <a:p>
          <a:r>
            <a:rPr lang="it-IT" dirty="0" smtClean="0"/>
            <a:t>Altro ospedale </a:t>
          </a:r>
        </a:p>
        <a:p>
          <a:r>
            <a:rPr lang="it-IT" dirty="0" smtClean="0"/>
            <a:t>Extra azienda</a:t>
          </a:r>
          <a:endParaRPr lang="it-IT" dirty="0"/>
        </a:p>
      </dgm:t>
    </dgm:pt>
    <dgm:pt modelId="{894F4A12-FBA5-4FC0-9809-9FDD9CF3F654}" type="sibTrans" cxnId="{49D997EE-5777-4CF2-89AB-5772394E567B}">
      <dgm:prSet/>
      <dgm:spPr/>
      <dgm:t>
        <a:bodyPr/>
        <a:lstStyle/>
        <a:p>
          <a:endParaRPr lang="it-IT"/>
        </a:p>
      </dgm:t>
    </dgm:pt>
    <dgm:pt modelId="{6E37333D-0BEC-4DAB-A4F9-DB90820E5D92}" type="parTrans" cxnId="{49D997EE-5777-4CF2-89AB-5772394E567B}">
      <dgm:prSet/>
      <dgm:spPr/>
      <dgm:t>
        <a:bodyPr/>
        <a:lstStyle/>
        <a:p>
          <a:endParaRPr lang="it-IT"/>
        </a:p>
      </dgm:t>
    </dgm:pt>
    <dgm:pt modelId="{FF4D5AA3-21CD-4176-95DF-17D3E94E0BD1}">
      <dgm:prSet phldrT="[Testo]"/>
      <dgm:spPr/>
      <dgm:t>
        <a:bodyPr/>
        <a:lstStyle/>
        <a:p>
          <a:r>
            <a:rPr lang="it-IT" dirty="0" smtClean="0"/>
            <a:t>Diagnostica II livello</a:t>
          </a:r>
          <a:endParaRPr lang="it-IT" dirty="0"/>
        </a:p>
      </dgm:t>
    </dgm:pt>
    <dgm:pt modelId="{38F3E2B4-7275-4BF4-8FC4-ED3E19E660EA}" type="sibTrans" cxnId="{1D2A59FA-2DF4-4478-B794-7E4E7C7D697B}">
      <dgm:prSet/>
      <dgm:spPr/>
      <dgm:t>
        <a:bodyPr/>
        <a:lstStyle/>
        <a:p>
          <a:endParaRPr lang="it-IT"/>
        </a:p>
      </dgm:t>
    </dgm:pt>
    <dgm:pt modelId="{87DE16A0-FC89-44ED-8D49-6FE62420F9F7}" type="parTrans" cxnId="{1D2A59FA-2DF4-4478-B794-7E4E7C7D697B}">
      <dgm:prSet/>
      <dgm:spPr/>
      <dgm:t>
        <a:bodyPr/>
        <a:lstStyle/>
        <a:p>
          <a:endParaRPr lang="it-IT"/>
        </a:p>
      </dgm:t>
    </dgm:pt>
    <dgm:pt modelId="{3FA029B1-5CC0-4321-83E0-63C3EC8E5CC7}">
      <dgm:prSet phldrT="[Testo]"/>
      <dgm:spPr/>
      <dgm:t>
        <a:bodyPr/>
        <a:lstStyle/>
        <a:p>
          <a:r>
            <a:rPr lang="it-IT" dirty="0" smtClean="0"/>
            <a:t>Specialisti</a:t>
          </a:r>
        </a:p>
        <a:p>
          <a:r>
            <a:rPr lang="it-IT" dirty="0" smtClean="0"/>
            <a:t>I livello</a:t>
          </a:r>
          <a:endParaRPr lang="it-IT" dirty="0"/>
        </a:p>
      </dgm:t>
    </dgm:pt>
    <dgm:pt modelId="{B4067A46-AAD4-40B4-ADD3-F43BE95FCDA3}" type="sibTrans" cxnId="{D8BB8E2A-B00F-435C-A51A-17B9B09209CD}">
      <dgm:prSet/>
      <dgm:spPr/>
      <dgm:t>
        <a:bodyPr/>
        <a:lstStyle/>
        <a:p>
          <a:endParaRPr lang="it-IT"/>
        </a:p>
      </dgm:t>
    </dgm:pt>
    <dgm:pt modelId="{5F9E3F20-6628-4ED0-A17A-76B9CD21C72E}" type="parTrans" cxnId="{D8BB8E2A-B00F-435C-A51A-17B9B09209CD}">
      <dgm:prSet/>
      <dgm:spPr/>
      <dgm:t>
        <a:bodyPr/>
        <a:lstStyle/>
        <a:p>
          <a:endParaRPr lang="it-IT"/>
        </a:p>
      </dgm:t>
    </dgm:pt>
    <dgm:pt modelId="{3B3CE161-1DC4-4F6C-B67E-2B9AD03251BC}" type="pres">
      <dgm:prSet presAssocID="{F3577D2F-EC15-4F72-83FA-7FFE57A85CF4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E65E2923-FC08-485F-BE36-24800CDF987D}" type="pres">
      <dgm:prSet presAssocID="{649FF323-F89D-4974-AF3A-BD894273483B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B9072E-CC9B-485A-8D0F-140843FE2565}" type="pres">
      <dgm:prSet presAssocID="{E2037371-82F3-40B2-B13B-DB153076406B}" presName="sibTrans" presStyleLbl="sibTrans2D1" presStyleIdx="0" presStyleCnt="8"/>
      <dgm:spPr/>
      <dgm:t>
        <a:bodyPr/>
        <a:lstStyle/>
        <a:p>
          <a:endParaRPr lang="it-IT"/>
        </a:p>
      </dgm:t>
    </dgm:pt>
    <dgm:pt modelId="{6D3CB69E-6B97-41A4-9F46-34F4467BF028}" type="pres">
      <dgm:prSet presAssocID="{458F3D6E-D229-4370-819A-6AB44CCB9B96}" presName="middleNode" presStyleCnt="0"/>
      <dgm:spPr/>
    </dgm:pt>
    <dgm:pt modelId="{DD9A93D3-A3C1-4906-99A4-FE8BE8D788E2}" type="pres">
      <dgm:prSet presAssocID="{458F3D6E-D229-4370-819A-6AB44CCB9B96}" presName="padding" presStyleLbl="node1" presStyleIdx="0" presStyleCnt="9"/>
      <dgm:spPr/>
    </dgm:pt>
    <dgm:pt modelId="{BAB0D9F0-23A8-42EE-880C-47C559DAA15E}" type="pres">
      <dgm:prSet presAssocID="{458F3D6E-D229-4370-819A-6AB44CCB9B96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1F81D9-FC69-4491-A782-97E483FD5AAD}" type="pres">
      <dgm:prSet presAssocID="{EB9853A8-68B9-4B31-8BBB-DAE073E95DD4}" presName="sibTrans" presStyleLbl="sibTrans2D1" presStyleIdx="1" presStyleCnt="8"/>
      <dgm:spPr/>
      <dgm:t>
        <a:bodyPr/>
        <a:lstStyle/>
        <a:p>
          <a:endParaRPr lang="it-IT"/>
        </a:p>
      </dgm:t>
    </dgm:pt>
    <dgm:pt modelId="{CB2FBE29-A0DB-4B3F-B835-7F8C921642D3}" type="pres">
      <dgm:prSet presAssocID="{17A36510-FF64-49D2-9B66-C4AC23665F30}" presName="middleNode" presStyleCnt="0"/>
      <dgm:spPr/>
    </dgm:pt>
    <dgm:pt modelId="{DBD321EE-BAA0-454E-AE82-D9B75BD9CD6F}" type="pres">
      <dgm:prSet presAssocID="{17A36510-FF64-49D2-9B66-C4AC23665F30}" presName="padding" presStyleLbl="node1" presStyleIdx="1" presStyleCnt="9"/>
      <dgm:spPr/>
    </dgm:pt>
    <dgm:pt modelId="{9F549E26-F63C-4556-A71A-703BA39FD515}" type="pres">
      <dgm:prSet presAssocID="{17A36510-FF64-49D2-9B66-C4AC23665F30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00E91CF-70E9-4DFF-8E49-CC900B91D426}" type="pres">
      <dgm:prSet presAssocID="{DAFF077B-2B44-421E-AF31-71DCC88DB7BE}" presName="sibTrans" presStyleLbl="sibTrans2D1" presStyleIdx="2" presStyleCnt="8"/>
      <dgm:spPr/>
      <dgm:t>
        <a:bodyPr/>
        <a:lstStyle/>
        <a:p>
          <a:endParaRPr lang="it-IT"/>
        </a:p>
      </dgm:t>
    </dgm:pt>
    <dgm:pt modelId="{E3146E94-2E9C-4628-83D0-F49F4711FD0B}" type="pres">
      <dgm:prSet presAssocID="{E6479045-EB94-4944-87C4-C71C834121FF}" presName="middleNode" presStyleCnt="0"/>
      <dgm:spPr/>
    </dgm:pt>
    <dgm:pt modelId="{37F49ED3-9605-43F7-BE35-7DCCABD793AD}" type="pres">
      <dgm:prSet presAssocID="{E6479045-EB94-4944-87C4-C71C834121FF}" presName="padding" presStyleLbl="node1" presStyleIdx="2" presStyleCnt="9"/>
      <dgm:spPr/>
    </dgm:pt>
    <dgm:pt modelId="{25D4BCC3-2A8C-47FA-A358-120D53E938DB}" type="pres">
      <dgm:prSet presAssocID="{E6479045-EB94-4944-87C4-C71C834121FF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3539184-FA4C-4348-9CD9-C022A85FB3B8}" type="pres">
      <dgm:prSet presAssocID="{E4D5BEC0-A031-4A57-847E-3D1035CBA026}" presName="sibTrans" presStyleLbl="sibTrans2D1" presStyleIdx="3" presStyleCnt="8"/>
      <dgm:spPr/>
      <dgm:t>
        <a:bodyPr/>
        <a:lstStyle/>
        <a:p>
          <a:endParaRPr lang="it-IT"/>
        </a:p>
      </dgm:t>
    </dgm:pt>
    <dgm:pt modelId="{80F0F22F-8A05-472A-AE41-6692C16A1361}" type="pres">
      <dgm:prSet presAssocID="{8C2AA51C-648B-4040-BA17-69AA1F413094}" presName="middleNode" presStyleCnt="0"/>
      <dgm:spPr/>
    </dgm:pt>
    <dgm:pt modelId="{8C428895-5DE6-4AEE-AD19-E089A96D18EE}" type="pres">
      <dgm:prSet presAssocID="{8C2AA51C-648B-4040-BA17-69AA1F413094}" presName="padding" presStyleLbl="node1" presStyleIdx="3" presStyleCnt="9"/>
      <dgm:spPr/>
    </dgm:pt>
    <dgm:pt modelId="{55622BE0-F78E-4DC5-823F-F9762BD5D0DD}" type="pres">
      <dgm:prSet presAssocID="{8C2AA51C-648B-4040-BA17-69AA1F413094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CBE3D7E-E38F-4C43-AB2A-019CAC90712E}" type="pres">
      <dgm:prSet presAssocID="{1694C6D0-E79F-4854-8D0A-6331248C0EB6}" presName="sibTrans" presStyleLbl="sibTrans2D1" presStyleIdx="4" presStyleCnt="8"/>
      <dgm:spPr/>
      <dgm:t>
        <a:bodyPr/>
        <a:lstStyle/>
        <a:p>
          <a:endParaRPr lang="it-IT"/>
        </a:p>
      </dgm:t>
    </dgm:pt>
    <dgm:pt modelId="{AE1FCD76-AF68-40DE-834D-747B0C64C899}" type="pres">
      <dgm:prSet presAssocID="{7AA74A61-9072-401C-BDA9-3904BACB2BF7}" presName="middleNode" presStyleCnt="0"/>
      <dgm:spPr/>
    </dgm:pt>
    <dgm:pt modelId="{E0CC80DB-120E-4A2F-983F-CBBFAC3D2AE6}" type="pres">
      <dgm:prSet presAssocID="{7AA74A61-9072-401C-BDA9-3904BACB2BF7}" presName="padding" presStyleLbl="node1" presStyleIdx="4" presStyleCnt="9"/>
      <dgm:spPr/>
    </dgm:pt>
    <dgm:pt modelId="{5838BD7E-CBAA-4577-AB00-0D78088CC824}" type="pres">
      <dgm:prSet presAssocID="{7AA74A61-9072-401C-BDA9-3904BACB2BF7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FA6183-BBDA-4467-AECB-2435DA40BEA2}" type="pres">
      <dgm:prSet presAssocID="{9032CA24-5C96-480E-B1B6-4C329A31C7B4}" presName="sibTrans" presStyleLbl="sibTrans2D1" presStyleIdx="5" presStyleCnt="8" custLinFactY="330930" custLinFactNeighborX="-14319" custLinFactNeighborY="400000"/>
      <dgm:spPr/>
      <dgm:t>
        <a:bodyPr/>
        <a:lstStyle/>
        <a:p>
          <a:endParaRPr lang="it-IT"/>
        </a:p>
      </dgm:t>
    </dgm:pt>
    <dgm:pt modelId="{A47573A9-D218-4B85-AC98-BA9A1834DDC4}" type="pres">
      <dgm:prSet presAssocID="{3FA029B1-5CC0-4321-83E0-63C3EC8E5CC7}" presName="middleNode" presStyleCnt="0"/>
      <dgm:spPr/>
    </dgm:pt>
    <dgm:pt modelId="{F85B90E7-8C8C-4F04-B504-8FE382F7F972}" type="pres">
      <dgm:prSet presAssocID="{3FA029B1-5CC0-4321-83E0-63C3EC8E5CC7}" presName="padding" presStyleLbl="node1" presStyleIdx="5" presStyleCnt="9"/>
      <dgm:spPr/>
    </dgm:pt>
    <dgm:pt modelId="{E62D2602-24D8-4D34-9686-3DDE05162E84}" type="pres">
      <dgm:prSet presAssocID="{3FA029B1-5CC0-4321-83E0-63C3EC8E5CC7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73D533-7EC1-492B-8BFE-D1BF7FD84870}" type="pres">
      <dgm:prSet presAssocID="{B4067A46-AAD4-40B4-ADD3-F43BE95FCDA3}" presName="sibTrans" presStyleLbl="sibTrans2D1" presStyleIdx="6" presStyleCnt="8"/>
      <dgm:spPr/>
      <dgm:t>
        <a:bodyPr/>
        <a:lstStyle/>
        <a:p>
          <a:endParaRPr lang="it-IT"/>
        </a:p>
      </dgm:t>
    </dgm:pt>
    <dgm:pt modelId="{98274404-FD6A-4912-AA02-9F8DC765EC0C}" type="pres">
      <dgm:prSet presAssocID="{FF4D5AA3-21CD-4176-95DF-17D3E94E0BD1}" presName="middleNode" presStyleCnt="0"/>
      <dgm:spPr/>
    </dgm:pt>
    <dgm:pt modelId="{A55376E8-8FEE-4FE7-95D4-7EAE669476A6}" type="pres">
      <dgm:prSet presAssocID="{FF4D5AA3-21CD-4176-95DF-17D3E94E0BD1}" presName="padding" presStyleLbl="node1" presStyleIdx="6" presStyleCnt="9"/>
      <dgm:spPr/>
    </dgm:pt>
    <dgm:pt modelId="{4278F280-5C5C-4DC3-B4BC-D76AC4F6396D}" type="pres">
      <dgm:prSet presAssocID="{FF4D5AA3-21CD-4176-95DF-17D3E94E0BD1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E7EE1B-AF2A-48C5-AEE6-53C78BEECB86}" type="pres">
      <dgm:prSet presAssocID="{38F3E2B4-7275-4BF4-8FC4-ED3E19E660EA}" presName="sibTrans" presStyleLbl="sibTrans2D1" presStyleIdx="7" presStyleCnt="8"/>
      <dgm:spPr/>
      <dgm:t>
        <a:bodyPr/>
        <a:lstStyle/>
        <a:p>
          <a:endParaRPr lang="it-IT"/>
        </a:p>
      </dgm:t>
    </dgm:pt>
    <dgm:pt modelId="{FF319144-7F97-4FCD-97B1-D812A4B97189}" type="pres">
      <dgm:prSet presAssocID="{9B444831-A31D-4570-8EE9-5D3F49907850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6A661A1-8D96-4B30-82C6-642AE6AC11F0}" type="presOf" srcId="{9B444831-A31D-4570-8EE9-5D3F49907850}" destId="{FF319144-7F97-4FCD-97B1-D812A4B97189}" srcOrd="0" destOrd="0" presId="urn:microsoft.com/office/officeart/2005/8/layout/bProcess2"/>
    <dgm:cxn modelId="{22474C59-57E8-4FCD-8FBF-5D48013C7E40}" type="presOf" srcId="{458F3D6E-D229-4370-819A-6AB44CCB9B96}" destId="{BAB0D9F0-23A8-42EE-880C-47C559DAA15E}" srcOrd="0" destOrd="0" presId="urn:microsoft.com/office/officeart/2005/8/layout/bProcess2"/>
    <dgm:cxn modelId="{BB219A34-3864-4ADD-BAC1-C432082DFE65}" srcId="{F3577D2F-EC15-4F72-83FA-7FFE57A85CF4}" destId="{8C2AA51C-648B-4040-BA17-69AA1F413094}" srcOrd="4" destOrd="0" parTransId="{DFE87739-7595-4C6F-9B28-3704506BCDFD}" sibTransId="{1694C6D0-E79F-4854-8D0A-6331248C0EB6}"/>
    <dgm:cxn modelId="{43AE4D22-2A5C-4003-AB74-64542E5B4BEB}" type="presOf" srcId="{EB9853A8-68B9-4B31-8BBB-DAE073E95DD4}" destId="{851F81D9-FC69-4491-A782-97E483FD5AAD}" srcOrd="0" destOrd="0" presId="urn:microsoft.com/office/officeart/2005/8/layout/bProcess2"/>
    <dgm:cxn modelId="{A1A9CB76-4BCE-4DFA-9C6D-B4C2C3058B41}" type="presOf" srcId="{DAFF077B-2B44-421E-AF31-71DCC88DB7BE}" destId="{C00E91CF-70E9-4DFF-8E49-CC900B91D426}" srcOrd="0" destOrd="0" presId="urn:microsoft.com/office/officeart/2005/8/layout/bProcess2"/>
    <dgm:cxn modelId="{DEF04D52-82AC-4F9D-A3FA-2328ADE17E9A}" type="presOf" srcId="{1694C6D0-E79F-4854-8D0A-6331248C0EB6}" destId="{4CBE3D7E-E38F-4C43-AB2A-019CAC90712E}" srcOrd="0" destOrd="0" presId="urn:microsoft.com/office/officeart/2005/8/layout/bProcess2"/>
    <dgm:cxn modelId="{2422F785-2AAB-4062-A414-FE5B322821B2}" type="presOf" srcId="{E4D5BEC0-A031-4A57-847E-3D1035CBA026}" destId="{B3539184-FA4C-4348-9CD9-C022A85FB3B8}" srcOrd="0" destOrd="0" presId="urn:microsoft.com/office/officeart/2005/8/layout/bProcess2"/>
    <dgm:cxn modelId="{A032EACD-5DE3-459A-8D57-2D0A29A9220A}" type="presOf" srcId="{3FA029B1-5CC0-4321-83E0-63C3EC8E5CC7}" destId="{E62D2602-24D8-4D34-9686-3DDE05162E84}" srcOrd="0" destOrd="0" presId="urn:microsoft.com/office/officeart/2005/8/layout/bProcess2"/>
    <dgm:cxn modelId="{ABF0FA9D-41B1-444D-8F9A-77350C29C85F}" type="presOf" srcId="{E6479045-EB94-4944-87C4-C71C834121FF}" destId="{25D4BCC3-2A8C-47FA-A358-120D53E938DB}" srcOrd="0" destOrd="0" presId="urn:microsoft.com/office/officeart/2005/8/layout/bProcess2"/>
    <dgm:cxn modelId="{C2857F23-49A9-4C31-B2FE-DBA4A32AC704}" type="presOf" srcId="{649FF323-F89D-4974-AF3A-BD894273483B}" destId="{E65E2923-FC08-485F-BE36-24800CDF987D}" srcOrd="0" destOrd="0" presId="urn:microsoft.com/office/officeart/2005/8/layout/bProcess2"/>
    <dgm:cxn modelId="{49D997EE-5777-4CF2-89AB-5772394E567B}" srcId="{F3577D2F-EC15-4F72-83FA-7FFE57A85CF4}" destId="{9B444831-A31D-4570-8EE9-5D3F49907850}" srcOrd="8" destOrd="0" parTransId="{6E37333D-0BEC-4DAB-A4F9-DB90820E5D92}" sibTransId="{894F4A12-FBA5-4FC0-9809-9FDD9CF3F654}"/>
    <dgm:cxn modelId="{200FAD92-729E-4053-920F-6EB644FA6E11}" srcId="{F3577D2F-EC15-4F72-83FA-7FFE57A85CF4}" destId="{649FF323-F89D-4974-AF3A-BD894273483B}" srcOrd="0" destOrd="0" parTransId="{288BB582-122E-4693-8438-B549E16BB66B}" sibTransId="{E2037371-82F3-40B2-B13B-DB153076406B}"/>
    <dgm:cxn modelId="{2CED77B8-CEB8-44EF-86BC-0F47D07F501F}" type="presOf" srcId="{FF4D5AA3-21CD-4176-95DF-17D3E94E0BD1}" destId="{4278F280-5C5C-4DC3-B4BC-D76AC4F6396D}" srcOrd="0" destOrd="0" presId="urn:microsoft.com/office/officeart/2005/8/layout/bProcess2"/>
    <dgm:cxn modelId="{DD1D638B-80B2-4B33-A496-C0530D6F5F48}" srcId="{F3577D2F-EC15-4F72-83FA-7FFE57A85CF4}" destId="{17A36510-FF64-49D2-9B66-C4AC23665F30}" srcOrd="2" destOrd="0" parTransId="{3967BF38-029A-4BA5-8A20-2C85C8BBD3AB}" sibTransId="{DAFF077B-2B44-421E-AF31-71DCC88DB7BE}"/>
    <dgm:cxn modelId="{5C4F93E0-BF64-41C8-AC3F-A9141A74C2DC}" type="presOf" srcId="{7AA74A61-9072-401C-BDA9-3904BACB2BF7}" destId="{5838BD7E-CBAA-4577-AB00-0D78088CC824}" srcOrd="0" destOrd="0" presId="urn:microsoft.com/office/officeart/2005/8/layout/bProcess2"/>
    <dgm:cxn modelId="{29D3AD24-6326-4490-A010-07BDE80E76A4}" type="presOf" srcId="{38F3E2B4-7275-4BF4-8FC4-ED3E19E660EA}" destId="{47E7EE1B-AF2A-48C5-AEE6-53C78BEECB86}" srcOrd="0" destOrd="0" presId="urn:microsoft.com/office/officeart/2005/8/layout/bProcess2"/>
    <dgm:cxn modelId="{BF6D4821-278E-48A7-8E63-F265BEC5091C}" srcId="{F3577D2F-EC15-4F72-83FA-7FFE57A85CF4}" destId="{7AA74A61-9072-401C-BDA9-3904BACB2BF7}" srcOrd="5" destOrd="0" parTransId="{BD5F63DF-B930-4C58-A3A3-D53130948BC4}" sibTransId="{9032CA24-5C96-480E-B1B6-4C329A31C7B4}"/>
    <dgm:cxn modelId="{A7C944BA-959E-4F8F-98D0-F325A8B3AA95}" type="presOf" srcId="{B4067A46-AAD4-40B4-ADD3-F43BE95FCDA3}" destId="{E373D533-7EC1-492B-8BFE-D1BF7FD84870}" srcOrd="0" destOrd="0" presId="urn:microsoft.com/office/officeart/2005/8/layout/bProcess2"/>
    <dgm:cxn modelId="{3512E357-75FF-4E1E-B417-6D14D879B1CE}" type="presOf" srcId="{17A36510-FF64-49D2-9B66-C4AC23665F30}" destId="{9F549E26-F63C-4556-A71A-703BA39FD515}" srcOrd="0" destOrd="0" presId="urn:microsoft.com/office/officeart/2005/8/layout/bProcess2"/>
    <dgm:cxn modelId="{F7B66249-E56A-4343-8AC1-3A48AEEDE347}" srcId="{F3577D2F-EC15-4F72-83FA-7FFE57A85CF4}" destId="{458F3D6E-D229-4370-819A-6AB44CCB9B96}" srcOrd="1" destOrd="0" parTransId="{75644D78-18EE-43EE-86E3-B7629A74CE57}" sibTransId="{EB9853A8-68B9-4B31-8BBB-DAE073E95DD4}"/>
    <dgm:cxn modelId="{EE5C3FA9-FF87-4A17-9762-59FE1DF9FCA0}" type="presOf" srcId="{8C2AA51C-648B-4040-BA17-69AA1F413094}" destId="{55622BE0-F78E-4DC5-823F-F9762BD5D0DD}" srcOrd="0" destOrd="0" presId="urn:microsoft.com/office/officeart/2005/8/layout/bProcess2"/>
    <dgm:cxn modelId="{1D2A59FA-2DF4-4478-B794-7E4E7C7D697B}" srcId="{F3577D2F-EC15-4F72-83FA-7FFE57A85CF4}" destId="{FF4D5AA3-21CD-4176-95DF-17D3E94E0BD1}" srcOrd="7" destOrd="0" parTransId="{87DE16A0-FC89-44ED-8D49-6FE62420F9F7}" sibTransId="{38F3E2B4-7275-4BF4-8FC4-ED3E19E660EA}"/>
    <dgm:cxn modelId="{C13715E2-FC8E-4C68-A4C8-4A58D662BDC4}" srcId="{F3577D2F-EC15-4F72-83FA-7FFE57A85CF4}" destId="{E6479045-EB94-4944-87C4-C71C834121FF}" srcOrd="3" destOrd="0" parTransId="{E97E2F7A-52D3-4364-9008-33789CB35292}" sibTransId="{E4D5BEC0-A031-4A57-847E-3D1035CBA026}"/>
    <dgm:cxn modelId="{0C56BE63-4C52-4538-8F85-87D06B5BF6A3}" type="presOf" srcId="{9032CA24-5C96-480E-B1B6-4C329A31C7B4}" destId="{80FA6183-BBDA-4467-AECB-2435DA40BEA2}" srcOrd="0" destOrd="0" presId="urn:microsoft.com/office/officeart/2005/8/layout/bProcess2"/>
    <dgm:cxn modelId="{C7AB9469-C115-4B5B-996A-BBCA4E8730D1}" type="presOf" srcId="{E2037371-82F3-40B2-B13B-DB153076406B}" destId="{C7B9072E-CC9B-485A-8D0F-140843FE2565}" srcOrd="0" destOrd="0" presId="urn:microsoft.com/office/officeart/2005/8/layout/bProcess2"/>
    <dgm:cxn modelId="{30D80A26-FA13-4CC6-95F0-DD196FAA144B}" type="presOf" srcId="{F3577D2F-EC15-4F72-83FA-7FFE57A85CF4}" destId="{3B3CE161-1DC4-4F6C-B67E-2B9AD03251BC}" srcOrd="0" destOrd="0" presId="urn:microsoft.com/office/officeart/2005/8/layout/bProcess2"/>
    <dgm:cxn modelId="{D8BB8E2A-B00F-435C-A51A-17B9B09209CD}" srcId="{F3577D2F-EC15-4F72-83FA-7FFE57A85CF4}" destId="{3FA029B1-5CC0-4321-83E0-63C3EC8E5CC7}" srcOrd="6" destOrd="0" parTransId="{5F9E3F20-6628-4ED0-A17A-76B9CD21C72E}" sibTransId="{B4067A46-AAD4-40B4-ADD3-F43BE95FCDA3}"/>
    <dgm:cxn modelId="{C725C06E-CA6E-4D86-9629-D697ECDDEB71}" type="presParOf" srcId="{3B3CE161-1DC4-4F6C-B67E-2B9AD03251BC}" destId="{E65E2923-FC08-485F-BE36-24800CDF987D}" srcOrd="0" destOrd="0" presId="urn:microsoft.com/office/officeart/2005/8/layout/bProcess2"/>
    <dgm:cxn modelId="{9CF23826-708E-4A16-8BA1-9F962373CB25}" type="presParOf" srcId="{3B3CE161-1DC4-4F6C-B67E-2B9AD03251BC}" destId="{C7B9072E-CC9B-485A-8D0F-140843FE2565}" srcOrd="1" destOrd="0" presId="urn:microsoft.com/office/officeart/2005/8/layout/bProcess2"/>
    <dgm:cxn modelId="{AE9F2F73-AF7C-4539-A83F-9D9AB722712D}" type="presParOf" srcId="{3B3CE161-1DC4-4F6C-B67E-2B9AD03251BC}" destId="{6D3CB69E-6B97-41A4-9F46-34F4467BF028}" srcOrd="2" destOrd="0" presId="urn:microsoft.com/office/officeart/2005/8/layout/bProcess2"/>
    <dgm:cxn modelId="{95520998-BA1D-4664-A4BE-604E70AA7B79}" type="presParOf" srcId="{6D3CB69E-6B97-41A4-9F46-34F4467BF028}" destId="{DD9A93D3-A3C1-4906-99A4-FE8BE8D788E2}" srcOrd="0" destOrd="0" presId="urn:microsoft.com/office/officeart/2005/8/layout/bProcess2"/>
    <dgm:cxn modelId="{70A54174-2433-4694-A222-593407F5613A}" type="presParOf" srcId="{6D3CB69E-6B97-41A4-9F46-34F4467BF028}" destId="{BAB0D9F0-23A8-42EE-880C-47C559DAA15E}" srcOrd="1" destOrd="0" presId="urn:microsoft.com/office/officeart/2005/8/layout/bProcess2"/>
    <dgm:cxn modelId="{3585F1D7-C368-46E4-A69C-4A8F06225E06}" type="presParOf" srcId="{3B3CE161-1DC4-4F6C-B67E-2B9AD03251BC}" destId="{851F81D9-FC69-4491-A782-97E483FD5AAD}" srcOrd="3" destOrd="0" presId="urn:microsoft.com/office/officeart/2005/8/layout/bProcess2"/>
    <dgm:cxn modelId="{13528B96-63A6-4D1E-80D2-05AED38237C7}" type="presParOf" srcId="{3B3CE161-1DC4-4F6C-B67E-2B9AD03251BC}" destId="{CB2FBE29-A0DB-4B3F-B835-7F8C921642D3}" srcOrd="4" destOrd="0" presId="urn:microsoft.com/office/officeart/2005/8/layout/bProcess2"/>
    <dgm:cxn modelId="{6DC8E67E-C778-4D34-B0F1-DBC25E65A93F}" type="presParOf" srcId="{CB2FBE29-A0DB-4B3F-B835-7F8C921642D3}" destId="{DBD321EE-BAA0-454E-AE82-D9B75BD9CD6F}" srcOrd="0" destOrd="0" presId="urn:microsoft.com/office/officeart/2005/8/layout/bProcess2"/>
    <dgm:cxn modelId="{A677BFFF-21BA-4FE0-81BC-2A3CA68B73DE}" type="presParOf" srcId="{CB2FBE29-A0DB-4B3F-B835-7F8C921642D3}" destId="{9F549E26-F63C-4556-A71A-703BA39FD515}" srcOrd="1" destOrd="0" presId="urn:microsoft.com/office/officeart/2005/8/layout/bProcess2"/>
    <dgm:cxn modelId="{5894D2BD-5538-48FA-A893-9FDD5B15BDDE}" type="presParOf" srcId="{3B3CE161-1DC4-4F6C-B67E-2B9AD03251BC}" destId="{C00E91CF-70E9-4DFF-8E49-CC900B91D426}" srcOrd="5" destOrd="0" presId="urn:microsoft.com/office/officeart/2005/8/layout/bProcess2"/>
    <dgm:cxn modelId="{B498FF40-DE48-46CE-9991-610211D9A746}" type="presParOf" srcId="{3B3CE161-1DC4-4F6C-B67E-2B9AD03251BC}" destId="{E3146E94-2E9C-4628-83D0-F49F4711FD0B}" srcOrd="6" destOrd="0" presId="urn:microsoft.com/office/officeart/2005/8/layout/bProcess2"/>
    <dgm:cxn modelId="{75470014-6933-406B-AC1C-2D3C8766406D}" type="presParOf" srcId="{E3146E94-2E9C-4628-83D0-F49F4711FD0B}" destId="{37F49ED3-9605-43F7-BE35-7DCCABD793AD}" srcOrd="0" destOrd="0" presId="urn:microsoft.com/office/officeart/2005/8/layout/bProcess2"/>
    <dgm:cxn modelId="{12F4AC67-9374-4CE9-A819-3747937B7A96}" type="presParOf" srcId="{E3146E94-2E9C-4628-83D0-F49F4711FD0B}" destId="{25D4BCC3-2A8C-47FA-A358-120D53E938DB}" srcOrd="1" destOrd="0" presId="urn:microsoft.com/office/officeart/2005/8/layout/bProcess2"/>
    <dgm:cxn modelId="{BAAC1E5C-BDC3-494E-9832-0FAAF5C0921C}" type="presParOf" srcId="{3B3CE161-1DC4-4F6C-B67E-2B9AD03251BC}" destId="{B3539184-FA4C-4348-9CD9-C022A85FB3B8}" srcOrd="7" destOrd="0" presId="urn:microsoft.com/office/officeart/2005/8/layout/bProcess2"/>
    <dgm:cxn modelId="{9F3FCFFD-06EF-4E40-B776-E8AC23CAFDD0}" type="presParOf" srcId="{3B3CE161-1DC4-4F6C-B67E-2B9AD03251BC}" destId="{80F0F22F-8A05-472A-AE41-6692C16A1361}" srcOrd="8" destOrd="0" presId="urn:microsoft.com/office/officeart/2005/8/layout/bProcess2"/>
    <dgm:cxn modelId="{37766990-8B04-4E47-AEC3-0D908720E885}" type="presParOf" srcId="{80F0F22F-8A05-472A-AE41-6692C16A1361}" destId="{8C428895-5DE6-4AEE-AD19-E089A96D18EE}" srcOrd="0" destOrd="0" presId="urn:microsoft.com/office/officeart/2005/8/layout/bProcess2"/>
    <dgm:cxn modelId="{4916F6D3-B649-4C42-B443-9326DBBA97E1}" type="presParOf" srcId="{80F0F22F-8A05-472A-AE41-6692C16A1361}" destId="{55622BE0-F78E-4DC5-823F-F9762BD5D0DD}" srcOrd="1" destOrd="0" presId="urn:microsoft.com/office/officeart/2005/8/layout/bProcess2"/>
    <dgm:cxn modelId="{5DE5B106-AA3D-4AF4-AEBB-F74246B7BA44}" type="presParOf" srcId="{3B3CE161-1DC4-4F6C-B67E-2B9AD03251BC}" destId="{4CBE3D7E-E38F-4C43-AB2A-019CAC90712E}" srcOrd="9" destOrd="0" presId="urn:microsoft.com/office/officeart/2005/8/layout/bProcess2"/>
    <dgm:cxn modelId="{3FD9A213-FB93-46E5-90E7-7DF2507A12BB}" type="presParOf" srcId="{3B3CE161-1DC4-4F6C-B67E-2B9AD03251BC}" destId="{AE1FCD76-AF68-40DE-834D-747B0C64C899}" srcOrd="10" destOrd="0" presId="urn:microsoft.com/office/officeart/2005/8/layout/bProcess2"/>
    <dgm:cxn modelId="{2C0DA788-D896-4BA3-9587-B57A3ABBB5DE}" type="presParOf" srcId="{AE1FCD76-AF68-40DE-834D-747B0C64C899}" destId="{E0CC80DB-120E-4A2F-983F-CBBFAC3D2AE6}" srcOrd="0" destOrd="0" presId="urn:microsoft.com/office/officeart/2005/8/layout/bProcess2"/>
    <dgm:cxn modelId="{37A017AD-06F1-4DB8-A9F2-D3B6D9D562F6}" type="presParOf" srcId="{AE1FCD76-AF68-40DE-834D-747B0C64C899}" destId="{5838BD7E-CBAA-4577-AB00-0D78088CC824}" srcOrd="1" destOrd="0" presId="urn:microsoft.com/office/officeart/2005/8/layout/bProcess2"/>
    <dgm:cxn modelId="{6F5DA6C1-3A42-49C9-ABAB-6A8DA97A06F9}" type="presParOf" srcId="{3B3CE161-1DC4-4F6C-B67E-2B9AD03251BC}" destId="{80FA6183-BBDA-4467-AECB-2435DA40BEA2}" srcOrd="11" destOrd="0" presId="urn:microsoft.com/office/officeart/2005/8/layout/bProcess2"/>
    <dgm:cxn modelId="{E20379F0-C1F6-4E86-8E11-30D4F2DC6239}" type="presParOf" srcId="{3B3CE161-1DC4-4F6C-B67E-2B9AD03251BC}" destId="{A47573A9-D218-4B85-AC98-BA9A1834DDC4}" srcOrd="12" destOrd="0" presId="urn:microsoft.com/office/officeart/2005/8/layout/bProcess2"/>
    <dgm:cxn modelId="{B628D83D-DBAD-4E98-A296-7D49E1E33819}" type="presParOf" srcId="{A47573A9-D218-4B85-AC98-BA9A1834DDC4}" destId="{F85B90E7-8C8C-4F04-B504-8FE382F7F972}" srcOrd="0" destOrd="0" presId="urn:microsoft.com/office/officeart/2005/8/layout/bProcess2"/>
    <dgm:cxn modelId="{F8202F59-967E-4984-B1F1-0E4FE876B833}" type="presParOf" srcId="{A47573A9-D218-4B85-AC98-BA9A1834DDC4}" destId="{E62D2602-24D8-4D34-9686-3DDE05162E84}" srcOrd="1" destOrd="0" presId="urn:microsoft.com/office/officeart/2005/8/layout/bProcess2"/>
    <dgm:cxn modelId="{6B198A2C-3832-40A9-B27B-26F671D82E74}" type="presParOf" srcId="{3B3CE161-1DC4-4F6C-B67E-2B9AD03251BC}" destId="{E373D533-7EC1-492B-8BFE-D1BF7FD84870}" srcOrd="13" destOrd="0" presId="urn:microsoft.com/office/officeart/2005/8/layout/bProcess2"/>
    <dgm:cxn modelId="{60C42197-3783-4242-BC68-78286FCFF20A}" type="presParOf" srcId="{3B3CE161-1DC4-4F6C-B67E-2B9AD03251BC}" destId="{98274404-FD6A-4912-AA02-9F8DC765EC0C}" srcOrd="14" destOrd="0" presId="urn:microsoft.com/office/officeart/2005/8/layout/bProcess2"/>
    <dgm:cxn modelId="{95565274-6A6D-4EE8-8CEC-7017A3790EC6}" type="presParOf" srcId="{98274404-FD6A-4912-AA02-9F8DC765EC0C}" destId="{A55376E8-8FEE-4FE7-95D4-7EAE669476A6}" srcOrd="0" destOrd="0" presId="urn:microsoft.com/office/officeart/2005/8/layout/bProcess2"/>
    <dgm:cxn modelId="{131B2175-66D7-4E79-A670-DA441D9C11C2}" type="presParOf" srcId="{98274404-FD6A-4912-AA02-9F8DC765EC0C}" destId="{4278F280-5C5C-4DC3-B4BC-D76AC4F6396D}" srcOrd="1" destOrd="0" presId="urn:microsoft.com/office/officeart/2005/8/layout/bProcess2"/>
    <dgm:cxn modelId="{8BDFBBC1-DF1C-42C3-90FE-9F173149E123}" type="presParOf" srcId="{3B3CE161-1DC4-4F6C-B67E-2B9AD03251BC}" destId="{47E7EE1B-AF2A-48C5-AEE6-53C78BEECB86}" srcOrd="15" destOrd="0" presId="urn:microsoft.com/office/officeart/2005/8/layout/bProcess2"/>
    <dgm:cxn modelId="{5BD0CF04-373D-46DF-AE63-2377A1D9FDE5}" type="presParOf" srcId="{3B3CE161-1DC4-4F6C-B67E-2B9AD03251BC}" destId="{FF319144-7F97-4FCD-97B1-D812A4B97189}" srcOrd="16" destOrd="0" presId="urn:microsoft.com/office/officeart/2005/8/layout/bProcess2"/>
  </dgm:cxnLst>
  <dgm:bg>
    <a:solidFill>
      <a:schemeClr val="accent1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E2923-FC08-485F-BE36-24800CDF987D}">
      <dsp:nvSpPr>
        <dsp:cNvPr id="0" name=""/>
        <dsp:cNvSpPr/>
      </dsp:nvSpPr>
      <dsp:spPr>
        <a:xfrm>
          <a:off x="1405760" y="919"/>
          <a:ext cx="1498188" cy="14981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Cittadini	</a:t>
          </a:r>
          <a:endParaRPr lang="it-IT" sz="1700" kern="1200" dirty="0"/>
        </a:p>
      </dsp:txBody>
      <dsp:txXfrm>
        <a:off x="1625165" y="220324"/>
        <a:ext cx="1059378" cy="1059378"/>
      </dsp:txXfrm>
    </dsp:sp>
    <dsp:sp modelId="{C7B9072E-CC9B-485A-8D0F-140843FE2565}">
      <dsp:nvSpPr>
        <dsp:cNvPr id="0" name=""/>
        <dsp:cNvSpPr/>
      </dsp:nvSpPr>
      <dsp:spPr>
        <a:xfrm rot="10800000">
          <a:off x="1892671" y="1692561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0D9F0-23A8-42EE-880C-47C559DAA15E}">
      <dsp:nvSpPr>
        <dsp:cNvPr id="0" name=""/>
        <dsp:cNvSpPr/>
      </dsp:nvSpPr>
      <dsp:spPr>
        <a:xfrm>
          <a:off x="1655209" y="2272922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Diagnostica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I livello</a:t>
          </a:r>
          <a:endParaRPr lang="it-IT" sz="1000" kern="1200" dirty="0"/>
        </a:p>
      </dsp:txBody>
      <dsp:txXfrm>
        <a:off x="1801552" y="2419265"/>
        <a:ext cx="706605" cy="706605"/>
      </dsp:txXfrm>
    </dsp:sp>
    <dsp:sp modelId="{851F81D9-FC69-4491-A782-97E483FD5AAD}">
      <dsp:nvSpPr>
        <dsp:cNvPr id="0" name=""/>
        <dsp:cNvSpPr/>
      </dsp:nvSpPr>
      <dsp:spPr>
        <a:xfrm rot="10800000">
          <a:off x="1892671" y="3590392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49E26-F63C-4556-A71A-703BA39FD515}">
      <dsp:nvSpPr>
        <dsp:cNvPr id="0" name=""/>
        <dsp:cNvSpPr/>
      </dsp:nvSpPr>
      <dsp:spPr>
        <a:xfrm>
          <a:off x="1655209" y="4295477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Ospedale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zone</a:t>
          </a:r>
          <a:endParaRPr lang="it-IT" sz="1000" kern="1200" dirty="0"/>
        </a:p>
      </dsp:txBody>
      <dsp:txXfrm>
        <a:off x="1801552" y="4441820"/>
        <a:ext cx="706605" cy="706605"/>
      </dsp:txXfrm>
    </dsp:sp>
    <dsp:sp modelId="{C00E91CF-70E9-4DFF-8E49-CC900B91D426}">
      <dsp:nvSpPr>
        <dsp:cNvPr id="0" name=""/>
        <dsp:cNvSpPr/>
      </dsp:nvSpPr>
      <dsp:spPr>
        <a:xfrm rot="5400000">
          <a:off x="3027920" y="4590062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4BCC3-2A8C-47FA-A358-120D53E938DB}">
      <dsp:nvSpPr>
        <dsp:cNvPr id="0" name=""/>
        <dsp:cNvSpPr/>
      </dsp:nvSpPr>
      <dsp:spPr>
        <a:xfrm>
          <a:off x="3902491" y="4295477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Altro ospedale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azienda</a:t>
          </a:r>
          <a:endParaRPr lang="it-IT" sz="1000" kern="1200" dirty="0"/>
        </a:p>
      </dsp:txBody>
      <dsp:txXfrm>
        <a:off x="4048834" y="4441820"/>
        <a:ext cx="706605" cy="706605"/>
      </dsp:txXfrm>
    </dsp:sp>
    <dsp:sp modelId="{B3539184-FA4C-4348-9CD9-C022A85FB3B8}">
      <dsp:nvSpPr>
        <dsp:cNvPr id="0" name=""/>
        <dsp:cNvSpPr/>
      </dsp:nvSpPr>
      <dsp:spPr>
        <a:xfrm>
          <a:off x="4139954" y="3567177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22BE0-F78E-4DC5-823F-F9762BD5D0DD}">
      <dsp:nvSpPr>
        <dsp:cNvPr id="0" name=""/>
        <dsp:cNvSpPr/>
      </dsp:nvSpPr>
      <dsp:spPr>
        <a:xfrm>
          <a:off x="3902491" y="2272922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Specialist</a:t>
          </a:r>
          <a:r>
            <a:rPr lang="it-IT" sz="1000" kern="1200" dirty="0" smtClean="0"/>
            <a:t> II livello	</a:t>
          </a:r>
          <a:endParaRPr lang="it-IT" sz="1000" kern="1200" dirty="0"/>
        </a:p>
      </dsp:txBody>
      <dsp:txXfrm>
        <a:off x="4048834" y="2419265"/>
        <a:ext cx="706605" cy="706605"/>
      </dsp:txXfrm>
    </dsp:sp>
    <dsp:sp modelId="{4CBE3D7E-E38F-4C43-AB2A-019CAC90712E}">
      <dsp:nvSpPr>
        <dsp:cNvPr id="0" name=""/>
        <dsp:cNvSpPr/>
      </dsp:nvSpPr>
      <dsp:spPr>
        <a:xfrm>
          <a:off x="4139954" y="1544623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8BD7E-CBAA-4577-AB00-0D78088CC824}">
      <dsp:nvSpPr>
        <dsp:cNvPr id="0" name=""/>
        <dsp:cNvSpPr/>
      </dsp:nvSpPr>
      <dsp:spPr>
        <a:xfrm>
          <a:off x="3902491" y="250368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MMG</a:t>
          </a:r>
          <a:endParaRPr lang="it-IT" sz="1000" kern="1200" dirty="0"/>
        </a:p>
      </dsp:txBody>
      <dsp:txXfrm>
        <a:off x="4048834" y="396711"/>
        <a:ext cx="706605" cy="706605"/>
      </dsp:txXfrm>
    </dsp:sp>
    <dsp:sp modelId="{80FA6183-BBDA-4467-AECB-2435DA40BEA2}">
      <dsp:nvSpPr>
        <dsp:cNvPr id="0" name=""/>
        <dsp:cNvSpPr/>
      </dsp:nvSpPr>
      <dsp:spPr>
        <a:xfrm rot="5400000">
          <a:off x="5216477" y="4377701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D2602-24D8-4D34-9686-3DDE05162E84}">
      <dsp:nvSpPr>
        <dsp:cNvPr id="0" name=""/>
        <dsp:cNvSpPr/>
      </dsp:nvSpPr>
      <dsp:spPr>
        <a:xfrm>
          <a:off x="6149774" y="250368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Specialisti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I livello</a:t>
          </a:r>
          <a:endParaRPr lang="it-IT" sz="1000" kern="1200" dirty="0"/>
        </a:p>
      </dsp:txBody>
      <dsp:txXfrm>
        <a:off x="6296117" y="396711"/>
        <a:ext cx="706605" cy="706605"/>
      </dsp:txXfrm>
    </dsp:sp>
    <dsp:sp modelId="{E373D533-7EC1-492B-8BFE-D1BF7FD84870}">
      <dsp:nvSpPr>
        <dsp:cNvPr id="0" name=""/>
        <dsp:cNvSpPr/>
      </dsp:nvSpPr>
      <dsp:spPr>
        <a:xfrm rot="10800000">
          <a:off x="6387237" y="1567837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8F280-5C5C-4DC3-B4BC-D76AC4F6396D}">
      <dsp:nvSpPr>
        <dsp:cNvPr id="0" name=""/>
        <dsp:cNvSpPr/>
      </dsp:nvSpPr>
      <dsp:spPr>
        <a:xfrm>
          <a:off x="6149774" y="2272922"/>
          <a:ext cx="999291" cy="9992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Diagnostica II livello</a:t>
          </a:r>
          <a:endParaRPr lang="it-IT" sz="1000" kern="1200" dirty="0"/>
        </a:p>
      </dsp:txBody>
      <dsp:txXfrm>
        <a:off x="6296117" y="2419265"/>
        <a:ext cx="706605" cy="706605"/>
      </dsp:txXfrm>
    </dsp:sp>
    <dsp:sp modelId="{47E7EE1B-AF2A-48C5-AEE6-53C78BEECB86}">
      <dsp:nvSpPr>
        <dsp:cNvPr id="0" name=""/>
        <dsp:cNvSpPr/>
      </dsp:nvSpPr>
      <dsp:spPr>
        <a:xfrm rot="10800000">
          <a:off x="6387237" y="3465667"/>
          <a:ext cx="524365" cy="41012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19144-7F97-4FCD-97B1-D812A4B97189}">
      <dsp:nvSpPr>
        <dsp:cNvPr id="0" name=""/>
        <dsp:cNvSpPr/>
      </dsp:nvSpPr>
      <dsp:spPr>
        <a:xfrm>
          <a:off x="5900325" y="4046028"/>
          <a:ext cx="1498188" cy="14981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Altro ospedale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Extra azienda</a:t>
          </a:r>
          <a:endParaRPr lang="it-IT" sz="1700" kern="1200" dirty="0"/>
        </a:p>
      </dsp:txBody>
      <dsp:txXfrm>
        <a:off x="6119730" y="4265433"/>
        <a:ext cx="1059378" cy="1059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125D13-B748-4524-81AB-5CC167FACF5A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E43349-D890-4F6A-832B-2612D2B1D0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622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Svuotamento simbolico</a:t>
            </a:r>
            <a:r>
              <a:rPr lang="it-IT" baseline="0" dirty="0" smtClean="0"/>
              <a:t> della realtà – idolatria del pensiero organizzativo – semplificazione banalizzante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43349-D890-4F6A-832B-2612D2B1D087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27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43349-D890-4F6A-832B-2612D2B1D087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06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AC4C-BFCB-4C48-AF01-C928DC08EC38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0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8AB7E-1CC5-4FF5-B4C2-32CCE8BF846B}" type="slidenum">
              <a:rPr lang="it-IT" smtClean="0">
                <a:solidFill>
                  <a:prstClr val="black"/>
                </a:solidFill>
              </a:rPr>
              <a:pPr/>
              <a:t>53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1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  <p:transition spd="med" advClick="0" advTm="5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C8BD04A-F438-49B1-A529-5384456117DE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7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CEBF19-D88F-4698-A9A8-D05253DFB107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  <p:transition spd="med" advClick="0" advTm="50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3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6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1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6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1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957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352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</p:spTree>
  </p:cSld>
  <p:clrMapOvr>
    <a:masterClrMapping/>
  </p:clrMapOvr>
  <p:transition spd="med" advClick="0" advTm="50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63177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8978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8788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0507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15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348612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95970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6429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3023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5A2708EC-A64D-48E5-9303-276B3807916C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252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9803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09874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5100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4126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7855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23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64233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508219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5474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7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015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161347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683429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CEBF19-D88F-4698-A9A8-D05253DFB107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7054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2293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350595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1631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5512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4238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7597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85397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523953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317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3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2838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6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1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136632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6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1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731884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0" y="34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101" name="Picture 5" descr="quadricrom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05" y="5338797"/>
            <a:ext cx="1368425" cy="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179388" y="1201772"/>
            <a:ext cx="42529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</a:defRPr>
            </a:lvl1pPr>
          </a:lstStyle>
          <a:p>
            <a:fld id="{9950D93C-836E-4016-B1B7-3CCE1842EE7F}" type="datetimeFigureOut">
              <a:rPr lang="it-IT">
                <a:latin typeface="Arial"/>
              </a:rPr>
              <a:pPr/>
              <a:t>13/10/2018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5870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29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52249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6198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466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3919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8288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760761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360830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3153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7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2338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3223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0265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564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592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93551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343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0719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6047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254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009863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4637627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399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9944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27572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5000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341364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355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996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047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766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500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004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87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264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450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684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DD993A-A904-4602-9C1C-092114D4A713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87980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5437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12814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0386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1036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8918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123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597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477154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9253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2501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411089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89729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5783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499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67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493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79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998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16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3791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550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899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297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038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333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2596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1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207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19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534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277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7357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7919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13/10/2018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440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noProof="0" smtClean="0"/>
              <a:t>Click to edit Master title style</a:t>
            </a:r>
            <a:endParaRPr lang="it-IT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noProof="0" smtClean="0"/>
              <a:t>Click to edit Master subtitle style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945A-B53C-413E-ADF0-645F28D6E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E22B-81BA-445E-A275-25D9F59B40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4996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text </a:t>
            </a:r>
            <a:r>
              <a:rPr lang="it-IT" noProof="0" dirty="0" err="1" smtClean="0"/>
              <a:t>styles</a:t>
            </a:r>
            <a:endParaRPr lang="it-IT" noProof="0" dirty="0" smtClean="0"/>
          </a:p>
          <a:p>
            <a:pPr lvl="1"/>
            <a:r>
              <a:rPr lang="it-IT" noProof="0" dirty="0" smtClean="0"/>
              <a:t>Second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2"/>
            <a:r>
              <a:rPr lang="it-IT" noProof="0" dirty="0" smtClean="0"/>
              <a:t>Third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3"/>
            <a:r>
              <a:rPr lang="it-IT" noProof="0" dirty="0" err="1" smtClean="0"/>
              <a:t>Fourth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4"/>
            <a:r>
              <a:rPr lang="it-IT" noProof="0" dirty="0" err="1" smtClean="0"/>
              <a:t>Fifth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1117-AEB4-40B8-8C04-B2C9BAF95E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0263-4255-4398-A4F7-DF9F419537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54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E540D-8FB9-459E-96CE-01659B3D32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BFA68-D96C-4C7A-834C-10D29F8A34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81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  <p:transition spd="med" advClick="0" advTm="5000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FD688-4E2F-4239-BF70-1A4307F625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2764-EDBF-402E-8995-53D9AC242D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9386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CC93-F04D-4D29-81C5-5FB2F8E3A4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A4A0-7AE1-43B8-AB13-409159D966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1878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F8026-157D-401B-8DC5-AC4375A6C6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C9A3-477F-494E-9940-150108DA3CA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294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3EB83-C162-44B3-9355-DEA1A72D85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85D2-E157-4FCC-8739-183D426F40D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0841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1C61C-86EE-46D4-9E54-611BA3788D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E692D-57E6-4617-9719-3F0F71314F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9953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4756-D78B-4CE3-9193-3F39DFF743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51BCB-F421-4C29-9FD2-343EE73DC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4161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3266A-1E6B-4B0D-BCE9-985D0D7512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114C3-6DD6-475F-AF21-AF09FC3495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945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37900-EC84-4086-A696-2D8D1C911D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8DE9F-790A-4478-AE89-4404F34078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303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F1A1F-A879-4634-B983-2CF5920C0D52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BF76-BE17-44F7-B6D2-AE80CD521A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1221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text </a:t>
            </a:r>
            <a:r>
              <a:rPr lang="it-IT" noProof="0" dirty="0" err="1" smtClean="0"/>
              <a:t>styles</a:t>
            </a:r>
            <a:endParaRPr lang="it-IT" noProof="0" dirty="0" smtClean="0"/>
          </a:p>
          <a:p>
            <a:pPr lvl="1"/>
            <a:r>
              <a:rPr lang="it-IT" noProof="0" dirty="0" smtClean="0"/>
              <a:t>Second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2"/>
            <a:r>
              <a:rPr lang="it-IT" noProof="0" dirty="0" smtClean="0"/>
              <a:t>Third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3"/>
            <a:r>
              <a:rPr lang="it-IT" noProof="0" dirty="0" err="1" smtClean="0"/>
              <a:t>Fourth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4"/>
            <a:r>
              <a:rPr lang="it-IT" noProof="0" dirty="0" err="1" smtClean="0"/>
              <a:t>Fifth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953E-60D3-43D2-85C9-8A3EB8027F05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DC64-1DA1-4003-9CAD-53029123C6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7086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5A2708EC-A64D-48E5-9303-276B3807916C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4E4E-2D45-427F-9443-B28BAAE00E51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DD5D2-BC23-4D04-9607-5C23B8AB3B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247238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14A2-7256-46CA-96DF-6AA39F78E85E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F9E8-3D6F-4BC3-B464-E803F39922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78764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25D3-E034-4518-8265-EA8984651BCD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482DA-6A1D-4D83-AE92-086049C559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077280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94685-BDA3-46B6-B4BE-5236C7E8C671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D7ED1-CC92-4E92-BD03-DF2E74C2E4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079521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DC37-20AF-4BC2-99FE-4C6E8A24BCAA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CFF9E-0618-44D4-8147-A828CB9A29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11414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83286-D337-4A5D-A858-D985573A7DDA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4A862-6AD6-4FD7-99C3-94183BB31E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67840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1EFD-C79C-4B5F-8B22-876DFB301E2B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CE434-EE82-49E0-932D-CA86A84BDA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839829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80083-8DEB-4758-B08F-B70793D8F56D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E4B6-B9E5-4196-B190-C494F468F7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641609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861B-38BF-4BFC-A410-905AB77A35C8}" type="datetimeFigureOut">
              <a:rPr lang="en-US" altLang="it-IT"/>
              <a:pPr>
                <a:defRPr/>
              </a:pPr>
              <a:t>10/13/2018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E124-67CE-4592-B422-EC65C2F4E7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852086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3" name="Picture 5" descr="quadricrom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cs typeface="+mn-cs"/>
              </a:defRPr>
            </a:lvl1pPr>
          </a:lstStyle>
          <a:p>
            <a:endParaRPr lang="it-IT" alt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53177"/>
      </p:ext>
    </p:extLst>
  </p:cSld>
  <p:clrMapOvr>
    <a:masterClrMapping/>
  </p:clrMapOvr>
  <p:transition spd="med" advClick="0" advTm="5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703267"/>
      </p:ext>
    </p:extLst>
  </p:cSld>
  <p:clrMapOvr>
    <a:masterClrMapping/>
  </p:clrMapOvr>
  <p:transition spd="med" advClick="0" advTm="5000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82381725"/>
      </p:ext>
    </p:extLst>
  </p:cSld>
  <p:clrMapOvr>
    <a:masterClrMapping/>
  </p:clrMapOvr>
  <p:transition spd="med" advClick="0" advTm="5000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3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5" y="836613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760027"/>
      </p:ext>
    </p:extLst>
  </p:cSld>
  <p:clrMapOvr>
    <a:masterClrMapping/>
  </p:clrMapOvr>
  <p:transition spd="med" advClick="0" advTm="5000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271509"/>
      </p:ext>
    </p:extLst>
  </p:cSld>
  <p:clrMapOvr>
    <a:masterClrMapping/>
  </p:clrMapOvr>
  <p:transition spd="med" advClick="0" advTm="5000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254633"/>
      </p:ext>
    </p:extLst>
  </p:cSld>
  <p:clrMapOvr>
    <a:masterClrMapping/>
  </p:clrMapOvr>
  <p:transition spd="med" advClick="0" advTm="5000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694715"/>
      </p:ext>
    </p:extLst>
  </p:cSld>
  <p:clrMapOvr>
    <a:masterClrMapping/>
  </p:clrMapOvr>
  <p:transition spd="med" advClick="0" advTm="5000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28790055"/>
      </p:ext>
    </p:extLst>
  </p:cSld>
  <p:clrMapOvr>
    <a:masterClrMapping/>
  </p:clrMapOvr>
  <p:transition spd="med" advClick="0" advTm="5000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41377167"/>
      </p:ext>
    </p:extLst>
  </p:cSld>
  <p:clrMapOvr>
    <a:masterClrMapping/>
  </p:clrMapOvr>
  <p:transition spd="med" advClick="0" advTm="5000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522181"/>
      </p:ext>
    </p:extLst>
  </p:cSld>
  <p:clrMapOvr>
    <a:masterClrMapping/>
  </p:clrMapOvr>
  <p:transition spd="med" advClick="0" advTm="5000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5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88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862623"/>
      </p:ext>
    </p:extLst>
  </p:cSld>
  <p:clrMapOvr>
    <a:masterClrMapping/>
  </p:clrMapOvr>
  <p:transition spd="med" advClick="0" advTm="5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5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88" y="836613"/>
            <a:ext cx="8804275" cy="55451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057721"/>
      </p:ext>
    </p:extLst>
  </p:cSld>
  <p:clrMapOvr>
    <a:masterClrMapping/>
  </p:clrMapOvr>
  <p:transition spd="med" advClick="0" advTm="5000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0" y="22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101" name="Picture 5" descr="quadricrom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8" y="5338783"/>
            <a:ext cx="1368425" cy="8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179388" y="1201760"/>
            <a:ext cx="42529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</a:defRPr>
            </a:lvl1pPr>
          </a:lstStyle>
          <a:p>
            <a:fld id="{9950D93C-836E-4016-B1B7-3CCE1842EE7F}" type="datetimeFigureOut">
              <a:rPr lang="it-IT">
                <a:latin typeface="Arial"/>
              </a:rPr>
              <a:pPr/>
              <a:t>13/10/2018</a:t>
            </a:fld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1995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51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52242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4682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84461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27010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54115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6115848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20166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78777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21857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8102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6668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81965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2524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9791035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1542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77263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563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53229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312229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836400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7688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28642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971669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283734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02983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4980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7669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36606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1121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4081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87069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4082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4042674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96214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90998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212263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42634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35108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799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4855748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59690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96197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5361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632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4831079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062616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77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9231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6070526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205415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93167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86839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2755037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46972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42735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9843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854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6815872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558203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86899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08402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6587662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2416142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0758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90433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26833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07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60118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38331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5792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7014347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3508762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70133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98810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5058342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899924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266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7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9546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9656852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29755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68735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99791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54206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0123096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9236314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75595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32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1093874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5917264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1908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4019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927856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12740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14446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09751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78629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25972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84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505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6287792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55028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2360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7056546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2083122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5062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74308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0658155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5880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369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49153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1600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014491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747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23842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83358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6454832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8610885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81817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196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936819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73484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87344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11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11373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4557440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3109234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79938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25812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704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7059937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78310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70566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2339088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8931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45499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13028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6579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5447742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891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7765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81005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970998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2081057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36246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33043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1948815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7954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3139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008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8755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391798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6159467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86508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92485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8821530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9250984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6834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1380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4938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85848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59070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39556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30475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9502452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715676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2997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9569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4394698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56777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9" y="5445126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41" rIns="0" bIns="4444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DFDBA3C9-D19D-450C-B994-2F4CBCCB489D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86628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68739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7178143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91" y="836615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5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7409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31072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12677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55144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5121011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879513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312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68361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2411356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9471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91" y="44472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5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C099B3-9775-4F46-91DE-A47A1FD4C29C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 spd="med" advClick="0" advTm="5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20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+mn-lt"/>
              </a:defRPr>
            </a:lvl1pPr>
          </a:lstStyle>
          <a:p>
            <a:pPr>
              <a:defRPr/>
            </a:pPr>
            <a:fld id="{26987F66-B929-4351-ABA5-72BB728E87AF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5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88" y="44470"/>
            <a:ext cx="8963025" cy="5762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0498" y="836614"/>
            <a:ext cx="8804275" cy="5545137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0" y="128588"/>
            <a:ext cx="8226425" cy="14335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353175"/>
            <a:ext cx="2130425" cy="3667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>
          <a:xfrm>
            <a:off x="6553200" y="6353175"/>
            <a:ext cx="2130425" cy="3667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7F9F958-4A0B-4E97-B698-8CF95A8C55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652963"/>
          </a:xfrm>
          <a:prstGeom prst="rect">
            <a:avLst/>
          </a:prstGeom>
          <a:solidFill>
            <a:srgbClr val="15107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it-IT" altLang="it-IT" smtClean="0">
              <a:solidFill>
                <a:srgbClr val="000000"/>
              </a:solidFill>
            </a:endParaRPr>
          </a:p>
        </p:txBody>
      </p:sp>
      <p:pic>
        <p:nvPicPr>
          <p:cNvPr id="5" name="Picture 5" descr="quadricrom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188" y="5338763"/>
            <a:ext cx="1368425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201738"/>
            <a:ext cx="4252912" cy="427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altLang="it-IT" sz="2200" smtClean="0">
                <a:solidFill>
                  <a:srgbClr val="FFFF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90" y="5013325"/>
            <a:ext cx="8353425" cy="431800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445125"/>
            <a:ext cx="6697662" cy="908050"/>
          </a:xfrm>
        </p:spPr>
        <p:txBody>
          <a:bodyPr lIns="0" r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31013" y="6237288"/>
            <a:ext cx="2133600" cy="476250"/>
          </a:xfrm>
          <a:prstGeom prst="rect">
            <a:avLst/>
          </a:prstGeom>
          <a:extLst/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buClr>
                <a:srgbClr val="15107A"/>
              </a:buClr>
              <a:buFont typeface="Wingdings" pitchFamily="2" charset="2"/>
              <a:buNone/>
              <a:defRPr sz="1400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B33F36-B33F-4AFF-9DF4-60BC1D5AAA7E}" type="datetimeFigureOut">
              <a:rPr lang="it-IT"/>
              <a:pPr>
                <a:defRPr/>
              </a:pPr>
              <a:t>13/10/2018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50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488" y="836614"/>
            <a:ext cx="4325937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826" y="836614"/>
            <a:ext cx="4325938" cy="554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3560" y="44450"/>
            <a:ext cx="2239963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490" y="44450"/>
            <a:ext cx="6570662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64.xml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13" Type="http://schemas.openxmlformats.org/officeDocument/2006/relationships/slideLayout" Target="../slideLayouts/slideLayout400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slideLayout" Target="../slideLayouts/slideLayout399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Relationship Id="rId14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13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slideLayout" Target="../slideLayouts/slideLayout451.xml"/><Relationship Id="rId2" Type="http://schemas.openxmlformats.org/officeDocument/2006/relationships/slideLayout" Target="../slideLayouts/slideLayout441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Relationship Id="rId14" Type="http://schemas.openxmlformats.org/officeDocument/2006/relationships/theme" Target="../theme/theme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AD936663-D667-459A-A81D-1610CCF00EF5}" type="slidenum">
              <a:rPr lang="it-IT" alt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alt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3921" r:id="rId2"/>
    <p:sldLayoutId id="2147483920" r:id="rId3"/>
    <p:sldLayoutId id="2147483919" r:id="rId4"/>
    <p:sldLayoutId id="2147483918" r:id="rId5"/>
    <p:sldLayoutId id="2147483917" r:id="rId6"/>
    <p:sldLayoutId id="2147483916" r:id="rId7"/>
    <p:sldLayoutId id="2147483915" r:id="rId8"/>
    <p:sldLayoutId id="2147483914" r:id="rId9"/>
    <p:sldLayoutId id="2147483913" r:id="rId10"/>
    <p:sldLayoutId id="2147483912" r:id="rId11"/>
    <p:sldLayoutId id="2147483911" r:id="rId12"/>
  </p:sldLayoutIdLst>
  <p:transition spd="med" advClick="0" advTm="5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21E01808-74AC-44EA-BA05-A933006BC861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49" r:id="rId2"/>
    <p:sldLayoutId id="2147484048" r:id="rId3"/>
    <p:sldLayoutId id="2147484047" r:id="rId4"/>
    <p:sldLayoutId id="2147484046" r:id="rId5"/>
    <p:sldLayoutId id="2147484045" r:id="rId6"/>
    <p:sldLayoutId id="2147484044" r:id="rId7"/>
    <p:sldLayoutId id="2147484043" r:id="rId8"/>
    <p:sldLayoutId id="2147484042" r:id="rId9"/>
    <p:sldLayoutId id="2147484041" r:id="rId10"/>
    <p:sldLayoutId id="2147484040" r:id="rId11"/>
    <p:sldLayoutId id="2147484039" r:id="rId12"/>
    <p:sldLayoutId id="214748403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sz="1600" smtClean="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02940520-5712-4750-95E3-EF3E78B8F470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20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F1D81D3D-82C7-4B03-82EE-42B23DDF39DF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9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21E01808-74AC-44EA-BA05-A933006BC861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84"/>
            <a:ext cx="8963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05" y="836614"/>
            <a:ext cx="880427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505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90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409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fld id="{4E5ADCE2-6AE9-4452-A14B-6DE3488A3C9B}" type="slidenum">
              <a:rPr lang="it-IT" sz="1000">
                <a:solidFill>
                  <a:srgbClr val="15107A"/>
                </a:solidFill>
                <a:latin typeface="Arial"/>
              </a:rPr>
              <a:pPr algn="r"/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5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fontAlgn="base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98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9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7106351A-A99B-49CF-BDC0-63D804F95C92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97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968B35B-8EEC-8544-AB8F-79E77A695A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8A163B8-0583-FA45-BB09-5A3F4D3B72E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2502397-745E-49FA-BF2A-D9031AA9150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13/10/2018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AD3A1E-4C8D-48A2-A552-F98FB5AACC4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1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32A887A9-2593-49BD-AEBD-820C908CE4B5}" type="slidenum">
              <a:rPr lang="it-IT" alt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alt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3932" r:id="rId2"/>
    <p:sldLayoutId id="2147483931" r:id="rId3"/>
    <p:sldLayoutId id="2147483930" r:id="rId4"/>
    <p:sldLayoutId id="2147483929" r:id="rId5"/>
    <p:sldLayoutId id="2147483928" r:id="rId6"/>
    <p:sldLayoutId id="2147483927" r:id="rId7"/>
    <p:sldLayoutId id="2147483926" r:id="rId8"/>
    <p:sldLayoutId id="2147483925" r:id="rId9"/>
    <p:sldLayoutId id="2147483924" r:id="rId10"/>
    <p:sldLayoutId id="2147483923" r:id="rId11"/>
    <p:sldLayoutId id="2147483922" r:id="rId12"/>
  </p:sldLayoutIdLst>
  <p:transition spd="med" advClick="0" advTm="5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68833566-F1C2-4075-9CD5-BB52AF624C62}" type="datetimeFigureOut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457200">
                <a:defRPr/>
              </a:pPr>
              <a:t>10/13/2018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C60DB9B-6F1B-4C20-8215-1460D08AFF73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45720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7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>
              <a:defRPr/>
            </a:pPr>
            <a:fld id="{9F1B3BEE-A315-4315-85C1-129CD7D94205}" type="datetimeFigureOut">
              <a:rPr lang="en-US" altLang="it-IT">
                <a:latin typeface="Calibri" pitchFamily="34" charset="0"/>
                <a:ea typeface="MS PGothic" pitchFamily="34" charset="-128"/>
                <a:cs typeface="Arial" charset="0"/>
              </a:rPr>
              <a:pPr defTabSz="457200">
                <a:defRPr/>
              </a:pPr>
              <a:t>10/13/2018</a:t>
            </a:fld>
            <a:endParaRPr lang="it-IT" altLang="it-IT"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>
              <a:defRPr/>
            </a:pPr>
            <a:fld id="{F661A603-12D1-4EFD-9627-3734F9C6BE33}" type="slidenum">
              <a:rPr lang="it-IT" altLang="it-IT">
                <a:latin typeface="Calibri" pitchFamily="34" charset="0"/>
                <a:ea typeface="MS PGothic" pitchFamily="34" charset="-128"/>
                <a:cs typeface="Arial" charset="0"/>
              </a:rPr>
              <a:pPr defTabSz="457200">
                <a:defRPr/>
              </a:pPr>
              <a:t>‹N›</a:t>
            </a:fld>
            <a:endParaRPr lang="it-IT" altLang="it-IT"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fld id="{92F6D084-BE7B-4E74-86EC-5B54F7B65ED7}" type="slidenum">
              <a:rPr lang="it-IT" altLang="it-IT" sz="1000">
                <a:solidFill>
                  <a:srgbClr val="15107A"/>
                </a:solidFill>
                <a:latin typeface="Arial"/>
              </a:rPr>
              <a:pPr algn="r"/>
              <a:t>‹N›</a:t>
            </a:fld>
            <a:endParaRPr lang="it-IT" alt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56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p:transition spd="med" advClick="0" advTm="50000"/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charset="0"/>
          <a:cs typeface="Arial" charset="0"/>
        </a:defRPr>
      </a:lvl9pPr>
    </p:titleStyle>
    <p:bodyStyle>
      <a:lvl1pPr marL="268288" indent="-268288" algn="l" rtl="0" fontAlgn="base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 pitchFamily="1" charset="2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91" y="44472"/>
            <a:ext cx="8963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" y="836615"/>
            <a:ext cx="880427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9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90" y="6459180"/>
            <a:ext cx="3168650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97"/>
            <a:ext cx="2133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 anchor="ctr"/>
          <a:lstStyle/>
          <a:p>
            <a:pPr algn="r"/>
            <a:fld id="{4E5ADCE2-6AE9-4452-A14B-6DE3488A3C9B}" type="slidenum">
              <a:rPr lang="it-IT" sz="1000">
                <a:solidFill>
                  <a:srgbClr val="15107A"/>
                </a:solidFill>
                <a:latin typeface="Arial"/>
              </a:rPr>
              <a:pPr algn="r"/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93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32" indent="-268232" algn="l" rtl="0" fontAlgn="base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273" indent="-28569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176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079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968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71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86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58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89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1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  <p:sldLayoutId id="214748437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3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  <p:sldLayoutId id="21474843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F1D81D3D-82C7-4B03-82EE-42B23DDF39DF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3944" r:id="rId2"/>
    <p:sldLayoutId id="2147483943" r:id="rId3"/>
    <p:sldLayoutId id="2147483942" r:id="rId4"/>
    <p:sldLayoutId id="2147483941" r:id="rId5"/>
    <p:sldLayoutId id="2147483940" r:id="rId6"/>
    <p:sldLayoutId id="2147483939" r:id="rId7"/>
    <p:sldLayoutId id="2147483938" r:id="rId8"/>
    <p:sldLayoutId id="2147483937" r:id="rId9"/>
    <p:sldLayoutId id="2147483936" r:id="rId10"/>
    <p:sldLayoutId id="2147483935" r:id="rId11"/>
    <p:sldLayoutId id="2147483934" r:id="rId12"/>
    <p:sldLayoutId id="214748393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28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16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12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  <p:sldLayoutId id="214748442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6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441" r:id="rId12"/>
    <p:sldLayoutId id="214748444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36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53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  <p:sldLayoutId id="214748447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Arial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53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0" tIns="44441" rIns="90470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 lIns="91420" tIns="45711" rIns="91420" bIns="45711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59538"/>
            <a:ext cx="316865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0" tIns="45711" rIns="91420" bIns="45711" anchor="ctr"/>
          <a:lstStyle/>
          <a:p>
            <a:pPr algn="r">
              <a:defRPr/>
            </a:pPr>
            <a:fld id="{684C0878-0C88-4AC0-BF6E-55F15BD164F6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3956" r:id="rId2"/>
    <p:sldLayoutId id="2147483955" r:id="rId3"/>
    <p:sldLayoutId id="2147483954" r:id="rId4"/>
    <p:sldLayoutId id="2147483953" r:id="rId5"/>
    <p:sldLayoutId id="2147483952" r:id="rId6"/>
    <p:sldLayoutId id="2147483951" r:id="rId7"/>
    <p:sldLayoutId id="2147483950" r:id="rId8"/>
    <p:sldLayoutId id="2147483949" r:id="rId9"/>
    <p:sldLayoutId id="2147483948" r:id="rId10"/>
    <p:sldLayoutId id="2147483947" r:id="rId11"/>
    <p:sldLayoutId id="2147483946" r:id="rId12"/>
    <p:sldLayoutId id="214748394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10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21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316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421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6700" indent="-266700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1838" indent="-28416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7813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68500" indent="-227013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678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389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0995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100" indent="-228553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299D3F5B-2267-42B6-BDD0-669983AA782D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3968" r:id="rId2"/>
    <p:sldLayoutId id="2147483967" r:id="rId3"/>
    <p:sldLayoutId id="2147483966" r:id="rId4"/>
    <p:sldLayoutId id="2147483965" r:id="rId5"/>
    <p:sldLayoutId id="2147483964" r:id="rId6"/>
    <p:sldLayoutId id="2147483963" r:id="rId7"/>
    <p:sldLayoutId id="2147483962" r:id="rId8"/>
    <p:sldLayoutId id="2147483961" r:id="rId9"/>
    <p:sldLayoutId id="2147483960" r:id="rId10"/>
    <p:sldLayoutId id="2147483959" r:id="rId11"/>
    <p:sldLayoutId id="2147483958" r:id="rId12"/>
    <p:sldLayoutId id="214748395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DA0D2657-9B86-4C1E-B46E-15C12A4001D4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3980" r:id="rId2"/>
    <p:sldLayoutId id="2147483979" r:id="rId3"/>
    <p:sldLayoutId id="2147483978" r:id="rId4"/>
    <p:sldLayoutId id="2147483977" r:id="rId5"/>
    <p:sldLayoutId id="2147483976" r:id="rId6"/>
    <p:sldLayoutId id="2147483975" r:id="rId7"/>
    <p:sldLayoutId id="2147483974" r:id="rId8"/>
    <p:sldLayoutId id="2147483973" r:id="rId9"/>
    <p:sldLayoutId id="2147483972" r:id="rId10"/>
    <p:sldLayoutId id="2147483971" r:id="rId11"/>
    <p:sldLayoutId id="2147483970" r:id="rId12"/>
    <p:sldLayoutId id="2147483969" r:id="rId13"/>
    <p:sldLayoutId id="214748405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sz="1600" smtClean="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02940520-5712-4750-95E3-EF3E78B8F470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0" r:id="rId2"/>
    <p:sldLayoutId id="2147483989" r:id="rId3"/>
    <p:sldLayoutId id="2147483988" r:id="rId4"/>
    <p:sldLayoutId id="2147483987" r:id="rId5"/>
    <p:sldLayoutId id="2147483986" r:id="rId6"/>
    <p:sldLayoutId id="2147483985" r:id="rId7"/>
    <p:sldLayoutId id="2147483984" r:id="rId8"/>
    <p:sldLayoutId id="2147483983" r:id="rId9"/>
    <p:sldLayoutId id="2147483982" r:id="rId10"/>
    <p:sldLayoutId id="21474839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 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altLang="it-IT" sz="1600" smtClean="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fld id="{ED7E9BAF-8609-40F8-92EB-CEEE014BDF72}" type="slidenum">
              <a:rPr lang="it-IT" altLang="it-IT" sz="1000" smtClean="0">
                <a:solidFill>
                  <a:srgbClr val="15107A"/>
                </a:solidFill>
              </a:rPr>
              <a:pPr algn="r">
                <a:defRPr/>
              </a:pPr>
              <a:t>‹N›</a:t>
            </a:fld>
            <a:endParaRPr lang="it-IT" altLang="it-IT" sz="1000" smtClean="0">
              <a:solidFill>
                <a:srgbClr val="15107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14" r:id="rId2"/>
    <p:sldLayoutId id="2147484013" r:id="rId3"/>
    <p:sldLayoutId id="2147484012" r:id="rId4"/>
    <p:sldLayoutId id="2147484011" r:id="rId5"/>
    <p:sldLayoutId id="2147484010" r:id="rId6"/>
    <p:sldLayoutId id="2147484009" r:id="rId7"/>
    <p:sldLayoutId id="2147484008" r:id="rId8"/>
    <p:sldLayoutId id="2147484007" r:id="rId9"/>
    <p:sldLayoutId id="2147484006" r:id="rId10"/>
    <p:sldLayoutId id="2147484005" r:id="rId11"/>
    <p:sldLayoutId id="2147484004" r:id="rId12"/>
    <p:sldLayoutId id="214748400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8" y="836613"/>
            <a:ext cx="880427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90488" y="692150"/>
            <a:ext cx="8804275" cy="0"/>
          </a:xfrm>
          <a:prstGeom prst="line">
            <a:avLst/>
          </a:prstGeom>
          <a:noFill/>
          <a:ln w="25400">
            <a:solidFill>
              <a:srgbClr val="0032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0488" y="6462713"/>
            <a:ext cx="31686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>
                <a:solidFill>
                  <a:srgbClr val="0032FF"/>
                </a:solidFill>
                <a:latin typeface="Arial Rounded MT Bold" pitchFamily="34" charset="0"/>
              </a:rPr>
              <a:t>Azienda Sanitaria Firenze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6761163" y="6429375"/>
            <a:ext cx="2133600" cy="404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r">
              <a:defRPr/>
            </a:pPr>
            <a:fld id="{9130CFAF-C9E9-41C0-8FD6-5036D9DFBA91}" type="slidenum">
              <a:rPr lang="it-IT" sz="1000">
                <a:solidFill>
                  <a:srgbClr val="15107A"/>
                </a:solidFill>
                <a:latin typeface="+mn-lt"/>
              </a:rPr>
              <a:pPr algn="r">
                <a:defRPr/>
              </a:pPr>
              <a:t>‹N›</a:t>
            </a:fld>
            <a:endParaRPr lang="it-IT" sz="1000">
              <a:solidFill>
                <a:srgbClr val="15107A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37" r:id="rId2"/>
    <p:sldLayoutId id="2147484036" r:id="rId3"/>
    <p:sldLayoutId id="2147484035" r:id="rId4"/>
    <p:sldLayoutId id="2147484034" r:id="rId5"/>
    <p:sldLayoutId id="2147484033" r:id="rId6"/>
    <p:sldLayoutId id="2147484032" r:id="rId7"/>
    <p:sldLayoutId id="2147484031" r:id="rId8"/>
    <p:sldLayoutId id="2147484030" r:id="rId9"/>
    <p:sldLayoutId id="2147484029" r:id="rId10"/>
    <p:sldLayoutId id="2147484028" r:id="rId11"/>
    <p:sldLayoutId id="2147484027" r:id="rId12"/>
    <p:sldLayoutId id="214748402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5107A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15107A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rtl="0" eaLnBrk="0" fontAlgn="base" hangingPunct="0">
        <a:lnSpc>
          <a:spcPct val="120000"/>
        </a:lnSpc>
        <a:spcBef>
          <a:spcPct val="69000"/>
        </a:spcBef>
        <a:spcAft>
          <a:spcPct val="0"/>
        </a:spcAft>
        <a:buClr>
          <a:srgbClr val="15107A"/>
        </a:buClr>
        <a:buSzPct val="80000"/>
        <a:buFont typeface="Wingdings" pitchFamily="2" charset="2"/>
        <a:buChar char="q"/>
        <a:defRPr sz="2000">
          <a:solidFill>
            <a:srgbClr val="15107A"/>
          </a:solidFill>
          <a:latin typeface="+mn-lt"/>
          <a:ea typeface="+mn-ea"/>
          <a:cs typeface="+mn-cs"/>
        </a:defRPr>
      </a:lvl1pPr>
      <a:lvl2pPr marL="733425" indent="-28575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Wingdings" pitchFamily="2" charset="2"/>
        <a:buChar char="l"/>
        <a:defRPr sz="1600">
          <a:solidFill>
            <a:srgbClr val="15107A"/>
          </a:solidFill>
          <a:latin typeface="+mn-lt"/>
          <a:cs typeface="+mn-cs"/>
        </a:defRPr>
      </a:lvl2pPr>
      <a:lvl3pPr marL="1141413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–"/>
        <a:defRPr sz="1600">
          <a:solidFill>
            <a:srgbClr val="15107A"/>
          </a:solidFill>
          <a:latin typeface="+mn-lt"/>
          <a:cs typeface="+mn-cs"/>
        </a:defRPr>
      </a:lvl3pPr>
      <a:lvl4pPr marL="1549400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Monotype Sorts"/>
        <a:buChar char="l"/>
        <a:defRPr sz="1600">
          <a:solidFill>
            <a:srgbClr val="15107A"/>
          </a:solidFill>
          <a:latin typeface="+mn-lt"/>
          <a:cs typeface="+mn-cs"/>
        </a:defRPr>
      </a:lvl4pPr>
      <a:lvl5pPr marL="1970088" indent="-228600" algn="l" rtl="0" eaLnBrk="0" fontAlgn="base" hangingPunct="0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5pPr>
      <a:lvl6pPr marL="24272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6pPr>
      <a:lvl7pPr marL="28844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7pPr>
      <a:lvl8pPr marL="33416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8pPr>
      <a:lvl9pPr marL="3798888" indent="-228600" algn="l" rtl="0" fontAlgn="base">
        <a:spcBef>
          <a:spcPct val="50000"/>
        </a:spcBef>
        <a:spcAft>
          <a:spcPct val="0"/>
        </a:spcAft>
        <a:buClr>
          <a:srgbClr val="15107A"/>
        </a:buClr>
        <a:buSzPct val="90000"/>
        <a:buFont typeface="Times New Roman" pitchFamily="18" charset="0"/>
        <a:buChar char="»"/>
        <a:defRPr sz="1600">
          <a:solidFill>
            <a:srgbClr val="15107A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8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9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1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6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9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41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15.xml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76.xml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7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7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4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268760"/>
            <a:ext cx="360039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3F3F3"/>
                </a:solidFill>
              </a:rPr>
              <a:t>Azienda USL </a:t>
            </a:r>
            <a:r>
              <a:rPr lang="it-IT" b="1" dirty="0">
                <a:solidFill>
                  <a:srgbClr val="F3F3F3"/>
                </a:solidFill>
              </a:rPr>
              <a:t>T</a:t>
            </a:r>
            <a:r>
              <a:rPr lang="it-IT" b="1" dirty="0" smtClean="0">
                <a:solidFill>
                  <a:srgbClr val="F3F3F3"/>
                </a:solidFill>
              </a:rPr>
              <a:t>oscana Centro</a:t>
            </a:r>
            <a:endParaRPr lang="it-IT" b="1" dirty="0">
              <a:solidFill>
                <a:srgbClr val="F3F3F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41813"/>
            <a:ext cx="1440160" cy="183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98" y="4790374"/>
            <a:ext cx="1934792" cy="16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91" y="476672"/>
            <a:ext cx="2700062" cy="35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843808" y="6129265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063DE8">
                    <a:lumMod val="50000"/>
                  </a:srgbClr>
                </a:solidFill>
              </a:rPr>
              <a:t>Fabrizio  </a:t>
            </a:r>
            <a:r>
              <a:rPr lang="it-IT" sz="2800" i="1" dirty="0" err="1" smtClean="0">
                <a:solidFill>
                  <a:srgbClr val="063DE8">
                    <a:lumMod val="50000"/>
                  </a:srgbClr>
                </a:solidFill>
              </a:rPr>
              <a:t>Bandini</a:t>
            </a:r>
            <a:endParaRPr lang="it-IT" sz="2800" i="1" dirty="0">
              <a:solidFill>
                <a:srgbClr val="063DE8">
                  <a:lumMod val="50000"/>
                </a:srgb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14882"/>
            <a:ext cx="1394166" cy="139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421" y="2204864"/>
            <a:ext cx="5972747" cy="1728192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it-IT" altLang="it-IT" sz="2800" i="1" dirty="0" smtClean="0"/>
              <a:t>La complessità: </a:t>
            </a:r>
          </a:p>
          <a:p>
            <a:pPr algn="ctr" eaLnBrk="1" hangingPunct="1"/>
            <a:r>
              <a:rPr lang="it-IT" altLang="it-IT" sz="2800" i="1" dirty="0" smtClean="0"/>
              <a:t>un cambio di paradigma </a:t>
            </a:r>
          </a:p>
          <a:p>
            <a:pPr algn="ctr" eaLnBrk="1" hangingPunct="1"/>
            <a:r>
              <a:rPr lang="it-IT" altLang="it-IT" sz="2800" i="1" dirty="0" smtClean="0"/>
              <a:t>nella organizzazione sanitaria</a:t>
            </a:r>
            <a:endParaRPr lang="it-IT" altLang="it-IT" sz="2000" i="1" dirty="0" smtClean="0"/>
          </a:p>
          <a:p>
            <a:pPr algn="ctr" eaLnBrk="1" hangingPunct="1"/>
            <a:endParaRPr lang="it-IT" alt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0831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36712"/>
            <a:ext cx="8804275" cy="4608512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>
                <a:latin typeface="Calibri"/>
                <a:ea typeface="Calibri"/>
                <a:cs typeface="Times New Roman"/>
              </a:rPr>
              <a:t>Sanità: l’85% degli italiani vuole scegliere liberamente il medico e l’ospedale tra pubblico e privato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il </a:t>
            </a:r>
            <a:r>
              <a:rPr lang="it-IT" sz="2800" dirty="0">
                <a:latin typeface="Calibri"/>
                <a:ea typeface="Calibri"/>
                <a:cs typeface="Times New Roman"/>
              </a:rPr>
              <a:t>63% dei consiglieri regionali riconosce il ruolo positivo </a:t>
            </a:r>
            <a:r>
              <a:rPr lang="it-IT" sz="2800" dirty="0" smtClean="0">
                <a:latin typeface="Calibri"/>
                <a:ea typeface="Calibri"/>
                <a:cs typeface="Times New Roman"/>
              </a:rPr>
              <a:t>delle strutture </a:t>
            </a:r>
            <a:r>
              <a:rPr lang="it-IT" sz="2800" dirty="0">
                <a:latin typeface="Calibri"/>
                <a:ea typeface="Calibri"/>
                <a:cs typeface="Times New Roman"/>
              </a:rPr>
              <a:t>private accreditate</a:t>
            </a:r>
          </a:p>
          <a:p>
            <a:r>
              <a:rPr lang="it-IT" sz="2800" dirty="0" smtClean="0"/>
              <a:t>85%  </a:t>
            </a:r>
            <a:r>
              <a:rPr lang="it-IT" sz="2800" dirty="0">
                <a:latin typeface="Calibri"/>
                <a:ea typeface="Calibri"/>
                <a:cs typeface="Times New Roman"/>
              </a:rPr>
              <a:t>gli italiani vogliono </a:t>
            </a:r>
            <a:r>
              <a:rPr lang="it-IT" sz="2800" dirty="0" smtClean="0">
                <a:latin typeface="Calibri"/>
                <a:ea typeface="Calibri"/>
                <a:cs typeface="Times New Roman"/>
              </a:rPr>
              <a:t>scegliere il sanitario/ </a:t>
            </a:r>
            <a:r>
              <a:rPr lang="it-IT" sz="2800" dirty="0">
                <a:latin typeface="Calibri"/>
                <a:ea typeface="Calibri"/>
                <a:cs typeface="Times New Roman"/>
              </a:rPr>
              <a:t>l'ospedale di fiducia. </a:t>
            </a:r>
            <a:endParaRPr lang="it-IT" sz="2800" dirty="0" smtClean="0">
              <a:latin typeface="Calibri"/>
              <a:ea typeface="Calibri"/>
              <a:cs typeface="Times New Roman"/>
            </a:endParaRPr>
          </a:p>
          <a:p>
            <a:r>
              <a:rPr lang="it-IT" sz="2800" dirty="0" smtClean="0">
                <a:latin typeface="Calibri"/>
                <a:cs typeface="Times New Roman"/>
              </a:rPr>
              <a:t>50%  libera scelta = valore in sé</a:t>
            </a:r>
          </a:p>
          <a:p>
            <a:r>
              <a:rPr lang="it-IT" sz="2800" dirty="0" smtClean="0">
                <a:latin typeface="Calibri"/>
                <a:cs typeface="Times New Roman"/>
              </a:rPr>
              <a:t>Fiducia = efficacia delle cure</a:t>
            </a:r>
          </a:p>
          <a:p>
            <a:pPr marL="0" indent="0">
              <a:spcAft>
                <a:spcPts val="0"/>
              </a:spcAft>
              <a:buNone/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 </a:t>
            </a:r>
            <a:endParaRPr lang="it-IT" sz="2800" dirty="0">
              <a:latin typeface="Calibri"/>
              <a:ea typeface="Calibri"/>
              <a:cs typeface="Times New Roman"/>
            </a:endParaRPr>
          </a:p>
          <a:p>
            <a:endParaRPr lang="it-IT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94" y="4432200"/>
            <a:ext cx="3564396" cy="16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90488" y="44450"/>
            <a:ext cx="8963025" cy="576263"/>
          </a:xfrm>
        </p:spPr>
        <p:txBody>
          <a:bodyPr/>
          <a:lstStyle/>
          <a:p>
            <a:r>
              <a:rPr lang="it-IT" sz="2800" dirty="0" smtClean="0"/>
              <a:t>Il welfare del futuro:  </a:t>
            </a:r>
            <a:r>
              <a:rPr lang="it-IT" sz="2800" dirty="0"/>
              <a:t>i</a:t>
            </a:r>
            <a:r>
              <a:rPr lang="it-IT" sz="2800" dirty="0" smtClean="0"/>
              <a:t>mmaginazione </a:t>
            </a:r>
            <a:r>
              <a:rPr lang="it-IT" sz="2800" dirty="0" smtClean="0"/>
              <a:t>….proiezione</a:t>
            </a:r>
            <a:r>
              <a:rPr lang="it-IT" sz="2800" dirty="0" smtClean="0"/>
              <a:t>..?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450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97" y="764704"/>
            <a:ext cx="8804275" cy="4608512"/>
          </a:xfrm>
        </p:spPr>
        <p:txBody>
          <a:bodyPr/>
          <a:lstStyle/>
          <a:p>
            <a:pPr lvl="0"/>
            <a:r>
              <a:rPr lang="it-IT" sz="2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2008 - 2016 il tasso di ospedalizzazione è crollato da 192,8 a 140,9 /1.000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abitanti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400" dirty="0">
                <a:latin typeface="Calibri"/>
                <a:ea typeface="Calibri"/>
                <a:cs typeface="Times New Roman"/>
              </a:rPr>
              <a:t>i ricoveri sono diminuiti del 25,6%, e tra il 2011 e il 2015 </a:t>
            </a:r>
            <a:endParaRPr lang="it-IT" sz="2400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400" dirty="0" smtClean="0">
                <a:latin typeface="Calibri"/>
                <a:ea typeface="Calibri"/>
                <a:cs typeface="Times New Roman"/>
              </a:rPr>
              <a:t>le 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giornate di degenza si sono ridotte del 10%.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4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2,7 posti letto ospedalieri /</a:t>
            </a:r>
            <a:r>
              <a:rPr lang="it-IT" sz="2400" dirty="0" smtClean="0">
                <a:latin typeface="Calibri"/>
                <a:ea typeface="Calibri"/>
                <a:cs typeface="Times New Roman"/>
              </a:rPr>
              <a:t>1.000 abitanti vs 4/1000 media europea 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quando la media dei Paesi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400" dirty="0" smtClean="0">
                <a:latin typeface="Calibri"/>
                <a:ea typeface="Calibri"/>
                <a:cs typeface="Times New Roman"/>
              </a:rPr>
              <a:t>Intanto 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l'ospedalità privata </a:t>
            </a:r>
            <a:r>
              <a:rPr lang="it-IT" sz="2400" dirty="0" smtClean="0">
                <a:latin typeface="Calibri"/>
                <a:ea typeface="Calibri"/>
                <a:cs typeface="Times New Roman"/>
              </a:rPr>
              <a:t>= 13,6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% della </a:t>
            </a:r>
            <a:r>
              <a:rPr lang="it-IT" sz="2400" dirty="0" smtClean="0">
                <a:latin typeface="Calibri"/>
                <a:ea typeface="Calibri"/>
                <a:cs typeface="Times New Roman"/>
              </a:rPr>
              <a:t>spesa pubblica </a:t>
            </a:r>
            <a:r>
              <a:rPr lang="it-IT" sz="2400" dirty="0">
                <a:latin typeface="Calibri"/>
                <a:ea typeface="Calibri"/>
                <a:cs typeface="Times New Roman"/>
              </a:rPr>
              <a:t>ospedaliera, erogando il 28,3% delle prestazioni in termini di giornate di degenza.</a:t>
            </a:r>
          </a:p>
          <a:p>
            <a:pPr lvl="0"/>
            <a:endParaRPr lang="it-IT" sz="2400" dirty="0"/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endParaRPr lang="it-IT" sz="2400" dirty="0">
              <a:latin typeface="Calibri"/>
              <a:ea typeface="Calibri"/>
              <a:cs typeface="Times New Roman"/>
            </a:endParaRPr>
          </a:p>
          <a:p>
            <a:endParaRPr lang="it-IT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51093"/>
            <a:ext cx="3240360" cy="153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90488" y="44450"/>
            <a:ext cx="8963025" cy="576263"/>
          </a:xfrm>
        </p:spPr>
        <p:txBody>
          <a:bodyPr/>
          <a:lstStyle/>
          <a:p>
            <a:r>
              <a:rPr lang="it-IT" sz="2800" dirty="0" smtClean="0"/>
              <a:t>Il welfare del futuro:  </a:t>
            </a:r>
            <a:r>
              <a:rPr lang="it-IT" sz="2800" dirty="0"/>
              <a:t>i</a:t>
            </a:r>
            <a:r>
              <a:rPr lang="it-IT" sz="2800" dirty="0" smtClean="0"/>
              <a:t>mmaginazione </a:t>
            </a:r>
            <a:r>
              <a:rPr lang="it-IT" sz="2800" dirty="0" smtClean="0"/>
              <a:t>….proiezione</a:t>
            </a:r>
            <a:r>
              <a:rPr lang="it-IT" sz="2800" dirty="0" smtClean="0"/>
              <a:t>..?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107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67131"/>
            <a:ext cx="8804275" cy="3147675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 40 </a:t>
            </a:r>
            <a:r>
              <a:rPr lang="it-IT" sz="2800" dirty="0" err="1" smtClean="0">
                <a:latin typeface="Calibri"/>
                <a:ea typeface="Calibri"/>
                <a:cs typeface="Times New Roman"/>
              </a:rPr>
              <a:t>mld</a:t>
            </a:r>
            <a:r>
              <a:rPr lang="it-IT" sz="2800" dirty="0" smtClean="0">
                <a:latin typeface="Calibri"/>
                <a:ea typeface="Calibri"/>
                <a:cs typeface="Times New Roman"/>
              </a:rPr>
              <a:t>/anno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2013-2017 	+ 9.6%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7 milioni italiani indebitati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dirty="0" smtClean="0">
                <a:latin typeface="Calibri"/>
                <a:ea typeface="Calibri"/>
                <a:cs typeface="Times New Roman"/>
              </a:rPr>
              <a:t>2,6 milioni italiani hanno svincolato investimenti</a:t>
            </a:r>
            <a:endParaRPr lang="it-IT" sz="2800" dirty="0">
              <a:latin typeface="Calibri"/>
              <a:ea typeface="Calibri"/>
              <a:cs typeface="Times New Roman"/>
            </a:endParaRPr>
          </a:p>
          <a:p>
            <a:endParaRPr lang="it-IT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08" y="4509120"/>
            <a:ext cx="4177864" cy="19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161096" y="821425"/>
            <a:ext cx="8963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3200" kern="0" dirty="0" smtClean="0"/>
              <a:t>spesa privata /sanità</a:t>
            </a:r>
            <a:endParaRPr lang="it-IT" sz="3200" kern="0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0488" y="44450"/>
            <a:ext cx="8963025" cy="576263"/>
          </a:xfrm>
        </p:spPr>
        <p:txBody>
          <a:bodyPr/>
          <a:lstStyle/>
          <a:p>
            <a:r>
              <a:rPr lang="it-IT" sz="2800" dirty="0" smtClean="0"/>
              <a:t>Il welfare del futuro:  </a:t>
            </a:r>
            <a:r>
              <a:rPr lang="it-IT" sz="2800" dirty="0"/>
              <a:t>i</a:t>
            </a:r>
            <a:r>
              <a:rPr lang="it-IT" sz="2800" dirty="0" smtClean="0"/>
              <a:t>mmaginazione </a:t>
            </a:r>
            <a:r>
              <a:rPr lang="it-IT" sz="2800" dirty="0" smtClean="0"/>
              <a:t>….proiezione</a:t>
            </a:r>
            <a:r>
              <a:rPr lang="it-IT" sz="2800" dirty="0" smtClean="0"/>
              <a:t>..?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524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Chi siamo ?</a:t>
            </a:r>
            <a:endParaRPr lang="it-I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534528" cy="434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  perché emozionati !</a:t>
            </a:r>
            <a:endParaRPr lang="it-IT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76664" cy="42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…. noi lo siamo sempre </a:t>
            </a:r>
            <a:endParaRPr lang="it-IT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" y="1628800"/>
            <a:ext cx="9039932" cy="394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emozione… conoscenza</a:t>
            </a:r>
            <a:endParaRPr lang="it-I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592765" cy="376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4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i="1" dirty="0" smtClean="0"/>
              <a:t>Attraverso la sofferenza e la morte degli altri si  acquisisce una conoscenza empirica mediata dall’emozione -commozione</a:t>
            </a:r>
            <a:endParaRPr lang="it-IT" sz="2000" i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392488" cy="33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 bwMode="auto">
          <a:xfrm>
            <a:off x="201687" y="5373216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2000" i="1" kern="0" dirty="0" smtClean="0"/>
              <a:t>… emozione commozione …. Paura frustrazione…TRAINO COGNITIVO</a:t>
            </a:r>
            <a:endParaRPr lang="it-IT" sz="2000" i="1" kern="0" dirty="0"/>
          </a:p>
        </p:txBody>
      </p:sp>
    </p:spTree>
    <p:extLst>
      <p:ext uri="{BB962C8B-B14F-4D97-AF65-F5344CB8AC3E}">
        <p14:creationId xmlns:p14="http://schemas.microsoft.com/office/powerpoint/2010/main" val="26960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Plastico …. Vaglio cognitivo</a:t>
            </a:r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21" y="4208977"/>
            <a:ext cx="2778535" cy="20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407901" cy="321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0661"/>
            <a:ext cx="4392488" cy="285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i="1" dirty="0" smtClean="0"/>
              <a:t>La forbice fra i calchi ed il plastico</a:t>
            </a:r>
            <a:endParaRPr lang="it-IT" sz="3600" i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782387" cy="233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6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013480"/>
              </p:ext>
            </p:extLst>
          </p:nvPr>
        </p:nvGraphicFramePr>
        <p:xfrm>
          <a:off x="2775597" y="2973016"/>
          <a:ext cx="3434057" cy="127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Oggetto shell Packager" showAsIcon="1" r:id="rId3" imgW="1323720" imgH="491040" progId="Package">
                  <p:embed/>
                </p:oleObj>
              </mc:Choice>
              <mc:Fallback>
                <p:oleObj name="Oggetto shell Packager" showAsIcon="1" r:id="rId3" imgW="1323720" imgH="4910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597" y="2973016"/>
                        <a:ext cx="3434057" cy="1272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1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i="1" dirty="0" smtClean="0"/>
              <a:t>                       Fra </a:t>
            </a:r>
            <a:r>
              <a:rPr lang="it-IT" sz="4000" i="1" dirty="0" smtClean="0"/>
              <a:t>le cause maggiori</a:t>
            </a:r>
            <a:endParaRPr lang="it-IT" sz="4000" i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7819"/>
            <a:ext cx="20757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2474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3182548" cy="18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 bwMode="auto">
          <a:xfrm>
            <a:off x="87667" y="5949279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it-IT" sz="3200" i="1" kern="0" dirty="0" smtClean="0"/>
              <a:t>la semplificazione banalizzante</a:t>
            </a:r>
            <a:endParaRPr lang="it-IT" sz="3200" i="1" kern="0" dirty="0"/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1971647" y="3140967"/>
            <a:ext cx="648072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2800" i="1" kern="0" dirty="0" smtClean="0"/>
              <a:t>L’idolatria del pensiero organizzativo</a:t>
            </a:r>
            <a:endParaRPr lang="it-IT" sz="2800" i="1" kern="0" dirty="0"/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3430355" y="1268760"/>
            <a:ext cx="562175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3200" i="1" kern="0" dirty="0" smtClean="0"/>
              <a:t>Lo svuotamento simbolico</a:t>
            </a:r>
            <a:endParaRPr lang="it-IT" sz="3200" i="1" kern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6" y="71350"/>
            <a:ext cx="1863041" cy="5589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ccia a destra 2"/>
          <p:cNvSpPr/>
          <p:nvPr/>
        </p:nvSpPr>
        <p:spPr>
          <a:xfrm>
            <a:off x="2064607" y="165011"/>
            <a:ext cx="978408" cy="44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5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3 esempi</a:t>
            </a:r>
            <a:endParaRPr lang="it-IT" i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38836"/>
            <a:ext cx="35042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25144"/>
            <a:ext cx="3333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74" y="2564904"/>
            <a:ext cx="3114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0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La mappa……..Lo schizzo</a:t>
            </a:r>
            <a:endParaRPr lang="it-IT" i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5" y="4086089"/>
            <a:ext cx="3236462" cy="23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isultati immagini per mappa del teso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46" y="980728"/>
            <a:ext cx="4439816" cy="29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8446"/>
            <a:ext cx="3276124" cy="209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25" y="4005064"/>
            <a:ext cx="333533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4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rischio delle </a:t>
            </a:r>
            <a:r>
              <a:rPr lang="it-IT" dirty="0" err="1" smtClean="0"/>
              <a:t>èlites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4752"/>
            <a:ext cx="4232684" cy="42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242889" y="4947332"/>
            <a:ext cx="879360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i="1" kern="0" dirty="0" smtClean="0"/>
              <a:t>Il recinto delle  buone pratiche </a:t>
            </a:r>
            <a:endParaRPr lang="it-IT" i="1" kern="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797" y="188640"/>
            <a:ext cx="15367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22" y="1700808"/>
            <a:ext cx="1938975" cy="145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2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Ideale cristallizzato</a:t>
            </a:r>
            <a:endParaRPr lang="it-IT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0" y="1772816"/>
            <a:ext cx="6630159" cy="36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43" y="124903"/>
            <a:ext cx="1536114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47" y="5469632"/>
            <a:ext cx="1762705" cy="132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i="1" dirty="0" smtClean="0"/>
              <a:t>La forbice fra i calchi e l’analisi</a:t>
            </a:r>
            <a:endParaRPr lang="it-IT" sz="3600" i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782387" cy="233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4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855" y="5930835"/>
            <a:ext cx="8963025" cy="576263"/>
          </a:xfrm>
        </p:spPr>
        <p:txBody>
          <a:bodyPr/>
          <a:lstStyle/>
          <a:p>
            <a:r>
              <a:rPr lang="it-IT" sz="2800" i="1" dirty="0" smtClean="0"/>
              <a:t>Un sistema che converga interamente verso un altro sistema</a:t>
            </a:r>
            <a:endParaRPr lang="it-IT" sz="2800" i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69" y="620688"/>
            <a:ext cx="3223245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50" y="378904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/>
          <p:cNvSpPr/>
          <p:nvPr/>
        </p:nvSpPr>
        <p:spPr>
          <a:xfrm>
            <a:off x="3136776" y="3789040"/>
            <a:ext cx="2736304" cy="21602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-4079" y="59806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4000" i="1" kern="0" dirty="0" smtClean="0"/>
              <a:t>Perché la percezione è che </a:t>
            </a:r>
            <a:endParaRPr lang="it-IT" sz="4000" i="1" kern="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65" y="2276872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circolare a sinistra 4"/>
          <p:cNvSpPr/>
          <p:nvPr/>
        </p:nvSpPr>
        <p:spPr>
          <a:xfrm rot="1563756">
            <a:off x="6676892" y="3716609"/>
            <a:ext cx="732726" cy="175793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2" y="2285993"/>
            <a:ext cx="7885606" cy="36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 rot="3636691">
            <a:off x="708011" y="1475161"/>
            <a:ext cx="814571" cy="442856"/>
          </a:xfrm>
          <a:prstGeom prst="rightArrow">
            <a:avLst>
              <a:gd name="adj1" fmla="val 4146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Freccia circolare in giù 6"/>
          <p:cNvSpPr/>
          <p:nvPr/>
        </p:nvSpPr>
        <p:spPr>
          <a:xfrm rot="943730">
            <a:off x="2339480" y="1517214"/>
            <a:ext cx="4990613" cy="1537561"/>
          </a:xfrm>
          <a:prstGeom prst="curvedDownArrow">
            <a:avLst>
              <a:gd name="adj1" fmla="val 6481"/>
              <a:gd name="adj2" fmla="val 37143"/>
              <a:gd name="adj3" fmla="val 350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180975" y="332615"/>
            <a:ext cx="8963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it-IT" sz="2000" kern="0" dirty="0" smtClean="0">
                <a:latin typeface="Arial"/>
                <a:cs typeface="Arial"/>
              </a:rPr>
              <a:t>Indietreggiare per avvicinarsi …..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it-IT" sz="2000" kern="0" dirty="0" smtClean="0">
                <a:latin typeface="Arial"/>
                <a:cs typeface="Arial"/>
              </a:rPr>
              <a:t>Puntare l’obiettivo in alto per ottenere come effetto collaterale un risultato più basso.. …….</a:t>
            </a:r>
            <a:endParaRPr lang="it-IT" sz="2000" kern="0" dirty="0">
              <a:latin typeface="Arial"/>
              <a:cs typeface="Arial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90488" y="6094282"/>
            <a:ext cx="8963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3600" kern="0" dirty="0" smtClean="0">
                <a:latin typeface="Arial"/>
                <a:cs typeface="Arial"/>
              </a:rPr>
              <a:t>Non cosa……… ma come …..  </a:t>
            </a:r>
            <a:endParaRPr lang="it-IT" sz="3600" kern="0" dirty="0">
              <a:latin typeface="Arial"/>
              <a:cs typeface="Arial"/>
            </a:endParaRPr>
          </a:p>
        </p:txBody>
      </p:sp>
      <p:sp>
        <p:nvSpPr>
          <p:cNvPr id="2" name="Fumetto 4 1"/>
          <p:cNvSpPr/>
          <p:nvPr/>
        </p:nvSpPr>
        <p:spPr>
          <a:xfrm>
            <a:off x="1607128" y="2285993"/>
            <a:ext cx="2964872" cy="1824186"/>
          </a:xfrm>
          <a:prstGeom prst="cloudCallou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400" b="1" i="1" dirty="0" smtClean="0">
                <a:solidFill>
                  <a:srgbClr val="C00000"/>
                </a:solidFill>
              </a:rPr>
              <a:t>Visione di sistema 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sp>
        <p:nvSpPr>
          <p:cNvPr id="3" name="Fumetto 4 2"/>
          <p:cNvSpPr/>
          <p:nvPr/>
        </p:nvSpPr>
        <p:spPr>
          <a:xfrm>
            <a:off x="4826554" y="2992582"/>
            <a:ext cx="2618509" cy="1765519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400" b="1" i="1" dirty="0" smtClean="0">
                <a:solidFill>
                  <a:srgbClr val="C00000"/>
                </a:solidFill>
              </a:rPr>
              <a:t>Come lavorare meglio?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19" y="786826"/>
            <a:ext cx="1190159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1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75" y="1052736"/>
            <a:ext cx="8963025" cy="576263"/>
          </a:xfrm>
        </p:spPr>
        <p:txBody>
          <a:bodyPr/>
          <a:lstStyle/>
          <a:p>
            <a:r>
              <a:rPr lang="it-IT" sz="2400" i="1" dirty="0"/>
              <a:t/>
            </a:r>
            <a:br>
              <a:rPr lang="it-IT" sz="2400" i="1" dirty="0"/>
            </a:br>
            <a:r>
              <a:rPr lang="it-IT" sz="2400" i="1" dirty="0"/>
              <a:t>Su ciò </a:t>
            </a:r>
            <a:r>
              <a:rPr lang="it-IT" sz="2400" i="1" dirty="0" smtClean="0"/>
              <a:t>di cui  </a:t>
            </a:r>
            <a:r>
              <a:rPr lang="it-IT" sz="2400" i="1" dirty="0"/>
              <a:t>non si può parlare si deve tacere. </a:t>
            </a:r>
            <a:r>
              <a:rPr lang="it-IT" sz="1800" i="1" dirty="0"/>
              <a:t>Wittgenstein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9725" y="1844824"/>
            <a:ext cx="8804275" cy="864096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 smtClean="0"/>
              <a:t>… su ciò di cui non si sa fare si deve tacere </a:t>
            </a:r>
            <a:endParaRPr lang="it-IT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03570"/>
            <a:ext cx="2730673" cy="347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90488" y="4445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kern="0" smtClean="0"/>
              <a:t>Come procederò</a:t>
            </a:r>
            <a:endParaRPr lang="it-IT" kern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9" y="3284984"/>
            <a:ext cx="4082951" cy="21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2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489" y="836613"/>
            <a:ext cx="7620544" cy="3384475"/>
          </a:xfrm>
        </p:spPr>
        <p:txBody>
          <a:bodyPr/>
          <a:lstStyle/>
          <a:p>
            <a:pPr marL="0" indent="0">
              <a:buNone/>
            </a:pPr>
            <a:endParaRPr lang="it-IT" sz="3200" b="1" dirty="0" smtClean="0"/>
          </a:p>
          <a:p>
            <a:r>
              <a:rPr lang="it-IT" sz="3200" b="1" dirty="0" smtClean="0"/>
              <a:t>Tassi di ospedalizzazione</a:t>
            </a:r>
          </a:p>
          <a:p>
            <a:r>
              <a:rPr lang="it-IT" sz="3200" b="1" dirty="0" smtClean="0"/>
              <a:t> Adesione terapeutica</a:t>
            </a:r>
          </a:p>
          <a:p>
            <a:r>
              <a:rPr lang="it-IT" sz="3200" b="1" dirty="0" smtClean="0"/>
              <a:t> Copertura terapeutica </a:t>
            </a:r>
            <a:endParaRPr lang="it-IT" sz="3200" b="1" dirty="0" smtClean="0"/>
          </a:p>
          <a:p>
            <a:r>
              <a:rPr lang="it-IT" sz="3200" b="1" dirty="0" smtClean="0"/>
              <a:t>Liste di attesa</a:t>
            </a:r>
            <a:endParaRPr lang="it-IT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2668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isultati immagini per adesione terapeut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2696"/>
            <a:ext cx="2414092" cy="16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0488" y="44450"/>
            <a:ext cx="8963025" cy="576263"/>
          </a:xfrm>
        </p:spPr>
        <p:txBody>
          <a:bodyPr/>
          <a:lstStyle/>
          <a:p>
            <a:r>
              <a:rPr lang="it-IT" sz="3600" i="1" dirty="0" smtClean="0"/>
              <a:t>Risultati modello </a:t>
            </a:r>
            <a:r>
              <a:rPr lang="it-IT" sz="3600" i="1" dirty="0" err="1" smtClean="0"/>
              <a:t>mugello</a:t>
            </a:r>
            <a:r>
              <a:rPr lang="it-IT" sz="3600" i="1" dirty="0" smtClean="0"/>
              <a:t> nel cuore</a:t>
            </a:r>
            <a:endParaRPr lang="it-IT" sz="3600" i="1" dirty="0"/>
          </a:p>
        </p:txBody>
      </p:sp>
    </p:spTree>
    <p:extLst>
      <p:ext uri="{BB962C8B-B14F-4D97-AF65-F5344CB8AC3E}">
        <p14:creationId xmlns:p14="http://schemas.microsoft.com/office/powerpoint/2010/main" val="15138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696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4509120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Non solo  cosa fare ma soprattutto come !</a:t>
            </a:r>
            <a:endParaRPr lang="it-IT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256600" cy="4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371648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i="1" dirty="0" smtClean="0"/>
              <a:t>Non il singolo ma ……Il contesto </a:t>
            </a:r>
            <a:endParaRPr lang="it-IT" sz="36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4870" y="764704"/>
            <a:ext cx="8804275" cy="504056"/>
          </a:xfrm>
        </p:spPr>
        <p:txBody>
          <a:bodyPr/>
          <a:lstStyle/>
          <a:p>
            <a:r>
              <a:rPr lang="it-IT" sz="2400" b="1" dirty="0" smtClean="0">
                <a:solidFill>
                  <a:srgbClr val="CC6600"/>
                </a:solidFill>
              </a:rPr>
              <a:t>Delimitazione</a:t>
            </a:r>
            <a:r>
              <a:rPr lang="it-IT" dirty="0" smtClean="0"/>
              <a:t> …..biografia……qualità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38" y="1979823"/>
            <a:ext cx="317613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igura a mano libera 8"/>
          <p:cNvSpPr/>
          <p:nvPr/>
        </p:nvSpPr>
        <p:spPr>
          <a:xfrm>
            <a:off x="646414" y="1389413"/>
            <a:ext cx="4077387" cy="3942619"/>
          </a:xfrm>
          <a:custGeom>
            <a:avLst/>
            <a:gdLst>
              <a:gd name="connsiteX0" fmla="*/ 249382 w 4077387"/>
              <a:gd name="connsiteY0" fmla="*/ 106878 h 3942619"/>
              <a:gd name="connsiteX1" fmla="*/ 308759 w 4077387"/>
              <a:gd name="connsiteY1" fmla="*/ 47501 h 3942619"/>
              <a:gd name="connsiteX2" fmla="*/ 570016 w 4077387"/>
              <a:gd name="connsiteY2" fmla="*/ 0 h 3942619"/>
              <a:gd name="connsiteX3" fmla="*/ 2006930 w 4077387"/>
              <a:gd name="connsiteY3" fmla="*/ 11875 h 3942619"/>
              <a:gd name="connsiteX4" fmla="*/ 2113808 w 4077387"/>
              <a:gd name="connsiteY4" fmla="*/ 35626 h 3942619"/>
              <a:gd name="connsiteX5" fmla="*/ 2220686 w 4077387"/>
              <a:gd name="connsiteY5" fmla="*/ 47501 h 3942619"/>
              <a:gd name="connsiteX6" fmla="*/ 2470068 w 4077387"/>
              <a:gd name="connsiteY6" fmla="*/ 83127 h 3942619"/>
              <a:gd name="connsiteX7" fmla="*/ 2683824 w 4077387"/>
              <a:gd name="connsiteY7" fmla="*/ 106878 h 3942619"/>
              <a:gd name="connsiteX8" fmla="*/ 2766951 w 4077387"/>
              <a:gd name="connsiteY8" fmla="*/ 130629 h 3942619"/>
              <a:gd name="connsiteX9" fmla="*/ 2873829 w 4077387"/>
              <a:gd name="connsiteY9" fmla="*/ 154379 h 3942619"/>
              <a:gd name="connsiteX10" fmla="*/ 2945081 w 4077387"/>
              <a:gd name="connsiteY10" fmla="*/ 190005 h 3942619"/>
              <a:gd name="connsiteX11" fmla="*/ 3087585 w 4077387"/>
              <a:gd name="connsiteY11" fmla="*/ 201881 h 3942619"/>
              <a:gd name="connsiteX12" fmla="*/ 3241964 w 4077387"/>
              <a:gd name="connsiteY12" fmla="*/ 237506 h 3942619"/>
              <a:gd name="connsiteX13" fmla="*/ 3325091 w 4077387"/>
              <a:gd name="connsiteY13" fmla="*/ 249382 h 3942619"/>
              <a:gd name="connsiteX14" fmla="*/ 3408219 w 4077387"/>
              <a:gd name="connsiteY14" fmla="*/ 273132 h 3942619"/>
              <a:gd name="connsiteX15" fmla="*/ 3467595 w 4077387"/>
              <a:gd name="connsiteY15" fmla="*/ 285008 h 3942619"/>
              <a:gd name="connsiteX16" fmla="*/ 3538847 w 4077387"/>
              <a:gd name="connsiteY16" fmla="*/ 332509 h 3942619"/>
              <a:gd name="connsiteX17" fmla="*/ 3562598 w 4077387"/>
              <a:gd name="connsiteY17" fmla="*/ 415636 h 3942619"/>
              <a:gd name="connsiteX18" fmla="*/ 3574473 w 4077387"/>
              <a:gd name="connsiteY18" fmla="*/ 451262 h 3942619"/>
              <a:gd name="connsiteX19" fmla="*/ 3586349 w 4077387"/>
              <a:gd name="connsiteY19" fmla="*/ 510639 h 3942619"/>
              <a:gd name="connsiteX20" fmla="*/ 3621974 w 4077387"/>
              <a:gd name="connsiteY20" fmla="*/ 546265 h 3942619"/>
              <a:gd name="connsiteX21" fmla="*/ 3645725 w 4077387"/>
              <a:gd name="connsiteY21" fmla="*/ 617517 h 3942619"/>
              <a:gd name="connsiteX22" fmla="*/ 3764478 w 4077387"/>
              <a:gd name="connsiteY22" fmla="*/ 724395 h 3942619"/>
              <a:gd name="connsiteX23" fmla="*/ 3788229 w 4077387"/>
              <a:gd name="connsiteY23" fmla="*/ 760021 h 3942619"/>
              <a:gd name="connsiteX24" fmla="*/ 3871356 w 4077387"/>
              <a:gd name="connsiteY24" fmla="*/ 831273 h 3942619"/>
              <a:gd name="connsiteX25" fmla="*/ 3918858 w 4077387"/>
              <a:gd name="connsiteY25" fmla="*/ 878774 h 3942619"/>
              <a:gd name="connsiteX26" fmla="*/ 3966359 w 4077387"/>
              <a:gd name="connsiteY26" fmla="*/ 914400 h 3942619"/>
              <a:gd name="connsiteX27" fmla="*/ 3990110 w 4077387"/>
              <a:gd name="connsiteY27" fmla="*/ 950026 h 3942619"/>
              <a:gd name="connsiteX28" fmla="*/ 4025736 w 4077387"/>
              <a:gd name="connsiteY28" fmla="*/ 985652 h 3942619"/>
              <a:gd name="connsiteX29" fmla="*/ 4061361 w 4077387"/>
              <a:gd name="connsiteY29" fmla="*/ 1971304 h 3942619"/>
              <a:gd name="connsiteX30" fmla="*/ 4073237 w 4077387"/>
              <a:gd name="connsiteY30" fmla="*/ 2042556 h 3942619"/>
              <a:gd name="connsiteX31" fmla="*/ 4061361 w 4077387"/>
              <a:gd name="connsiteY31" fmla="*/ 2386940 h 3942619"/>
              <a:gd name="connsiteX32" fmla="*/ 4037611 w 4077387"/>
              <a:gd name="connsiteY32" fmla="*/ 2446317 h 3942619"/>
              <a:gd name="connsiteX33" fmla="*/ 4013860 w 4077387"/>
              <a:gd name="connsiteY33" fmla="*/ 2553195 h 3942619"/>
              <a:gd name="connsiteX34" fmla="*/ 4001985 w 4077387"/>
              <a:gd name="connsiteY34" fmla="*/ 2588821 h 3942619"/>
              <a:gd name="connsiteX35" fmla="*/ 3942608 w 4077387"/>
              <a:gd name="connsiteY35" fmla="*/ 2624447 h 3942619"/>
              <a:gd name="connsiteX36" fmla="*/ 3930733 w 4077387"/>
              <a:gd name="connsiteY36" fmla="*/ 2683823 h 3942619"/>
              <a:gd name="connsiteX37" fmla="*/ 3906982 w 4077387"/>
              <a:gd name="connsiteY37" fmla="*/ 2719449 h 3942619"/>
              <a:gd name="connsiteX38" fmla="*/ 3895107 w 4077387"/>
              <a:gd name="connsiteY38" fmla="*/ 2755075 h 3942619"/>
              <a:gd name="connsiteX39" fmla="*/ 3871356 w 4077387"/>
              <a:gd name="connsiteY39" fmla="*/ 2802577 h 3942619"/>
              <a:gd name="connsiteX40" fmla="*/ 3811980 w 4077387"/>
              <a:gd name="connsiteY40" fmla="*/ 2897579 h 3942619"/>
              <a:gd name="connsiteX41" fmla="*/ 3740728 w 4077387"/>
              <a:gd name="connsiteY41" fmla="*/ 3028208 h 3942619"/>
              <a:gd name="connsiteX42" fmla="*/ 3657600 w 4077387"/>
              <a:gd name="connsiteY42" fmla="*/ 3111335 h 3942619"/>
              <a:gd name="connsiteX43" fmla="*/ 3586349 w 4077387"/>
              <a:gd name="connsiteY43" fmla="*/ 3182587 h 3942619"/>
              <a:gd name="connsiteX44" fmla="*/ 3503221 w 4077387"/>
              <a:gd name="connsiteY44" fmla="*/ 3289465 h 3942619"/>
              <a:gd name="connsiteX45" fmla="*/ 3443845 w 4077387"/>
              <a:gd name="connsiteY45" fmla="*/ 3372592 h 3942619"/>
              <a:gd name="connsiteX46" fmla="*/ 3384468 w 4077387"/>
              <a:gd name="connsiteY46" fmla="*/ 3431969 h 3942619"/>
              <a:gd name="connsiteX47" fmla="*/ 3348842 w 4077387"/>
              <a:gd name="connsiteY47" fmla="*/ 3479470 h 3942619"/>
              <a:gd name="connsiteX48" fmla="*/ 3277590 w 4077387"/>
              <a:gd name="connsiteY48" fmla="*/ 3550722 h 3942619"/>
              <a:gd name="connsiteX49" fmla="*/ 3241964 w 4077387"/>
              <a:gd name="connsiteY49" fmla="*/ 3598223 h 3942619"/>
              <a:gd name="connsiteX50" fmla="*/ 3194463 w 4077387"/>
              <a:gd name="connsiteY50" fmla="*/ 3621974 h 3942619"/>
              <a:gd name="connsiteX51" fmla="*/ 3146961 w 4077387"/>
              <a:gd name="connsiteY51" fmla="*/ 3657600 h 3942619"/>
              <a:gd name="connsiteX52" fmla="*/ 3099460 w 4077387"/>
              <a:gd name="connsiteY52" fmla="*/ 3705101 h 3942619"/>
              <a:gd name="connsiteX53" fmla="*/ 3051959 w 4077387"/>
              <a:gd name="connsiteY53" fmla="*/ 3728852 h 3942619"/>
              <a:gd name="connsiteX54" fmla="*/ 2945081 w 4077387"/>
              <a:gd name="connsiteY54" fmla="*/ 3788229 h 3942619"/>
              <a:gd name="connsiteX55" fmla="*/ 2909455 w 4077387"/>
              <a:gd name="connsiteY55" fmla="*/ 3800104 h 3942619"/>
              <a:gd name="connsiteX56" fmla="*/ 2826328 w 4077387"/>
              <a:gd name="connsiteY56" fmla="*/ 3847605 h 3942619"/>
              <a:gd name="connsiteX57" fmla="*/ 2755076 w 4077387"/>
              <a:gd name="connsiteY57" fmla="*/ 3871356 h 3942619"/>
              <a:gd name="connsiteX58" fmla="*/ 2648198 w 4077387"/>
              <a:gd name="connsiteY58" fmla="*/ 3906982 h 3942619"/>
              <a:gd name="connsiteX59" fmla="*/ 2600697 w 4077387"/>
              <a:gd name="connsiteY59" fmla="*/ 3930732 h 3942619"/>
              <a:gd name="connsiteX60" fmla="*/ 2113808 w 4077387"/>
              <a:gd name="connsiteY60" fmla="*/ 3883231 h 3942619"/>
              <a:gd name="connsiteX61" fmla="*/ 1959429 w 4077387"/>
              <a:gd name="connsiteY61" fmla="*/ 3847605 h 3942619"/>
              <a:gd name="connsiteX62" fmla="*/ 1686297 w 4077387"/>
              <a:gd name="connsiteY62" fmla="*/ 3800104 h 3942619"/>
              <a:gd name="connsiteX63" fmla="*/ 1531917 w 4077387"/>
              <a:gd name="connsiteY63" fmla="*/ 3740727 h 3942619"/>
              <a:gd name="connsiteX64" fmla="*/ 1460665 w 4077387"/>
              <a:gd name="connsiteY64" fmla="*/ 3716977 h 3942619"/>
              <a:gd name="connsiteX65" fmla="*/ 1377538 w 4077387"/>
              <a:gd name="connsiteY65" fmla="*/ 3681351 h 3942619"/>
              <a:gd name="connsiteX66" fmla="*/ 1270660 w 4077387"/>
              <a:gd name="connsiteY66" fmla="*/ 3645725 h 3942619"/>
              <a:gd name="connsiteX67" fmla="*/ 1151907 w 4077387"/>
              <a:gd name="connsiteY67" fmla="*/ 3610099 h 3942619"/>
              <a:gd name="connsiteX68" fmla="*/ 1116281 w 4077387"/>
              <a:gd name="connsiteY68" fmla="*/ 3586348 h 3942619"/>
              <a:gd name="connsiteX69" fmla="*/ 973777 w 4077387"/>
              <a:gd name="connsiteY69" fmla="*/ 3574473 h 3942619"/>
              <a:gd name="connsiteX70" fmla="*/ 807523 w 4077387"/>
              <a:gd name="connsiteY70" fmla="*/ 3538847 h 3942619"/>
              <a:gd name="connsiteX71" fmla="*/ 665019 w 4077387"/>
              <a:gd name="connsiteY71" fmla="*/ 3515096 h 3942619"/>
              <a:gd name="connsiteX72" fmla="*/ 546265 w 4077387"/>
              <a:gd name="connsiteY72" fmla="*/ 3443844 h 3942619"/>
              <a:gd name="connsiteX73" fmla="*/ 486889 w 4077387"/>
              <a:gd name="connsiteY73" fmla="*/ 3396343 h 3942619"/>
              <a:gd name="connsiteX74" fmla="*/ 380011 w 4077387"/>
              <a:gd name="connsiteY74" fmla="*/ 3336966 h 3942619"/>
              <a:gd name="connsiteX75" fmla="*/ 332510 w 4077387"/>
              <a:gd name="connsiteY75" fmla="*/ 3301340 h 3942619"/>
              <a:gd name="connsiteX76" fmla="*/ 261258 w 4077387"/>
              <a:gd name="connsiteY76" fmla="*/ 3265714 h 3942619"/>
              <a:gd name="connsiteX77" fmla="*/ 190006 w 4077387"/>
              <a:gd name="connsiteY77" fmla="*/ 3218213 h 3942619"/>
              <a:gd name="connsiteX78" fmla="*/ 130629 w 4077387"/>
              <a:gd name="connsiteY78" fmla="*/ 3170712 h 3942619"/>
              <a:gd name="connsiteX79" fmla="*/ 83128 w 4077387"/>
              <a:gd name="connsiteY79" fmla="*/ 3099460 h 3942619"/>
              <a:gd name="connsiteX80" fmla="*/ 47502 w 4077387"/>
              <a:gd name="connsiteY80" fmla="*/ 2398816 h 3942619"/>
              <a:gd name="connsiteX81" fmla="*/ 0 w 4077387"/>
              <a:gd name="connsiteY81" fmla="*/ 1757548 h 3942619"/>
              <a:gd name="connsiteX82" fmla="*/ 23751 w 4077387"/>
              <a:gd name="connsiteY82" fmla="*/ 486888 h 3942619"/>
              <a:gd name="connsiteX83" fmla="*/ 59377 w 4077387"/>
              <a:gd name="connsiteY83" fmla="*/ 380010 h 3942619"/>
              <a:gd name="connsiteX84" fmla="*/ 95003 w 4077387"/>
              <a:gd name="connsiteY84" fmla="*/ 296883 h 3942619"/>
              <a:gd name="connsiteX85" fmla="*/ 106878 w 4077387"/>
              <a:gd name="connsiteY85" fmla="*/ 261257 h 3942619"/>
              <a:gd name="connsiteX86" fmla="*/ 154380 w 4077387"/>
              <a:gd name="connsiteY86" fmla="*/ 190005 h 3942619"/>
              <a:gd name="connsiteX87" fmla="*/ 178130 w 4077387"/>
              <a:gd name="connsiteY87" fmla="*/ 154379 h 3942619"/>
              <a:gd name="connsiteX88" fmla="*/ 213756 w 4077387"/>
              <a:gd name="connsiteY88" fmla="*/ 130629 h 3942619"/>
              <a:gd name="connsiteX89" fmla="*/ 249382 w 4077387"/>
              <a:gd name="connsiteY89" fmla="*/ 95003 h 3942619"/>
              <a:gd name="connsiteX90" fmla="*/ 308759 w 4077387"/>
              <a:gd name="connsiteY90" fmla="*/ 83127 h 394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077387" h="3942619">
                <a:moveTo>
                  <a:pt x="249382" y="106878"/>
                </a:moveTo>
                <a:cubicBezTo>
                  <a:pt x="269174" y="87086"/>
                  <a:pt x="283181" y="58869"/>
                  <a:pt x="308759" y="47501"/>
                </a:cubicBezTo>
                <a:cubicBezTo>
                  <a:pt x="376716" y="17298"/>
                  <a:pt x="493012" y="8556"/>
                  <a:pt x="570016" y="0"/>
                </a:cubicBezTo>
                <a:lnTo>
                  <a:pt x="2006930" y="11875"/>
                </a:lnTo>
                <a:cubicBezTo>
                  <a:pt x="2043415" y="12717"/>
                  <a:pt x="2077809" y="29626"/>
                  <a:pt x="2113808" y="35626"/>
                </a:cubicBezTo>
                <a:cubicBezTo>
                  <a:pt x="2149166" y="41519"/>
                  <a:pt x="2185060" y="43543"/>
                  <a:pt x="2220686" y="47501"/>
                </a:cubicBezTo>
                <a:cubicBezTo>
                  <a:pt x="2392772" y="85743"/>
                  <a:pt x="2266800" y="62800"/>
                  <a:pt x="2470068" y="83127"/>
                </a:cubicBezTo>
                <a:cubicBezTo>
                  <a:pt x="2541403" y="90260"/>
                  <a:pt x="2683824" y="106878"/>
                  <a:pt x="2683824" y="106878"/>
                </a:cubicBezTo>
                <a:cubicBezTo>
                  <a:pt x="2711533" y="114795"/>
                  <a:pt x="2738871" y="124149"/>
                  <a:pt x="2766951" y="130629"/>
                </a:cubicBezTo>
                <a:cubicBezTo>
                  <a:pt x="2817145" y="142212"/>
                  <a:pt x="2832727" y="136111"/>
                  <a:pt x="2873829" y="154379"/>
                </a:cubicBezTo>
                <a:cubicBezTo>
                  <a:pt x="2898094" y="165164"/>
                  <a:pt x="2919159" y="184245"/>
                  <a:pt x="2945081" y="190005"/>
                </a:cubicBezTo>
                <a:cubicBezTo>
                  <a:pt x="2991612" y="200345"/>
                  <a:pt x="3040084" y="197922"/>
                  <a:pt x="3087585" y="201881"/>
                </a:cubicBezTo>
                <a:cubicBezTo>
                  <a:pt x="3139045" y="213756"/>
                  <a:pt x="3190178" y="227149"/>
                  <a:pt x="3241964" y="237506"/>
                </a:cubicBezTo>
                <a:cubicBezTo>
                  <a:pt x="3269411" y="242995"/>
                  <a:pt x="3297722" y="243517"/>
                  <a:pt x="3325091" y="249382"/>
                </a:cubicBezTo>
                <a:cubicBezTo>
                  <a:pt x="3353269" y="255420"/>
                  <a:pt x="3380261" y="266143"/>
                  <a:pt x="3408219" y="273132"/>
                </a:cubicBezTo>
                <a:cubicBezTo>
                  <a:pt x="3427800" y="278027"/>
                  <a:pt x="3447803" y="281049"/>
                  <a:pt x="3467595" y="285008"/>
                </a:cubicBezTo>
                <a:cubicBezTo>
                  <a:pt x="3491346" y="300842"/>
                  <a:pt x="3529820" y="305429"/>
                  <a:pt x="3538847" y="332509"/>
                </a:cubicBezTo>
                <a:cubicBezTo>
                  <a:pt x="3567315" y="417908"/>
                  <a:pt x="3532784" y="311283"/>
                  <a:pt x="3562598" y="415636"/>
                </a:cubicBezTo>
                <a:cubicBezTo>
                  <a:pt x="3566037" y="427672"/>
                  <a:pt x="3571437" y="439118"/>
                  <a:pt x="3574473" y="451262"/>
                </a:cubicBezTo>
                <a:cubicBezTo>
                  <a:pt x="3579368" y="470844"/>
                  <a:pt x="3577322" y="492586"/>
                  <a:pt x="3586349" y="510639"/>
                </a:cubicBezTo>
                <a:cubicBezTo>
                  <a:pt x="3593859" y="525660"/>
                  <a:pt x="3610099" y="534390"/>
                  <a:pt x="3621974" y="546265"/>
                </a:cubicBezTo>
                <a:cubicBezTo>
                  <a:pt x="3629891" y="570016"/>
                  <a:pt x="3631838" y="596686"/>
                  <a:pt x="3645725" y="617517"/>
                </a:cubicBezTo>
                <a:cubicBezTo>
                  <a:pt x="3708831" y="712176"/>
                  <a:pt x="3703153" y="663070"/>
                  <a:pt x="3764478" y="724395"/>
                </a:cubicBezTo>
                <a:cubicBezTo>
                  <a:pt x="3774570" y="734487"/>
                  <a:pt x="3778941" y="749185"/>
                  <a:pt x="3788229" y="760021"/>
                </a:cubicBezTo>
                <a:cubicBezTo>
                  <a:pt x="3867191" y="852143"/>
                  <a:pt x="3803478" y="773093"/>
                  <a:pt x="3871356" y="831273"/>
                </a:cubicBezTo>
                <a:cubicBezTo>
                  <a:pt x="3888358" y="845846"/>
                  <a:pt x="3902006" y="864029"/>
                  <a:pt x="3918858" y="878774"/>
                </a:cubicBezTo>
                <a:cubicBezTo>
                  <a:pt x="3933753" y="891807"/>
                  <a:pt x="3952364" y="900405"/>
                  <a:pt x="3966359" y="914400"/>
                </a:cubicBezTo>
                <a:cubicBezTo>
                  <a:pt x="3976451" y="924492"/>
                  <a:pt x="3980973" y="939062"/>
                  <a:pt x="3990110" y="950026"/>
                </a:cubicBezTo>
                <a:cubicBezTo>
                  <a:pt x="4000861" y="962928"/>
                  <a:pt x="4013861" y="973777"/>
                  <a:pt x="4025736" y="985652"/>
                </a:cubicBezTo>
                <a:cubicBezTo>
                  <a:pt x="4138201" y="1323057"/>
                  <a:pt x="4026672" y="976885"/>
                  <a:pt x="4061361" y="1971304"/>
                </a:cubicBezTo>
                <a:cubicBezTo>
                  <a:pt x="4062200" y="1995368"/>
                  <a:pt x="4069278" y="2018805"/>
                  <a:pt x="4073237" y="2042556"/>
                </a:cubicBezTo>
                <a:cubicBezTo>
                  <a:pt x="4069278" y="2157351"/>
                  <a:pt x="4071457" y="2272522"/>
                  <a:pt x="4061361" y="2386940"/>
                </a:cubicBezTo>
                <a:cubicBezTo>
                  <a:pt x="4059487" y="2408174"/>
                  <a:pt x="4043467" y="2425820"/>
                  <a:pt x="4037611" y="2446317"/>
                </a:cubicBezTo>
                <a:cubicBezTo>
                  <a:pt x="4027585" y="2481408"/>
                  <a:pt x="4022711" y="2517790"/>
                  <a:pt x="4013860" y="2553195"/>
                </a:cubicBezTo>
                <a:cubicBezTo>
                  <a:pt x="4010824" y="2565339"/>
                  <a:pt x="4010836" y="2579970"/>
                  <a:pt x="4001985" y="2588821"/>
                </a:cubicBezTo>
                <a:cubicBezTo>
                  <a:pt x="3985664" y="2605142"/>
                  <a:pt x="3962400" y="2612572"/>
                  <a:pt x="3942608" y="2624447"/>
                </a:cubicBezTo>
                <a:cubicBezTo>
                  <a:pt x="3938650" y="2644239"/>
                  <a:pt x="3937820" y="2664924"/>
                  <a:pt x="3930733" y="2683823"/>
                </a:cubicBezTo>
                <a:cubicBezTo>
                  <a:pt x="3925722" y="2697187"/>
                  <a:pt x="3913365" y="2706683"/>
                  <a:pt x="3906982" y="2719449"/>
                </a:cubicBezTo>
                <a:cubicBezTo>
                  <a:pt x="3901384" y="2730645"/>
                  <a:pt x="3900038" y="2743569"/>
                  <a:pt x="3895107" y="2755075"/>
                </a:cubicBezTo>
                <a:cubicBezTo>
                  <a:pt x="3888134" y="2771347"/>
                  <a:pt x="3879273" y="2786743"/>
                  <a:pt x="3871356" y="2802577"/>
                </a:cubicBezTo>
                <a:cubicBezTo>
                  <a:pt x="3847430" y="2898283"/>
                  <a:pt x="3880104" y="2802206"/>
                  <a:pt x="3811980" y="2897579"/>
                </a:cubicBezTo>
                <a:cubicBezTo>
                  <a:pt x="3758933" y="2971845"/>
                  <a:pt x="3894332" y="2913007"/>
                  <a:pt x="3740728" y="3028208"/>
                </a:cubicBezTo>
                <a:cubicBezTo>
                  <a:pt x="3648164" y="3097630"/>
                  <a:pt x="3734330" y="3026079"/>
                  <a:pt x="3657600" y="3111335"/>
                </a:cubicBezTo>
                <a:cubicBezTo>
                  <a:pt x="3635131" y="3136301"/>
                  <a:pt x="3604981" y="3154640"/>
                  <a:pt x="3586349" y="3182587"/>
                </a:cubicBezTo>
                <a:cubicBezTo>
                  <a:pt x="3532793" y="3262919"/>
                  <a:pt x="3599148" y="3166130"/>
                  <a:pt x="3503221" y="3289465"/>
                </a:cubicBezTo>
                <a:cubicBezTo>
                  <a:pt x="3463486" y="3340553"/>
                  <a:pt x="3494977" y="3315068"/>
                  <a:pt x="3443845" y="3372592"/>
                </a:cubicBezTo>
                <a:cubicBezTo>
                  <a:pt x="3425249" y="3393512"/>
                  <a:pt x="3403064" y="3411049"/>
                  <a:pt x="3384468" y="3431969"/>
                </a:cubicBezTo>
                <a:cubicBezTo>
                  <a:pt x="3371319" y="3446762"/>
                  <a:pt x="3362082" y="3464759"/>
                  <a:pt x="3348842" y="3479470"/>
                </a:cubicBezTo>
                <a:cubicBezTo>
                  <a:pt x="3326372" y="3504436"/>
                  <a:pt x="3297743" y="3523851"/>
                  <a:pt x="3277590" y="3550722"/>
                </a:cubicBezTo>
                <a:cubicBezTo>
                  <a:pt x="3265715" y="3566556"/>
                  <a:pt x="3256991" y="3585342"/>
                  <a:pt x="3241964" y="3598223"/>
                </a:cubicBezTo>
                <a:cubicBezTo>
                  <a:pt x="3228523" y="3609744"/>
                  <a:pt x="3209475" y="3612592"/>
                  <a:pt x="3194463" y="3621974"/>
                </a:cubicBezTo>
                <a:cubicBezTo>
                  <a:pt x="3177679" y="3632464"/>
                  <a:pt x="3161856" y="3644567"/>
                  <a:pt x="3146961" y="3657600"/>
                </a:cubicBezTo>
                <a:cubicBezTo>
                  <a:pt x="3130109" y="3672345"/>
                  <a:pt x="3117374" y="3691666"/>
                  <a:pt x="3099460" y="3705101"/>
                </a:cubicBezTo>
                <a:cubicBezTo>
                  <a:pt x="3085298" y="3715723"/>
                  <a:pt x="3067434" y="3720255"/>
                  <a:pt x="3051959" y="3728852"/>
                </a:cubicBezTo>
                <a:cubicBezTo>
                  <a:pt x="3001296" y="3756998"/>
                  <a:pt x="2994901" y="3766877"/>
                  <a:pt x="2945081" y="3788229"/>
                </a:cubicBezTo>
                <a:cubicBezTo>
                  <a:pt x="2933575" y="3793160"/>
                  <a:pt x="2921330" y="3796146"/>
                  <a:pt x="2909455" y="3800104"/>
                </a:cubicBezTo>
                <a:cubicBezTo>
                  <a:pt x="2877318" y="3821529"/>
                  <a:pt x="2863998" y="3832537"/>
                  <a:pt x="2826328" y="3847605"/>
                </a:cubicBezTo>
                <a:cubicBezTo>
                  <a:pt x="2803083" y="3856903"/>
                  <a:pt x="2777469" y="3860160"/>
                  <a:pt x="2755076" y="3871356"/>
                </a:cubicBezTo>
                <a:cubicBezTo>
                  <a:pt x="2689521" y="3904132"/>
                  <a:pt x="2724933" y="3891634"/>
                  <a:pt x="2648198" y="3906982"/>
                </a:cubicBezTo>
                <a:cubicBezTo>
                  <a:pt x="2632364" y="3914899"/>
                  <a:pt x="2617946" y="3926751"/>
                  <a:pt x="2600697" y="3930732"/>
                </a:cubicBezTo>
                <a:cubicBezTo>
                  <a:pt x="2438833" y="3968085"/>
                  <a:pt x="2270149" y="3907659"/>
                  <a:pt x="2113808" y="3883231"/>
                </a:cubicBezTo>
                <a:cubicBezTo>
                  <a:pt x="1997202" y="3844363"/>
                  <a:pt x="2088359" y="3870028"/>
                  <a:pt x="1959429" y="3847605"/>
                </a:cubicBezTo>
                <a:cubicBezTo>
                  <a:pt x="1646787" y="3793232"/>
                  <a:pt x="1874535" y="3826995"/>
                  <a:pt x="1686297" y="3800104"/>
                </a:cubicBezTo>
                <a:cubicBezTo>
                  <a:pt x="1510874" y="3741629"/>
                  <a:pt x="1729057" y="3816549"/>
                  <a:pt x="1531917" y="3740727"/>
                </a:cubicBezTo>
                <a:cubicBezTo>
                  <a:pt x="1508550" y="3731740"/>
                  <a:pt x="1484416" y="3724894"/>
                  <a:pt x="1460665" y="3716977"/>
                </a:cubicBezTo>
                <a:cubicBezTo>
                  <a:pt x="1388467" y="3668844"/>
                  <a:pt x="1465178" y="3714216"/>
                  <a:pt x="1377538" y="3681351"/>
                </a:cubicBezTo>
                <a:cubicBezTo>
                  <a:pt x="1265159" y="3639208"/>
                  <a:pt x="1400785" y="3671749"/>
                  <a:pt x="1270660" y="3645725"/>
                </a:cubicBezTo>
                <a:cubicBezTo>
                  <a:pt x="1136402" y="3578594"/>
                  <a:pt x="1329331" y="3669240"/>
                  <a:pt x="1151907" y="3610099"/>
                </a:cubicBezTo>
                <a:cubicBezTo>
                  <a:pt x="1138367" y="3605586"/>
                  <a:pt x="1130276" y="3589147"/>
                  <a:pt x="1116281" y="3586348"/>
                </a:cubicBezTo>
                <a:cubicBezTo>
                  <a:pt x="1069541" y="3577000"/>
                  <a:pt x="1021278" y="3578431"/>
                  <a:pt x="973777" y="3574473"/>
                </a:cubicBezTo>
                <a:cubicBezTo>
                  <a:pt x="935667" y="3566004"/>
                  <a:pt x="853756" y="3547006"/>
                  <a:pt x="807523" y="3538847"/>
                </a:cubicBezTo>
                <a:lnTo>
                  <a:pt x="665019" y="3515096"/>
                </a:lnTo>
                <a:cubicBezTo>
                  <a:pt x="606207" y="3485690"/>
                  <a:pt x="609317" y="3489700"/>
                  <a:pt x="546265" y="3443844"/>
                </a:cubicBezTo>
                <a:cubicBezTo>
                  <a:pt x="525767" y="3428936"/>
                  <a:pt x="507653" y="3410878"/>
                  <a:pt x="486889" y="3396343"/>
                </a:cubicBezTo>
                <a:cubicBezTo>
                  <a:pt x="363655" y="3310079"/>
                  <a:pt x="485490" y="3402891"/>
                  <a:pt x="380011" y="3336966"/>
                </a:cubicBezTo>
                <a:cubicBezTo>
                  <a:pt x="363227" y="3326476"/>
                  <a:pt x="349482" y="3311523"/>
                  <a:pt x="332510" y="3301340"/>
                </a:cubicBezTo>
                <a:cubicBezTo>
                  <a:pt x="309740" y="3287678"/>
                  <a:pt x="283352" y="3280444"/>
                  <a:pt x="261258" y="3265714"/>
                </a:cubicBezTo>
                <a:cubicBezTo>
                  <a:pt x="172305" y="3206412"/>
                  <a:pt x="274715" y="3246449"/>
                  <a:pt x="190006" y="3218213"/>
                </a:cubicBezTo>
                <a:cubicBezTo>
                  <a:pt x="170214" y="3202379"/>
                  <a:pt x="147585" y="3189552"/>
                  <a:pt x="130629" y="3170712"/>
                </a:cubicBezTo>
                <a:cubicBezTo>
                  <a:pt x="111534" y="3149495"/>
                  <a:pt x="83128" y="3099460"/>
                  <a:pt x="83128" y="3099460"/>
                </a:cubicBezTo>
                <a:cubicBezTo>
                  <a:pt x="18316" y="2840224"/>
                  <a:pt x="73118" y="3073358"/>
                  <a:pt x="47502" y="2398816"/>
                </a:cubicBezTo>
                <a:cubicBezTo>
                  <a:pt x="33065" y="2018643"/>
                  <a:pt x="42065" y="2178201"/>
                  <a:pt x="0" y="1757548"/>
                </a:cubicBezTo>
                <a:cubicBezTo>
                  <a:pt x="7917" y="1333995"/>
                  <a:pt x="12508" y="910366"/>
                  <a:pt x="23751" y="486888"/>
                </a:cubicBezTo>
                <a:cubicBezTo>
                  <a:pt x="25521" y="420235"/>
                  <a:pt x="29650" y="424599"/>
                  <a:pt x="59377" y="380010"/>
                </a:cubicBezTo>
                <a:cubicBezTo>
                  <a:pt x="84092" y="281149"/>
                  <a:pt x="53998" y="378894"/>
                  <a:pt x="95003" y="296883"/>
                </a:cubicBezTo>
                <a:cubicBezTo>
                  <a:pt x="100601" y="285687"/>
                  <a:pt x="100799" y="272199"/>
                  <a:pt x="106878" y="261257"/>
                </a:cubicBezTo>
                <a:cubicBezTo>
                  <a:pt x="120741" y="236304"/>
                  <a:pt x="138546" y="213756"/>
                  <a:pt x="154380" y="190005"/>
                </a:cubicBezTo>
                <a:cubicBezTo>
                  <a:pt x="162297" y="178130"/>
                  <a:pt x="166255" y="162296"/>
                  <a:pt x="178130" y="154379"/>
                </a:cubicBezTo>
                <a:cubicBezTo>
                  <a:pt x="190005" y="146462"/>
                  <a:pt x="202792" y="139766"/>
                  <a:pt x="213756" y="130629"/>
                </a:cubicBezTo>
                <a:cubicBezTo>
                  <a:pt x="226658" y="119878"/>
                  <a:pt x="235408" y="104319"/>
                  <a:pt x="249382" y="95003"/>
                </a:cubicBezTo>
                <a:cubicBezTo>
                  <a:pt x="270951" y="80623"/>
                  <a:pt x="286131" y="83127"/>
                  <a:pt x="308759" y="831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63DE8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89413"/>
            <a:ext cx="3317154" cy="178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14642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5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arrotondato 12"/>
          <p:cNvSpPr/>
          <p:nvPr/>
        </p:nvSpPr>
        <p:spPr>
          <a:xfrm>
            <a:off x="346364" y="969818"/>
            <a:ext cx="8520442" cy="46135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45" y="2678490"/>
            <a:ext cx="2072820" cy="129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65017" y="1915180"/>
            <a:ext cx="1363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cittadini</a:t>
            </a:r>
            <a:endParaRPr lang="it-IT" sz="28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46764" y="1230170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mmg</a:t>
            </a:r>
            <a:endParaRPr lang="it-IT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50184" y="2146012"/>
            <a:ext cx="381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Specialistica territorio</a:t>
            </a:r>
            <a:endParaRPr lang="it-IT" sz="3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48879" y="4322386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Specialistica ospedale</a:t>
            </a:r>
            <a:endParaRPr lang="it-IT" sz="3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2145" y="4451683"/>
            <a:ext cx="3201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Ospedale ricovero</a:t>
            </a:r>
            <a:endParaRPr lang="it-IT" sz="3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38364" y="5825845"/>
            <a:ext cx="2452659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Rete 3° livello</a:t>
            </a:r>
            <a:endParaRPr lang="it-IT" sz="32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08139" y="260648"/>
            <a:ext cx="8068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i="1" dirty="0" smtClean="0">
                <a:solidFill>
                  <a:srgbClr val="002060"/>
                </a:solidFill>
                <a:latin typeface="Calibri"/>
                <a:cs typeface="Arial" charset="0"/>
              </a:rPr>
              <a:t>Al centro non è il paziente ma «una relazione»</a:t>
            </a:r>
            <a:endParaRPr lang="it-IT" sz="3200" b="1" i="1" dirty="0">
              <a:solidFill>
                <a:srgbClr val="002060"/>
              </a:solidFill>
              <a:latin typeface="Calibri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13" y="4901920"/>
            <a:ext cx="24622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6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Apertura del sistema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1466056"/>
            <a:ext cx="3724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230211" cy="317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i="1" dirty="0" smtClean="0"/>
              <a:t>Di conseguenza  </a:t>
            </a:r>
            <a:endParaRPr lang="it-IT" sz="3200" i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61" y="2213273"/>
            <a:ext cx="4026819" cy="25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87363" y="1573798"/>
            <a:ext cx="295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0000"/>
                </a:solidFill>
                <a:latin typeface="Arial"/>
              </a:rPr>
              <a:t>Rete</a:t>
            </a:r>
            <a:r>
              <a:rPr lang="it-IT" sz="2400" b="1" dirty="0" smtClean="0">
                <a:solidFill>
                  <a:srgbClr val="000000"/>
                </a:solidFill>
                <a:latin typeface="Arial"/>
              </a:rPr>
              <a:t> di relazioni </a:t>
            </a:r>
            <a:endParaRPr lang="it-IT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84678" y="5498619"/>
            <a:ext cx="4862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0000"/>
                </a:solidFill>
                <a:latin typeface="Arial"/>
              </a:rPr>
              <a:t>L’attenzione alle relazioni</a:t>
            </a:r>
            <a:r>
              <a:rPr 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endParaRPr lang="it-IT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ccia circolare a destra 5"/>
          <p:cNvSpPr/>
          <p:nvPr/>
        </p:nvSpPr>
        <p:spPr>
          <a:xfrm>
            <a:off x="395536" y="1988844"/>
            <a:ext cx="1800200" cy="36047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" y="917281"/>
            <a:ext cx="18621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45749"/>
            <a:ext cx="24622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igura a mano libera 2"/>
          <p:cNvSpPr/>
          <p:nvPr/>
        </p:nvSpPr>
        <p:spPr>
          <a:xfrm>
            <a:off x="51519" y="634845"/>
            <a:ext cx="8760278" cy="6172355"/>
          </a:xfrm>
          <a:custGeom>
            <a:avLst/>
            <a:gdLst>
              <a:gd name="connsiteX0" fmla="*/ 1762767 w 8760278"/>
              <a:gd name="connsiteY0" fmla="*/ 947212 h 6172355"/>
              <a:gd name="connsiteX1" fmla="*/ 1849852 w 8760278"/>
              <a:gd name="connsiteY1" fmla="*/ 874641 h 6172355"/>
              <a:gd name="connsiteX2" fmla="*/ 2140138 w 8760278"/>
              <a:gd name="connsiteY2" fmla="*/ 816584 h 6172355"/>
              <a:gd name="connsiteX3" fmla="*/ 2343338 w 8760278"/>
              <a:gd name="connsiteY3" fmla="*/ 773041 h 6172355"/>
              <a:gd name="connsiteX4" fmla="*/ 2386881 w 8760278"/>
              <a:gd name="connsiteY4" fmla="*/ 758526 h 6172355"/>
              <a:gd name="connsiteX5" fmla="*/ 2561052 w 8760278"/>
              <a:gd name="connsiteY5" fmla="*/ 729498 h 6172355"/>
              <a:gd name="connsiteX6" fmla="*/ 2662652 w 8760278"/>
              <a:gd name="connsiteY6" fmla="*/ 642412 h 6172355"/>
              <a:gd name="connsiteX7" fmla="*/ 2749738 w 8760278"/>
              <a:gd name="connsiteY7" fmla="*/ 584355 h 6172355"/>
              <a:gd name="connsiteX8" fmla="*/ 2836824 w 8760278"/>
              <a:gd name="connsiteY8" fmla="*/ 526298 h 6172355"/>
              <a:gd name="connsiteX9" fmla="*/ 2923910 w 8760278"/>
              <a:gd name="connsiteY9" fmla="*/ 453726 h 6172355"/>
              <a:gd name="connsiteX10" fmla="*/ 2938424 w 8760278"/>
              <a:gd name="connsiteY10" fmla="*/ 410184 h 6172355"/>
              <a:gd name="connsiteX11" fmla="*/ 2981967 w 8760278"/>
              <a:gd name="connsiteY11" fmla="*/ 395669 h 6172355"/>
              <a:gd name="connsiteX12" fmla="*/ 3040024 w 8760278"/>
              <a:gd name="connsiteY12" fmla="*/ 366641 h 6172355"/>
              <a:gd name="connsiteX13" fmla="*/ 3315795 w 8760278"/>
              <a:gd name="connsiteY13" fmla="*/ 381155 h 6172355"/>
              <a:gd name="connsiteX14" fmla="*/ 3402881 w 8760278"/>
              <a:gd name="connsiteY14" fmla="*/ 424698 h 6172355"/>
              <a:gd name="connsiteX15" fmla="*/ 3489967 w 8760278"/>
              <a:gd name="connsiteY15" fmla="*/ 439212 h 6172355"/>
              <a:gd name="connsiteX16" fmla="*/ 4375338 w 8760278"/>
              <a:gd name="connsiteY16" fmla="*/ 395669 h 6172355"/>
              <a:gd name="connsiteX17" fmla="*/ 4447910 w 8760278"/>
              <a:gd name="connsiteY17" fmla="*/ 352126 h 6172355"/>
              <a:gd name="connsiteX18" fmla="*/ 4520481 w 8760278"/>
              <a:gd name="connsiteY18" fmla="*/ 323098 h 6172355"/>
              <a:gd name="connsiteX19" fmla="*/ 4578538 w 8760278"/>
              <a:gd name="connsiteY19" fmla="*/ 308584 h 6172355"/>
              <a:gd name="connsiteX20" fmla="*/ 4752710 w 8760278"/>
              <a:gd name="connsiteY20" fmla="*/ 265041 h 6172355"/>
              <a:gd name="connsiteX21" fmla="*/ 4796252 w 8760278"/>
              <a:gd name="connsiteY21" fmla="*/ 236012 h 6172355"/>
              <a:gd name="connsiteX22" fmla="*/ 4926881 w 8760278"/>
              <a:gd name="connsiteY22" fmla="*/ 163441 h 6172355"/>
              <a:gd name="connsiteX23" fmla="*/ 5028481 w 8760278"/>
              <a:gd name="connsiteY23" fmla="*/ 90869 h 6172355"/>
              <a:gd name="connsiteX24" fmla="*/ 5072024 w 8760278"/>
              <a:gd name="connsiteY24" fmla="*/ 61841 h 6172355"/>
              <a:gd name="connsiteX25" fmla="*/ 5173624 w 8760278"/>
              <a:gd name="connsiteY25" fmla="*/ 76355 h 6172355"/>
              <a:gd name="connsiteX26" fmla="*/ 5275224 w 8760278"/>
              <a:gd name="connsiteY26" fmla="*/ 148926 h 6172355"/>
              <a:gd name="connsiteX27" fmla="*/ 5783224 w 8760278"/>
              <a:gd name="connsiteY27" fmla="*/ 134412 h 6172355"/>
              <a:gd name="connsiteX28" fmla="*/ 6044481 w 8760278"/>
              <a:gd name="connsiteY28" fmla="*/ 61841 h 6172355"/>
              <a:gd name="connsiteX29" fmla="*/ 6102538 w 8760278"/>
              <a:gd name="connsiteY29" fmla="*/ 32812 h 6172355"/>
              <a:gd name="connsiteX30" fmla="*/ 6218652 w 8760278"/>
              <a:gd name="connsiteY30" fmla="*/ 18298 h 6172355"/>
              <a:gd name="connsiteX31" fmla="*/ 6262195 w 8760278"/>
              <a:gd name="connsiteY31" fmla="*/ 3784 h 6172355"/>
              <a:gd name="connsiteX32" fmla="*/ 7002424 w 8760278"/>
              <a:gd name="connsiteY32" fmla="*/ 32812 h 6172355"/>
              <a:gd name="connsiteX33" fmla="*/ 7074995 w 8760278"/>
              <a:gd name="connsiteY33" fmla="*/ 61841 h 6172355"/>
              <a:gd name="connsiteX34" fmla="*/ 7176595 w 8760278"/>
              <a:gd name="connsiteY34" fmla="*/ 148926 h 6172355"/>
              <a:gd name="connsiteX35" fmla="*/ 7220138 w 8760278"/>
              <a:gd name="connsiteY35" fmla="*/ 177955 h 6172355"/>
              <a:gd name="connsiteX36" fmla="*/ 7321738 w 8760278"/>
              <a:gd name="connsiteY36" fmla="*/ 250526 h 6172355"/>
              <a:gd name="connsiteX37" fmla="*/ 7379795 w 8760278"/>
              <a:gd name="connsiteY37" fmla="*/ 308584 h 6172355"/>
              <a:gd name="connsiteX38" fmla="*/ 7423338 w 8760278"/>
              <a:gd name="connsiteY38" fmla="*/ 323098 h 6172355"/>
              <a:gd name="connsiteX39" fmla="*/ 7510424 w 8760278"/>
              <a:gd name="connsiteY39" fmla="*/ 424698 h 6172355"/>
              <a:gd name="connsiteX40" fmla="*/ 7974881 w 8760278"/>
              <a:gd name="connsiteY40" fmla="*/ 482755 h 6172355"/>
              <a:gd name="connsiteX41" fmla="*/ 8032938 w 8760278"/>
              <a:gd name="connsiteY41" fmla="*/ 642412 h 6172355"/>
              <a:gd name="connsiteX42" fmla="*/ 8047452 w 8760278"/>
              <a:gd name="connsiteY42" fmla="*/ 685955 h 6172355"/>
              <a:gd name="connsiteX43" fmla="*/ 8149052 w 8760278"/>
              <a:gd name="connsiteY43" fmla="*/ 758526 h 6172355"/>
              <a:gd name="connsiteX44" fmla="*/ 8163567 w 8760278"/>
              <a:gd name="connsiteY44" fmla="*/ 802069 h 6172355"/>
              <a:gd name="connsiteX45" fmla="*/ 8207110 w 8760278"/>
              <a:gd name="connsiteY45" fmla="*/ 845612 h 6172355"/>
              <a:gd name="connsiteX46" fmla="*/ 8236138 w 8760278"/>
              <a:gd name="connsiteY46" fmla="*/ 889155 h 6172355"/>
              <a:gd name="connsiteX47" fmla="*/ 8279681 w 8760278"/>
              <a:gd name="connsiteY47" fmla="*/ 932698 h 6172355"/>
              <a:gd name="connsiteX48" fmla="*/ 8337738 w 8760278"/>
              <a:gd name="connsiteY48" fmla="*/ 1019784 h 6172355"/>
              <a:gd name="connsiteX49" fmla="*/ 8352252 w 8760278"/>
              <a:gd name="connsiteY49" fmla="*/ 1106869 h 6172355"/>
              <a:gd name="connsiteX50" fmla="*/ 8366767 w 8760278"/>
              <a:gd name="connsiteY50" fmla="*/ 1164926 h 6172355"/>
              <a:gd name="connsiteX51" fmla="*/ 8381281 w 8760278"/>
              <a:gd name="connsiteY51" fmla="*/ 1237498 h 6172355"/>
              <a:gd name="connsiteX52" fmla="*/ 8395795 w 8760278"/>
              <a:gd name="connsiteY52" fmla="*/ 1643898 h 6172355"/>
              <a:gd name="connsiteX53" fmla="*/ 8410310 w 8760278"/>
              <a:gd name="connsiteY53" fmla="*/ 1745498 h 6172355"/>
              <a:gd name="connsiteX54" fmla="*/ 8439338 w 8760278"/>
              <a:gd name="connsiteY54" fmla="*/ 2543784 h 6172355"/>
              <a:gd name="connsiteX55" fmla="*/ 8497395 w 8760278"/>
              <a:gd name="connsiteY55" fmla="*/ 2587326 h 6172355"/>
              <a:gd name="connsiteX56" fmla="*/ 8598995 w 8760278"/>
              <a:gd name="connsiteY56" fmla="*/ 2659898 h 6172355"/>
              <a:gd name="connsiteX57" fmla="*/ 8671567 w 8760278"/>
              <a:gd name="connsiteY57" fmla="*/ 2776012 h 6172355"/>
              <a:gd name="connsiteX58" fmla="*/ 8715110 w 8760278"/>
              <a:gd name="connsiteY58" fmla="*/ 2834069 h 6172355"/>
              <a:gd name="connsiteX59" fmla="*/ 8729624 w 8760278"/>
              <a:gd name="connsiteY59" fmla="*/ 2877612 h 6172355"/>
              <a:gd name="connsiteX60" fmla="*/ 8758652 w 8760278"/>
              <a:gd name="connsiteY60" fmla="*/ 2935669 h 6172355"/>
              <a:gd name="connsiteX61" fmla="*/ 8744138 w 8760278"/>
              <a:gd name="connsiteY61" fmla="*/ 4387098 h 6172355"/>
              <a:gd name="connsiteX62" fmla="*/ 8715110 w 8760278"/>
              <a:gd name="connsiteY62" fmla="*/ 4474184 h 6172355"/>
              <a:gd name="connsiteX63" fmla="*/ 8628024 w 8760278"/>
              <a:gd name="connsiteY63" fmla="*/ 4633841 h 6172355"/>
              <a:gd name="connsiteX64" fmla="*/ 8598995 w 8760278"/>
              <a:gd name="connsiteY64" fmla="*/ 4677384 h 6172355"/>
              <a:gd name="connsiteX65" fmla="*/ 8526424 w 8760278"/>
              <a:gd name="connsiteY65" fmla="*/ 4720926 h 6172355"/>
              <a:gd name="connsiteX66" fmla="*/ 8482881 w 8760278"/>
              <a:gd name="connsiteY66" fmla="*/ 4735441 h 6172355"/>
              <a:gd name="connsiteX67" fmla="*/ 8410310 w 8760278"/>
              <a:gd name="connsiteY67" fmla="*/ 4764469 h 6172355"/>
              <a:gd name="connsiteX68" fmla="*/ 8294195 w 8760278"/>
              <a:gd name="connsiteY68" fmla="*/ 4793498 h 6172355"/>
              <a:gd name="connsiteX69" fmla="*/ 8250652 w 8760278"/>
              <a:gd name="connsiteY69" fmla="*/ 4822526 h 6172355"/>
              <a:gd name="connsiteX70" fmla="*/ 8134538 w 8760278"/>
              <a:gd name="connsiteY70" fmla="*/ 4851555 h 6172355"/>
              <a:gd name="connsiteX71" fmla="*/ 8018424 w 8760278"/>
              <a:gd name="connsiteY71" fmla="*/ 4909612 h 6172355"/>
              <a:gd name="connsiteX72" fmla="*/ 7960367 w 8760278"/>
              <a:gd name="connsiteY72" fmla="*/ 4938641 h 6172355"/>
              <a:gd name="connsiteX73" fmla="*/ 7844252 w 8760278"/>
              <a:gd name="connsiteY73" fmla="*/ 4967669 h 6172355"/>
              <a:gd name="connsiteX74" fmla="*/ 7757167 w 8760278"/>
              <a:gd name="connsiteY74" fmla="*/ 4996698 h 6172355"/>
              <a:gd name="connsiteX75" fmla="*/ 7699110 w 8760278"/>
              <a:gd name="connsiteY75" fmla="*/ 5011212 h 6172355"/>
              <a:gd name="connsiteX76" fmla="*/ 7684595 w 8760278"/>
              <a:gd name="connsiteY76" fmla="*/ 5054755 h 6172355"/>
              <a:gd name="connsiteX77" fmla="*/ 7670081 w 8760278"/>
              <a:gd name="connsiteY77" fmla="*/ 5112812 h 6172355"/>
              <a:gd name="connsiteX78" fmla="*/ 7597510 w 8760278"/>
              <a:gd name="connsiteY78" fmla="*/ 5243441 h 6172355"/>
              <a:gd name="connsiteX79" fmla="*/ 7553967 w 8760278"/>
              <a:gd name="connsiteY79" fmla="*/ 5301498 h 6172355"/>
              <a:gd name="connsiteX80" fmla="*/ 7437852 w 8760278"/>
              <a:gd name="connsiteY80" fmla="*/ 5446641 h 6172355"/>
              <a:gd name="connsiteX81" fmla="*/ 7336252 w 8760278"/>
              <a:gd name="connsiteY81" fmla="*/ 5461155 h 6172355"/>
              <a:gd name="connsiteX82" fmla="*/ 7089510 w 8760278"/>
              <a:gd name="connsiteY82" fmla="*/ 5504698 h 6172355"/>
              <a:gd name="connsiteX83" fmla="*/ 7045967 w 8760278"/>
              <a:gd name="connsiteY83" fmla="*/ 5519212 h 6172355"/>
              <a:gd name="connsiteX84" fmla="*/ 6944367 w 8760278"/>
              <a:gd name="connsiteY84" fmla="*/ 5533726 h 6172355"/>
              <a:gd name="connsiteX85" fmla="*/ 6784710 w 8760278"/>
              <a:gd name="connsiteY85" fmla="*/ 5562755 h 6172355"/>
              <a:gd name="connsiteX86" fmla="*/ 6015452 w 8760278"/>
              <a:gd name="connsiteY86" fmla="*/ 5577269 h 6172355"/>
              <a:gd name="connsiteX87" fmla="*/ 5841281 w 8760278"/>
              <a:gd name="connsiteY87" fmla="*/ 5606298 h 6172355"/>
              <a:gd name="connsiteX88" fmla="*/ 5623567 w 8760278"/>
              <a:gd name="connsiteY88" fmla="*/ 5693384 h 6172355"/>
              <a:gd name="connsiteX89" fmla="*/ 5521967 w 8760278"/>
              <a:gd name="connsiteY89" fmla="*/ 5707898 h 6172355"/>
              <a:gd name="connsiteX90" fmla="*/ 5101052 w 8760278"/>
              <a:gd name="connsiteY90" fmla="*/ 5882069 h 6172355"/>
              <a:gd name="connsiteX91" fmla="*/ 4839795 w 8760278"/>
              <a:gd name="connsiteY91" fmla="*/ 5969155 h 6172355"/>
              <a:gd name="connsiteX92" fmla="*/ 4680138 w 8760278"/>
              <a:gd name="connsiteY92" fmla="*/ 6012698 h 6172355"/>
              <a:gd name="connsiteX93" fmla="*/ 4418881 w 8760278"/>
              <a:gd name="connsiteY93" fmla="*/ 6114298 h 6172355"/>
              <a:gd name="connsiteX94" fmla="*/ 4317281 w 8760278"/>
              <a:gd name="connsiteY94" fmla="*/ 6143326 h 6172355"/>
              <a:gd name="connsiteX95" fmla="*/ 3693167 w 8760278"/>
              <a:gd name="connsiteY95" fmla="*/ 6172355 h 6172355"/>
              <a:gd name="connsiteX96" fmla="*/ 3040024 w 8760278"/>
              <a:gd name="connsiteY96" fmla="*/ 6157841 h 6172355"/>
              <a:gd name="connsiteX97" fmla="*/ 2967452 w 8760278"/>
              <a:gd name="connsiteY97" fmla="*/ 6143326 h 6172355"/>
              <a:gd name="connsiteX98" fmla="*/ 2923910 w 8760278"/>
              <a:gd name="connsiteY98" fmla="*/ 6114298 h 6172355"/>
              <a:gd name="connsiteX99" fmla="*/ 2778767 w 8760278"/>
              <a:gd name="connsiteY99" fmla="*/ 6027212 h 6172355"/>
              <a:gd name="connsiteX100" fmla="*/ 2735224 w 8760278"/>
              <a:gd name="connsiteY100" fmla="*/ 5983669 h 6172355"/>
              <a:gd name="connsiteX101" fmla="*/ 2677167 w 8760278"/>
              <a:gd name="connsiteY101" fmla="*/ 5954641 h 6172355"/>
              <a:gd name="connsiteX102" fmla="*/ 2633624 w 8760278"/>
              <a:gd name="connsiteY102" fmla="*/ 5925612 h 6172355"/>
              <a:gd name="connsiteX103" fmla="*/ 2517510 w 8760278"/>
              <a:gd name="connsiteY103" fmla="*/ 5838526 h 6172355"/>
              <a:gd name="connsiteX104" fmla="*/ 2473967 w 8760278"/>
              <a:gd name="connsiteY104" fmla="*/ 5824012 h 6172355"/>
              <a:gd name="connsiteX105" fmla="*/ 2372367 w 8760278"/>
              <a:gd name="connsiteY105" fmla="*/ 5765955 h 6172355"/>
              <a:gd name="connsiteX106" fmla="*/ 2241738 w 8760278"/>
              <a:gd name="connsiteY106" fmla="*/ 5736926 h 6172355"/>
              <a:gd name="connsiteX107" fmla="*/ 1994995 w 8760278"/>
              <a:gd name="connsiteY107" fmla="*/ 5678869 h 6172355"/>
              <a:gd name="connsiteX108" fmla="*/ 1878881 w 8760278"/>
              <a:gd name="connsiteY108" fmla="*/ 5649841 h 6172355"/>
              <a:gd name="connsiteX109" fmla="*/ 1820824 w 8760278"/>
              <a:gd name="connsiteY109" fmla="*/ 5635326 h 6172355"/>
              <a:gd name="connsiteX110" fmla="*/ 1762767 w 8760278"/>
              <a:gd name="connsiteY110" fmla="*/ 5620812 h 6172355"/>
              <a:gd name="connsiteX111" fmla="*/ 1719224 w 8760278"/>
              <a:gd name="connsiteY111" fmla="*/ 5606298 h 6172355"/>
              <a:gd name="connsiteX112" fmla="*/ 1661167 w 8760278"/>
              <a:gd name="connsiteY112" fmla="*/ 5591784 h 6172355"/>
              <a:gd name="connsiteX113" fmla="*/ 1617624 w 8760278"/>
              <a:gd name="connsiteY113" fmla="*/ 5577269 h 6172355"/>
              <a:gd name="connsiteX114" fmla="*/ 1559567 w 8760278"/>
              <a:gd name="connsiteY114" fmla="*/ 5562755 h 6172355"/>
              <a:gd name="connsiteX115" fmla="*/ 1516024 w 8760278"/>
              <a:gd name="connsiteY115" fmla="*/ 5548241 h 6172355"/>
              <a:gd name="connsiteX116" fmla="*/ 1385395 w 8760278"/>
              <a:gd name="connsiteY116" fmla="*/ 5533726 h 6172355"/>
              <a:gd name="connsiteX117" fmla="*/ 1225738 w 8760278"/>
              <a:gd name="connsiteY117" fmla="*/ 5504698 h 6172355"/>
              <a:gd name="connsiteX118" fmla="*/ 1109624 w 8760278"/>
              <a:gd name="connsiteY118" fmla="*/ 5475669 h 6172355"/>
              <a:gd name="connsiteX119" fmla="*/ 1008024 w 8760278"/>
              <a:gd name="connsiteY119" fmla="*/ 5446641 h 6172355"/>
              <a:gd name="connsiteX120" fmla="*/ 964481 w 8760278"/>
              <a:gd name="connsiteY120" fmla="*/ 5432126 h 6172355"/>
              <a:gd name="connsiteX121" fmla="*/ 790310 w 8760278"/>
              <a:gd name="connsiteY121" fmla="*/ 5316012 h 6172355"/>
              <a:gd name="connsiteX122" fmla="*/ 659681 w 8760278"/>
              <a:gd name="connsiteY122" fmla="*/ 5228926 h 6172355"/>
              <a:gd name="connsiteX123" fmla="*/ 529052 w 8760278"/>
              <a:gd name="connsiteY123" fmla="*/ 5011212 h 6172355"/>
              <a:gd name="connsiteX124" fmla="*/ 470995 w 8760278"/>
              <a:gd name="connsiteY124" fmla="*/ 4909612 h 6172355"/>
              <a:gd name="connsiteX125" fmla="*/ 398424 w 8760278"/>
              <a:gd name="connsiteY125" fmla="*/ 4706412 h 6172355"/>
              <a:gd name="connsiteX126" fmla="*/ 354881 w 8760278"/>
              <a:gd name="connsiteY126" fmla="*/ 4546755 h 6172355"/>
              <a:gd name="connsiteX127" fmla="*/ 224252 w 8760278"/>
              <a:gd name="connsiteY127" fmla="*/ 4169384 h 6172355"/>
              <a:gd name="connsiteX128" fmla="*/ 137167 w 8760278"/>
              <a:gd name="connsiteY128" fmla="*/ 4053269 h 6172355"/>
              <a:gd name="connsiteX129" fmla="*/ 79110 w 8760278"/>
              <a:gd name="connsiteY129" fmla="*/ 3966184 h 6172355"/>
              <a:gd name="connsiteX130" fmla="*/ 64595 w 8760278"/>
              <a:gd name="connsiteY130" fmla="*/ 3762984 h 6172355"/>
              <a:gd name="connsiteX131" fmla="*/ 50081 w 8760278"/>
              <a:gd name="connsiteY131" fmla="*/ 3675898 h 6172355"/>
              <a:gd name="connsiteX132" fmla="*/ 35567 w 8760278"/>
              <a:gd name="connsiteY132" fmla="*/ 3545269 h 6172355"/>
              <a:gd name="connsiteX133" fmla="*/ 50081 w 8760278"/>
              <a:gd name="connsiteY133" fmla="*/ 2979212 h 6172355"/>
              <a:gd name="connsiteX134" fmla="*/ 79110 w 8760278"/>
              <a:gd name="connsiteY134" fmla="*/ 1934184 h 6172355"/>
              <a:gd name="connsiteX135" fmla="*/ 50081 w 8760278"/>
              <a:gd name="connsiteY135" fmla="*/ 1092355 h 6172355"/>
              <a:gd name="connsiteX136" fmla="*/ 21052 w 8760278"/>
              <a:gd name="connsiteY136" fmla="*/ 918184 h 6172355"/>
              <a:gd name="connsiteX137" fmla="*/ 50081 w 8760278"/>
              <a:gd name="connsiteY137" fmla="*/ 381155 h 6172355"/>
              <a:gd name="connsiteX138" fmla="*/ 108138 w 8760278"/>
              <a:gd name="connsiteY138" fmla="*/ 352126 h 6172355"/>
              <a:gd name="connsiteX139" fmla="*/ 224252 w 8760278"/>
              <a:gd name="connsiteY139" fmla="*/ 308584 h 6172355"/>
              <a:gd name="connsiteX140" fmla="*/ 282310 w 8760278"/>
              <a:gd name="connsiteY140" fmla="*/ 279555 h 6172355"/>
              <a:gd name="connsiteX141" fmla="*/ 645167 w 8760278"/>
              <a:gd name="connsiteY141" fmla="*/ 250526 h 6172355"/>
              <a:gd name="connsiteX142" fmla="*/ 1022538 w 8760278"/>
              <a:gd name="connsiteY142" fmla="*/ 236012 h 6172355"/>
              <a:gd name="connsiteX143" fmla="*/ 1138652 w 8760278"/>
              <a:gd name="connsiteY143" fmla="*/ 221498 h 6172355"/>
              <a:gd name="connsiteX144" fmla="*/ 1196710 w 8760278"/>
              <a:gd name="connsiteY144" fmla="*/ 206984 h 6172355"/>
              <a:gd name="connsiteX145" fmla="*/ 1806310 w 8760278"/>
              <a:gd name="connsiteY145" fmla="*/ 221498 h 6172355"/>
              <a:gd name="connsiteX146" fmla="*/ 1907910 w 8760278"/>
              <a:gd name="connsiteY146" fmla="*/ 250526 h 6172355"/>
              <a:gd name="connsiteX147" fmla="*/ 1965967 w 8760278"/>
              <a:gd name="connsiteY147" fmla="*/ 265041 h 6172355"/>
              <a:gd name="connsiteX148" fmla="*/ 2024024 w 8760278"/>
              <a:gd name="connsiteY148" fmla="*/ 294069 h 6172355"/>
              <a:gd name="connsiteX149" fmla="*/ 2067567 w 8760278"/>
              <a:gd name="connsiteY149" fmla="*/ 308584 h 6172355"/>
              <a:gd name="connsiteX150" fmla="*/ 2082081 w 8760278"/>
              <a:gd name="connsiteY150" fmla="*/ 352126 h 6172355"/>
              <a:gd name="connsiteX151" fmla="*/ 2111110 w 8760278"/>
              <a:gd name="connsiteY151" fmla="*/ 395669 h 6172355"/>
              <a:gd name="connsiteX152" fmla="*/ 2096595 w 8760278"/>
              <a:gd name="connsiteY152" fmla="*/ 656926 h 6172355"/>
              <a:gd name="connsiteX153" fmla="*/ 2053052 w 8760278"/>
              <a:gd name="connsiteY153" fmla="*/ 773041 h 6172355"/>
              <a:gd name="connsiteX154" fmla="*/ 1864367 w 8760278"/>
              <a:gd name="connsiteY154" fmla="*/ 816584 h 6172355"/>
              <a:gd name="connsiteX155" fmla="*/ 1791795 w 8760278"/>
              <a:gd name="connsiteY155" fmla="*/ 874641 h 6172355"/>
              <a:gd name="connsiteX156" fmla="*/ 1748252 w 8760278"/>
              <a:gd name="connsiteY156" fmla="*/ 903669 h 6172355"/>
              <a:gd name="connsiteX157" fmla="*/ 1762767 w 8760278"/>
              <a:gd name="connsiteY157" fmla="*/ 947212 h 617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8760278" h="6172355">
                <a:moveTo>
                  <a:pt x="1762767" y="947212"/>
                </a:moveTo>
                <a:cubicBezTo>
                  <a:pt x="1779700" y="942374"/>
                  <a:pt x="1814144" y="887001"/>
                  <a:pt x="1849852" y="874641"/>
                </a:cubicBezTo>
                <a:cubicBezTo>
                  <a:pt x="1943102" y="842362"/>
                  <a:pt x="2046524" y="847789"/>
                  <a:pt x="2140138" y="816584"/>
                </a:cubicBezTo>
                <a:cubicBezTo>
                  <a:pt x="2264228" y="775220"/>
                  <a:pt x="2196861" y="791350"/>
                  <a:pt x="2343338" y="773041"/>
                </a:cubicBezTo>
                <a:cubicBezTo>
                  <a:pt x="2357852" y="768203"/>
                  <a:pt x="2371790" y="761041"/>
                  <a:pt x="2386881" y="758526"/>
                </a:cubicBezTo>
                <a:cubicBezTo>
                  <a:pt x="2581332" y="726117"/>
                  <a:pt x="2458970" y="763525"/>
                  <a:pt x="2561052" y="729498"/>
                </a:cubicBezTo>
                <a:cubicBezTo>
                  <a:pt x="2669098" y="621452"/>
                  <a:pt x="2532315" y="754130"/>
                  <a:pt x="2662652" y="642412"/>
                </a:cubicBezTo>
                <a:cubicBezTo>
                  <a:pt x="2731839" y="583109"/>
                  <a:pt x="2675672" y="609043"/>
                  <a:pt x="2749738" y="584355"/>
                </a:cubicBezTo>
                <a:cubicBezTo>
                  <a:pt x="2778767" y="565003"/>
                  <a:pt x="2815891" y="554208"/>
                  <a:pt x="2836824" y="526298"/>
                </a:cubicBezTo>
                <a:cubicBezTo>
                  <a:pt x="2889547" y="456001"/>
                  <a:pt x="2857418" y="475891"/>
                  <a:pt x="2923910" y="453726"/>
                </a:cubicBezTo>
                <a:cubicBezTo>
                  <a:pt x="2928748" y="439212"/>
                  <a:pt x="2927606" y="421002"/>
                  <a:pt x="2938424" y="410184"/>
                </a:cubicBezTo>
                <a:cubicBezTo>
                  <a:pt x="2949242" y="399366"/>
                  <a:pt x="2967905" y="401696"/>
                  <a:pt x="2981967" y="395669"/>
                </a:cubicBezTo>
                <a:cubicBezTo>
                  <a:pt x="3001854" y="387146"/>
                  <a:pt x="3020672" y="376317"/>
                  <a:pt x="3040024" y="366641"/>
                </a:cubicBezTo>
                <a:cubicBezTo>
                  <a:pt x="3131948" y="371479"/>
                  <a:pt x="3224122" y="372821"/>
                  <a:pt x="3315795" y="381155"/>
                </a:cubicBezTo>
                <a:cubicBezTo>
                  <a:pt x="3383660" y="387324"/>
                  <a:pt x="3337745" y="402986"/>
                  <a:pt x="3402881" y="424698"/>
                </a:cubicBezTo>
                <a:cubicBezTo>
                  <a:pt x="3430800" y="434004"/>
                  <a:pt x="3460938" y="434374"/>
                  <a:pt x="3489967" y="439212"/>
                </a:cubicBezTo>
                <a:cubicBezTo>
                  <a:pt x="3785091" y="424698"/>
                  <a:pt x="4081071" y="422421"/>
                  <a:pt x="4375338" y="395669"/>
                </a:cubicBezTo>
                <a:cubicBezTo>
                  <a:pt x="4403433" y="393115"/>
                  <a:pt x="4422677" y="364742"/>
                  <a:pt x="4447910" y="352126"/>
                </a:cubicBezTo>
                <a:cubicBezTo>
                  <a:pt x="4471213" y="340474"/>
                  <a:pt x="4495764" y="331337"/>
                  <a:pt x="4520481" y="323098"/>
                </a:cubicBezTo>
                <a:cubicBezTo>
                  <a:pt x="4539405" y="316790"/>
                  <a:pt x="4559431" y="314316"/>
                  <a:pt x="4578538" y="308584"/>
                </a:cubicBezTo>
                <a:cubicBezTo>
                  <a:pt x="4722296" y="265457"/>
                  <a:pt x="4607788" y="289194"/>
                  <a:pt x="4752710" y="265041"/>
                </a:cubicBezTo>
                <a:cubicBezTo>
                  <a:pt x="4767224" y="255365"/>
                  <a:pt x="4781106" y="244667"/>
                  <a:pt x="4796252" y="236012"/>
                </a:cubicBezTo>
                <a:cubicBezTo>
                  <a:pt x="4957993" y="143589"/>
                  <a:pt x="4733471" y="284324"/>
                  <a:pt x="4926881" y="163441"/>
                </a:cubicBezTo>
                <a:cubicBezTo>
                  <a:pt x="4981613" y="129233"/>
                  <a:pt x="4968864" y="133452"/>
                  <a:pt x="5028481" y="90869"/>
                </a:cubicBezTo>
                <a:cubicBezTo>
                  <a:pt x="5042676" y="80730"/>
                  <a:pt x="5057510" y="71517"/>
                  <a:pt x="5072024" y="61841"/>
                </a:cubicBezTo>
                <a:cubicBezTo>
                  <a:pt x="5105891" y="66679"/>
                  <a:pt x="5140856" y="66525"/>
                  <a:pt x="5173624" y="76355"/>
                </a:cubicBezTo>
                <a:cubicBezTo>
                  <a:pt x="5185412" y="79891"/>
                  <a:pt x="5275158" y="148877"/>
                  <a:pt x="5275224" y="148926"/>
                </a:cubicBezTo>
                <a:cubicBezTo>
                  <a:pt x="5444557" y="144088"/>
                  <a:pt x="5614432" y="148777"/>
                  <a:pt x="5783224" y="134412"/>
                </a:cubicBezTo>
                <a:cubicBezTo>
                  <a:pt x="5793031" y="133577"/>
                  <a:pt x="5999842" y="84161"/>
                  <a:pt x="6044481" y="61841"/>
                </a:cubicBezTo>
                <a:cubicBezTo>
                  <a:pt x="6063833" y="52165"/>
                  <a:pt x="6081547" y="38060"/>
                  <a:pt x="6102538" y="32812"/>
                </a:cubicBezTo>
                <a:cubicBezTo>
                  <a:pt x="6140379" y="23352"/>
                  <a:pt x="6179947" y="23136"/>
                  <a:pt x="6218652" y="18298"/>
                </a:cubicBezTo>
                <a:cubicBezTo>
                  <a:pt x="6233166" y="13460"/>
                  <a:pt x="6246896" y="3784"/>
                  <a:pt x="6262195" y="3784"/>
                </a:cubicBezTo>
                <a:cubicBezTo>
                  <a:pt x="6853751" y="3784"/>
                  <a:pt x="6712832" y="-15452"/>
                  <a:pt x="7002424" y="32812"/>
                </a:cubicBezTo>
                <a:cubicBezTo>
                  <a:pt x="7026614" y="42488"/>
                  <a:pt x="7052220" y="49188"/>
                  <a:pt x="7074995" y="61841"/>
                </a:cubicBezTo>
                <a:cubicBezTo>
                  <a:pt x="7140220" y="98077"/>
                  <a:pt x="7123798" y="104929"/>
                  <a:pt x="7176595" y="148926"/>
                </a:cubicBezTo>
                <a:cubicBezTo>
                  <a:pt x="7189996" y="160093"/>
                  <a:pt x="7206737" y="166788"/>
                  <a:pt x="7220138" y="177955"/>
                </a:cubicBezTo>
                <a:cubicBezTo>
                  <a:pt x="7308400" y="251507"/>
                  <a:pt x="7214311" y="196813"/>
                  <a:pt x="7321738" y="250526"/>
                </a:cubicBezTo>
                <a:cubicBezTo>
                  <a:pt x="7341090" y="269879"/>
                  <a:pt x="7357524" y="292676"/>
                  <a:pt x="7379795" y="308584"/>
                </a:cubicBezTo>
                <a:cubicBezTo>
                  <a:pt x="7392245" y="317477"/>
                  <a:pt x="7411585" y="313304"/>
                  <a:pt x="7423338" y="323098"/>
                </a:cubicBezTo>
                <a:cubicBezTo>
                  <a:pt x="7446163" y="342118"/>
                  <a:pt x="7477806" y="411107"/>
                  <a:pt x="7510424" y="424698"/>
                </a:cubicBezTo>
                <a:cubicBezTo>
                  <a:pt x="7608745" y="465665"/>
                  <a:pt x="7950557" y="480640"/>
                  <a:pt x="7974881" y="482755"/>
                </a:cubicBezTo>
                <a:cubicBezTo>
                  <a:pt x="8028278" y="562849"/>
                  <a:pt x="7994563" y="501700"/>
                  <a:pt x="8032938" y="642412"/>
                </a:cubicBezTo>
                <a:cubicBezTo>
                  <a:pt x="8036963" y="657172"/>
                  <a:pt x="8037658" y="674202"/>
                  <a:pt x="8047452" y="685955"/>
                </a:cubicBezTo>
                <a:cubicBezTo>
                  <a:pt x="8058703" y="699456"/>
                  <a:pt x="8129197" y="745289"/>
                  <a:pt x="8149052" y="758526"/>
                </a:cubicBezTo>
                <a:cubicBezTo>
                  <a:pt x="8153890" y="773040"/>
                  <a:pt x="8155080" y="789339"/>
                  <a:pt x="8163567" y="802069"/>
                </a:cubicBezTo>
                <a:cubicBezTo>
                  <a:pt x="8174953" y="819148"/>
                  <a:pt x="8193969" y="829843"/>
                  <a:pt x="8207110" y="845612"/>
                </a:cubicBezTo>
                <a:cubicBezTo>
                  <a:pt x="8218277" y="859013"/>
                  <a:pt x="8224971" y="875754"/>
                  <a:pt x="8236138" y="889155"/>
                </a:cubicBezTo>
                <a:cubicBezTo>
                  <a:pt x="8249279" y="904924"/>
                  <a:pt x="8267079" y="916495"/>
                  <a:pt x="8279681" y="932698"/>
                </a:cubicBezTo>
                <a:cubicBezTo>
                  <a:pt x="8301100" y="960237"/>
                  <a:pt x="8337738" y="1019784"/>
                  <a:pt x="8337738" y="1019784"/>
                </a:cubicBezTo>
                <a:cubicBezTo>
                  <a:pt x="8342576" y="1048812"/>
                  <a:pt x="8346480" y="1078012"/>
                  <a:pt x="8352252" y="1106869"/>
                </a:cubicBezTo>
                <a:cubicBezTo>
                  <a:pt x="8356164" y="1126430"/>
                  <a:pt x="8362440" y="1145453"/>
                  <a:pt x="8366767" y="1164926"/>
                </a:cubicBezTo>
                <a:cubicBezTo>
                  <a:pt x="8372119" y="1189008"/>
                  <a:pt x="8376443" y="1213307"/>
                  <a:pt x="8381281" y="1237498"/>
                </a:cubicBezTo>
                <a:cubicBezTo>
                  <a:pt x="8386119" y="1372965"/>
                  <a:pt x="8388062" y="1508566"/>
                  <a:pt x="8395795" y="1643898"/>
                </a:cubicBezTo>
                <a:cubicBezTo>
                  <a:pt x="8397747" y="1678053"/>
                  <a:pt x="8408657" y="1711327"/>
                  <a:pt x="8410310" y="1745498"/>
                </a:cubicBezTo>
                <a:cubicBezTo>
                  <a:pt x="8423179" y="2011458"/>
                  <a:pt x="8411939" y="2278926"/>
                  <a:pt x="8439338" y="2543784"/>
                </a:cubicBezTo>
                <a:cubicBezTo>
                  <a:pt x="8441827" y="2567846"/>
                  <a:pt x="8477711" y="2573266"/>
                  <a:pt x="8497395" y="2587326"/>
                </a:cubicBezTo>
                <a:cubicBezTo>
                  <a:pt x="8645918" y="2693413"/>
                  <a:pt x="8409314" y="2517636"/>
                  <a:pt x="8598995" y="2659898"/>
                </a:cubicBezTo>
                <a:cubicBezTo>
                  <a:pt x="8624420" y="2702272"/>
                  <a:pt x="8643643" y="2736918"/>
                  <a:pt x="8671567" y="2776012"/>
                </a:cubicBezTo>
                <a:cubicBezTo>
                  <a:pt x="8685627" y="2795697"/>
                  <a:pt x="8700596" y="2814717"/>
                  <a:pt x="8715110" y="2834069"/>
                </a:cubicBezTo>
                <a:cubicBezTo>
                  <a:pt x="8719948" y="2848583"/>
                  <a:pt x="8723597" y="2863550"/>
                  <a:pt x="8729624" y="2877612"/>
                </a:cubicBezTo>
                <a:cubicBezTo>
                  <a:pt x="8738147" y="2897499"/>
                  <a:pt x="8758444" y="2914034"/>
                  <a:pt x="8758652" y="2935669"/>
                </a:cubicBezTo>
                <a:cubicBezTo>
                  <a:pt x="8763304" y="3419480"/>
                  <a:pt x="8757826" y="3903458"/>
                  <a:pt x="8744138" y="4387098"/>
                </a:cubicBezTo>
                <a:cubicBezTo>
                  <a:pt x="8743272" y="4417685"/>
                  <a:pt x="8726474" y="4445774"/>
                  <a:pt x="8715110" y="4474184"/>
                </a:cubicBezTo>
                <a:cubicBezTo>
                  <a:pt x="8673124" y="4579146"/>
                  <a:pt x="8700532" y="4525078"/>
                  <a:pt x="8628024" y="4633841"/>
                </a:cubicBezTo>
                <a:cubicBezTo>
                  <a:pt x="8618348" y="4648355"/>
                  <a:pt x="8613953" y="4668409"/>
                  <a:pt x="8598995" y="4677384"/>
                </a:cubicBezTo>
                <a:cubicBezTo>
                  <a:pt x="8574805" y="4691898"/>
                  <a:pt x="8551656" y="4708310"/>
                  <a:pt x="8526424" y="4720926"/>
                </a:cubicBezTo>
                <a:cubicBezTo>
                  <a:pt x="8512740" y="4727768"/>
                  <a:pt x="8497206" y="4730069"/>
                  <a:pt x="8482881" y="4735441"/>
                </a:cubicBezTo>
                <a:cubicBezTo>
                  <a:pt x="8458486" y="4744589"/>
                  <a:pt x="8435212" y="4756807"/>
                  <a:pt x="8410310" y="4764469"/>
                </a:cubicBezTo>
                <a:cubicBezTo>
                  <a:pt x="8372178" y="4776202"/>
                  <a:pt x="8294195" y="4793498"/>
                  <a:pt x="8294195" y="4793498"/>
                </a:cubicBezTo>
                <a:cubicBezTo>
                  <a:pt x="8279681" y="4803174"/>
                  <a:pt x="8267046" y="4816565"/>
                  <a:pt x="8250652" y="4822526"/>
                </a:cubicBezTo>
                <a:cubicBezTo>
                  <a:pt x="8213158" y="4836160"/>
                  <a:pt x="8134538" y="4851555"/>
                  <a:pt x="8134538" y="4851555"/>
                </a:cubicBezTo>
                <a:lnTo>
                  <a:pt x="8018424" y="4909612"/>
                </a:lnTo>
                <a:cubicBezTo>
                  <a:pt x="7999072" y="4919288"/>
                  <a:pt x="7980893" y="4931799"/>
                  <a:pt x="7960367" y="4938641"/>
                </a:cubicBezTo>
                <a:cubicBezTo>
                  <a:pt x="7828232" y="4982685"/>
                  <a:pt x="8036940" y="4915117"/>
                  <a:pt x="7844252" y="4967669"/>
                </a:cubicBezTo>
                <a:cubicBezTo>
                  <a:pt x="7814732" y="4975720"/>
                  <a:pt x="7786852" y="4989277"/>
                  <a:pt x="7757167" y="4996698"/>
                </a:cubicBezTo>
                <a:lnTo>
                  <a:pt x="7699110" y="5011212"/>
                </a:lnTo>
                <a:cubicBezTo>
                  <a:pt x="7694272" y="5025726"/>
                  <a:pt x="7688798" y="5040044"/>
                  <a:pt x="7684595" y="5054755"/>
                </a:cubicBezTo>
                <a:cubicBezTo>
                  <a:pt x="7679115" y="5073935"/>
                  <a:pt x="7677489" y="5094291"/>
                  <a:pt x="7670081" y="5112812"/>
                </a:cubicBezTo>
                <a:cubicBezTo>
                  <a:pt x="7650032" y="5162934"/>
                  <a:pt x="7627720" y="5201147"/>
                  <a:pt x="7597510" y="5243441"/>
                </a:cubicBezTo>
                <a:cubicBezTo>
                  <a:pt x="7583450" y="5263126"/>
                  <a:pt x="7567839" y="5281680"/>
                  <a:pt x="7553967" y="5301498"/>
                </a:cubicBezTo>
                <a:cubicBezTo>
                  <a:pt x="7534412" y="5329434"/>
                  <a:pt x="7478467" y="5428180"/>
                  <a:pt x="7437852" y="5446641"/>
                </a:cubicBezTo>
                <a:cubicBezTo>
                  <a:pt x="7406708" y="5460797"/>
                  <a:pt x="7370119" y="5456317"/>
                  <a:pt x="7336252" y="5461155"/>
                </a:cubicBezTo>
                <a:cubicBezTo>
                  <a:pt x="7192809" y="5518533"/>
                  <a:pt x="7327168" y="5473011"/>
                  <a:pt x="7089510" y="5504698"/>
                </a:cubicBezTo>
                <a:cubicBezTo>
                  <a:pt x="7074345" y="5506720"/>
                  <a:pt x="7060969" y="5516212"/>
                  <a:pt x="7045967" y="5519212"/>
                </a:cubicBezTo>
                <a:cubicBezTo>
                  <a:pt x="7012421" y="5525921"/>
                  <a:pt x="6978026" y="5527606"/>
                  <a:pt x="6944367" y="5533726"/>
                </a:cubicBezTo>
                <a:cubicBezTo>
                  <a:pt x="6863406" y="5548446"/>
                  <a:pt x="6888419" y="5559298"/>
                  <a:pt x="6784710" y="5562755"/>
                </a:cubicBezTo>
                <a:cubicBezTo>
                  <a:pt x="6528387" y="5571299"/>
                  <a:pt x="6271871" y="5572431"/>
                  <a:pt x="6015452" y="5577269"/>
                </a:cubicBezTo>
                <a:cubicBezTo>
                  <a:pt x="5903677" y="5614530"/>
                  <a:pt x="6063490" y="5564635"/>
                  <a:pt x="5841281" y="5606298"/>
                </a:cubicBezTo>
                <a:cubicBezTo>
                  <a:pt x="5657199" y="5640813"/>
                  <a:pt x="5821401" y="5627439"/>
                  <a:pt x="5623567" y="5693384"/>
                </a:cubicBezTo>
                <a:cubicBezTo>
                  <a:pt x="5591112" y="5704202"/>
                  <a:pt x="5555834" y="5703060"/>
                  <a:pt x="5521967" y="5707898"/>
                </a:cubicBezTo>
                <a:cubicBezTo>
                  <a:pt x="5305743" y="5828021"/>
                  <a:pt x="5430075" y="5768613"/>
                  <a:pt x="5101052" y="5882069"/>
                </a:cubicBezTo>
                <a:cubicBezTo>
                  <a:pt x="5101045" y="5882071"/>
                  <a:pt x="4839801" y="5969153"/>
                  <a:pt x="4839795" y="5969155"/>
                </a:cubicBezTo>
                <a:cubicBezTo>
                  <a:pt x="4786576" y="5983669"/>
                  <a:pt x="4732204" y="5994475"/>
                  <a:pt x="4680138" y="6012698"/>
                </a:cubicBezTo>
                <a:cubicBezTo>
                  <a:pt x="4174399" y="6189707"/>
                  <a:pt x="4915639" y="5959062"/>
                  <a:pt x="4418881" y="6114298"/>
                </a:cubicBezTo>
                <a:cubicBezTo>
                  <a:pt x="4385262" y="6124804"/>
                  <a:pt x="4352207" y="6138770"/>
                  <a:pt x="4317281" y="6143326"/>
                </a:cubicBezTo>
                <a:cubicBezTo>
                  <a:pt x="4218387" y="6156225"/>
                  <a:pt x="3717963" y="6171437"/>
                  <a:pt x="3693167" y="6172355"/>
                </a:cubicBezTo>
                <a:lnTo>
                  <a:pt x="3040024" y="6157841"/>
                </a:lnTo>
                <a:cubicBezTo>
                  <a:pt x="3015374" y="6156855"/>
                  <a:pt x="2990551" y="6151988"/>
                  <a:pt x="2967452" y="6143326"/>
                </a:cubicBezTo>
                <a:cubicBezTo>
                  <a:pt x="2951119" y="6137201"/>
                  <a:pt x="2939055" y="6122952"/>
                  <a:pt x="2923910" y="6114298"/>
                </a:cubicBezTo>
                <a:cubicBezTo>
                  <a:pt x="2870461" y="6083756"/>
                  <a:pt x="2826109" y="6074554"/>
                  <a:pt x="2778767" y="6027212"/>
                </a:cubicBezTo>
                <a:cubicBezTo>
                  <a:pt x="2764253" y="6012698"/>
                  <a:pt x="2751927" y="5995600"/>
                  <a:pt x="2735224" y="5983669"/>
                </a:cubicBezTo>
                <a:cubicBezTo>
                  <a:pt x="2717618" y="5971093"/>
                  <a:pt x="2695953" y="5965376"/>
                  <a:pt x="2677167" y="5954641"/>
                </a:cubicBezTo>
                <a:cubicBezTo>
                  <a:pt x="2662021" y="5945986"/>
                  <a:pt x="2647732" y="5935872"/>
                  <a:pt x="2633624" y="5925612"/>
                </a:cubicBezTo>
                <a:cubicBezTo>
                  <a:pt x="2594497" y="5897156"/>
                  <a:pt x="2563408" y="5853825"/>
                  <a:pt x="2517510" y="5838526"/>
                </a:cubicBezTo>
                <a:cubicBezTo>
                  <a:pt x="2502996" y="5833688"/>
                  <a:pt x="2487651" y="5830854"/>
                  <a:pt x="2473967" y="5824012"/>
                </a:cubicBezTo>
                <a:cubicBezTo>
                  <a:pt x="2389748" y="5781904"/>
                  <a:pt x="2474149" y="5804123"/>
                  <a:pt x="2372367" y="5765955"/>
                </a:cubicBezTo>
                <a:cubicBezTo>
                  <a:pt x="2348946" y="5757172"/>
                  <a:pt x="2261437" y="5740866"/>
                  <a:pt x="2241738" y="5736926"/>
                </a:cubicBezTo>
                <a:cubicBezTo>
                  <a:pt x="2118311" y="5675214"/>
                  <a:pt x="2229925" y="5723618"/>
                  <a:pt x="1994995" y="5678869"/>
                </a:cubicBezTo>
                <a:cubicBezTo>
                  <a:pt x="1955804" y="5671404"/>
                  <a:pt x="1917586" y="5659517"/>
                  <a:pt x="1878881" y="5649841"/>
                </a:cubicBezTo>
                <a:lnTo>
                  <a:pt x="1820824" y="5635326"/>
                </a:lnTo>
                <a:cubicBezTo>
                  <a:pt x="1801472" y="5630488"/>
                  <a:pt x="1781691" y="5627120"/>
                  <a:pt x="1762767" y="5620812"/>
                </a:cubicBezTo>
                <a:cubicBezTo>
                  <a:pt x="1748253" y="5615974"/>
                  <a:pt x="1733935" y="5610501"/>
                  <a:pt x="1719224" y="5606298"/>
                </a:cubicBezTo>
                <a:cubicBezTo>
                  <a:pt x="1700044" y="5600818"/>
                  <a:pt x="1680347" y="5597264"/>
                  <a:pt x="1661167" y="5591784"/>
                </a:cubicBezTo>
                <a:cubicBezTo>
                  <a:pt x="1646456" y="5587581"/>
                  <a:pt x="1632335" y="5581472"/>
                  <a:pt x="1617624" y="5577269"/>
                </a:cubicBezTo>
                <a:cubicBezTo>
                  <a:pt x="1598444" y="5571789"/>
                  <a:pt x="1578747" y="5568235"/>
                  <a:pt x="1559567" y="5562755"/>
                </a:cubicBezTo>
                <a:cubicBezTo>
                  <a:pt x="1544856" y="5558552"/>
                  <a:pt x="1531115" y="5550756"/>
                  <a:pt x="1516024" y="5548241"/>
                </a:cubicBezTo>
                <a:cubicBezTo>
                  <a:pt x="1472809" y="5541038"/>
                  <a:pt x="1428938" y="5538564"/>
                  <a:pt x="1385395" y="5533726"/>
                </a:cubicBezTo>
                <a:cubicBezTo>
                  <a:pt x="1213270" y="5490696"/>
                  <a:pt x="1485792" y="5556709"/>
                  <a:pt x="1225738" y="5504698"/>
                </a:cubicBezTo>
                <a:cubicBezTo>
                  <a:pt x="1186617" y="5496874"/>
                  <a:pt x="1147985" y="5486629"/>
                  <a:pt x="1109624" y="5475669"/>
                </a:cubicBezTo>
                <a:lnTo>
                  <a:pt x="1008024" y="5446641"/>
                </a:lnTo>
                <a:cubicBezTo>
                  <a:pt x="993370" y="5442245"/>
                  <a:pt x="978409" y="5438457"/>
                  <a:pt x="964481" y="5432126"/>
                </a:cubicBezTo>
                <a:cubicBezTo>
                  <a:pt x="747283" y="5333399"/>
                  <a:pt x="927415" y="5422649"/>
                  <a:pt x="790310" y="5316012"/>
                </a:cubicBezTo>
                <a:cubicBezTo>
                  <a:pt x="728119" y="5267641"/>
                  <a:pt x="713618" y="5282863"/>
                  <a:pt x="659681" y="5228926"/>
                </a:cubicBezTo>
                <a:cubicBezTo>
                  <a:pt x="581951" y="5151196"/>
                  <a:pt x="590828" y="5119320"/>
                  <a:pt x="529052" y="5011212"/>
                </a:cubicBezTo>
                <a:cubicBezTo>
                  <a:pt x="509700" y="4977345"/>
                  <a:pt x="487490" y="4944959"/>
                  <a:pt x="470995" y="4909612"/>
                </a:cubicBezTo>
                <a:cubicBezTo>
                  <a:pt x="460249" y="4886584"/>
                  <a:pt x="408293" y="4742600"/>
                  <a:pt x="398424" y="4706412"/>
                </a:cubicBezTo>
                <a:cubicBezTo>
                  <a:pt x="336886" y="4480768"/>
                  <a:pt x="442595" y="4809894"/>
                  <a:pt x="354881" y="4546755"/>
                </a:cubicBezTo>
                <a:cubicBezTo>
                  <a:pt x="300698" y="4032024"/>
                  <a:pt x="401647" y="4435482"/>
                  <a:pt x="224252" y="4169384"/>
                </a:cubicBezTo>
                <a:cubicBezTo>
                  <a:pt x="139226" y="4041843"/>
                  <a:pt x="275051" y="4242860"/>
                  <a:pt x="137167" y="4053269"/>
                </a:cubicBezTo>
                <a:cubicBezTo>
                  <a:pt x="116647" y="4025054"/>
                  <a:pt x="79110" y="3966184"/>
                  <a:pt x="79110" y="3966184"/>
                </a:cubicBezTo>
                <a:cubicBezTo>
                  <a:pt x="74272" y="3898451"/>
                  <a:pt x="71352" y="3830553"/>
                  <a:pt x="64595" y="3762984"/>
                </a:cubicBezTo>
                <a:cubicBezTo>
                  <a:pt x="61667" y="3733701"/>
                  <a:pt x="53970" y="3705069"/>
                  <a:pt x="50081" y="3675898"/>
                </a:cubicBezTo>
                <a:cubicBezTo>
                  <a:pt x="44291" y="3632471"/>
                  <a:pt x="40405" y="3588812"/>
                  <a:pt x="35567" y="3545269"/>
                </a:cubicBezTo>
                <a:cubicBezTo>
                  <a:pt x="40405" y="3356583"/>
                  <a:pt x="46452" y="3167925"/>
                  <a:pt x="50081" y="2979212"/>
                </a:cubicBezTo>
                <a:cubicBezTo>
                  <a:pt x="69466" y="1971165"/>
                  <a:pt x="19641" y="2350444"/>
                  <a:pt x="79110" y="1934184"/>
                </a:cubicBezTo>
                <a:cubicBezTo>
                  <a:pt x="60487" y="1003082"/>
                  <a:pt x="95142" y="1475378"/>
                  <a:pt x="50081" y="1092355"/>
                </a:cubicBezTo>
                <a:cubicBezTo>
                  <a:pt x="32404" y="942102"/>
                  <a:pt x="49936" y="1004832"/>
                  <a:pt x="21052" y="918184"/>
                </a:cubicBezTo>
                <a:cubicBezTo>
                  <a:pt x="-5415" y="706446"/>
                  <a:pt x="-17518" y="680523"/>
                  <a:pt x="50081" y="381155"/>
                </a:cubicBezTo>
                <a:cubicBezTo>
                  <a:pt x="54847" y="360050"/>
                  <a:pt x="89352" y="362861"/>
                  <a:pt x="108138" y="352126"/>
                </a:cubicBezTo>
                <a:cubicBezTo>
                  <a:pt x="188633" y="306129"/>
                  <a:pt x="111347" y="331165"/>
                  <a:pt x="224252" y="308584"/>
                </a:cubicBezTo>
                <a:cubicBezTo>
                  <a:pt x="243605" y="298908"/>
                  <a:pt x="261435" y="285248"/>
                  <a:pt x="282310" y="279555"/>
                </a:cubicBezTo>
                <a:cubicBezTo>
                  <a:pt x="357704" y="258993"/>
                  <a:pt x="636698" y="250911"/>
                  <a:pt x="645167" y="250526"/>
                </a:cubicBezTo>
                <a:lnTo>
                  <a:pt x="1022538" y="236012"/>
                </a:lnTo>
                <a:cubicBezTo>
                  <a:pt x="1061243" y="231174"/>
                  <a:pt x="1100177" y="227910"/>
                  <a:pt x="1138652" y="221498"/>
                </a:cubicBezTo>
                <a:cubicBezTo>
                  <a:pt x="1158329" y="218219"/>
                  <a:pt x="1176762" y="206984"/>
                  <a:pt x="1196710" y="206984"/>
                </a:cubicBezTo>
                <a:cubicBezTo>
                  <a:pt x="1399968" y="206984"/>
                  <a:pt x="1603110" y="216660"/>
                  <a:pt x="1806310" y="221498"/>
                </a:cubicBezTo>
                <a:cubicBezTo>
                  <a:pt x="1987753" y="266858"/>
                  <a:pt x="1762194" y="208892"/>
                  <a:pt x="1907910" y="250526"/>
                </a:cubicBezTo>
                <a:cubicBezTo>
                  <a:pt x="1927090" y="256006"/>
                  <a:pt x="1947289" y="258037"/>
                  <a:pt x="1965967" y="265041"/>
                </a:cubicBezTo>
                <a:cubicBezTo>
                  <a:pt x="1986226" y="272638"/>
                  <a:pt x="2004137" y="285546"/>
                  <a:pt x="2024024" y="294069"/>
                </a:cubicBezTo>
                <a:cubicBezTo>
                  <a:pt x="2038086" y="300096"/>
                  <a:pt x="2053053" y="303746"/>
                  <a:pt x="2067567" y="308584"/>
                </a:cubicBezTo>
                <a:cubicBezTo>
                  <a:pt x="2072405" y="323098"/>
                  <a:pt x="2075239" y="338442"/>
                  <a:pt x="2082081" y="352126"/>
                </a:cubicBezTo>
                <a:cubicBezTo>
                  <a:pt x="2089882" y="367728"/>
                  <a:pt x="2110280" y="378245"/>
                  <a:pt x="2111110" y="395669"/>
                </a:cubicBezTo>
                <a:cubicBezTo>
                  <a:pt x="2115259" y="482790"/>
                  <a:pt x="2104151" y="570034"/>
                  <a:pt x="2096595" y="656926"/>
                </a:cubicBezTo>
                <a:cubicBezTo>
                  <a:pt x="2094240" y="684012"/>
                  <a:pt x="2084749" y="753230"/>
                  <a:pt x="2053052" y="773041"/>
                </a:cubicBezTo>
                <a:cubicBezTo>
                  <a:pt x="2005828" y="802556"/>
                  <a:pt x="1915405" y="809292"/>
                  <a:pt x="1864367" y="816584"/>
                </a:cubicBezTo>
                <a:cubicBezTo>
                  <a:pt x="1779598" y="844840"/>
                  <a:pt x="1857447" y="808989"/>
                  <a:pt x="1791795" y="874641"/>
                </a:cubicBezTo>
                <a:cubicBezTo>
                  <a:pt x="1779460" y="886976"/>
                  <a:pt x="1755124" y="887636"/>
                  <a:pt x="1748252" y="903669"/>
                </a:cubicBezTo>
                <a:cubicBezTo>
                  <a:pt x="1738723" y="925904"/>
                  <a:pt x="1745834" y="952050"/>
                  <a:pt x="1762767" y="947212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74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 non cosa ma come …….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800" dirty="0"/>
          </a:p>
        </p:txBody>
      </p:sp>
      <p:pic>
        <p:nvPicPr>
          <p:cNvPr id="70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8" y="2060848"/>
            <a:ext cx="35845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05" y="2636912"/>
            <a:ext cx="3452262" cy="296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13960"/>
            <a:ext cx="3828653" cy="376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11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0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Non cosa ma come ……..?</a:t>
            </a:r>
            <a:endParaRPr lang="it-IT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31"/>
            <a:ext cx="3028550" cy="22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30" y="975763"/>
            <a:ext cx="2855228" cy="21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16" y="3422927"/>
            <a:ext cx="2582863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645023"/>
            <a:ext cx="2928566" cy="210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57" y="188640"/>
            <a:ext cx="3162644" cy="237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58" y="3789039"/>
            <a:ext cx="3497505" cy="262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7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24 giorni per cosa ?…… </a:t>
            </a:r>
            <a:endParaRPr lang="it-IT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715208" cy="1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7071"/>
            <a:ext cx="3204463" cy="24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178036" y="2873305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rgbClr val="002060"/>
                </a:solidFill>
              </a:rPr>
              <a:t>=</a:t>
            </a:r>
            <a:endParaRPr lang="it-IT" sz="48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7071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19575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4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4" y="620688"/>
            <a:ext cx="8923309" cy="50747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2314570" y="1796629"/>
            <a:ext cx="29626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cs typeface="Arial" charset="0"/>
              </a:rPr>
              <a:t>M</a:t>
            </a:r>
            <a:r>
              <a:rPr lang="it-IT" sz="2400" b="1" dirty="0" err="1" smtClean="0">
                <a:solidFill>
                  <a:prstClr val="white"/>
                </a:solidFill>
                <a:latin typeface="Calibri"/>
                <a:cs typeface="Arial" charset="0"/>
              </a:rPr>
              <a:t>edia</a:t>
            </a:r>
            <a:r>
              <a:rPr lang="it-IT" sz="24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2016: 24 giorni</a:t>
            </a:r>
            <a:endParaRPr lang="it-IT" sz="24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69407" y="2274073"/>
            <a:ext cx="448213" cy="433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403648" y="836712"/>
            <a:ext cx="655838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2008			6 mesi 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5576" y="159023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charset="0"/>
              </a:rPr>
              <a:t>Numeri……</a:t>
            </a:r>
            <a:endParaRPr lang="it-IT" sz="24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36096" y="5949280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solidFill>
                  <a:srgbClr val="002060"/>
                </a:solidFill>
                <a:cs typeface="Arial" charset="0"/>
              </a:rPr>
              <a:t>Ed è vero</a:t>
            </a:r>
            <a:endParaRPr lang="it-IT" sz="4000" b="1" i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49863" y="159022"/>
            <a:ext cx="340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charset="0"/>
              </a:rPr>
              <a:t>……….Tempi di attesa</a:t>
            </a:r>
            <a:endParaRPr lang="it-IT" sz="2400" b="1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4" y="620688"/>
            <a:ext cx="8923309" cy="50747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2314570" y="1796629"/>
            <a:ext cx="29626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  <a:cs typeface="Arial" charset="0"/>
              </a:rPr>
              <a:t>M</a:t>
            </a:r>
            <a:r>
              <a:rPr lang="it-IT" sz="2400" b="1" dirty="0" err="1" smtClean="0">
                <a:solidFill>
                  <a:prstClr val="white"/>
                </a:solidFill>
                <a:latin typeface="Calibri"/>
                <a:cs typeface="Arial" charset="0"/>
              </a:rPr>
              <a:t>edia</a:t>
            </a:r>
            <a:r>
              <a:rPr lang="it-IT" sz="24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2016: 24 giorni</a:t>
            </a:r>
            <a:endParaRPr lang="it-IT" sz="24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69407" y="2274073"/>
            <a:ext cx="448213" cy="433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403648" y="836712"/>
            <a:ext cx="655838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2008			6 mesi 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5576" y="159023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charset="0"/>
              </a:rPr>
              <a:t>Numeri……</a:t>
            </a:r>
            <a:endParaRPr lang="it-IT" sz="24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09487" y="4077072"/>
            <a:ext cx="4972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solidFill>
                  <a:srgbClr val="002060"/>
                </a:solidFill>
                <a:cs typeface="Arial" charset="0"/>
              </a:rPr>
              <a:t>Ed è vero nel 2017?</a:t>
            </a:r>
            <a:endParaRPr lang="it-IT" sz="4000" b="1" i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49863" y="159022"/>
            <a:ext cx="340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cs typeface="Arial" charset="0"/>
              </a:rPr>
              <a:t>……….Tempi di attesa</a:t>
            </a:r>
            <a:endParaRPr lang="it-IT" sz="2400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947808" y="4015517"/>
            <a:ext cx="131157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No!!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315200" cy="1154097"/>
          </a:xfrm>
        </p:spPr>
        <p:txBody>
          <a:bodyPr/>
          <a:lstStyle/>
          <a:p>
            <a:pPr eaLnBrk="1" hangingPunct="1"/>
            <a:r>
              <a:rPr lang="it-IT" sz="3200" dirty="0" smtClean="0">
                <a:latin typeface="Bradley Hand Bold" charset="0"/>
                <a:cs typeface="Bradley Hand Bold" charset="0"/>
              </a:rPr>
              <a:t>Sistemi?</a:t>
            </a:r>
            <a:endParaRPr lang="it-IT" sz="3200" dirty="0">
              <a:latin typeface="Bradley Hand Bold" charset="0"/>
              <a:cs typeface="Bradley Hand Bold" charset="0"/>
            </a:endParaRPr>
          </a:p>
        </p:txBody>
      </p:sp>
      <p:sp>
        <p:nvSpPr>
          <p:cNvPr id="65538" name="Segnaposto contenuto 2"/>
          <p:cNvSpPr>
            <a:spLocks noGrp="1"/>
          </p:cNvSpPr>
          <p:nvPr>
            <p:ph idx="1"/>
          </p:nvPr>
        </p:nvSpPr>
        <p:spPr>
          <a:xfrm>
            <a:off x="755576" y="980728"/>
            <a:ext cx="7315200" cy="3539527"/>
          </a:xfrm>
        </p:spPr>
        <p:txBody>
          <a:bodyPr>
            <a:noAutofit/>
          </a:bodyPr>
          <a:lstStyle/>
          <a:p>
            <a:pPr marL="117475" indent="0" algn="just" eaLnBrk="1" hangingPunct="1">
              <a:buFont typeface="Wingdings 2" charset="0"/>
              <a:buNone/>
            </a:pPr>
            <a:r>
              <a:rPr lang="it-IT" sz="2400" dirty="0" smtClean="0">
                <a:latin typeface="Bradley Hand Bold" charset="0"/>
                <a:cs typeface="Bradley Hand Bold" charset="0"/>
              </a:rPr>
              <a:t>“Il biochimico Lawrence Henderson fu il primo a usare il termine sistema per indicare tanto gli organismi viventi, quanto i sistemi sociali. Da allora in poi, SISTEMA ha assunto il significato di un tutto integrato le cui proprietà essenziali derivano dalle relazioni fra le sue parti, e “pensiero sistemico” definisce la comprensione di un fenomeno nel contesto di un insieme più ampio”</a:t>
            </a:r>
          </a:p>
          <a:p>
            <a:pPr marL="117475" indent="0" algn="just" eaLnBrk="1" hangingPunct="1">
              <a:buFont typeface="Wingdings 2" charset="0"/>
              <a:buNone/>
            </a:pPr>
            <a:endParaRPr lang="it-IT" sz="2400" dirty="0">
              <a:latin typeface="Bradley Hand Bold" charset="0"/>
              <a:cs typeface="Bradley Hand Bold" charset="0"/>
            </a:endParaRPr>
          </a:p>
          <a:p>
            <a:pPr marL="117475" indent="0" algn="r" eaLnBrk="1" hangingPunct="1">
              <a:buFont typeface="Wingdings 2" charset="0"/>
              <a:buNone/>
            </a:pPr>
            <a:r>
              <a:rPr lang="it-IT" sz="2400" dirty="0" smtClean="0">
                <a:latin typeface="Bradley Hand Bold" charset="0"/>
                <a:cs typeface="Bradley Hand Bold" charset="0"/>
              </a:rPr>
              <a:t>[</a:t>
            </a:r>
            <a:r>
              <a:rPr lang="it-IT" sz="2400" dirty="0" err="1">
                <a:latin typeface="Bradley Hand Bold" charset="0"/>
                <a:cs typeface="Bradley Hand Bold" charset="0"/>
              </a:rPr>
              <a:t>F</a:t>
            </a:r>
            <a:r>
              <a:rPr lang="it-IT" sz="2400" dirty="0" smtClean="0">
                <a:latin typeface="Bradley Hand Bold" charset="0"/>
                <a:cs typeface="Bradley Hand Bold" charset="0"/>
              </a:rPr>
              <a:t>. Capra]</a:t>
            </a:r>
            <a:endParaRPr lang="it-IT" sz="2400" dirty="0">
              <a:latin typeface="Bradley Hand Bold" charset="0"/>
              <a:cs typeface="Bradley Han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489" y="836613"/>
            <a:ext cx="7620544" cy="5545137"/>
          </a:xfrm>
        </p:spPr>
        <p:txBody>
          <a:bodyPr/>
          <a:lstStyle/>
          <a:p>
            <a:r>
              <a:rPr lang="it-IT" sz="3200" b="1" dirty="0" smtClean="0"/>
              <a:t>La lista di attesa </a:t>
            </a:r>
          </a:p>
          <a:p>
            <a:pPr marL="0" indent="0">
              <a:buNone/>
            </a:pPr>
            <a:r>
              <a:rPr lang="it-IT" sz="3200" b="1" dirty="0" smtClean="0"/>
              <a:t>	</a:t>
            </a:r>
            <a:endParaRPr lang="it-IT" sz="3200" b="1" dirty="0"/>
          </a:p>
          <a:p>
            <a:pPr marL="0" indent="0">
              <a:buNone/>
            </a:pPr>
            <a:r>
              <a:rPr lang="it-IT" sz="3200" b="1" dirty="0"/>
              <a:t>	</a:t>
            </a:r>
            <a:r>
              <a:rPr lang="it-IT" sz="3200" b="1" dirty="0" smtClean="0"/>
              <a:t>	È un problema da risolvere?</a:t>
            </a:r>
            <a:endParaRPr lang="it-IT" sz="32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12668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Risultati immagini per lista di att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55257" cy="21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37100" y="299486"/>
            <a:ext cx="4493096" cy="1512168"/>
          </a:xfrm>
        </p:spPr>
        <p:txBody>
          <a:bodyPr>
            <a:normAutofit fontScale="92500" lnSpcReduction="20000"/>
          </a:bodyPr>
          <a:lstStyle/>
          <a:p>
            <a:r>
              <a:rPr lang="it-IT" sz="3600" dirty="0" smtClean="0"/>
              <a:t>È anche  un problema </a:t>
            </a:r>
          </a:p>
          <a:p>
            <a:r>
              <a:rPr lang="it-IT" sz="3600" dirty="0" smtClean="0"/>
              <a:t>Ma soprattutto è un INDICATORE </a:t>
            </a:r>
            <a:endParaRPr lang="it-IT" sz="3600" dirty="0"/>
          </a:p>
        </p:txBody>
      </p:sp>
      <p:pic>
        <p:nvPicPr>
          <p:cNvPr id="4" name="Picture 8" descr="vignetta_tempi_atte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08" y="137192"/>
            <a:ext cx="2410945" cy="1706488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05808"/>
            <a:ext cx="1198315" cy="152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137483" y="2347498"/>
            <a:ext cx="5014739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sz="3600" dirty="0" smtClean="0">
                <a:solidFill>
                  <a:prstClr val="black"/>
                </a:solidFill>
              </a:rPr>
              <a:t>rispondere alle richieste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it-IT" sz="3600" dirty="0">
              <a:solidFill>
                <a:prstClr val="black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2644853" y="5128338"/>
            <a:ext cx="5014739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</a:rPr>
              <a:t>governare il </a:t>
            </a:r>
            <a:r>
              <a:rPr lang="it-IT" dirty="0" smtClean="0">
                <a:solidFill>
                  <a:prstClr val="black"/>
                </a:solidFill>
              </a:rPr>
              <a:t>bisogno</a:t>
            </a:r>
          </a:p>
          <a:p>
            <a:pPr fontAlgn="auto"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</a:rPr>
              <a:t>Comportamento collettivo adattativo 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17" y="183986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53051"/>
              </p:ext>
            </p:extLst>
          </p:nvPr>
        </p:nvGraphicFramePr>
        <p:xfrm>
          <a:off x="3876478" y="3670426"/>
          <a:ext cx="2345503" cy="86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Oggetto shell Packager" showAsIcon="1" r:id="rId6" imgW="1323720" imgH="491040" progId="Package">
                  <p:embed/>
                </p:oleObj>
              </mc:Choice>
              <mc:Fallback>
                <p:oleObj name="Oggetto shell Packager" showAsIcon="1" r:id="rId6" imgW="1323720" imgH="491040" progId="Package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478" y="3670426"/>
                        <a:ext cx="2345503" cy="869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92" y="273646"/>
            <a:ext cx="126841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8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Liste di attesa ….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81537"/>
              </p:ext>
            </p:extLst>
          </p:nvPr>
        </p:nvGraphicFramePr>
        <p:xfrm>
          <a:off x="90488" y="836613"/>
          <a:ext cx="8804275" cy="55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riangolo isoscele 4"/>
          <p:cNvSpPr/>
          <p:nvPr/>
        </p:nvSpPr>
        <p:spPr>
          <a:xfrm rot="15997555">
            <a:off x="5368201" y="1232497"/>
            <a:ext cx="639844" cy="755740"/>
          </a:xfrm>
          <a:prstGeom prst="triangle">
            <a:avLst>
              <a:gd name="adj" fmla="val 43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63D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complessità ed il convitato di pietra </a:t>
            </a:r>
            <a:endParaRPr lang="it-I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115451" cy="29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84784"/>
            <a:ext cx="294557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487"/>
          </a:xfrm>
        </p:spPr>
        <p:txBody>
          <a:bodyPr/>
          <a:lstStyle/>
          <a:p>
            <a:r>
              <a:rPr lang="it-IT" altLang="it-IT" smtClean="0"/>
              <a:t>Complessità:  stato vs evento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31913"/>
            <a:ext cx="6316662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5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Line 3"/>
          <p:cNvSpPr>
            <a:spLocks noChangeShapeType="1"/>
          </p:cNvSpPr>
          <p:nvPr/>
        </p:nvSpPr>
        <p:spPr bwMode="auto">
          <a:xfrm flipV="1">
            <a:off x="1835794" y="981075"/>
            <a:ext cx="0" cy="4392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1835794" y="5281408"/>
            <a:ext cx="6335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7713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2" name="Picture 12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025" y="0"/>
            <a:ext cx="6911975" cy="87947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3" name="AutoShape 13"/>
          <p:cNvSpPr>
            <a:spLocks noChangeArrowheads="1"/>
          </p:cNvSpPr>
          <p:nvPr/>
        </p:nvSpPr>
        <p:spPr bwMode="auto">
          <a:xfrm rot="5400000">
            <a:off x="-468462" y="2781301"/>
            <a:ext cx="4608513" cy="576262"/>
          </a:xfrm>
          <a:prstGeom prst="leftArrow">
            <a:avLst>
              <a:gd name="adj1" fmla="val 50000"/>
              <a:gd name="adj2" fmla="val 199931"/>
            </a:avLst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2401"/>
                </a:srgbClr>
              </a:gs>
              <a:gs pos="70000">
                <a:srgbClr val="C4D6EB">
                  <a:alpha val="34200"/>
                </a:srgbClr>
              </a:gs>
              <a:gs pos="100000">
                <a:srgbClr val="FFEBFA">
                  <a:alpha val="6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374" name="AutoShape 14"/>
          <p:cNvSpPr>
            <a:spLocks noChangeArrowheads="1"/>
          </p:cNvSpPr>
          <p:nvPr/>
        </p:nvSpPr>
        <p:spPr bwMode="auto">
          <a:xfrm rot="10800000">
            <a:off x="1740694" y="4981298"/>
            <a:ext cx="7200900" cy="576262"/>
          </a:xfrm>
          <a:prstGeom prst="leftArrow">
            <a:avLst>
              <a:gd name="adj1" fmla="val 50000"/>
              <a:gd name="adj2" fmla="val 312397"/>
            </a:avLst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2401"/>
                </a:srgbClr>
              </a:gs>
              <a:gs pos="70000">
                <a:srgbClr val="C4D6EB">
                  <a:alpha val="34200"/>
                </a:srgbClr>
              </a:gs>
              <a:gs pos="100000">
                <a:srgbClr val="FFEBFA">
                  <a:alpha val="6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568296" y="6165304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Grado di complessità</a:t>
            </a:r>
          </a:p>
        </p:txBody>
      </p:sp>
      <p:sp>
        <p:nvSpPr>
          <p:cNvPr id="143382" name="Text Box 22"/>
          <p:cNvSpPr txBox="1">
            <a:spLocks noChangeArrowheads="1"/>
          </p:cNvSpPr>
          <p:nvPr/>
        </p:nvSpPr>
        <p:spPr bwMode="auto">
          <a:xfrm>
            <a:off x="3040063" y="207963"/>
            <a:ext cx="460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0099"/>
                </a:solidFill>
                <a:latin typeface="Arial"/>
              </a:rPr>
              <a:t>Organizzazione – complessità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43894" y="333909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/>
              </a:rPr>
              <a:t>High care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6672" y="226758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/>
              </a:rPr>
              <a:t>Intensive care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264680" y="436510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Arial"/>
              </a:rPr>
              <a:t>Low</a:t>
            </a:r>
            <a:r>
              <a:rPr lang="it-IT" dirty="0">
                <a:solidFill>
                  <a:srgbClr val="000000"/>
                </a:solidFill>
                <a:latin typeface="Arial"/>
              </a:rPr>
              <a:t> care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015318" y="4149080"/>
            <a:ext cx="59766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2015318" y="3009036"/>
            <a:ext cx="59766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1979712" y="1982788"/>
            <a:ext cx="597666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3491880" y="1597851"/>
            <a:ext cx="0" cy="352839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148064" y="1597851"/>
            <a:ext cx="0" cy="352839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6660232" y="1597851"/>
            <a:ext cx="0" cy="352839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2087181" y="546211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/>
              </a:rPr>
              <a:t>Bassa  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797693" y="549233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/>
              </a:rPr>
              <a:t>  media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436096" y="549233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/>
              </a:rPr>
              <a:t>Alta 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 rot="16200000">
            <a:off x="345472" y="3412340"/>
            <a:ext cx="2274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Grado di instabilità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6876256" y="6160933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63DE8">
                    <a:lumMod val="50000"/>
                  </a:srgbClr>
                </a:solidFill>
                <a:latin typeface="Arial"/>
              </a:rPr>
              <a:t>fabrizio</a:t>
            </a:r>
            <a:r>
              <a:rPr lang="it-IT" sz="1400" dirty="0">
                <a:solidFill>
                  <a:srgbClr val="063DE8">
                    <a:lumMod val="50000"/>
                  </a:srgbClr>
                </a:solidFill>
                <a:latin typeface="Arial"/>
              </a:rPr>
              <a:t> </a:t>
            </a:r>
            <a:r>
              <a:rPr lang="it-IT" sz="1400" dirty="0" err="1">
                <a:solidFill>
                  <a:srgbClr val="063DE8">
                    <a:lumMod val="50000"/>
                  </a:srgbClr>
                </a:solidFill>
                <a:latin typeface="Arial"/>
              </a:rPr>
              <a:t>bandini</a:t>
            </a:r>
            <a:r>
              <a:rPr lang="it-IT" sz="1400" dirty="0">
                <a:solidFill>
                  <a:srgbClr val="063DE8">
                    <a:lumMod val="50000"/>
                  </a:srgbClr>
                </a:solidFill>
                <a:latin typeface="Arial"/>
              </a:rPr>
              <a:t> 2014 </a:t>
            </a:r>
          </a:p>
        </p:txBody>
      </p:sp>
      <p:sp>
        <p:nvSpPr>
          <p:cNvPr id="4" name="Freccia a destra 3"/>
          <p:cNvSpPr/>
          <p:nvPr/>
        </p:nvSpPr>
        <p:spPr>
          <a:xfrm rot="5400000">
            <a:off x="3289753" y="3227839"/>
            <a:ext cx="2021279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it-IT" sz="2400">
              <a:solidFill>
                <a:srgbClr val="063D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4304"/>
      </p:ext>
    </p:extLst>
  </p:cSld>
  <p:clrMapOvr>
    <a:masterClrMapping/>
  </p:clrMapOvr>
  <p:transition spd="med" advClick="0" advTm="5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Risposte alla complessità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457200" y="1587385"/>
            <a:ext cx="2182305" cy="16865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sz="2400" dirty="0" smtClean="0">
                <a:solidFill>
                  <a:prstClr val="black"/>
                </a:solidFill>
              </a:rPr>
              <a:t>Stato</a:t>
            </a:r>
          </a:p>
          <a:p>
            <a:pPr algn="ctr" defTabSz="457200"/>
            <a:endParaRPr lang="it-IT" sz="2400" dirty="0">
              <a:solidFill>
                <a:prstClr val="white"/>
              </a:solidFill>
            </a:endParaRPr>
          </a:p>
          <a:p>
            <a:pPr algn="ctr" defTabSz="457200"/>
            <a:r>
              <a:rPr lang="it-IT" sz="2400" dirty="0" smtClean="0">
                <a:solidFill>
                  <a:prstClr val="white"/>
                </a:solidFill>
              </a:rPr>
              <a:t>Conosciuti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7257" y="1587385"/>
            <a:ext cx="2182305" cy="16865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sz="2400" dirty="0" smtClean="0">
                <a:solidFill>
                  <a:srgbClr val="000000"/>
                </a:solidFill>
              </a:rPr>
              <a:t>Evento</a:t>
            </a:r>
          </a:p>
          <a:p>
            <a:pPr algn="ctr" defTabSz="457200"/>
            <a:endParaRPr lang="it-IT" sz="2400" dirty="0">
              <a:solidFill>
                <a:prstClr val="white"/>
              </a:solidFill>
            </a:endParaRPr>
          </a:p>
          <a:p>
            <a:pPr algn="ctr" defTabSz="457200"/>
            <a:r>
              <a:rPr lang="it-IT" sz="2400" dirty="0" smtClean="0">
                <a:solidFill>
                  <a:prstClr val="white"/>
                </a:solidFill>
              </a:rPr>
              <a:t>Imprevisti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04495" y="1581047"/>
            <a:ext cx="2182305" cy="16865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sz="2400" dirty="0" smtClean="0">
                <a:solidFill>
                  <a:srgbClr val="000000"/>
                </a:solidFill>
              </a:rPr>
              <a:t>Sconosciuti?</a:t>
            </a:r>
          </a:p>
          <a:p>
            <a:pPr algn="ctr" defTabSz="457200"/>
            <a:endParaRPr lang="it-IT" sz="2400" dirty="0">
              <a:solidFill>
                <a:prstClr val="white"/>
              </a:solidFill>
            </a:endParaRPr>
          </a:p>
          <a:p>
            <a:pPr algn="ctr" defTabSz="457200"/>
            <a:r>
              <a:rPr lang="it-IT" sz="2400" dirty="0" smtClean="0">
                <a:solidFill>
                  <a:prstClr val="white"/>
                </a:solidFill>
              </a:rPr>
              <a:t>“i lettori di gazzetta”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007" y="5025879"/>
            <a:ext cx="241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b="1" dirty="0" smtClean="0">
                <a:solidFill>
                  <a:prstClr val="black"/>
                </a:solidFill>
                <a:cs typeface="Arial" charset="0"/>
              </a:rPr>
              <a:t>- sanità di iniziativa</a:t>
            </a:r>
          </a:p>
          <a:p>
            <a:pPr defTabSz="457200"/>
            <a:r>
              <a:rPr lang="it-IT" b="1" dirty="0" smtClean="0">
                <a:solidFill>
                  <a:prstClr val="black"/>
                </a:solidFill>
                <a:cs typeface="Arial" charset="0"/>
              </a:rPr>
              <a:t>- prevenzione</a:t>
            </a:r>
            <a:endParaRPr lang="it-IT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48353" y="3317906"/>
            <a:ext cx="0" cy="14917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779912" y="5860473"/>
            <a:ext cx="5256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cs typeface="Arial" charset="0"/>
              </a:rPr>
              <a:t>Percorsi </a:t>
            </a:r>
            <a:r>
              <a:rPr lang="it-IT" sz="3200" b="1" i="1" dirty="0" smtClean="0">
                <a:solidFill>
                  <a:srgbClr val="FF0000"/>
                </a:solidFill>
                <a:cs typeface="Arial" charset="0"/>
              </a:rPr>
              <a:t>standardizzati  !!!!?</a:t>
            </a:r>
            <a:endParaRPr lang="it-IT" sz="32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468474" y="4948934"/>
            <a:ext cx="209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2000" b="1" dirty="0" smtClean="0">
                <a:solidFill>
                  <a:prstClr val="black"/>
                </a:solidFill>
                <a:cs typeface="Arial" charset="0"/>
              </a:rPr>
              <a:t>sanità di attesa</a:t>
            </a:r>
            <a:endParaRPr lang="it-IT" sz="20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5" name="Straight Arrow Connector 13"/>
          <p:cNvCxnSpPr/>
          <p:nvPr/>
        </p:nvCxnSpPr>
        <p:spPr>
          <a:xfrm flipV="1">
            <a:off x="7595647" y="3317906"/>
            <a:ext cx="0" cy="1427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3"/>
          <p:cNvCxnSpPr/>
          <p:nvPr/>
        </p:nvCxnSpPr>
        <p:spPr>
          <a:xfrm flipV="1">
            <a:off x="4457807" y="3317906"/>
            <a:ext cx="0" cy="1427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04800" y="1302327"/>
            <a:ext cx="2563091" cy="455814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165034" y="1302327"/>
            <a:ext cx="2699737" cy="455814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9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7" grpId="0"/>
      <p:bldP spid="13" grpId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i="1" dirty="0" smtClean="0"/>
              <a:t>……………best </a:t>
            </a:r>
            <a:r>
              <a:rPr lang="it-IT" sz="3600" i="1" dirty="0" err="1" smtClean="0"/>
              <a:t>practice</a:t>
            </a:r>
            <a:r>
              <a:rPr lang="it-IT" sz="3600" i="1" dirty="0" smtClean="0"/>
              <a:t>  o mal </a:t>
            </a:r>
            <a:r>
              <a:rPr lang="it-IT" sz="3600" i="1" dirty="0" err="1" smtClean="0"/>
              <a:t>practice</a:t>
            </a:r>
            <a:endParaRPr lang="it-IT" sz="36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Il risultato è positivo ? </a:t>
            </a:r>
          </a:p>
          <a:p>
            <a:r>
              <a:rPr lang="it-IT" sz="2800" dirty="0" smtClean="0"/>
              <a:t>Il risultato è negativo?</a:t>
            </a:r>
          </a:p>
          <a:p>
            <a:r>
              <a:rPr lang="it-IT" sz="2800" dirty="0" smtClean="0"/>
              <a:t>Buone pratiche?</a:t>
            </a:r>
          </a:p>
          <a:p>
            <a:r>
              <a:rPr lang="it-IT" sz="2800" dirty="0"/>
              <a:t> </a:t>
            </a:r>
            <a:r>
              <a:rPr lang="it-IT" sz="2800" dirty="0" smtClean="0"/>
              <a:t>in una visione sistemica  la risposta è facile!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69" y="3759401"/>
            <a:ext cx="3114535" cy="299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circolare a destra 3"/>
          <p:cNvSpPr/>
          <p:nvPr/>
        </p:nvSpPr>
        <p:spPr>
          <a:xfrm>
            <a:off x="3639760" y="4071220"/>
            <a:ext cx="1080120" cy="15121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8204"/>
            <a:ext cx="150653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53" y="548680"/>
            <a:ext cx="2243851" cy="19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5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 pietre angolari…..    Network </a:t>
            </a:r>
            <a:r>
              <a:rPr lang="it-IT" sz="3200" dirty="0" err="1" smtClean="0"/>
              <a:t>analysis</a:t>
            </a:r>
            <a:endParaRPr lang="it-IT" sz="3200" dirty="0"/>
          </a:p>
        </p:txBody>
      </p:sp>
      <p:pic>
        <p:nvPicPr>
          <p:cNvPr id="70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20675"/>
            <a:ext cx="5904656" cy="307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3" y="5382129"/>
            <a:ext cx="1979712" cy="133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2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Non pervenuto ! 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42481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3810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24" y="1138436"/>
            <a:ext cx="322785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70060"/>
            <a:ext cx="2790056" cy="209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1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315200" cy="1154097"/>
          </a:xfrm>
        </p:spPr>
        <p:txBody>
          <a:bodyPr/>
          <a:lstStyle/>
          <a:p>
            <a:pPr eaLnBrk="1" hangingPunct="1"/>
            <a:r>
              <a:rPr lang="it-IT" dirty="0" smtClean="0">
                <a:latin typeface="Bradley Hand Bold" charset="0"/>
                <a:cs typeface="Bradley Hand Bold" charset="0"/>
              </a:rPr>
              <a:t>Sistema complesso </a:t>
            </a:r>
            <a:endParaRPr lang="it-IT" dirty="0">
              <a:latin typeface="Bradley Hand Bold" charset="0"/>
              <a:cs typeface="Bradley Hand Bold" charset="0"/>
            </a:endParaRPr>
          </a:p>
        </p:txBody>
      </p:sp>
      <p:sp>
        <p:nvSpPr>
          <p:cNvPr id="65538" name="Segnaposto contenuto 2"/>
          <p:cNvSpPr>
            <a:spLocks noGrp="1"/>
          </p:cNvSpPr>
          <p:nvPr>
            <p:ph idx="1"/>
          </p:nvPr>
        </p:nvSpPr>
        <p:spPr>
          <a:xfrm>
            <a:off x="914400" y="2284311"/>
            <a:ext cx="7315200" cy="3539527"/>
          </a:xfrm>
        </p:spPr>
        <p:txBody>
          <a:bodyPr>
            <a:noAutofit/>
          </a:bodyPr>
          <a:lstStyle/>
          <a:p>
            <a:pPr marL="117475" indent="0" algn="just" eaLnBrk="1" hangingPunct="1">
              <a:buFont typeface="Wingdings 2" charset="0"/>
              <a:buNone/>
            </a:pPr>
            <a:r>
              <a:rPr lang="it-IT" sz="2400" dirty="0" smtClean="0">
                <a:latin typeface="Bradley Hand Bold" charset="0"/>
                <a:cs typeface="Bradley Hand Bold" charset="0"/>
              </a:rPr>
              <a:t>“Il significato della parola SISTEMA, deriva dal verbo greco </a:t>
            </a:r>
            <a:r>
              <a:rPr lang="it-IT" sz="2400" dirty="0" err="1" smtClean="0">
                <a:latin typeface="Bradley Hand Bold" charset="0"/>
                <a:cs typeface="Bradley Hand Bold" charset="0"/>
              </a:rPr>
              <a:t>synestanai</a:t>
            </a:r>
            <a:r>
              <a:rPr lang="it-IT" sz="2400" dirty="0" smtClean="0">
                <a:latin typeface="Bradley Hand Bold" charset="0"/>
                <a:cs typeface="Bradley Hand Bold" charset="0"/>
              </a:rPr>
              <a:t> (porre insieme)</a:t>
            </a:r>
          </a:p>
          <a:p>
            <a:pPr marL="117475" indent="0" algn="just" eaLnBrk="1" hangingPunct="1">
              <a:buFont typeface="Wingdings 2" charset="0"/>
              <a:buNone/>
            </a:pPr>
            <a:endParaRPr lang="it-IT" sz="2400" dirty="0">
              <a:latin typeface="Bradley Hand Bold" charset="0"/>
              <a:cs typeface="Bradley Hand Bold" charset="0"/>
            </a:endParaRPr>
          </a:p>
          <a:p>
            <a:pPr marL="117475" indent="0" algn="just" eaLnBrk="1" hangingPunct="1">
              <a:buFont typeface="Wingdings 2" charset="0"/>
              <a:buNone/>
            </a:pPr>
            <a:r>
              <a:rPr lang="it-IT" sz="2400" dirty="0" smtClean="0">
                <a:latin typeface="Bradley Hand Bold" charset="0"/>
                <a:cs typeface="Bradley Hand Bold" charset="0"/>
              </a:rPr>
              <a:t>Capire le cose in maniera sistemica significa letteralmente porle in un contesto, stabilire la natura delle loro relazioni”</a:t>
            </a:r>
          </a:p>
          <a:p>
            <a:pPr marL="117475" indent="0" algn="just" eaLnBrk="1" hangingPunct="1">
              <a:buFont typeface="Wingdings 2" charset="0"/>
              <a:buNone/>
            </a:pPr>
            <a:endParaRPr lang="it-IT" sz="2400" dirty="0">
              <a:latin typeface="Bradley Hand Bold" charset="0"/>
              <a:cs typeface="Bradley Hand Bold" charset="0"/>
            </a:endParaRPr>
          </a:p>
          <a:p>
            <a:pPr marL="117475" indent="0" algn="r" eaLnBrk="1" hangingPunct="1">
              <a:buFont typeface="Wingdings 2" charset="0"/>
              <a:buNone/>
            </a:pPr>
            <a:r>
              <a:rPr lang="it-IT" sz="2400" dirty="0" smtClean="0">
                <a:latin typeface="Bradley Hand Bold" charset="0"/>
                <a:cs typeface="Bradley Hand Bold" charset="0"/>
              </a:rPr>
              <a:t>[</a:t>
            </a:r>
            <a:r>
              <a:rPr lang="it-IT" sz="2400" dirty="0" err="1" smtClean="0">
                <a:latin typeface="Bradley Hand Bold" charset="0"/>
                <a:cs typeface="Bradley Hand Bold" charset="0"/>
              </a:rPr>
              <a:t>F</a:t>
            </a:r>
            <a:r>
              <a:rPr lang="it-IT" sz="2400" dirty="0" smtClean="0">
                <a:latin typeface="Bradley Hand Bold" charset="0"/>
                <a:cs typeface="Bradley Hand Bold" charset="0"/>
              </a:rPr>
              <a:t>. Capra]</a:t>
            </a:r>
            <a:endParaRPr lang="it-IT" sz="2400" dirty="0">
              <a:latin typeface="Bradley Hand Bold" charset="0"/>
              <a:cs typeface="Bradley Han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5802157" cy="359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llout 2 3"/>
          <p:cNvSpPr/>
          <p:nvPr/>
        </p:nvSpPr>
        <p:spPr>
          <a:xfrm>
            <a:off x="6743816" y="379227"/>
            <a:ext cx="2376264" cy="37444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8120"/>
              <a:gd name="adj6" fmla="val -37533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Accessibilità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Presa di responsabilità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Interazione/feedback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Competenza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Appropriatezza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risorse umane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Risorse strumentali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605879"/>
            <a:ext cx="52040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srgbClr val="002060"/>
                </a:solidFill>
                <a:latin typeface="Calibri"/>
              </a:rPr>
              <a:t>Rappresentazione  dei nodi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srgbClr val="002060"/>
                </a:solidFill>
                <a:latin typeface="Calibri"/>
              </a:rPr>
              <a:t>delle interconnessioni</a:t>
            </a:r>
            <a:endParaRPr lang="it-IT" sz="3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" name="Callout 2 4"/>
          <p:cNvSpPr/>
          <p:nvPr/>
        </p:nvSpPr>
        <p:spPr>
          <a:xfrm>
            <a:off x="2123728" y="1713635"/>
            <a:ext cx="2376264" cy="367240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8120"/>
              <a:gd name="adj6" fmla="val -37533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Età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Isolamento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Motivazione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Capacità relazionale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 smtClean="0">
                <a:solidFill>
                  <a:srgbClr val="002060"/>
                </a:solidFill>
              </a:rPr>
              <a:t>Oranizzazione</a:t>
            </a:r>
            <a:r>
              <a:rPr lang="it-IT" sz="2000" b="1" dirty="0" smtClean="0">
                <a:solidFill>
                  <a:srgbClr val="002060"/>
                </a:solidFill>
              </a:rPr>
              <a:t> lavoro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2060"/>
                </a:solidFill>
              </a:rPr>
              <a:t>Condizione logistica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3771640" cy="282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Risultati immagini per matrice geomet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2" y="332656"/>
            <a:ext cx="34002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2"/>
            <a:ext cx="4176464" cy="285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71" y="3874194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29" y="975724"/>
            <a:ext cx="1885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9645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5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52" y="2474500"/>
            <a:ext cx="1244689" cy="124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14" y="806663"/>
            <a:ext cx="1073441" cy="107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15" y="58738"/>
            <a:ext cx="5598245" cy="777974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Workshop e gruppo studio</a:t>
            </a:r>
            <a:endParaRPr lang="it-IT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10610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442" y="2996952"/>
            <a:ext cx="1356924" cy="101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442" y="1659254"/>
            <a:ext cx="125394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://www.isiaroma.it/cms/wp-content/themes/isia/images/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76" y="1880104"/>
            <a:ext cx="1589760" cy="51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21" y="392276"/>
            <a:ext cx="1346871" cy="6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30" y="3190808"/>
            <a:ext cx="1340612" cy="6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1" y="3096845"/>
            <a:ext cx="992570" cy="149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65528"/>
            <a:ext cx="741706" cy="74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2" y="5185050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65" y="5203505"/>
            <a:ext cx="1296590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08" y="1983794"/>
            <a:ext cx="962847" cy="11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49" y="4871447"/>
            <a:ext cx="1278927" cy="164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" y="900483"/>
            <a:ext cx="1252892" cy="17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05" y="5312163"/>
            <a:ext cx="1251632" cy="12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97" y="2391099"/>
            <a:ext cx="1378181" cy="110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94" y="858445"/>
            <a:ext cx="1376873" cy="13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85" y="1268760"/>
            <a:ext cx="720080" cy="7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36" y="5316019"/>
            <a:ext cx="1057363" cy="13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56" y="3567379"/>
            <a:ext cx="1184874" cy="118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olo 1"/>
          <p:cNvSpPr txBox="1">
            <a:spLocks/>
          </p:cNvSpPr>
          <p:nvPr/>
        </p:nvSpPr>
        <p:spPr bwMode="auto">
          <a:xfrm rot="19973436">
            <a:off x="1429694" y="2758581"/>
            <a:ext cx="5598245" cy="77797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3600" b="0" i="1" kern="0" dirty="0" smtClean="0"/>
              <a:t>Workshop e gruppo studio …. e molti altri</a:t>
            </a:r>
            <a:endParaRPr lang="it-IT" sz="3600" b="0" i="1" kern="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32" y="4230722"/>
            <a:ext cx="1392543" cy="10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66" y="4230722"/>
            <a:ext cx="1580725" cy="9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Medicina 4p … partecipativa…come? </a:t>
            </a:r>
            <a:endParaRPr lang="it-IT" sz="36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9" y="3094807"/>
            <a:ext cx="7276260" cy="298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6166"/>
            <a:ext cx="28860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8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Medicina partecipativa !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3600" b="1" i="1" dirty="0" smtClean="0"/>
          </a:p>
          <a:p>
            <a:pPr marL="0" indent="0">
              <a:buNone/>
            </a:pPr>
            <a:endParaRPr lang="it-IT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05" y="116632"/>
            <a:ext cx="3675495" cy="15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38" y="1268760"/>
            <a:ext cx="3465490" cy="2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7584" y="4139964"/>
            <a:ext cx="7992888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69000"/>
              </a:spcBef>
              <a:buClr>
                <a:srgbClr val="15107A"/>
              </a:buClr>
              <a:buSzPct val="80000"/>
            </a:pPr>
            <a:r>
              <a:rPr lang="it-IT" sz="3600" b="1" i="1" kern="0" dirty="0" smtClean="0">
                <a:solidFill>
                  <a:srgbClr val="15107A"/>
                </a:solidFill>
                <a:latin typeface="Arial"/>
              </a:rPr>
              <a:t>……..l’intera società civile membro attivo del sistema della salute …</a:t>
            </a:r>
            <a:endParaRPr lang="it-IT" sz="3600" b="1" i="1" kern="0" dirty="0">
              <a:solidFill>
                <a:srgbClr val="15107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8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Medicina partecipativa !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600" i="1" dirty="0" smtClean="0"/>
              <a:t>una domanda…..</a:t>
            </a:r>
          </a:p>
          <a:p>
            <a:pPr marL="0" indent="0">
              <a:buNone/>
            </a:pPr>
            <a:endParaRPr lang="it-IT" sz="3600" b="1" i="1" dirty="0" smtClean="0"/>
          </a:p>
          <a:p>
            <a:pPr marL="0" indent="0">
              <a:buNone/>
            </a:pPr>
            <a:r>
              <a:rPr lang="it-IT" sz="3600" b="1" i="1" dirty="0" smtClean="0"/>
              <a:t>Cosa chiedere al welfare del futuro?</a:t>
            </a:r>
          </a:p>
          <a:p>
            <a:pPr marL="0" indent="0">
              <a:buNone/>
            </a:pPr>
            <a:endParaRPr lang="it-IT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5"/>
            <a:ext cx="4611599" cy="19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21" y="418874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6444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9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Cosa chiedere </a:t>
            </a:r>
            <a:r>
              <a:rPr lang="it-IT" smtClean="0"/>
              <a:t>al welfare ?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Dai singoli alla rete</a:t>
            </a:r>
          </a:p>
          <a:p>
            <a:r>
              <a:rPr lang="it-IT" sz="2800" dirty="0" smtClean="0"/>
              <a:t>Dalle strutture alla rete</a:t>
            </a:r>
          </a:p>
          <a:p>
            <a:r>
              <a:rPr lang="it-IT" sz="2800" dirty="0" smtClean="0"/>
              <a:t>Dal servizio alla rete </a:t>
            </a:r>
          </a:p>
          <a:p>
            <a:r>
              <a:rPr lang="it-IT" sz="2800" dirty="0" smtClean="0"/>
              <a:t>Dalle prestazioni alla deframmentazione </a:t>
            </a:r>
          </a:p>
          <a:p>
            <a:r>
              <a:rPr lang="it-IT" sz="2800" dirty="0" smtClean="0"/>
              <a:t>Dalle prestazioni alla presa di responsabilità</a:t>
            </a:r>
          </a:p>
          <a:p>
            <a:r>
              <a:rPr lang="it-IT" sz="2800" dirty="0" smtClean="0"/>
              <a:t>Dall’efficienza acefala  all’efficienza appropriata</a:t>
            </a:r>
          </a:p>
          <a:p>
            <a:r>
              <a:rPr lang="it-IT" sz="2800" dirty="0" smtClean="0"/>
              <a:t>Il corretto uso del tempo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909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Come? 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4400" b="1" i="1" dirty="0" smtClean="0"/>
              <a:t>Una co-costruzione</a:t>
            </a:r>
          </a:p>
          <a:p>
            <a:pPr marL="0" indent="0">
              <a:buNone/>
            </a:pPr>
            <a:r>
              <a:rPr lang="it-IT" sz="4400" dirty="0" smtClean="0"/>
              <a:t>Il buon professionista della salute</a:t>
            </a:r>
          </a:p>
          <a:p>
            <a:pPr marL="0" indent="0">
              <a:buNone/>
            </a:pPr>
            <a:r>
              <a:rPr lang="it-IT" sz="4400" dirty="0" smtClean="0"/>
              <a:t>Il buon paziente </a:t>
            </a:r>
          </a:p>
          <a:p>
            <a:pPr marL="0" indent="0">
              <a:buNone/>
            </a:pPr>
            <a:r>
              <a:rPr lang="it-IT" sz="4400" dirty="0" smtClean="0"/>
              <a:t>Il buon cittadino</a:t>
            </a:r>
            <a:endParaRPr lang="it-IT" sz="3600" dirty="0" smtClean="0"/>
          </a:p>
        </p:txBody>
      </p:sp>
    </p:spTree>
    <p:extLst>
      <p:ext uri="{BB962C8B-B14F-4D97-AF65-F5344CB8AC3E}">
        <p14:creationId xmlns:p14="http://schemas.microsoft.com/office/powerpoint/2010/main" val="13324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/>
              <a:t>Debolezze fase di implementazione</a:t>
            </a:r>
            <a:br>
              <a:rPr lang="it-IT" sz="2800" dirty="0" smtClean="0"/>
            </a:br>
            <a:r>
              <a:rPr lang="it-IT" sz="2000" dirty="0" smtClean="0"/>
              <a:t>Elio Borgonovi – Università Bocconi 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Cultura della </a:t>
            </a:r>
            <a:r>
              <a:rPr lang="it-IT" dirty="0" smtClean="0">
                <a:solidFill>
                  <a:srgbClr val="FF0000"/>
                </a:solidFill>
              </a:rPr>
              <a:t>collaborazione</a:t>
            </a:r>
            <a:r>
              <a:rPr lang="it-IT" dirty="0" smtClean="0"/>
              <a:t> tra soggetti della rete vs cultura della competizione mutuata dalle logiche di mercato e del privato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Focus su risultati </a:t>
            </a:r>
            <a:r>
              <a:rPr lang="it-IT" dirty="0" smtClean="0"/>
              <a:t>e non su </a:t>
            </a:r>
            <a:r>
              <a:rPr lang="it-IT" dirty="0" err="1" smtClean="0"/>
              <a:t>atti,prestazioni,procedure</a:t>
            </a:r>
            <a:r>
              <a:rPr lang="it-IT" dirty="0" smtClean="0"/>
              <a:t> ( sanitarie, amministrative…)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Obiettivo di « ottimo complessivo </a:t>
            </a:r>
            <a:r>
              <a:rPr lang="it-IT" dirty="0" smtClean="0"/>
              <a:t>« vs obiettivi parziali, particolari che sono stati correlati ai criteri di efficienza, riduzione di costi unitari, prestazioni, complessivi di strutture di erogazione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Logica di processi/flusso </a:t>
            </a:r>
            <a:r>
              <a:rPr lang="it-IT" dirty="0" smtClean="0"/>
              <a:t>contrapposta a quella di ruoli, competenze, responsabilità per atti/funzioni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Definizione chiara </a:t>
            </a:r>
            <a:r>
              <a:rPr lang="it-IT" dirty="0" smtClean="0"/>
              <a:t>delle attività, dei ruoli, delle responsabilità delle reti, delle conoscenze, abilità e competenze richieste </a:t>
            </a:r>
            <a:r>
              <a:rPr lang="it-IT" dirty="0" smtClean="0">
                <a:solidFill>
                  <a:srgbClr val="FF0000"/>
                </a:solidFill>
              </a:rPr>
              <a:t>nell’ambito di ogni nodo e nel coordinamento dei nodi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056" y="116632"/>
            <a:ext cx="1209738" cy="12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0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7315200" cy="1154097"/>
          </a:xfrm>
        </p:spPr>
        <p:txBody>
          <a:bodyPr/>
          <a:lstStyle/>
          <a:p>
            <a:pPr eaLnBrk="1" hangingPunct="1"/>
            <a:r>
              <a:rPr lang="it-IT" dirty="0" smtClean="0">
                <a:latin typeface="Bradley Hand Bold" charset="0"/>
                <a:cs typeface="Bradley Hand Bold" charset="0"/>
              </a:rPr>
              <a:t>Sistemica</a:t>
            </a:r>
            <a:endParaRPr lang="it-IT" dirty="0">
              <a:latin typeface="Bradley Hand Bold" charset="0"/>
              <a:cs typeface="Bradley Hand Bold" charset="0"/>
            </a:endParaRPr>
          </a:p>
        </p:txBody>
      </p:sp>
      <p:sp>
        <p:nvSpPr>
          <p:cNvPr id="65538" name="Segnaposto contenuto 2"/>
          <p:cNvSpPr>
            <a:spLocks noGrp="1"/>
          </p:cNvSpPr>
          <p:nvPr>
            <p:ph idx="1"/>
          </p:nvPr>
        </p:nvSpPr>
        <p:spPr>
          <a:xfrm>
            <a:off x="683568" y="980728"/>
            <a:ext cx="7315200" cy="4536504"/>
          </a:xfrm>
        </p:spPr>
        <p:txBody>
          <a:bodyPr>
            <a:noAutofit/>
          </a:bodyPr>
          <a:lstStyle/>
          <a:p>
            <a:pPr marL="117475" indent="0" algn="just" eaLnBrk="1" hangingPunct="1">
              <a:buFont typeface="Wingdings 2" charset="0"/>
              <a:buNone/>
            </a:pPr>
            <a:r>
              <a:rPr lang="it-IT" sz="2800" dirty="0">
                <a:latin typeface="Bradley Hand Bold" charset="0"/>
                <a:cs typeface="Bradley Hand Bold" charset="0"/>
              </a:rPr>
              <a:t>“La sistemica si occupa soprattutto dell’interazione tra le parti […] </a:t>
            </a:r>
            <a:endParaRPr lang="it-IT" sz="2800" dirty="0" smtClean="0">
              <a:latin typeface="Bradley Hand Bold" charset="0"/>
              <a:cs typeface="Bradley Hand Bold" charset="0"/>
            </a:endParaRPr>
          </a:p>
          <a:p>
            <a:pPr marL="117475" indent="0" algn="just" eaLnBrk="1" hangingPunct="1">
              <a:buFont typeface="Wingdings 2" charset="0"/>
              <a:buNone/>
            </a:pPr>
            <a:endParaRPr lang="it-IT" sz="2800" dirty="0">
              <a:latin typeface="Bradley Hand Bold" charset="0"/>
              <a:cs typeface="Bradley Hand Bold" charset="0"/>
            </a:endParaRPr>
          </a:p>
          <a:p>
            <a:pPr marL="117475" indent="0" algn="just" eaLnBrk="1" hangingPunct="1">
              <a:buFont typeface="Wingdings 2" charset="0"/>
              <a:buNone/>
            </a:pPr>
            <a:r>
              <a:rPr lang="it-IT" sz="2800" dirty="0" smtClean="0">
                <a:latin typeface="Bradley Hand Bold" charset="0"/>
                <a:cs typeface="Bradley Hand Bold" charset="0"/>
              </a:rPr>
              <a:t>«Propongo </a:t>
            </a:r>
            <a:r>
              <a:rPr lang="it-IT" sz="2800" dirty="0">
                <a:latin typeface="Bradley Hand Bold" charset="0"/>
                <a:cs typeface="Bradley Hand Bold" charset="0"/>
              </a:rPr>
              <a:t>di considerare la sistemica come una POSIZIONE, un modo per OSSERVARE, un </a:t>
            </a:r>
            <a:r>
              <a:rPr lang="it-IT" sz="2800" dirty="0" smtClean="0">
                <a:latin typeface="Bradley Hand Bold" charset="0"/>
                <a:cs typeface="Bradley Hand Bold" charset="0"/>
              </a:rPr>
              <a:t>ATTEGGIAMNETO </a:t>
            </a:r>
            <a:r>
              <a:rPr lang="it-IT" sz="2800" dirty="0">
                <a:latin typeface="Bradley Hand Bold" charset="0"/>
                <a:cs typeface="Bradley Hand Bold" charset="0"/>
              </a:rPr>
              <a:t>CONOSCITIVO”</a:t>
            </a:r>
            <a:r>
              <a:rPr lang="it-IT" altLang="ja-JP" sz="2800" dirty="0">
                <a:latin typeface="Bradley Hand Bold" charset="0"/>
                <a:cs typeface="Bradley Hand Bold" charset="0"/>
              </a:rPr>
              <a:t> (Von </a:t>
            </a:r>
            <a:r>
              <a:rPr lang="it-IT" altLang="ja-JP" sz="2800" dirty="0" err="1">
                <a:latin typeface="Bradley Hand Bold" charset="0"/>
                <a:cs typeface="Bradley Hand Bold" charset="0"/>
              </a:rPr>
              <a:t>Foerster</a:t>
            </a:r>
            <a:r>
              <a:rPr lang="it-IT" altLang="ja-JP" sz="2800" dirty="0">
                <a:latin typeface="Bradley Hand Bold" charset="0"/>
                <a:cs typeface="Bradley Hand Bold" charset="0"/>
              </a:rPr>
              <a:t>)</a:t>
            </a:r>
            <a:endParaRPr lang="it-IT" sz="2800" dirty="0">
              <a:latin typeface="Bradley Hand Bold" charset="0"/>
              <a:cs typeface="Bradley Hand Bold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29200"/>
            <a:ext cx="14446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6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Condizioni di implementazione . 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000" dirty="0" smtClean="0"/>
              <a:t>Elio </a:t>
            </a:r>
            <a:r>
              <a:rPr lang="it-IT" sz="2000" dirty="0"/>
              <a:t>B</a:t>
            </a:r>
            <a:r>
              <a:rPr lang="it-IT" sz="2000" dirty="0" smtClean="0"/>
              <a:t>orgonovi – università bocconi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772816"/>
            <a:ext cx="8804275" cy="475252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Principi, criteri e forme di regolazione dei rapporti pubblico/privato </a:t>
            </a:r>
            <a:r>
              <a:rPr lang="it-IT" dirty="0" smtClean="0"/>
              <a:t>( profit e non profit) nel caso di reti miste</a:t>
            </a:r>
          </a:p>
          <a:p>
            <a:r>
              <a:rPr lang="it-IT" dirty="0" smtClean="0"/>
              <a:t>Risorse finanziarie adeguate e </a:t>
            </a:r>
            <a:r>
              <a:rPr lang="it-IT" dirty="0" smtClean="0">
                <a:solidFill>
                  <a:srgbClr val="FF0000"/>
                </a:solidFill>
              </a:rPr>
              <a:t>criteri di finanziamento innovativi che superano la logica di « silos»</a:t>
            </a:r>
            <a:r>
              <a:rPr lang="it-IT" dirty="0" smtClean="0"/>
              <a:t> ( es:  </a:t>
            </a:r>
            <a:r>
              <a:rPr lang="it-IT" dirty="0" err="1" smtClean="0"/>
              <a:t>ass</a:t>
            </a:r>
            <a:r>
              <a:rPr lang="it-IT" dirty="0" smtClean="0"/>
              <a:t>. </a:t>
            </a:r>
            <a:r>
              <a:rPr lang="it-IT" dirty="0" err="1" smtClean="0"/>
              <a:t>osp</a:t>
            </a:r>
            <a:r>
              <a:rPr lang="it-IT" dirty="0" smtClean="0"/>
              <a:t> – territoriale – base)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Coordinamento e soluzione dei conflitti organizzativi </a:t>
            </a:r>
            <a:r>
              <a:rPr lang="it-IT" dirty="0" smtClean="0"/>
              <a:t>che nascono da attività di tipo verticale  con attività di organizzazione in rete : logica della matrice di responsabilità</a:t>
            </a:r>
          </a:p>
          <a:p>
            <a:r>
              <a:rPr lang="it-IT" dirty="0" smtClean="0"/>
              <a:t>Specifiche conoscenze, competenze capacità per la gestione di reti ( meta – </a:t>
            </a:r>
            <a:r>
              <a:rPr lang="it-IT" dirty="0" err="1" smtClean="0"/>
              <a:t>menagement</a:t>
            </a:r>
            <a:r>
              <a:rPr lang="it-IT" dirty="0" smtClean="0"/>
              <a:t> ) che sono diverse da quella della gestione dei singoli </a:t>
            </a:r>
            <a:r>
              <a:rPr lang="it-IT" dirty="0" err="1" smtClean="0"/>
              <a:t>nod</a:t>
            </a:r>
            <a:r>
              <a:rPr lang="it-IT" dirty="0" smtClean="0"/>
              <a:t>, delle singole strutture di erogazione: </a:t>
            </a:r>
            <a:r>
              <a:rPr lang="it-IT" dirty="0" smtClean="0">
                <a:solidFill>
                  <a:srgbClr val="FF0000"/>
                </a:solidFill>
              </a:rPr>
              <a:t>management inter-organizzativo vs management </a:t>
            </a:r>
            <a:r>
              <a:rPr lang="it-IT" dirty="0" err="1" smtClean="0">
                <a:solidFill>
                  <a:srgbClr val="FF0000"/>
                </a:solidFill>
              </a:rPr>
              <a:t>intre</a:t>
            </a:r>
            <a:r>
              <a:rPr lang="it-IT" dirty="0" smtClean="0">
                <a:solidFill>
                  <a:srgbClr val="FF0000"/>
                </a:solidFill>
              </a:rPr>
              <a:t>-organizzativo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31" y="185147"/>
            <a:ext cx="1587669" cy="158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Principi cardine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 smtClean="0"/>
              <a:t>Collaborazione</a:t>
            </a:r>
          </a:p>
          <a:p>
            <a:r>
              <a:rPr lang="it-IT" sz="3200" dirty="0" smtClean="0"/>
              <a:t>Condivisione</a:t>
            </a:r>
          </a:p>
          <a:p>
            <a:r>
              <a:rPr lang="it-IT" sz="3200" dirty="0" smtClean="0"/>
              <a:t>Coinvolgimento</a:t>
            </a:r>
          </a:p>
          <a:p>
            <a:r>
              <a:rPr lang="it-IT" sz="3200" dirty="0" smtClean="0"/>
              <a:t>Informazioni distribuite ed accessibili</a:t>
            </a:r>
          </a:p>
          <a:p>
            <a:r>
              <a:rPr lang="it-IT" sz="3200" dirty="0" smtClean="0"/>
              <a:t>Comunicazione fra i nodi</a:t>
            </a:r>
          </a:p>
          <a:p>
            <a:r>
              <a:rPr lang="it-IT" sz="3200" dirty="0" smtClean="0"/>
              <a:t>Trasparenza con i pazienti </a:t>
            </a:r>
            <a:endParaRPr lang="it-I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?</a:t>
            </a:r>
            <a:endParaRPr lang="it-IT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2378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4211960" y="3068960"/>
            <a:ext cx="864096" cy="1440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63DE8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79912" y="4869160"/>
            <a:ext cx="197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Efficace ?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/>
              <a:t>  il silenzio  !</a:t>
            </a:r>
            <a:endParaRPr lang="it-IT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77331"/>
            <a:ext cx="4939392" cy="35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574765" cy="21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037" y="25602"/>
            <a:ext cx="8963025" cy="576263"/>
          </a:xfrm>
        </p:spPr>
        <p:txBody>
          <a:bodyPr/>
          <a:lstStyle/>
          <a:p>
            <a:r>
              <a:rPr lang="it-IT" sz="3200" dirty="0" smtClean="0"/>
              <a:t>Come si comportano i sistemi complessi ?</a:t>
            </a:r>
            <a:endParaRPr lang="it-IT" sz="32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6913"/>
            <a:ext cx="4896544" cy="179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486003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220914" y="2348680"/>
            <a:ext cx="8963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996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5pPr>
            <a:lvl6pPr marL="45710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6pPr>
            <a:lvl7pPr marL="91421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7pPr>
            <a:lvl8pPr marL="1371316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8pPr>
            <a:lvl9pPr marL="182842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15107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sz="3200" kern="0" dirty="0" smtClean="0"/>
              <a:t>Stabilità… </a:t>
            </a:r>
            <a:r>
              <a:rPr lang="it-IT" sz="3200" kern="0" dirty="0" err="1" smtClean="0"/>
              <a:t>discontinuià</a:t>
            </a:r>
            <a:r>
              <a:rPr lang="it-IT" sz="3200" kern="0" dirty="0" smtClean="0"/>
              <a:t>…nuovo stato</a:t>
            </a:r>
            <a:endParaRPr lang="it-IT" sz="3200" kern="0" dirty="0"/>
          </a:p>
        </p:txBody>
      </p:sp>
    </p:spTree>
    <p:extLst>
      <p:ext uri="{BB962C8B-B14F-4D97-AF65-F5344CB8AC3E}">
        <p14:creationId xmlns:p14="http://schemas.microsoft.com/office/powerpoint/2010/main" val="6878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/>
              <a:t>Il welfare del futuro:  </a:t>
            </a:r>
            <a:r>
              <a:rPr lang="it-IT" sz="2800" dirty="0"/>
              <a:t>i</a:t>
            </a:r>
            <a:r>
              <a:rPr lang="it-IT" sz="2800" dirty="0" smtClean="0"/>
              <a:t>mmaginazione </a:t>
            </a:r>
            <a:r>
              <a:rPr lang="it-IT" sz="2800" dirty="0" smtClean="0"/>
              <a:t>….proiezione</a:t>
            </a:r>
            <a:r>
              <a:rPr lang="it-IT" sz="2800" dirty="0" smtClean="0"/>
              <a:t>..?</a:t>
            </a:r>
            <a:endParaRPr lang="it-IT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324151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3219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0" y="1807863"/>
            <a:ext cx="4381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24" y="32604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19939"/>
            <a:ext cx="3698524" cy="326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43" y="116632"/>
            <a:ext cx="1536114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86193"/>
            <a:ext cx="1762705" cy="132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58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4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2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5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6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7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8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9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3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4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5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6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7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8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9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0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SAL 16 07_v1">
  <a:themeElements>
    <a:clrScheme name="">
      <a:dk1>
        <a:srgbClr val="000000"/>
      </a:dk1>
      <a:lt1>
        <a:srgbClr val="063DE8"/>
      </a:lt1>
      <a:dk2>
        <a:srgbClr val="FAFD00"/>
      </a:dk2>
      <a:lt2>
        <a:srgbClr val="CECECE"/>
      </a:lt2>
      <a:accent1>
        <a:srgbClr val="EBEBEB"/>
      </a:accent1>
      <a:accent2>
        <a:srgbClr val="FE9B03"/>
      </a:accent2>
      <a:accent3>
        <a:srgbClr val="AAAFF2"/>
      </a:accent3>
      <a:accent4>
        <a:srgbClr val="000000"/>
      </a:accent4>
      <a:accent5>
        <a:srgbClr val="F3F3F3"/>
      </a:accent5>
      <a:accent6>
        <a:srgbClr val="E68C02"/>
      </a:accent6>
      <a:hlink>
        <a:srgbClr val="00FF00"/>
      </a:hlink>
      <a:folHlink>
        <a:srgbClr val="00DFCA"/>
      </a:folHlink>
    </a:clrScheme>
    <a:fontScheme name="SAL 16 07_v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L 16 07_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 16 07_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 16 07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6738</TotalTime>
  <Words>1177</Words>
  <Application>Microsoft Office PowerPoint</Application>
  <PresentationFormat>Presentazione su schermo (4:3)</PresentationFormat>
  <Paragraphs>224</Paragraphs>
  <Slides>63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36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100" baseType="lpstr">
      <vt:lpstr>1_SAL 16 07_v1</vt:lpstr>
      <vt:lpstr>2_SAL 16 07_v1</vt:lpstr>
      <vt:lpstr>3_SAL 16 07_v1</vt:lpstr>
      <vt:lpstr>SAL 16 07_v1</vt:lpstr>
      <vt:lpstr>4_SAL 16 07_v1</vt:lpstr>
      <vt:lpstr>5_SAL 16 07_v1</vt:lpstr>
      <vt:lpstr>6_SAL 16 07_v1</vt:lpstr>
      <vt:lpstr>7_SAL 16 07_v1</vt:lpstr>
      <vt:lpstr>8_SAL 16 07_v1</vt:lpstr>
      <vt:lpstr>9_SAL 16 07_v1</vt:lpstr>
      <vt:lpstr>10_SAL 16 07_v1</vt:lpstr>
      <vt:lpstr>11_SAL 16 07_v1</vt:lpstr>
      <vt:lpstr>12_SAL 16 07_v1</vt:lpstr>
      <vt:lpstr>20_SAL 16 07_v1</vt:lpstr>
      <vt:lpstr>13_SAL 16 07_v1</vt:lpstr>
      <vt:lpstr>Office Theme</vt:lpstr>
      <vt:lpstr>14_SAL 16 07_v1</vt:lpstr>
      <vt:lpstr>1_Office Theme</vt:lpstr>
      <vt:lpstr>2_Tema di Office</vt:lpstr>
      <vt:lpstr>2_Office Theme</vt:lpstr>
      <vt:lpstr>3_Office Theme</vt:lpstr>
      <vt:lpstr>22_SAL 16 07_v1</vt:lpstr>
      <vt:lpstr>21_SAL 16 07_v1</vt:lpstr>
      <vt:lpstr>15_SAL 16 07_v1</vt:lpstr>
      <vt:lpstr>16_SAL 16 07_v1</vt:lpstr>
      <vt:lpstr>17_SAL 16 07_v1</vt:lpstr>
      <vt:lpstr>18_SAL 16 07_v1</vt:lpstr>
      <vt:lpstr>19_SAL 16 07_v1</vt:lpstr>
      <vt:lpstr>23_SAL 16 07_v1</vt:lpstr>
      <vt:lpstr>24_SAL 16 07_v1</vt:lpstr>
      <vt:lpstr>25_SAL 16 07_v1</vt:lpstr>
      <vt:lpstr>26_SAL 16 07_v1</vt:lpstr>
      <vt:lpstr>27_SAL 16 07_v1</vt:lpstr>
      <vt:lpstr>28_SAL 16 07_v1</vt:lpstr>
      <vt:lpstr>29_SAL 16 07_v1</vt:lpstr>
      <vt:lpstr>30_SAL 16 07_v1</vt:lpstr>
      <vt:lpstr>Oggetto shell Packager</vt:lpstr>
      <vt:lpstr>Presentazione standard di PowerPoint</vt:lpstr>
      <vt:lpstr>Presentazione standard di PowerPoint</vt:lpstr>
      <vt:lpstr>Presentazione standard di PowerPoint</vt:lpstr>
      <vt:lpstr>Sistemi?</vt:lpstr>
      <vt:lpstr>Sistema complesso </vt:lpstr>
      <vt:lpstr>Sistemica</vt:lpstr>
      <vt:lpstr>Come si comportano i sistemi complessi ?</vt:lpstr>
      <vt:lpstr>Il welfare del futuro:  immaginazione ….proiezione..?</vt:lpstr>
      <vt:lpstr>Presentazione standard di PowerPoint</vt:lpstr>
      <vt:lpstr>Il welfare del futuro:  immaginazione ….proiezione..?</vt:lpstr>
      <vt:lpstr>Il welfare del futuro:  immaginazione ….proiezione..?</vt:lpstr>
      <vt:lpstr>Il welfare del futuro:  immaginazione ….proiezione..?</vt:lpstr>
      <vt:lpstr>Chi siamo ?</vt:lpstr>
      <vt:lpstr>  perché emozionati !</vt:lpstr>
      <vt:lpstr>…. noi lo siamo sempre </vt:lpstr>
      <vt:lpstr>Perché emozione… conoscenza</vt:lpstr>
      <vt:lpstr>Attraverso la sofferenza e la morte degli altri si  acquisisce una conoscenza empirica mediata dall’emozione -commozione</vt:lpstr>
      <vt:lpstr>Plastico …. Vaglio cognitivo</vt:lpstr>
      <vt:lpstr>La forbice fra i calchi ed il plastico</vt:lpstr>
      <vt:lpstr>                       Fra le cause maggiori</vt:lpstr>
      <vt:lpstr>3 esempi</vt:lpstr>
      <vt:lpstr>La mappa……..Lo schizzo</vt:lpstr>
      <vt:lpstr>Il rischio delle èlites</vt:lpstr>
      <vt:lpstr>Ideale cristallizzato</vt:lpstr>
      <vt:lpstr>La forbice fra i calchi e l’analisi</vt:lpstr>
      <vt:lpstr>Un sistema che converga interamente verso un altro sistema</vt:lpstr>
      <vt:lpstr>Presentazione standard di PowerPoint</vt:lpstr>
      <vt:lpstr> Su ciò di cui  non si può parlare si deve tacere. Wittgenstein </vt:lpstr>
      <vt:lpstr>Risultati modello mugello nel cuore</vt:lpstr>
      <vt:lpstr>Non solo  cosa fare ma soprattutto come !</vt:lpstr>
      <vt:lpstr>Non il singolo ma ……Il contesto </vt:lpstr>
      <vt:lpstr>Presentazione standard di PowerPoint</vt:lpstr>
      <vt:lpstr>Apertura del sistema</vt:lpstr>
      <vt:lpstr>Di conseguenza  </vt:lpstr>
      <vt:lpstr> non cosa ma come …….</vt:lpstr>
      <vt:lpstr>Non cosa ma come ……..?</vt:lpstr>
      <vt:lpstr>24 giorni per cosa ?……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Liste di attesa ….</vt:lpstr>
      <vt:lpstr>La complessità ed il convitato di pietra </vt:lpstr>
      <vt:lpstr>Complessità:  stato vs evento</vt:lpstr>
      <vt:lpstr>Presentazione standard di PowerPoint</vt:lpstr>
      <vt:lpstr>Risposte alla complessità</vt:lpstr>
      <vt:lpstr>……………best practice  o mal practice</vt:lpstr>
      <vt:lpstr> pietre angolari…..    Network analysis</vt:lpstr>
      <vt:lpstr>Non pervenuto ! </vt:lpstr>
      <vt:lpstr>Presentazione standard di PowerPoint</vt:lpstr>
      <vt:lpstr>Presentazione standard di PowerPoint</vt:lpstr>
      <vt:lpstr>Presentazione standard di PowerPoint</vt:lpstr>
      <vt:lpstr>Workshop e gruppo studio</vt:lpstr>
      <vt:lpstr>Medicina 4p … partecipativa…come? </vt:lpstr>
      <vt:lpstr>Medicina partecipativa !</vt:lpstr>
      <vt:lpstr>Medicina partecipativa !</vt:lpstr>
      <vt:lpstr>Cosa chiedere al welfare ?</vt:lpstr>
      <vt:lpstr>Come?   </vt:lpstr>
      <vt:lpstr>Debolezze fase di implementazione Elio Borgonovi – Università Bocconi </vt:lpstr>
      <vt:lpstr>Condizioni di implementazione .  Elio Borgonovi – università bocconi</vt:lpstr>
      <vt:lpstr>Principi cardine </vt:lpstr>
      <vt:lpstr>Come ?</vt:lpstr>
      <vt:lpstr>  il silenzio 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fabrizio</dc:creator>
  <cp:lastModifiedBy>fabrizio</cp:lastModifiedBy>
  <cp:revision>277</cp:revision>
  <dcterms:created xsi:type="dcterms:W3CDTF">2015-12-13T10:15:36Z</dcterms:created>
  <dcterms:modified xsi:type="dcterms:W3CDTF">2018-10-13T07:59:23Z</dcterms:modified>
</cp:coreProperties>
</file>