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8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2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3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4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8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9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30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31.xml" ContentType="application/vnd.openxmlformats-officedocument.theme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60" r:id="rId2"/>
    <p:sldMasterId id="2147484532" r:id="rId3"/>
    <p:sldMasterId id="2147484545" r:id="rId4"/>
    <p:sldMasterId id="2147484812" r:id="rId5"/>
    <p:sldMasterId id="2147484905" r:id="rId6"/>
    <p:sldMasterId id="2147484915" r:id="rId7"/>
    <p:sldMasterId id="2147484925" r:id="rId8"/>
    <p:sldMasterId id="2147484935" r:id="rId9"/>
    <p:sldMasterId id="2147484945" r:id="rId10"/>
    <p:sldMasterId id="2147484955" r:id="rId11"/>
    <p:sldMasterId id="2147484965" r:id="rId12"/>
    <p:sldMasterId id="2147484987" r:id="rId13"/>
    <p:sldMasterId id="2147485024" r:id="rId14"/>
    <p:sldMasterId id="2147485036" r:id="rId15"/>
    <p:sldMasterId id="2147485048" r:id="rId16"/>
    <p:sldMasterId id="2147485060" r:id="rId17"/>
    <p:sldMasterId id="2147485072" r:id="rId18"/>
    <p:sldMasterId id="2147485084" r:id="rId19"/>
    <p:sldMasterId id="2147485096" r:id="rId20"/>
    <p:sldMasterId id="2147486148" r:id="rId21"/>
    <p:sldMasterId id="2147486161" r:id="rId22"/>
    <p:sldMasterId id="2147486174" r:id="rId23"/>
    <p:sldMasterId id="2147486187" r:id="rId24"/>
    <p:sldMasterId id="2147486199" r:id="rId25"/>
    <p:sldMasterId id="2147486285" r:id="rId26"/>
    <p:sldMasterId id="2147486390" r:id="rId27"/>
    <p:sldMasterId id="2147487177" r:id="rId28"/>
    <p:sldMasterId id="2147487183" r:id="rId29"/>
    <p:sldMasterId id="2147487189" r:id="rId30"/>
    <p:sldMasterId id="2147487195" r:id="rId31"/>
    <p:sldMasterId id="2147487201" r:id="rId32"/>
  </p:sldMasterIdLst>
  <p:notesMasterIdLst>
    <p:notesMasterId r:id="rId86"/>
  </p:notesMasterIdLst>
  <p:sldIdLst>
    <p:sldId id="2944" r:id="rId33"/>
    <p:sldId id="2376" r:id="rId34"/>
    <p:sldId id="3170" r:id="rId35"/>
    <p:sldId id="2104" r:id="rId36"/>
    <p:sldId id="2945" r:id="rId37"/>
    <p:sldId id="3145" r:id="rId38"/>
    <p:sldId id="3331" r:id="rId39"/>
    <p:sldId id="3274" r:id="rId40"/>
    <p:sldId id="3174" r:id="rId41"/>
    <p:sldId id="3176" r:id="rId42"/>
    <p:sldId id="3175" r:id="rId43"/>
    <p:sldId id="2777" r:id="rId44"/>
    <p:sldId id="2901" r:id="rId45"/>
    <p:sldId id="2117" r:id="rId46"/>
    <p:sldId id="2851" r:id="rId47"/>
    <p:sldId id="3179" r:id="rId48"/>
    <p:sldId id="3180" r:id="rId49"/>
    <p:sldId id="2963" r:id="rId50"/>
    <p:sldId id="3254" r:id="rId51"/>
    <p:sldId id="3286" r:id="rId52"/>
    <p:sldId id="3287" r:id="rId53"/>
    <p:sldId id="3029" r:id="rId54"/>
    <p:sldId id="3099" r:id="rId55"/>
    <p:sldId id="3248" r:id="rId56"/>
    <p:sldId id="3269" r:id="rId57"/>
    <p:sldId id="3249" r:id="rId58"/>
    <p:sldId id="3233" r:id="rId59"/>
    <p:sldId id="3271" r:id="rId60"/>
    <p:sldId id="3272" r:id="rId61"/>
    <p:sldId id="3273" r:id="rId62"/>
    <p:sldId id="3043" r:id="rId63"/>
    <p:sldId id="3024" r:id="rId64"/>
    <p:sldId id="3023" r:id="rId65"/>
    <p:sldId id="3026" r:id="rId66"/>
    <p:sldId id="3050" r:id="rId67"/>
    <p:sldId id="2964" r:id="rId68"/>
    <p:sldId id="2650" r:id="rId69"/>
    <p:sldId id="2793" r:id="rId70"/>
    <p:sldId id="3247" r:id="rId71"/>
    <p:sldId id="3278" r:id="rId72"/>
    <p:sldId id="3250" r:id="rId73"/>
    <p:sldId id="3252" r:id="rId74"/>
    <p:sldId id="3258" r:id="rId75"/>
    <p:sldId id="3259" r:id="rId76"/>
    <p:sldId id="3261" r:id="rId77"/>
    <p:sldId id="3262" r:id="rId78"/>
    <p:sldId id="3263" r:id="rId79"/>
    <p:sldId id="3264" r:id="rId80"/>
    <p:sldId id="3267" r:id="rId81"/>
    <p:sldId id="3268" r:id="rId82"/>
    <p:sldId id="3282" r:id="rId83"/>
    <p:sldId id="1923" r:id="rId84"/>
    <p:sldId id="3270" r:id="rId8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olo Ortolan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15"/>
    <a:srgbClr val="00CC99"/>
    <a:srgbClr val="000000"/>
    <a:srgbClr val="800000"/>
    <a:srgbClr val="00FFFF"/>
    <a:srgbClr val="FF0000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865" autoAdjust="0"/>
    <p:restoredTop sz="86092" autoAdjust="0"/>
  </p:normalViewPr>
  <p:slideViewPr>
    <p:cSldViewPr>
      <p:cViewPr varScale="1">
        <p:scale>
          <a:sx n="41" d="100"/>
          <a:sy n="41" d="100"/>
        </p:scale>
        <p:origin x="141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slide" Target="slides/slide52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slide" Target="slides/slide48.xml"/><Relationship Id="rId85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slide" Target="slides/slide5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commentAuthors" Target="commentAuthors.xml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rgbClr val="C0C0C0"/>
        </a:solidFill>
        <a:ln w="25400">
          <a:noFill/>
        </a:ln>
      </c:spPr>
    </c:sideWall>
    <c:backWall>
      <c:thickness val="0"/>
      <c:spPr>
        <a:solidFill>
          <a:srgbClr val="C0C0C0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470482169093093"/>
          <c:y val="7.7481818807284011E-2"/>
          <c:w val="0.62668045501551184"/>
          <c:h val="0.634090909090909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Surgery</c:v>
                </c:pt>
              </c:strCache>
            </c:strRef>
          </c:tx>
          <c:spPr>
            <a:solidFill>
              <a:srgbClr val="00CCFF"/>
            </a:solidFill>
            <a:ln w="13321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6642">
                <a:noFill/>
              </a:ln>
            </c:spPr>
            <c:txPr>
              <a:bodyPr/>
              <a:lstStyle/>
              <a:p>
                <a:pPr>
                  <a:defRPr sz="141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Bouma 1999</c:v>
                </c:pt>
                <c:pt idx="1">
                  <c:v>Iung 2005</c:v>
                </c:pt>
                <c:pt idx="2">
                  <c:v>Pellikka 2005</c:v>
                </c:pt>
                <c:pt idx="3">
                  <c:v>Charlson 2006</c:v>
                </c:pt>
                <c:pt idx="4">
                  <c:v>Bach 2007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59</c:v>
                </c:pt>
                <c:pt idx="1">
                  <c:v>67</c:v>
                </c:pt>
                <c:pt idx="2">
                  <c:v>70</c:v>
                </c:pt>
                <c:pt idx="3">
                  <c:v>40</c:v>
                </c:pt>
                <c:pt idx="4">
                  <c:v>52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 Surgery</c:v>
                </c:pt>
              </c:strCache>
            </c:strRef>
          </c:tx>
          <c:spPr>
            <a:solidFill>
              <a:srgbClr val="FF0000"/>
            </a:solidFill>
            <a:ln w="13321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6642">
                <a:noFill/>
              </a:ln>
            </c:spPr>
            <c:txPr>
              <a:bodyPr/>
              <a:lstStyle/>
              <a:p>
                <a:pPr>
                  <a:defRPr sz="1888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Bouma 1999</c:v>
                </c:pt>
                <c:pt idx="1">
                  <c:v>Iung 2005</c:v>
                </c:pt>
                <c:pt idx="2">
                  <c:v>Pellikka 2005</c:v>
                </c:pt>
                <c:pt idx="3">
                  <c:v>Charlson 2006</c:v>
                </c:pt>
                <c:pt idx="4">
                  <c:v>Bach 2007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41</c:v>
                </c:pt>
                <c:pt idx="1">
                  <c:v>33</c:v>
                </c:pt>
                <c:pt idx="2">
                  <c:v>30</c:v>
                </c:pt>
                <c:pt idx="3">
                  <c:v>60</c:v>
                </c:pt>
                <c:pt idx="4">
                  <c:v>48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332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Bouma 1999</c:v>
                </c:pt>
                <c:pt idx="1">
                  <c:v>Iung 2005</c:v>
                </c:pt>
                <c:pt idx="2">
                  <c:v>Pellikka 2005</c:v>
                </c:pt>
                <c:pt idx="3">
                  <c:v>Charlson 2006</c:v>
                </c:pt>
                <c:pt idx="4">
                  <c:v>Bach 2007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332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Bouma 1999</c:v>
                </c:pt>
                <c:pt idx="1">
                  <c:v>Iung 2005</c:v>
                </c:pt>
                <c:pt idx="2">
                  <c:v>Pellikka 2005</c:v>
                </c:pt>
                <c:pt idx="3">
                  <c:v>Charlson 2006</c:v>
                </c:pt>
                <c:pt idx="4">
                  <c:v>Bach 2007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chemeClr val="bg2"/>
            </a:solidFill>
            <a:ln w="1332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Bouma 1999</c:v>
                </c:pt>
                <c:pt idx="1">
                  <c:v>Iung 2005</c:v>
                </c:pt>
                <c:pt idx="2">
                  <c:v>Pellikka 2005</c:v>
                </c:pt>
                <c:pt idx="3">
                  <c:v>Charlson 2006</c:v>
                </c:pt>
                <c:pt idx="4">
                  <c:v>Bach 2007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chemeClr val="tx2"/>
            </a:solidFill>
            <a:ln w="1332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Bouma 1999</c:v>
                </c:pt>
                <c:pt idx="1">
                  <c:v>Iung 2005</c:v>
                </c:pt>
                <c:pt idx="2">
                  <c:v>Pellikka 2005</c:v>
                </c:pt>
                <c:pt idx="3">
                  <c:v>Charlson 2006</c:v>
                </c:pt>
                <c:pt idx="4">
                  <c:v>Bach 2007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shape val="box"/>
        <c:axId val="530827968"/>
        <c:axId val="530828512"/>
        <c:axId val="0"/>
      </c:bar3DChart>
      <c:catAx>
        <c:axId val="530827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3321">
            <a:solidFill>
              <a:srgbClr val="000000"/>
            </a:solidFill>
            <a:prstDash val="solid"/>
          </a:ln>
        </c:spPr>
        <c:txPr>
          <a:bodyPr rot="2700000" vert="horz"/>
          <a:lstStyle/>
          <a:p>
            <a:pPr>
              <a:defRPr sz="146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5308285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30828512"/>
        <c:scaling>
          <c:orientation val="minMax"/>
        </c:scaling>
        <c:delete val="0"/>
        <c:axPos val="l"/>
        <c:majorGridlines>
          <c:spPr>
            <a:ln w="13321">
              <a:solidFill>
                <a:srgbClr val="C0C0C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332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6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530827968"/>
        <c:crosses val="autoZero"/>
        <c:crossBetween val="between"/>
        <c:majorUnit val="20"/>
      </c:valAx>
      <c:spPr>
        <a:noFill/>
        <a:ln w="2664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78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34A00-65AE-47C7-8957-8F016A7CBAE4}" type="doc">
      <dgm:prSet loTypeId="urn:microsoft.com/office/officeart/2005/8/layout/cycle6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FA512D78-AE0A-4233-ABC9-48CA049CF364}">
      <dgm:prSet phldrT="[Text]" custT="1"/>
      <dgm:spPr>
        <a:xfrm>
          <a:off x="3225728" y="147787"/>
          <a:ext cx="1701942" cy="529744"/>
        </a:xfrm>
        <a:solidFill>
          <a:srgbClr val="00B0F0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T w="165100" prst="coolSlant"/>
        </a:sp3d>
      </dgm:spPr>
      <dgm:t>
        <a:bodyPr/>
        <a:lstStyle/>
        <a:p>
          <a:r>
            <a:rPr lang="en-US" sz="1200" b="1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Arial"/>
            </a:rPr>
            <a:t>Radiologist</a:t>
          </a:r>
          <a:endParaRPr lang="en-US" sz="1200" b="1" baseline="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+mn-ea"/>
            <a:cs typeface="Arial"/>
          </a:endParaRPr>
        </a:p>
      </dgm:t>
    </dgm:pt>
    <dgm:pt modelId="{56D3768A-C6ED-432D-8BC6-9DE365A72481}" type="parTrans" cxnId="{C36E9884-DE47-482E-9D25-19043457E9BA}">
      <dgm:prSet/>
      <dgm:spPr/>
      <dgm:t>
        <a:bodyPr/>
        <a:lstStyle/>
        <a:p>
          <a:endParaRPr lang="en-US"/>
        </a:p>
      </dgm:t>
    </dgm:pt>
    <dgm:pt modelId="{3769B651-BF24-4039-9FC0-28340B9AED63}" type="sibTrans" cxnId="{C36E9884-DE47-482E-9D25-19043457E9BA}">
      <dgm:prSet/>
      <dgm:spPr>
        <a:xfrm>
          <a:off x="1868240" y="412659"/>
          <a:ext cx="4416919" cy="4416919"/>
        </a:xfrm>
        <a:noFill/>
        <a:ln w="9525" cap="flat" cmpd="sng" algn="ctr">
          <a:solidFill>
            <a:srgbClr val="002060"/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211CDEC-7B74-4945-934B-D7D69577FE0C}">
      <dgm:prSet phldrT="[Text]"/>
      <dgm:spPr>
        <a:xfrm>
          <a:off x="5326098" y="1659264"/>
          <a:ext cx="1701942" cy="558806"/>
        </a:xfrm>
        <a:solidFill>
          <a:srgbClr val="00B0F0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T w="165100" prst="coolSlant"/>
        </a:sp3d>
      </dgm:spPr>
      <dgm:t>
        <a:bodyPr/>
        <a:lstStyle/>
        <a:p>
          <a:r>
            <a:rPr lang="en-US" b="1" baseline="0" dirty="0" err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Arial"/>
            </a:rPr>
            <a:t>Echocardiographist</a:t>
          </a:r>
          <a:endParaRPr lang="en-US" b="1" baseline="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+mn-ea"/>
            <a:cs typeface="Arial"/>
          </a:endParaRPr>
        </a:p>
      </dgm:t>
    </dgm:pt>
    <dgm:pt modelId="{CA3BEEEB-A668-4D91-8A18-BC0D8EECD24D}" type="parTrans" cxnId="{4B6F5DD7-8CD0-4809-B581-1E2149D3AD68}">
      <dgm:prSet/>
      <dgm:spPr/>
      <dgm:t>
        <a:bodyPr/>
        <a:lstStyle/>
        <a:p>
          <a:endParaRPr lang="en-US"/>
        </a:p>
      </dgm:t>
    </dgm:pt>
    <dgm:pt modelId="{6EF601E3-2694-42B9-9FD2-63BE6DFF4AEE}" type="sibTrans" cxnId="{4B6F5DD7-8CD0-4809-B581-1E2149D3AD68}">
      <dgm:prSet/>
      <dgm:spPr>
        <a:xfrm>
          <a:off x="1868240" y="412659"/>
          <a:ext cx="4416919" cy="4416919"/>
        </a:xfrm>
        <a:noFill/>
        <a:ln w="9525" cap="flat" cmpd="sng" algn="ctr">
          <a:solidFill>
            <a:srgbClr val="002060"/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837E8F7-12B3-4C9E-997E-1B73C76040ED}">
      <dgm:prSet phldrT="[Text]"/>
      <dgm:spPr>
        <a:xfrm>
          <a:off x="4523828" y="4082930"/>
          <a:ext cx="1701942" cy="649741"/>
        </a:xfrm>
        <a:solidFill>
          <a:srgbClr val="00B0F0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T w="165100" prst="coolSlant"/>
        </a:sp3d>
      </dgm:spPr>
      <dgm:t>
        <a:bodyPr/>
        <a:lstStyle/>
        <a:p>
          <a:r>
            <a:rPr lang="en-US" b="1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Arial"/>
            </a:rPr>
            <a:t>Cardiologist</a:t>
          </a:r>
          <a:endParaRPr lang="en-US" b="1" baseline="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+mn-ea"/>
            <a:cs typeface="Arial"/>
          </a:endParaRPr>
        </a:p>
      </dgm:t>
    </dgm:pt>
    <dgm:pt modelId="{9AA85673-7864-4644-8C36-E7E3924EA3F9}" type="parTrans" cxnId="{DDCCEEF6-B3E2-47B0-9EFC-C4DC21A043CA}">
      <dgm:prSet/>
      <dgm:spPr/>
      <dgm:t>
        <a:bodyPr/>
        <a:lstStyle/>
        <a:p>
          <a:endParaRPr lang="en-US"/>
        </a:p>
      </dgm:t>
    </dgm:pt>
    <dgm:pt modelId="{E5BD03C5-406A-4F95-BF71-13C4BAECBC05}" type="sibTrans" cxnId="{DDCCEEF6-B3E2-47B0-9EFC-C4DC21A043CA}">
      <dgm:prSet/>
      <dgm:spPr>
        <a:xfrm>
          <a:off x="1868240" y="412659"/>
          <a:ext cx="4416919" cy="4416919"/>
        </a:xfrm>
        <a:noFill/>
        <a:ln w="9525" cap="flat" cmpd="sng" algn="ctr">
          <a:solidFill>
            <a:srgbClr val="C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D727AEE-BC52-4BD8-9F87-208B5AD9BECD}">
      <dgm:prSet phldrT="[Text]"/>
      <dgm:spPr>
        <a:xfrm>
          <a:off x="1927628" y="4082930"/>
          <a:ext cx="1701942" cy="649741"/>
        </a:xfrm>
        <a:solidFill>
          <a:srgbClr val="00B0F0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T w="165100" prst="coolSlant"/>
        </a:sp3d>
      </dgm:spPr>
      <dgm:t>
        <a:bodyPr/>
        <a:lstStyle/>
        <a:p>
          <a:r>
            <a:rPr lang="en-US" b="1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Arial"/>
            </a:rPr>
            <a:t>Cardiac Surgeon</a:t>
          </a:r>
          <a:endParaRPr lang="en-US" b="1" baseline="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+mn-ea"/>
            <a:cs typeface="Arial"/>
          </a:endParaRPr>
        </a:p>
      </dgm:t>
    </dgm:pt>
    <dgm:pt modelId="{A5468219-1C33-4FDD-95F3-8C54024A9499}" type="parTrans" cxnId="{CA4D727F-34E3-473A-995A-C711E7D8161F}">
      <dgm:prSet/>
      <dgm:spPr/>
      <dgm:t>
        <a:bodyPr/>
        <a:lstStyle/>
        <a:p>
          <a:endParaRPr lang="en-US"/>
        </a:p>
      </dgm:t>
    </dgm:pt>
    <dgm:pt modelId="{83A9546F-F238-44CD-A608-0D4CFED057D6}" type="sibTrans" cxnId="{CA4D727F-34E3-473A-995A-C711E7D8161F}">
      <dgm:prSet/>
      <dgm:spPr>
        <a:xfrm>
          <a:off x="1868240" y="412659"/>
          <a:ext cx="4416919" cy="4416919"/>
        </a:xfrm>
        <a:noFill/>
        <a:ln w="9525" cap="flat" cmpd="sng" algn="ctr">
          <a:solidFill>
            <a:srgbClr val="002060"/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6A4A9C5-BF8B-4C26-9E20-424AE21E6CB9}">
      <dgm:prSet phldrT="[Text]"/>
      <dgm:spPr>
        <a:xfrm>
          <a:off x="1125358" y="1659264"/>
          <a:ext cx="1701942" cy="558806"/>
        </a:xfrm>
        <a:solidFill>
          <a:srgbClr val="00B0F0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T w="165100" prst="coolSlant"/>
        </a:sp3d>
      </dgm:spPr>
      <dgm:t>
        <a:bodyPr/>
        <a:lstStyle/>
        <a:p>
          <a:r>
            <a:rPr lang="en-US" b="1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Arial"/>
            </a:rPr>
            <a:t>Anesthesiologist</a:t>
          </a:r>
          <a:endParaRPr lang="en-US" b="1" baseline="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+mn-ea"/>
            <a:cs typeface="Arial"/>
          </a:endParaRPr>
        </a:p>
      </dgm:t>
    </dgm:pt>
    <dgm:pt modelId="{6E955D92-1EE9-4EBB-82C4-FF40628247CC}" type="parTrans" cxnId="{459C5C37-AA0C-40A8-BDB1-D712D1672EC5}">
      <dgm:prSet/>
      <dgm:spPr/>
      <dgm:t>
        <a:bodyPr/>
        <a:lstStyle/>
        <a:p>
          <a:endParaRPr lang="en-US"/>
        </a:p>
      </dgm:t>
    </dgm:pt>
    <dgm:pt modelId="{01BC681C-B6C9-4219-9FB9-2A4AA5B7F7AC}" type="sibTrans" cxnId="{459C5C37-AA0C-40A8-BDB1-D712D1672EC5}">
      <dgm:prSet/>
      <dgm:spPr>
        <a:xfrm>
          <a:off x="1868240" y="412659"/>
          <a:ext cx="4416919" cy="4416919"/>
        </a:xfrm>
        <a:noFill/>
        <a:ln w="9525" cap="flat" cmpd="sng" algn="ctr">
          <a:solidFill>
            <a:srgbClr val="002060"/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B67D65F6-B93D-468F-97F3-FCBD23898E5B}" type="pres">
      <dgm:prSet presAssocID="{32F34A00-65AE-47C7-8957-8F016A7CBAE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BDA36-9081-4645-8BC0-B696BCB938AB}" type="pres">
      <dgm:prSet presAssocID="{FA512D78-AE0A-4233-ABC9-48CA049CF364}" presName="node" presStyleLbl="node1" presStyleIdx="0" presStyleCnt="5" custScaleY="4788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98D53E8-2FF7-4BB6-8D0A-569F9DD0B1AB}" type="pres">
      <dgm:prSet presAssocID="{FA512D78-AE0A-4233-ABC9-48CA049CF364}" presName="spNode" presStyleCnt="0"/>
      <dgm:spPr/>
    </dgm:pt>
    <dgm:pt modelId="{AA680C75-0370-4227-BA84-3A75C045003A}" type="pres">
      <dgm:prSet presAssocID="{3769B651-BF24-4039-9FC0-28340B9AED63}" presName="sibTrans" presStyleLbl="sibTrans1D1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073855" y="176617"/>
              </a:moveTo>
              <a:arcTo wR="2208459" hR="2208459" stAng="17584198" swAng="2442284"/>
            </a:path>
          </a:pathLst>
        </a:custGeom>
      </dgm:spPr>
      <dgm:t>
        <a:bodyPr/>
        <a:lstStyle/>
        <a:p>
          <a:endParaRPr lang="en-US"/>
        </a:p>
      </dgm:t>
    </dgm:pt>
    <dgm:pt modelId="{761E726F-B1EB-45D1-AA20-26E6F47C8201}" type="pres">
      <dgm:prSet presAssocID="{1211CDEC-7B74-4945-934B-D7D69577FE0C}" presName="node" presStyleLbl="node1" presStyleIdx="1" presStyleCnt="5" custScaleY="505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23411A7-998D-4E6F-A0D4-9FFDB116CFFD}" type="pres">
      <dgm:prSet presAssocID="{1211CDEC-7B74-4945-934B-D7D69577FE0C}" presName="spNode" presStyleCnt="0"/>
      <dgm:spPr/>
    </dgm:pt>
    <dgm:pt modelId="{95744543-6F42-4AAA-A317-4864D63CEFD2}" type="pres">
      <dgm:prSet presAssocID="{6EF601E3-2694-42B9-9FD2-63BE6DFF4AEE}" presName="sibTrans" presStyleLbl="sibTrans1D1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4383277" y="1824450"/>
              </a:moveTo>
              <a:arcTo wR="2208459" hR="2208459" stAng="20999188" swAng="3057454"/>
            </a:path>
          </a:pathLst>
        </a:custGeom>
      </dgm:spPr>
      <dgm:t>
        <a:bodyPr/>
        <a:lstStyle/>
        <a:p>
          <a:endParaRPr lang="en-US"/>
        </a:p>
      </dgm:t>
    </dgm:pt>
    <dgm:pt modelId="{B64457C1-9456-4BD5-915E-DCE98B49E671}" type="pres">
      <dgm:prSet presAssocID="{4837E8F7-12B3-4C9E-997E-1B73C76040ED}" presName="node" presStyleLbl="node1" presStyleIdx="2" presStyleCnt="5" custScaleY="5873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9E6219C-3C81-455D-94D7-9C1A852468EE}" type="pres">
      <dgm:prSet presAssocID="{4837E8F7-12B3-4C9E-997E-1B73C76040ED}" presName="spNode" presStyleCnt="0"/>
      <dgm:spPr/>
    </dgm:pt>
    <dgm:pt modelId="{87947BBB-837B-4D60-8C51-8D4C987E5076}" type="pres">
      <dgm:prSet presAssocID="{E5BD03C5-406A-4F95-BF71-13C4BAECBC05}" presName="sibTrans" presStyleLbl="sibTrans1D1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843101" y="4323766"/>
              </a:moveTo>
              <a:arcTo wR="2208459" hR="2208459" stAng="4397971" swAng="2004058"/>
            </a:path>
          </a:pathLst>
        </a:custGeom>
      </dgm:spPr>
      <dgm:t>
        <a:bodyPr/>
        <a:lstStyle/>
        <a:p>
          <a:endParaRPr lang="en-US"/>
        </a:p>
      </dgm:t>
    </dgm:pt>
    <dgm:pt modelId="{F26B4C35-B729-4489-9460-18E0EC084FEE}" type="pres">
      <dgm:prSet presAssocID="{8D727AEE-BC52-4BD8-9F87-208B5AD9BECD}" presName="node" presStyleLbl="node1" presStyleIdx="3" presStyleCnt="5" custScaleY="5873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067C63B-9BAC-4E12-B337-FD3D71B9B6FC}" type="pres">
      <dgm:prSet presAssocID="{8D727AEE-BC52-4BD8-9F87-208B5AD9BECD}" presName="spNode" presStyleCnt="0"/>
      <dgm:spPr/>
    </dgm:pt>
    <dgm:pt modelId="{824C3665-93B4-4327-82D4-3776F43FA7FA}" type="pres">
      <dgm:prSet presAssocID="{83A9546F-F238-44CD-A608-0D4CFED057D6}" presName="sibTrans" presStyleLbl="sibTrans1D1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540299" y="3655710"/>
              </a:moveTo>
              <a:arcTo wR="2208459" hR="2208459" stAng="8343358" swAng="3057454"/>
            </a:path>
          </a:pathLst>
        </a:custGeom>
      </dgm:spPr>
      <dgm:t>
        <a:bodyPr/>
        <a:lstStyle/>
        <a:p>
          <a:endParaRPr lang="en-US"/>
        </a:p>
      </dgm:t>
    </dgm:pt>
    <dgm:pt modelId="{EB22C6EF-11C2-42C0-8CCC-5A204C38E9DC}" type="pres">
      <dgm:prSet presAssocID="{86A4A9C5-BF8B-4C26-9E20-424AE21E6CB9}" presName="node" presStyleLbl="node1" presStyleIdx="4" presStyleCnt="5" custScaleY="505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59B5247-C4CE-4938-998B-AF7BD6F0211A}" type="pres">
      <dgm:prSet presAssocID="{86A4A9C5-BF8B-4C26-9E20-424AE21E6CB9}" presName="spNode" presStyleCnt="0"/>
      <dgm:spPr/>
    </dgm:pt>
    <dgm:pt modelId="{EAE96B8F-C916-486E-962C-246ADFB0ACEF}" type="pres">
      <dgm:prSet presAssocID="{01BC681C-B6C9-4219-9FB9-2A4AA5B7F7AC}" presName="sibTrans" presStyleLbl="sibTrans1D1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27331" y="1232537"/>
              </a:moveTo>
              <a:arcTo wR="2208459" hR="2208459" stAng="12373518" swAng="2442284"/>
            </a:path>
          </a:pathLst>
        </a:custGeom>
      </dgm:spPr>
      <dgm:t>
        <a:bodyPr/>
        <a:lstStyle/>
        <a:p>
          <a:endParaRPr lang="en-US"/>
        </a:p>
      </dgm:t>
    </dgm:pt>
  </dgm:ptLst>
  <dgm:cxnLst>
    <dgm:cxn modelId="{BABD1C14-F335-4E69-8ADC-E031E324347E}" type="presOf" srcId="{32F34A00-65AE-47C7-8957-8F016A7CBAE4}" destId="{B67D65F6-B93D-468F-97F3-FCBD23898E5B}" srcOrd="0" destOrd="0" presId="urn:microsoft.com/office/officeart/2005/8/layout/cycle6"/>
    <dgm:cxn modelId="{58EA79B9-818F-4D61-84AB-F6786CA07D2F}" type="presOf" srcId="{6EF601E3-2694-42B9-9FD2-63BE6DFF4AEE}" destId="{95744543-6F42-4AAA-A317-4864D63CEFD2}" srcOrd="0" destOrd="0" presId="urn:microsoft.com/office/officeart/2005/8/layout/cycle6"/>
    <dgm:cxn modelId="{DDCCEEF6-B3E2-47B0-9EFC-C4DC21A043CA}" srcId="{32F34A00-65AE-47C7-8957-8F016A7CBAE4}" destId="{4837E8F7-12B3-4C9E-997E-1B73C76040ED}" srcOrd="2" destOrd="0" parTransId="{9AA85673-7864-4644-8C36-E7E3924EA3F9}" sibTransId="{E5BD03C5-406A-4F95-BF71-13C4BAECBC05}"/>
    <dgm:cxn modelId="{CA4D727F-34E3-473A-995A-C711E7D8161F}" srcId="{32F34A00-65AE-47C7-8957-8F016A7CBAE4}" destId="{8D727AEE-BC52-4BD8-9F87-208B5AD9BECD}" srcOrd="3" destOrd="0" parTransId="{A5468219-1C33-4FDD-95F3-8C54024A9499}" sibTransId="{83A9546F-F238-44CD-A608-0D4CFED057D6}"/>
    <dgm:cxn modelId="{C37EE066-37CA-448F-AEFC-4C67A5442037}" type="presOf" srcId="{E5BD03C5-406A-4F95-BF71-13C4BAECBC05}" destId="{87947BBB-837B-4D60-8C51-8D4C987E5076}" srcOrd="0" destOrd="0" presId="urn:microsoft.com/office/officeart/2005/8/layout/cycle6"/>
    <dgm:cxn modelId="{4B6F5DD7-8CD0-4809-B581-1E2149D3AD68}" srcId="{32F34A00-65AE-47C7-8957-8F016A7CBAE4}" destId="{1211CDEC-7B74-4945-934B-D7D69577FE0C}" srcOrd="1" destOrd="0" parTransId="{CA3BEEEB-A668-4D91-8A18-BC0D8EECD24D}" sibTransId="{6EF601E3-2694-42B9-9FD2-63BE6DFF4AEE}"/>
    <dgm:cxn modelId="{BC2AC163-6222-46A1-8D94-67052C89B836}" type="presOf" srcId="{83A9546F-F238-44CD-A608-0D4CFED057D6}" destId="{824C3665-93B4-4327-82D4-3776F43FA7FA}" srcOrd="0" destOrd="0" presId="urn:microsoft.com/office/officeart/2005/8/layout/cycle6"/>
    <dgm:cxn modelId="{7FEFC1C8-3897-46B7-8FD6-0C8260C02F08}" type="presOf" srcId="{86A4A9C5-BF8B-4C26-9E20-424AE21E6CB9}" destId="{EB22C6EF-11C2-42C0-8CCC-5A204C38E9DC}" srcOrd="0" destOrd="0" presId="urn:microsoft.com/office/officeart/2005/8/layout/cycle6"/>
    <dgm:cxn modelId="{817D5152-4D8C-4F92-8B73-C815B33EB0C4}" type="presOf" srcId="{8D727AEE-BC52-4BD8-9F87-208B5AD9BECD}" destId="{F26B4C35-B729-4489-9460-18E0EC084FEE}" srcOrd="0" destOrd="0" presId="urn:microsoft.com/office/officeart/2005/8/layout/cycle6"/>
    <dgm:cxn modelId="{9FF1B5D1-78B0-4F6E-9862-259A846D4801}" type="presOf" srcId="{1211CDEC-7B74-4945-934B-D7D69577FE0C}" destId="{761E726F-B1EB-45D1-AA20-26E6F47C8201}" srcOrd="0" destOrd="0" presId="urn:microsoft.com/office/officeart/2005/8/layout/cycle6"/>
    <dgm:cxn modelId="{C36E9884-DE47-482E-9D25-19043457E9BA}" srcId="{32F34A00-65AE-47C7-8957-8F016A7CBAE4}" destId="{FA512D78-AE0A-4233-ABC9-48CA049CF364}" srcOrd="0" destOrd="0" parTransId="{56D3768A-C6ED-432D-8BC6-9DE365A72481}" sibTransId="{3769B651-BF24-4039-9FC0-28340B9AED63}"/>
    <dgm:cxn modelId="{459C5C37-AA0C-40A8-BDB1-D712D1672EC5}" srcId="{32F34A00-65AE-47C7-8957-8F016A7CBAE4}" destId="{86A4A9C5-BF8B-4C26-9E20-424AE21E6CB9}" srcOrd="4" destOrd="0" parTransId="{6E955D92-1EE9-4EBB-82C4-FF40628247CC}" sibTransId="{01BC681C-B6C9-4219-9FB9-2A4AA5B7F7AC}"/>
    <dgm:cxn modelId="{5F32B16F-EE9F-42E4-8A5F-DC077C0722CD}" type="presOf" srcId="{FA512D78-AE0A-4233-ABC9-48CA049CF364}" destId="{5E3BDA36-9081-4645-8BC0-B696BCB938AB}" srcOrd="0" destOrd="0" presId="urn:microsoft.com/office/officeart/2005/8/layout/cycle6"/>
    <dgm:cxn modelId="{F375D871-9FC6-4D51-925C-2BA3EA1E6784}" type="presOf" srcId="{01BC681C-B6C9-4219-9FB9-2A4AA5B7F7AC}" destId="{EAE96B8F-C916-486E-962C-246ADFB0ACEF}" srcOrd="0" destOrd="0" presId="urn:microsoft.com/office/officeart/2005/8/layout/cycle6"/>
    <dgm:cxn modelId="{C09361F4-0289-4CFE-B30F-D8DD01803206}" type="presOf" srcId="{4837E8F7-12B3-4C9E-997E-1B73C76040ED}" destId="{B64457C1-9456-4BD5-915E-DCE98B49E671}" srcOrd="0" destOrd="0" presId="urn:microsoft.com/office/officeart/2005/8/layout/cycle6"/>
    <dgm:cxn modelId="{B0465AD8-4C94-4DAC-9237-AC5075A13758}" type="presOf" srcId="{3769B651-BF24-4039-9FC0-28340B9AED63}" destId="{AA680C75-0370-4227-BA84-3A75C045003A}" srcOrd="0" destOrd="0" presId="urn:microsoft.com/office/officeart/2005/8/layout/cycle6"/>
    <dgm:cxn modelId="{A4BEACC7-5A46-4BAD-B9C3-E91DAAA5A810}" type="presParOf" srcId="{B67D65F6-B93D-468F-97F3-FCBD23898E5B}" destId="{5E3BDA36-9081-4645-8BC0-B696BCB938AB}" srcOrd="0" destOrd="0" presId="urn:microsoft.com/office/officeart/2005/8/layout/cycle6"/>
    <dgm:cxn modelId="{0F35225D-07C0-48D4-A130-C6F108D53000}" type="presParOf" srcId="{B67D65F6-B93D-468F-97F3-FCBD23898E5B}" destId="{398D53E8-2FF7-4BB6-8D0A-569F9DD0B1AB}" srcOrd="1" destOrd="0" presId="urn:microsoft.com/office/officeart/2005/8/layout/cycle6"/>
    <dgm:cxn modelId="{FD6020BD-94F2-4D55-ACB8-8F66A734D56F}" type="presParOf" srcId="{B67D65F6-B93D-468F-97F3-FCBD23898E5B}" destId="{AA680C75-0370-4227-BA84-3A75C045003A}" srcOrd="2" destOrd="0" presId="urn:microsoft.com/office/officeart/2005/8/layout/cycle6"/>
    <dgm:cxn modelId="{FE8A5BAF-EE9F-4E61-9458-4E54B9FFA525}" type="presParOf" srcId="{B67D65F6-B93D-468F-97F3-FCBD23898E5B}" destId="{761E726F-B1EB-45D1-AA20-26E6F47C8201}" srcOrd="3" destOrd="0" presId="urn:microsoft.com/office/officeart/2005/8/layout/cycle6"/>
    <dgm:cxn modelId="{3D859A52-39A4-4141-B8FF-558414016038}" type="presParOf" srcId="{B67D65F6-B93D-468F-97F3-FCBD23898E5B}" destId="{B23411A7-998D-4E6F-A0D4-9FFDB116CFFD}" srcOrd="4" destOrd="0" presId="urn:microsoft.com/office/officeart/2005/8/layout/cycle6"/>
    <dgm:cxn modelId="{F35AE792-4DC5-48C2-B89D-A2CBF2A6D053}" type="presParOf" srcId="{B67D65F6-B93D-468F-97F3-FCBD23898E5B}" destId="{95744543-6F42-4AAA-A317-4864D63CEFD2}" srcOrd="5" destOrd="0" presId="urn:microsoft.com/office/officeart/2005/8/layout/cycle6"/>
    <dgm:cxn modelId="{0199B0C7-C750-4A37-970A-F45409714E48}" type="presParOf" srcId="{B67D65F6-B93D-468F-97F3-FCBD23898E5B}" destId="{B64457C1-9456-4BD5-915E-DCE98B49E671}" srcOrd="6" destOrd="0" presId="urn:microsoft.com/office/officeart/2005/8/layout/cycle6"/>
    <dgm:cxn modelId="{1212AD46-7043-448C-BC15-86508B54549A}" type="presParOf" srcId="{B67D65F6-B93D-468F-97F3-FCBD23898E5B}" destId="{19E6219C-3C81-455D-94D7-9C1A852468EE}" srcOrd="7" destOrd="0" presId="urn:microsoft.com/office/officeart/2005/8/layout/cycle6"/>
    <dgm:cxn modelId="{A1A7847D-2F7A-425E-B647-8A0EC6530D3B}" type="presParOf" srcId="{B67D65F6-B93D-468F-97F3-FCBD23898E5B}" destId="{87947BBB-837B-4D60-8C51-8D4C987E5076}" srcOrd="8" destOrd="0" presId="urn:microsoft.com/office/officeart/2005/8/layout/cycle6"/>
    <dgm:cxn modelId="{1BC6B557-2C2C-47BF-9FAB-88C525CFD7AB}" type="presParOf" srcId="{B67D65F6-B93D-468F-97F3-FCBD23898E5B}" destId="{F26B4C35-B729-4489-9460-18E0EC084FEE}" srcOrd="9" destOrd="0" presId="urn:microsoft.com/office/officeart/2005/8/layout/cycle6"/>
    <dgm:cxn modelId="{06BDE587-45FD-40C1-9F43-CDEFE231C3FD}" type="presParOf" srcId="{B67D65F6-B93D-468F-97F3-FCBD23898E5B}" destId="{5067C63B-9BAC-4E12-B337-FD3D71B9B6FC}" srcOrd="10" destOrd="0" presId="urn:microsoft.com/office/officeart/2005/8/layout/cycle6"/>
    <dgm:cxn modelId="{9BDB9F03-29EA-4593-B1B3-095E75534044}" type="presParOf" srcId="{B67D65F6-B93D-468F-97F3-FCBD23898E5B}" destId="{824C3665-93B4-4327-82D4-3776F43FA7FA}" srcOrd="11" destOrd="0" presId="urn:microsoft.com/office/officeart/2005/8/layout/cycle6"/>
    <dgm:cxn modelId="{3409D0D5-5208-4006-B29B-53A65D012B30}" type="presParOf" srcId="{B67D65F6-B93D-468F-97F3-FCBD23898E5B}" destId="{EB22C6EF-11C2-42C0-8CCC-5A204C38E9DC}" srcOrd="12" destOrd="0" presId="urn:microsoft.com/office/officeart/2005/8/layout/cycle6"/>
    <dgm:cxn modelId="{CFAFCCE3-3A51-4207-B2F1-7C577DDD91E6}" type="presParOf" srcId="{B67D65F6-B93D-468F-97F3-FCBD23898E5B}" destId="{B59B5247-C4CE-4938-998B-AF7BD6F0211A}" srcOrd="13" destOrd="0" presId="urn:microsoft.com/office/officeart/2005/8/layout/cycle6"/>
    <dgm:cxn modelId="{34813005-B9B0-4288-96B1-69F65DB6519E}" type="presParOf" srcId="{B67D65F6-B93D-468F-97F3-FCBD23898E5B}" destId="{EAE96B8F-C916-486E-962C-246ADFB0ACE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image" Target="../media/image156.png"/><Relationship Id="rId4" Type="http://schemas.openxmlformats.org/officeDocument/2006/relationships/image" Target="../media/image15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41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25157B-0061-4CB1-B7A3-A81A8735EE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918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94304-82B7-41B2-853D-03E5FF6BCC24}" type="slidenum">
              <a:rPr lang="en-GB" smtClean="0">
                <a:solidFill>
                  <a:srgbClr val="000000"/>
                </a:solidFill>
              </a:rPr>
              <a:pPr/>
              <a:t>1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4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34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7666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4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5E92E-CF65-4C7D-AFDE-537F777181A7}" type="slidenum">
              <a:rPr lang="it-IT" smtClean="0">
                <a:solidFill>
                  <a:srgbClr val="000000"/>
                </a:solidFill>
              </a:rPr>
              <a:pPr/>
              <a:t>10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0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0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90039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6C02A9-88CC-4B0B-B102-9BF308250EDD}" type="slidenum">
              <a:rPr lang="it-IT" smtClean="0">
                <a:solidFill>
                  <a:srgbClr val="000000"/>
                </a:solidFill>
              </a:rPr>
              <a:pPr/>
              <a:t>11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0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0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82889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8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62DE2F-CBE1-46E8-8524-50B356E63AA9}" type="slidenum">
              <a:rPr lang="it-IT" smtClean="0">
                <a:solidFill>
                  <a:srgbClr val="000000"/>
                </a:solidFill>
              </a:rPr>
              <a:pPr/>
              <a:t>12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0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0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61735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2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4E8C9-CDD4-4B8D-B6D3-6025E7595B82}" type="slidenum">
              <a:rPr lang="it-IT" smtClean="0">
                <a:solidFill>
                  <a:srgbClr val="000000"/>
                </a:solidFill>
              </a:rPr>
              <a:pPr/>
              <a:t>13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1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83359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2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4DD6D4-5B56-4C10-94C2-D9096F10CC95}" type="slidenum">
              <a:rPr lang="it-IT" smtClean="0">
                <a:solidFill>
                  <a:srgbClr val="000000"/>
                </a:solidFill>
              </a:rPr>
              <a:pPr/>
              <a:t>14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2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2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08815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4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734DB-2FA7-464F-A3E0-7F9D681AC325}" type="slidenum">
              <a:rPr lang="it-IT" smtClean="0">
                <a:solidFill>
                  <a:srgbClr val="000000"/>
                </a:solidFill>
              </a:rPr>
              <a:pPr/>
              <a:t>15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2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2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623750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1AE1F-E46E-4865-902B-1AD668ACF407}" type="slidenum">
              <a:rPr lang="it-IT" smtClean="0">
                <a:solidFill>
                  <a:srgbClr val="000000"/>
                </a:solidFill>
              </a:rPr>
              <a:pPr/>
              <a:t>16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2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2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69548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5E7C1-59C5-442E-A4C3-19F7F1A4FF51}" type="slidenum">
              <a:rPr lang="it-IT" smtClean="0">
                <a:solidFill>
                  <a:srgbClr val="000000"/>
                </a:solidFill>
              </a:rPr>
              <a:pPr/>
              <a:t>17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2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2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045792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0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A4947-5977-433C-8D6E-CB23468F7FDF}" type="slidenum">
              <a:rPr lang="it-IT" smtClean="0">
                <a:solidFill>
                  <a:srgbClr val="000000"/>
                </a:solidFill>
              </a:rPr>
              <a:pPr/>
              <a:t>18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3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3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054125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72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A70D5-FD5B-4506-9E99-893526A855E8}" type="slidenum">
              <a:rPr lang="it-IT" smtClean="0">
                <a:solidFill>
                  <a:srgbClr val="000000"/>
                </a:solidFill>
              </a:rPr>
              <a:pPr/>
              <a:t>2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34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34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2083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81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4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616E25-0043-4D70-AF49-D989F8E6CD26}" type="slidenum">
              <a:rPr lang="it-IT" smtClean="0">
                <a:solidFill>
                  <a:srgbClr val="000000"/>
                </a:solidFill>
              </a:rPr>
              <a:pPr/>
              <a:t>22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3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3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069752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4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50C1D-1BBD-4CFD-BFC4-2957093F6597}" type="slidenum">
              <a:rPr lang="it-IT" smtClean="0">
                <a:solidFill>
                  <a:srgbClr val="000000"/>
                </a:solidFill>
              </a:rPr>
              <a:pPr/>
              <a:t>23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9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9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60681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102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033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847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2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F71CE-A7EB-4E8B-8389-8E3BAD358674}" type="slidenum">
              <a:rPr lang="it-IT" smtClean="0">
                <a:solidFill>
                  <a:srgbClr val="000000"/>
                </a:solidFill>
              </a:rPr>
              <a:pPr/>
              <a:t>27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3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3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250558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649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258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121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4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D864E-93D1-46EE-83CF-5D6B7C1CDF3F}" type="slidenum">
              <a:rPr lang="it-IT" smtClean="0">
                <a:solidFill>
                  <a:srgbClr val="000000"/>
                </a:solidFill>
              </a:rPr>
              <a:pPr/>
              <a:t>3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1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1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7170077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0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B02DF-8969-4E2B-BE00-391178D2953A}" type="slidenum">
              <a:rPr lang="it-IT" smtClean="0">
                <a:solidFill>
                  <a:srgbClr val="000000"/>
                </a:solidFill>
              </a:rPr>
              <a:pPr/>
              <a:t>31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5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5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83121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EA4E6-6121-464E-B8F5-23B05B7B89F9}" type="slidenum">
              <a:rPr lang="it-IT" smtClean="0">
                <a:solidFill>
                  <a:srgbClr val="000000"/>
                </a:solidFill>
              </a:rPr>
              <a:pPr/>
              <a:t>32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7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7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365085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1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D5F43C-04B8-457D-9D8C-37F1452F94B5}" type="slidenum">
              <a:rPr lang="it-IT" smtClean="0">
                <a:solidFill>
                  <a:srgbClr val="000000"/>
                </a:solidFill>
              </a:rPr>
              <a:pPr/>
              <a:t>33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8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8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74216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5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06EF5-3130-4045-8AF4-8FFB40FE1479}" type="slidenum">
              <a:rPr lang="it-IT" smtClean="0">
                <a:solidFill>
                  <a:srgbClr val="000000"/>
                </a:solidFill>
              </a:rPr>
              <a:pPr/>
              <a:t>34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8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8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9679124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4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2A74F5-6253-41CD-B593-D739635C86EF}" type="slidenum">
              <a:rPr lang="it-IT" smtClean="0">
                <a:solidFill>
                  <a:srgbClr val="000000"/>
                </a:solidFill>
              </a:rPr>
              <a:pPr/>
              <a:t>35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5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781415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8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33BAF-EB77-4089-A6E5-7833DEC41173}" type="slidenum">
              <a:rPr lang="it-IT" smtClean="0">
                <a:solidFill>
                  <a:srgbClr val="000000"/>
                </a:solidFill>
              </a:rPr>
              <a:pPr/>
              <a:t>37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8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8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90197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F6A43-9081-461B-9F8F-F8B5A3A3AE8E}" type="slidenum">
              <a:rPr lang="it-IT" smtClean="0">
                <a:solidFill>
                  <a:srgbClr val="000000"/>
                </a:solidFill>
              </a:rPr>
              <a:pPr/>
              <a:t>38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9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9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767282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F6B282-5298-4BE7-80D6-4B07180EFBAE}" type="slidenum">
              <a:rPr lang="it-IT" smtClean="0">
                <a:solidFill>
                  <a:srgbClr val="000000"/>
                </a:solidFill>
              </a:rPr>
              <a:pPr/>
              <a:t>39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9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9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102252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0710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201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514880-6A30-45E0-A20C-E7F9141A305E}" type="slidenum">
              <a:rPr lang="it-IT" smtClean="0">
                <a:solidFill>
                  <a:srgbClr val="000000"/>
                </a:solidFill>
              </a:rPr>
              <a:pPr/>
              <a:t>4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34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34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068874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2192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653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002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729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7272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9206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2969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9893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8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8BEA-B190-4FD6-B034-BC0F4F06CD1A}" type="slidenum">
              <a:rPr lang="it-IT" smtClean="0">
                <a:solidFill>
                  <a:srgbClr val="000000"/>
                </a:solidFill>
              </a:rPr>
              <a:pPr/>
              <a:t>52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9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9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745172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27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3689B0-C66E-4340-A449-E3F5ED750DB2}" type="slidenum">
              <a:rPr lang="it-IT" smtClean="0">
                <a:solidFill>
                  <a:srgbClr val="000000"/>
                </a:solidFill>
              </a:rPr>
              <a:pPr/>
              <a:t>5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799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799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6401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0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DD026-6E0E-4DEA-AB5C-279C7EB2D213}" type="slidenum">
              <a:rPr lang="it-IT" smtClean="0">
                <a:solidFill>
                  <a:srgbClr val="000000"/>
                </a:solidFill>
              </a:rPr>
              <a:pPr/>
              <a:t>6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10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10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7712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A4821-C444-4F4D-B5E2-EB0231D41B13}" type="slidenum">
              <a:rPr lang="it-IT">
                <a:solidFill>
                  <a:srgbClr val="000000"/>
                </a:solidFill>
              </a:rPr>
              <a:pPr/>
              <a:t>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4988"/>
            <a:ext cx="5029201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2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030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A2722-AC04-4AAB-B4FD-8A9428E33C49}" type="slidenum">
              <a:rPr lang="it-IT" smtClean="0">
                <a:solidFill>
                  <a:srgbClr val="000000"/>
                </a:solidFill>
              </a:rPr>
              <a:pPr/>
              <a:t>9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800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800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3392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3.jp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379F6-0356-4F65-A50F-576A0FB10E4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54174-D0C9-4383-9540-D0CFD04167A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F8E5-A518-49D1-A709-1F2459302A2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7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86"/>
              <a:ext cx="2855669" cy="85831"/>
              <a:chOff x="1066926" y="6560954"/>
              <a:chExt cx="2855669" cy="98088"/>
            </a:xfrm>
          </p:grpSpPr>
          <p:cxnSp>
            <p:nvCxnSpPr>
              <p:cNvPr id="9" name="Straight Connector 10"/>
              <p:cNvCxnSpPr/>
              <p:nvPr userDrawn="1"/>
            </p:nvCxnSpPr>
            <p:spPr>
              <a:xfrm>
                <a:off x="1066926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1"/>
              <p:cNvCxnSpPr/>
              <p:nvPr userDrawn="1"/>
            </p:nvCxnSpPr>
            <p:spPr>
              <a:xfrm>
                <a:off x="2039981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2"/>
              <p:cNvCxnSpPr/>
              <p:nvPr userDrawn="1"/>
            </p:nvCxnSpPr>
            <p:spPr>
              <a:xfrm>
                <a:off x="2793978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3"/>
              <p:cNvCxnSpPr/>
              <p:nvPr userDrawn="1"/>
            </p:nvCxnSpPr>
            <p:spPr>
              <a:xfrm>
                <a:off x="3922595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9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D35D-32ED-4894-A1DF-7040A01212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5812F-1AB1-49F3-AC34-C6283569FF2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1D0943-321D-4B22-B761-64445929D4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22AA1-F03D-465F-9EC0-9FB8ACA8B87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DC74-5540-4722-AAC5-363EE2A2CAD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739F3-3793-4B69-B59A-ECB8DA37239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7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86"/>
              <a:ext cx="2855669" cy="85831"/>
              <a:chOff x="1066926" y="6560954"/>
              <a:chExt cx="2855669" cy="98088"/>
            </a:xfrm>
          </p:grpSpPr>
          <p:cxnSp>
            <p:nvCxnSpPr>
              <p:cNvPr id="9" name="Straight Connector 10"/>
              <p:cNvCxnSpPr/>
              <p:nvPr userDrawn="1"/>
            </p:nvCxnSpPr>
            <p:spPr>
              <a:xfrm>
                <a:off x="1066926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1"/>
              <p:cNvCxnSpPr/>
              <p:nvPr userDrawn="1"/>
            </p:nvCxnSpPr>
            <p:spPr>
              <a:xfrm>
                <a:off x="2039981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2"/>
              <p:cNvCxnSpPr/>
              <p:nvPr userDrawn="1"/>
            </p:nvCxnSpPr>
            <p:spPr>
              <a:xfrm>
                <a:off x="2793978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3"/>
              <p:cNvCxnSpPr/>
              <p:nvPr userDrawn="1"/>
            </p:nvCxnSpPr>
            <p:spPr>
              <a:xfrm>
                <a:off x="3922595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9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473F2-5788-4629-9EC2-4C0E5BCE993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32A13-BC36-4DD5-860B-2432417644E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287A927-81D3-4E97-9490-93734BA355D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9DDA7-D87C-4A78-BC0D-822D55AE261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FC902-5972-4AD5-8448-B864150569C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7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86"/>
              <a:ext cx="2855669" cy="85831"/>
              <a:chOff x="1066926" y="6560954"/>
              <a:chExt cx="2855669" cy="98088"/>
            </a:xfrm>
          </p:grpSpPr>
          <p:cxnSp>
            <p:nvCxnSpPr>
              <p:cNvPr id="9" name="Straight Connector 10"/>
              <p:cNvCxnSpPr/>
              <p:nvPr userDrawn="1"/>
            </p:nvCxnSpPr>
            <p:spPr>
              <a:xfrm>
                <a:off x="1066926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1"/>
              <p:cNvCxnSpPr/>
              <p:nvPr userDrawn="1"/>
            </p:nvCxnSpPr>
            <p:spPr>
              <a:xfrm>
                <a:off x="2039981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2"/>
              <p:cNvCxnSpPr/>
              <p:nvPr userDrawn="1"/>
            </p:nvCxnSpPr>
            <p:spPr>
              <a:xfrm>
                <a:off x="2793978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3"/>
              <p:cNvCxnSpPr/>
              <p:nvPr userDrawn="1"/>
            </p:nvCxnSpPr>
            <p:spPr>
              <a:xfrm>
                <a:off x="3922595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9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0D602-EDC9-4278-A0EF-B705E7BAE74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F33E8-C6B7-4459-8F6F-15C0317F20D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50465-596F-437C-8106-7E7060CF618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1AF878-D07C-4551-ADC4-915CF637EB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D1399-DF40-4406-B2D6-5D87FB222EB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D238E-353F-450B-8A91-750974FD926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7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86"/>
              <a:ext cx="2855669" cy="85831"/>
              <a:chOff x="1066926" y="6560954"/>
              <a:chExt cx="2855669" cy="98088"/>
            </a:xfrm>
          </p:grpSpPr>
          <p:cxnSp>
            <p:nvCxnSpPr>
              <p:cNvPr id="9" name="Straight Connector 10"/>
              <p:cNvCxnSpPr/>
              <p:nvPr userDrawn="1"/>
            </p:nvCxnSpPr>
            <p:spPr>
              <a:xfrm>
                <a:off x="1066926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1"/>
              <p:cNvCxnSpPr/>
              <p:nvPr userDrawn="1"/>
            </p:nvCxnSpPr>
            <p:spPr>
              <a:xfrm>
                <a:off x="2039981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2"/>
              <p:cNvCxnSpPr/>
              <p:nvPr userDrawn="1"/>
            </p:nvCxnSpPr>
            <p:spPr>
              <a:xfrm>
                <a:off x="2793978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3"/>
              <p:cNvCxnSpPr/>
              <p:nvPr userDrawn="1"/>
            </p:nvCxnSpPr>
            <p:spPr>
              <a:xfrm>
                <a:off x="3922595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9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FB09-0EF9-4EAB-A677-823A1722B12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A8368-233B-4BF3-B629-CB9114A03F9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6F10B1-F6AD-4BD0-8923-3AC6638ABC4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675FE1-0596-43FC-AF89-E03FE84192B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83C9FE-6B18-4B88-A619-F85F425ECA6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8CAABD-491E-4D7F-A5AA-8F5ECF3E808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32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54"/>
              <a:ext cx="2855669" cy="85830"/>
              <a:chOff x="1066926" y="6560927"/>
              <a:chExt cx="2855669" cy="98087"/>
            </a:xfrm>
          </p:grpSpPr>
          <p:cxnSp>
            <p:nvCxnSpPr>
              <p:cNvPr id="9" name="Straight Connector 35"/>
              <p:cNvCxnSpPr/>
              <p:nvPr userDrawn="1"/>
            </p:nvCxnSpPr>
            <p:spPr>
              <a:xfrm>
                <a:off x="1066926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6"/>
              <p:cNvCxnSpPr/>
              <p:nvPr userDrawn="1"/>
            </p:nvCxnSpPr>
            <p:spPr>
              <a:xfrm>
                <a:off x="2039981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7"/>
              <p:cNvCxnSpPr/>
              <p:nvPr userDrawn="1"/>
            </p:nvCxnSpPr>
            <p:spPr>
              <a:xfrm>
                <a:off x="2793978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38"/>
              <p:cNvCxnSpPr/>
              <p:nvPr userDrawn="1"/>
            </p:nvCxnSpPr>
            <p:spPr>
              <a:xfrm>
                <a:off x="3922595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34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D8BA1F-2609-4F60-A684-E050B8754EA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077200" cy="49831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DCBD2BB9-823D-4D11-A861-1568E9322680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B082FF-A678-462A-A14E-D220D8F3C79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C4422-B0C5-4A2C-BB1F-93CB84FD696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FB2B81-626E-4FD7-AFA3-C8EFF2E96FF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777B36-35A0-4A26-9CA3-B046A1E695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F67C5BE-2172-4DC8-BBAA-6F6F1B07DC9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857530D-3237-4975-AC4F-C17F0476F8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32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54"/>
              <a:ext cx="2855669" cy="85830"/>
              <a:chOff x="1066926" y="6560927"/>
              <a:chExt cx="2855669" cy="98087"/>
            </a:xfrm>
          </p:grpSpPr>
          <p:cxnSp>
            <p:nvCxnSpPr>
              <p:cNvPr id="9" name="Straight Connector 35"/>
              <p:cNvCxnSpPr/>
              <p:nvPr userDrawn="1"/>
            </p:nvCxnSpPr>
            <p:spPr>
              <a:xfrm>
                <a:off x="1066926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6"/>
              <p:cNvCxnSpPr/>
              <p:nvPr userDrawn="1"/>
            </p:nvCxnSpPr>
            <p:spPr>
              <a:xfrm>
                <a:off x="2039981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7"/>
              <p:cNvCxnSpPr/>
              <p:nvPr userDrawn="1"/>
            </p:nvCxnSpPr>
            <p:spPr>
              <a:xfrm>
                <a:off x="2793978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38"/>
              <p:cNvCxnSpPr/>
              <p:nvPr userDrawn="1"/>
            </p:nvCxnSpPr>
            <p:spPr>
              <a:xfrm>
                <a:off x="3922595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34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FC0BCED-5639-495D-8C18-183EA910A41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5A2D8-1756-46B5-8264-FC352D5134F0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74F7EF-ACDA-4F06-B3E1-21DF979A2A7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FF80465-EAB8-4AE4-A2B8-151116DA12C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8C5E7A-AD25-46BB-A72F-90EE07FE41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2A05D9-38A0-40BC-9340-C2217B999A8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32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54"/>
              <a:ext cx="2855669" cy="85830"/>
              <a:chOff x="1066926" y="6560927"/>
              <a:chExt cx="2855669" cy="98087"/>
            </a:xfrm>
          </p:grpSpPr>
          <p:cxnSp>
            <p:nvCxnSpPr>
              <p:cNvPr id="9" name="Straight Connector 35"/>
              <p:cNvCxnSpPr/>
              <p:nvPr userDrawn="1"/>
            </p:nvCxnSpPr>
            <p:spPr>
              <a:xfrm>
                <a:off x="1066926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6"/>
              <p:cNvCxnSpPr/>
              <p:nvPr userDrawn="1"/>
            </p:nvCxnSpPr>
            <p:spPr>
              <a:xfrm>
                <a:off x="2039981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7"/>
              <p:cNvCxnSpPr/>
              <p:nvPr userDrawn="1"/>
            </p:nvCxnSpPr>
            <p:spPr>
              <a:xfrm>
                <a:off x="2793978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38"/>
              <p:cNvCxnSpPr/>
              <p:nvPr userDrawn="1"/>
            </p:nvCxnSpPr>
            <p:spPr>
              <a:xfrm>
                <a:off x="3922595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34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CC1A42-B467-42C7-8C4D-0387006E877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914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0772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57FD9D1D-2346-46F9-8ADA-8FA0D35BC63A}" type="datetime1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r>
              <a:rPr lang="en-US"/>
              <a:t>CE Mark Pending on SAPIEN XT THV, NovaFlex and Ascendra2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077200" cy="49831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CFDD57E6-FFA6-4332-B0B5-B82F4C5ABBF5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27374F-1EC5-4A61-B560-52C0394D092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8D973-995E-4EF9-BFE8-F84F8E6B0AD7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EB8DB0A-C766-487E-9BEA-485B8B4FABD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E0E8C9-BEB4-4765-976A-7DD5D6E0B74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4A5D8E-2F74-4469-8F80-B02784A5D33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44B0B0-DDAC-47AB-ACC9-0FB17F0175F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32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54"/>
              <a:ext cx="2855669" cy="85830"/>
              <a:chOff x="1066926" y="6560927"/>
              <a:chExt cx="2855669" cy="98087"/>
            </a:xfrm>
          </p:grpSpPr>
          <p:cxnSp>
            <p:nvCxnSpPr>
              <p:cNvPr id="9" name="Straight Connector 35"/>
              <p:cNvCxnSpPr/>
              <p:nvPr userDrawn="1"/>
            </p:nvCxnSpPr>
            <p:spPr>
              <a:xfrm>
                <a:off x="1066926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6"/>
              <p:cNvCxnSpPr/>
              <p:nvPr userDrawn="1"/>
            </p:nvCxnSpPr>
            <p:spPr>
              <a:xfrm>
                <a:off x="2039981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7"/>
              <p:cNvCxnSpPr/>
              <p:nvPr userDrawn="1"/>
            </p:nvCxnSpPr>
            <p:spPr>
              <a:xfrm>
                <a:off x="2793978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38"/>
              <p:cNvCxnSpPr/>
              <p:nvPr userDrawn="1"/>
            </p:nvCxnSpPr>
            <p:spPr>
              <a:xfrm>
                <a:off x="3922595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34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BB14DF-B7E0-4D83-9A26-BF7B3D39CA1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914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0772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57FD9D1D-2346-46F9-8ADA-8FA0D35BC63A}" type="datetime1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r>
              <a:rPr lang="en-US"/>
              <a:t>CE Mark Pending on SAPIEN XT THV, NovaFlex and Ascendra2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DF254-CF22-4E86-9C57-0932083A30C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077200" cy="49831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300A31D2-7DAE-4080-A099-3FF8910C8937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38901C-CF17-4499-BBA4-5B5F60C9F55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13B936-9408-4383-9310-AE54C3A89FA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4F60A3-34B1-4DAD-BC08-0A8000FDF7A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BE3D67-AC0D-46BA-8446-C9375060375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13BB6E-6EA9-4EBC-9822-F553169A0D9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32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54"/>
              <a:ext cx="2855669" cy="85830"/>
              <a:chOff x="1066926" y="6560927"/>
              <a:chExt cx="2855669" cy="98087"/>
            </a:xfrm>
          </p:grpSpPr>
          <p:cxnSp>
            <p:nvCxnSpPr>
              <p:cNvPr id="9" name="Straight Connector 35"/>
              <p:cNvCxnSpPr/>
              <p:nvPr userDrawn="1"/>
            </p:nvCxnSpPr>
            <p:spPr>
              <a:xfrm>
                <a:off x="1066926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6"/>
              <p:cNvCxnSpPr/>
              <p:nvPr userDrawn="1"/>
            </p:nvCxnSpPr>
            <p:spPr>
              <a:xfrm>
                <a:off x="2039981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7"/>
              <p:cNvCxnSpPr/>
              <p:nvPr userDrawn="1"/>
            </p:nvCxnSpPr>
            <p:spPr>
              <a:xfrm>
                <a:off x="2793978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38"/>
              <p:cNvCxnSpPr/>
              <p:nvPr userDrawn="1"/>
            </p:nvCxnSpPr>
            <p:spPr>
              <a:xfrm>
                <a:off x="3922595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34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834968F-0C76-4C2A-85CF-53F13877720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8B2B7-EBCA-4A04-8A9D-55CA0CB1D10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077200" cy="49831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64BC8B55-65A3-49C9-9F09-3E82FEFEB6D8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DE4DE6A-8B0F-40B1-96FA-AF97C2D21E9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0F938E-BF9C-4FD3-8610-C9C2E30235C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D9029D-4FC8-40F0-8C54-573278D1A4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E92C50-22C2-4897-865E-C4E75EB2874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CE4A25-C786-47A7-8307-3070DAA4E1E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32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54"/>
              <a:ext cx="2855669" cy="85830"/>
              <a:chOff x="1066926" y="6560927"/>
              <a:chExt cx="2855669" cy="98087"/>
            </a:xfrm>
          </p:grpSpPr>
          <p:cxnSp>
            <p:nvCxnSpPr>
              <p:cNvPr id="9" name="Straight Connector 35"/>
              <p:cNvCxnSpPr/>
              <p:nvPr userDrawn="1"/>
            </p:nvCxnSpPr>
            <p:spPr>
              <a:xfrm>
                <a:off x="1066926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6"/>
              <p:cNvCxnSpPr/>
              <p:nvPr userDrawn="1"/>
            </p:nvCxnSpPr>
            <p:spPr>
              <a:xfrm>
                <a:off x="2039981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7"/>
              <p:cNvCxnSpPr/>
              <p:nvPr userDrawn="1"/>
            </p:nvCxnSpPr>
            <p:spPr>
              <a:xfrm>
                <a:off x="2793978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38"/>
              <p:cNvCxnSpPr/>
              <p:nvPr userDrawn="1"/>
            </p:nvCxnSpPr>
            <p:spPr>
              <a:xfrm>
                <a:off x="3922595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34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79B265-3B4C-45F5-A61B-B11DDB1D3DF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EA25C-2809-4025-8D0A-EC97DFB56F2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914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0772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57FD9D1D-2346-46F9-8ADA-8FA0D35BC63A}" type="datetime1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r>
              <a:rPr lang="en-US"/>
              <a:t>CE Mark Pending on SAPIEN XT THV, NovaFlex and Ascendra2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077200" cy="49831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1FC2F02E-CC65-49C3-8110-0C015BDCD850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C7575F5-6394-45BB-A630-EE563AFA89D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4D56EB-0687-42EF-AA6B-181903C652E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1BFB2D-F9D4-4AEB-8DB8-3B161EE945B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005AC2-84F3-49C1-B025-413B4F651ED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08985B1-65C1-4B58-8A0A-F522FC192D9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32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54"/>
              <a:ext cx="2855669" cy="85830"/>
              <a:chOff x="1066926" y="6560927"/>
              <a:chExt cx="2855669" cy="98087"/>
            </a:xfrm>
          </p:grpSpPr>
          <p:cxnSp>
            <p:nvCxnSpPr>
              <p:cNvPr id="9" name="Straight Connector 35"/>
              <p:cNvCxnSpPr/>
              <p:nvPr userDrawn="1"/>
            </p:nvCxnSpPr>
            <p:spPr>
              <a:xfrm>
                <a:off x="1066926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6"/>
              <p:cNvCxnSpPr/>
              <p:nvPr userDrawn="1"/>
            </p:nvCxnSpPr>
            <p:spPr>
              <a:xfrm>
                <a:off x="2039981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7"/>
              <p:cNvCxnSpPr/>
              <p:nvPr userDrawn="1"/>
            </p:nvCxnSpPr>
            <p:spPr>
              <a:xfrm>
                <a:off x="2793978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38"/>
              <p:cNvCxnSpPr/>
              <p:nvPr userDrawn="1"/>
            </p:nvCxnSpPr>
            <p:spPr>
              <a:xfrm>
                <a:off x="3922595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34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4D44-2A2C-4A93-9304-60E73EB56BE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383D-8C21-4D20-B679-09C77D5359C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0F8F2A-8580-46DD-8375-49B586D8C2A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914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0772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57FD9D1D-2346-46F9-8ADA-8FA0D35BC63A}" type="datetime1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r>
              <a:rPr lang="en-US"/>
              <a:t>CE Mark Pending on SAPIEN XT THV, NovaFlex and Ascendra2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4CB82C-01F8-4E8B-AAF7-B47C6DFF9E7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A14386-A9E6-4D94-8300-86B0ABC7DA5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FFCDFF-C54A-4888-972E-6ADE070F16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A301306-CE5F-43A9-B080-5A4E6016B8E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32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54"/>
              <a:ext cx="2855669" cy="85830"/>
              <a:chOff x="1066926" y="6560927"/>
              <a:chExt cx="2855669" cy="98087"/>
            </a:xfrm>
          </p:grpSpPr>
          <p:cxnSp>
            <p:nvCxnSpPr>
              <p:cNvPr id="9" name="Straight Connector 35"/>
              <p:cNvCxnSpPr/>
              <p:nvPr userDrawn="1"/>
            </p:nvCxnSpPr>
            <p:spPr>
              <a:xfrm>
                <a:off x="1066926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6"/>
              <p:cNvCxnSpPr/>
              <p:nvPr userDrawn="1"/>
            </p:nvCxnSpPr>
            <p:spPr>
              <a:xfrm>
                <a:off x="2039981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7"/>
              <p:cNvCxnSpPr/>
              <p:nvPr userDrawn="1"/>
            </p:nvCxnSpPr>
            <p:spPr>
              <a:xfrm>
                <a:off x="2793978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38"/>
              <p:cNvCxnSpPr/>
              <p:nvPr userDrawn="1"/>
            </p:nvCxnSpPr>
            <p:spPr>
              <a:xfrm>
                <a:off x="3922595" y="6560927"/>
                <a:ext cx="0" cy="9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34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42916-C604-48F6-A080-97E4599C42E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0FD458-037E-40A1-93CC-4666838C4C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914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0772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57FD9D1D-2346-46F9-8ADA-8FA0D35BC63A}" type="datetime1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r>
              <a:rPr lang="en-US"/>
              <a:t>CE Mark Pending on SAPIEN XT THV, NovaFlex and Ascendra2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077200" cy="49831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fld id="{D7AF833E-4C78-44E0-9C2C-7573DAF12241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1111"/>
                </a:solidFill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99170B7-B8EF-4D08-BA25-CDECF1EEF16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81E62411-F307-4FE1-8A43-17DB4D1C2084}" type="slidenum">
              <a:rPr lang="en-US" sz="800">
                <a:solidFill>
                  <a:srgbClr val="000000"/>
                </a:solidFill>
                <a:ea typeface="ヒラギノ角ゴ Pro W3" pitchFamily="28" charset="-128"/>
                <a:cs typeface="Times New Roman" pitchFamily="18" charset="0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ea typeface="ヒラギノ角ゴ Pro W3" pitchFamily="28" charset="-128"/>
              <a:cs typeface="Times New Roman" pitchFamily="18" charset="0"/>
            </a:endParaRPr>
          </a:p>
        </p:txBody>
      </p:sp>
      <p:pic>
        <p:nvPicPr>
          <p:cNvPr id="5" name="Picture 5" descr="Title Slid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0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white">
          <a:xfrm>
            <a:off x="671513" y="6008688"/>
            <a:ext cx="218598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Myriad Pro" pitchFamily="-65" charset="0"/>
                <a:ea typeface="MS PGothic" pitchFamily="34" charset="-128"/>
                <a:cs typeface="Times New Roman" pitchFamily="18" charset="0"/>
              </a:rPr>
              <a:t>CoreValve</a:t>
            </a:r>
            <a:r>
              <a:rPr lang="en-US" baseline="30000">
                <a:solidFill>
                  <a:srgbClr val="FFFFFF"/>
                </a:solidFill>
                <a:latin typeface="Myriad Pro" pitchFamily="-65" charset="0"/>
                <a:ea typeface="MS PGothic" pitchFamily="34" charset="-128"/>
                <a:cs typeface="Times New Roman" pitchFamily="18" charset="0"/>
              </a:rPr>
              <a:t>®</a:t>
            </a:r>
            <a:r>
              <a:rPr lang="en-US">
                <a:solidFill>
                  <a:srgbClr val="FFFFFF"/>
                </a:solidFill>
                <a:latin typeface="Myriad Pro" pitchFamily="-65" charset="0"/>
                <a:ea typeface="MS PGothic" pitchFamily="34" charset="-128"/>
                <a:cs typeface="Times New Roman" pitchFamily="18" charset="0"/>
              </a:rPr>
              <a:t> System</a:t>
            </a:r>
          </a:p>
          <a:p>
            <a:pPr>
              <a:lnSpc>
                <a:spcPct val="90000"/>
              </a:lnSpc>
              <a:defRPr/>
            </a:pPr>
            <a:r>
              <a:rPr lang="en-US" sz="800">
                <a:solidFill>
                  <a:srgbClr val="FFFFFF"/>
                </a:solidFill>
                <a:latin typeface="Myriad Pro" pitchFamily="-65" charset="0"/>
                <a:ea typeface="MS PGothic" pitchFamily="34" charset="-128"/>
                <a:cs typeface="Times New Roman" pitchFamily="18" charset="0"/>
              </a:rPr>
              <a:t>TRANSCATHETER VALVE THERAPIES</a:t>
            </a:r>
          </a:p>
        </p:txBody>
      </p:sp>
      <p:sp>
        <p:nvSpPr>
          <p:cNvPr id="72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2130425"/>
            <a:ext cx="6172200" cy="1470025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886200"/>
            <a:ext cx="6019800" cy="1752600"/>
          </a:xfrm>
          <a:ln algn="ctr"/>
        </p:spPr>
        <p:txBody>
          <a:bodyPr/>
          <a:lstStyle>
            <a:lvl1pPr marL="0" indent="0" defTabSz="457200" eaLnBrk="0" hangingPunct="0">
              <a:lnSpc>
                <a:spcPct val="90000"/>
              </a:lnSpc>
              <a:spcAft>
                <a:spcPct val="15000"/>
              </a:spcAft>
              <a:buFontTx/>
              <a:buNone/>
              <a:defRPr sz="2800">
                <a:ea typeface="MS PGothic" pitchFamily="34" charset="-12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68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59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F7FB7-335B-42BD-AA79-6E8922B7DA67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57988" y="242888"/>
            <a:ext cx="2062162" cy="61309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68325" y="242888"/>
            <a:ext cx="6037263" cy="61309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0550" y="2428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68325" y="1493838"/>
            <a:ext cx="4038600" cy="48799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59325" y="1493838"/>
            <a:ext cx="4038600" cy="48799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3612F745-050F-4044-82FE-6927E2C619A1}" type="slidenum">
              <a:rPr lang="en-US" sz="800">
                <a:solidFill>
                  <a:srgbClr val="000000"/>
                </a:solidFill>
                <a:ea typeface="ヒラギノ角ゴ Pro W3" pitchFamily="28" charset="-128"/>
                <a:cs typeface="Times New Roman" pitchFamily="18" charset="0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ea typeface="ヒラギノ角ゴ Pro W3" pitchFamily="28" charset="-128"/>
              <a:cs typeface="Times New Roman" pitchFamily="18" charset="0"/>
            </a:endParaRPr>
          </a:p>
        </p:txBody>
      </p:sp>
      <p:pic>
        <p:nvPicPr>
          <p:cNvPr id="5" name="Picture 5" descr="Title Slid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0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white">
          <a:xfrm>
            <a:off x="671513" y="6008688"/>
            <a:ext cx="218598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Myriad Pro" pitchFamily="-65" charset="0"/>
                <a:ea typeface="MS PGothic" pitchFamily="34" charset="-128"/>
                <a:cs typeface="Times New Roman" pitchFamily="18" charset="0"/>
              </a:rPr>
              <a:t>CoreValve</a:t>
            </a:r>
            <a:r>
              <a:rPr lang="en-US" baseline="30000">
                <a:solidFill>
                  <a:srgbClr val="FFFFFF"/>
                </a:solidFill>
                <a:latin typeface="Myriad Pro" pitchFamily="-65" charset="0"/>
                <a:ea typeface="MS PGothic" pitchFamily="34" charset="-128"/>
                <a:cs typeface="Times New Roman" pitchFamily="18" charset="0"/>
              </a:rPr>
              <a:t>®</a:t>
            </a:r>
            <a:r>
              <a:rPr lang="en-US">
                <a:solidFill>
                  <a:srgbClr val="FFFFFF"/>
                </a:solidFill>
                <a:latin typeface="Myriad Pro" pitchFamily="-65" charset="0"/>
                <a:ea typeface="MS PGothic" pitchFamily="34" charset="-128"/>
                <a:cs typeface="Times New Roman" pitchFamily="18" charset="0"/>
              </a:rPr>
              <a:t> System</a:t>
            </a:r>
          </a:p>
          <a:p>
            <a:pPr>
              <a:lnSpc>
                <a:spcPct val="90000"/>
              </a:lnSpc>
              <a:defRPr/>
            </a:pPr>
            <a:r>
              <a:rPr lang="en-US" sz="800">
                <a:solidFill>
                  <a:srgbClr val="FFFFFF"/>
                </a:solidFill>
                <a:latin typeface="Myriad Pro" pitchFamily="-65" charset="0"/>
                <a:ea typeface="MS PGothic" pitchFamily="34" charset="-128"/>
                <a:cs typeface="Times New Roman" pitchFamily="18" charset="0"/>
              </a:rPr>
              <a:t>TRANSCATHETER VALVE THERAPIES</a:t>
            </a:r>
          </a:p>
        </p:txBody>
      </p:sp>
      <p:sp>
        <p:nvSpPr>
          <p:cNvPr id="72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2130425"/>
            <a:ext cx="6172200" cy="1470025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886200"/>
            <a:ext cx="6019800" cy="1752600"/>
          </a:xfrm>
          <a:ln algn="ctr"/>
        </p:spPr>
        <p:txBody>
          <a:bodyPr/>
          <a:lstStyle>
            <a:lvl1pPr marL="0" indent="0" defTabSz="457200" eaLnBrk="0" hangingPunct="0">
              <a:lnSpc>
                <a:spcPct val="90000"/>
              </a:lnSpc>
              <a:spcAft>
                <a:spcPct val="15000"/>
              </a:spcAft>
              <a:buFontTx/>
              <a:buNone/>
              <a:defRPr sz="2800">
                <a:ea typeface="MS PGothic" pitchFamily="34" charset="-12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68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59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BE589-E59F-4668-AC6A-FCB96A20829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57988" y="242888"/>
            <a:ext cx="2062162" cy="61309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68325" y="242888"/>
            <a:ext cx="6037263" cy="61309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0550" y="2428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68325" y="1493838"/>
            <a:ext cx="4038600" cy="48799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59325" y="1493838"/>
            <a:ext cx="4038600" cy="48799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E67B4FF0-71D9-4D27-B830-57D9EFB4A8AF}" type="slidenum">
              <a:rPr lang="en-US" sz="800">
                <a:solidFill>
                  <a:srgbClr val="000000"/>
                </a:solidFill>
                <a:cs typeface="+mn-cs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Picture 5" descr="Title Slid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0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white">
          <a:xfrm>
            <a:off x="671513" y="6008688"/>
            <a:ext cx="218598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Myriad Pro" pitchFamily="-65" charset="0"/>
                <a:ea typeface="ＭＳ Ｐゴシック" pitchFamily="34" charset="-128"/>
                <a:cs typeface="+mn-cs"/>
              </a:rPr>
              <a:t>CoreValve</a:t>
            </a:r>
            <a:r>
              <a:rPr lang="en-US" baseline="30000">
                <a:solidFill>
                  <a:srgbClr val="FFFFFF"/>
                </a:solidFill>
                <a:latin typeface="Myriad Pro" pitchFamily="-65" charset="0"/>
                <a:ea typeface="ＭＳ Ｐゴシック" pitchFamily="34" charset="-128"/>
                <a:cs typeface="+mn-cs"/>
              </a:rPr>
              <a:t>®</a:t>
            </a:r>
            <a:r>
              <a:rPr lang="en-US">
                <a:solidFill>
                  <a:srgbClr val="FFFFFF"/>
                </a:solidFill>
                <a:latin typeface="Myriad Pro" pitchFamily="-65" charset="0"/>
                <a:ea typeface="ＭＳ Ｐゴシック" pitchFamily="34" charset="-128"/>
                <a:cs typeface="+mn-cs"/>
              </a:rPr>
              <a:t> System</a:t>
            </a:r>
          </a:p>
          <a:p>
            <a:pPr>
              <a:lnSpc>
                <a:spcPct val="90000"/>
              </a:lnSpc>
              <a:defRPr/>
            </a:pPr>
            <a:r>
              <a:rPr lang="en-US" sz="800">
                <a:solidFill>
                  <a:srgbClr val="FFFFFF"/>
                </a:solidFill>
                <a:latin typeface="Myriad Pro" pitchFamily="-65" charset="0"/>
                <a:ea typeface="ＭＳ Ｐゴシック" pitchFamily="34" charset="-128"/>
                <a:cs typeface="+mn-cs"/>
              </a:rPr>
              <a:t>TRANSCATHETER VALVE THERAPIES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2130425"/>
            <a:ext cx="6172200" cy="1470025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886200"/>
            <a:ext cx="6019800" cy="1752600"/>
          </a:xfrm>
          <a:ln algn="ctr"/>
        </p:spPr>
        <p:txBody>
          <a:bodyPr/>
          <a:lstStyle>
            <a:lvl1pPr marL="0" indent="0" defTabSz="457200" eaLnBrk="0" hangingPunct="0">
              <a:lnSpc>
                <a:spcPct val="90000"/>
              </a:lnSpc>
              <a:spcAft>
                <a:spcPct val="15000"/>
              </a:spcAft>
              <a:buFontTx/>
              <a:buNone/>
              <a:defRPr sz="2800">
                <a:ea typeface="ＭＳ Ｐゴシック" pitchFamily="34" charset="-12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5B42C-2871-4534-A1F0-6941216EFBA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7988" y="242888"/>
            <a:ext cx="2062162" cy="6130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8325" y="242888"/>
            <a:ext cx="6037263" cy="6130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428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8325" y="1493838"/>
            <a:ext cx="4038600" cy="487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493838"/>
            <a:ext cx="4038600" cy="487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AD05C905-A6A3-47B9-91BC-20571AA17C8F}" type="slidenum">
              <a:rPr lang="en-US" sz="800">
                <a:solidFill>
                  <a:srgbClr val="000000"/>
                </a:solidFill>
                <a:cs typeface="+mn-cs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 userDrawn="1"/>
        </p:nvSpPr>
        <p:spPr bwMode="white">
          <a:xfrm>
            <a:off x="671513" y="6008688"/>
            <a:ext cx="218598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cs typeface="+mn-cs"/>
              </a:rPr>
              <a:t>CoreValve</a:t>
            </a:r>
            <a:r>
              <a:rPr lang="en-US" baseline="3000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cs typeface="+mn-cs"/>
              </a:rPr>
              <a:t>®</a:t>
            </a:r>
            <a:r>
              <a:rPr lang="en-US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cs typeface="+mn-cs"/>
              </a:rPr>
              <a:t> System</a:t>
            </a:r>
          </a:p>
          <a:p>
            <a:pPr>
              <a:lnSpc>
                <a:spcPct val="90000"/>
              </a:lnSpc>
              <a:defRPr/>
            </a:pPr>
            <a:r>
              <a:rPr lang="en-US" sz="80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cs typeface="+mn-cs"/>
              </a:rPr>
              <a:t>TRANSCATHETER VALVE THERAPIES</a:t>
            </a:r>
          </a:p>
        </p:txBody>
      </p:sp>
      <p:pic>
        <p:nvPicPr>
          <p:cNvPr id="6" name="Picture 18" descr="orange_bk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 descr="logo_whit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11175" y="319088"/>
            <a:ext cx="1720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2130425"/>
            <a:ext cx="6172200" cy="1470025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886200"/>
            <a:ext cx="6019800" cy="1752600"/>
          </a:xfrm>
          <a:ln algn="ctr"/>
        </p:spPr>
        <p:txBody>
          <a:bodyPr/>
          <a:lstStyle>
            <a:lvl1pPr marL="0" indent="0" defTabSz="457200" eaLnBrk="0" hangingPunct="0">
              <a:lnSpc>
                <a:spcPct val="90000"/>
              </a:lnSpc>
              <a:spcAft>
                <a:spcPct val="15000"/>
              </a:spcAft>
              <a:buFontTx/>
              <a:buNone/>
              <a:defRPr sz="2800">
                <a:ea typeface="MS PGothic" pitchFamily="34" charset="-12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Kliknij, aby edytować styl wzorca podtytułu</a:t>
            </a:r>
          </a:p>
        </p:txBody>
      </p:sp>
      <p:sp>
        <p:nvSpPr>
          <p:cNvPr id="1001478" name="Rectangle 6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Kliknij, aby edytować styl wzorca tytułu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62033415-A74F-439A-B602-8B253967551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 advClick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7988" y="242888"/>
            <a:ext cx="2062162" cy="6130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8325" y="242888"/>
            <a:ext cx="6037263" cy="6130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CE58602B-7DC9-4AE1-BEDE-C03313A99E8C}" type="slidenum">
              <a:rPr lang="en-US" sz="800">
                <a:solidFill>
                  <a:srgbClr val="000000"/>
                </a:solidFill>
                <a:cs typeface="+mn-cs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 userDrawn="1"/>
        </p:nvSpPr>
        <p:spPr bwMode="white">
          <a:xfrm>
            <a:off x="671513" y="6008688"/>
            <a:ext cx="218598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cs typeface="+mn-cs"/>
              </a:rPr>
              <a:t>CoreValve</a:t>
            </a:r>
            <a:r>
              <a:rPr lang="en-US" baseline="3000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cs typeface="+mn-cs"/>
              </a:rPr>
              <a:t>®</a:t>
            </a:r>
            <a:r>
              <a:rPr lang="en-US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cs typeface="+mn-cs"/>
              </a:rPr>
              <a:t> System</a:t>
            </a:r>
          </a:p>
          <a:p>
            <a:pPr>
              <a:lnSpc>
                <a:spcPct val="90000"/>
              </a:lnSpc>
              <a:defRPr/>
            </a:pPr>
            <a:r>
              <a:rPr lang="en-US" sz="80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cs typeface="+mn-cs"/>
              </a:rPr>
              <a:t>TRANSCATHETER VALVE THERAPIES</a:t>
            </a:r>
          </a:p>
        </p:txBody>
      </p:sp>
      <p:pic>
        <p:nvPicPr>
          <p:cNvPr id="6" name="Picture 18" descr="orange_bk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 descr="logo_whit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11175" y="319088"/>
            <a:ext cx="1720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2130425"/>
            <a:ext cx="6172200" cy="1470025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886200"/>
            <a:ext cx="6019800" cy="1752600"/>
          </a:xfrm>
          <a:ln algn="ctr"/>
        </p:spPr>
        <p:txBody>
          <a:bodyPr/>
          <a:lstStyle>
            <a:lvl1pPr marL="0" indent="0" defTabSz="457200" eaLnBrk="0" hangingPunct="0">
              <a:lnSpc>
                <a:spcPct val="90000"/>
              </a:lnSpc>
              <a:spcAft>
                <a:spcPct val="15000"/>
              </a:spcAft>
              <a:buFontTx/>
              <a:buNone/>
              <a:defRPr sz="2800">
                <a:ea typeface="MS PGothic" pitchFamily="34" charset="-12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493838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7988" y="242888"/>
            <a:ext cx="2062162" cy="6130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8325" y="242888"/>
            <a:ext cx="6037263" cy="6130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31C8F53-86A2-4466-BCFB-E95031CEF23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7A15A7-4484-4AB2-B439-312A8845ED7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A8925AF-96BD-4DB5-9329-F4D5C3F49BD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E62BFE8-1F91-4797-BAFE-B05C0F8932A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6F3C042-678F-45A8-BEE3-F0130A332AC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2D1C350-599B-4FFC-8A42-0B0374CF3A2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96037CB-A9A8-4E73-A512-D59317B8E35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E446A15-2BAB-42C2-BD43-A8282A32E36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B99768F-08C9-4F7C-9088-887DDE3077C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C60B088-BE01-4BB3-9706-CF77EAE1A617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4B1FDE-3D26-461B-839C-7C451DBF6AB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2C84AFF-B2A5-4B9A-B950-8FB16AC63FF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>
    <p:rand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5DC81-05CD-495D-BAF0-931D9C9752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6A353-C8F3-449F-BD28-6E4FF04599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8594-2B60-49E4-8821-43B9F3D335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85A5-755F-43CB-B537-7D13B5B909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F8FB-CDA0-45B0-9B12-58D6FC5DCB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638E6-BD88-416D-849A-B8BE1DC062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6D843-4977-492B-A302-C445534ED4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5F420-DB05-4753-A1E7-A960A4957A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0211-E801-4987-8E68-6DE6A84739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0458-8AF7-45C8-813E-FA30C87B35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F8DE-BF3E-4373-AEBD-536AFF83B1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C7092-3ED3-4132-AAEC-DB17043305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AC7AF-22EF-4C8E-81DC-68305A5426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6965D-639D-4E9A-AF2D-928B784196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AF9E9-C6D1-4626-A8C3-9FFF3E5A40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6863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6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28AA5-DB22-47C1-AFE2-8AF58486155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700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8464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396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3191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E4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D81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2626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E4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6347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E4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7313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5544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9412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F16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39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F16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0426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F16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6908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227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9750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1281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3768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2599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304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5242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10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907279" y="1426463"/>
            <a:ext cx="3611879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37966" y="1667378"/>
            <a:ext cx="3861435" cy="435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5963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8853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442972" y="1718733"/>
            <a:ext cx="2801620" cy="754380"/>
          </a:xfrm>
          <a:custGeom>
            <a:avLst/>
            <a:gdLst/>
            <a:ahLst/>
            <a:cxnLst/>
            <a:rect l="l" t="t" r="r" b="b"/>
            <a:pathLst>
              <a:path w="2801620" h="754380">
                <a:moveTo>
                  <a:pt x="0" y="754200"/>
                </a:moveTo>
                <a:lnTo>
                  <a:pt x="2801243" y="754200"/>
                </a:lnTo>
                <a:lnTo>
                  <a:pt x="2801243" y="0"/>
                </a:lnTo>
                <a:lnTo>
                  <a:pt x="0" y="0"/>
                </a:lnTo>
                <a:lnTo>
                  <a:pt x="0" y="754200"/>
                </a:lnTo>
                <a:close/>
              </a:path>
            </a:pathLst>
          </a:custGeom>
          <a:solidFill>
            <a:srgbClr val="323298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244205" y="1718733"/>
            <a:ext cx="3253104" cy="754380"/>
          </a:xfrm>
          <a:custGeom>
            <a:avLst/>
            <a:gdLst/>
            <a:ahLst/>
            <a:cxnLst/>
            <a:rect l="l" t="t" r="r" b="b"/>
            <a:pathLst>
              <a:path w="3253104" h="754380">
                <a:moveTo>
                  <a:pt x="0" y="754200"/>
                </a:moveTo>
                <a:lnTo>
                  <a:pt x="3252703" y="754200"/>
                </a:lnTo>
                <a:lnTo>
                  <a:pt x="3252703" y="0"/>
                </a:lnTo>
                <a:lnTo>
                  <a:pt x="0" y="0"/>
                </a:lnTo>
                <a:lnTo>
                  <a:pt x="0" y="754200"/>
                </a:lnTo>
                <a:close/>
              </a:path>
            </a:pathLst>
          </a:custGeom>
          <a:solidFill>
            <a:srgbClr val="323298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20506" y="3227118"/>
            <a:ext cx="1922780" cy="754380"/>
          </a:xfrm>
          <a:custGeom>
            <a:avLst/>
            <a:gdLst/>
            <a:ahLst/>
            <a:cxnLst/>
            <a:rect l="l" t="t" r="r" b="b"/>
            <a:pathLst>
              <a:path w="1922780" h="754379">
                <a:moveTo>
                  <a:pt x="0" y="754200"/>
                </a:moveTo>
                <a:lnTo>
                  <a:pt x="1922407" y="754200"/>
                </a:lnTo>
                <a:lnTo>
                  <a:pt x="1922407" y="0"/>
                </a:lnTo>
                <a:lnTo>
                  <a:pt x="0" y="0"/>
                </a:lnTo>
                <a:lnTo>
                  <a:pt x="0" y="754200"/>
                </a:lnTo>
                <a:close/>
              </a:path>
            </a:pathLst>
          </a:custGeom>
          <a:solidFill>
            <a:srgbClr val="323298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442972" y="3227118"/>
            <a:ext cx="2801620" cy="754380"/>
          </a:xfrm>
          <a:custGeom>
            <a:avLst/>
            <a:gdLst/>
            <a:ahLst/>
            <a:cxnLst/>
            <a:rect l="l" t="t" r="r" b="b"/>
            <a:pathLst>
              <a:path w="2801620" h="754379">
                <a:moveTo>
                  <a:pt x="0" y="754200"/>
                </a:moveTo>
                <a:lnTo>
                  <a:pt x="2801243" y="754200"/>
                </a:lnTo>
                <a:lnTo>
                  <a:pt x="2801243" y="0"/>
                </a:lnTo>
                <a:lnTo>
                  <a:pt x="0" y="0"/>
                </a:lnTo>
                <a:lnTo>
                  <a:pt x="0" y="754200"/>
                </a:lnTo>
                <a:close/>
              </a:path>
            </a:pathLst>
          </a:custGeom>
          <a:solidFill>
            <a:srgbClr val="323298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5244205" y="3227118"/>
            <a:ext cx="3253104" cy="754380"/>
          </a:xfrm>
          <a:custGeom>
            <a:avLst/>
            <a:gdLst/>
            <a:ahLst/>
            <a:cxnLst/>
            <a:rect l="l" t="t" r="r" b="b"/>
            <a:pathLst>
              <a:path w="3253104" h="754379">
                <a:moveTo>
                  <a:pt x="0" y="754200"/>
                </a:moveTo>
                <a:lnTo>
                  <a:pt x="3252703" y="754200"/>
                </a:lnTo>
                <a:lnTo>
                  <a:pt x="3252703" y="0"/>
                </a:lnTo>
                <a:lnTo>
                  <a:pt x="0" y="0"/>
                </a:lnTo>
                <a:lnTo>
                  <a:pt x="0" y="754200"/>
                </a:lnTo>
                <a:close/>
              </a:path>
            </a:pathLst>
          </a:custGeom>
          <a:solidFill>
            <a:srgbClr val="323298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520506" y="4827413"/>
            <a:ext cx="1922780" cy="1005840"/>
          </a:xfrm>
          <a:custGeom>
            <a:avLst/>
            <a:gdLst/>
            <a:ahLst/>
            <a:cxnLst/>
            <a:rect l="l" t="t" r="r" b="b"/>
            <a:pathLst>
              <a:path w="1922780" h="1005839">
                <a:moveTo>
                  <a:pt x="0" y="1005839"/>
                </a:moveTo>
                <a:lnTo>
                  <a:pt x="1922407" y="1005839"/>
                </a:lnTo>
                <a:lnTo>
                  <a:pt x="1922407" y="0"/>
                </a:lnTo>
                <a:lnTo>
                  <a:pt x="0" y="0"/>
                </a:lnTo>
                <a:lnTo>
                  <a:pt x="0" y="1005839"/>
                </a:lnTo>
                <a:close/>
              </a:path>
            </a:pathLst>
          </a:custGeom>
          <a:solidFill>
            <a:srgbClr val="323298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2442972" y="4827413"/>
            <a:ext cx="2801620" cy="1005840"/>
          </a:xfrm>
          <a:custGeom>
            <a:avLst/>
            <a:gdLst/>
            <a:ahLst/>
            <a:cxnLst/>
            <a:rect l="l" t="t" r="r" b="b"/>
            <a:pathLst>
              <a:path w="2801620" h="1005839">
                <a:moveTo>
                  <a:pt x="0" y="1005839"/>
                </a:moveTo>
                <a:lnTo>
                  <a:pt x="2801243" y="1005839"/>
                </a:lnTo>
                <a:lnTo>
                  <a:pt x="2801243" y="0"/>
                </a:lnTo>
                <a:lnTo>
                  <a:pt x="0" y="0"/>
                </a:lnTo>
                <a:lnTo>
                  <a:pt x="0" y="1005839"/>
                </a:lnTo>
                <a:close/>
              </a:path>
            </a:pathLst>
          </a:custGeom>
          <a:solidFill>
            <a:srgbClr val="323298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244205" y="4827413"/>
            <a:ext cx="3253104" cy="1005840"/>
          </a:xfrm>
          <a:custGeom>
            <a:avLst/>
            <a:gdLst/>
            <a:ahLst/>
            <a:cxnLst/>
            <a:rect l="l" t="t" r="r" b="b"/>
            <a:pathLst>
              <a:path w="3253104" h="1005839">
                <a:moveTo>
                  <a:pt x="0" y="1005839"/>
                </a:moveTo>
                <a:lnTo>
                  <a:pt x="3252703" y="1005839"/>
                </a:lnTo>
                <a:lnTo>
                  <a:pt x="3252703" y="0"/>
                </a:lnTo>
                <a:lnTo>
                  <a:pt x="0" y="0"/>
                </a:lnTo>
                <a:lnTo>
                  <a:pt x="0" y="1005839"/>
                </a:lnTo>
                <a:close/>
              </a:path>
            </a:pathLst>
          </a:custGeom>
          <a:solidFill>
            <a:srgbClr val="323298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520506" y="5833253"/>
            <a:ext cx="7976870" cy="0"/>
          </a:xfrm>
          <a:custGeom>
            <a:avLst/>
            <a:gdLst/>
            <a:ahLst/>
            <a:cxnLst/>
            <a:rect l="l" t="t" r="r" b="b"/>
            <a:pathLst>
              <a:path w="7976870">
                <a:moveTo>
                  <a:pt x="0" y="0"/>
                </a:moveTo>
                <a:lnTo>
                  <a:pt x="7976432" y="0"/>
                </a:lnTo>
              </a:path>
            </a:pathLst>
          </a:custGeom>
          <a:ln w="12700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2965704" y="1146047"/>
            <a:ext cx="1773936" cy="576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6086855" y="1146047"/>
            <a:ext cx="1645920" cy="576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3096767" y="1856232"/>
            <a:ext cx="688847" cy="576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3438144" y="1856232"/>
            <a:ext cx="423672" cy="576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3514344" y="1856232"/>
            <a:ext cx="1094232" cy="576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5702808" y="1856232"/>
            <a:ext cx="1533144" cy="576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6888480" y="1856232"/>
            <a:ext cx="423672" cy="576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6964680" y="1856232"/>
            <a:ext cx="1094231" cy="576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520506" y="2612135"/>
            <a:ext cx="1006541" cy="5760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3297935" y="2612135"/>
            <a:ext cx="603503" cy="5760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3553967" y="2612135"/>
            <a:ext cx="423672" cy="5760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3630167" y="2612135"/>
            <a:ext cx="838200" cy="5760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5937503" y="2612135"/>
            <a:ext cx="603503" cy="5760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6193535" y="2612135"/>
            <a:ext cx="423671" cy="5760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6269735" y="2612135"/>
            <a:ext cx="838200" cy="5760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6760464" y="2612135"/>
            <a:ext cx="1063752" cy="57607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45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Kliknij, aby edytować styl wzorca podtytułu</a:t>
            </a:r>
          </a:p>
        </p:txBody>
      </p:sp>
      <p:sp>
        <p:nvSpPr>
          <p:cNvPr id="1001478" name="Rectangle 6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Kliknij, aby edytować styl wzorca tytułu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6329BD03-CA70-406F-BDDA-6FA7FD2472F6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143A3-4724-455F-B1DC-3A3B6D355FB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pic>
        <p:nvPicPr>
          <p:cNvPr id="13" name="Picture 16" descr="Gavazzeni_ne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6308725"/>
            <a:ext cx="18145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4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0FBD8AD-A8C8-49E5-8D8A-00FC9FC5E2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17397-3506-49C6-AAA2-D9C84123CC7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5681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5375ADB-9724-4C26-8BD5-86471901AE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6705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C6FE29E-49A6-40F1-84A1-82C97236FE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7729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A5CE2AF-8C27-4E66-9891-4FF7933628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6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753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98F076F-365E-40F2-9009-F7E7CC5A0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2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9777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0BA541B-8979-4C39-9582-588498B017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4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0801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B9B1440-CE12-4812-AEEE-519760856F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1825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706AA5E-00DE-49DA-854C-F3259A1BC3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2849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E339ECA-D260-4FC3-9566-DF4BE30DBB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3873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1520626-DC65-4F84-9C02-BEF150F36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4897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B99B203-DFE8-4688-9B87-368DB0D718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4F28D-A991-4DED-A51B-75C72E70CC9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6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5921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A9FB815-C740-40BE-9846-70AD2F3619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6945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3977DBA-E958-4690-B666-57EB96405E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8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5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7969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EC0709B-2F0D-433F-B076-9CF089CCCD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8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5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8993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24DE541-78D6-4CDA-95C1-E1FF7FBC84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8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5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0017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6FAA907-FAA4-46CD-9770-938B5EFBBF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1041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F19E24B-0A36-40A9-B28C-31142A9B78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2065" name="Fotografia di Photo Editor" r:id="rId3" imgW="12466667" imgH="2448267" progId="">
                  <p:embed/>
                </p:oleObj>
              </mc:Choice>
              <mc:Fallback>
                <p:oleObj name="Fotografia di Photo Editor" r:id="rId3" imgW="12466667" imgH="24482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663F58C-0349-4132-967C-09150CC029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E47E7-D040-4BE0-9FAD-9F1BC29FBF6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D694-CBDE-4EEE-9A3A-608ECA73F94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FE80131-03F3-4344-8CB8-E5656951B8E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4D65-D602-4EDF-A047-7F6A5186EC4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87FF0-6FE3-41B7-B47D-67A349A3DDB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7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86"/>
              <a:ext cx="2855669" cy="85831"/>
              <a:chOff x="1066926" y="6560954"/>
              <a:chExt cx="2855669" cy="98088"/>
            </a:xfrm>
          </p:grpSpPr>
          <p:cxnSp>
            <p:nvCxnSpPr>
              <p:cNvPr id="9" name="Straight Connector 10"/>
              <p:cNvCxnSpPr/>
              <p:nvPr userDrawn="1"/>
            </p:nvCxnSpPr>
            <p:spPr>
              <a:xfrm>
                <a:off x="1066926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1"/>
              <p:cNvCxnSpPr/>
              <p:nvPr userDrawn="1"/>
            </p:nvCxnSpPr>
            <p:spPr>
              <a:xfrm>
                <a:off x="2039981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2"/>
              <p:cNvCxnSpPr/>
              <p:nvPr userDrawn="1"/>
            </p:nvCxnSpPr>
            <p:spPr>
              <a:xfrm>
                <a:off x="2793978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3"/>
              <p:cNvCxnSpPr/>
              <p:nvPr userDrawn="1"/>
            </p:nvCxnSpPr>
            <p:spPr>
              <a:xfrm>
                <a:off x="3922595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9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31F07-756E-49E8-99F5-4E1EC93D75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33C59-4F49-4FF5-BC7D-95C2DDBFA15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15AD4-E086-4BE0-816D-A4F04059BCC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5816C8-D05C-4694-B7DB-E1A7CF68DB0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07994-EA0B-4569-98C1-750B5E1A347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B628-0A7E-4A64-9638-FFDBB250CFA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7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86"/>
              <a:ext cx="2855669" cy="85831"/>
              <a:chOff x="1066926" y="6560954"/>
              <a:chExt cx="2855669" cy="98088"/>
            </a:xfrm>
          </p:grpSpPr>
          <p:cxnSp>
            <p:nvCxnSpPr>
              <p:cNvPr id="9" name="Straight Connector 10"/>
              <p:cNvCxnSpPr/>
              <p:nvPr userDrawn="1"/>
            </p:nvCxnSpPr>
            <p:spPr>
              <a:xfrm>
                <a:off x="1066926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1"/>
              <p:cNvCxnSpPr/>
              <p:nvPr userDrawn="1"/>
            </p:nvCxnSpPr>
            <p:spPr>
              <a:xfrm>
                <a:off x="2039981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2"/>
              <p:cNvCxnSpPr/>
              <p:nvPr userDrawn="1"/>
            </p:nvCxnSpPr>
            <p:spPr>
              <a:xfrm>
                <a:off x="2793978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3"/>
              <p:cNvCxnSpPr/>
              <p:nvPr userDrawn="1"/>
            </p:nvCxnSpPr>
            <p:spPr>
              <a:xfrm>
                <a:off x="3922595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9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36777-BB12-47F4-807A-A9ABDA7829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4ED4-4F10-430A-A83B-A6DF5837F5C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4D49CC-EC80-42CA-B718-79C33C67911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38097-DB37-4735-BB9D-611435DFE8F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8CBA4-CC65-41DD-8FFF-D32F505D211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1DD29-04F5-4072-9AF0-938159C88AA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 b="82434"/>
          <a:stretch>
            <a:fillRect/>
          </a:stretch>
        </p:blipFill>
        <p:spPr bwMode="auto">
          <a:xfrm>
            <a:off x="0" y="0"/>
            <a:ext cx="91408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1"/>
          <p:cNvGrpSpPr>
            <a:grpSpLocks/>
          </p:cNvGrpSpPr>
          <p:nvPr userDrawn="1"/>
        </p:nvGrpSpPr>
        <p:grpSpPr bwMode="auto">
          <a:xfrm>
            <a:off x="382588" y="6345238"/>
            <a:ext cx="6061075" cy="338137"/>
            <a:chOff x="382772" y="6345141"/>
            <a:chExt cx="6060558" cy="338554"/>
          </a:xfrm>
        </p:grpSpPr>
        <p:sp>
          <p:nvSpPr>
            <p:cNvPr id="6" name="Rectangle 7"/>
            <p:cNvSpPr/>
            <p:nvPr userDrawn="1"/>
          </p:nvSpPr>
          <p:spPr>
            <a:xfrm>
              <a:off x="382772" y="6345141"/>
              <a:ext cx="606055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Edwards </a:t>
              </a:r>
              <a:r>
                <a:rPr lang="en-US" sz="800" b="1" dirty="0" err="1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Lifesciences</a:t>
              </a:r>
              <a:r>
                <a:rPr lang="en-US" sz="800" b="1" dirty="0">
                  <a:solidFill>
                    <a:srgbClr val="111111"/>
                  </a:solidFill>
                  <a:latin typeface="Arial"/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b="1" dirty="0">
                  <a:solidFill>
                    <a:srgbClr val="FF0000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edwards.com</a:t>
              </a:r>
              <a:endParaRPr lang="en-US" sz="800" b="1" dirty="0">
                <a:solidFill>
                  <a:srgbClr val="FF0000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  <a:p>
              <a:pPr>
                <a:defRPr/>
              </a:pP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Irvine, USA</a:t>
              </a:r>
              <a:r>
                <a:rPr lang="en-US" sz="800" b="1" dirty="0">
                  <a:solidFill>
                    <a:srgbClr val="111111"/>
                  </a:solidFill>
                  <a:ea typeface="HelveticaNeueLT Std Bold" charset="0"/>
                  <a:cs typeface="HelveticaNeueLT Std Bold" charset="0"/>
                  <a:sym typeface="HelveticaNeueLT Std Bold" charset="0"/>
                </a:rPr>
                <a:t>     </a:t>
              </a:r>
              <a:r>
                <a:rPr lang="en-US" sz="800" dirty="0" err="1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Nyon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, Switzerland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Tokyo, Japan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Singapore, Singapore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Lucida Grande" charset="0"/>
                  <a:cs typeface="Lucida Grande" charset="0"/>
                  <a:sym typeface="Lucida Grande" charset="0"/>
                </a:rPr>
                <a:t>     </a:t>
              </a:r>
              <a:r>
                <a:rPr lang="en-US" sz="800" dirty="0">
                  <a:solidFill>
                    <a:srgbClr val="111111"/>
                  </a:solidFill>
                  <a:latin typeface="Arial"/>
                  <a:ea typeface="HelveticaNeueLT Std" charset="0"/>
                  <a:cs typeface="HelveticaNeueLT Std" charset="0"/>
                  <a:sym typeface="HelveticaNeueLT Std" charset="0"/>
                </a:rPr>
                <a:t>São Paulo, Brazil</a:t>
              </a:r>
              <a:endParaRPr lang="en-US" sz="800" b="1" dirty="0">
                <a:solidFill>
                  <a:srgbClr val="111111"/>
                </a:solidFill>
                <a:latin typeface="Arial"/>
                <a:ea typeface="HelveticaNeueLT Std Bold" charset="0"/>
                <a:cs typeface="HelveticaNeueLT Std Bold" charset="0"/>
                <a:sym typeface="HelveticaNeueLT Std Bold" charset="0"/>
              </a:endParaRPr>
            </a:p>
          </p:txBody>
        </p: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1066926" y="6534286"/>
              <a:ext cx="2855669" cy="85831"/>
              <a:chOff x="1066926" y="6560954"/>
              <a:chExt cx="2855669" cy="98088"/>
            </a:xfrm>
          </p:grpSpPr>
          <p:cxnSp>
            <p:nvCxnSpPr>
              <p:cNvPr id="9" name="Straight Connector 10"/>
              <p:cNvCxnSpPr/>
              <p:nvPr userDrawn="1"/>
            </p:nvCxnSpPr>
            <p:spPr>
              <a:xfrm>
                <a:off x="1066926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1"/>
              <p:cNvCxnSpPr/>
              <p:nvPr userDrawn="1"/>
            </p:nvCxnSpPr>
            <p:spPr>
              <a:xfrm>
                <a:off x="2039981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2"/>
              <p:cNvCxnSpPr/>
              <p:nvPr userDrawn="1"/>
            </p:nvCxnSpPr>
            <p:spPr>
              <a:xfrm>
                <a:off x="2793978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3"/>
              <p:cNvCxnSpPr/>
              <p:nvPr userDrawn="1"/>
            </p:nvCxnSpPr>
            <p:spPr>
              <a:xfrm>
                <a:off x="3922595" y="6560954"/>
                <a:ext cx="0" cy="98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9"/>
            <p:cNvCxnSpPr/>
            <p:nvPr userDrawn="1"/>
          </p:nvCxnSpPr>
          <p:spPr>
            <a:xfrm>
              <a:off x="1622503" y="6413487"/>
              <a:ext cx="0" cy="85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1771"/>
            <a:ext cx="8284029" cy="4151086"/>
          </a:xfrm>
          <a:noFill/>
          <a:ln>
            <a:noFill/>
          </a:ln>
          <a:effectLst/>
          <a:extLst/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1pPr>
            <a:lvl2pPr marL="2921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2pPr>
            <a:lvl3pPr marL="6858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3pPr>
            <a:lvl4pPr marL="914400" indent="0">
              <a:lnSpc>
                <a:spcPct val="90000"/>
              </a:lnSpc>
              <a:spcAft>
                <a:spcPts val="900"/>
              </a:spcAft>
              <a:buFontTx/>
              <a:buNone/>
              <a:defRPr lang="en-US" sz="10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8100"/>
            <a:ext cx="8389257" cy="800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8048A-E6D7-4D27-ABB8-D8ECB10B46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799" y="4630064"/>
            <a:ext cx="8233229" cy="876300"/>
          </a:xfrm>
          <a:effectLst/>
          <a:extLst/>
        </p:spPr>
        <p:txBody>
          <a:bodyPr anchor="b"/>
          <a:lstStyle>
            <a:lvl1pPr algn="l">
              <a:defRPr sz="2600" b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4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31800" y="5571680"/>
            <a:ext cx="7275286" cy="469900"/>
          </a:xfrm>
          <a:effectLst/>
          <a:extLst/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8244114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1800" y="4851400"/>
            <a:ext cx="7772400" cy="876300"/>
          </a:xfrm>
          <a:effectLst/>
          <a:extLst/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 marL="914400" indent="-228600"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C68D-8F25-4E22-9722-7A6F44CAF5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1900"/>
            <a:ext cx="8521700" cy="4533900"/>
          </a:xfrm>
          <a:noFill/>
          <a:ln>
            <a:noFill/>
          </a:ln>
          <a:effectLst/>
          <a:extLst/>
        </p:spPr>
        <p:txBody>
          <a:bodyPr/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-228600"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5E3E6A3-6410-4C48-981E-837F053039A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sz="1600"/>
            </a:lvl4pPr>
            <a:lvl5pPr>
              <a:defRPr lang="en-US" dirty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038600" cy="4572000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C093-901F-4B31-9B43-D3324B2F17C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2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44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theme" Target="../theme/theme19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image" Target="../media/image9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image" Target="../media/image9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image" Target="../media/image9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4.xml"/><Relationship Id="rId16" Type="http://schemas.openxmlformats.org/officeDocument/2006/relationships/theme" Target="../theme/theme27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0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theme" Target="../theme/theme28.xml"/><Relationship Id="rId5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301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5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theme" Target="../theme/theme29.xml"/><Relationship Id="rId5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0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theme" Target="../theme/theme30.xml"/><Relationship Id="rId5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11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5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theme" Target="../theme/theme31.xml"/><Relationship Id="rId5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6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0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18.xml"/><Relationship Id="rId6" Type="http://schemas.openxmlformats.org/officeDocument/2006/relationships/theme" Target="../theme/theme32.xml"/><Relationship Id="rId5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A37"/>
            </a:gs>
            <a:gs pos="100000">
              <a:srgbClr val="00A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B184824D-AF9B-4A0C-91C9-EA5E5C2C454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76" r:id="rId1"/>
    <p:sldLayoutId id="2147486977" r:id="rId2"/>
    <p:sldLayoutId id="2147486978" r:id="rId3"/>
    <p:sldLayoutId id="2147486979" r:id="rId4"/>
    <p:sldLayoutId id="2147486980" r:id="rId5"/>
    <p:sldLayoutId id="2147486981" r:id="rId6"/>
    <p:sldLayoutId id="2147486982" r:id="rId7"/>
    <p:sldLayoutId id="2147486983" r:id="rId8"/>
    <p:sldLayoutId id="2147486984" r:id="rId9"/>
    <p:sldLayoutId id="2147486985" r:id="rId10"/>
    <p:sldLayoutId id="2147486986" r:id="rId11"/>
    <p:sldLayoutId id="21474869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8978" name="Pictur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1989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111111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C6C1EAA-4F36-49D2-9159-6AD89D0EA60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40" r:id="rId1"/>
    <p:sldLayoutId id="2147487041" r:id="rId2"/>
    <p:sldLayoutId id="2147487042" r:id="rId3"/>
    <p:sldLayoutId id="2147486899" r:id="rId4"/>
    <p:sldLayoutId id="2147487043" r:id="rId5"/>
    <p:sldLayoutId id="2147486898" r:id="rId6"/>
    <p:sldLayoutId id="2147486897" r:id="rId7"/>
    <p:sldLayoutId id="2147487044" r:id="rId8"/>
    <p:sldLayoutId id="2147486896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indent="10287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9218" name="Pictur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0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111111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2BA030B-B0EB-49C5-ABE9-EA1DE51199C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45" r:id="rId1"/>
    <p:sldLayoutId id="2147487046" r:id="rId2"/>
    <p:sldLayoutId id="2147487047" r:id="rId3"/>
    <p:sldLayoutId id="2147486903" r:id="rId4"/>
    <p:sldLayoutId id="2147487048" r:id="rId5"/>
    <p:sldLayoutId id="2147486902" r:id="rId6"/>
    <p:sldLayoutId id="2147486901" r:id="rId7"/>
    <p:sldLayoutId id="2147487049" r:id="rId8"/>
    <p:sldLayoutId id="2147486900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indent="10287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9458" name="Pictur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19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111111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1573E1A-0E2A-4EA6-A4C5-2C7BA2C5747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50" r:id="rId1"/>
    <p:sldLayoutId id="2147487051" r:id="rId2"/>
    <p:sldLayoutId id="2147487052" r:id="rId3"/>
    <p:sldLayoutId id="2147486907" r:id="rId4"/>
    <p:sldLayoutId id="2147487053" r:id="rId5"/>
    <p:sldLayoutId id="2147486906" r:id="rId6"/>
    <p:sldLayoutId id="2147486905" r:id="rId7"/>
    <p:sldLayoutId id="2147487054" r:id="rId8"/>
    <p:sldLayoutId id="2147486904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indent="10287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9698" name="Picture 3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29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cs typeface="Arial"/>
              </a:defRPr>
            </a:lvl1pPr>
          </a:lstStyle>
          <a:p>
            <a:pPr>
              <a:defRPr/>
            </a:pPr>
            <a:fld id="{7FD2E373-7A89-44A6-9CC2-5FC820DF74D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55" r:id="rId1"/>
    <p:sldLayoutId id="2147487056" r:id="rId2"/>
    <p:sldLayoutId id="2147487057" r:id="rId3"/>
    <p:sldLayoutId id="2147487058" r:id="rId4"/>
    <p:sldLayoutId id="2147487059" r:id="rId5"/>
    <p:sldLayoutId id="2147487060" r:id="rId6"/>
    <p:sldLayoutId id="2147487061" r:id="rId7"/>
    <p:sldLayoutId id="2147487062" r:id="rId8"/>
    <p:sldLayoutId id="2147487063" r:id="rId9"/>
    <p:sldLayoutId id="2147487064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0962" name="Pictur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409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cs typeface="Arial"/>
              </a:defRPr>
            </a:lvl1pPr>
          </a:lstStyle>
          <a:p>
            <a:pPr>
              <a:defRPr/>
            </a:pPr>
            <a:fld id="{B7B8E500-10DD-467A-987F-397915A9B2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65" r:id="rId1"/>
    <p:sldLayoutId id="2147487066" r:id="rId2"/>
    <p:sldLayoutId id="2147487067" r:id="rId3"/>
    <p:sldLayoutId id="2147487068" r:id="rId4"/>
    <p:sldLayoutId id="2147487069" r:id="rId5"/>
    <p:sldLayoutId id="2147487070" r:id="rId6"/>
    <p:sldLayoutId id="2147487071" r:id="rId7"/>
    <p:sldLayoutId id="2147487072" r:id="rId8"/>
    <p:sldLayoutId id="2147487073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1202" name="Picture 3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512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cs typeface="Arial"/>
              </a:defRPr>
            </a:lvl1pPr>
          </a:lstStyle>
          <a:p>
            <a:pPr>
              <a:defRPr/>
            </a:pPr>
            <a:fld id="{B619C546-0116-4DB0-8DCB-8C2AD8BDB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74" r:id="rId1"/>
    <p:sldLayoutId id="2147487075" r:id="rId2"/>
    <p:sldLayoutId id="2147487076" r:id="rId3"/>
    <p:sldLayoutId id="2147487077" r:id="rId4"/>
    <p:sldLayoutId id="2147487078" r:id="rId5"/>
    <p:sldLayoutId id="2147487079" r:id="rId6"/>
    <p:sldLayoutId id="2147487080" r:id="rId7"/>
    <p:sldLayoutId id="2147487081" r:id="rId8"/>
    <p:sldLayoutId id="2147487082" r:id="rId9"/>
    <p:sldLayoutId id="2147487083" r:id="rId10"/>
    <p:sldLayoutId id="214748708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3490" name="Picture 3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634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cs typeface="Arial"/>
              </a:defRPr>
            </a:lvl1pPr>
          </a:lstStyle>
          <a:p>
            <a:pPr>
              <a:defRPr/>
            </a:pPr>
            <a:fld id="{01D34087-70D9-46A0-88D4-BB9D6A9C062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85" r:id="rId1"/>
    <p:sldLayoutId id="2147487086" r:id="rId2"/>
    <p:sldLayoutId id="2147487087" r:id="rId3"/>
    <p:sldLayoutId id="2147487088" r:id="rId4"/>
    <p:sldLayoutId id="2147487089" r:id="rId5"/>
    <p:sldLayoutId id="2147487090" r:id="rId6"/>
    <p:sldLayoutId id="2147487091" r:id="rId7"/>
    <p:sldLayoutId id="2147487092" r:id="rId8"/>
    <p:sldLayoutId id="2147487093" r:id="rId9"/>
    <p:sldLayoutId id="2147487094" r:id="rId10"/>
    <p:sldLayoutId id="21474870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5778" name="Picture 3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757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cs typeface="Arial"/>
              </a:defRPr>
            </a:lvl1pPr>
          </a:lstStyle>
          <a:p>
            <a:pPr>
              <a:defRPr/>
            </a:pPr>
            <a:fld id="{625144DA-89FB-41B3-A274-294AC35558C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96" r:id="rId1"/>
    <p:sldLayoutId id="2147487097" r:id="rId2"/>
    <p:sldLayoutId id="2147487098" r:id="rId3"/>
    <p:sldLayoutId id="2147487099" r:id="rId4"/>
    <p:sldLayoutId id="2147487100" r:id="rId5"/>
    <p:sldLayoutId id="2147487101" r:id="rId6"/>
    <p:sldLayoutId id="2147487102" r:id="rId7"/>
    <p:sldLayoutId id="2147487103" r:id="rId8"/>
    <p:sldLayoutId id="2147487104" r:id="rId9"/>
    <p:sldLayoutId id="214748710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42" name="Picture 3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870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cs typeface="Arial"/>
              </a:defRPr>
            </a:lvl1pPr>
          </a:lstStyle>
          <a:p>
            <a:pPr>
              <a:defRPr/>
            </a:pPr>
            <a:fld id="{D26A4CDA-1F31-4015-B723-E4565E35417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06" r:id="rId1"/>
    <p:sldLayoutId id="2147487107" r:id="rId2"/>
    <p:sldLayoutId id="2147487108" r:id="rId3"/>
    <p:sldLayoutId id="2147487109" r:id="rId4"/>
    <p:sldLayoutId id="2147487110" r:id="rId5"/>
    <p:sldLayoutId id="2147487111" r:id="rId6"/>
    <p:sldLayoutId id="2147487112" r:id="rId7"/>
    <p:sldLayoutId id="2147487113" r:id="rId8"/>
    <p:sldLayoutId id="2147487114" r:id="rId9"/>
    <p:sldLayoutId id="2147487115" r:id="rId10"/>
    <p:sldLayoutId id="214748711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9330" name="Picture 3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2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cs typeface="Arial"/>
              </a:defRPr>
            </a:lvl1pPr>
          </a:lstStyle>
          <a:p>
            <a:pPr>
              <a:defRPr/>
            </a:pPr>
            <a:fld id="{70CBE52A-FCA8-402E-8B37-A44B31BFE0D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17" r:id="rId1"/>
    <p:sldLayoutId id="2147487118" r:id="rId2"/>
    <p:sldLayoutId id="2147487119" r:id="rId3"/>
    <p:sldLayoutId id="2147487120" r:id="rId4"/>
    <p:sldLayoutId id="2147487121" r:id="rId5"/>
    <p:sldLayoutId id="2147487122" r:id="rId6"/>
    <p:sldLayoutId id="2147487123" r:id="rId7"/>
    <p:sldLayoutId id="2147487124" r:id="rId8"/>
    <p:sldLayoutId id="2147487125" r:id="rId9"/>
    <p:sldLayoutId id="214748712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A37"/>
            </a:gs>
            <a:gs pos="100000">
              <a:srgbClr val="00A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D3327A8-DEEC-4FDA-BA50-664CCB18E07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88" r:id="rId1"/>
    <p:sldLayoutId id="2147486989" r:id="rId2"/>
    <p:sldLayoutId id="2147486990" r:id="rId3"/>
    <p:sldLayoutId id="2147486991" r:id="rId4"/>
    <p:sldLayoutId id="2147486992" r:id="rId5"/>
    <p:sldLayoutId id="2147486993" r:id="rId6"/>
    <p:sldLayoutId id="2147486994" r:id="rId7"/>
    <p:sldLayoutId id="2147486995" r:id="rId8"/>
    <p:sldLayoutId id="2147486996" r:id="rId9"/>
    <p:sldLayoutId id="2147486997" r:id="rId10"/>
    <p:sldLayoutId id="2147486998" r:id="rId11"/>
    <p:sldLayoutId id="21474869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0594" name="Picture 3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3105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smtClean="0">
                <a:solidFill>
                  <a:srgbClr val="111111">
                    <a:tint val="75000"/>
                  </a:srgbClr>
                </a:solidFill>
                <a:cs typeface="Arial"/>
              </a:defRPr>
            </a:lvl1pPr>
          </a:lstStyle>
          <a:p>
            <a:pPr>
              <a:defRPr/>
            </a:pPr>
            <a:fld id="{1BE0E7A0-B876-4F21-9FF2-D539349B226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27" r:id="rId1"/>
    <p:sldLayoutId id="2147487128" r:id="rId2"/>
    <p:sldLayoutId id="2147487129" r:id="rId3"/>
    <p:sldLayoutId id="2147487130" r:id="rId4"/>
    <p:sldLayoutId id="2147487131" r:id="rId5"/>
    <p:sldLayoutId id="2147487132" r:id="rId6"/>
    <p:sldLayoutId id="2147487133" r:id="rId7"/>
    <p:sldLayoutId id="2147487134" r:id="rId8"/>
    <p:sldLayoutId id="2147487135" r:id="rId9"/>
    <p:sldLayoutId id="2147487136" r:id="rId10"/>
    <p:sldLayoutId id="21474871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42888"/>
            <a:ext cx="82296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493838"/>
            <a:ext cx="82296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22948" name="Rectangle 4"/>
          <p:cNvSpPr>
            <a:spLocks noChangeArrowheads="1"/>
          </p:cNvSpPr>
          <p:nvPr userDrawn="1"/>
        </p:nvSpPr>
        <p:spPr bwMode="auto">
          <a:xfrm rot="-5400000">
            <a:off x="-3313906" y="3315494"/>
            <a:ext cx="6856412" cy="228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6699FF"/>
              </a:solidFill>
              <a:latin typeface="Book Antiqua" pitchFamily="18" charset="0"/>
              <a:ea typeface="ヒラギノ角ゴ Pro W3" pitchFamily="28" charset="-128"/>
              <a:cs typeface="Times New Roman" pitchFamily="18" charset="0"/>
            </a:endParaRPr>
          </a:p>
        </p:txBody>
      </p:sp>
      <p:sp>
        <p:nvSpPr>
          <p:cNvPr id="722949" name="Text Box 5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D2B718F4-2E87-4742-B3B5-06567EF8A2DF}" type="slidenum">
              <a:rPr lang="en-US" sz="800">
                <a:solidFill>
                  <a:srgbClr val="000000"/>
                </a:solidFill>
                <a:ea typeface="ヒラギノ角ゴ Pro W3" pitchFamily="28" charset="-128"/>
                <a:cs typeface="Times New Roman" pitchFamily="18" charset="0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ea typeface="ヒラギノ角ゴ Pro W3" pitchFamily="28" charset="-128"/>
              <a:cs typeface="Times New Roman" pitchFamily="18" charset="0"/>
            </a:endParaRPr>
          </a:p>
        </p:txBody>
      </p:sp>
      <p:pic>
        <p:nvPicPr>
          <p:cNvPr id="3322886" name="Picture 6" descr="201100094_inside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7938" y="6400800"/>
            <a:ext cx="1516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951" name="Text Box 7"/>
          <p:cNvSpPr txBox="1">
            <a:spLocks noChangeArrowheads="1"/>
          </p:cNvSpPr>
          <p:nvPr userDrawn="1"/>
        </p:nvSpPr>
        <p:spPr bwMode="auto">
          <a:xfrm>
            <a:off x="990600" y="6619875"/>
            <a:ext cx="716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1400">
                <a:solidFill>
                  <a:srgbClr val="000000"/>
                </a:solidFill>
                <a:latin typeface="Calibri" pitchFamily="34" charset="0"/>
                <a:ea typeface="ヒラギノ角ゴ Pro W3" pitchFamily="28" charset="-128"/>
                <a:cs typeface="Times New Roman" pitchFamily="18" charset="0"/>
              </a:rPr>
              <a:t>Riunione Corevalve 12-13 Maggio 2011 – SOLO PER USO INTERNO MDT</a:t>
            </a:r>
            <a:endParaRPr lang="en-US" sz="1400">
              <a:solidFill>
                <a:srgbClr val="000000"/>
              </a:solidFill>
              <a:latin typeface="Calibri" pitchFamily="34" charset="0"/>
              <a:ea typeface="ヒラギノ角ゴ Pro W3" pitchFamily="28" charset="-128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8" r:id="rId1"/>
    <p:sldLayoutId id="2147486918" r:id="rId2"/>
    <p:sldLayoutId id="2147486917" r:id="rId3"/>
    <p:sldLayoutId id="2147486916" r:id="rId4"/>
    <p:sldLayoutId id="2147486915" r:id="rId5"/>
    <p:sldLayoutId id="2147486914" r:id="rId6"/>
    <p:sldLayoutId id="2147486913" r:id="rId7"/>
    <p:sldLayoutId id="2147486912" r:id="rId8"/>
    <p:sldLayoutId id="2147486911" r:id="rId9"/>
    <p:sldLayoutId id="2147486910" r:id="rId10"/>
    <p:sldLayoutId id="2147486909" r:id="rId11"/>
    <p:sldLayoutId id="2147486908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ct val="25000"/>
        </a:spcAft>
        <a:buClr>
          <a:srgbClr val="FF9933"/>
        </a:buClr>
        <a:buChar char="•"/>
        <a:defRPr sz="2600" b="1">
          <a:solidFill>
            <a:srgbClr val="5F5F5F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–"/>
        <a:defRPr sz="2400" b="1">
          <a:solidFill>
            <a:srgbClr val="5F5F5F"/>
          </a:solidFill>
          <a:latin typeface="+mn-lt"/>
        </a:defRPr>
      </a:lvl2pPr>
      <a:lvl3pPr marL="1206500" indent="-1778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•"/>
        <a:defRPr sz="2000" b="1">
          <a:solidFill>
            <a:srgbClr val="5F5F5F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–"/>
        <a:defRPr sz="3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42888"/>
            <a:ext cx="82296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493838"/>
            <a:ext cx="82296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22948" name="Rectangle 4"/>
          <p:cNvSpPr>
            <a:spLocks noChangeArrowheads="1"/>
          </p:cNvSpPr>
          <p:nvPr userDrawn="1"/>
        </p:nvSpPr>
        <p:spPr bwMode="auto">
          <a:xfrm rot="-5400000">
            <a:off x="-3313906" y="3315494"/>
            <a:ext cx="6856412" cy="228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6699FF"/>
              </a:solidFill>
              <a:latin typeface="Book Antiqua" pitchFamily="18" charset="0"/>
              <a:ea typeface="ヒラギノ角ゴ Pro W3" pitchFamily="28" charset="-128"/>
              <a:cs typeface="Times New Roman" pitchFamily="18" charset="0"/>
            </a:endParaRPr>
          </a:p>
        </p:txBody>
      </p:sp>
      <p:sp>
        <p:nvSpPr>
          <p:cNvPr id="722949" name="Text Box 5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2E1C5836-6A72-4497-9003-69897357BD45}" type="slidenum">
              <a:rPr lang="en-US" sz="800">
                <a:solidFill>
                  <a:srgbClr val="000000"/>
                </a:solidFill>
                <a:ea typeface="ヒラギノ角ゴ Pro W3" pitchFamily="28" charset="-128"/>
                <a:cs typeface="Times New Roman" pitchFamily="18" charset="0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ea typeface="ヒラギノ角ゴ Pro W3" pitchFamily="28" charset="-128"/>
              <a:cs typeface="Times New Roman" pitchFamily="18" charset="0"/>
            </a:endParaRPr>
          </a:p>
        </p:txBody>
      </p:sp>
      <p:pic>
        <p:nvPicPr>
          <p:cNvPr id="3336198" name="Picture 6" descr="201100094_inside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7938" y="6400800"/>
            <a:ext cx="1516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951" name="Text Box 7"/>
          <p:cNvSpPr txBox="1">
            <a:spLocks noChangeArrowheads="1"/>
          </p:cNvSpPr>
          <p:nvPr userDrawn="1"/>
        </p:nvSpPr>
        <p:spPr bwMode="auto">
          <a:xfrm>
            <a:off x="990600" y="6619875"/>
            <a:ext cx="716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1400">
                <a:solidFill>
                  <a:srgbClr val="000000"/>
                </a:solidFill>
                <a:latin typeface="Calibri" pitchFamily="34" charset="0"/>
                <a:ea typeface="ヒラギノ角ゴ Pro W3" pitchFamily="28" charset="-128"/>
                <a:cs typeface="Times New Roman" pitchFamily="18" charset="0"/>
              </a:rPr>
              <a:t>Riunione Corevalve 12-13 Maggio 2011 – SOLO PER USO INTERNO MDT</a:t>
            </a:r>
            <a:endParaRPr lang="en-US" sz="1400">
              <a:solidFill>
                <a:srgbClr val="000000"/>
              </a:solidFill>
              <a:latin typeface="Calibri" pitchFamily="34" charset="0"/>
              <a:ea typeface="ヒラギノ角ゴ Pro W3" pitchFamily="28" charset="-128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9" r:id="rId1"/>
    <p:sldLayoutId id="2147486929" r:id="rId2"/>
    <p:sldLayoutId id="2147486928" r:id="rId3"/>
    <p:sldLayoutId id="2147486927" r:id="rId4"/>
    <p:sldLayoutId id="2147486926" r:id="rId5"/>
    <p:sldLayoutId id="2147486925" r:id="rId6"/>
    <p:sldLayoutId id="2147486924" r:id="rId7"/>
    <p:sldLayoutId id="2147486923" r:id="rId8"/>
    <p:sldLayoutId id="2147486922" r:id="rId9"/>
    <p:sldLayoutId id="2147486921" r:id="rId10"/>
    <p:sldLayoutId id="2147486920" r:id="rId11"/>
    <p:sldLayoutId id="2147486919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ct val="25000"/>
        </a:spcAft>
        <a:buClr>
          <a:srgbClr val="FF9933"/>
        </a:buClr>
        <a:buChar char="•"/>
        <a:defRPr sz="2600" b="1">
          <a:solidFill>
            <a:srgbClr val="5F5F5F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–"/>
        <a:defRPr sz="2400" b="1">
          <a:solidFill>
            <a:srgbClr val="5F5F5F"/>
          </a:solidFill>
          <a:latin typeface="+mn-lt"/>
        </a:defRPr>
      </a:lvl2pPr>
      <a:lvl3pPr marL="1206500" indent="-1778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•"/>
        <a:defRPr sz="2000" b="1">
          <a:solidFill>
            <a:srgbClr val="5F5F5F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–"/>
        <a:defRPr sz="3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42888"/>
            <a:ext cx="82296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493838"/>
            <a:ext cx="82296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0900" name="Rectangle 4"/>
          <p:cNvSpPr>
            <a:spLocks noChangeArrowheads="1"/>
          </p:cNvSpPr>
          <p:nvPr userDrawn="1"/>
        </p:nvSpPr>
        <p:spPr bwMode="auto">
          <a:xfrm rot="-5400000">
            <a:off x="-3313906" y="3315494"/>
            <a:ext cx="6856412" cy="228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2800">
              <a:solidFill>
                <a:srgbClr val="000000"/>
              </a:solidFill>
              <a:cs typeface="+mn-cs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7759BE5A-BE88-4E83-9B44-C42A06BB13F9}" type="slidenum">
              <a:rPr lang="en-US" sz="800">
                <a:solidFill>
                  <a:srgbClr val="000000"/>
                </a:solidFill>
                <a:cs typeface="+mn-cs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349510" name="Picture 6" descr="201100094_inside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7938" y="6400800"/>
            <a:ext cx="1516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Text Box 7"/>
          <p:cNvSpPr txBox="1">
            <a:spLocks noChangeArrowheads="1"/>
          </p:cNvSpPr>
          <p:nvPr userDrawn="1"/>
        </p:nvSpPr>
        <p:spPr bwMode="auto">
          <a:xfrm>
            <a:off x="990600" y="6615113"/>
            <a:ext cx="716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>
                <a:solidFill>
                  <a:srgbClr val="000000"/>
                </a:solidFill>
                <a:latin typeface="Calibri" pitchFamily="34" charset="0"/>
                <a:cs typeface="+mn-cs"/>
              </a:rPr>
              <a:t>Riunione Corevalve 12-13 Maggio 2011 – SOLO PER USO INTERNO MDT</a:t>
            </a:r>
            <a:endParaRPr lang="en-US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0" r:id="rId1"/>
    <p:sldLayoutId id="2147486940" r:id="rId2"/>
    <p:sldLayoutId id="2147486939" r:id="rId3"/>
    <p:sldLayoutId id="2147486938" r:id="rId4"/>
    <p:sldLayoutId id="2147486937" r:id="rId5"/>
    <p:sldLayoutId id="2147486936" r:id="rId6"/>
    <p:sldLayoutId id="2147486935" r:id="rId7"/>
    <p:sldLayoutId id="2147486934" r:id="rId8"/>
    <p:sldLayoutId id="2147486933" r:id="rId9"/>
    <p:sldLayoutId id="2147486932" r:id="rId10"/>
    <p:sldLayoutId id="2147486931" r:id="rId11"/>
    <p:sldLayoutId id="2147486930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+mj-lt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ＭＳ Ｐゴシック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ＭＳ Ｐゴシック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ＭＳ Ｐゴシック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ＭＳ Ｐゴシック" pitchFamily="34" charset="-128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ct val="25000"/>
        </a:spcAft>
        <a:buClr>
          <a:srgbClr val="FF9933"/>
        </a:buClr>
        <a:buChar char="•"/>
        <a:defRPr sz="2600" b="1">
          <a:solidFill>
            <a:srgbClr val="5F5F5F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–"/>
        <a:defRPr sz="2400" b="1">
          <a:solidFill>
            <a:srgbClr val="5F5F5F"/>
          </a:solidFill>
          <a:latin typeface="+mn-lt"/>
        </a:defRPr>
      </a:lvl2pPr>
      <a:lvl3pPr marL="1206500" indent="-1778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•"/>
        <a:defRPr sz="2000" b="1">
          <a:solidFill>
            <a:srgbClr val="5F5F5F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–"/>
        <a:defRPr sz="3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42888"/>
            <a:ext cx="82296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493838"/>
            <a:ext cx="82296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15400" name="Rectangle 8"/>
          <p:cNvSpPr>
            <a:spLocks noChangeArrowheads="1"/>
          </p:cNvSpPr>
          <p:nvPr userDrawn="1"/>
        </p:nvSpPr>
        <p:spPr bwMode="auto">
          <a:xfrm rot="-5400000">
            <a:off x="-3313906" y="3315494"/>
            <a:ext cx="6856412" cy="228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315401" name="Text Box 9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01F931B9-2F15-4C5B-81E9-DF8BA1F078D6}" type="slidenum">
              <a:rPr lang="en-US" sz="800">
                <a:solidFill>
                  <a:srgbClr val="000000"/>
                </a:solidFill>
                <a:cs typeface="+mn-cs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1" r:id="rId1"/>
    <p:sldLayoutId id="2147486950" r:id="rId2"/>
    <p:sldLayoutId id="2147486949" r:id="rId3"/>
    <p:sldLayoutId id="2147486948" r:id="rId4"/>
    <p:sldLayoutId id="2147486947" r:id="rId5"/>
    <p:sldLayoutId id="2147486946" r:id="rId6"/>
    <p:sldLayoutId id="2147486945" r:id="rId7"/>
    <p:sldLayoutId id="2147486944" r:id="rId8"/>
    <p:sldLayoutId id="2147486943" r:id="rId9"/>
    <p:sldLayoutId id="2147486942" r:id="rId10"/>
    <p:sldLayoutId id="214748694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ct val="25000"/>
        </a:spcAft>
        <a:buClr>
          <a:srgbClr val="FF9933"/>
        </a:buClr>
        <a:buChar char="•"/>
        <a:defRPr sz="2600" b="1">
          <a:solidFill>
            <a:schemeClr val="bg2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–"/>
        <a:defRPr sz="2400" b="1">
          <a:solidFill>
            <a:schemeClr val="bg2"/>
          </a:solidFill>
          <a:latin typeface="+mn-lt"/>
        </a:defRPr>
      </a:lvl2pPr>
      <a:lvl3pPr marL="1206500" indent="-1778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•"/>
        <a:defRPr sz="20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–"/>
        <a:defRPr sz="3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42888"/>
            <a:ext cx="82296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493838"/>
            <a:ext cx="82296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15400" name="Rectangle 8"/>
          <p:cNvSpPr>
            <a:spLocks noChangeArrowheads="1"/>
          </p:cNvSpPr>
          <p:nvPr userDrawn="1"/>
        </p:nvSpPr>
        <p:spPr bwMode="auto">
          <a:xfrm rot="-5400000">
            <a:off x="-3313906" y="3315494"/>
            <a:ext cx="6856412" cy="228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315401" name="Text Box 9"/>
          <p:cNvSpPr txBox="1">
            <a:spLocks noChangeArrowheads="1"/>
          </p:cNvSpPr>
          <p:nvPr userDrawn="1"/>
        </p:nvSpPr>
        <p:spPr bwMode="auto">
          <a:xfrm>
            <a:off x="-39688" y="6653213"/>
            <a:ext cx="30797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556D4A03-AAC9-48A6-AF5D-1C7A41733C33}" type="slidenum">
              <a:rPr lang="en-US" sz="800">
                <a:solidFill>
                  <a:srgbClr val="000000"/>
                </a:solidFill>
                <a:cs typeface="+mn-cs"/>
              </a:rPr>
              <a:pPr algn="ctr">
                <a:defRPr/>
              </a:pPr>
              <a:t>‹N›</a:t>
            </a:fld>
            <a:endParaRPr lang="en-US" sz="80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2" r:id="rId1"/>
    <p:sldLayoutId id="2147486960" r:id="rId2"/>
    <p:sldLayoutId id="2147486959" r:id="rId3"/>
    <p:sldLayoutId id="2147486958" r:id="rId4"/>
    <p:sldLayoutId id="2147486957" r:id="rId5"/>
    <p:sldLayoutId id="2147486956" r:id="rId6"/>
    <p:sldLayoutId id="2147486955" r:id="rId7"/>
    <p:sldLayoutId id="2147486954" r:id="rId8"/>
    <p:sldLayoutId id="2147486953" r:id="rId9"/>
    <p:sldLayoutId id="2147486952" r:id="rId10"/>
    <p:sldLayoutId id="214748695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ct val="25000"/>
        </a:spcAft>
        <a:buClr>
          <a:srgbClr val="FF9933"/>
        </a:buClr>
        <a:buChar char="•"/>
        <a:defRPr sz="2600" b="1">
          <a:solidFill>
            <a:schemeClr val="bg2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–"/>
        <a:defRPr sz="2400" b="1">
          <a:solidFill>
            <a:schemeClr val="bg2"/>
          </a:solidFill>
          <a:latin typeface="+mn-lt"/>
        </a:defRPr>
      </a:lvl2pPr>
      <a:lvl3pPr marL="1206500" indent="-1778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•"/>
        <a:defRPr sz="20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–"/>
        <a:defRPr sz="3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A37"/>
            </a:gs>
            <a:gs pos="100000">
              <a:srgbClr val="00A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F741BB5E-1022-4D75-96B3-C8E6F6386AC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3" r:id="rId1"/>
    <p:sldLayoutId id="2147487144" r:id="rId2"/>
    <p:sldLayoutId id="2147487145" r:id="rId3"/>
    <p:sldLayoutId id="2147487146" r:id="rId4"/>
    <p:sldLayoutId id="2147487147" r:id="rId5"/>
    <p:sldLayoutId id="2147487148" r:id="rId6"/>
    <p:sldLayoutId id="2147487149" r:id="rId7"/>
    <p:sldLayoutId id="2147487150" r:id="rId8"/>
    <p:sldLayoutId id="2147487151" r:id="rId9"/>
    <p:sldLayoutId id="2147487152" r:id="rId10"/>
    <p:sldLayoutId id="2147487153" r:id="rId11"/>
    <p:sldLayoutId id="2147487154" r:id="rId12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34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C1A5C00E-B938-49BF-8340-8B450EEB2C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75" r:id="rId1"/>
    <p:sldLayoutId id="2147486974" r:id="rId2"/>
    <p:sldLayoutId id="2147486973" r:id="rId3"/>
    <p:sldLayoutId id="2147486972" r:id="rId4"/>
    <p:sldLayoutId id="2147486971" r:id="rId5"/>
    <p:sldLayoutId id="2147486970" r:id="rId6"/>
    <p:sldLayoutId id="2147486969" r:id="rId7"/>
    <p:sldLayoutId id="2147486968" r:id="rId8"/>
    <p:sldLayoutId id="2147486967" r:id="rId9"/>
    <p:sldLayoutId id="2147486966" r:id="rId10"/>
    <p:sldLayoutId id="2147486965" r:id="rId11"/>
    <p:sldLayoutId id="2147486964" r:id="rId12"/>
    <p:sldLayoutId id="2147486963" r:id="rId13"/>
    <p:sldLayoutId id="2147486962" r:id="rId14"/>
    <p:sldLayoutId id="214748696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035" y="316382"/>
            <a:ext cx="855192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9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78" r:id="rId1"/>
    <p:sldLayoutId id="2147487179" r:id="rId2"/>
    <p:sldLayoutId id="2147487180" r:id="rId3"/>
    <p:sldLayoutId id="2147487181" r:id="rId4"/>
    <p:sldLayoutId id="21474871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4825" y="214741"/>
            <a:ext cx="4594348" cy="457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E4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86887" y="1501258"/>
            <a:ext cx="6570224" cy="2586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D81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09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84" r:id="rId1"/>
    <p:sldLayoutId id="2147487185" r:id="rId2"/>
    <p:sldLayoutId id="2147487186" r:id="rId3"/>
    <p:sldLayoutId id="2147487187" r:id="rId4"/>
    <p:sldLayoutId id="214748718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4" name="Line 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1000456" name="Line 8"/>
          <p:cNvSpPr>
            <a:spLocks noChangeShapeType="1"/>
          </p:cNvSpPr>
          <p:nvPr/>
        </p:nvSpPr>
        <p:spPr bwMode="auto">
          <a:xfrm>
            <a:off x="1588" y="61658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00" r:id="rId1"/>
    <p:sldLayoutId id="2147486868" r:id="rId2"/>
    <p:sldLayoutId id="2147486867" r:id="rId3"/>
    <p:sldLayoutId id="2147486866" r:id="rId4"/>
    <p:sldLayoutId id="2147486865" r:id="rId5"/>
    <p:sldLayoutId id="2147486864" r:id="rId6"/>
    <p:sldLayoutId id="2147486863" r:id="rId7"/>
    <p:sldLayoutId id="2147486862" r:id="rId8"/>
    <p:sldLayoutId id="2147486861" r:id="rId9"/>
    <p:sldLayoutId id="2147486860" r:id="rId10"/>
    <p:sldLayoutId id="2147486859" r:id="rId11"/>
    <p:sldLayoutId id="2147486858" r:id="rId12"/>
  </p:sldLayoutIdLst>
  <p:transition spd="med" advClick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5839" y="242818"/>
            <a:ext cx="5592321" cy="558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3F16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3403" y="1500907"/>
            <a:ext cx="8737193" cy="4413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46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0" r:id="rId1"/>
    <p:sldLayoutId id="2147487191" r:id="rId2"/>
    <p:sldLayoutId id="2147487192" r:id="rId3"/>
    <p:sldLayoutId id="2147487193" r:id="rId4"/>
    <p:sldLayoutId id="21474871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6676" y="124988"/>
            <a:ext cx="6930647" cy="1144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8008" y="2270375"/>
            <a:ext cx="8507983" cy="1663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39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6" r:id="rId1"/>
    <p:sldLayoutId id="2147487197" r:id="rId2"/>
    <p:sldLayoutId id="2147487198" r:id="rId3"/>
    <p:sldLayoutId id="2147487199" r:id="rId4"/>
    <p:sldLayoutId id="214748720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14271" y="309646"/>
            <a:ext cx="3315457" cy="53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0116" y="1536853"/>
            <a:ext cx="8303767" cy="338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4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2" r:id="rId1"/>
    <p:sldLayoutId id="2147487203" r:id="rId2"/>
    <p:sldLayoutId id="2147487204" r:id="rId3"/>
    <p:sldLayoutId id="2147487205" r:id="rId4"/>
    <p:sldLayoutId id="21474872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4" name="Line 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1000456" name="Line 8"/>
          <p:cNvSpPr>
            <a:spLocks noChangeShapeType="1"/>
          </p:cNvSpPr>
          <p:nvPr/>
        </p:nvSpPr>
        <p:spPr bwMode="auto">
          <a:xfrm>
            <a:off x="1588" y="61658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01" r:id="rId1"/>
    <p:sldLayoutId id="2147486879" r:id="rId2"/>
    <p:sldLayoutId id="2147486878" r:id="rId3"/>
    <p:sldLayoutId id="2147486877" r:id="rId4"/>
    <p:sldLayoutId id="2147486876" r:id="rId5"/>
    <p:sldLayoutId id="2147486875" r:id="rId6"/>
    <p:sldLayoutId id="2147486874" r:id="rId7"/>
    <p:sldLayoutId id="2147486873" r:id="rId8"/>
    <p:sldLayoutId id="2147486872" r:id="rId9"/>
    <p:sldLayoutId id="2147486871" r:id="rId10"/>
    <p:sldLayoutId id="2147486870" r:id="rId11"/>
    <p:sldLayoutId id="2147486869" r:id="rId12"/>
  </p:sldLayoutIdLst>
  <p:transition spd="med" advClick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EF8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56DEF3-581A-4A77-B332-92D2AB6580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3138569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13857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994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3994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3994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3994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3994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latin typeface="Garamond" pitchFamily="18" charset="0"/>
                  <a:cs typeface="+mn-cs"/>
                </a:endParaRPr>
              </a:p>
            </p:txBody>
          </p:sp>
        </p:grpSp>
        <p:sp>
          <p:nvSpPr>
            <p:cNvPr id="3994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3994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</p:grpSp>
      <p:sp>
        <p:nvSpPr>
          <p:cNvPr id="3994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99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99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graphicFrame>
        <p:nvGraphicFramePr>
          <p:cNvPr id="3138566" name="Object 6"/>
          <p:cNvGraphicFramePr>
            <a:graphicFrameLocks noChangeAspect="1"/>
          </p:cNvGraphicFramePr>
          <p:nvPr/>
        </p:nvGraphicFramePr>
        <p:xfrm>
          <a:off x="3492500" y="6165850"/>
          <a:ext cx="21113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598" name="Fotografia di Photo Editor" r:id="rId21" imgW="12466667" imgH="2448267" progId="">
                  <p:embed/>
                </p:oleObj>
              </mc:Choice>
              <mc:Fallback>
                <p:oleObj name="Fotografia di Photo Editor" r:id="rId21" imgW="12466667" imgH="2448267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6165850"/>
                        <a:ext cx="211137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514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dk2" tx1="lt1" bg2="dk1" tx2="lt2" accent1="accent1" accent2="accent2" accent3="accent3" accent4="accent4" accent5="accent5" accent6="accent6" hlink="hlink" folHlink="folHlink"/>
  <p:sldLayoutIdLst>
    <p:sldLayoutId id="2147487002" r:id="rId1"/>
    <p:sldLayoutId id="2147487003" r:id="rId2"/>
    <p:sldLayoutId id="2147487004" r:id="rId3"/>
    <p:sldLayoutId id="2147487005" r:id="rId4"/>
    <p:sldLayoutId id="2147487006" r:id="rId5"/>
    <p:sldLayoutId id="2147487007" r:id="rId6"/>
    <p:sldLayoutId id="2147487008" r:id="rId7"/>
    <p:sldLayoutId id="2147487009" r:id="rId8"/>
    <p:sldLayoutId id="2147487010" r:id="rId9"/>
    <p:sldLayoutId id="2147487011" r:id="rId10"/>
    <p:sldLayoutId id="2147487012" r:id="rId11"/>
    <p:sldLayoutId id="2147487013" r:id="rId12"/>
    <p:sldLayoutId id="2147487014" r:id="rId13"/>
    <p:sldLayoutId id="2147487015" r:id="rId14"/>
    <p:sldLayoutId id="2147487016" r:id="rId15"/>
    <p:sldLayoutId id="2147487017" r:id="rId16"/>
    <p:sldLayoutId id="2147487018" r:id="rId17"/>
    <p:sldLayoutId id="2147487019" r:id="rId18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8018" name="Pictur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1580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111111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360B64-52AE-4821-ACA7-B89F6BB2EB8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20" r:id="rId1"/>
    <p:sldLayoutId id="2147487021" r:id="rId2"/>
    <p:sldLayoutId id="2147487022" r:id="rId3"/>
    <p:sldLayoutId id="2147486883" r:id="rId4"/>
    <p:sldLayoutId id="2147487023" r:id="rId5"/>
    <p:sldLayoutId id="2147486882" r:id="rId6"/>
    <p:sldLayoutId id="2147486881" r:id="rId7"/>
    <p:sldLayoutId id="2147487024" r:id="rId8"/>
    <p:sldLayoutId id="2147486880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indent="10287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8258" name="Pictur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1682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111111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4BBF5A8-B704-4C36-8CE3-C70E0A36572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25" r:id="rId1"/>
    <p:sldLayoutId id="2147487026" r:id="rId2"/>
    <p:sldLayoutId id="2147487027" r:id="rId3"/>
    <p:sldLayoutId id="2147486887" r:id="rId4"/>
    <p:sldLayoutId id="2147487028" r:id="rId5"/>
    <p:sldLayoutId id="2147486886" r:id="rId6"/>
    <p:sldLayoutId id="2147486885" r:id="rId7"/>
    <p:sldLayoutId id="2147487029" r:id="rId8"/>
    <p:sldLayoutId id="2147486884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indent="10287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8498" name="Pictur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1785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111111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FC97FA9-1BFB-44FE-97FE-792AB7B64D0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30" r:id="rId1"/>
    <p:sldLayoutId id="2147487031" r:id="rId2"/>
    <p:sldLayoutId id="2147487032" r:id="rId3"/>
    <p:sldLayoutId id="2147486891" r:id="rId4"/>
    <p:sldLayoutId id="2147487033" r:id="rId5"/>
    <p:sldLayoutId id="2147486890" r:id="rId6"/>
    <p:sldLayoutId id="2147486889" r:id="rId7"/>
    <p:sldLayoutId id="2147487034" r:id="rId8"/>
    <p:sldLayoutId id="2147486888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indent="10287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8738" name="Pictur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8100"/>
            <a:ext cx="762000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1887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31900"/>
            <a:ext cx="85217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830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111111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378CBB2-3753-4097-9734-6019549860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35" r:id="rId1"/>
    <p:sldLayoutId id="2147487036" r:id="rId2"/>
    <p:sldLayoutId id="2147487037" r:id="rId3"/>
    <p:sldLayoutId id="2147486895" r:id="rId4"/>
    <p:sldLayoutId id="2147487038" r:id="rId5"/>
    <p:sldLayoutId id="2147486894" r:id="rId6"/>
    <p:sldLayoutId id="2147486893" r:id="rId7"/>
    <p:sldLayoutId id="2147487039" r:id="rId8"/>
    <p:sldLayoutId id="214748689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3429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–"/>
        <a:defRPr lang="en-US" sz="20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800100" indent="10287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72.jp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304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0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37.pn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9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4.xml"/><Relationship Id="rId4" Type="http://schemas.openxmlformats.org/officeDocument/2006/relationships/image" Target="../media/image11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ipsd.local\share\User\linglese\Desktop\Prof%20Inglese%203%20ottobre%202014%20presentazione%20+%20cine%20+%20avi%20file\THERISOD%20ELSO_(S6_F1-66).avi" TargetMode="Externa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ipsd.local\share\User\linglese\Desktop\Prof%20Inglese%203%20ottobre%202014%20presentazione%20+%20cine%20+%20avi%20file\ETE%20TAVI%20Edw%20bassa%20FE%20061.avi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54.wmf"/><Relationship Id="rId3" Type="http://schemas.openxmlformats.org/officeDocument/2006/relationships/notesSlide" Target="../notesSlides/notesSlide34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jean-paul_herzog\My%20Documents\Leipzig\IQ-FD-slide.mpg" TargetMode="Externa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2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55.jpeg"/><Relationship Id="rId10" Type="http://schemas.openxmlformats.org/officeDocument/2006/relationships/image" Target="../media/image15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0.jpeg"/><Relationship Id="rId1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0.jpeg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159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56.png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58.png"/><Relationship Id="rId4" Type="http://schemas.openxmlformats.org/officeDocument/2006/relationships/image" Target="../media/image37.png"/><Relationship Id="rId9" Type="http://schemas.openxmlformats.org/officeDocument/2006/relationships/oleObject" Target="../embeddings/oleObject2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0.xml"/><Relationship Id="rId4" Type="http://schemas.openxmlformats.org/officeDocument/2006/relationships/image" Target="../media/image1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9.xml"/><Relationship Id="rId4" Type="http://schemas.openxmlformats.org/officeDocument/2006/relationships/image" Target="../media/image1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9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176.png"/><Relationship Id="rId11" Type="http://schemas.openxmlformats.org/officeDocument/2006/relationships/image" Target="../media/image181.jp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6.png"/><Relationship Id="rId3" Type="http://schemas.openxmlformats.org/officeDocument/2006/relationships/image" Target="../media/image182.png"/><Relationship Id="rId7" Type="http://schemas.openxmlformats.org/officeDocument/2006/relationships/image" Target="../media/image176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175.png"/><Relationship Id="rId11" Type="http://schemas.openxmlformats.org/officeDocument/2006/relationships/image" Target="../media/image181.jpg"/><Relationship Id="rId5" Type="http://schemas.openxmlformats.org/officeDocument/2006/relationships/image" Target="../media/image174.png"/><Relationship Id="rId15" Type="http://schemas.openxmlformats.org/officeDocument/2006/relationships/image" Target="../media/image188.jpg"/><Relationship Id="rId10" Type="http://schemas.openxmlformats.org/officeDocument/2006/relationships/image" Target="../media/image184.jpg"/><Relationship Id="rId4" Type="http://schemas.openxmlformats.org/officeDocument/2006/relationships/image" Target="../media/image173.png"/><Relationship Id="rId9" Type="http://schemas.openxmlformats.org/officeDocument/2006/relationships/image" Target="../media/image183.png"/><Relationship Id="rId14" Type="http://schemas.openxmlformats.org/officeDocument/2006/relationships/image" Target="../media/image1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94.png"/><Relationship Id="rId3" Type="http://schemas.openxmlformats.org/officeDocument/2006/relationships/image" Target="../media/image173.png"/><Relationship Id="rId7" Type="http://schemas.openxmlformats.org/officeDocument/2006/relationships/image" Target="../media/image191.png"/><Relationship Id="rId12" Type="http://schemas.openxmlformats.org/officeDocument/2006/relationships/image" Target="../media/image19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176.png"/><Relationship Id="rId11" Type="http://schemas.openxmlformats.org/officeDocument/2006/relationships/image" Target="../media/image192.png"/><Relationship Id="rId5" Type="http://schemas.openxmlformats.org/officeDocument/2006/relationships/image" Target="../media/image190.png"/><Relationship Id="rId10" Type="http://schemas.openxmlformats.org/officeDocument/2006/relationships/image" Target="../media/image181.jpg"/><Relationship Id="rId4" Type="http://schemas.openxmlformats.org/officeDocument/2006/relationships/image" Target="../media/image189.png"/><Relationship Id="rId9" Type="http://schemas.openxmlformats.org/officeDocument/2006/relationships/image" Target="../media/image184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g"/><Relationship Id="rId3" Type="http://schemas.openxmlformats.org/officeDocument/2006/relationships/image" Target="../media/image173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176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7.png"/><Relationship Id="rId7" Type="http://schemas.openxmlformats.org/officeDocument/2006/relationships/image" Target="../media/image200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199.png"/><Relationship Id="rId11" Type="http://schemas.openxmlformats.org/officeDocument/2006/relationships/image" Target="../media/image181.jpg"/><Relationship Id="rId5" Type="http://schemas.openxmlformats.org/officeDocument/2006/relationships/image" Target="../media/image177.png"/><Relationship Id="rId10" Type="http://schemas.openxmlformats.org/officeDocument/2006/relationships/image" Target="../media/image184.jpg"/><Relationship Id="rId4" Type="http://schemas.openxmlformats.org/officeDocument/2006/relationships/image" Target="../media/image198.png"/><Relationship Id="rId9" Type="http://schemas.openxmlformats.org/officeDocument/2006/relationships/image" Target="../media/image1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emf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46.emf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37.png"/><Relationship Id="rId9" Type="http://schemas.openxmlformats.org/officeDocument/2006/relationships/image" Target="../media/image45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197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203.png"/><Relationship Id="rId11" Type="http://schemas.openxmlformats.org/officeDocument/2006/relationships/image" Target="../media/image206.png"/><Relationship Id="rId5" Type="http://schemas.openxmlformats.org/officeDocument/2006/relationships/image" Target="../media/image176.png"/><Relationship Id="rId10" Type="http://schemas.openxmlformats.org/officeDocument/2006/relationships/image" Target="../media/image181.jpg"/><Relationship Id="rId4" Type="http://schemas.openxmlformats.org/officeDocument/2006/relationships/image" Target="../media/image198.png"/><Relationship Id="rId9" Type="http://schemas.openxmlformats.org/officeDocument/2006/relationships/image" Target="../media/image1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3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20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9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689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0066">
                  <a:alpha val="5900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3442690" name="Rectangle 4"/>
          <p:cNvSpPr>
            <a:spLocks noChangeArrowheads="1"/>
          </p:cNvSpPr>
          <p:nvPr/>
        </p:nvSpPr>
        <p:spPr bwMode="auto">
          <a:xfrm>
            <a:off x="179388" y="2492375"/>
            <a:ext cx="8777287" cy="4176713"/>
          </a:xfrm>
          <a:prstGeom prst="rect">
            <a:avLst/>
          </a:prstGeom>
          <a:gradFill rotWithShape="1">
            <a:gsLst>
              <a:gs pos="0">
                <a:srgbClr val="3366FF">
                  <a:alpha val="14998"/>
                </a:srgbClr>
              </a:gs>
              <a:gs pos="100000">
                <a:srgbClr val="081028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3442692" name="Picture 1" descr="C:\Users\Admin\Desktop\GISE febbraio 2014\immagini\CaravaggioJeromeMeditation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4721" t="6667" r="5405"/>
          <a:stretch>
            <a:fillRect/>
          </a:stretch>
        </p:blipFill>
        <p:spPr bwMode="auto">
          <a:xfrm>
            <a:off x="238125" y="2565400"/>
            <a:ext cx="2743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7501" name="Rectangle 13"/>
          <p:cNvSpPr>
            <a:spLocks noChangeArrowheads="1"/>
          </p:cNvSpPr>
          <p:nvPr/>
        </p:nvSpPr>
        <p:spPr bwMode="auto">
          <a:xfrm>
            <a:off x="3276600" y="3227388"/>
            <a:ext cx="56165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TAVI </a:t>
            </a:r>
            <a:r>
              <a:rPr lang="it-IT" sz="2800" b="1" dirty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(sostituzione valvolare aortica transcatetere)</a:t>
            </a:r>
            <a:endParaRPr lang="it-IT" sz="3200" b="1" dirty="0">
              <a:solidFill>
                <a:srgbClr val="66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ctr">
              <a:defRPr/>
            </a:pPr>
            <a:endParaRPr lang="it-IT" sz="200" b="1" dirty="0">
              <a:solidFill>
                <a:srgbClr val="66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sp>
        <p:nvSpPr>
          <p:cNvPr id="4287504" name="Rectangle 16"/>
          <p:cNvSpPr>
            <a:spLocks noChangeArrowheads="1"/>
          </p:cNvSpPr>
          <p:nvPr/>
        </p:nvSpPr>
        <p:spPr bwMode="auto">
          <a:xfrm>
            <a:off x="4140200" y="5292725"/>
            <a:ext cx="3875088" cy="584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32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Prof. Luigi Inglese</a:t>
            </a:r>
          </a:p>
        </p:txBody>
      </p:sp>
      <p:sp>
        <p:nvSpPr>
          <p:cNvPr id="4287494" name="Text Box 6"/>
          <p:cNvSpPr txBox="1">
            <a:spLocks noChangeArrowheads="1"/>
          </p:cNvSpPr>
          <p:nvPr/>
        </p:nvSpPr>
        <p:spPr bwMode="auto">
          <a:xfrm>
            <a:off x="3635375" y="5910263"/>
            <a:ext cx="48244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it-IT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DIRETTORE MEDICO</a:t>
            </a:r>
          </a:p>
          <a:p>
            <a:pPr algn="ctr" eaLnBrk="0" hangingPunct="0"/>
            <a:r>
              <a:rPr lang="it-IT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DIPARTIMENTO MALATTIE CARDIOVASCOLARI</a:t>
            </a:r>
          </a:p>
          <a:p>
            <a:pPr algn="ctr" eaLnBrk="0" hangingPunct="0"/>
            <a:r>
              <a:rPr lang="it-IT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MARIA PIA HOSPITAL TORINO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50825" y="2565400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"La complessità delle malattie in età adulta"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3492500" y="188913"/>
            <a:ext cx="5616575" cy="446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GIORNATE MEDICHE PITAGORICHE</a:t>
            </a:r>
            <a:endParaRPr lang="it-IT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42698" name="Picture 2" descr="http://upload.wikimedia.org/wikipedia/it/3/33/Panorama_di_Crotone_-_vista_spiagg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8913"/>
            <a:ext cx="33115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250825" y="230188"/>
            <a:ext cx="1041400" cy="3683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Crotone</a:t>
            </a:r>
          </a:p>
        </p:txBody>
      </p:sp>
      <p:pic>
        <p:nvPicPr>
          <p:cNvPr id="3442700" name="Picture 4" descr="http://upload.wikimedia.org/wikipedia/commons/thumb/8/86/Piazza_Duomo_%28Crotone%29.jpg/800px-Piazza_Duomo_%28Crotone%29.jpg"/>
          <p:cNvPicPr>
            <a:picLocks noChangeAspect="1" noChangeArrowheads="1"/>
          </p:cNvPicPr>
          <p:nvPr/>
        </p:nvPicPr>
        <p:blipFill>
          <a:blip r:embed="rId5"/>
          <a:srcRect b="29440"/>
          <a:stretch>
            <a:fillRect/>
          </a:stretch>
        </p:blipFill>
        <p:spPr bwMode="auto">
          <a:xfrm>
            <a:off x="3563938" y="620713"/>
            <a:ext cx="35290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2701" name="Picture 6" descr="http://www.ilmetropolitano.it/wp-content/uploads/2014/03/Capo-Colonn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620713"/>
            <a:ext cx="18002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31913" y="117475"/>
            <a:ext cx="2303462" cy="609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it-IT" sz="17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14-15 Ottobre 2016</a:t>
            </a:r>
          </a:p>
        </p:txBody>
      </p:sp>
      <p:pic>
        <p:nvPicPr>
          <p:cNvPr id="3442704" name="Picture 16" descr="MPH_po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5949950"/>
            <a:ext cx="1152525" cy="71913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3585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8003586" name="Rettangolo 22"/>
          <p:cNvSpPr>
            <a:spLocks noChangeArrowheads="1"/>
          </p:cNvSpPr>
          <p:nvPr/>
        </p:nvSpPr>
        <p:spPr bwMode="auto">
          <a:xfrm>
            <a:off x="179388" y="981075"/>
            <a:ext cx="8785225" cy="53276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pic>
        <p:nvPicPr>
          <p:cNvPr id="8003587" name="Picture 2"/>
          <p:cNvPicPr>
            <a:picLocks noChangeAspect="1" noChangeArrowheads="1"/>
          </p:cNvPicPr>
          <p:nvPr/>
        </p:nvPicPr>
        <p:blipFill>
          <a:blip r:embed="rId3">
            <a:lum bright="-10000" contrast="14000"/>
          </a:blip>
          <a:srcRect l="3539" t="29636" r="11414" b="29700"/>
          <a:stretch>
            <a:fillRect/>
          </a:stretch>
        </p:blipFill>
        <p:spPr bwMode="auto">
          <a:xfrm>
            <a:off x="250825" y="2708275"/>
            <a:ext cx="8642350" cy="302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003588" name="Picture 7" descr="cuo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242888" y="1414463"/>
            <a:ext cx="8658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Current status of cardiac surgery</a:t>
            </a:r>
            <a:endParaRPr lang="it-IT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03591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03593" name="Picture 33"/>
          <p:cNvPicPr>
            <a:picLocks noChangeAspect="1" noChangeArrowheads="1"/>
          </p:cNvPicPr>
          <p:nvPr/>
        </p:nvPicPr>
        <p:blipFill>
          <a:blip r:embed="rId5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03594" name="Picture 33"/>
          <p:cNvPicPr>
            <a:picLocks noChangeAspect="1" noChangeArrowheads="1"/>
          </p:cNvPicPr>
          <p:nvPr/>
        </p:nvPicPr>
        <p:blipFill>
          <a:blip r:embed="rId5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1537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46063" y="714375"/>
            <a:ext cx="84867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Mean survival of patients with symptoms of AS</a:t>
            </a:r>
            <a:endParaRPr lang="it-IT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001539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01540" name="Picture 3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2051050" y="1341438"/>
            <a:ext cx="61436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01541" name="TextBox 8"/>
          <p:cNvSpPr txBox="1">
            <a:spLocks noChangeArrowheads="1"/>
          </p:cNvSpPr>
          <p:nvPr/>
        </p:nvSpPr>
        <p:spPr bwMode="auto">
          <a:xfrm>
            <a:off x="749300" y="6478588"/>
            <a:ext cx="76454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pPr algn="ctr"/>
            <a:r>
              <a:rPr lang="de-DE" sz="1200">
                <a:solidFill>
                  <a:srgbClr val="00CC99"/>
                </a:solidFill>
                <a:latin typeface="Comic Sans MS" pitchFamily="66" charset="0"/>
              </a:rPr>
              <a:t>Schwarz F. Circulation 1982; 66: 1105–1110</a:t>
            </a:r>
          </a:p>
        </p:txBody>
      </p:sp>
      <p:sp>
        <p:nvSpPr>
          <p:cNvPr id="8001542" name="Rettangolo 22"/>
          <p:cNvSpPr>
            <a:spLocks noChangeArrowheads="1"/>
          </p:cNvSpPr>
          <p:nvPr/>
        </p:nvSpPr>
        <p:spPr bwMode="auto">
          <a:xfrm>
            <a:off x="323850" y="1341438"/>
            <a:ext cx="1727200" cy="50403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pic>
        <p:nvPicPr>
          <p:cNvPr id="13" name="Immagine 12" descr="imagesCA95DLV8.jpg"/>
          <p:cNvPicPr>
            <a:picLocks noChangeAspect="1"/>
          </p:cNvPicPr>
          <p:nvPr/>
        </p:nvPicPr>
        <p:blipFill>
          <a:blip r:embed="rId5">
            <a:lum bright="10000" contrast="20000"/>
          </a:blip>
          <a:srcRect b="17322"/>
          <a:stretch>
            <a:fillRect/>
          </a:stretch>
        </p:blipFill>
        <p:spPr bwMode="auto">
          <a:xfrm>
            <a:off x="2124075" y="2492375"/>
            <a:ext cx="122396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 descr="menicanti_!.jpg"/>
          <p:cNvPicPr>
            <a:picLocks noChangeAspect="1"/>
          </p:cNvPicPr>
          <p:nvPr/>
        </p:nvPicPr>
        <p:blipFill>
          <a:blip r:embed="rId6">
            <a:lum contrast="20000"/>
          </a:blip>
          <a:srcRect b="8694"/>
          <a:stretch>
            <a:fillRect/>
          </a:stretch>
        </p:blipFill>
        <p:spPr bwMode="auto">
          <a:xfrm>
            <a:off x="539750" y="2492375"/>
            <a:ext cx="14398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8163" y="3933825"/>
            <a:ext cx="137001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1400" b="1">
                <a:solidFill>
                  <a:srgbClr val="FF0000"/>
                </a:solidFill>
                <a:latin typeface="Comic Sans MS" pitchFamily="66" charset="0"/>
              </a:rPr>
              <a:t>L. Menicanti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039938" y="3933825"/>
            <a:ext cx="11636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1400" b="1">
                <a:solidFill>
                  <a:srgbClr val="FF0000"/>
                </a:solidFill>
                <a:latin typeface="Comic Sans MS" pitchFamily="66" charset="0"/>
              </a:rPr>
              <a:t>A. Frigiola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01548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01550" name="Picture 33"/>
          <p:cNvPicPr>
            <a:picLocks noChangeAspect="1" noChangeArrowheads="1"/>
          </p:cNvPicPr>
          <p:nvPr/>
        </p:nvPicPr>
        <p:blipFill>
          <a:blip r:embed="rId7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01551" name="Picture 33"/>
          <p:cNvPicPr>
            <a:picLocks noChangeAspect="1" noChangeArrowheads="1"/>
          </p:cNvPicPr>
          <p:nvPr/>
        </p:nvPicPr>
        <p:blipFill>
          <a:blip r:embed="rId7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681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8007682" name="Rettangolo 19"/>
          <p:cNvSpPr>
            <a:spLocks noChangeArrowheads="1"/>
          </p:cNvSpPr>
          <p:nvPr/>
        </p:nvSpPr>
        <p:spPr bwMode="auto">
          <a:xfrm>
            <a:off x="4143375" y="4786313"/>
            <a:ext cx="4714875" cy="857250"/>
          </a:xfrm>
          <a:prstGeom prst="rect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pic>
        <p:nvPicPr>
          <p:cNvPr id="8007683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357188" y="1785938"/>
            <a:ext cx="85010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 the absence of serious </a:t>
            </a:r>
            <a:r>
              <a:rPr lang="en-US" sz="2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comorbid</a:t>
            </a:r>
            <a:r>
              <a:rPr 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conditions, AVR is indicated in “virtually” all symptomatic pts with severe AS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96925" y="925513"/>
            <a:ext cx="738505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Aortic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Valve </a:t>
            </a: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Replacement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(AVR)</a:t>
            </a:r>
          </a:p>
        </p:txBody>
      </p:sp>
      <p:sp>
        <p:nvSpPr>
          <p:cNvPr id="8007686" name="TextBox 8"/>
          <p:cNvSpPr txBox="1">
            <a:spLocks noChangeArrowheads="1"/>
          </p:cNvSpPr>
          <p:nvPr/>
        </p:nvSpPr>
        <p:spPr bwMode="auto">
          <a:xfrm>
            <a:off x="749300" y="6108700"/>
            <a:ext cx="76454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pPr algn="just"/>
            <a:r>
              <a:rPr lang="en-US" sz="1200">
                <a:solidFill>
                  <a:srgbClr val="00CC99"/>
                </a:solidFill>
                <a:latin typeface="Comic Sans MS" pitchFamily="66" charset="0"/>
              </a:rPr>
              <a:t>ACC/AHA 2006 guidelines for the management of patients with valvular heart disease: a report of the American College of Cardiology/American Heart Association Task Force on Practice Guidelines (Writing Committee to Develop Guidelines for the Management of Patients With Valvular Heart Disease)</a:t>
            </a:r>
          </a:p>
        </p:txBody>
      </p:sp>
      <p:pic>
        <p:nvPicPr>
          <p:cNvPr id="8007687" name="Picture 1" descr="C:\Users\Admin\Desktop\CONGRESSI 2011\TAVI 1 dic 2011\aggiornamento per TAVI 1 dicembre 2011\valvola-aortica1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285750" y="2968625"/>
            <a:ext cx="34290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3786188" y="3143250"/>
            <a:ext cx="5143500" cy="2459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Because of the risk of sudden death, AVR should be performed promptly after the onset of symptoms</a:t>
            </a:r>
          </a:p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Age is not a contraindication to surgery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07690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1777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33388" y="838200"/>
            <a:ext cx="82772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Sostituzione valvolare aortica (AVR)</a:t>
            </a:r>
          </a:p>
        </p:txBody>
      </p:sp>
      <p:pic>
        <p:nvPicPr>
          <p:cNvPr id="8011779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19"/>
          <p:cNvSpPr/>
          <p:nvPr/>
        </p:nvSpPr>
        <p:spPr>
          <a:xfrm>
            <a:off x="323850" y="1677988"/>
            <a:ext cx="8501063" cy="3767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Assistiamo</a:t>
            </a: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progressivamente</a:t>
            </a: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all’invecchiamento</a:t>
            </a: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della</a:t>
            </a: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popolazione</a:t>
            </a: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</a:rPr>
              <a:t> con </a:t>
            </a: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indicazione</a:t>
            </a: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sostituzione</a:t>
            </a: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valvolare</a:t>
            </a: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Comic Sans MS" pitchFamily="66" charset="0"/>
              </a:rPr>
              <a:t>aortica</a:t>
            </a:r>
            <a:endParaRPr lang="en-US" sz="2400" kern="0" dirty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Il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paziente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anziano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ha</a:t>
            </a:r>
          </a:p>
          <a:p>
            <a:pPr marL="1257300" lvl="2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maggiori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patologie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associate</a:t>
            </a:r>
          </a:p>
          <a:p>
            <a:pPr marL="1257300" lvl="2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peggiori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condizioni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cliniche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 </a:t>
            </a: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generali</a:t>
            </a:r>
            <a:endParaRPr lang="en-US" kern="0" dirty="0">
              <a:solidFill>
                <a:srgbClr val="FFFFFF"/>
              </a:solidFill>
              <a:latin typeface="Comic Sans MS" pitchFamily="66" charset="0"/>
            </a:endParaRPr>
          </a:p>
          <a:p>
            <a:pPr marL="1257300" lvl="2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peggiori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condizioni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psicologiche</a:t>
            </a:r>
            <a:endParaRPr lang="en-US" kern="0" dirty="0">
              <a:solidFill>
                <a:srgbClr val="FFFFFF"/>
              </a:solidFill>
              <a:latin typeface="Comic Sans MS" pitchFamily="66" charset="0"/>
            </a:endParaRPr>
          </a:p>
          <a:p>
            <a:pPr marL="1257300" lvl="2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ridotta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autonomia</a:t>
            </a:r>
            <a:endParaRPr lang="en-US" kern="0" dirty="0">
              <a:solidFill>
                <a:srgbClr val="FFFFFF"/>
              </a:solidFill>
              <a:latin typeface="Comic Sans MS" pitchFamily="66" charset="0"/>
            </a:endParaRPr>
          </a:p>
          <a:p>
            <a:pPr marL="1257300" lvl="2" indent="-342900"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ridotta</a:t>
            </a: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omic Sans MS" pitchFamily="66" charset="0"/>
              </a:rPr>
              <a:t>mobilità</a:t>
            </a:r>
            <a:endParaRPr lang="en-US" kern="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84213" y="5589588"/>
            <a:ext cx="77755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defRPr/>
            </a:pPr>
            <a:r>
              <a:rPr lang="en-US" sz="3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Questi</a:t>
            </a:r>
            <a:r>
              <a:rPr lang="en-US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pazienti</a:t>
            </a:r>
            <a:r>
              <a:rPr lang="en-US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possono</a:t>
            </a:r>
            <a:r>
              <a:rPr lang="en-US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tollerare</a:t>
            </a:r>
            <a:r>
              <a:rPr lang="en-US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l’intervento</a:t>
            </a:r>
            <a:r>
              <a:rPr lang="en-US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ma non le </a:t>
            </a:r>
            <a:r>
              <a:rPr lang="en-US" sz="3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complicanze</a:t>
            </a:r>
            <a:endParaRPr lang="en-US" sz="3200" b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011782" name="Picture 2" descr="C:\Users\Admin\Desktop\CONGRESSI 2014\Francesco, GISE 21 febbraio 2014, SCA nel paziente anziano\immagini\vecchi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2924175"/>
            <a:ext cx="183038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11784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2055" name="Rectangle 2"/>
          <p:cNvSpPr>
            <a:spLocks noChangeArrowheads="1"/>
          </p:cNvSpPr>
          <p:nvPr/>
        </p:nvSpPr>
        <p:spPr bwMode="auto">
          <a:xfrm>
            <a:off x="-252535" y="69850"/>
            <a:ext cx="9328274" cy="703155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3842056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42057" name="Gruppo 24"/>
          <p:cNvGrpSpPr>
            <a:grpSpLocks/>
          </p:cNvGrpSpPr>
          <p:nvPr/>
        </p:nvGrpSpPr>
        <p:grpSpPr bwMode="auto">
          <a:xfrm>
            <a:off x="-324544" y="659896"/>
            <a:ext cx="8684920" cy="4302248"/>
            <a:chOff x="331345" y="1264275"/>
            <a:chExt cx="9618598" cy="4286186"/>
          </a:xfrm>
        </p:grpSpPr>
        <p:sp>
          <p:nvSpPr>
            <p:cNvPr id="3842066" name="Rettangolo 23"/>
            <p:cNvSpPr>
              <a:spLocks noChangeArrowheads="1"/>
            </p:cNvSpPr>
            <p:nvPr/>
          </p:nvSpPr>
          <p:spPr bwMode="auto">
            <a:xfrm>
              <a:off x="785786" y="1571612"/>
              <a:ext cx="7715304" cy="392909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it-IT" i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grpSp>
          <p:nvGrpSpPr>
            <p:cNvPr id="3842067" name="Group 14"/>
            <p:cNvGrpSpPr>
              <a:grpSpLocks/>
            </p:cNvGrpSpPr>
            <p:nvPr/>
          </p:nvGrpSpPr>
          <p:grpSpPr bwMode="auto">
            <a:xfrm>
              <a:off x="331345" y="1264275"/>
              <a:ext cx="9618598" cy="4286186"/>
              <a:chOff x="486883" y="1392877"/>
              <a:chExt cx="9618598" cy="4286186"/>
            </a:xfrm>
          </p:grpSpPr>
          <p:graphicFrame>
            <p:nvGraphicFramePr>
              <p:cNvPr id="2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0913802"/>
                  </p:ext>
                </p:extLst>
              </p:nvPr>
            </p:nvGraphicFramePr>
            <p:xfrm>
              <a:off x="486883" y="1392877"/>
              <a:ext cx="9618598" cy="428618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842068" name="Rectangle 6"/>
              <p:cNvSpPr>
                <a:spLocks noChangeArrowheads="1"/>
              </p:cNvSpPr>
              <p:nvPr/>
            </p:nvSpPr>
            <p:spPr bwMode="auto">
              <a:xfrm>
                <a:off x="7086600" y="2133600"/>
                <a:ext cx="153987" cy="16668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7D177A"/>
                  </a:buClr>
                  <a:buFont typeface="Arial" charset="0"/>
                  <a:buChar char="•"/>
                </a:pPr>
                <a:endParaRPr lang="fr-FR" sz="4800">
                  <a:solidFill>
                    <a:srgbClr val="55555A"/>
                  </a:solidFill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3842069" name="Rectangle 7"/>
              <p:cNvSpPr>
                <a:spLocks noChangeArrowheads="1"/>
              </p:cNvSpPr>
              <p:nvPr/>
            </p:nvSpPr>
            <p:spPr bwMode="auto">
              <a:xfrm>
                <a:off x="7086600" y="2697163"/>
                <a:ext cx="153987" cy="166687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7D177A"/>
                  </a:buClr>
                  <a:buFont typeface="Arial" charset="0"/>
                  <a:buChar char="•"/>
                </a:pPr>
                <a:endParaRPr lang="fr-FR" sz="4800">
                  <a:solidFill>
                    <a:srgbClr val="55555A"/>
                  </a:solidFill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3842070" name="Text Box 8"/>
              <p:cNvSpPr txBox="1">
                <a:spLocks noChangeArrowheads="1"/>
              </p:cNvSpPr>
              <p:nvPr/>
            </p:nvSpPr>
            <p:spPr bwMode="auto">
              <a:xfrm>
                <a:off x="7313613" y="2093913"/>
                <a:ext cx="182562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7D177A"/>
                  </a:buClr>
                  <a:buFont typeface="Arial" charset="0"/>
                  <a:buNone/>
                </a:pPr>
                <a:r>
                  <a:rPr lang="en-US" sz="1400" b="1">
                    <a:solidFill>
                      <a:srgbClr val="55555A"/>
                    </a:solidFill>
                    <a:latin typeface="Comic Sans MS" pitchFamily="66" charset="0"/>
                    <a:ea typeface="MS PGothic" pitchFamily="34" charset="-128"/>
                  </a:rPr>
                  <a:t>No Surgery</a:t>
                </a:r>
              </a:p>
            </p:txBody>
          </p:sp>
          <p:sp>
            <p:nvSpPr>
              <p:cNvPr id="3842071" name="Text Box 9"/>
              <p:cNvSpPr txBox="1">
                <a:spLocks noChangeArrowheads="1"/>
              </p:cNvSpPr>
              <p:nvPr/>
            </p:nvSpPr>
            <p:spPr bwMode="auto">
              <a:xfrm>
                <a:off x="7313613" y="2652713"/>
                <a:ext cx="122872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7D177A"/>
                  </a:buClr>
                  <a:buFont typeface="Arial" charset="0"/>
                  <a:buNone/>
                </a:pPr>
                <a:r>
                  <a:rPr lang="en-US" sz="1400" b="1">
                    <a:solidFill>
                      <a:srgbClr val="55555A"/>
                    </a:solidFill>
                    <a:latin typeface="Comic Sans MS" pitchFamily="66" charset="0"/>
                    <a:ea typeface="MS PGothic" pitchFamily="34" charset="-128"/>
                  </a:rPr>
                  <a:t>Surgery</a:t>
                </a:r>
              </a:p>
            </p:txBody>
          </p:sp>
        </p:grpSp>
      </p:grpSp>
      <p:sp>
        <p:nvSpPr>
          <p:cNvPr id="3842058" name="TextBox 8"/>
          <p:cNvSpPr txBox="1">
            <a:spLocks noChangeArrowheads="1"/>
          </p:cNvSpPr>
          <p:nvPr/>
        </p:nvSpPr>
        <p:spPr bwMode="auto">
          <a:xfrm>
            <a:off x="-16630" y="6287294"/>
            <a:ext cx="4143375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pPr algn="just">
              <a:spcAft>
                <a:spcPts val="300"/>
              </a:spcAft>
            </a:pPr>
            <a:r>
              <a:rPr lang="da-DK" sz="1400" dirty="0">
                <a:solidFill>
                  <a:srgbClr val="00CC99"/>
                </a:solidFill>
                <a:latin typeface="Comic Sans MS" pitchFamily="66" charset="0"/>
              </a:rPr>
              <a:t>Bouma et al. Heart 1999;82:143-148</a:t>
            </a:r>
          </a:p>
          <a:p>
            <a:pPr algn="just">
              <a:spcAft>
                <a:spcPts val="300"/>
              </a:spcAft>
            </a:pPr>
            <a:r>
              <a:rPr lang="da-DK" sz="1400" dirty="0">
                <a:solidFill>
                  <a:srgbClr val="00CC99"/>
                </a:solidFill>
                <a:latin typeface="Comic Sans MS" pitchFamily="66" charset="0"/>
              </a:rPr>
              <a:t>Iung et al. Eur Heart J 2005;26:2414-2720</a:t>
            </a:r>
          </a:p>
          <a:p>
            <a:pPr algn="just">
              <a:spcAft>
                <a:spcPts val="300"/>
              </a:spcAft>
            </a:pPr>
            <a:r>
              <a:rPr lang="da-DK" sz="1400" dirty="0">
                <a:solidFill>
                  <a:srgbClr val="00CC99"/>
                </a:solidFill>
                <a:latin typeface="Comic Sans MS" pitchFamily="66" charset="0"/>
              </a:rPr>
              <a:t>Pellikka et al. Circulation 2005;111:3290-3295</a:t>
            </a:r>
          </a:p>
        </p:txBody>
      </p:sp>
      <p:sp>
        <p:nvSpPr>
          <p:cNvPr id="3842059" name="TextBox 8"/>
          <p:cNvSpPr txBox="1">
            <a:spLocks noChangeArrowheads="1"/>
          </p:cNvSpPr>
          <p:nvPr/>
        </p:nvSpPr>
        <p:spPr bwMode="auto">
          <a:xfrm>
            <a:off x="4311650" y="6541295"/>
            <a:ext cx="47021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pPr algn="just">
              <a:spcAft>
                <a:spcPts val="300"/>
              </a:spcAft>
            </a:pPr>
            <a:r>
              <a:rPr lang="da-DK" sz="1400" dirty="0">
                <a:solidFill>
                  <a:srgbClr val="00CC99"/>
                </a:solidFill>
                <a:latin typeface="Comic Sans MS" pitchFamily="66" charset="0"/>
              </a:rPr>
              <a:t>Charlson et al.  J Heart  Valve Dis 2006;15:312-321</a:t>
            </a:r>
          </a:p>
          <a:p>
            <a:pPr algn="just">
              <a:spcAft>
                <a:spcPts val="300"/>
              </a:spcAft>
            </a:pPr>
            <a:r>
              <a:rPr lang="da-DK" sz="1400" dirty="0">
                <a:solidFill>
                  <a:srgbClr val="00CC99"/>
                </a:solidFill>
                <a:latin typeface="Comic Sans MS" pitchFamily="66" charset="0"/>
              </a:rPr>
              <a:t>Bach et al. J Am Coll Cardiol 2007;50:2018-2019</a:t>
            </a:r>
            <a:endParaRPr lang="en-US" sz="1400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-75181" y="4962144"/>
            <a:ext cx="8715375" cy="1323439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defRPr/>
            </a:pPr>
            <a:r>
              <a:rPr lang="en-US" sz="1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≈ 33% </a:t>
            </a:r>
            <a:r>
              <a:rPr lang="en-US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pts with severe symptomatic AS (requiring AVR) are considered </a:t>
            </a:r>
            <a:r>
              <a:rPr lang="en-US" sz="1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too old </a:t>
            </a:r>
            <a:r>
              <a:rPr lang="en-US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</a:t>
            </a:r>
            <a:r>
              <a:rPr lang="en-US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 an invasive procedure, or because they are affected by </a:t>
            </a:r>
            <a:r>
              <a:rPr lang="en-US" sz="1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concomitant co-morbidities </a:t>
            </a:r>
            <a:r>
              <a:rPr lang="en-US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noticeably increase the operative risk (too high risk for hospital mortality and/or onset of severe postoperative </a:t>
            </a:r>
            <a:r>
              <a:rPr lang="en-US" sz="16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complications . </a:t>
            </a:r>
            <a:r>
              <a:rPr lang="en-US" sz="16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Fraility</a:t>
            </a:r>
            <a:r>
              <a:rPr lang="en-US" sz="16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a major </a:t>
            </a:r>
            <a:r>
              <a:rPr lang="en-US" sz="16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psycological</a:t>
            </a:r>
            <a:r>
              <a:rPr lang="en-US" sz="16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problem in </a:t>
            </a:r>
            <a:r>
              <a:rPr lang="en-US" sz="16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denihing</a:t>
            </a:r>
            <a:r>
              <a:rPr lang="en-US" sz="16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possible surgery.</a:t>
            </a:r>
            <a:endParaRPr lang="en-US" sz="16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3842062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3041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23042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285750" y="1428750"/>
            <a:ext cx="8643938" cy="47942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endParaRPr lang="en-US" sz="1400" b="1" kern="0" dirty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endParaRPr lang="en-US" sz="1400" b="1" kern="0" dirty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endParaRPr lang="en-US" sz="1400" b="1" kern="0" dirty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r>
              <a:rPr lang="en-US" sz="1400" b="1" kern="0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5001 pts (April-July 2001)</a:t>
            </a: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r>
              <a:rPr lang="en-US" sz="1400" b="1" kern="0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32% NYHA Class </a:t>
            </a:r>
            <a:r>
              <a:rPr lang="en-US" sz="1400" b="1" kern="0" dirty="0">
                <a:solidFill>
                  <a:srgbClr val="0070C0"/>
                </a:solidFill>
                <a:latin typeface="Comic Sans MS"/>
                <a:cs typeface="Arial"/>
              </a:rPr>
              <a:t>≥ 3 had no surgery</a:t>
            </a:r>
            <a:endParaRPr lang="en-US" sz="1400" b="1" kern="0" dirty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  <a:p>
            <a:pPr marL="355600" indent="-355600" algn="just" fontAlgn="auto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2060"/>
              </a:solidFill>
              <a:latin typeface="Comic Sans MS" pitchFamily="66" charset="0"/>
              <a:cs typeface="Aria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763713" y="714375"/>
            <a:ext cx="545147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Euro </a:t>
            </a: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Heart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Survey</a:t>
            </a:r>
            <a:endParaRPr lang="it-IT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023045" name="TextBox 8"/>
          <p:cNvSpPr txBox="1">
            <a:spLocks noChangeArrowheads="1"/>
          </p:cNvSpPr>
          <p:nvPr/>
        </p:nvSpPr>
        <p:spPr bwMode="auto">
          <a:xfrm>
            <a:off x="1535113" y="6335713"/>
            <a:ext cx="607377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pPr algn="ctr">
              <a:spcAft>
                <a:spcPts val="300"/>
              </a:spcAft>
            </a:pPr>
            <a:r>
              <a:rPr lang="da-DK" sz="1200">
                <a:solidFill>
                  <a:srgbClr val="00CC99"/>
                </a:solidFill>
                <a:latin typeface="Comic Sans MS" pitchFamily="66" charset="0"/>
              </a:rPr>
              <a:t>Iung B et al. EHJ 2005; 26: 2714-2720</a:t>
            </a:r>
            <a:endParaRPr lang="en-US" sz="1200">
              <a:solidFill>
                <a:srgbClr val="00CC99"/>
              </a:solidFill>
              <a:latin typeface="Comic Sans MS" pitchFamily="66" charset="0"/>
            </a:endParaRPr>
          </a:p>
        </p:txBody>
      </p:sp>
      <p:pic>
        <p:nvPicPr>
          <p:cNvPr id="8023046" name="Immagine 18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l="26563" t="18208" r="23518" b="61024"/>
          <a:stretch>
            <a:fillRect/>
          </a:stretch>
        </p:blipFill>
        <p:spPr bwMode="auto">
          <a:xfrm>
            <a:off x="357188" y="1500188"/>
            <a:ext cx="84296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23047" name="Immagine 19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48973" t="43799" r="21858" b="17224"/>
          <a:stretch>
            <a:fillRect/>
          </a:stretch>
        </p:blipFill>
        <p:spPr bwMode="auto">
          <a:xfrm>
            <a:off x="4508500" y="3244850"/>
            <a:ext cx="42148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reccia a destra 16"/>
          <p:cNvSpPr>
            <a:spLocks noChangeArrowheads="1"/>
          </p:cNvSpPr>
          <p:nvPr/>
        </p:nvSpPr>
        <p:spPr bwMode="auto">
          <a:xfrm rot="9698927">
            <a:off x="5038725" y="4313238"/>
            <a:ext cx="641350" cy="323850"/>
          </a:xfrm>
          <a:prstGeom prst="rightArrow">
            <a:avLst>
              <a:gd name="adj1" fmla="val 50000"/>
              <a:gd name="adj2" fmla="val 64060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sp>
        <p:nvSpPr>
          <p:cNvPr id="18" name="Freccia a destra 17"/>
          <p:cNvSpPr>
            <a:spLocks noChangeArrowheads="1"/>
          </p:cNvSpPr>
          <p:nvPr/>
        </p:nvSpPr>
        <p:spPr bwMode="auto">
          <a:xfrm rot="9698927">
            <a:off x="5045075" y="4967288"/>
            <a:ext cx="685800" cy="368300"/>
          </a:xfrm>
          <a:prstGeom prst="rightArrow">
            <a:avLst>
              <a:gd name="adj1" fmla="val 50000"/>
              <a:gd name="adj2" fmla="val 64121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sp>
        <p:nvSpPr>
          <p:cNvPr id="26" name="Freccia a destra 25"/>
          <p:cNvSpPr>
            <a:spLocks noChangeArrowheads="1"/>
          </p:cNvSpPr>
          <p:nvPr/>
        </p:nvSpPr>
        <p:spPr bwMode="auto">
          <a:xfrm rot="1426742">
            <a:off x="3892550" y="5197475"/>
            <a:ext cx="627063" cy="331788"/>
          </a:xfrm>
          <a:prstGeom prst="rightArrow">
            <a:avLst>
              <a:gd name="adj1" fmla="val 50000"/>
              <a:gd name="adj2" fmla="val 64223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23052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23054" name="Picture 33"/>
          <p:cNvPicPr>
            <a:picLocks noChangeAspect="1" noChangeArrowheads="1"/>
          </p:cNvPicPr>
          <p:nvPr/>
        </p:nvPicPr>
        <p:blipFill>
          <a:blip r:embed="rId5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23055" name="Picture 33"/>
          <p:cNvPicPr>
            <a:picLocks noChangeAspect="1" noChangeArrowheads="1"/>
          </p:cNvPicPr>
          <p:nvPr/>
        </p:nvPicPr>
        <p:blipFill>
          <a:blip r:embed="rId5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4253" t="13998" r="3307" b="49693"/>
          <a:stretch>
            <a:fillRect/>
          </a:stretch>
        </p:blipFill>
        <p:spPr bwMode="auto">
          <a:xfrm>
            <a:off x="215900" y="1268413"/>
            <a:ext cx="87487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25090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25091" name="Picture 7" descr="cuo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179388" y="692150"/>
            <a:ext cx="87137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Percutaneous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Aortic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Valve </a:t>
            </a: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Ballooning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Valvuloplasty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3663" y="6286500"/>
            <a:ext cx="1692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L. Inglese</a:t>
            </a:r>
          </a:p>
        </p:txBody>
      </p:sp>
      <p:pic>
        <p:nvPicPr>
          <p:cNvPr id="8025094" name="Picture 2" descr="Caserta Inglese+Medda"/>
          <p:cNvPicPr>
            <a:picLocks noChangeAspect="1" noChangeArrowheads="1"/>
          </p:cNvPicPr>
          <p:nvPr/>
        </p:nvPicPr>
        <p:blipFill>
          <a:blip r:embed="rId5">
            <a:lum bright="-18000" contrast="20000"/>
          </a:blip>
          <a:srcRect l="10953" t="10246" r="52939" b="23680"/>
          <a:stretch>
            <a:fillRect/>
          </a:stretch>
        </p:blipFill>
        <p:spPr bwMode="auto">
          <a:xfrm>
            <a:off x="255588" y="4364038"/>
            <a:ext cx="1357312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umetto 3 12"/>
          <p:cNvSpPr/>
          <p:nvPr/>
        </p:nvSpPr>
        <p:spPr bwMode="auto">
          <a:xfrm>
            <a:off x="1763688" y="2060848"/>
            <a:ext cx="7848872" cy="4083936"/>
          </a:xfrm>
          <a:prstGeom prst="wedgeEllipseCallout">
            <a:avLst>
              <a:gd name="adj1" fmla="val -55821"/>
              <a:gd name="adj2" fmla="val 35148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  <a:alpha val="0"/>
                </a:srgbClr>
              </a:gs>
              <a:gs pos="8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it-IT" i="1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339975" y="2924175"/>
            <a:ext cx="6570663" cy="27035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5000"/>
              <a:buFontTx/>
              <a:buChar char="•"/>
              <a:defRPr/>
            </a:pPr>
            <a:r>
              <a:rPr lang="en-US" sz="1900" kern="0" dirty="0">
                <a:solidFill>
                  <a:srgbClr val="FFFFFF"/>
                </a:solidFill>
                <a:latin typeface="Comic Sans MS"/>
              </a:rPr>
              <a:t>«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tra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il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1983  e la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metà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degli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anni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‘90 ho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effettuato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circa 100 procedure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di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valvuloplastica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aortica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per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patologia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stenotica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(in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pazienti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pediatrici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ed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adulti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)</a:t>
            </a:r>
            <a:r>
              <a:rPr lang="en-US" sz="1900" kern="0" dirty="0">
                <a:solidFill>
                  <a:srgbClr val="FFFFFF"/>
                </a:solidFill>
                <a:latin typeface="Comic Sans MS"/>
              </a:rPr>
              <a:t>»</a:t>
            </a:r>
            <a:endParaRPr lang="en-US" sz="1900" kern="0" dirty="0">
              <a:solidFill>
                <a:srgbClr val="FFFFFF"/>
              </a:solidFill>
              <a:latin typeface="Comic Sans MS" pitchFamily="66" charset="0"/>
            </a:endParaRPr>
          </a:p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5000"/>
              <a:buFontTx/>
              <a:buChar char="•"/>
              <a:defRPr/>
            </a:pPr>
            <a:r>
              <a:rPr lang="en-US" sz="1900" kern="0" dirty="0">
                <a:solidFill>
                  <a:srgbClr val="FFFFFF"/>
                </a:solidFill>
                <a:latin typeface="Comic Sans MS"/>
              </a:rPr>
              <a:t>«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nella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popolazione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adulta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la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procedura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era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gravata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da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un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tasso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di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restenosi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elevata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a 3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mesi</a:t>
            </a:r>
            <a:r>
              <a:rPr lang="en-US" sz="1900" kern="0" dirty="0">
                <a:solidFill>
                  <a:srgbClr val="FFFFFF"/>
                </a:solidFill>
                <a:latin typeface="Comic Sans MS"/>
              </a:rPr>
              <a:t>»</a:t>
            </a:r>
            <a:endParaRPr lang="en-US" sz="1900" kern="0" dirty="0">
              <a:solidFill>
                <a:srgbClr val="FFFFFF"/>
              </a:solidFill>
              <a:latin typeface="Comic Sans MS" pitchFamily="66" charset="0"/>
            </a:endParaRPr>
          </a:p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5000"/>
              <a:buFontTx/>
              <a:buChar char="•"/>
              <a:defRPr/>
            </a:pP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…</a:t>
            </a:r>
            <a:r>
              <a:rPr lang="en-US" sz="1900" kern="0" dirty="0">
                <a:solidFill>
                  <a:srgbClr val="FFFFFF"/>
                </a:solidFill>
                <a:latin typeface="Comic Sans MS"/>
              </a:rPr>
              <a:t>« per </a:t>
            </a:r>
            <a:r>
              <a:rPr lang="en-US" sz="1900" kern="0" dirty="0" err="1">
                <a:solidFill>
                  <a:srgbClr val="FFFFFF"/>
                </a:solidFill>
                <a:latin typeface="Comic Sans MS"/>
              </a:rPr>
              <a:t>questa</a:t>
            </a:r>
            <a:r>
              <a:rPr lang="en-US" sz="1900" kern="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/>
              </a:rPr>
              <a:t>ragione</a:t>
            </a:r>
            <a:r>
              <a:rPr lang="en-US" sz="1900" kern="0" dirty="0">
                <a:solidFill>
                  <a:srgbClr val="FFFFFF"/>
                </a:solidFill>
                <a:latin typeface="Comic Sans MS"/>
              </a:rPr>
              <a:t>, 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tale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procedura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,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sia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in Italia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che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in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Francia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(dr.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Cribier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), è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stata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poi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progressivamente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900" kern="0" dirty="0" err="1">
                <a:solidFill>
                  <a:srgbClr val="FFFFFF"/>
                </a:solidFill>
                <a:latin typeface="Comic Sans MS" pitchFamily="66" charset="0"/>
              </a:rPr>
              <a:t>abbandonata</a:t>
            </a:r>
            <a:r>
              <a:rPr lang="en-US" sz="1900" kern="0" dirty="0">
                <a:solidFill>
                  <a:srgbClr val="FFFFFF"/>
                </a:solidFill>
                <a:latin typeface="Comic Sans MS" pitchFamily="66" charset="0"/>
              </a:rPr>
              <a:t>”…</a:t>
            </a:r>
            <a:r>
              <a:rPr lang="en-US" sz="1900" kern="0" dirty="0">
                <a:solidFill>
                  <a:srgbClr val="FFFFFF"/>
                </a:solidFill>
                <a:latin typeface="Comic Sans MS"/>
              </a:rPr>
              <a:t>»</a:t>
            </a:r>
            <a:endParaRPr lang="it-IT" sz="1900" kern="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25100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2200" b="1">
              <a:solidFill>
                <a:srgbClr val="00DEA4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8027138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928688" y="1571625"/>
            <a:ext cx="8001000" cy="4767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 fontAlgn="auto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+mj-lt"/>
              <a:buAutoNum type="arabicPeriod"/>
              <a:defRPr/>
            </a:pP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“Ponte”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alla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Chirurgia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(“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brigde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to surgery”) o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alla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TAVI (“bridge to TAVI”)</a:t>
            </a:r>
          </a:p>
          <a:p>
            <a:pPr marL="914400" lvl="1" indent="-457200" algn="just" fontAlgn="auto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Comic Sans MS" pitchFamily="66" charset="0"/>
              </a:rPr>
              <a:t>Area </a:t>
            </a:r>
            <a:r>
              <a:rPr lang="en-US" sz="1600" kern="0" dirty="0" err="1">
                <a:solidFill>
                  <a:srgbClr val="FFFFFF"/>
                </a:solidFill>
                <a:latin typeface="Comic Sans MS" pitchFamily="66" charset="0"/>
              </a:rPr>
              <a:t>valvolare</a:t>
            </a:r>
            <a:r>
              <a:rPr lang="en-US" sz="1600" kern="0" dirty="0">
                <a:solidFill>
                  <a:srgbClr val="FFFFFF"/>
                </a:solidFill>
                <a:latin typeface="Comic Sans MS" pitchFamily="66" charset="0"/>
              </a:rPr>
              <a:t> &lt;0.4 </a:t>
            </a:r>
            <a:r>
              <a:rPr lang="en-US" sz="1600" kern="0" dirty="0" err="1">
                <a:solidFill>
                  <a:srgbClr val="FFFFFF"/>
                </a:solidFill>
                <a:latin typeface="Comic Sans MS" pitchFamily="66" charset="0"/>
              </a:rPr>
              <a:t>cmq</a:t>
            </a:r>
            <a:endParaRPr lang="en-US" sz="1600" kern="0" dirty="0">
              <a:solidFill>
                <a:srgbClr val="FFFFFF"/>
              </a:solidFill>
              <a:latin typeface="Comic Sans MS" pitchFamily="66" charset="0"/>
            </a:endParaRPr>
          </a:p>
          <a:p>
            <a:pPr marL="914400" lvl="1" indent="-457200" algn="just" fontAlgn="auto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Comic Sans MS" pitchFamily="66" charset="0"/>
              </a:rPr>
              <a:t>FE &lt;35%</a:t>
            </a:r>
          </a:p>
          <a:p>
            <a:pPr marL="914400" lvl="1" indent="-457200" algn="just" fontAlgn="auto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1600" kern="0" dirty="0" err="1">
                <a:solidFill>
                  <a:srgbClr val="FFFFFF"/>
                </a:solidFill>
                <a:latin typeface="Comic Sans MS" pitchFamily="66" charset="0"/>
              </a:rPr>
              <a:t>Classe</a:t>
            </a:r>
            <a:r>
              <a:rPr lang="en-US" sz="1600" kern="0" dirty="0">
                <a:solidFill>
                  <a:srgbClr val="FFFFFF"/>
                </a:solidFill>
                <a:latin typeface="Comic Sans MS" pitchFamily="66" charset="0"/>
              </a:rPr>
              <a:t> NYHA IV</a:t>
            </a:r>
          </a:p>
          <a:p>
            <a:pPr marL="457200" indent="-457200" algn="just" fontAlgn="auto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+mj-lt"/>
              <a:buAutoNum type="arabicPeriod"/>
              <a:defRPr/>
            </a:pPr>
            <a:endParaRPr lang="en-US" sz="2400" kern="0" dirty="0">
              <a:solidFill>
                <a:srgbClr val="FFFFFF"/>
              </a:solidFill>
              <a:latin typeface="Comic Sans MS" pitchFamily="66" charset="0"/>
            </a:endParaRPr>
          </a:p>
          <a:p>
            <a:pPr marL="457200" indent="-457200" algn="just" fontAlgn="auto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+mj-lt"/>
              <a:buAutoNum type="arabicPeriod"/>
              <a:defRPr/>
            </a:pP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Pazienti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in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scompenso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cardiaco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refrattario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e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disfunzione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multi-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organo</a:t>
            </a:r>
            <a:endParaRPr lang="en-US" sz="2400" kern="0" dirty="0">
              <a:solidFill>
                <a:srgbClr val="FFFFFF"/>
              </a:solidFill>
              <a:latin typeface="Comic Sans MS" pitchFamily="66" charset="0"/>
            </a:endParaRPr>
          </a:p>
          <a:p>
            <a:pPr marL="457200" indent="-457200" algn="just" fontAlgn="auto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+mj-lt"/>
              <a:buAutoNum type="arabicPeriod"/>
              <a:defRPr/>
            </a:pP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Pazienti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in shock</a:t>
            </a:r>
          </a:p>
          <a:p>
            <a:pPr marL="457200" indent="-457200" algn="just" fontAlgn="auto">
              <a:spcBef>
                <a:spcPct val="20000"/>
              </a:spcBef>
              <a:spcAft>
                <a:spcPts val="600"/>
              </a:spcAft>
              <a:buClr>
                <a:srgbClr val="00CC99"/>
              </a:buClr>
              <a:buSzPct val="105000"/>
              <a:buFont typeface="+mj-lt"/>
              <a:buAutoNum type="arabicPeriod"/>
              <a:defRPr/>
            </a:pP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Pazienti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sintomatici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che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devono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essere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sottoposti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ad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interventi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chirurgici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urgenti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per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altra</a:t>
            </a:r>
            <a:r>
              <a:rPr lang="en-US" sz="2400" kern="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Comic Sans MS" pitchFamily="66" charset="0"/>
              </a:rPr>
              <a:t>patologia</a:t>
            </a:r>
            <a:endParaRPr lang="it-IT" sz="2400" kern="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09563" y="785813"/>
            <a:ext cx="85248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“Revival” della valvuloplastica Aortica</a:t>
            </a:r>
          </a:p>
        </p:txBody>
      </p:sp>
      <p:sp>
        <p:nvSpPr>
          <p:cNvPr id="13" name="Rettangolo 12"/>
          <p:cNvSpPr/>
          <p:nvPr/>
        </p:nvSpPr>
        <p:spPr>
          <a:xfrm rot="16200000">
            <a:off x="-1528762" y="3611563"/>
            <a:ext cx="413226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Indicazioni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1357313" y="3500438"/>
            <a:ext cx="67151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(raccomandazione di classe </a:t>
            </a:r>
            <a:r>
              <a:rPr lang="it-IT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IIb</a:t>
            </a: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, livello di evidenza C)</a:t>
            </a:r>
            <a:endParaRPr lang="it-IT" dirty="0">
              <a:solidFill>
                <a:srgbClr val="000000"/>
              </a:solidFill>
              <a:latin typeface="Times New Roman"/>
              <a:cs typeface="+mn-c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1425575" y="6269038"/>
            <a:ext cx="67151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(raccomandazione di classe </a:t>
            </a:r>
            <a:r>
              <a:rPr lang="it-IT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IIb</a:t>
            </a: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, livello di evidenza C)</a:t>
            </a:r>
            <a:endParaRPr lang="it-IT" dirty="0">
              <a:solidFill>
                <a:srgbClr val="000000"/>
              </a:solidFill>
              <a:latin typeface="Times New Roman"/>
              <a:cs typeface="+mn-cs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27145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9185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it-IT" sz="2200" b="1" dirty="0" smtClean="0">
                <a:solidFill>
                  <a:srgbClr val="00DEA4"/>
                </a:solidFill>
                <a:latin typeface="Comic Sans MS" pitchFamily="66" charset="0"/>
              </a:rPr>
              <a:t>2</a:t>
            </a:r>
            <a:endParaRPr lang="it-IT" sz="2200" b="1" dirty="0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29186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ttangolo 29"/>
          <p:cNvSpPr/>
          <p:nvPr/>
        </p:nvSpPr>
        <p:spPr>
          <a:xfrm>
            <a:off x="368300" y="838200"/>
            <a:ext cx="8242300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Current</a:t>
            </a:r>
            <a:r>
              <a:rPr lang="it-IT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status of TAVI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3962400" y="54991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altLang="it-IT" b="1" kern="0">
              <a:solidFill>
                <a:srgbClr val="FFFFCC"/>
              </a:solidFill>
              <a:latin typeface="Comic Sans MS" pitchFamily="66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304800" y="6237288"/>
            <a:ext cx="4338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fr-FR" altLang="it-IT" sz="2400" b="1" dirty="0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cs typeface="+mn-cs"/>
              </a:rPr>
              <a:t>Edwards SAPIEN </a:t>
            </a:r>
            <a:r>
              <a:rPr lang="fr-FR" altLang="it-IT" sz="2400" b="1" dirty="0" err="1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cs typeface="+mn-cs"/>
              </a:rPr>
              <a:t>family</a:t>
            </a:r>
            <a:endParaRPr lang="fr-FR" altLang="it-IT" sz="2400" b="1" dirty="0">
              <a:solidFill>
                <a:srgbClr val="FFFFFF"/>
              </a:solidFill>
              <a:latin typeface="Comic Sans MS" pitchFamily="66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8029190" name="Picture 5" descr="PICVAL~2"/>
          <p:cNvPicPr>
            <a:picLocks noChangeAspect="1" noChangeArrowheads="1"/>
          </p:cNvPicPr>
          <p:nvPr/>
        </p:nvPicPr>
        <p:blipFill>
          <a:blip r:embed="rId4"/>
          <a:srcRect l="39500" t="20865" r="37939" b="48473"/>
          <a:stretch>
            <a:fillRect/>
          </a:stretch>
        </p:blipFill>
        <p:spPr bwMode="auto">
          <a:xfrm>
            <a:off x="466725" y="2060575"/>
            <a:ext cx="373062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29191" name="Picture 6" descr="Petersberg CoreVal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2650" y="2060575"/>
            <a:ext cx="39116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4572000" y="6237288"/>
            <a:ext cx="4249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fr-FR" altLang="it-IT" sz="2400" b="1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cs typeface="+mn-cs"/>
              </a:rPr>
              <a:t>CoreValve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29194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4855" y="106679"/>
            <a:ext cx="6147816" cy="1014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86891" y="328442"/>
            <a:ext cx="5568315" cy="483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3600" spc="-105" dirty="0">
                <a:solidFill>
                  <a:srgbClr val="FFD815"/>
                </a:solidFill>
                <a:latin typeface="Calibri"/>
                <a:cs typeface="Calibri"/>
              </a:rPr>
              <a:t>E</a:t>
            </a:r>
            <a:r>
              <a:rPr sz="3600" spc="-45" dirty="0">
                <a:solidFill>
                  <a:srgbClr val="FFD815"/>
                </a:solidFill>
                <a:latin typeface="Calibri"/>
                <a:cs typeface="Calibri"/>
              </a:rPr>
              <a:t>v</a:t>
            </a:r>
            <a:r>
              <a:rPr sz="3600" spc="-5" dirty="0">
                <a:solidFill>
                  <a:srgbClr val="FFD815"/>
                </a:solidFill>
                <a:latin typeface="Calibri"/>
                <a:cs typeface="Calibri"/>
              </a:rPr>
              <a:t>o</a:t>
            </a:r>
            <a:r>
              <a:rPr sz="3600" spc="-15" dirty="0">
                <a:solidFill>
                  <a:srgbClr val="FFD815"/>
                </a:solidFill>
                <a:latin typeface="Calibri"/>
                <a:cs typeface="Calibri"/>
              </a:rPr>
              <a:t>l</a:t>
            </a:r>
            <a:r>
              <a:rPr sz="3600" spc="-5" dirty="0">
                <a:solidFill>
                  <a:srgbClr val="FFD815"/>
                </a:solidFill>
                <a:latin typeface="Calibri"/>
                <a:cs typeface="Calibri"/>
              </a:rPr>
              <a:t>u</a:t>
            </a:r>
            <a:r>
              <a:rPr sz="3600" dirty="0">
                <a:solidFill>
                  <a:srgbClr val="FFD815"/>
                </a:solidFill>
                <a:latin typeface="Calibri"/>
                <a:cs typeface="Calibri"/>
              </a:rPr>
              <a:t>t</a:t>
            </a:r>
            <a:r>
              <a:rPr sz="3600" spc="-85" dirty="0">
                <a:solidFill>
                  <a:srgbClr val="FFD815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FFD815"/>
                </a:solidFill>
                <a:latin typeface="Calibri"/>
                <a:cs typeface="Calibri"/>
              </a:rPr>
              <a:t>R</a:t>
            </a:r>
            <a:r>
              <a:rPr sz="3600" spc="-100" dirty="0">
                <a:solidFill>
                  <a:srgbClr val="FFD815"/>
                </a:solidFill>
                <a:latin typeface="Times New Roman"/>
                <a:cs typeface="Times New Roman"/>
              </a:rPr>
              <a:t> </a:t>
            </a:r>
            <a:r>
              <a:rPr sz="3600" spc="-105" dirty="0">
                <a:solidFill>
                  <a:srgbClr val="FFD815"/>
                </a:solidFill>
                <a:latin typeface="Calibri"/>
                <a:cs typeface="Calibri"/>
              </a:rPr>
              <a:t>P</a:t>
            </a:r>
            <a:r>
              <a:rPr sz="3600" dirty="0">
                <a:solidFill>
                  <a:srgbClr val="FFD815"/>
                </a:solidFill>
                <a:latin typeface="Calibri"/>
                <a:cs typeface="Calibri"/>
              </a:rPr>
              <a:t>er</a:t>
            </a:r>
            <a:r>
              <a:rPr sz="3600" spc="-70" dirty="0">
                <a:solidFill>
                  <a:srgbClr val="FFD815"/>
                </a:solidFill>
                <a:latin typeface="Calibri"/>
                <a:cs typeface="Calibri"/>
              </a:rPr>
              <a:t>f</a:t>
            </a:r>
            <a:r>
              <a:rPr sz="3600" spc="-5" dirty="0">
                <a:solidFill>
                  <a:srgbClr val="FFD815"/>
                </a:solidFill>
                <a:latin typeface="Calibri"/>
                <a:cs typeface="Calibri"/>
              </a:rPr>
              <a:t>o</a:t>
            </a:r>
            <a:r>
              <a:rPr sz="3600" spc="-10" dirty="0">
                <a:solidFill>
                  <a:srgbClr val="FFD815"/>
                </a:solidFill>
                <a:latin typeface="Calibri"/>
                <a:cs typeface="Calibri"/>
              </a:rPr>
              <a:t>r</a:t>
            </a:r>
            <a:r>
              <a:rPr sz="3600" dirty="0">
                <a:solidFill>
                  <a:srgbClr val="FFD815"/>
                </a:solidFill>
                <a:latin typeface="Calibri"/>
                <a:cs typeface="Calibri"/>
              </a:rPr>
              <a:t>ma</a:t>
            </a:r>
            <a:r>
              <a:rPr sz="3600" spc="5" dirty="0">
                <a:solidFill>
                  <a:srgbClr val="FFD815"/>
                </a:solidFill>
                <a:latin typeface="Calibri"/>
                <a:cs typeface="Calibri"/>
              </a:rPr>
              <a:t>n</a:t>
            </a:r>
            <a:r>
              <a:rPr sz="3600" spc="-15" dirty="0">
                <a:solidFill>
                  <a:srgbClr val="FFD815"/>
                </a:solidFill>
                <a:latin typeface="Calibri"/>
                <a:cs typeface="Calibri"/>
              </a:rPr>
              <a:t>ce:</a:t>
            </a:r>
            <a:r>
              <a:rPr sz="3600" spc="-90" dirty="0">
                <a:solidFill>
                  <a:srgbClr val="FFD815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FFD815"/>
                </a:solidFill>
                <a:latin typeface="Calibri"/>
                <a:cs typeface="Calibri"/>
              </a:rPr>
              <a:t>S</a:t>
            </a:r>
            <a:r>
              <a:rPr sz="3600" spc="5" dirty="0">
                <a:solidFill>
                  <a:srgbClr val="FFD815"/>
                </a:solidFill>
                <a:latin typeface="Calibri"/>
                <a:cs typeface="Calibri"/>
              </a:rPr>
              <a:t>e</a:t>
            </a:r>
            <a:r>
              <a:rPr sz="3600" dirty="0">
                <a:solidFill>
                  <a:srgbClr val="FFD815"/>
                </a:solidFill>
                <a:latin typeface="Calibri"/>
                <a:cs typeface="Calibri"/>
              </a:rPr>
              <a:t>al</a:t>
            </a:r>
            <a:r>
              <a:rPr sz="3600" spc="-20" dirty="0">
                <a:solidFill>
                  <a:srgbClr val="FFD815"/>
                </a:solidFill>
                <a:latin typeface="Calibri"/>
                <a:cs typeface="Calibri"/>
              </a:rPr>
              <a:t>i</a:t>
            </a:r>
            <a:r>
              <a:rPr sz="3600" spc="-5" dirty="0">
                <a:solidFill>
                  <a:srgbClr val="FFD815"/>
                </a:solidFill>
                <a:latin typeface="Calibri"/>
                <a:cs typeface="Calibri"/>
              </a:rPr>
              <a:t>ng</a:t>
            </a:r>
            <a:endParaRPr sz="3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29230" marR="5080">
              <a:lnSpc>
                <a:spcPct val="100000"/>
              </a:lnSpc>
            </a:pPr>
            <a:r>
              <a:rPr spc="-15" dirty="0"/>
              <a:t>E</a:t>
            </a:r>
            <a:r>
              <a:rPr spc="-5" dirty="0"/>
              <a:t>n</a:t>
            </a:r>
            <a:r>
              <a:rPr spc="-10" dirty="0"/>
              <a:t>h</a:t>
            </a:r>
            <a:r>
              <a:rPr spc="-25" dirty="0"/>
              <a:t>a</a:t>
            </a:r>
            <a:r>
              <a:rPr spc="-10" dirty="0"/>
              <a:t>n</a:t>
            </a:r>
            <a:r>
              <a:rPr spc="-5" dirty="0"/>
              <a:t>ce</a:t>
            </a:r>
            <a:r>
              <a:rPr dirty="0"/>
              <a:t>d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/>
              <a:t>S</a:t>
            </a:r>
            <a:r>
              <a:rPr spc="-20" dirty="0"/>
              <a:t>e</a:t>
            </a:r>
            <a:r>
              <a:rPr spc="-25" dirty="0"/>
              <a:t>a</a:t>
            </a:r>
            <a:r>
              <a:rPr spc="-5" dirty="0"/>
              <a:t>lin</a:t>
            </a:r>
            <a:r>
              <a:rPr dirty="0"/>
              <a:t>g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5" dirty="0"/>
              <a:t>w</a:t>
            </a:r>
            <a:r>
              <a:rPr spc="-5" dirty="0"/>
              <a:t>i</a:t>
            </a:r>
            <a:r>
              <a:rPr spc="-15" dirty="0"/>
              <a:t>th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15" dirty="0"/>
              <a:t>a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10" dirty="0"/>
              <a:t>M</a:t>
            </a:r>
            <a:r>
              <a:rPr dirty="0"/>
              <a:t>o</a:t>
            </a:r>
            <a:r>
              <a:rPr spc="-10" dirty="0"/>
              <a:t>r</a:t>
            </a:r>
            <a:r>
              <a:rPr dirty="0"/>
              <a:t>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20" dirty="0"/>
              <a:t>C</a:t>
            </a:r>
            <a:r>
              <a:rPr spc="-10" dirty="0"/>
              <a:t>o</a:t>
            </a:r>
            <a:r>
              <a:rPr spc="-35" dirty="0"/>
              <a:t>n</a:t>
            </a:r>
            <a:r>
              <a:rPr spc="-40" dirty="0"/>
              <a:t>f</a:t>
            </a:r>
            <a:r>
              <a:rPr dirty="0"/>
              <a:t>o</a:t>
            </a:r>
            <a:r>
              <a:rPr spc="10" dirty="0"/>
              <a:t>r</a:t>
            </a:r>
            <a:r>
              <a:rPr spc="-5" dirty="0"/>
              <a:t>m</a:t>
            </a:r>
            <a:r>
              <a:rPr spc="-15" dirty="0"/>
              <a:t>a</a:t>
            </a:r>
            <a:r>
              <a:rPr spc="-5" dirty="0"/>
              <a:t>bl</a:t>
            </a:r>
            <a:r>
              <a:rPr dirty="0"/>
              <a:t>e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dirty="0"/>
              <a:t>F</a:t>
            </a:r>
            <a:r>
              <a:rPr spc="-35" dirty="0"/>
              <a:t>r</a:t>
            </a:r>
            <a:r>
              <a:rPr spc="-25" dirty="0"/>
              <a:t>a</a:t>
            </a:r>
            <a:r>
              <a:rPr spc="-5" dirty="0"/>
              <a:t>m</a:t>
            </a:r>
            <a:r>
              <a:rPr dirty="0"/>
              <a:t>e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/>
              <a:t>*</a:t>
            </a:r>
          </a:p>
          <a:p>
            <a:pPr marL="2716530">
              <a:lnSpc>
                <a:spcPct val="100000"/>
              </a:lnSpc>
              <a:spcBef>
                <a:spcPts val="23"/>
              </a:spcBef>
            </a:pPr>
            <a:endParaRPr sz="2500">
              <a:latin typeface="Times New Roman"/>
              <a:cs typeface="Times New Roman"/>
            </a:endParaRPr>
          </a:p>
          <a:p>
            <a:pPr marL="3074035" indent="-344805">
              <a:lnSpc>
                <a:spcPct val="100000"/>
              </a:lnSpc>
              <a:buClr>
                <a:srgbClr val="FFFFFF"/>
              </a:buClr>
              <a:buFont typeface="Calibri"/>
              <a:buAutoNum type="arabicPeriod"/>
              <a:tabLst>
                <a:tab pos="3074670" algn="l"/>
              </a:tabLst>
            </a:pPr>
            <a:r>
              <a:rPr sz="2000" b="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nc</a:t>
            </a:r>
            <a:r>
              <a:rPr sz="2000" b="0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000" b="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b="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00" b="0" spc="-5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izing</a:t>
            </a:r>
            <a:endParaRPr sz="2000">
              <a:latin typeface="Calibri"/>
              <a:cs typeface="Calibri"/>
            </a:endParaRPr>
          </a:p>
          <a:p>
            <a:pPr marL="2716530"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Calibri"/>
              <a:buAutoNum type="arabicPeriod"/>
            </a:pPr>
            <a:endParaRPr sz="2050">
              <a:latin typeface="Times New Roman"/>
              <a:cs typeface="Times New Roman"/>
            </a:endParaRPr>
          </a:p>
          <a:p>
            <a:pPr marL="3074035" indent="-344805">
              <a:lnSpc>
                <a:spcPct val="100000"/>
              </a:lnSpc>
              <a:buClr>
                <a:srgbClr val="FFFFFF"/>
              </a:buClr>
              <a:buFont typeface="Calibri"/>
              <a:buAutoNum type="arabicPeriod"/>
              <a:tabLst>
                <a:tab pos="3074670" algn="l"/>
              </a:tabLst>
            </a:pP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00" b="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000" b="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b="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b="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b="0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b="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"/>
                <a:cs typeface="Calibri"/>
              </a:rPr>
              <a:t>Ra</a:t>
            </a:r>
            <a:r>
              <a:rPr sz="2000" b="0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ial</a:t>
            </a:r>
            <a:r>
              <a:rPr sz="2000"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0" spc="-4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000" b="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00" b="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sz="2000">
              <a:latin typeface="Calibri"/>
              <a:cs typeface="Calibri"/>
            </a:endParaRPr>
          </a:p>
          <a:p>
            <a:pPr marL="2716530">
              <a:lnSpc>
                <a:spcPct val="100000"/>
              </a:lnSpc>
              <a:spcBef>
                <a:spcPts val="44"/>
              </a:spcBef>
              <a:buClr>
                <a:srgbClr val="FFFFFF"/>
              </a:buClr>
              <a:buFont typeface="Calibri"/>
              <a:buAutoNum type="arabicPeriod"/>
            </a:pPr>
            <a:endParaRPr sz="2050">
              <a:latin typeface="Times New Roman"/>
              <a:cs typeface="Times New Roman"/>
            </a:endParaRPr>
          </a:p>
          <a:p>
            <a:pPr marL="3074035" indent="-344805">
              <a:lnSpc>
                <a:spcPct val="100000"/>
              </a:lnSpc>
              <a:buClr>
                <a:srgbClr val="FFFFFF"/>
              </a:buClr>
              <a:buFont typeface="Calibri"/>
              <a:buAutoNum type="arabicPeriod"/>
              <a:tabLst>
                <a:tab pos="3074670" algn="l"/>
              </a:tabLst>
            </a:pPr>
            <a:r>
              <a:rPr sz="2000" b="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15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000" b="0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b="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b="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aling</a:t>
            </a:r>
            <a:r>
              <a:rPr sz="2000" b="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2000" b="0" spc="-10" dirty="0">
                <a:solidFill>
                  <a:srgbClr val="FFFFFF"/>
                </a:solidFill>
                <a:latin typeface="Calibri"/>
                <a:cs typeface="Calibri"/>
              </a:rPr>
              <a:t>irt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6059294"/>
            <a:ext cx="4801235" cy="50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1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sc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y.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1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1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ys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7743" y="3645408"/>
            <a:ext cx="3291839" cy="2103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511808"/>
            <a:ext cx="3657600" cy="1923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9744" y="4352544"/>
            <a:ext cx="1655445" cy="372110"/>
          </a:xfrm>
          <a:custGeom>
            <a:avLst/>
            <a:gdLst/>
            <a:ahLst/>
            <a:cxnLst/>
            <a:rect l="l" t="t" r="r" b="b"/>
            <a:pathLst>
              <a:path w="1655445" h="372110">
                <a:moveTo>
                  <a:pt x="0" y="371855"/>
                </a:moveTo>
                <a:lnTo>
                  <a:pt x="1655063" y="371855"/>
                </a:lnTo>
                <a:lnTo>
                  <a:pt x="1655063" y="0"/>
                </a:lnTo>
                <a:lnTo>
                  <a:pt x="0" y="0"/>
                </a:lnTo>
                <a:lnTo>
                  <a:pt x="0" y="3718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9744" y="4352544"/>
            <a:ext cx="1655445" cy="372110"/>
          </a:xfrm>
          <a:custGeom>
            <a:avLst/>
            <a:gdLst/>
            <a:ahLst/>
            <a:cxnLst/>
            <a:rect l="l" t="t" r="r" b="b"/>
            <a:pathLst>
              <a:path w="1655445" h="372110">
                <a:moveTo>
                  <a:pt x="0" y="371855"/>
                </a:moveTo>
                <a:lnTo>
                  <a:pt x="1655063" y="371855"/>
                </a:lnTo>
                <a:lnTo>
                  <a:pt x="1655063" y="0"/>
                </a:lnTo>
                <a:lnTo>
                  <a:pt x="0" y="0"/>
                </a:lnTo>
                <a:lnTo>
                  <a:pt x="0" y="371855"/>
                </a:lnTo>
                <a:close/>
              </a:path>
            </a:pathLst>
          </a:custGeom>
          <a:ln w="24383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0008" y="4430774"/>
            <a:ext cx="14878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pc="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ut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29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mm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1352" y="2124456"/>
            <a:ext cx="1850389" cy="368935"/>
          </a:xfrm>
          <a:custGeom>
            <a:avLst/>
            <a:gdLst/>
            <a:ahLst/>
            <a:cxnLst/>
            <a:rect l="l" t="t" r="r" b="b"/>
            <a:pathLst>
              <a:path w="1850389" h="368935">
                <a:moveTo>
                  <a:pt x="0" y="368807"/>
                </a:moveTo>
                <a:lnTo>
                  <a:pt x="1850135" y="368807"/>
                </a:lnTo>
                <a:lnTo>
                  <a:pt x="1850135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1352" y="2124456"/>
            <a:ext cx="1850389" cy="368935"/>
          </a:xfrm>
          <a:prstGeom prst="rect">
            <a:avLst/>
          </a:prstGeom>
          <a:solidFill>
            <a:srgbClr val="FFFFFF"/>
          </a:solidFill>
          <a:ln w="24383">
            <a:solidFill>
              <a:srgbClr val="F795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0010" fontAlgn="auto"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pc="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ve</a:t>
            </a:r>
            <a:r>
              <a:rPr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29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mm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61232" y="4431791"/>
            <a:ext cx="5017008" cy="990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69079" y="4343400"/>
            <a:ext cx="4395216" cy="12649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11523" y="4457700"/>
            <a:ext cx="4916805" cy="890269"/>
          </a:xfrm>
          <a:custGeom>
            <a:avLst/>
            <a:gdLst/>
            <a:ahLst/>
            <a:cxnLst/>
            <a:rect l="l" t="t" r="r" b="b"/>
            <a:pathLst>
              <a:path w="4916805" h="890270">
                <a:moveTo>
                  <a:pt x="0" y="148340"/>
                </a:moveTo>
                <a:lnTo>
                  <a:pt x="6266" y="105547"/>
                </a:lnTo>
                <a:lnTo>
                  <a:pt x="23847" y="67651"/>
                </a:lnTo>
                <a:lnTo>
                  <a:pt x="50913" y="36481"/>
                </a:lnTo>
                <a:lnTo>
                  <a:pt x="85633" y="13869"/>
                </a:lnTo>
                <a:lnTo>
                  <a:pt x="126180" y="1645"/>
                </a:lnTo>
                <a:lnTo>
                  <a:pt x="4768077" y="0"/>
                </a:lnTo>
                <a:lnTo>
                  <a:pt x="4782775" y="718"/>
                </a:lnTo>
                <a:lnTo>
                  <a:pt x="4824143" y="10961"/>
                </a:lnTo>
                <a:lnTo>
                  <a:pt x="4860002" y="31908"/>
                </a:lnTo>
                <a:lnTo>
                  <a:pt x="4888522" y="61729"/>
                </a:lnTo>
                <a:lnTo>
                  <a:pt x="4907874" y="98592"/>
                </a:lnTo>
                <a:lnTo>
                  <a:pt x="4916228" y="140669"/>
                </a:lnTo>
                <a:lnTo>
                  <a:pt x="4916423" y="741675"/>
                </a:lnTo>
                <a:lnTo>
                  <a:pt x="4915704" y="756370"/>
                </a:lnTo>
                <a:lnTo>
                  <a:pt x="4905463" y="797734"/>
                </a:lnTo>
                <a:lnTo>
                  <a:pt x="4884517" y="833592"/>
                </a:lnTo>
                <a:lnTo>
                  <a:pt x="4854697" y="862112"/>
                </a:lnTo>
                <a:lnTo>
                  <a:pt x="4817831" y="881465"/>
                </a:lnTo>
                <a:lnTo>
                  <a:pt x="4775749" y="889820"/>
                </a:lnTo>
                <a:lnTo>
                  <a:pt x="148346" y="890015"/>
                </a:lnTo>
                <a:lnTo>
                  <a:pt x="133648" y="889296"/>
                </a:lnTo>
                <a:lnTo>
                  <a:pt x="92280" y="879054"/>
                </a:lnTo>
                <a:lnTo>
                  <a:pt x="56421" y="858107"/>
                </a:lnTo>
                <a:lnTo>
                  <a:pt x="27901" y="828286"/>
                </a:lnTo>
                <a:lnTo>
                  <a:pt x="8549" y="791423"/>
                </a:lnTo>
                <a:lnTo>
                  <a:pt x="194" y="749346"/>
                </a:lnTo>
                <a:lnTo>
                  <a:pt x="0" y="148340"/>
                </a:lnTo>
                <a:close/>
              </a:path>
            </a:pathLst>
          </a:custGeom>
          <a:ln w="9143">
            <a:solidFill>
              <a:srgbClr val="FFD81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17876" y="4528081"/>
            <a:ext cx="3903345" cy="80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61085" fontAlgn="auto">
              <a:spcBef>
                <a:spcPts val="0"/>
              </a:spcBef>
              <a:spcAft>
                <a:spcPts val="0"/>
              </a:spcAft>
            </a:pP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ow</a:t>
            </a:r>
            <a:r>
              <a:rPr sz="28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Moder</a:t>
            </a:r>
            <a:r>
              <a:rPr sz="2800" b="1" spc="5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b="1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8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ever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VL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**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70760" y="3688079"/>
            <a:ext cx="1740408" cy="2148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97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833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3448834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428625" y="904875"/>
            <a:ext cx="82867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Eziologia della stenosi valvolare aortica </a:t>
            </a:r>
          </a:p>
        </p:txBody>
      </p:sp>
      <p:sp>
        <p:nvSpPr>
          <p:cNvPr id="3448836" name="TextBox 25"/>
          <p:cNvSpPr txBox="1">
            <a:spLocks noChangeArrowheads="1"/>
          </p:cNvSpPr>
          <p:nvPr/>
        </p:nvSpPr>
        <p:spPr bwMode="auto">
          <a:xfrm>
            <a:off x="2249488" y="6500813"/>
            <a:ext cx="46450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FF6600"/>
              </a:buClr>
              <a:buSzPct val="130000"/>
            </a:pPr>
            <a:r>
              <a:rPr lang="de-DE" sz="1200">
                <a:solidFill>
                  <a:srgbClr val="00CC99"/>
                </a:solidFill>
                <a:latin typeface="Comic Sans MS" pitchFamily="66" charset="0"/>
              </a:rPr>
              <a:t>Iung B, EHJ (2003); 24: 1231-1243</a:t>
            </a:r>
          </a:p>
        </p:txBody>
      </p:sp>
      <p:pic>
        <p:nvPicPr>
          <p:cNvPr id="3448837" name="Picture 7" descr="D:\EVENTI\Teletrial Merck Sharp &amp; Dohme_28.11\slide kit\bilato\Nuova cartella\07.gif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328613" y="1643063"/>
            <a:ext cx="8486775" cy="44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8838" name="Rettangolo 14"/>
          <p:cNvSpPr>
            <a:spLocks noChangeArrowheads="1"/>
          </p:cNvSpPr>
          <p:nvPr/>
        </p:nvSpPr>
        <p:spPr bwMode="auto">
          <a:xfrm>
            <a:off x="303213" y="1670050"/>
            <a:ext cx="3857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chemeClr val="accent1"/>
                </a:solidFill>
                <a:latin typeface="Comic Sans MS" pitchFamily="66" charset="0"/>
              </a:rPr>
              <a:t>The Euro Heart Survey on Valvular Heart disease</a:t>
            </a:r>
          </a:p>
        </p:txBody>
      </p:sp>
      <p:pic>
        <p:nvPicPr>
          <p:cNvPr id="5439489" name="Picture 1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 l="1482" t="1448" r="1482" b="1448"/>
          <a:stretch>
            <a:fillRect/>
          </a:stretch>
        </p:blipFill>
        <p:spPr bwMode="auto">
          <a:xfrm>
            <a:off x="5508625" y="2500313"/>
            <a:ext cx="3170238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 rot="20878721">
            <a:off x="5399088" y="2365375"/>
            <a:ext cx="1590675" cy="500063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3448842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3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1889" y="6618432"/>
            <a:ext cx="9715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52544" y="1517903"/>
            <a:ext cx="2417064" cy="3764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6023" y="0"/>
            <a:ext cx="1886712" cy="896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54679" y="0"/>
            <a:ext cx="1414272" cy="896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5928" y="0"/>
            <a:ext cx="3459479" cy="896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75867" y="146101"/>
            <a:ext cx="5192395" cy="433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4045"/>
              </a:lnSpc>
              <a:spcBef>
                <a:spcPts val="0"/>
              </a:spcBef>
              <a:spcAft>
                <a:spcPts val="0"/>
              </a:spcAft>
            </a:pPr>
            <a:r>
              <a:rPr sz="3400" b="1" dirty="0">
                <a:solidFill>
                  <a:srgbClr val="FFD815"/>
                </a:solidFill>
                <a:latin typeface="Arial"/>
                <a:cs typeface="Arial"/>
              </a:rPr>
              <a:t>E</a:t>
            </a:r>
            <a:r>
              <a:rPr sz="3400" b="1" spc="-60" dirty="0">
                <a:solidFill>
                  <a:srgbClr val="FFD815"/>
                </a:solidFill>
                <a:latin typeface="Arial"/>
                <a:cs typeface="Arial"/>
              </a:rPr>
              <a:t>v</a:t>
            </a:r>
            <a:r>
              <a:rPr sz="3400" b="1" dirty="0">
                <a:solidFill>
                  <a:srgbClr val="FFD815"/>
                </a:solidFill>
                <a:latin typeface="Arial"/>
                <a:cs typeface="Arial"/>
              </a:rPr>
              <a:t>olut</a:t>
            </a:r>
            <a:r>
              <a:rPr sz="3400" b="1" spc="125" dirty="0">
                <a:solidFill>
                  <a:srgbClr val="FFD815"/>
                </a:solidFill>
                <a:latin typeface="Times New Roman"/>
                <a:cs typeface="Times New Roman"/>
              </a:rPr>
              <a:t> </a:t>
            </a:r>
            <a:r>
              <a:rPr sz="3400" b="1" dirty="0">
                <a:solidFill>
                  <a:srgbClr val="FFD815"/>
                </a:solidFill>
                <a:latin typeface="Arial"/>
                <a:cs typeface="Arial"/>
              </a:rPr>
              <a:t>Pro</a:t>
            </a:r>
            <a:r>
              <a:rPr sz="3400" b="1" spc="95" dirty="0">
                <a:solidFill>
                  <a:srgbClr val="FFD815"/>
                </a:solidFill>
                <a:latin typeface="Times New Roman"/>
                <a:cs typeface="Times New Roman"/>
              </a:rPr>
              <a:t> </a:t>
            </a:r>
            <a:r>
              <a:rPr sz="3400" b="1" spc="5" dirty="0">
                <a:solidFill>
                  <a:srgbClr val="FFD815"/>
                </a:solidFill>
                <a:latin typeface="Arial"/>
                <a:cs typeface="Arial"/>
              </a:rPr>
              <a:t>B</a:t>
            </a:r>
            <a:r>
              <a:rPr sz="3400" b="1" spc="-10" dirty="0">
                <a:solidFill>
                  <a:srgbClr val="FFD815"/>
                </a:solidFill>
                <a:latin typeface="Arial"/>
                <a:cs typeface="Arial"/>
              </a:rPr>
              <a:t>i</a:t>
            </a:r>
            <a:r>
              <a:rPr sz="3400" b="1" dirty="0">
                <a:solidFill>
                  <a:srgbClr val="FFD815"/>
                </a:solidFill>
                <a:latin typeface="Arial"/>
                <a:cs typeface="Arial"/>
              </a:rPr>
              <a:t>o</a:t>
            </a:r>
            <a:r>
              <a:rPr sz="3400" b="1" spc="5" dirty="0">
                <a:solidFill>
                  <a:srgbClr val="FFD815"/>
                </a:solidFill>
                <a:latin typeface="Arial"/>
                <a:cs typeface="Arial"/>
              </a:rPr>
              <a:t>p</a:t>
            </a:r>
            <a:r>
              <a:rPr sz="3400" b="1" spc="-5" dirty="0">
                <a:solidFill>
                  <a:srgbClr val="FFD815"/>
                </a:solidFill>
                <a:latin typeface="Arial"/>
                <a:cs typeface="Arial"/>
              </a:rPr>
              <a:t>rosthesis</a:t>
            </a:r>
            <a:endParaRPr sz="3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90088" y="521208"/>
            <a:ext cx="1179576" cy="743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24655" y="521208"/>
            <a:ext cx="2456688" cy="7437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085088"/>
            <a:ext cx="429767" cy="6949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687" y="1057655"/>
            <a:ext cx="1106423" cy="7406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2103" y="1057655"/>
            <a:ext cx="3422904" cy="7406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687" y="1414272"/>
            <a:ext cx="1365504" cy="7406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91183" y="1414272"/>
            <a:ext cx="1356360" cy="7406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03120" y="1414272"/>
            <a:ext cx="1051559" cy="740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09672" y="1414272"/>
            <a:ext cx="1508759" cy="7406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0687" y="1770888"/>
            <a:ext cx="3221736" cy="7406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0687" y="2127504"/>
            <a:ext cx="4376928" cy="7406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0687" y="2484120"/>
            <a:ext cx="880872" cy="7406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8120" y="3017520"/>
            <a:ext cx="554736" cy="6400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2440" y="2990088"/>
            <a:ext cx="3901440" cy="6827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72440" y="3319271"/>
            <a:ext cx="3697224" cy="6827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2440" y="3648455"/>
            <a:ext cx="1481328" cy="6827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8120" y="4145279"/>
            <a:ext cx="554736" cy="6400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2440" y="4117847"/>
            <a:ext cx="3800855" cy="68275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2440" y="4447032"/>
            <a:ext cx="3258312" cy="6827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8120" y="4943855"/>
            <a:ext cx="554736" cy="6400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2440" y="4916423"/>
            <a:ext cx="3005328" cy="68275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740" y="684870"/>
            <a:ext cx="5880735" cy="469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20390" fontAlgn="auto">
              <a:spcBef>
                <a:spcPts val="0"/>
              </a:spcBef>
              <a:spcAft>
                <a:spcPts val="0"/>
              </a:spcAft>
            </a:pP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PVL</a:t>
            </a:r>
            <a:r>
              <a:rPr sz="26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-15" dirty="0">
                <a:solidFill>
                  <a:srgbClr val="FFFFFF"/>
                </a:solidFill>
                <a:latin typeface="Arial"/>
                <a:cs typeface="Arial"/>
              </a:rPr>
              <a:t>Perfo</a:t>
            </a: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rmance</a:t>
            </a:r>
            <a:endParaRPr sz="2600">
              <a:solidFill>
                <a:prstClr val="black"/>
              </a:solidFill>
              <a:latin typeface="Arial"/>
              <a:cs typeface="Arial"/>
            </a:endParaRPr>
          </a:p>
          <a:p>
            <a:pPr marL="302260" marR="1736725" indent="-289560" fontAlgn="auto">
              <a:lnSpc>
                <a:spcPct val="90000"/>
              </a:lnSpc>
              <a:spcBef>
                <a:spcPts val="1410"/>
              </a:spcBef>
              <a:spcAft>
                <a:spcPts val="0"/>
              </a:spcAft>
              <a:buClr>
                <a:srgbClr val="F2D2A7"/>
              </a:buClr>
              <a:buFont typeface="Arial"/>
              <a:buChar char="•"/>
              <a:tabLst>
                <a:tab pos="302260" algn="l"/>
              </a:tabLst>
            </a:pP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-4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tern</a:t>
            </a:r>
            <a:r>
              <a:rPr sz="26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00" spc="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skirt</a:t>
            </a:r>
            <a:r>
              <a:rPr sz="26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add</a:t>
            </a:r>
            <a:r>
              <a:rPr sz="26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6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6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-4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olu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00" spc="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26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AV</a:t>
            </a:r>
            <a:r>
              <a:rPr sz="26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intende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6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further</a:t>
            </a:r>
            <a:r>
              <a:rPr sz="2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impro</a:t>
            </a:r>
            <a:r>
              <a:rPr sz="2600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PVL</a:t>
            </a:r>
            <a:r>
              <a:rPr sz="26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performance</a:t>
            </a:r>
            <a:r>
              <a:rPr sz="2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600" spc="-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600">
              <a:solidFill>
                <a:prstClr val="black"/>
              </a:solidFill>
              <a:latin typeface="Arial"/>
              <a:cs typeface="Arial"/>
            </a:endParaRPr>
          </a:p>
          <a:p>
            <a:pPr marL="585470" marR="1876425" lvl="1" indent="-286385" fontAlgn="auto">
              <a:lnSpc>
                <a:spcPct val="90000"/>
              </a:lnSpc>
              <a:spcBef>
                <a:spcPts val="1115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–"/>
              <a:tabLst>
                <a:tab pos="586105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idi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24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nati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annu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lus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585470" lvl="1" indent="-286385" fontAlgn="auto">
              <a:lnSpc>
                <a:spcPts val="2735"/>
              </a:lnSpc>
              <a:spcBef>
                <a:spcPts val="815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–"/>
              <a:tabLst>
                <a:tab pos="58610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cing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“o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s”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585470" fontAlgn="auto">
              <a:lnSpc>
                <a:spcPts val="2735"/>
              </a:lnSpc>
              <a:spcBef>
                <a:spcPts val="0"/>
              </a:spcBef>
              <a:spcAft>
                <a:spcPts val="0"/>
              </a:spcAft>
            </a:pP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struts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585470" lvl="1" indent="-286385" fontAlgn="auto">
              <a:lnSpc>
                <a:spcPts val="2855"/>
              </a:lnSpc>
              <a:spcBef>
                <a:spcPts val="82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–"/>
              <a:tabLst>
                <a:tab pos="586105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nhan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cing</a:t>
            </a:r>
            <a:r>
              <a:rPr sz="24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2440" y="5245608"/>
            <a:ext cx="2679191" cy="68275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72440" y="5574791"/>
            <a:ext cx="2782824" cy="68275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2440" y="5903976"/>
            <a:ext cx="3852672" cy="68275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2440" y="6233158"/>
            <a:ext cx="2481072" cy="62484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2074" y="5387094"/>
            <a:ext cx="3383279" cy="1318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fontAlgn="auto">
              <a:lnSpc>
                <a:spcPct val="90100"/>
              </a:lnSpc>
              <a:spcBef>
                <a:spcPts val="0"/>
              </a:spcBef>
              <a:spcAft>
                <a:spcPts val="0"/>
              </a:spcAf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esp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nse</a:t>
            </a:r>
            <a:r>
              <a:rPr sz="24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due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rdial</a:t>
            </a:r>
            <a:r>
              <a:rPr sz="24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tiss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incr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26935" y="2374392"/>
            <a:ext cx="2276855" cy="220979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68895" y="4824984"/>
            <a:ext cx="1539240" cy="749935"/>
          </a:xfrm>
          <a:custGeom>
            <a:avLst/>
            <a:gdLst/>
            <a:ahLst/>
            <a:cxnLst/>
            <a:rect l="l" t="t" r="r" b="b"/>
            <a:pathLst>
              <a:path w="1539240" h="749935">
                <a:moveTo>
                  <a:pt x="0" y="749807"/>
                </a:moveTo>
                <a:lnTo>
                  <a:pt x="1539239" y="749807"/>
                </a:lnTo>
                <a:lnTo>
                  <a:pt x="1539239" y="0"/>
                </a:lnTo>
                <a:lnTo>
                  <a:pt x="0" y="0"/>
                </a:lnTo>
                <a:lnTo>
                  <a:pt x="0" y="7498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68895" y="4824984"/>
            <a:ext cx="1539240" cy="749935"/>
          </a:xfrm>
          <a:prstGeom prst="rect">
            <a:avLst/>
          </a:prstGeom>
          <a:solidFill>
            <a:srgbClr val="FFFFFF"/>
          </a:solidFill>
          <a:ln w="24383">
            <a:solidFill>
              <a:srgbClr val="E37F1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9375" algn="ctr" fontAlgn="auto">
              <a:spcBef>
                <a:spcPts val="0"/>
              </a:spcBef>
              <a:spcAft>
                <a:spcPts val="0"/>
              </a:spcAft>
            </a:pPr>
            <a:r>
              <a:rPr sz="2000" spc="-20" dirty="0">
                <a:solidFill>
                  <a:srgbClr val="001E46"/>
                </a:solidFill>
                <a:latin typeface="Arial"/>
                <a:cs typeface="Arial"/>
              </a:rPr>
              <a:t>Red</a:t>
            </a:r>
            <a:r>
              <a:rPr sz="2000" spc="-25" dirty="0">
                <a:solidFill>
                  <a:srgbClr val="001E46"/>
                </a:solidFill>
                <a:latin typeface="Arial"/>
                <a:cs typeface="Arial"/>
              </a:rPr>
              <a:t>u</a:t>
            </a:r>
            <a:r>
              <a:rPr sz="2000" dirty="0">
                <a:solidFill>
                  <a:srgbClr val="001E46"/>
                </a:solidFill>
                <a:latin typeface="Arial"/>
                <a:cs typeface="Arial"/>
              </a:rPr>
              <a:t>c</a:t>
            </a:r>
            <a:r>
              <a:rPr sz="2000" spc="-20" dirty="0">
                <a:solidFill>
                  <a:srgbClr val="001E46"/>
                </a:solidFill>
                <a:latin typeface="Arial"/>
                <a:cs typeface="Arial"/>
              </a:rPr>
              <a:t>ed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445" algn="ctr" fontAlgn="auto">
              <a:spcBef>
                <a:spcPts val="0"/>
              </a:spcBef>
              <a:spcAft>
                <a:spcPts val="0"/>
              </a:spcAft>
            </a:pPr>
            <a:r>
              <a:rPr sz="2000" spc="-15" dirty="0">
                <a:solidFill>
                  <a:srgbClr val="001E46"/>
                </a:solidFill>
                <a:latin typeface="Arial"/>
                <a:cs typeface="Arial"/>
              </a:rPr>
              <a:t>O</a:t>
            </a:r>
            <a:r>
              <a:rPr sz="2000" spc="-20" dirty="0">
                <a:solidFill>
                  <a:srgbClr val="001E46"/>
                </a:solidFill>
                <a:latin typeface="Arial"/>
                <a:cs typeface="Arial"/>
              </a:rPr>
              <a:t>p</a:t>
            </a:r>
            <a:r>
              <a:rPr sz="2000" spc="-30" dirty="0">
                <a:solidFill>
                  <a:srgbClr val="001E46"/>
                </a:solidFill>
                <a:latin typeface="Arial"/>
                <a:cs typeface="Arial"/>
              </a:rPr>
              <a:t>e</a:t>
            </a:r>
            <a:r>
              <a:rPr sz="2000" spc="-15" dirty="0">
                <a:solidFill>
                  <a:srgbClr val="001E46"/>
                </a:solidFill>
                <a:latin typeface="Arial"/>
                <a:cs typeface="Arial"/>
              </a:rPr>
              <a:t>n</a:t>
            </a:r>
            <a:r>
              <a:rPr sz="2000" spc="65" dirty="0">
                <a:solidFill>
                  <a:srgbClr val="001E46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001E46"/>
                </a:solidFill>
                <a:latin typeface="Arial"/>
                <a:cs typeface="Arial"/>
              </a:rPr>
              <a:t>S</a:t>
            </a:r>
            <a:r>
              <a:rPr sz="2000" spc="-20" dirty="0">
                <a:solidFill>
                  <a:srgbClr val="001E46"/>
                </a:solidFill>
                <a:latin typeface="Arial"/>
                <a:cs typeface="Arial"/>
              </a:rPr>
              <a:t>p</a:t>
            </a:r>
            <a:r>
              <a:rPr sz="2000" spc="-30" dirty="0">
                <a:solidFill>
                  <a:srgbClr val="001E46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001E46"/>
                </a:solidFill>
                <a:latin typeface="Arial"/>
                <a:cs typeface="Arial"/>
              </a:rPr>
              <a:t>c</a:t>
            </a:r>
            <a:r>
              <a:rPr sz="2000" spc="-15" dirty="0">
                <a:solidFill>
                  <a:srgbClr val="001E46"/>
                </a:solidFill>
                <a:latin typeface="Arial"/>
                <a:cs typeface="Arial"/>
              </a:rPr>
              <a:t>e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91455" y="5465064"/>
            <a:ext cx="1539240" cy="548640"/>
          </a:xfrm>
          <a:custGeom>
            <a:avLst/>
            <a:gdLst/>
            <a:ahLst/>
            <a:cxnLst/>
            <a:rect l="l" t="t" r="r" b="b"/>
            <a:pathLst>
              <a:path w="1539239" h="548639">
                <a:moveTo>
                  <a:pt x="0" y="548639"/>
                </a:moveTo>
                <a:lnTo>
                  <a:pt x="1539239" y="548639"/>
                </a:lnTo>
                <a:lnTo>
                  <a:pt x="1539239" y="0"/>
                </a:lnTo>
                <a:lnTo>
                  <a:pt x="0" y="0"/>
                </a:lnTo>
                <a:lnTo>
                  <a:pt x="0" y="548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91455" y="5465064"/>
            <a:ext cx="1539240" cy="548640"/>
          </a:xfrm>
          <a:prstGeom prst="rect">
            <a:avLst/>
          </a:prstGeom>
          <a:solidFill>
            <a:srgbClr val="FFFFFF"/>
          </a:solidFill>
          <a:ln w="24383">
            <a:solidFill>
              <a:srgbClr val="E37F1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44830" indent="-481965" fontAlgn="auto"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1E46"/>
                </a:solidFill>
                <a:latin typeface="Arial"/>
                <a:cs typeface="Arial"/>
              </a:rPr>
              <a:t>G</a:t>
            </a:r>
            <a:r>
              <a:rPr sz="1600" spc="-15" dirty="0">
                <a:solidFill>
                  <a:srgbClr val="001E46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001E46"/>
                </a:solidFill>
                <a:latin typeface="Arial"/>
                <a:cs typeface="Arial"/>
              </a:rPr>
              <a:t>ea</a:t>
            </a:r>
            <a:r>
              <a:rPr sz="1600" spc="5" dirty="0">
                <a:solidFill>
                  <a:srgbClr val="001E46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001E46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001E46"/>
                </a:solidFill>
                <a:latin typeface="Arial"/>
                <a:cs typeface="Arial"/>
              </a:rPr>
              <a:t>r</a:t>
            </a:r>
            <a:r>
              <a:rPr sz="1600" spc="45" dirty="0">
                <a:solidFill>
                  <a:srgbClr val="001E46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001E46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001E46"/>
                </a:solidFill>
                <a:latin typeface="Arial"/>
                <a:cs typeface="Arial"/>
              </a:rPr>
              <a:t>ur</a:t>
            </a:r>
            <a:r>
              <a:rPr sz="1600" spc="5" dirty="0">
                <a:solidFill>
                  <a:srgbClr val="001E46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001E46"/>
                </a:solidFill>
                <a:latin typeface="Arial"/>
                <a:cs typeface="Arial"/>
              </a:rPr>
              <a:t>a</a:t>
            </a:r>
            <a:r>
              <a:rPr sz="1600" spc="5" dirty="0">
                <a:solidFill>
                  <a:srgbClr val="001E46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001E46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001E46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001E46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001E46"/>
                </a:solidFill>
                <a:latin typeface="Arial"/>
                <a:cs typeface="Arial"/>
              </a:rPr>
              <a:t>re</a:t>
            </a:r>
            <a:r>
              <a:rPr sz="1600" dirty="0">
                <a:solidFill>
                  <a:srgbClr val="001E46"/>
                </a:solidFill>
                <a:latin typeface="Arial"/>
                <a:cs typeface="Arial"/>
              </a:rPr>
              <a:t>a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531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49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2" y="-1"/>
            <a:ext cx="9153092" cy="686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351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3281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33282" name="Picture 7" descr="Expanded Fluoro"/>
          <p:cNvPicPr>
            <a:picLocks noChangeAspect="1" noChangeArrowheads="1"/>
          </p:cNvPicPr>
          <p:nvPr/>
        </p:nvPicPr>
        <p:blipFill>
          <a:blip r:embed="rId3"/>
          <a:srcRect r="13208" b="35555"/>
          <a:stretch>
            <a:fillRect/>
          </a:stretch>
        </p:blipFill>
        <p:spPr bwMode="auto">
          <a:xfrm>
            <a:off x="4911725" y="3729038"/>
            <a:ext cx="40386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33283" name="Picture 10" descr="Crimped Fluoro"/>
          <p:cNvPicPr>
            <a:picLocks noChangeAspect="1" noChangeArrowheads="1"/>
          </p:cNvPicPr>
          <p:nvPr/>
        </p:nvPicPr>
        <p:blipFill>
          <a:blip r:embed="rId4"/>
          <a:srcRect r="13208" b="35555"/>
          <a:stretch>
            <a:fillRect/>
          </a:stretch>
        </p:blipFill>
        <p:spPr bwMode="auto">
          <a:xfrm>
            <a:off x="806450" y="3735388"/>
            <a:ext cx="4037013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 rot="16200000">
            <a:off x="-2424906" y="3420269"/>
            <a:ext cx="57197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Balloon </a:t>
            </a:r>
            <a:r>
              <a:rPr lang="it-IT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Expandable</a:t>
            </a:r>
            <a:r>
              <a:rPr lang="it-IT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Delivery</a:t>
            </a:r>
          </a:p>
        </p:txBody>
      </p:sp>
      <p:pic>
        <p:nvPicPr>
          <p:cNvPr id="8033285" name="Picture 7" descr="cuo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33286" name="Rettangolo 16"/>
          <p:cNvSpPr>
            <a:spLocks noChangeArrowheads="1"/>
          </p:cNvSpPr>
          <p:nvPr/>
        </p:nvSpPr>
        <p:spPr bwMode="auto">
          <a:xfrm>
            <a:off x="827088" y="679450"/>
            <a:ext cx="1368425" cy="289401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grpSp>
        <p:nvGrpSpPr>
          <p:cNvPr id="8033287" name="Gruppo 23"/>
          <p:cNvGrpSpPr>
            <a:grpSpLocks/>
          </p:cNvGrpSpPr>
          <p:nvPr/>
        </p:nvGrpSpPr>
        <p:grpSpPr bwMode="auto">
          <a:xfrm>
            <a:off x="1963738" y="685800"/>
            <a:ext cx="7000875" cy="2887663"/>
            <a:chOff x="1071538" y="642918"/>
            <a:chExt cx="7000924" cy="2930533"/>
          </a:xfrm>
        </p:grpSpPr>
        <p:pic>
          <p:nvPicPr>
            <p:cNvPr id="8033294" name="Picture 2" descr="C:\Documents and Settings\Adam_dashe\My Documents\THV\rf4\animation\Nova2_RF4 cam03_10_11.jpg"/>
            <p:cNvPicPr>
              <a:picLocks noChangeAspect="1" noChangeArrowheads="1"/>
            </p:cNvPicPr>
            <p:nvPr/>
          </p:nvPicPr>
          <p:blipFill>
            <a:blip r:embed="rId6">
              <a:lum contrast="20000"/>
            </a:blip>
            <a:srcRect l="20000" t="44963" b="40816"/>
            <a:stretch>
              <a:fillRect/>
            </a:stretch>
          </p:blipFill>
          <p:spPr bwMode="auto">
            <a:xfrm>
              <a:off x="1071538" y="642918"/>
              <a:ext cx="7000924" cy="101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33295" name="Picture 2" descr="C:\Documents and Settings\Adam_dashe\My Documents\THV\rf4\photos\psd files\Nova2 Expanded- distal.jpg"/>
            <p:cNvPicPr>
              <a:picLocks noChangeAspect="1" noChangeArrowheads="1"/>
            </p:cNvPicPr>
            <p:nvPr/>
          </p:nvPicPr>
          <p:blipFill>
            <a:blip r:embed="rId7">
              <a:lum contrast="20000"/>
            </a:blip>
            <a:srcRect r="36923"/>
            <a:stretch>
              <a:fillRect/>
            </a:stretch>
          </p:blipFill>
          <p:spPr bwMode="auto">
            <a:xfrm>
              <a:off x="1071538" y="1632525"/>
              <a:ext cx="7000924" cy="1940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033288" name="Picture 2"/>
          <p:cNvPicPr>
            <a:picLocks noChangeAspect="1" noChangeArrowheads="1"/>
          </p:cNvPicPr>
          <p:nvPr/>
        </p:nvPicPr>
        <p:blipFill>
          <a:blip r:embed="rId8">
            <a:lum bright="-10000" contrast="20000"/>
          </a:blip>
          <a:srcRect l="50887" t="4546" r="4443" b="1225"/>
          <a:stretch>
            <a:fillRect/>
          </a:stretch>
        </p:blipFill>
        <p:spPr bwMode="auto">
          <a:xfrm>
            <a:off x="900113" y="1268413"/>
            <a:ext cx="122713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33290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3697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93698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93700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93704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l="20197" t="21281" r="18373" b="6250"/>
          <a:stretch>
            <a:fillRect/>
          </a:stretch>
        </p:blipFill>
        <p:spPr bwMode="auto">
          <a:xfrm>
            <a:off x="179388" y="908050"/>
            <a:ext cx="87852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370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1125538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ttangolo 62"/>
          <p:cNvSpPr/>
          <p:nvPr/>
        </p:nvSpPr>
        <p:spPr>
          <a:xfrm>
            <a:off x="7164388" y="908050"/>
            <a:ext cx="1739900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SAPIEN XT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3679" y="462235"/>
            <a:ext cx="6745605" cy="80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2800" b="1" spc="-15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800" b="1" spc="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Ed</a:t>
            </a:r>
            <a:r>
              <a:rPr sz="2800" b="1" spc="6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800"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800" b="1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b="1" spc="-1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00" b="1" spc="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00" b="1" spc="-9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PIEN</a:t>
            </a:r>
            <a:r>
              <a:rPr sz="2800" b="1" spc="1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2800" b="1" spc="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800" b="1" spc="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800" b="1" spc="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800" b="1" spc="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00" b="1" spc="-10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800" b="1" spc="-5" dirty="0">
                <a:solidFill>
                  <a:prstClr val="black"/>
                </a:solidFill>
                <a:latin typeface="Arial"/>
                <a:cs typeface="Arial"/>
              </a:rPr>
              <a:t>stem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2800" b="1" spc="-10" dirty="0">
                <a:solidFill>
                  <a:prstClr val="black"/>
                </a:solidFill>
                <a:latin typeface="Arial"/>
                <a:cs typeface="Arial"/>
              </a:rPr>
              <a:t>Fu</a:t>
            </a:r>
            <a:r>
              <a:rPr sz="2800" b="1" spc="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ther</a:t>
            </a:r>
            <a:r>
              <a:rPr sz="2800" b="1" spc="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z="2800" b="1" spc="1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b="1" spc="-5" dirty="0">
                <a:solidFill>
                  <a:prstClr val="black"/>
                </a:solidFill>
                <a:latin typeface="Arial"/>
                <a:cs typeface="Arial"/>
              </a:rPr>
              <a:t>eam</a:t>
            </a:r>
            <a:r>
              <a:rPr sz="2800" b="1" spc="10" dirty="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sz="2800" b="1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800" b="1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00" b="1" spc="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800" b="1" spc="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spc="-2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800" b="1" spc="-3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VI</a:t>
            </a:r>
            <a:r>
              <a:rPr sz="2800" b="1" spc="1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800" b="1" spc="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b="1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800" b="1" spc="-5" dirty="0">
                <a:solidFill>
                  <a:prstClr val="black"/>
                </a:solidFill>
                <a:latin typeface="Arial"/>
                <a:cs typeface="Arial"/>
              </a:rPr>
              <a:t>ced</a:t>
            </a:r>
            <a:r>
              <a:rPr sz="2800" b="1" spc="-20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2800" b="1" spc="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721608"/>
            <a:ext cx="3407664" cy="1261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1604" y="3296411"/>
            <a:ext cx="1884045" cy="597535"/>
          </a:xfrm>
          <a:custGeom>
            <a:avLst/>
            <a:gdLst/>
            <a:ahLst/>
            <a:cxnLst/>
            <a:rect l="l" t="t" r="r" b="b"/>
            <a:pathLst>
              <a:path w="1884045" h="597535">
                <a:moveTo>
                  <a:pt x="0" y="597407"/>
                </a:moveTo>
                <a:lnTo>
                  <a:pt x="1883663" y="597407"/>
                </a:lnTo>
                <a:lnTo>
                  <a:pt x="1883663" y="0"/>
                </a:lnTo>
                <a:lnTo>
                  <a:pt x="0" y="0"/>
                </a:lnTo>
                <a:lnTo>
                  <a:pt x="0" y="59740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1604" y="3296411"/>
            <a:ext cx="1884045" cy="597535"/>
          </a:xfrm>
          <a:custGeom>
            <a:avLst/>
            <a:gdLst/>
            <a:ahLst/>
            <a:cxnLst/>
            <a:rect l="l" t="t" r="r" b="b"/>
            <a:pathLst>
              <a:path w="1884045" h="597535">
                <a:moveTo>
                  <a:pt x="0" y="597407"/>
                </a:moveTo>
                <a:lnTo>
                  <a:pt x="1883663" y="597407"/>
                </a:lnTo>
                <a:lnTo>
                  <a:pt x="1883663" y="0"/>
                </a:lnTo>
                <a:lnTo>
                  <a:pt x="0" y="0"/>
                </a:lnTo>
                <a:lnTo>
                  <a:pt x="0" y="597407"/>
                </a:lnTo>
                <a:close/>
              </a:path>
            </a:pathLst>
          </a:custGeom>
          <a:ln w="2743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6176" y="3243072"/>
            <a:ext cx="1950720" cy="518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551" y="3517391"/>
            <a:ext cx="1965959" cy="518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0156" y="3345994"/>
            <a:ext cx="1678305" cy="5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SAPIEN</a:t>
            </a:r>
            <a:r>
              <a:rPr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Ul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ery</a:t>
            </a:r>
            <a:r>
              <a:rPr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56603" y="3296411"/>
            <a:ext cx="1884045" cy="597535"/>
          </a:xfrm>
          <a:custGeom>
            <a:avLst/>
            <a:gdLst/>
            <a:ahLst/>
            <a:cxnLst/>
            <a:rect l="l" t="t" r="r" b="b"/>
            <a:pathLst>
              <a:path w="1884045" h="597535">
                <a:moveTo>
                  <a:pt x="0" y="597407"/>
                </a:moveTo>
                <a:lnTo>
                  <a:pt x="1883663" y="597407"/>
                </a:lnTo>
                <a:lnTo>
                  <a:pt x="1883663" y="0"/>
                </a:lnTo>
                <a:lnTo>
                  <a:pt x="0" y="0"/>
                </a:lnTo>
                <a:lnTo>
                  <a:pt x="0" y="59740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56603" y="3296411"/>
            <a:ext cx="1884045" cy="597535"/>
          </a:xfrm>
          <a:custGeom>
            <a:avLst/>
            <a:gdLst/>
            <a:ahLst/>
            <a:cxnLst/>
            <a:rect l="l" t="t" r="r" b="b"/>
            <a:pathLst>
              <a:path w="1884045" h="597535">
                <a:moveTo>
                  <a:pt x="0" y="597407"/>
                </a:moveTo>
                <a:lnTo>
                  <a:pt x="1883663" y="597407"/>
                </a:lnTo>
                <a:lnTo>
                  <a:pt x="1883663" y="0"/>
                </a:lnTo>
                <a:lnTo>
                  <a:pt x="0" y="0"/>
                </a:lnTo>
                <a:lnTo>
                  <a:pt x="0" y="597407"/>
                </a:lnTo>
                <a:close/>
              </a:path>
            </a:pathLst>
          </a:custGeom>
          <a:ln w="2743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67855" y="3380232"/>
            <a:ext cx="1673352" cy="518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03243" y="3482907"/>
            <a:ext cx="138811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5935" y="1417319"/>
            <a:ext cx="4139184" cy="3276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8164" y="1455420"/>
            <a:ext cx="2009139" cy="536575"/>
          </a:xfrm>
          <a:custGeom>
            <a:avLst/>
            <a:gdLst/>
            <a:ahLst/>
            <a:cxnLst/>
            <a:rect l="l" t="t" r="r" b="b"/>
            <a:pathLst>
              <a:path w="2009139" h="536575">
                <a:moveTo>
                  <a:pt x="0" y="536447"/>
                </a:moveTo>
                <a:lnTo>
                  <a:pt x="2008631" y="536447"/>
                </a:lnTo>
                <a:lnTo>
                  <a:pt x="2008631" y="0"/>
                </a:lnTo>
                <a:lnTo>
                  <a:pt x="0" y="0"/>
                </a:lnTo>
                <a:lnTo>
                  <a:pt x="0" y="53644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98164" y="1455420"/>
            <a:ext cx="2009139" cy="536575"/>
          </a:xfrm>
          <a:custGeom>
            <a:avLst/>
            <a:gdLst/>
            <a:ahLst/>
            <a:cxnLst/>
            <a:rect l="l" t="t" r="r" b="b"/>
            <a:pathLst>
              <a:path w="2009139" h="536575">
                <a:moveTo>
                  <a:pt x="0" y="536447"/>
                </a:moveTo>
                <a:lnTo>
                  <a:pt x="2008631" y="536447"/>
                </a:lnTo>
                <a:lnTo>
                  <a:pt x="2008631" y="0"/>
                </a:lnTo>
                <a:lnTo>
                  <a:pt x="0" y="0"/>
                </a:lnTo>
                <a:lnTo>
                  <a:pt x="0" y="536447"/>
                </a:lnTo>
                <a:close/>
              </a:path>
            </a:pathLst>
          </a:custGeom>
          <a:ln w="2743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33215" y="1508760"/>
            <a:ext cx="1956815" cy="518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65934" y="1611045"/>
            <a:ext cx="16700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SAPIEN</a:t>
            </a:r>
            <a:r>
              <a:rPr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16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45023" y="3645408"/>
            <a:ext cx="3886200" cy="697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0746" y="4798969"/>
            <a:ext cx="4161154" cy="599440"/>
          </a:xfrm>
          <a:custGeom>
            <a:avLst/>
            <a:gdLst/>
            <a:ahLst/>
            <a:cxnLst/>
            <a:rect l="l" t="t" r="r" b="b"/>
            <a:pathLst>
              <a:path w="4161154" h="599439">
                <a:moveTo>
                  <a:pt x="0" y="599419"/>
                </a:moveTo>
                <a:lnTo>
                  <a:pt x="4161159" y="599419"/>
                </a:lnTo>
                <a:lnTo>
                  <a:pt x="4161159" y="0"/>
                </a:lnTo>
                <a:lnTo>
                  <a:pt x="0" y="0"/>
                </a:lnTo>
                <a:lnTo>
                  <a:pt x="0" y="599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01839" y="4798969"/>
            <a:ext cx="4161154" cy="599440"/>
          </a:xfrm>
          <a:custGeom>
            <a:avLst/>
            <a:gdLst/>
            <a:ahLst/>
            <a:cxnLst/>
            <a:rect l="l" t="t" r="r" b="b"/>
            <a:pathLst>
              <a:path w="4161154" h="599439">
                <a:moveTo>
                  <a:pt x="0" y="599419"/>
                </a:moveTo>
                <a:lnTo>
                  <a:pt x="4161159" y="599419"/>
                </a:lnTo>
                <a:lnTo>
                  <a:pt x="4161159" y="0"/>
                </a:lnTo>
                <a:lnTo>
                  <a:pt x="0" y="0"/>
                </a:lnTo>
                <a:lnTo>
                  <a:pt x="0" y="599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0746" y="5398389"/>
            <a:ext cx="4161154" cy="738505"/>
          </a:xfrm>
          <a:custGeom>
            <a:avLst/>
            <a:gdLst/>
            <a:ahLst/>
            <a:cxnLst/>
            <a:rect l="l" t="t" r="r" b="b"/>
            <a:pathLst>
              <a:path w="4161154" h="738504">
                <a:moveTo>
                  <a:pt x="0" y="738438"/>
                </a:moveTo>
                <a:lnTo>
                  <a:pt x="4161159" y="738438"/>
                </a:lnTo>
                <a:lnTo>
                  <a:pt x="4161159" y="0"/>
                </a:lnTo>
                <a:lnTo>
                  <a:pt x="0" y="0"/>
                </a:lnTo>
                <a:lnTo>
                  <a:pt x="0" y="7384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01839" y="5398389"/>
            <a:ext cx="4161154" cy="738505"/>
          </a:xfrm>
          <a:custGeom>
            <a:avLst/>
            <a:gdLst/>
            <a:ahLst/>
            <a:cxnLst/>
            <a:rect l="l" t="t" r="r" b="b"/>
            <a:pathLst>
              <a:path w="4161154" h="738504">
                <a:moveTo>
                  <a:pt x="0" y="738438"/>
                </a:moveTo>
                <a:lnTo>
                  <a:pt x="4161159" y="738438"/>
                </a:lnTo>
                <a:lnTo>
                  <a:pt x="4161159" y="0"/>
                </a:lnTo>
                <a:lnTo>
                  <a:pt x="0" y="0"/>
                </a:lnTo>
                <a:lnTo>
                  <a:pt x="0" y="7384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01839" y="4798945"/>
            <a:ext cx="0" cy="1337945"/>
          </a:xfrm>
          <a:custGeom>
            <a:avLst/>
            <a:gdLst/>
            <a:ahLst/>
            <a:cxnLst/>
            <a:rect l="l" t="t" r="r" b="b"/>
            <a:pathLst>
              <a:path h="1337945">
                <a:moveTo>
                  <a:pt x="0" y="0"/>
                </a:moveTo>
                <a:lnTo>
                  <a:pt x="0" y="133788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9783" y="4876927"/>
            <a:ext cx="3449320" cy="473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99720" algn="l"/>
              </a:tabLst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n-ba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00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ig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00" spc="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6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sz="1600" spc="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gn</a:t>
            </a:r>
            <a:r>
              <a:rPr sz="1600" spc="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82112" y="4876927"/>
            <a:ext cx="3306445" cy="473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600" spc="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00" spc="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pa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ibl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spc="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ze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lu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29</a:t>
            </a:r>
            <a:r>
              <a:rPr sz="1600" spc="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9783" y="5546273"/>
            <a:ext cx="3385820" cy="473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99720" algn="l"/>
              </a:tabLst>
            </a:pP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he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spc="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6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redu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ep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requ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ir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dur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dep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lo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600" spc="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82112" y="5668193"/>
            <a:ext cx="2528570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99720" algn="l"/>
              </a:tabLst>
            </a:pP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ea</a:t>
            </a:r>
            <a:r>
              <a:rPr sz="1600" spc="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le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hea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600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ign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3483" y="6152388"/>
            <a:ext cx="8321040" cy="347980"/>
          </a:xfrm>
          <a:custGeom>
            <a:avLst/>
            <a:gdLst/>
            <a:ahLst/>
            <a:cxnLst/>
            <a:rect l="l" t="t" r="r" b="b"/>
            <a:pathLst>
              <a:path w="8321040" h="347979">
                <a:moveTo>
                  <a:pt x="0" y="347471"/>
                </a:moveTo>
                <a:lnTo>
                  <a:pt x="8321039" y="347471"/>
                </a:lnTo>
                <a:lnTo>
                  <a:pt x="8321039" y="0"/>
                </a:lnTo>
                <a:lnTo>
                  <a:pt x="0" y="0"/>
                </a:lnTo>
                <a:lnTo>
                  <a:pt x="0" y="347471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43483" y="6152388"/>
            <a:ext cx="8321040" cy="347980"/>
          </a:xfrm>
          <a:custGeom>
            <a:avLst/>
            <a:gdLst/>
            <a:ahLst/>
            <a:cxnLst/>
            <a:rect l="l" t="t" r="r" b="b"/>
            <a:pathLst>
              <a:path w="8321040" h="347979">
                <a:moveTo>
                  <a:pt x="0" y="347471"/>
                </a:moveTo>
                <a:lnTo>
                  <a:pt x="8321039" y="347471"/>
                </a:lnTo>
                <a:lnTo>
                  <a:pt x="8321039" y="0"/>
                </a:lnTo>
                <a:lnTo>
                  <a:pt x="0" y="0"/>
                </a:lnTo>
                <a:lnTo>
                  <a:pt x="0" y="347471"/>
                </a:lnTo>
                <a:close/>
              </a:path>
            </a:pathLst>
          </a:custGeom>
          <a:ln w="27431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587751" y="6132576"/>
            <a:ext cx="3276600" cy="4632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83935" y="6132576"/>
            <a:ext cx="1048512" cy="4632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05864" y="6225111"/>
            <a:ext cx="3791585" cy="230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6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rov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201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55063" y="6681469"/>
            <a:ext cx="243967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AP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700" spc="-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7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Ult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700" spc="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700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Sh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700" spc="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700" spc="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pp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700" spc="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700" spc="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7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706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74135" y="2109216"/>
            <a:ext cx="5769864" cy="3243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4255" marR="5080">
              <a:lnSpc>
                <a:spcPct val="100000"/>
              </a:lnSpc>
            </a:pPr>
            <a:r>
              <a:rPr sz="4000" b="0" spc="-5" dirty="0">
                <a:latin typeface="Calibri"/>
                <a:cs typeface="Calibri"/>
              </a:rPr>
              <a:t>H</a:t>
            </a:r>
            <a:r>
              <a:rPr sz="4000" b="0" spc="-30" dirty="0">
                <a:latin typeface="Calibri"/>
                <a:cs typeface="Calibri"/>
              </a:rPr>
              <a:t>o</a:t>
            </a:r>
            <a:r>
              <a:rPr sz="4000" b="0" dirty="0">
                <a:latin typeface="Calibri"/>
                <a:cs typeface="Calibri"/>
              </a:rPr>
              <a:t>w</a:t>
            </a:r>
            <a:r>
              <a:rPr sz="4000" b="0" spc="-95" dirty="0">
                <a:latin typeface="Times New Roman"/>
                <a:cs typeface="Times New Roman"/>
              </a:rPr>
              <a:t> </a:t>
            </a:r>
            <a:r>
              <a:rPr sz="4000" b="0" spc="-25" dirty="0">
                <a:latin typeface="Calibri"/>
                <a:cs typeface="Calibri"/>
              </a:rPr>
              <a:t>S</a:t>
            </a:r>
            <a:r>
              <a:rPr sz="4000" b="0" dirty="0">
                <a:latin typeface="Calibri"/>
                <a:cs typeface="Calibri"/>
              </a:rPr>
              <a:t>API</a:t>
            </a:r>
            <a:r>
              <a:rPr sz="4000" b="0" spc="5" dirty="0">
                <a:latin typeface="Calibri"/>
                <a:cs typeface="Calibri"/>
              </a:rPr>
              <a:t>E</a:t>
            </a:r>
            <a:r>
              <a:rPr sz="4000" b="0" dirty="0">
                <a:latin typeface="Calibri"/>
                <a:cs typeface="Calibri"/>
              </a:rPr>
              <a:t>N</a:t>
            </a:r>
            <a:r>
              <a:rPr sz="4000" b="0" spc="-160" dirty="0">
                <a:latin typeface="Times New Roman"/>
                <a:cs typeface="Times New Roman"/>
              </a:rPr>
              <a:t> </a:t>
            </a:r>
            <a:r>
              <a:rPr sz="4000" b="0" dirty="0">
                <a:latin typeface="Calibri"/>
                <a:cs typeface="Calibri"/>
              </a:rPr>
              <a:t>3</a:t>
            </a:r>
            <a:r>
              <a:rPr sz="4000" b="0" spc="-95" dirty="0">
                <a:latin typeface="Times New Roman"/>
                <a:cs typeface="Times New Roman"/>
              </a:rPr>
              <a:t> </a:t>
            </a:r>
            <a:r>
              <a:rPr sz="4000" b="0" spc="-5" dirty="0">
                <a:latin typeface="Calibri"/>
                <a:cs typeface="Calibri"/>
              </a:rPr>
              <a:t>de</a:t>
            </a:r>
            <a:r>
              <a:rPr sz="4000" b="0" spc="-10" dirty="0">
                <a:latin typeface="Calibri"/>
                <a:cs typeface="Calibri"/>
              </a:rPr>
              <a:t>l</a:t>
            </a:r>
            <a:r>
              <a:rPr sz="4000" b="0" dirty="0">
                <a:latin typeface="Calibri"/>
                <a:cs typeface="Calibri"/>
              </a:rPr>
              <a:t>i</a:t>
            </a:r>
            <a:r>
              <a:rPr sz="4000" b="0" spc="-75" dirty="0">
                <a:latin typeface="Calibri"/>
                <a:cs typeface="Calibri"/>
              </a:rPr>
              <a:t>v</a:t>
            </a:r>
            <a:r>
              <a:rPr sz="4000" b="0" dirty="0">
                <a:latin typeface="Calibri"/>
                <a:cs typeface="Calibri"/>
              </a:rPr>
              <a:t>e</a:t>
            </a:r>
            <a:r>
              <a:rPr sz="4000" b="0" spc="-85" dirty="0">
                <a:latin typeface="Calibri"/>
                <a:cs typeface="Calibri"/>
              </a:rPr>
              <a:t>r</a:t>
            </a:r>
            <a:r>
              <a:rPr sz="4000" b="0" dirty="0">
                <a:latin typeface="Calibri"/>
                <a:cs typeface="Calibri"/>
              </a:rPr>
              <a:t>s</a:t>
            </a:r>
            <a:r>
              <a:rPr sz="4000" b="0" spc="-95" dirty="0">
                <a:latin typeface="Times New Roman"/>
                <a:cs typeface="Times New Roman"/>
              </a:rPr>
              <a:t> </a:t>
            </a:r>
            <a:r>
              <a:rPr sz="4000" b="0" dirty="0">
                <a:latin typeface="Calibri"/>
                <a:cs typeface="Calibri"/>
              </a:rPr>
              <a:t>these</a:t>
            </a:r>
            <a:r>
              <a:rPr sz="4000" b="0" dirty="0">
                <a:latin typeface="Times New Roman"/>
                <a:cs typeface="Times New Roman"/>
              </a:rPr>
              <a:t> </a:t>
            </a:r>
            <a:r>
              <a:rPr sz="4000" b="0" spc="-65" dirty="0">
                <a:latin typeface="Calibri"/>
                <a:cs typeface="Calibri"/>
              </a:rPr>
              <a:t>g</a:t>
            </a:r>
            <a:r>
              <a:rPr sz="4000" b="0" dirty="0">
                <a:latin typeface="Calibri"/>
                <a:cs typeface="Calibri"/>
              </a:rPr>
              <a:t>ame</a:t>
            </a:r>
            <a:r>
              <a:rPr sz="4000" b="0" spc="-120" dirty="0">
                <a:latin typeface="Times New Roman"/>
                <a:cs typeface="Times New Roman"/>
              </a:rPr>
              <a:t> </a:t>
            </a:r>
            <a:r>
              <a:rPr sz="4000" b="0" dirty="0">
                <a:latin typeface="Calibri"/>
                <a:cs typeface="Calibri"/>
              </a:rPr>
              <a:t>c</a:t>
            </a:r>
            <a:r>
              <a:rPr sz="4000" b="0" spc="10" dirty="0">
                <a:latin typeface="Calibri"/>
                <a:cs typeface="Calibri"/>
              </a:rPr>
              <a:t>h</a:t>
            </a:r>
            <a:r>
              <a:rPr sz="4000" b="0" dirty="0">
                <a:latin typeface="Calibri"/>
                <a:cs typeface="Calibri"/>
              </a:rPr>
              <a:t>an</a:t>
            </a:r>
            <a:r>
              <a:rPr sz="4000" b="0" spc="15" dirty="0">
                <a:latin typeface="Calibri"/>
                <a:cs typeface="Calibri"/>
              </a:rPr>
              <a:t>g</a:t>
            </a:r>
            <a:r>
              <a:rPr sz="4000" b="0" dirty="0">
                <a:latin typeface="Calibri"/>
                <a:cs typeface="Calibri"/>
              </a:rPr>
              <a:t>i</a:t>
            </a:r>
            <a:r>
              <a:rPr sz="4000" b="0" spc="-5" dirty="0">
                <a:latin typeface="Calibri"/>
                <a:cs typeface="Calibri"/>
              </a:rPr>
              <a:t>n</a:t>
            </a:r>
            <a:r>
              <a:rPr sz="4000" b="0" dirty="0">
                <a:latin typeface="Calibri"/>
                <a:cs typeface="Calibri"/>
              </a:rPr>
              <a:t>g</a:t>
            </a:r>
            <a:r>
              <a:rPr sz="4000" b="0" spc="-175" dirty="0">
                <a:latin typeface="Times New Roman"/>
                <a:cs typeface="Times New Roman"/>
              </a:rPr>
              <a:t> </a:t>
            </a:r>
            <a:r>
              <a:rPr sz="4000" b="0" spc="-5" dirty="0">
                <a:latin typeface="Calibri"/>
                <a:cs typeface="Calibri"/>
              </a:rPr>
              <a:t>ou</a:t>
            </a:r>
            <a:r>
              <a:rPr sz="4000" b="0" spc="-40" dirty="0">
                <a:latin typeface="Calibri"/>
                <a:cs typeface="Calibri"/>
              </a:rPr>
              <a:t>t</a:t>
            </a:r>
            <a:r>
              <a:rPr sz="4000" b="0" spc="-20" dirty="0">
                <a:latin typeface="Calibri"/>
                <a:cs typeface="Calibri"/>
              </a:rPr>
              <a:t>c</a:t>
            </a:r>
            <a:r>
              <a:rPr sz="4000" b="0" spc="-5" dirty="0">
                <a:latin typeface="Calibri"/>
                <a:cs typeface="Calibri"/>
              </a:rPr>
              <a:t>omes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53664" y="2105783"/>
            <a:ext cx="212026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fontAlgn="auto">
              <a:spcBef>
                <a:spcPts val="0"/>
              </a:spcBef>
              <a:spcAft>
                <a:spcPts val="0"/>
              </a:spcAft>
            </a:pPr>
            <a:r>
              <a:rPr spc="-4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pc="-2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pc="-3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srgbClr val="3F165B"/>
                </a:solidFill>
                <a:latin typeface="Calibri"/>
                <a:cs typeface="Calibri"/>
              </a:rPr>
              <a:t>ts</a:t>
            </a:r>
            <a:r>
              <a:rPr spc="-1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3F165B"/>
                </a:solidFill>
                <a:latin typeface="Calibri"/>
                <a:cs typeface="Calibri"/>
              </a:rPr>
              <a:t>ss</a:t>
            </a:r>
            <a:r>
              <a:rPr spc="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pc="-5" dirty="0">
                <a:solidFill>
                  <a:srgbClr val="3F165B"/>
                </a:solidFill>
                <a:latin typeface="Calibri"/>
                <a:cs typeface="Calibri"/>
              </a:rPr>
              <a:t>ci</a:t>
            </a:r>
            <a:r>
              <a:rPr spc="-2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pc="-2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pc="-3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3F165B"/>
                </a:solidFill>
                <a:latin typeface="Calibri"/>
                <a:cs typeface="Calibri"/>
              </a:rPr>
              <a:t>w</a:t>
            </a:r>
            <a:r>
              <a:rPr spc="-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dirty="0">
                <a:solidFill>
                  <a:srgbClr val="3F165B"/>
                </a:solidFill>
                <a:latin typeface="Calibri"/>
                <a:cs typeface="Calibri"/>
              </a:rPr>
              <a:t>th</a:t>
            </a:r>
            <a:r>
              <a:rPr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pc="-5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pc="-4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pc="-2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pc="-2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pc="-1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F165B"/>
                </a:solidFill>
                <a:latin typeface="Calibri"/>
                <a:cs typeface="Calibri"/>
              </a:rPr>
              <a:t>m</a:t>
            </a:r>
            <a:r>
              <a:rPr spc="10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pc="-4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3F165B"/>
                </a:solidFill>
                <a:latin typeface="Calibri"/>
                <a:cs typeface="Calibri"/>
              </a:rPr>
              <a:t>al</a:t>
            </a:r>
            <a:r>
              <a:rPr spc="-10" dirty="0">
                <a:solidFill>
                  <a:srgbClr val="3F165B"/>
                </a:solidFill>
                <a:latin typeface="Calibri"/>
                <a:cs typeface="Calibri"/>
              </a:rPr>
              <a:t>ity: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34555" y="5052060"/>
            <a:ext cx="1091565" cy="1088390"/>
          </a:xfrm>
          <a:custGeom>
            <a:avLst/>
            <a:gdLst/>
            <a:ahLst/>
            <a:cxnLst/>
            <a:rect l="l" t="t" r="r" b="b"/>
            <a:pathLst>
              <a:path w="1091565" h="1088389">
                <a:moveTo>
                  <a:pt x="0" y="544067"/>
                </a:moveTo>
                <a:lnTo>
                  <a:pt x="1808" y="499446"/>
                </a:lnTo>
                <a:lnTo>
                  <a:pt x="7139" y="455817"/>
                </a:lnTo>
                <a:lnTo>
                  <a:pt x="15854" y="413322"/>
                </a:lnTo>
                <a:lnTo>
                  <a:pt x="27811" y="372101"/>
                </a:lnTo>
                <a:lnTo>
                  <a:pt x="42870" y="332293"/>
                </a:lnTo>
                <a:lnTo>
                  <a:pt x="60891" y="294038"/>
                </a:lnTo>
                <a:lnTo>
                  <a:pt x="81734" y="257477"/>
                </a:lnTo>
                <a:lnTo>
                  <a:pt x="105257" y="222749"/>
                </a:lnTo>
                <a:lnTo>
                  <a:pt x="131322" y="189995"/>
                </a:lnTo>
                <a:lnTo>
                  <a:pt x="159787" y="159354"/>
                </a:lnTo>
                <a:lnTo>
                  <a:pt x="190512" y="130967"/>
                </a:lnTo>
                <a:lnTo>
                  <a:pt x="223357" y="104974"/>
                </a:lnTo>
                <a:lnTo>
                  <a:pt x="258182" y="81514"/>
                </a:lnTo>
                <a:lnTo>
                  <a:pt x="294846" y="60728"/>
                </a:lnTo>
                <a:lnTo>
                  <a:pt x="333208" y="42755"/>
                </a:lnTo>
                <a:lnTo>
                  <a:pt x="373129" y="27737"/>
                </a:lnTo>
                <a:lnTo>
                  <a:pt x="414468" y="15812"/>
                </a:lnTo>
                <a:lnTo>
                  <a:pt x="457085" y="7120"/>
                </a:lnTo>
                <a:lnTo>
                  <a:pt x="500840" y="1803"/>
                </a:lnTo>
                <a:lnTo>
                  <a:pt x="545591" y="0"/>
                </a:lnTo>
                <a:lnTo>
                  <a:pt x="590347" y="1803"/>
                </a:lnTo>
                <a:lnTo>
                  <a:pt x="634105" y="7120"/>
                </a:lnTo>
                <a:lnTo>
                  <a:pt x="676724" y="15812"/>
                </a:lnTo>
                <a:lnTo>
                  <a:pt x="718065" y="27737"/>
                </a:lnTo>
                <a:lnTo>
                  <a:pt x="757988" y="42755"/>
                </a:lnTo>
                <a:lnTo>
                  <a:pt x="796351" y="60728"/>
                </a:lnTo>
                <a:lnTo>
                  <a:pt x="833014" y="81514"/>
                </a:lnTo>
                <a:lnTo>
                  <a:pt x="867839" y="104974"/>
                </a:lnTo>
                <a:lnTo>
                  <a:pt x="900683" y="130967"/>
                </a:lnTo>
                <a:lnTo>
                  <a:pt x="931407" y="159354"/>
                </a:lnTo>
                <a:lnTo>
                  <a:pt x="959871" y="189995"/>
                </a:lnTo>
                <a:lnTo>
                  <a:pt x="985934" y="222749"/>
                </a:lnTo>
                <a:lnTo>
                  <a:pt x="1009457" y="257477"/>
                </a:lnTo>
                <a:lnTo>
                  <a:pt x="1030298" y="294038"/>
                </a:lnTo>
                <a:lnTo>
                  <a:pt x="1048317" y="332293"/>
                </a:lnTo>
                <a:lnTo>
                  <a:pt x="1063375" y="372101"/>
                </a:lnTo>
                <a:lnTo>
                  <a:pt x="1075331" y="413322"/>
                </a:lnTo>
                <a:lnTo>
                  <a:pt x="1084044" y="455817"/>
                </a:lnTo>
                <a:lnTo>
                  <a:pt x="1089375" y="499446"/>
                </a:lnTo>
                <a:lnTo>
                  <a:pt x="1091183" y="544067"/>
                </a:lnTo>
                <a:lnTo>
                  <a:pt x="1089375" y="588689"/>
                </a:lnTo>
                <a:lnTo>
                  <a:pt x="1084044" y="632318"/>
                </a:lnTo>
                <a:lnTo>
                  <a:pt x="1075331" y="674813"/>
                </a:lnTo>
                <a:lnTo>
                  <a:pt x="1063375" y="716034"/>
                </a:lnTo>
                <a:lnTo>
                  <a:pt x="1048317" y="755842"/>
                </a:lnTo>
                <a:lnTo>
                  <a:pt x="1030298" y="794097"/>
                </a:lnTo>
                <a:lnTo>
                  <a:pt x="1009457" y="830658"/>
                </a:lnTo>
                <a:lnTo>
                  <a:pt x="985934" y="865386"/>
                </a:lnTo>
                <a:lnTo>
                  <a:pt x="959871" y="898140"/>
                </a:lnTo>
                <a:lnTo>
                  <a:pt x="931407" y="928781"/>
                </a:lnTo>
                <a:lnTo>
                  <a:pt x="900683" y="957168"/>
                </a:lnTo>
                <a:lnTo>
                  <a:pt x="867839" y="983161"/>
                </a:lnTo>
                <a:lnTo>
                  <a:pt x="833014" y="1006621"/>
                </a:lnTo>
                <a:lnTo>
                  <a:pt x="796351" y="1027407"/>
                </a:lnTo>
                <a:lnTo>
                  <a:pt x="757988" y="1045380"/>
                </a:lnTo>
                <a:lnTo>
                  <a:pt x="718065" y="1060398"/>
                </a:lnTo>
                <a:lnTo>
                  <a:pt x="676724" y="1072323"/>
                </a:lnTo>
                <a:lnTo>
                  <a:pt x="634105" y="1081014"/>
                </a:lnTo>
                <a:lnTo>
                  <a:pt x="590347" y="1086332"/>
                </a:lnTo>
                <a:lnTo>
                  <a:pt x="545591" y="1088135"/>
                </a:lnTo>
                <a:lnTo>
                  <a:pt x="500840" y="1086332"/>
                </a:lnTo>
                <a:lnTo>
                  <a:pt x="457085" y="1081014"/>
                </a:lnTo>
                <a:lnTo>
                  <a:pt x="414468" y="1072323"/>
                </a:lnTo>
                <a:lnTo>
                  <a:pt x="373129" y="1060398"/>
                </a:lnTo>
                <a:lnTo>
                  <a:pt x="333208" y="1045380"/>
                </a:lnTo>
                <a:lnTo>
                  <a:pt x="294846" y="1027407"/>
                </a:lnTo>
                <a:lnTo>
                  <a:pt x="258182" y="1006621"/>
                </a:lnTo>
                <a:lnTo>
                  <a:pt x="223357" y="983161"/>
                </a:lnTo>
                <a:lnTo>
                  <a:pt x="190512" y="957168"/>
                </a:lnTo>
                <a:lnTo>
                  <a:pt x="159787" y="928781"/>
                </a:lnTo>
                <a:lnTo>
                  <a:pt x="131322" y="898140"/>
                </a:lnTo>
                <a:lnTo>
                  <a:pt x="105257" y="865386"/>
                </a:lnTo>
                <a:lnTo>
                  <a:pt x="81734" y="830658"/>
                </a:lnTo>
                <a:lnTo>
                  <a:pt x="60891" y="794097"/>
                </a:lnTo>
                <a:lnTo>
                  <a:pt x="42870" y="755842"/>
                </a:lnTo>
                <a:lnTo>
                  <a:pt x="27811" y="716034"/>
                </a:lnTo>
                <a:lnTo>
                  <a:pt x="15854" y="674813"/>
                </a:lnTo>
                <a:lnTo>
                  <a:pt x="7139" y="632318"/>
                </a:lnTo>
                <a:lnTo>
                  <a:pt x="1808" y="588689"/>
                </a:lnTo>
                <a:lnTo>
                  <a:pt x="0" y="544067"/>
                </a:lnTo>
                <a:close/>
              </a:path>
            </a:pathLst>
          </a:custGeom>
          <a:ln w="39623">
            <a:solidFill>
              <a:srgbClr val="C70F2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94786" y="3148200"/>
            <a:ext cx="610870" cy="551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C70F2D"/>
                </a:solidFill>
                <a:latin typeface="Calibri"/>
                <a:cs typeface="Calibri"/>
              </a:rPr>
              <a:t>1.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lnSpc>
                <a:spcPts val="1255"/>
              </a:lnSpc>
              <a:spcBef>
                <a:spcPts val="45"/>
              </a:spcBef>
              <a:spcAft>
                <a:spcPts val="0"/>
              </a:spcAft>
            </a:pP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Si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g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n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i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f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i</a:t>
            </a:r>
            <a:r>
              <a:rPr sz="1050" b="1" spc="-15" dirty="0">
                <a:solidFill>
                  <a:srgbClr val="C70F2D"/>
                </a:solidFill>
                <a:latin typeface="Calibri"/>
                <a:cs typeface="Calibri"/>
              </a:rPr>
              <a:t>c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a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n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t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lnSpc>
                <a:spcPts val="1255"/>
              </a:lnSpc>
              <a:spcBef>
                <a:spcPts val="0"/>
              </a:spcBef>
              <a:spcAft>
                <a:spcPts val="0"/>
              </a:spcAft>
            </a:pP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P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VL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04076" y="2875788"/>
            <a:ext cx="1088390" cy="1088390"/>
          </a:xfrm>
          <a:custGeom>
            <a:avLst/>
            <a:gdLst/>
            <a:ahLst/>
            <a:cxnLst/>
            <a:rect l="l" t="t" r="r" b="b"/>
            <a:pathLst>
              <a:path w="1088390" h="1088389">
                <a:moveTo>
                  <a:pt x="0" y="544067"/>
                </a:moveTo>
                <a:lnTo>
                  <a:pt x="1803" y="499447"/>
                </a:lnTo>
                <a:lnTo>
                  <a:pt x="7121" y="455819"/>
                </a:lnTo>
                <a:lnTo>
                  <a:pt x="15812" y="413324"/>
                </a:lnTo>
                <a:lnTo>
                  <a:pt x="27737" y="372103"/>
                </a:lnTo>
                <a:lnTo>
                  <a:pt x="42756" y="332295"/>
                </a:lnTo>
                <a:lnTo>
                  <a:pt x="60729" y="294041"/>
                </a:lnTo>
                <a:lnTo>
                  <a:pt x="81515" y="257480"/>
                </a:lnTo>
                <a:lnTo>
                  <a:pt x="104976" y="222752"/>
                </a:lnTo>
                <a:lnTo>
                  <a:pt x="130969" y="189997"/>
                </a:lnTo>
                <a:lnTo>
                  <a:pt x="159357" y="159357"/>
                </a:lnTo>
                <a:lnTo>
                  <a:pt x="189997" y="130969"/>
                </a:lnTo>
                <a:lnTo>
                  <a:pt x="222752" y="104976"/>
                </a:lnTo>
                <a:lnTo>
                  <a:pt x="257480" y="81515"/>
                </a:lnTo>
                <a:lnTo>
                  <a:pt x="294041" y="60729"/>
                </a:lnTo>
                <a:lnTo>
                  <a:pt x="332295" y="42756"/>
                </a:lnTo>
                <a:lnTo>
                  <a:pt x="372103" y="27737"/>
                </a:lnTo>
                <a:lnTo>
                  <a:pt x="413324" y="15812"/>
                </a:lnTo>
                <a:lnTo>
                  <a:pt x="455819" y="7121"/>
                </a:lnTo>
                <a:lnTo>
                  <a:pt x="499447" y="1803"/>
                </a:lnTo>
                <a:lnTo>
                  <a:pt x="544067" y="0"/>
                </a:lnTo>
                <a:lnTo>
                  <a:pt x="588688" y="1803"/>
                </a:lnTo>
                <a:lnTo>
                  <a:pt x="632316" y="7121"/>
                </a:lnTo>
                <a:lnTo>
                  <a:pt x="674811" y="15812"/>
                </a:lnTo>
                <a:lnTo>
                  <a:pt x="716032" y="27737"/>
                </a:lnTo>
                <a:lnTo>
                  <a:pt x="755840" y="42756"/>
                </a:lnTo>
                <a:lnTo>
                  <a:pt x="794094" y="60729"/>
                </a:lnTo>
                <a:lnTo>
                  <a:pt x="830655" y="81515"/>
                </a:lnTo>
                <a:lnTo>
                  <a:pt x="865383" y="104976"/>
                </a:lnTo>
                <a:lnTo>
                  <a:pt x="898138" y="130969"/>
                </a:lnTo>
                <a:lnTo>
                  <a:pt x="928778" y="159357"/>
                </a:lnTo>
                <a:lnTo>
                  <a:pt x="957166" y="189997"/>
                </a:lnTo>
                <a:lnTo>
                  <a:pt x="983159" y="222752"/>
                </a:lnTo>
                <a:lnTo>
                  <a:pt x="1006620" y="257480"/>
                </a:lnTo>
                <a:lnTo>
                  <a:pt x="1027406" y="294041"/>
                </a:lnTo>
                <a:lnTo>
                  <a:pt x="1045379" y="332295"/>
                </a:lnTo>
                <a:lnTo>
                  <a:pt x="1060398" y="372103"/>
                </a:lnTo>
                <a:lnTo>
                  <a:pt x="1072323" y="413324"/>
                </a:lnTo>
                <a:lnTo>
                  <a:pt x="1081014" y="455819"/>
                </a:lnTo>
                <a:lnTo>
                  <a:pt x="1086332" y="499447"/>
                </a:lnTo>
                <a:lnTo>
                  <a:pt x="1088135" y="544067"/>
                </a:lnTo>
                <a:lnTo>
                  <a:pt x="1086332" y="588688"/>
                </a:lnTo>
                <a:lnTo>
                  <a:pt x="1081014" y="632316"/>
                </a:lnTo>
                <a:lnTo>
                  <a:pt x="1072323" y="674811"/>
                </a:lnTo>
                <a:lnTo>
                  <a:pt x="1060398" y="716032"/>
                </a:lnTo>
                <a:lnTo>
                  <a:pt x="1045379" y="755840"/>
                </a:lnTo>
                <a:lnTo>
                  <a:pt x="1027406" y="794094"/>
                </a:lnTo>
                <a:lnTo>
                  <a:pt x="1006620" y="830655"/>
                </a:lnTo>
                <a:lnTo>
                  <a:pt x="983159" y="865383"/>
                </a:lnTo>
                <a:lnTo>
                  <a:pt x="957166" y="898138"/>
                </a:lnTo>
                <a:lnTo>
                  <a:pt x="928778" y="928778"/>
                </a:lnTo>
                <a:lnTo>
                  <a:pt x="898138" y="957166"/>
                </a:lnTo>
                <a:lnTo>
                  <a:pt x="865383" y="983159"/>
                </a:lnTo>
                <a:lnTo>
                  <a:pt x="830655" y="1006620"/>
                </a:lnTo>
                <a:lnTo>
                  <a:pt x="794094" y="1027406"/>
                </a:lnTo>
                <a:lnTo>
                  <a:pt x="755840" y="1045379"/>
                </a:lnTo>
                <a:lnTo>
                  <a:pt x="716032" y="1060398"/>
                </a:lnTo>
                <a:lnTo>
                  <a:pt x="674811" y="1072323"/>
                </a:lnTo>
                <a:lnTo>
                  <a:pt x="632316" y="1081014"/>
                </a:lnTo>
                <a:lnTo>
                  <a:pt x="588688" y="1086332"/>
                </a:lnTo>
                <a:lnTo>
                  <a:pt x="544067" y="1088135"/>
                </a:lnTo>
                <a:lnTo>
                  <a:pt x="499447" y="1086332"/>
                </a:lnTo>
                <a:lnTo>
                  <a:pt x="455819" y="1081014"/>
                </a:lnTo>
                <a:lnTo>
                  <a:pt x="413324" y="1072323"/>
                </a:lnTo>
                <a:lnTo>
                  <a:pt x="372103" y="1060398"/>
                </a:lnTo>
                <a:lnTo>
                  <a:pt x="332295" y="1045379"/>
                </a:lnTo>
                <a:lnTo>
                  <a:pt x="294041" y="1027406"/>
                </a:lnTo>
                <a:lnTo>
                  <a:pt x="257480" y="1006620"/>
                </a:lnTo>
                <a:lnTo>
                  <a:pt x="222752" y="983159"/>
                </a:lnTo>
                <a:lnTo>
                  <a:pt x="189997" y="957166"/>
                </a:lnTo>
                <a:lnTo>
                  <a:pt x="159357" y="928778"/>
                </a:lnTo>
                <a:lnTo>
                  <a:pt x="130969" y="898138"/>
                </a:lnTo>
                <a:lnTo>
                  <a:pt x="104976" y="865383"/>
                </a:lnTo>
                <a:lnTo>
                  <a:pt x="81515" y="830655"/>
                </a:lnTo>
                <a:lnTo>
                  <a:pt x="60729" y="794094"/>
                </a:lnTo>
                <a:lnTo>
                  <a:pt x="42756" y="755840"/>
                </a:lnTo>
                <a:lnTo>
                  <a:pt x="27737" y="716032"/>
                </a:lnTo>
                <a:lnTo>
                  <a:pt x="15812" y="674811"/>
                </a:lnTo>
                <a:lnTo>
                  <a:pt x="7121" y="632316"/>
                </a:lnTo>
                <a:lnTo>
                  <a:pt x="1803" y="588688"/>
                </a:lnTo>
                <a:lnTo>
                  <a:pt x="0" y="544067"/>
                </a:lnTo>
                <a:close/>
              </a:path>
            </a:pathLst>
          </a:custGeom>
          <a:ln w="39623">
            <a:solidFill>
              <a:srgbClr val="C70F2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15613" y="4246750"/>
            <a:ext cx="94488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 fontAlgn="auto"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C70F2D"/>
                </a:solidFill>
                <a:latin typeface="Calibri"/>
                <a:cs typeface="Calibri"/>
              </a:rPr>
              <a:t>3.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 algn="ctr" fontAlgn="auto">
              <a:lnSpc>
                <a:spcPts val="1250"/>
              </a:lnSpc>
              <a:spcBef>
                <a:spcPts val="95"/>
              </a:spcBef>
              <a:spcAft>
                <a:spcPts val="0"/>
              </a:spcAft>
            </a:pP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L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i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f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e</a:t>
            </a:r>
            <a:r>
              <a:rPr sz="1050" b="1" spc="-15" dirty="0">
                <a:solidFill>
                  <a:srgbClr val="C70F2D"/>
                </a:solidFill>
                <a:latin typeface="Calibri"/>
                <a:cs typeface="Calibri"/>
              </a:rPr>
              <a:t>-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T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hr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e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a</a:t>
            </a: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t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e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n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i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n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g</a:t>
            </a:r>
            <a:r>
              <a:rPr sz="1050" b="1" dirty="0">
                <a:solidFill>
                  <a:srgbClr val="C70F2D"/>
                </a:solidFill>
                <a:latin typeface="Times New Roman"/>
                <a:cs typeface="Times New Roman"/>
              </a:rPr>
              <a:t> 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B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l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ee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d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i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n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g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11595" y="4024884"/>
            <a:ext cx="1088390" cy="1088390"/>
          </a:xfrm>
          <a:custGeom>
            <a:avLst/>
            <a:gdLst/>
            <a:ahLst/>
            <a:cxnLst/>
            <a:rect l="l" t="t" r="r" b="b"/>
            <a:pathLst>
              <a:path w="1088390" h="1088389">
                <a:moveTo>
                  <a:pt x="0" y="544067"/>
                </a:moveTo>
                <a:lnTo>
                  <a:pt x="1803" y="499446"/>
                </a:lnTo>
                <a:lnTo>
                  <a:pt x="7121" y="455817"/>
                </a:lnTo>
                <a:lnTo>
                  <a:pt x="15812" y="413322"/>
                </a:lnTo>
                <a:lnTo>
                  <a:pt x="27737" y="372101"/>
                </a:lnTo>
                <a:lnTo>
                  <a:pt x="42756" y="332293"/>
                </a:lnTo>
                <a:lnTo>
                  <a:pt x="60729" y="294038"/>
                </a:lnTo>
                <a:lnTo>
                  <a:pt x="81515" y="257477"/>
                </a:lnTo>
                <a:lnTo>
                  <a:pt x="104976" y="222749"/>
                </a:lnTo>
                <a:lnTo>
                  <a:pt x="130969" y="189995"/>
                </a:lnTo>
                <a:lnTo>
                  <a:pt x="159357" y="159354"/>
                </a:lnTo>
                <a:lnTo>
                  <a:pt x="189997" y="130967"/>
                </a:lnTo>
                <a:lnTo>
                  <a:pt x="222752" y="104974"/>
                </a:lnTo>
                <a:lnTo>
                  <a:pt x="257480" y="81514"/>
                </a:lnTo>
                <a:lnTo>
                  <a:pt x="294041" y="60728"/>
                </a:lnTo>
                <a:lnTo>
                  <a:pt x="332295" y="42755"/>
                </a:lnTo>
                <a:lnTo>
                  <a:pt x="372103" y="27737"/>
                </a:lnTo>
                <a:lnTo>
                  <a:pt x="413324" y="15812"/>
                </a:lnTo>
                <a:lnTo>
                  <a:pt x="455819" y="7120"/>
                </a:lnTo>
                <a:lnTo>
                  <a:pt x="499447" y="1803"/>
                </a:lnTo>
                <a:lnTo>
                  <a:pt x="544067" y="0"/>
                </a:lnTo>
                <a:lnTo>
                  <a:pt x="588688" y="1803"/>
                </a:lnTo>
                <a:lnTo>
                  <a:pt x="632316" y="7120"/>
                </a:lnTo>
                <a:lnTo>
                  <a:pt x="674811" y="15812"/>
                </a:lnTo>
                <a:lnTo>
                  <a:pt x="716032" y="27737"/>
                </a:lnTo>
                <a:lnTo>
                  <a:pt x="755840" y="42755"/>
                </a:lnTo>
                <a:lnTo>
                  <a:pt x="794094" y="60728"/>
                </a:lnTo>
                <a:lnTo>
                  <a:pt x="830655" y="81514"/>
                </a:lnTo>
                <a:lnTo>
                  <a:pt x="865383" y="104974"/>
                </a:lnTo>
                <a:lnTo>
                  <a:pt x="898138" y="130967"/>
                </a:lnTo>
                <a:lnTo>
                  <a:pt x="928778" y="159354"/>
                </a:lnTo>
                <a:lnTo>
                  <a:pt x="957166" y="189995"/>
                </a:lnTo>
                <a:lnTo>
                  <a:pt x="983159" y="222749"/>
                </a:lnTo>
                <a:lnTo>
                  <a:pt x="1006620" y="257477"/>
                </a:lnTo>
                <a:lnTo>
                  <a:pt x="1027406" y="294038"/>
                </a:lnTo>
                <a:lnTo>
                  <a:pt x="1045379" y="332293"/>
                </a:lnTo>
                <a:lnTo>
                  <a:pt x="1060398" y="372101"/>
                </a:lnTo>
                <a:lnTo>
                  <a:pt x="1072323" y="413322"/>
                </a:lnTo>
                <a:lnTo>
                  <a:pt x="1081014" y="455817"/>
                </a:lnTo>
                <a:lnTo>
                  <a:pt x="1086332" y="499446"/>
                </a:lnTo>
                <a:lnTo>
                  <a:pt x="1088135" y="544067"/>
                </a:lnTo>
                <a:lnTo>
                  <a:pt x="1086332" y="588689"/>
                </a:lnTo>
                <a:lnTo>
                  <a:pt x="1081014" y="632318"/>
                </a:lnTo>
                <a:lnTo>
                  <a:pt x="1072323" y="674813"/>
                </a:lnTo>
                <a:lnTo>
                  <a:pt x="1060398" y="716034"/>
                </a:lnTo>
                <a:lnTo>
                  <a:pt x="1045379" y="755842"/>
                </a:lnTo>
                <a:lnTo>
                  <a:pt x="1027406" y="794097"/>
                </a:lnTo>
                <a:lnTo>
                  <a:pt x="1006620" y="830658"/>
                </a:lnTo>
                <a:lnTo>
                  <a:pt x="983159" y="865386"/>
                </a:lnTo>
                <a:lnTo>
                  <a:pt x="957166" y="898140"/>
                </a:lnTo>
                <a:lnTo>
                  <a:pt x="928778" y="928781"/>
                </a:lnTo>
                <a:lnTo>
                  <a:pt x="898138" y="957168"/>
                </a:lnTo>
                <a:lnTo>
                  <a:pt x="865383" y="983161"/>
                </a:lnTo>
                <a:lnTo>
                  <a:pt x="830655" y="1006621"/>
                </a:lnTo>
                <a:lnTo>
                  <a:pt x="794094" y="1027407"/>
                </a:lnTo>
                <a:lnTo>
                  <a:pt x="755840" y="1045380"/>
                </a:lnTo>
                <a:lnTo>
                  <a:pt x="716032" y="1060398"/>
                </a:lnTo>
                <a:lnTo>
                  <a:pt x="674811" y="1072323"/>
                </a:lnTo>
                <a:lnTo>
                  <a:pt x="632316" y="1081014"/>
                </a:lnTo>
                <a:lnTo>
                  <a:pt x="588688" y="1086332"/>
                </a:lnTo>
                <a:lnTo>
                  <a:pt x="544067" y="1088135"/>
                </a:lnTo>
                <a:lnTo>
                  <a:pt x="499447" y="1086332"/>
                </a:lnTo>
                <a:lnTo>
                  <a:pt x="455819" y="1081014"/>
                </a:lnTo>
                <a:lnTo>
                  <a:pt x="413324" y="1072323"/>
                </a:lnTo>
                <a:lnTo>
                  <a:pt x="372103" y="1060398"/>
                </a:lnTo>
                <a:lnTo>
                  <a:pt x="332295" y="1045380"/>
                </a:lnTo>
                <a:lnTo>
                  <a:pt x="294041" y="1027407"/>
                </a:lnTo>
                <a:lnTo>
                  <a:pt x="257480" y="1006621"/>
                </a:lnTo>
                <a:lnTo>
                  <a:pt x="222752" y="983161"/>
                </a:lnTo>
                <a:lnTo>
                  <a:pt x="189997" y="957168"/>
                </a:lnTo>
                <a:lnTo>
                  <a:pt x="159357" y="928781"/>
                </a:lnTo>
                <a:lnTo>
                  <a:pt x="130969" y="898140"/>
                </a:lnTo>
                <a:lnTo>
                  <a:pt x="104976" y="865386"/>
                </a:lnTo>
                <a:lnTo>
                  <a:pt x="81515" y="830658"/>
                </a:lnTo>
                <a:lnTo>
                  <a:pt x="60729" y="794097"/>
                </a:lnTo>
                <a:lnTo>
                  <a:pt x="42756" y="755842"/>
                </a:lnTo>
                <a:lnTo>
                  <a:pt x="27737" y="716034"/>
                </a:lnTo>
                <a:lnTo>
                  <a:pt x="15812" y="674813"/>
                </a:lnTo>
                <a:lnTo>
                  <a:pt x="7121" y="632318"/>
                </a:lnTo>
                <a:lnTo>
                  <a:pt x="1803" y="588689"/>
                </a:lnTo>
                <a:lnTo>
                  <a:pt x="0" y="544067"/>
                </a:lnTo>
                <a:close/>
              </a:path>
            </a:pathLst>
          </a:custGeom>
          <a:ln w="39623">
            <a:solidFill>
              <a:srgbClr val="C70F2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61535" y="4253100"/>
            <a:ext cx="759460" cy="551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 algn="ctr" fontAlgn="auto"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C70F2D"/>
                </a:solidFill>
                <a:latin typeface="Calibri"/>
                <a:cs typeface="Calibri"/>
              </a:rPr>
              <a:t>4.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 algn="ctr" fontAlgn="auto">
              <a:lnSpc>
                <a:spcPts val="1250"/>
              </a:lnSpc>
              <a:spcBef>
                <a:spcPts val="100"/>
              </a:spcBef>
              <a:spcAft>
                <a:spcPts val="0"/>
              </a:spcAft>
            </a:pP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A</a:t>
            </a: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c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u</a:t>
            </a: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t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e</a:t>
            </a:r>
            <a:r>
              <a:rPr sz="1050" b="1" spc="-50" dirty="0">
                <a:solidFill>
                  <a:srgbClr val="C70F2D"/>
                </a:solidFill>
                <a:latin typeface="Times New Roman"/>
                <a:cs typeface="Times New Roman"/>
              </a:rPr>
              <a:t> 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Ki</a:t>
            </a:r>
            <a:r>
              <a:rPr sz="1050" b="1" spc="10" dirty="0">
                <a:solidFill>
                  <a:srgbClr val="C70F2D"/>
                </a:solidFill>
                <a:latin typeface="Calibri"/>
                <a:cs typeface="Calibri"/>
              </a:rPr>
              <a:t>d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n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e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y</a:t>
            </a:r>
            <a:r>
              <a:rPr sz="1050" b="1" dirty="0">
                <a:solidFill>
                  <a:srgbClr val="C70F2D"/>
                </a:solidFill>
                <a:latin typeface="Times New Roman"/>
                <a:cs typeface="Times New Roman"/>
              </a:rPr>
              <a:t> 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In</a:t>
            </a: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j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ur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y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96555" y="3970020"/>
            <a:ext cx="1088390" cy="1088390"/>
          </a:xfrm>
          <a:custGeom>
            <a:avLst/>
            <a:gdLst/>
            <a:ahLst/>
            <a:cxnLst/>
            <a:rect l="l" t="t" r="r" b="b"/>
            <a:pathLst>
              <a:path w="1088390" h="1088389">
                <a:moveTo>
                  <a:pt x="0" y="544067"/>
                </a:moveTo>
                <a:lnTo>
                  <a:pt x="1803" y="499446"/>
                </a:lnTo>
                <a:lnTo>
                  <a:pt x="7121" y="455817"/>
                </a:lnTo>
                <a:lnTo>
                  <a:pt x="15812" y="413322"/>
                </a:lnTo>
                <a:lnTo>
                  <a:pt x="27737" y="372101"/>
                </a:lnTo>
                <a:lnTo>
                  <a:pt x="42756" y="332293"/>
                </a:lnTo>
                <a:lnTo>
                  <a:pt x="60729" y="294038"/>
                </a:lnTo>
                <a:lnTo>
                  <a:pt x="81515" y="257477"/>
                </a:lnTo>
                <a:lnTo>
                  <a:pt x="104976" y="222749"/>
                </a:lnTo>
                <a:lnTo>
                  <a:pt x="130969" y="189995"/>
                </a:lnTo>
                <a:lnTo>
                  <a:pt x="159357" y="159354"/>
                </a:lnTo>
                <a:lnTo>
                  <a:pt x="189997" y="130967"/>
                </a:lnTo>
                <a:lnTo>
                  <a:pt x="222752" y="104974"/>
                </a:lnTo>
                <a:lnTo>
                  <a:pt x="257480" y="81514"/>
                </a:lnTo>
                <a:lnTo>
                  <a:pt x="294041" y="60728"/>
                </a:lnTo>
                <a:lnTo>
                  <a:pt x="332295" y="42755"/>
                </a:lnTo>
                <a:lnTo>
                  <a:pt x="372103" y="27737"/>
                </a:lnTo>
                <a:lnTo>
                  <a:pt x="413324" y="15812"/>
                </a:lnTo>
                <a:lnTo>
                  <a:pt x="455819" y="7120"/>
                </a:lnTo>
                <a:lnTo>
                  <a:pt x="499447" y="1803"/>
                </a:lnTo>
                <a:lnTo>
                  <a:pt x="544067" y="0"/>
                </a:lnTo>
                <a:lnTo>
                  <a:pt x="588688" y="1803"/>
                </a:lnTo>
                <a:lnTo>
                  <a:pt x="632316" y="7120"/>
                </a:lnTo>
                <a:lnTo>
                  <a:pt x="674811" y="15812"/>
                </a:lnTo>
                <a:lnTo>
                  <a:pt x="716032" y="27737"/>
                </a:lnTo>
                <a:lnTo>
                  <a:pt x="755840" y="42755"/>
                </a:lnTo>
                <a:lnTo>
                  <a:pt x="794094" y="60728"/>
                </a:lnTo>
                <a:lnTo>
                  <a:pt x="830655" y="81514"/>
                </a:lnTo>
                <a:lnTo>
                  <a:pt x="865383" y="104974"/>
                </a:lnTo>
                <a:lnTo>
                  <a:pt x="898138" y="130967"/>
                </a:lnTo>
                <a:lnTo>
                  <a:pt x="928778" y="159354"/>
                </a:lnTo>
                <a:lnTo>
                  <a:pt x="957166" y="189995"/>
                </a:lnTo>
                <a:lnTo>
                  <a:pt x="983159" y="222749"/>
                </a:lnTo>
                <a:lnTo>
                  <a:pt x="1006620" y="257477"/>
                </a:lnTo>
                <a:lnTo>
                  <a:pt x="1027406" y="294038"/>
                </a:lnTo>
                <a:lnTo>
                  <a:pt x="1045379" y="332293"/>
                </a:lnTo>
                <a:lnTo>
                  <a:pt x="1060398" y="372101"/>
                </a:lnTo>
                <a:lnTo>
                  <a:pt x="1072323" y="413322"/>
                </a:lnTo>
                <a:lnTo>
                  <a:pt x="1081014" y="455817"/>
                </a:lnTo>
                <a:lnTo>
                  <a:pt x="1086332" y="499446"/>
                </a:lnTo>
                <a:lnTo>
                  <a:pt x="1088135" y="544067"/>
                </a:lnTo>
                <a:lnTo>
                  <a:pt x="1086332" y="588689"/>
                </a:lnTo>
                <a:lnTo>
                  <a:pt x="1081014" y="632318"/>
                </a:lnTo>
                <a:lnTo>
                  <a:pt x="1072323" y="674813"/>
                </a:lnTo>
                <a:lnTo>
                  <a:pt x="1060398" y="716034"/>
                </a:lnTo>
                <a:lnTo>
                  <a:pt x="1045379" y="755842"/>
                </a:lnTo>
                <a:lnTo>
                  <a:pt x="1027406" y="794097"/>
                </a:lnTo>
                <a:lnTo>
                  <a:pt x="1006620" y="830658"/>
                </a:lnTo>
                <a:lnTo>
                  <a:pt x="983159" y="865386"/>
                </a:lnTo>
                <a:lnTo>
                  <a:pt x="957166" y="898140"/>
                </a:lnTo>
                <a:lnTo>
                  <a:pt x="928778" y="928781"/>
                </a:lnTo>
                <a:lnTo>
                  <a:pt x="898138" y="957168"/>
                </a:lnTo>
                <a:lnTo>
                  <a:pt x="865383" y="983161"/>
                </a:lnTo>
                <a:lnTo>
                  <a:pt x="830655" y="1006621"/>
                </a:lnTo>
                <a:lnTo>
                  <a:pt x="794094" y="1027407"/>
                </a:lnTo>
                <a:lnTo>
                  <a:pt x="755840" y="1045380"/>
                </a:lnTo>
                <a:lnTo>
                  <a:pt x="716032" y="1060398"/>
                </a:lnTo>
                <a:lnTo>
                  <a:pt x="674811" y="1072323"/>
                </a:lnTo>
                <a:lnTo>
                  <a:pt x="632316" y="1081014"/>
                </a:lnTo>
                <a:lnTo>
                  <a:pt x="588688" y="1086332"/>
                </a:lnTo>
                <a:lnTo>
                  <a:pt x="544067" y="1088135"/>
                </a:lnTo>
                <a:lnTo>
                  <a:pt x="499447" y="1086332"/>
                </a:lnTo>
                <a:lnTo>
                  <a:pt x="455819" y="1081014"/>
                </a:lnTo>
                <a:lnTo>
                  <a:pt x="413324" y="1072323"/>
                </a:lnTo>
                <a:lnTo>
                  <a:pt x="372103" y="1060398"/>
                </a:lnTo>
                <a:lnTo>
                  <a:pt x="332295" y="1045380"/>
                </a:lnTo>
                <a:lnTo>
                  <a:pt x="294041" y="1027407"/>
                </a:lnTo>
                <a:lnTo>
                  <a:pt x="257480" y="1006621"/>
                </a:lnTo>
                <a:lnTo>
                  <a:pt x="222752" y="983161"/>
                </a:lnTo>
                <a:lnTo>
                  <a:pt x="189997" y="957168"/>
                </a:lnTo>
                <a:lnTo>
                  <a:pt x="159357" y="928781"/>
                </a:lnTo>
                <a:lnTo>
                  <a:pt x="130969" y="898140"/>
                </a:lnTo>
                <a:lnTo>
                  <a:pt x="104976" y="865386"/>
                </a:lnTo>
                <a:lnTo>
                  <a:pt x="81515" y="830658"/>
                </a:lnTo>
                <a:lnTo>
                  <a:pt x="60729" y="794097"/>
                </a:lnTo>
                <a:lnTo>
                  <a:pt x="42756" y="755842"/>
                </a:lnTo>
                <a:lnTo>
                  <a:pt x="27737" y="716034"/>
                </a:lnTo>
                <a:lnTo>
                  <a:pt x="15812" y="674813"/>
                </a:lnTo>
                <a:lnTo>
                  <a:pt x="7121" y="632318"/>
                </a:lnTo>
                <a:lnTo>
                  <a:pt x="1803" y="588689"/>
                </a:lnTo>
                <a:lnTo>
                  <a:pt x="0" y="544067"/>
                </a:lnTo>
                <a:close/>
              </a:path>
            </a:pathLst>
          </a:custGeom>
          <a:ln w="39623">
            <a:solidFill>
              <a:srgbClr val="C70F2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16603" y="3126863"/>
            <a:ext cx="864869" cy="551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 fontAlgn="auto"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C70F2D"/>
                </a:solidFill>
                <a:latin typeface="Calibri"/>
                <a:cs typeface="Calibri"/>
              </a:rPr>
              <a:t>2.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lnSpc>
                <a:spcPts val="1255"/>
              </a:lnSpc>
              <a:spcBef>
                <a:spcPts val="45"/>
              </a:spcBef>
              <a:spcAft>
                <a:spcPts val="0"/>
              </a:spcAft>
            </a:pPr>
            <a:r>
              <a:rPr sz="1050" b="1" spc="-15" dirty="0">
                <a:solidFill>
                  <a:srgbClr val="C70F2D"/>
                </a:solidFill>
                <a:latin typeface="Calibri"/>
                <a:cs typeface="Calibri"/>
              </a:rPr>
              <a:t>M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a</a:t>
            </a: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j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o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r</a:t>
            </a:r>
            <a:r>
              <a:rPr sz="1050" b="1" spc="-65" dirty="0">
                <a:solidFill>
                  <a:srgbClr val="C70F2D"/>
                </a:solidFill>
                <a:latin typeface="Times New Roman"/>
                <a:cs typeface="Times New Roman"/>
              </a:rPr>
              <a:t> </a:t>
            </a:r>
            <a:r>
              <a:rPr sz="1050" b="1" spc="-5" dirty="0">
                <a:solidFill>
                  <a:srgbClr val="C70F2D"/>
                </a:solidFill>
                <a:latin typeface="Calibri"/>
                <a:cs typeface="Calibri"/>
              </a:rPr>
              <a:t>V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a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s</a:t>
            </a:r>
            <a:r>
              <a:rPr sz="1050" b="1" spc="-15" dirty="0">
                <a:solidFill>
                  <a:srgbClr val="C70F2D"/>
                </a:solidFill>
                <a:latin typeface="Calibri"/>
                <a:cs typeface="Calibri"/>
              </a:rPr>
              <a:t>c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lar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  <a:p>
            <a:pPr marL="2540" algn="ctr" fontAlgn="auto">
              <a:lnSpc>
                <a:spcPts val="1255"/>
              </a:lnSpc>
              <a:spcBef>
                <a:spcPts val="0"/>
              </a:spcBef>
              <a:spcAft>
                <a:spcPts val="0"/>
              </a:spcAft>
            </a:pP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C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o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m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p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li</a:t>
            </a: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c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a</a:t>
            </a: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t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i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on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s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5759" y="2670048"/>
            <a:ext cx="4535424" cy="3401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19700" y="2884932"/>
            <a:ext cx="1088390" cy="1088390"/>
          </a:xfrm>
          <a:custGeom>
            <a:avLst/>
            <a:gdLst/>
            <a:ahLst/>
            <a:cxnLst/>
            <a:rect l="l" t="t" r="r" b="b"/>
            <a:pathLst>
              <a:path w="1088389" h="1088389">
                <a:moveTo>
                  <a:pt x="0" y="544067"/>
                </a:moveTo>
                <a:lnTo>
                  <a:pt x="1803" y="499447"/>
                </a:lnTo>
                <a:lnTo>
                  <a:pt x="7121" y="455819"/>
                </a:lnTo>
                <a:lnTo>
                  <a:pt x="15812" y="413324"/>
                </a:lnTo>
                <a:lnTo>
                  <a:pt x="27737" y="372103"/>
                </a:lnTo>
                <a:lnTo>
                  <a:pt x="42756" y="332295"/>
                </a:lnTo>
                <a:lnTo>
                  <a:pt x="60729" y="294041"/>
                </a:lnTo>
                <a:lnTo>
                  <a:pt x="81515" y="257480"/>
                </a:lnTo>
                <a:lnTo>
                  <a:pt x="104976" y="222752"/>
                </a:lnTo>
                <a:lnTo>
                  <a:pt x="130969" y="189997"/>
                </a:lnTo>
                <a:lnTo>
                  <a:pt x="159357" y="159357"/>
                </a:lnTo>
                <a:lnTo>
                  <a:pt x="189997" y="130969"/>
                </a:lnTo>
                <a:lnTo>
                  <a:pt x="222752" y="104976"/>
                </a:lnTo>
                <a:lnTo>
                  <a:pt x="257480" y="81515"/>
                </a:lnTo>
                <a:lnTo>
                  <a:pt x="294041" y="60729"/>
                </a:lnTo>
                <a:lnTo>
                  <a:pt x="332295" y="42756"/>
                </a:lnTo>
                <a:lnTo>
                  <a:pt x="372103" y="27737"/>
                </a:lnTo>
                <a:lnTo>
                  <a:pt x="413324" y="15812"/>
                </a:lnTo>
                <a:lnTo>
                  <a:pt x="455819" y="7121"/>
                </a:lnTo>
                <a:lnTo>
                  <a:pt x="499447" y="1803"/>
                </a:lnTo>
                <a:lnTo>
                  <a:pt x="544067" y="0"/>
                </a:lnTo>
                <a:lnTo>
                  <a:pt x="588688" y="1803"/>
                </a:lnTo>
                <a:lnTo>
                  <a:pt x="632316" y="7121"/>
                </a:lnTo>
                <a:lnTo>
                  <a:pt x="674811" y="15812"/>
                </a:lnTo>
                <a:lnTo>
                  <a:pt x="716032" y="27737"/>
                </a:lnTo>
                <a:lnTo>
                  <a:pt x="755840" y="42756"/>
                </a:lnTo>
                <a:lnTo>
                  <a:pt x="794094" y="60729"/>
                </a:lnTo>
                <a:lnTo>
                  <a:pt x="830655" y="81515"/>
                </a:lnTo>
                <a:lnTo>
                  <a:pt x="865383" y="104976"/>
                </a:lnTo>
                <a:lnTo>
                  <a:pt x="898138" y="130969"/>
                </a:lnTo>
                <a:lnTo>
                  <a:pt x="928778" y="159357"/>
                </a:lnTo>
                <a:lnTo>
                  <a:pt x="957166" y="189997"/>
                </a:lnTo>
                <a:lnTo>
                  <a:pt x="983159" y="222752"/>
                </a:lnTo>
                <a:lnTo>
                  <a:pt x="1006620" y="257480"/>
                </a:lnTo>
                <a:lnTo>
                  <a:pt x="1027406" y="294041"/>
                </a:lnTo>
                <a:lnTo>
                  <a:pt x="1045379" y="332295"/>
                </a:lnTo>
                <a:lnTo>
                  <a:pt x="1060398" y="372103"/>
                </a:lnTo>
                <a:lnTo>
                  <a:pt x="1072323" y="413324"/>
                </a:lnTo>
                <a:lnTo>
                  <a:pt x="1081014" y="455819"/>
                </a:lnTo>
                <a:lnTo>
                  <a:pt x="1086332" y="499447"/>
                </a:lnTo>
                <a:lnTo>
                  <a:pt x="1088135" y="544067"/>
                </a:lnTo>
                <a:lnTo>
                  <a:pt x="1086332" y="588688"/>
                </a:lnTo>
                <a:lnTo>
                  <a:pt x="1081014" y="632316"/>
                </a:lnTo>
                <a:lnTo>
                  <a:pt x="1072323" y="674811"/>
                </a:lnTo>
                <a:lnTo>
                  <a:pt x="1060398" y="716032"/>
                </a:lnTo>
                <a:lnTo>
                  <a:pt x="1045379" y="755840"/>
                </a:lnTo>
                <a:lnTo>
                  <a:pt x="1027406" y="794094"/>
                </a:lnTo>
                <a:lnTo>
                  <a:pt x="1006620" y="830655"/>
                </a:lnTo>
                <a:lnTo>
                  <a:pt x="983159" y="865383"/>
                </a:lnTo>
                <a:lnTo>
                  <a:pt x="957166" y="898138"/>
                </a:lnTo>
                <a:lnTo>
                  <a:pt x="928778" y="928778"/>
                </a:lnTo>
                <a:lnTo>
                  <a:pt x="898138" y="957166"/>
                </a:lnTo>
                <a:lnTo>
                  <a:pt x="865383" y="983159"/>
                </a:lnTo>
                <a:lnTo>
                  <a:pt x="830655" y="1006620"/>
                </a:lnTo>
                <a:lnTo>
                  <a:pt x="794094" y="1027406"/>
                </a:lnTo>
                <a:lnTo>
                  <a:pt x="755840" y="1045379"/>
                </a:lnTo>
                <a:lnTo>
                  <a:pt x="716032" y="1060398"/>
                </a:lnTo>
                <a:lnTo>
                  <a:pt x="674811" y="1072323"/>
                </a:lnTo>
                <a:lnTo>
                  <a:pt x="632316" y="1081014"/>
                </a:lnTo>
                <a:lnTo>
                  <a:pt x="588688" y="1086332"/>
                </a:lnTo>
                <a:lnTo>
                  <a:pt x="544067" y="1088135"/>
                </a:lnTo>
                <a:lnTo>
                  <a:pt x="499447" y="1086332"/>
                </a:lnTo>
                <a:lnTo>
                  <a:pt x="455819" y="1081014"/>
                </a:lnTo>
                <a:lnTo>
                  <a:pt x="413324" y="1072323"/>
                </a:lnTo>
                <a:lnTo>
                  <a:pt x="372103" y="1060398"/>
                </a:lnTo>
                <a:lnTo>
                  <a:pt x="332295" y="1045379"/>
                </a:lnTo>
                <a:lnTo>
                  <a:pt x="294041" y="1027406"/>
                </a:lnTo>
                <a:lnTo>
                  <a:pt x="257480" y="1006620"/>
                </a:lnTo>
                <a:lnTo>
                  <a:pt x="222752" y="983159"/>
                </a:lnTo>
                <a:lnTo>
                  <a:pt x="189997" y="957166"/>
                </a:lnTo>
                <a:lnTo>
                  <a:pt x="159357" y="928778"/>
                </a:lnTo>
                <a:lnTo>
                  <a:pt x="130969" y="898138"/>
                </a:lnTo>
                <a:lnTo>
                  <a:pt x="104976" y="865383"/>
                </a:lnTo>
                <a:lnTo>
                  <a:pt x="81515" y="830655"/>
                </a:lnTo>
                <a:lnTo>
                  <a:pt x="60729" y="794094"/>
                </a:lnTo>
                <a:lnTo>
                  <a:pt x="42756" y="755840"/>
                </a:lnTo>
                <a:lnTo>
                  <a:pt x="27737" y="716032"/>
                </a:lnTo>
                <a:lnTo>
                  <a:pt x="15812" y="674811"/>
                </a:lnTo>
                <a:lnTo>
                  <a:pt x="7121" y="632316"/>
                </a:lnTo>
                <a:lnTo>
                  <a:pt x="1803" y="588688"/>
                </a:lnTo>
                <a:lnTo>
                  <a:pt x="0" y="544067"/>
                </a:lnTo>
                <a:close/>
              </a:path>
            </a:pathLst>
          </a:custGeom>
          <a:ln w="39623">
            <a:solidFill>
              <a:srgbClr val="C70F2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8791" y="5305068"/>
            <a:ext cx="543560" cy="551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600" b="1" spc="-5" dirty="0">
                <a:solidFill>
                  <a:srgbClr val="C70F2D"/>
                </a:solidFill>
                <a:latin typeface="Calibri"/>
                <a:cs typeface="Calibri"/>
              </a:rPr>
              <a:t>5.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 algn="ctr" fontAlgn="auto">
              <a:lnSpc>
                <a:spcPts val="1250"/>
              </a:lnSpc>
              <a:spcBef>
                <a:spcPts val="95"/>
              </a:spcBef>
              <a:spcAft>
                <a:spcPts val="0"/>
              </a:spcAft>
            </a:pP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D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i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sa</a:t>
            </a:r>
            <a:r>
              <a:rPr sz="1050" b="1" spc="10" dirty="0">
                <a:solidFill>
                  <a:srgbClr val="C70F2D"/>
                </a:solidFill>
                <a:latin typeface="Calibri"/>
                <a:cs typeface="Calibri"/>
              </a:rPr>
              <a:t>b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li</a:t>
            </a:r>
            <a:r>
              <a:rPr sz="1050" b="1" spc="10" dirty="0">
                <a:solidFill>
                  <a:srgbClr val="C70F2D"/>
                </a:solidFill>
                <a:latin typeface="Calibri"/>
                <a:cs typeface="Calibri"/>
              </a:rPr>
              <a:t>n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g</a:t>
            </a:r>
            <a:r>
              <a:rPr sz="1050" b="1" dirty="0">
                <a:solidFill>
                  <a:srgbClr val="C70F2D"/>
                </a:solidFill>
                <a:latin typeface="Times New Roman"/>
                <a:cs typeface="Times New Roman"/>
              </a:rPr>
              <a:t> 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S</a:t>
            </a:r>
            <a:r>
              <a:rPr sz="1050" b="1" spc="-10" dirty="0">
                <a:solidFill>
                  <a:srgbClr val="C70F2D"/>
                </a:solidFill>
                <a:latin typeface="Calibri"/>
                <a:cs typeface="Calibri"/>
              </a:rPr>
              <a:t>t</a:t>
            </a:r>
            <a:r>
              <a:rPr sz="1050" b="1" spc="5" dirty="0">
                <a:solidFill>
                  <a:srgbClr val="C70F2D"/>
                </a:solidFill>
                <a:latin typeface="Calibri"/>
                <a:cs typeface="Calibri"/>
              </a:rPr>
              <a:t>ro</a:t>
            </a:r>
            <a:r>
              <a:rPr sz="1050" b="1" dirty="0">
                <a:solidFill>
                  <a:srgbClr val="C70F2D"/>
                </a:solidFill>
                <a:latin typeface="Calibri"/>
                <a:cs typeface="Calibri"/>
              </a:rPr>
              <a:t>ke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05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6275">
              <a:lnSpc>
                <a:spcPct val="100000"/>
              </a:lnSpc>
            </a:pPr>
            <a:r>
              <a:rPr spc="-20" dirty="0"/>
              <a:t>Ed</a:t>
            </a:r>
            <a:r>
              <a:rPr spc="25" dirty="0"/>
              <a:t>w</a:t>
            </a:r>
            <a:r>
              <a:rPr spc="5" dirty="0"/>
              <a:t>a</a:t>
            </a:r>
            <a:r>
              <a:rPr spc="-5" dirty="0"/>
              <a:t>rd</a:t>
            </a:r>
            <a:r>
              <a:rPr dirty="0"/>
              <a:t>s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20" dirty="0"/>
              <a:t>P</a:t>
            </a:r>
            <a:r>
              <a:rPr dirty="0"/>
              <a:t>ort</a:t>
            </a:r>
            <a:r>
              <a:rPr spc="-20" dirty="0"/>
              <a:t>f</a:t>
            </a:r>
            <a:r>
              <a:rPr spc="-15" dirty="0"/>
              <a:t>olio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-15" dirty="0"/>
              <a:t>of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-5" dirty="0"/>
              <a:t>B</a:t>
            </a:r>
            <a:r>
              <a:rPr spc="5" dirty="0"/>
              <a:t>a</a:t>
            </a:r>
            <a:r>
              <a:rPr spc="-10" dirty="0"/>
              <a:t>l</a:t>
            </a:r>
            <a:r>
              <a:rPr spc="-5" dirty="0"/>
              <a:t>l</a:t>
            </a:r>
            <a:r>
              <a:rPr spc="-15" dirty="0"/>
              <a:t>oon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-20" dirty="0"/>
              <a:t>E</a:t>
            </a:r>
            <a:r>
              <a:rPr spc="5" dirty="0"/>
              <a:t>x</a:t>
            </a:r>
            <a:r>
              <a:rPr spc="-15" dirty="0"/>
              <a:t>pandabl</a:t>
            </a:r>
            <a:r>
              <a:rPr dirty="0"/>
              <a:t>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5" dirty="0"/>
              <a:t>a</a:t>
            </a:r>
            <a:r>
              <a:rPr spc="-15" dirty="0"/>
              <a:t>nd</a:t>
            </a:r>
          </a:p>
          <a:p>
            <a:pPr marL="1946275">
              <a:lnSpc>
                <a:spcPct val="100000"/>
              </a:lnSpc>
            </a:pPr>
            <a:r>
              <a:rPr dirty="0"/>
              <a:t>S</a:t>
            </a:r>
            <a:r>
              <a:rPr spc="10" dirty="0"/>
              <a:t>e</a:t>
            </a:r>
            <a:r>
              <a:rPr dirty="0"/>
              <a:t>lf</a:t>
            </a:r>
            <a:r>
              <a:rPr spc="-10" dirty="0"/>
              <a:t>-</a:t>
            </a:r>
            <a:r>
              <a:rPr dirty="0"/>
              <a:t>E</a:t>
            </a:r>
            <a:r>
              <a:rPr spc="10" dirty="0"/>
              <a:t>x</a:t>
            </a:r>
            <a:r>
              <a:rPr dirty="0"/>
              <a:t>panding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/>
              <a:t>De</a:t>
            </a:r>
            <a:r>
              <a:rPr spc="-40" dirty="0"/>
              <a:t>v</a:t>
            </a:r>
            <a:r>
              <a:rPr dirty="0"/>
              <a:t>i</a:t>
            </a:r>
            <a:r>
              <a:rPr spc="5" dirty="0"/>
              <a:t>c</a:t>
            </a:r>
            <a:r>
              <a:rPr dirty="0"/>
              <a:t>es</a:t>
            </a:r>
          </a:p>
        </p:txBody>
      </p:sp>
      <p:sp>
        <p:nvSpPr>
          <p:cNvPr id="3" name="object 3"/>
          <p:cNvSpPr/>
          <p:nvPr/>
        </p:nvSpPr>
        <p:spPr>
          <a:xfrm>
            <a:off x="3852671" y="3889247"/>
            <a:ext cx="1313688" cy="1783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02964" y="3918204"/>
            <a:ext cx="1213485" cy="1682750"/>
          </a:xfrm>
          <a:custGeom>
            <a:avLst/>
            <a:gdLst/>
            <a:ahLst/>
            <a:cxnLst/>
            <a:rect l="l" t="t" r="r" b="b"/>
            <a:pathLst>
              <a:path w="1213485" h="1682750">
                <a:moveTo>
                  <a:pt x="0" y="1682495"/>
                </a:moveTo>
                <a:lnTo>
                  <a:pt x="1213103" y="1682495"/>
                </a:lnTo>
                <a:lnTo>
                  <a:pt x="1213103" y="0"/>
                </a:lnTo>
                <a:lnTo>
                  <a:pt x="0" y="0"/>
                </a:lnTo>
                <a:lnTo>
                  <a:pt x="0" y="1682495"/>
                </a:lnTo>
                <a:close/>
              </a:path>
            </a:pathLst>
          </a:custGeom>
          <a:ln w="9143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69464" y="5173476"/>
            <a:ext cx="874394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RA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13632" y="3944111"/>
            <a:ext cx="1188720" cy="1167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88864" y="3889247"/>
            <a:ext cx="1313688" cy="1783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39155" y="3918204"/>
            <a:ext cx="1213485" cy="1682750"/>
          </a:xfrm>
          <a:custGeom>
            <a:avLst/>
            <a:gdLst/>
            <a:ahLst/>
            <a:cxnLst/>
            <a:rect l="l" t="t" r="r" b="b"/>
            <a:pathLst>
              <a:path w="1213484" h="1682750">
                <a:moveTo>
                  <a:pt x="0" y="1682495"/>
                </a:moveTo>
                <a:lnTo>
                  <a:pt x="1213103" y="1682495"/>
                </a:lnTo>
                <a:lnTo>
                  <a:pt x="1213103" y="0"/>
                </a:lnTo>
                <a:lnTo>
                  <a:pt x="0" y="0"/>
                </a:lnTo>
                <a:lnTo>
                  <a:pt x="0" y="1682495"/>
                </a:lnTo>
                <a:close/>
              </a:path>
            </a:pathLst>
          </a:custGeom>
          <a:ln w="9143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98418" y="5173476"/>
            <a:ext cx="895985" cy="39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159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Ne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algn="ctr" fontAlgn="auto">
              <a:lnSpc>
                <a:spcPts val="159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enera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46776" y="3919728"/>
            <a:ext cx="1197864" cy="1176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40295" y="3874008"/>
            <a:ext cx="1313688" cy="1783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90588" y="3902964"/>
            <a:ext cx="1213485" cy="1682750"/>
          </a:xfrm>
          <a:custGeom>
            <a:avLst/>
            <a:gdLst/>
            <a:ahLst/>
            <a:cxnLst/>
            <a:rect l="l" t="t" r="r" b="b"/>
            <a:pathLst>
              <a:path w="1213484" h="1682750">
                <a:moveTo>
                  <a:pt x="0" y="1682495"/>
                </a:moveTo>
                <a:lnTo>
                  <a:pt x="1213103" y="1682495"/>
                </a:lnTo>
                <a:lnTo>
                  <a:pt x="1213103" y="0"/>
                </a:lnTo>
                <a:lnTo>
                  <a:pt x="0" y="0"/>
                </a:lnTo>
                <a:lnTo>
                  <a:pt x="0" y="1682495"/>
                </a:lnTo>
                <a:close/>
              </a:path>
            </a:pathLst>
          </a:custGeom>
          <a:ln w="9143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58995" y="5173476"/>
            <a:ext cx="875665" cy="39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159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RA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4445" algn="ctr" fontAlgn="auto">
              <a:lnSpc>
                <a:spcPts val="159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400" spc="-2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98207" y="3938015"/>
            <a:ext cx="1194816" cy="11795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06927" y="2013974"/>
            <a:ext cx="895350" cy="394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159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Ne</a:t>
            </a:r>
            <a:r>
              <a:rPr sz="1400" spc="-35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algn="ctr" fontAlgn="auto">
              <a:lnSpc>
                <a:spcPts val="159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enera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35167" y="2423160"/>
            <a:ext cx="1039367" cy="981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93848" y="2024000"/>
            <a:ext cx="826769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SAP</a:t>
            </a:r>
            <a:r>
              <a:rPr sz="1400" spc="-3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400" spc="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02023" y="2343911"/>
            <a:ext cx="1011936" cy="10393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63517" y="2028191"/>
            <a:ext cx="673735" cy="39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159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SAP</a:t>
            </a:r>
            <a:r>
              <a:rPr sz="1400" spc="-3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5080" algn="ctr" fontAlgn="auto">
              <a:lnSpc>
                <a:spcPts val="159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ur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74407" y="2407920"/>
            <a:ext cx="1051559" cy="9936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84503" y="2435351"/>
            <a:ext cx="938784" cy="914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12619" y="2019682"/>
            <a:ext cx="673735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SAP</a:t>
            </a:r>
            <a:r>
              <a:rPr sz="1400" spc="-3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453639" y="2377439"/>
            <a:ext cx="1051560" cy="9845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03679" y="2010538"/>
            <a:ext cx="949325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SAP</a:t>
            </a:r>
            <a:r>
              <a:rPr sz="1400" spc="-3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400" spc="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00" spc="-55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2999" y="1848932"/>
            <a:ext cx="394335" cy="15779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475615" marR="5080" indent="-463550" fontAlgn="auto">
              <a:lnSpc>
                <a:spcPts val="1510"/>
              </a:lnSpc>
              <a:spcBef>
                <a:spcPts val="0"/>
              </a:spcBef>
              <a:spcAft>
                <a:spcPts val="0"/>
              </a:spcAft>
            </a:pP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-e</a:t>
            </a:r>
            <a:r>
              <a:rPr sz="1400" spc="-25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pandab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le</a:t>
            </a:r>
            <a:r>
              <a:rPr sz="1400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ip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62033" y="4149709"/>
            <a:ext cx="394335" cy="11982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83845" marR="5080" indent="-271780" fontAlgn="auto">
              <a:lnSpc>
                <a:spcPts val="1510"/>
              </a:lnSpc>
              <a:spcBef>
                <a:spcPts val="0"/>
              </a:spcBef>
              <a:spcAft>
                <a:spcPts val="0"/>
              </a:spcAft>
            </a:pP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-e</a:t>
            </a:r>
            <a:r>
              <a:rPr sz="1400" spc="-25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pand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ing</a:t>
            </a:r>
            <a:r>
              <a:rPr sz="1400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ip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7952" y="3413759"/>
            <a:ext cx="8077200" cy="7955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23672" y="3435096"/>
            <a:ext cx="7985759" cy="704215"/>
          </a:xfrm>
          <a:custGeom>
            <a:avLst/>
            <a:gdLst/>
            <a:ahLst/>
            <a:cxnLst/>
            <a:rect l="l" t="t" r="r" b="b"/>
            <a:pathLst>
              <a:path w="7985759" h="704214">
                <a:moveTo>
                  <a:pt x="7633715" y="0"/>
                </a:moveTo>
                <a:lnTo>
                  <a:pt x="7633715" y="176021"/>
                </a:lnTo>
                <a:lnTo>
                  <a:pt x="0" y="176021"/>
                </a:lnTo>
                <a:lnTo>
                  <a:pt x="0" y="528065"/>
                </a:lnTo>
                <a:lnTo>
                  <a:pt x="7633715" y="528065"/>
                </a:lnTo>
                <a:lnTo>
                  <a:pt x="7633715" y="704087"/>
                </a:lnTo>
                <a:lnTo>
                  <a:pt x="7985759" y="352043"/>
                </a:lnTo>
                <a:lnTo>
                  <a:pt x="7633715" y="0"/>
                </a:lnTo>
                <a:close/>
              </a:path>
            </a:pathLst>
          </a:custGeom>
          <a:solidFill>
            <a:srgbClr val="16375E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648711" y="3441191"/>
            <a:ext cx="697991" cy="697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59204" y="3678808"/>
            <a:ext cx="476884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2010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8223" y="3441191"/>
            <a:ext cx="697991" cy="697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5610" y="3678808"/>
            <a:ext cx="476884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2007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217407" y="3441191"/>
            <a:ext cx="697991" cy="697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28793" y="3678808"/>
            <a:ext cx="476884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414772" y="6463644"/>
            <a:ext cx="196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888888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49715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563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1233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31235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31237" name="Picture 33"/>
          <p:cNvPicPr>
            <a:picLocks noChangeAspect="1" noChangeArrowheads="1"/>
          </p:cNvPicPr>
          <p:nvPr/>
        </p:nvPicPr>
        <p:blipFill>
          <a:blip r:embed="rId3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31238" name="Picture 33"/>
          <p:cNvPicPr>
            <a:picLocks noChangeAspect="1" noChangeArrowheads="1"/>
          </p:cNvPicPr>
          <p:nvPr/>
        </p:nvPicPr>
        <p:blipFill>
          <a:blip r:embed="rId3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31239" name="Picture 3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21304" t="15256" r="16048" b="12303"/>
          <a:stretch>
            <a:fillRect/>
          </a:stretch>
        </p:blipFill>
        <p:spPr bwMode="auto">
          <a:xfrm>
            <a:off x="179388" y="836613"/>
            <a:ext cx="87852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31240" name="Picture 7" descr="cuo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60" dirty="0"/>
              <a:t>K</a:t>
            </a:r>
            <a:r>
              <a:rPr spc="-35" dirty="0"/>
              <a:t>e</a:t>
            </a:r>
            <a:r>
              <a:rPr spc="-15" dirty="0"/>
              <a:t>y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40" dirty="0"/>
              <a:t>f</a:t>
            </a:r>
            <a:r>
              <a:rPr spc="-10" dirty="0"/>
              <a:t>e</a:t>
            </a:r>
            <a:r>
              <a:rPr spc="-50" dirty="0"/>
              <a:t>a</a:t>
            </a:r>
            <a:r>
              <a:rPr spc="-10" dirty="0"/>
              <a:t>t</a:t>
            </a:r>
            <a:r>
              <a:rPr spc="-5" dirty="0"/>
              <a:t>u</a:t>
            </a:r>
            <a:r>
              <a:rPr spc="-15" dirty="0"/>
              <a:t>r</a:t>
            </a:r>
            <a:r>
              <a:rPr spc="-10" dirty="0"/>
              <a:t>es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/>
              <a:t>of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10" dirty="0"/>
              <a:t>t</a:t>
            </a:r>
            <a:r>
              <a:rPr spc="-5" dirty="0"/>
              <a:t>h</a:t>
            </a:r>
            <a:r>
              <a:rPr dirty="0"/>
              <a:t>e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25" dirty="0"/>
              <a:t>L</a:t>
            </a:r>
            <a:r>
              <a:rPr spc="-15" dirty="0"/>
              <a:t>o</a:t>
            </a:r>
            <a:r>
              <a:rPr dirty="0"/>
              <a:t>t</a:t>
            </a:r>
            <a:r>
              <a:rPr spc="-10" dirty="0"/>
              <a:t>us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150" dirty="0"/>
              <a:t>V</a:t>
            </a:r>
            <a:r>
              <a:rPr spc="-25" dirty="0"/>
              <a:t>a</a:t>
            </a:r>
            <a:r>
              <a:rPr spc="-5" dirty="0"/>
              <a:t>l</a:t>
            </a:r>
            <a:r>
              <a:rPr spc="-35" dirty="0"/>
              <a:t>v</a:t>
            </a:r>
            <a:r>
              <a:rPr dirty="0"/>
              <a:t>e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25" dirty="0"/>
              <a:t>a</a:t>
            </a:r>
            <a:r>
              <a:rPr spc="-15" dirty="0"/>
              <a:t>r</a:t>
            </a:r>
            <a:r>
              <a:rPr dirty="0"/>
              <a:t>e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/>
              <a:t>c</a:t>
            </a:r>
            <a:r>
              <a:rPr spc="5" dirty="0"/>
              <a:t>o</a:t>
            </a:r>
            <a:r>
              <a:rPr spc="-10" dirty="0"/>
              <a:t>n</a:t>
            </a:r>
            <a:r>
              <a:rPr dirty="0"/>
              <a:t>se</a:t>
            </a:r>
            <a:r>
              <a:rPr spc="25" dirty="0"/>
              <a:t>r</a:t>
            </a:r>
            <a:r>
              <a:rPr spc="-35" dirty="0"/>
              <a:t>v</a:t>
            </a:r>
            <a:r>
              <a:rPr spc="-10" dirty="0"/>
              <a:t>e</a:t>
            </a:r>
            <a:r>
              <a:rPr spc="-15" dirty="0"/>
              <a:t>d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spc="-5" dirty="0"/>
              <a:t>inc</a:t>
            </a:r>
            <a:r>
              <a:rPr spc="10" dirty="0"/>
              <a:t>l</a:t>
            </a:r>
            <a:r>
              <a:rPr spc="-10" dirty="0"/>
              <a:t>uding:</a:t>
            </a:r>
          </a:p>
          <a:p>
            <a:pPr marL="814069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u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ll</a:t>
            </a:r>
            <a:r>
              <a:rPr b="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-75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pos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iti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b="0" spc="15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ili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</a:p>
          <a:p>
            <a:pPr marL="814069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u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ll</a:t>
            </a:r>
            <a:r>
              <a:rPr b="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-75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ri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ili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</a:p>
          <a:p>
            <a:pPr marL="814069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pt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Sea</a:t>
            </a:r>
            <a:r>
              <a:rPr b="0" spc="2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sz="2400" b="0" baseline="24305" dirty="0">
                <a:solidFill>
                  <a:srgbClr val="000000"/>
                </a:solidFill>
                <a:latin typeface="Calibri"/>
                <a:cs typeface="Calibri"/>
              </a:rPr>
              <a:t>™</a:t>
            </a:r>
            <a:endParaRPr sz="2400" baseline="24305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/>
              <a:t>N</a:t>
            </a:r>
            <a:r>
              <a:rPr spc="-10" dirty="0"/>
              <a:t>e</a:t>
            </a:r>
            <a:r>
              <a:rPr dirty="0"/>
              <a:t>w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25" dirty="0"/>
              <a:t>F</a:t>
            </a:r>
            <a:r>
              <a:rPr spc="-10" dirty="0"/>
              <a:t>e</a:t>
            </a:r>
            <a:r>
              <a:rPr spc="-35" dirty="0"/>
              <a:t>a</a:t>
            </a:r>
            <a:r>
              <a:rPr dirty="0"/>
              <a:t>t</a:t>
            </a:r>
            <a:r>
              <a:rPr spc="10" dirty="0"/>
              <a:t>u</a:t>
            </a:r>
            <a:r>
              <a:rPr spc="-15" dirty="0"/>
              <a:t>r</a:t>
            </a:r>
            <a:r>
              <a:rPr spc="-10" dirty="0"/>
              <a:t>e</a:t>
            </a:r>
            <a:r>
              <a:rPr dirty="0"/>
              <a:t>s</a:t>
            </a:r>
          </a:p>
          <a:p>
            <a:pPr marL="814069" marR="168275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ea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se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b="0" spc="-60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ili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170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r>
              <a:rPr b="0" spc="-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ac</a:t>
            </a:r>
            <a:r>
              <a:rPr b="0" spc="-70" dirty="0">
                <a:solidFill>
                  <a:srgbClr val="000000"/>
                </a:solidFill>
                <a:latin typeface="Calibri"/>
                <a:cs typeface="Calibri"/>
              </a:rPr>
              <a:t>k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ili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175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b="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ial</a:t>
            </a:r>
            <a:r>
              <a:rPr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alig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ment</a:t>
            </a:r>
          </a:p>
          <a:p>
            <a:pPr marL="814069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ed</a:t>
            </a:r>
            <a:r>
              <a:rPr b="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eli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ery</a:t>
            </a:r>
            <a:r>
              <a:rPr b="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  <a:p>
            <a:pPr marL="814069">
              <a:lnSpc>
                <a:spcPct val="100000"/>
              </a:lnSpc>
            </a:pP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yme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722375" y="1453896"/>
            <a:ext cx="7787640" cy="5087620"/>
          </a:xfrm>
          <a:custGeom>
            <a:avLst/>
            <a:gdLst/>
            <a:ahLst/>
            <a:cxnLst/>
            <a:rect l="l" t="t" r="r" b="b"/>
            <a:pathLst>
              <a:path w="7787640" h="5087620">
                <a:moveTo>
                  <a:pt x="0" y="5087111"/>
                </a:moveTo>
                <a:lnTo>
                  <a:pt x="7787639" y="5087111"/>
                </a:lnTo>
                <a:lnTo>
                  <a:pt x="7787639" y="0"/>
                </a:lnTo>
                <a:lnTo>
                  <a:pt x="0" y="0"/>
                </a:lnTo>
                <a:lnTo>
                  <a:pt x="0" y="5087111"/>
                </a:lnTo>
                <a:close/>
              </a:path>
            </a:pathLst>
          </a:custGeom>
          <a:ln w="24383">
            <a:solidFill>
              <a:srgbClr val="97B5F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41802" y="1578885"/>
            <a:ext cx="126238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b="1" spc="-4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000" b="1" spc="-70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000" b="1" spc="-1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000" b="1" spc="-2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000" b="1" spc="-3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000" b="1" spc="-5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000" b="1" spc="-45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8302" y="5312916"/>
            <a:ext cx="59563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Lo</a:t>
            </a:r>
            <a:r>
              <a:rPr sz="2000" b="1" spc="-5" dirty="0">
                <a:solidFill>
                  <a:srgbClr val="3F165B"/>
                </a:solidFill>
                <a:latin typeface="Calibri"/>
                <a:cs typeface="Calibri"/>
              </a:rPr>
              <a:t>tu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147" y="88538"/>
            <a:ext cx="4257040" cy="854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3600" b="1" spc="-85" dirty="0">
                <a:solidFill>
                  <a:srgbClr val="350E52"/>
                </a:solidFill>
                <a:latin typeface="Calibri"/>
                <a:cs typeface="Calibri"/>
              </a:rPr>
              <a:t>LO</a:t>
            </a:r>
            <a:r>
              <a:rPr sz="3600" b="1" spc="-5" dirty="0">
                <a:solidFill>
                  <a:srgbClr val="350E52"/>
                </a:solidFill>
                <a:latin typeface="Calibri"/>
                <a:cs typeface="Calibri"/>
              </a:rPr>
              <a:t>TU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S</a:t>
            </a:r>
            <a:r>
              <a:rPr sz="3600" b="1" spc="-6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3600" b="1" spc="-5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d</a:t>
            </a:r>
            <a:r>
              <a:rPr sz="3600" b="1" spc="-45" dirty="0">
                <a:solidFill>
                  <a:srgbClr val="350E52"/>
                </a:solidFill>
                <a:latin typeface="Calibri"/>
                <a:cs typeface="Calibri"/>
              </a:rPr>
              <a:t>g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spc="-70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3600" b="1" spc="-70" dirty="0">
                <a:solidFill>
                  <a:srgbClr val="350E52"/>
                </a:solidFill>
                <a:latin typeface="Calibri"/>
                <a:cs typeface="Calibri"/>
              </a:rPr>
              <a:t>S</a:t>
            </a:r>
            <a:r>
              <a:rPr sz="3600" b="1" spc="-50" dirty="0">
                <a:solidFill>
                  <a:srgbClr val="350E52"/>
                </a:solidFill>
                <a:latin typeface="Calibri"/>
                <a:cs typeface="Calibri"/>
              </a:rPr>
              <a:t>ys</a:t>
            </a:r>
            <a:r>
              <a:rPr sz="3600" b="1" spc="-65" dirty="0">
                <a:solidFill>
                  <a:srgbClr val="350E52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m</a:t>
            </a:r>
            <a:endParaRPr sz="3600"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spcBef>
                <a:spcPts val="100"/>
              </a:spcBef>
              <a:spcAft>
                <a:spcPts val="0"/>
              </a:spcAft>
            </a:pPr>
            <a:r>
              <a:rPr sz="2400" spc="5" dirty="0">
                <a:solidFill>
                  <a:srgbClr val="350E52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es</a:t>
            </a:r>
            <a:r>
              <a:rPr sz="2400" spc="-5" dirty="0">
                <a:solidFill>
                  <a:srgbClr val="350E52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g</a:t>
            </a:r>
            <a:r>
              <a:rPr sz="2400" spc="5" dirty="0">
                <a:solidFill>
                  <a:srgbClr val="350E52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350E52"/>
                </a:solidFill>
                <a:latin typeface="Calibri"/>
                <a:cs typeface="Calibri"/>
              </a:rPr>
              <a:t>ed</a:t>
            </a:r>
            <a:r>
              <a:rPr sz="2400" spc="-7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350E52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o</a:t>
            </a:r>
            <a:r>
              <a:rPr sz="2400" spc="-90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im</a:t>
            </a:r>
            <a:r>
              <a:rPr sz="2400" spc="10" dirty="0">
                <a:solidFill>
                  <a:srgbClr val="350E52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350E52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350E52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350E52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2400" spc="-6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350E52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eli</a:t>
            </a:r>
            <a:r>
              <a:rPr sz="2400" spc="-40" dirty="0">
                <a:solidFill>
                  <a:srgbClr val="350E52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2400" spc="-50" dirty="0">
                <a:solidFill>
                  <a:srgbClr val="350E52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350E52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ili</a:t>
            </a:r>
            <a:r>
              <a:rPr sz="2400" spc="-5" dirty="0">
                <a:solidFill>
                  <a:srgbClr val="350E52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350E52"/>
                </a:solidFill>
                <a:latin typeface="Calibri"/>
                <a:cs typeface="Calibri"/>
              </a:rPr>
              <a:t>y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58000" y="51815"/>
            <a:ext cx="2203704" cy="1057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233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51157" y="3336287"/>
            <a:ext cx="123507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000" b="1" spc="-5" dirty="0">
                <a:solidFill>
                  <a:srgbClr val="3F165B"/>
                </a:solidFill>
                <a:latin typeface="Calibri"/>
                <a:cs typeface="Calibri"/>
              </a:rPr>
              <a:t>oc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k</a:t>
            </a:r>
            <a:r>
              <a:rPr sz="2000" b="1" spc="-1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000" b="1" spc="-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b="1" spc="-114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000" b="1" spc="-5" dirty="0">
                <a:solidFill>
                  <a:srgbClr val="3F165B"/>
                </a:solidFill>
                <a:latin typeface="Calibri"/>
                <a:cs typeface="Calibri"/>
              </a:rPr>
              <a:t>er</a:t>
            </a:r>
            <a:r>
              <a:rPr sz="2000" b="1" spc="-20" dirty="0">
                <a:solidFill>
                  <a:srgbClr val="3F165B"/>
                </a:solidFill>
                <a:latin typeface="Calibri"/>
                <a:cs typeface="Calibri"/>
              </a:rPr>
              <a:t>ifi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000" b="1" spc="-3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000" b="1" spc="-1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000" b="1" spc="-1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29127" y="3364991"/>
            <a:ext cx="1847088" cy="576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80768" y="3488458"/>
            <a:ext cx="152654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ultiple</a:t>
            </a:r>
            <a:r>
              <a:rPr sz="2000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2576" y="3364991"/>
            <a:ext cx="1493520" cy="576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5743" y="3488458"/>
            <a:ext cx="117221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Si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ngle</a:t>
            </a:r>
            <a:r>
              <a:rPr sz="2000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341" y="4289423"/>
            <a:ext cx="1157605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b="1" spc="-140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000" b="1" spc="-4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000" b="1" spc="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000" b="1" spc="-2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000" b="1" spc="-60" dirty="0">
                <a:solidFill>
                  <a:srgbClr val="3F165B"/>
                </a:solidFill>
                <a:latin typeface="Calibri"/>
                <a:cs typeface="Calibri"/>
              </a:rPr>
              <a:t>z</a:t>
            </a:r>
            <a:r>
              <a:rPr sz="2000" b="1" spc="-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66416" y="4166615"/>
            <a:ext cx="2575560" cy="576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8056" y="4289423"/>
            <a:ext cx="2253615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23</a:t>
            </a:r>
            <a:r>
              <a:rPr sz="2000" spc="-3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3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000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r>
              <a:rPr sz="2000" spc="-3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3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000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27</a:t>
            </a:r>
            <a:r>
              <a:rPr sz="2000" spc="-3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59552" y="3983735"/>
            <a:ext cx="2700528" cy="576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86271" y="4349496"/>
            <a:ext cx="1789176" cy="576071"/>
          </a:xfrm>
          <a:prstGeom prst="rect">
            <a:avLst/>
          </a:prstGeom>
          <a:blipFill>
            <a:blip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12718" y="4105933"/>
            <a:ext cx="2315845" cy="645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1mm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000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3mm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000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5mm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 marL="4445" algn="ctr" fontAlgn="auto">
              <a:spcBef>
                <a:spcPts val="480"/>
              </a:spcBef>
              <a:spcAft>
                <a:spcPts val="0"/>
              </a:spcAft>
            </a:pP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27</a:t>
            </a:r>
            <a:r>
              <a:rPr sz="2000" spc="-3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3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000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29</a:t>
            </a:r>
            <a:r>
              <a:rPr sz="2000" spc="-3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9341" y="5215634"/>
            <a:ext cx="1323975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b="1" spc="-20" dirty="0">
                <a:solidFill>
                  <a:srgbClr val="3F165B"/>
                </a:solidFill>
                <a:latin typeface="Calibri"/>
                <a:cs typeface="Calibri"/>
              </a:rPr>
              <a:t>De</a:t>
            </a:r>
            <a:r>
              <a:rPr sz="2000" b="1" spc="-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000" b="1" dirty="0">
                <a:solidFill>
                  <a:srgbClr val="3F165B"/>
                </a:solidFill>
                <a:latin typeface="Calibri"/>
                <a:cs typeface="Calibri"/>
              </a:rPr>
              <a:t>h</a:t>
            </a:r>
            <a:r>
              <a:rPr sz="2000" b="1" spc="-20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r>
              <a:rPr sz="2000" b="1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000" b="1" spc="-2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000" b="1" spc="-15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55264" y="4629911"/>
            <a:ext cx="1222248" cy="16733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15006" y="5004387"/>
            <a:ext cx="259079" cy="788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600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endParaRPr sz="6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36791" y="4767071"/>
            <a:ext cx="1103375" cy="1347215"/>
          </a:xfrm>
          <a:prstGeom prst="rect">
            <a:avLst/>
          </a:prstGeom>
          <a:blipFill>
            <a:blip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06367" y="5066815"/>
            <a:ext cx="329565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4800" dirty="0">
                <a:solidFill>
                  <a:prstClr val="black"/>
                </a:solidFill>
                <a:latin typeface="Calibri"/>
                <a:cs typeface="Calibri"/>
              </a:rPr>
              <a:t>+</a:t>
            </a:r>
            <a:endParaRPr sz="4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698" y="6649918"/>
            <a:ext cx="5340350" cy="15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900" spc="-360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1500" spc="-442" baseline="2777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00" spc="-19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500" spc="-517" baseline="277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14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500" spc="-592" baseline="277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6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00" spc="-660" baseline="2777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900" spc="-1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500" spc="-434" baseline="2777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900" spc="-45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00" spc="-120" baseline="277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33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500" spc="-262" baseline="2777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28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00" spc="-262" baseline="2777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900" spc="-4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500" spc="-690" baseline="2777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2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500" spc="-322" baseline="277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900" spc="-26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500" spc="-412" baseline="277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45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500" spc="-120" baseline="2777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38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00" spc="-644" baseline="2777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4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500" spc="-690" baseline="2777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900" spc="-8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00" spc="-442" baseline="277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19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500" spc="-232" baseline="277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33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500" spc="112" baseline="2777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900" spc="-229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500" spc="-195" baseline="277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31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500" spc="-345" baseline="277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9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500" spc="-232" baseline="277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500" spc="-660" baseline="277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5" dirty="0">
                <a:solidFill>
                  <a:prstClr val="black"/>
                </a:solidFill>
                <a:latin typeface="Calibri"/>
                <a:cs typeface="Calibri"/>
              </a:rPr>
              <a:t>il</a:t>
            </a:r>
            <a:r>
              <a:rPr sz="900" spc="-43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500" spc="-52" baseline="2777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900" spc="-450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z="1500" spc="-60" baseline="277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8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500" spc="-75" baseline="277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4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500" spc="-232" baseline="277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3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500" spc="-592" baseline="2777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900" spc="-9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500" spc="-217" baseline="277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900" spc="-17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00" spc="-262" baseline="2777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4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500" spc="-405" baseline="2777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-17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500" spc="-555" baseline="277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900" spc="-3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-82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2" baseline="277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ale.</a:t>
            </a:r>
            <a:r>
              <a:rPr sz="1500" spc="-75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r>
              <a:rPr sz="1500" spc="-15" baseline="277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ub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av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500" spc="-135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ac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-15" baseline="277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500" spc="-67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500" spc="-44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500" spc="-22" baseline="277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500" spc="-75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500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0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500" spc="-60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sz="1500" spc="7" baseline="277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spc="-7" baseline="277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500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2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sz="1500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4" baseline="2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-15" baseline="277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500" baseline="2777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500" baseline="27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51027" y="236595"/>
            <a:ext cx="658304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3600" b="1" spc="-100" dirty="0">
                <a:solidFill>
                  <a:srgbClr val="350E52"/>
                </a:solidFill>
                <a:latin typeface="Calibri"/>
                <a:cs typeface="Calibri"/>
              </a:rPr>
              <a:t>L</a:t>
            </a:r>
            <a:r>
              <a:rPr sz="3600" b="1" spc="-85" dirty="0">
                <a:solidFill>
                  <a:srgbClr val="350E52"/>
                </a:solidFill>
                <a:latin typeface="Calibri"/>
                <a:cs typeface="Calibri"/>
              </a:rPr>
              <a:t>O</a:t>
            </a:r>
            <a:r>
              <a:rPr sz="3600" b="1" spc="-30" dirty="0">
                <a:solidFill>
                  <a:srgbClr val="350E52"/>
                </a:solidFill>
                <a:latin typeface="Calibri"/>
                <a:cs typeface="Calibri"/>
              </a:rPr>
              <a:t>TU</a:t>
            </a:r>
            <a:r>
              <a:rPr sz="3600" b="1" spc="-20" dirty="0">
                <a:solidFill>
                  <a:srgbClr val="350E52"/>
                </a:solidFill>
                <a:latin typeface="Calibri"/>
                <a:cs typeface="Calibri"/>
              </a:rPr>
              <a:t>S</a:t>
            </a:r>
            <a:r>
              <a:rPr sz="3600" b="1" spc="-6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3600" b="1" spc="-7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350E52"/>
                </a:solidFill>
                <a:latin typeface="Calibri"/>
                <a:cs typeface="Calibri"/>
              </a:rPr>
              <a:t>d</a:t>
            </a:r>
            <a:r>
              <a:rPr sz="3600" b="1" spc="-55" dirty="0">
                <a:solidFill>
                  <a:srgbClr val="350E52"/>
                </a:solidFill>
                <a:latin typeface="Calibri"/>
                <a:cs typeface="Calibri"/>
              </a:rPr>
              <a:t>g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spc="-6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3600" b="1" spc="-185" dirty="0">
                <a:solidFill>
                  <a:srgbClr val="350E52"/>
                </a:solidFill>
                <a:latin typeface="Calibri"/>
                <a:cs typeface="Calibri"/>
              </a:rPr>
              <a:t>V</a:t>
            </a:r>
            <a:r>
              <a:rPr sz="3600" b="1" spc="-15" dirty="0">
                <a:solidFill>
                  <a:srgbClr val="350E52"/>
                </a:solidFill>
                <a:latin typeface="Calibri"/>
                <a:cs typeface="Calibri"/>
              </a:rPr>
              <a:t>al</a:t>
            </a:r>
            <a:r>
              <a:rPr sz="3600" b="1" spc="-45" dirty="0">
                <a:solidFill>
                  <a:srgbClr val="350E52"/>
                </a:solidFill>
                <a:latin typeface="Calibri"/>
                <a:cs typeface="Calibri"/>
              </a:rPr>
              <a:t>v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spc="-12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3600" b="1" spc="-70" dirty="0">
                <a:solidFill>
                  <a:srgbClr val="350E52"/>
                </a:solidFill>
                <a:latin typeface="Calibri"/>
                <a:cs typeface="Calibri"/>
              </a:rPr>
              <a:t>S</a:t>
            </a:r>
            <a:r>
              <a:rPr sz="3600" b="1" spc="-45" dirty="0">
                <a:solidFill>
                  <a:srgbClr val="350E52"/>
                </a:solidFill>
                <a:latin typeface="Calibri"/>
                <a:cs typeface="Calibri"/>
              </a:rPr>
              <a:t>y</a:t>
            </a:r>
            <a:r>
              <a:rPr sz="3600" b="1" spc="-60" dirty="0">
                <a:solidFill>
                  <a:srgbClr val="350E52"/>
                </a:solidFill>
                <a:latin typeface="Calibri"/>
                <a:cs typeface="Calibri"/>
              </a:rPr>
              <a:t>s</a:t>
            </a:r>
            <a:r>
              <a:rPr sz="3600" b="1" spc="-65" dirty="0">
                <a:solidFill>
                  <a:srgbClr val="350E52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m</a:t>
            </a:r>
            <a:r>
              <a:rPr sz="3600" b="1" spc="-100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3600" b="1" spc="-65" dirty="0">
                <a:solidFill>
                  <a:srgbClr val="350E52"/>
                </a:solidFill>
                <a:latin typeface="Calibri"/>
                <a:cs typeface="Calibri"/>
              </a:rPr>
              <a:t>F</a:t>
            </a:r>
            <a:r>
              <a:rPr sz="3600" b="1" spc="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spc="-45" dirty="0">
                <a:solidFill>
                  <a:srgbClr val="350E52"/>
                </a:solidFill>
                <a:latin typeface="Calibri"/>
                <a:cs typeface="Calibri"/>
              </a:rPr>
              <a:t>a</a:t>
            </a:r>
            <a:r>
              <a:rPr sz="3600" b="1" spc="-20" dirty="0">
                <a:solidFill>
                  <a:srgbClr val="350E52"/>
                </a:solidFill>
                <a:latin typeface="Calibri"/>
                <a:cs typeface="Calibri"/>
              </a:rPr>
              <a:t>tu</a:t>
            </a:r>
            <a:r>
              <a:rPr sz="3600" b="1" spc="-60" dirty="0">
                <a:solidFill>
                  <a:srgbClr val="350E52"/>
                </a:solidFill>
                <a:latin typeface="Calibri"/>
                <a:cs typeface="Calibri"/>
              </a:rPr>
              <a:t>r</a:t>
            </a:r>
            <a:r>
              <a:rPr sz="3600" b="1" spc="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350E52"/>
                </a:solidFill>
                <a:latin typeface="Calibri"/>
                <a:cs typeface="Calibri"/>
              </a:rPr>
              <a:t>s</a:t>
            </a:r>
            <a:endParaRPr sz="3600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14156" y="1057666"/>
          <a:ext cx="7976401" cy="22329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9984"/>
                <a:gridCol w="2501382"/>
                <a:gridCol w="3285035"/>
              </a:tblGrid>
              <a:tr h="6673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Des</a:t>
                      </a:r>
                      <a:r>
                        <a:rPr sz="2000" b="1" spc="-1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2000" b="1" spc="-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3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000" b="1" spc="-2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="1" spc="1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2000" b="1" spc="-1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4F80BC"/>
                      </a:solidFill>
                      <a:prstDash val="solid"/>
                    </a:lnT>
                    <a:lnB w="12700">
                      <a:solidFill>
                        <a:srgbClr val="4F8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0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000" b="1" spc="1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000" b="1" spc="-1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000" b="1" spc="-1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="1" spc="-65" dirty="0">
                          <a:solidFill>
                            <a:srgbClr val="3F16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Lo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tu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4F80BC"/>
                      </a:solidFill>
                      <a:prstDash val="solid"/>
                    </a:lnT>
                    <a:lnB w="12700">
                      <a:solidFill>
                        <a:srgbClr val="4F8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0765">
                        <a:lnSpc>
                          <a:spcPct val="100000"/>
                        </a:lnSpc>
                      </a:pPr>
                      <a:r>
                        <a:rPr sz="2000" b="1" spc="-3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000" b="1" spc="-5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000" b="1" spc="-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="1" spc="-1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000" b="1" spc="-30" dirty="0">
                          <a:solidFill>
                            <a:srgbClr val="3F16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4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000" b="1" spc="-3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4F80BC"/>
                      </a:solidFill>
                      <a:prstDash val="solid"/>
                    </a:lnT>
                    <a:lnB w="12700">
                      <a:solidFill>
                        <a:srgbClr val="4F80BC"/>
                      </a:solidFill>
                      <a:prstDash val="solid"/>
                    </a:lnB>
                  </a:tcPr>
                </a:tc>
              </a:tr>
              <a:tr h="74790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000" b="1" spc="-1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li</a:t>
                      </a:r>
                      <a:r>
                        <a:rPr sz="2000" b="1" spc="-3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er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2000" b="1" spc="20" dirty="0">
                          <a:solidFill>
                            <a:srgbClr val="3F16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3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Sy</a:t>
                      </a:r>
                      <a:r>
                        <a:rPr sz="2000" b="1" spc="-3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000" b="1" spc="-20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4F80BC"/>
                      </a:solidFill>
                      <a:prstDash val="solid"/>
                    </a:lnT>
                    <a:solidFill>
                      <a:srgbClr val="323298"/>
                    </a:solidFill>
                  </a:tcPr>
                </a:tc>
                <a:tc>
                  <a:txBody>
                    <a:bodyPr/>
                    <a:lstStyle/>
                    <a:p>
                      <a:pPr marL="55054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-s</a:t>
                      </a:r>
                      <a:r>
                        <a:rPr sz="20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0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4F80B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56590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Fl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ible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-s</a:t>
                      </a:r>
                      <a:r>
                        <a:rPr sz="20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0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4F80BC"/>
                      </a:solidFill>
                      <a:prstDash val="solid"/>
                    </a:lnT>
                  </a:tcPr>
                </a:tc>
              </a:tr>
              <a:tr h="81768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000" b="1" spc="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sz="2000" b="1" spc="-25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dirty="0">
                          <a:solidFill>
                            <a:srgbClr val="3F165B"/>
                          </a:solidFill>
                          <a:latin typeface="Calibri"/>
                          <a:cs typeface="Calibri"/>
                        </a:rPr>
                        <a:t>th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1840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9090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Sl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ee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60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3345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7993346" name="Picture 2" descr="C:\Users\Admin\Desktop\CONGRESSI 2014\Francesco, Mortara (Prof Inglese), 17 aprile 2014, TAVI 2014\TAVI 1 dic 2011\immagini\stenosi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25000"/>
          <a:stretch>
            <a:fillRect/>
          </a:stretch>
        </p:blipFill>
        <p:spPr bwMode="auto">
          <a:xfrm>
            <a:off x="4859338" y="765175"/>
            <a:ext cx="41052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3347" name="Rettangolo 14"/>
          <p:cNvSpPr>
            <a:spLocks noChangeArrowheads="1"/>
          </p:cNvSpPr>
          <p:nvPr/>
        </p:nvSpPr>
        <p:spPr bwMode="auto">
          <a:xfrm>
            <a:off x="250825" y="765175"/>
            <a:ext cx="4608513" cy="381635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pic>
        <p:nvPicPr>
          <p:cNvPr id="7993348" name="Picture 3" descr="open_close aor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317625"/>
            <a:ext cx="44656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107950" y="693738"/>
            <a:ext cx="5918200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Stenosi valvolare aortica </a:t>
            </a:r>
            <a:endParaRPr lang="it-IT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93350" name="Picture 3"/>
          <p:cNvPicPr>
            <a:picLocks noChangeAspect="1" noChangeArrowheads="1"/>
          </p:cNvPicPr>
          <p:nvPr/>
        </p:nvPicPr>
        <p:blipFill>
          <a:blip r:embed="rId5"/>
          <a:srcRect l="928" t="2065" r="4425" b="3851"/>
          <a:stretch>
            <a:fillRect/>
          </a:stretch>
        </p:blipFill>
        <p:spPr bwMode="auto">
          <a:xfrm>
            <a:off x="134938" y="4508500"/>
            <a:ext cx="885666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3351" name="Picture 7" descr="cuo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3352" name="Rettangolo 11"/>
          <p:cNvSpPr>
            <a:spLocks noChangeArrowheads="1"/>
          </p:cNvSpPr>
          <p:nvPr/>
        </p:nvSpPr>
        <p:spPr bwMode="auto">
          <a:xfrm>
            <a:off x="2222500" y="6367463"/>
            <a:ext cx="6265863" cy="346075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7993354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S</a:t>
            </a:r>
            <a:r>
              <a:rPr spc="5" dirty="0"/>
              <a:t>u</a:t>
            </a:r>
            <a:r>
              <a:rPr spc="-15" dirty="0"/>
              <a:t>mm</a:t>
            </a:r>
            <a:r>
              <a:rPr dirty="0"/>
              <a:t>a</a:t>
            </a:r>
            <a:r>
              <a:rPr spc="10" dirty="0"/>
              <a:t>r</a:t>
            </a:r>
            <a:r>
              <a:rPr dirty="0"/>
              <a:t>y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spc="-50" dirty="0"/>
              <a:t>E</a:t>
            </a:r>
            <a:r>
              <a:rPr spc="-5" dirty="0"/>
              <a:t>dge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0116" y="1536853"/>
            <a:ext cx="7972425" cy="3385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 fontAlgn="auto">
              <a:spcBef>
                <a:spcPts val="0"/>
              </a:spcBef>
              <a:spcAft>
                <a:spcPts val="0"/>
              </a:spcAft>
              <a:buClr>
                <a:srgbClr val="3F165B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F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ll</a:t>
            </a:r>
            <a:r>
              <a:rPr sz="2400" spc="-7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7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pos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iti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1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ili</a:t>
            </a:r>
            <a:r>
              <a:rPr sz="2400" spc="-2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/</a:t>
            </a:r>
            <a:r>
              <a:rPr sz="2400" spc="-7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3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tr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abili</a:t>
            </a:r>
            <a:r>
              <a:rPr sz="2400" spc="-2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r>
              <a:rPr sz="2400" spc="-15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400" spc="-9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-4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7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al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6870" indent="-344170" fontAlgn="auto">
              <a:spcBef>
                <a:spcPts val="2014"/>
              </a:spcBef>
              <a:spcAft>
                <a:spcPts val="0"/>
              </a:spcAft>
              <a:buClr>
                <a:srgbClr val="3F165B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Sm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ll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er</a:t>
            </a:r>
            <a:r>
              <a:rPr sz="2400" spc="-6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15" dirty="0">
                <a:solidFill>
                  <a:srgbClr val="3F165B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il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3F165B"/>
                </a:solidFill>
                <a:latin typeface="Calibri"/>
                <a:cs typeface="Calibri"/>
              </a:rPr>
              <a:t>,</a:t>
            </a:r>
            <a:r>
              <a:rPr sz="2400" spc="-9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-3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9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spc="-5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x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7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r>
              <a:rPr sz="2400" spc="-6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400" spc="-2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h</a:t>
            </a:r>
            <a:r>
              <a:rPr sz="2400" spc="-3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er</a:t>
            </a:r>
            <a:r>
              <a:rPr sz="2400" spc="-6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3F165B"/>
                </a:solidFill>
                <a:latin typeface="Calibri"/>
                <a:cs typeface="Calibri"/>
              </a:rPr>
              <a:t>w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h</a:t>
            </a:r>
            <a:r>
              <a:rPr sz="2400" spc="-8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im</a:t>
            </a:r>
            <a:r>
              <a:rPr sz="2400" spc="1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ed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6870" fontAlgn="auto">
              <a:spcBef>
                <a:spcPts val="1440"/>
              </a:spcBef>
              <a:spcAft>
                <a:spcPts val="0"/>
              </a:spcAft>
            </a:pP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eli</a:t>
            </a:r>
            <a:r>
              <a:rPr sz="2400" spc="-30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ili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6870" indent="-344170" fontAlgn="auto">
              <a:spcBef>
                <a:spcPts val="2014"/>
              </a:spcBef>
              <a:spcAft>
                <a:spcPts val="0"/>
              </a:spcAft>
              <a:buClr>
                <a:srgbClr val="3F165B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14-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1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5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F</a:t>
            </a:r>
            <a:r>
              <a:rPr sz="2400" spc="-114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Exp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and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le</a:t>
            </a:r>
            <a:r>
              <a:rPr sz="2400" spc="-8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he</a:t>
            </a:r>
            <a:r>
              <a:rPr sz="2400" spc="-2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h</a:t>
            </a:r>
            <a:r>
              <a:rPr sz="2400" spc="-8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all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3F165B"/>
                </a:solidFill>
                <a:latin typeface="Calibri"/>
                <a:cs typeface="Calibri"/>
              </a:rPr>
              <a:t>w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r>
              <a:rPr sz="2400" spc="-9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5.5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m</a:t>
            </a:r>
            <a:r>
              <a:rPr sz="2400" spc="-9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as</a:t>
            </a:r>
            <a:r>
              <a:rPr sz="2400" spc="-10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lar</a:t>
            </a:r>
            <a:r>
              <a:rPr sz="2400" spc="-9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ac</a:t>
            </a:r>
            <a:r>
              <a:rPr sz="2400" spc="-10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ess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6870" indent="-344170" fontAlgn="auto">
              <a:spcBef>
                <a:spcPts val="2020"/>
              </a:spcBef>
              <a:spcAft>
                <a:spcPts val="0"/>
              </a:spcAft>
              <a:buClr>
                <a:srgbClr val="3F165B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Imp</a:t>
            </a:r>
            <a:r>
              <a:rPr sz="2400" spc="-4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ed</a:t>
            </a:r>
            <a:r>
              <a:rPr sz="2400" spc="-8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vi</a:t>
            </a:r>
            <a:r>
              <a:rPr sz="2400" spc="-1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ali</a:t>
            </a:r>
            <a:r>
              <a:rPr sz="2400" spc="-40" dirty="0">
                <a:solidFill>
                  <a:srgbClr val="3F165B"/>
                </a:solidFill>
                <a:latin typeface="Calibri"/>
                <a:cs typeface="Calibri"/>
              </a:rPr>
              <a:t>z</a:t>
            </a:r>
            <a:r>
              <a:rPr sz="2400" spc="-2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spc="-10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f</a:t>
            </a:r>
            <a:r>
              <a:rPr sz="2400" spc="-6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oc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k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r>
              <a:rPr sz="2400" spc="-7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oces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400" spc="-7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(s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impli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ied</a:t>
            </a:r>
            <a:r>
              <a:rPr sz="2400" spc="-7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oc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k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g)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6870" indent="-344170" fontAlgn="auto">
              <a:spcBef>
                <a:spcPts val="2014"/>
              </a:spcBef>
              <a:spcAft>
                <a:spcPts val="0"/>
              </a:spcAft>
              <a:buClr>
                <a:srgbClr val="3F165B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pt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400" spc="-12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ec</a:t>
            </a:r>
            <a:r>
              <a:rPr sz="2400" spc="-10" dirty="0">
                <a:solidFill>
                  <a:srgbClr val="3F165B"/>
                </a:solidFill>
                <a:latin typeface="Calibri"/>
                <a:cs typeface="Calibri"/>
              </a:rPr>
              <a:t>h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gy</a:t>
            </a:r>
            <a:r>
              <a:rPr sz="2400" spc="-12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3F165B"/>
                </a:solidFill>
                <a:latin typeface="Calibri"/>
                <a:cs typeface="Calibri"/>
              </a:rPr>
              <a:t>w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h</a:t>
            </a:r>
            <a:r>
              <a:rPr sz="2400" spc="-6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im</a:t>
            </a:r>
            <a:r>
              <a:rPr sz="2400" spc="1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ed</a:t>
            </a:r>
            <a:r>
              <a:rPr sz="2400" spc="-9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spc="-20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yme</a:t>
            </a:r>
            <a:r>
              <a:rPr sz="2400" spc="-30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601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9665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8049666" name="Rettangolo 18"/>
          <p:cNvSpPr>
            <a:spLocks noChangeArrowheads="1"/>
          </p:cNvSpPr>
          <p:nvPr/>
        </p:nvSpPr>
        <p:spPr bwMode="auto">
          <a:xfrm>
            <a:off x="142875" y="714375"/>
            <a:ext cx="8786813" cy="60007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88988" y="785813"/>
            <a:ext cx="74009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</a:t>
            </a:r>
            <a:r>
              <a:rPr lang="it-IT" sz="36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transfemoral</a:t>
            </a:r>
            <a:r>
              <a:rPr lang="it-IT" sz="36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36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approach</a:t>
            </a:r>
            <a:r>
              <a:rPr lang="it-IT" sz="36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(TF)</a:t>
            </a:r>
          </a:p>
        </p:txBody>
      </p:sp>
      <p:pic>
        <p:nvPicPr>
          <p:cNvPr id="8049668" name="Immagine 13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l="22688" t="31004" r="19646" b="18208"/>
          <a:stretch>
            <a:fillRect/>
          </a:stretch>
        </p:blipFill>
        <p:spPr bwMode="auto">
          <a:xfrm>
            <a:off x="357188" y="1500188"/>
            <a:ext cx="29273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49669" name="Immagine 21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21028" t="21654" r="60345" b="12985"/>
          <a:stretch>
            <a:fillRect/>
          </a:stretch>
        </p:blipFill>
        <p:spPr bwMode="auto">
          <a:xfrm>
            <a:off x="285750" y="2928938"/>
            <a:ext cx="235743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THERISOD ELSO_(S6_F1-66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714750" y="1500188"/>
            <a:ext cx="51625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49671" name="Picture 7" descr="cuo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4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19"/>
          <p:cNvSpPr/>
          <p:nvPr/>
        </p:nvSpPr>
        <p:spPr>
          <a:xfrm>
            <a:off x="2565400" y="6069013"/>
            <a:ext cx="122078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T.E.</a:t>
            </a:r>
            <a:r>
              <a:rPr lang="it-IT" sz="1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82 aa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PSD </a:t>
            </a:r>
            <a:r>
              <a:rPr lang="it-IT" sz="1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Cath</a:t>
            </a:r>
            <a:r>
              <a:rPr lang="it-IT" sz="1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1200" b="1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Lab</a:t>
            </a:r>
            <a:endParaRPr lang="it-IT" sz="1200" b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18-05-2010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49674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49676" name="Picture 33"/>
          <p:cNvPicPr>
            <a:picLocks noChangeAspect="1" noChangeArrowheads="1"/>
          </p:cNvPicPr>
          <p:nvPr/>
        </p:nvPicPr>
        <p:blipFill>
          <a:blip r:embed="rId8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49677" name="Picture 33"/>
          <p:cNvPicPr>
            <a:picLocks noChangeAspect="1" noChangeArrowheads="1"/>
          </p:cNvPicPr>
          <p:nvPr/>
        </p:nvPicPr>
        <p:blipFill>
          <a:blip r:embed="rId8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8337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78338" name="Picture 6"/>
          <p:cNvPicPr>
            <a:picLocks noChangeAspect="1" noChangeArrowheads="1"/>
          </p:cNvPicPr>
          <p:nvPr/>
        </p:nvPicPr>
        <p:blipFill>
          <a:blip r:embed="rId3"/>
          <a:srcRect t="851"/>
          <a:stretch>
            <a:fillRect/>
          </a:stretch>
        </p:blipFill>
        <p:spPr bwMode="auto">
          <a:xfrm>
            <a:off x="119063" y="785813"/>
            <a:ext cx="47386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/>
          <a:srcRect t="829"/>
          <a:stretch>
            <a:fillRect/>
          </a:stretch>
        </p:blipFill>
        <p:spPr bwMode="auto">
          <a:xfrm>
            <a:off x="4143375" y="785813"/>
            <a:ext cx="488315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 l="2940" t="15788" b="21053"/>
          <a:stretch>
            <a:fillRect/>
          </a:stretch>
        </p:blipFill>
        <p:spPr bwMode="auto">
          <a:xfrm>
            <a:off x="6715125" y="1000125"/>
            <a:ext cx="22558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78341" name="Picture 7" descr="cuo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6286500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78343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78345" name="Picture 33"/>
          <p:cNvPicPr>
            <a:picLocks noChangeAspect="1" noChangeArrowheads="1"/>
          </p:cNvPicPr>
          <p:nvPr/>
        </p:nvPicPr>
        <p:blipFill>
          <a:blip r:embed="rId7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78346" name="Picture 33"/>
          <p:cNvPicPr>
            <a:picLocks noChangeAspect="1" noChangeArrowheads="1"/>
          </p:cNvPicPr>
          <p:nvPr/>
        </p:nvPicPr>
        <p:blipFill>
          <a:blip r:embed="rId7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0385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8080386" name="Rettangolo 13"/>
          <p:cNvSpPr>
            <a:spLocks noChangeArrowheads="1"/>
          </p:cNvSpPr>
          <p:nvPr/>
        </p:nvSpPr>
        <p:spPr bwMode="auto">
          <a:xfrm>
            <a:off x="214313" y="765175"/>
            <a:ext cx="8715375" cy="59086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080387" name="Picture 6"/>
          <p:cNvPicPr>
            <a:picLocks noChangeAspect="1" noChangeArrowheads="1"/>
          </p:cNvPicPr>
          <p:nvPr/>
        </p:nvPicPr>
        <p:blipFill>
          <a:blip r:embed="rId3"/>
          <a:srcRect t="851" r="18916"/>
          <a:stretch>
            <a:fillRect/>
          </a:stretch>
        </p:blipFill>
        <p:spPr bwMode="auto">
          <a:xfrm>
            <a:off x="6786563" y="857250"/>
            <a:ext cx="200025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0388" name="Picture 4" descr="DSCF4984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-24" b="-56"/>
          <a:stretch>
            <a:fillRect/>
          </a:stretch>
        </p:blipFill>
        <p:spPr bwMode="auto">
          <a:xfrm>
            <a:off x="2786063" y="785813"/>
            <a:ext cx="24622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0389" name="Picture 6" descr="J:\foto TAVI\foto tavi 6.7.10\DCIM\100_FUJI\DSCF4955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r="84" b="-27"/>
          <a:stretch>
            <a:fillRect/>
          </a:stretch>
        </p:blipFill>
        <p:spPr bwMode="auto">
          <a:xfrm>
            <a:off x="285750" y="785813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0390" name="Picture 7" descr="J:\tavi ta 14.9.10\DSCF5217.JPG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t="16350"/>
          <a:stretch>
            <a:fillRect/>
          </a:stretch>
        </p:blipFill>
        <p:spPr bwMode="auto">
          <a:xfrm>
            <a:off x="357188" y="4259263"/>
            <a:ext cx="36433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244475" y="3214688"/>
            <a:ext cx="7858125" cy="10302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3050" indent="-273050" algn="just">
              <a:spcAft>
                <a:spcPts val="600"/>
              </a:spcAft>
              <a:buFont typeface="Comic Sans MS" pitchFamily="66" charset="0"/>
              <a:buChar char="–"/>
              <a:defRPr/>
            </a:pPr>
            <a:r>
              <a:rPr lang="en-US" sz="14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Left </a:t>
            </a:r>
            <a:r>
              <a:rPr lang="en-US" sz="1400" b="1" kern="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anterolateral</a:t>
            </a:r>
            <a:r>
              <a:rPr lang="en-US" sz="14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mini-</a:t>
            </a:r>
            <a:r>
              <a:rPr lang="en-US" sz="1400" b="1" kern="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thoracotomy</a:t>
            </a:r>
            <a:r>
              <a:rPr lang="en-US" sz="14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400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through the 5</a:t>
            </a:r>
            <a:r>
              <a:rPr lang="en-US" sz="1400" kern="0" baseline="30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1400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or the 6</a:t>
            </a:r>
            <a:r>
              <a:rPr lang="en-US" sz="1400" kern="0" baseline="30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1400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400" kern="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intercostal</a:t>
            </a:r>
            <a:r>
              <a:rPr lang="en-US" sz="1400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space</a:t>
            </a:r>
          </a:p>
          <a:p>
            <a:pPr marL="273050" indent="-273050" algn="just">
              <a:spcAft>
                <a:spcPts val="600"/>
              </a:spcAft>
              <a:buFont typeface="Comic Sans MS" pitchFamily="66" charset="0"/>
              <a:buChar char="–"/>
              <a:defRPr/>
            </a:pPr>
            <a:r>
              <a:rPr lang="en-US" sz="1400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After opening the pericardium, typically </a:t>
            </a:r>
            <a:r>
              <a:rPr lang="en-US" sz="14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 concentric purse string sutures (2-0 or 3-0 polypropylene sutures with 1×0.5 cm large Teflon </a:t>
            </a:r>
            <a:r>
              <a:rPr lang="en-US" sz="1400" b="1" kern="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pledgets</a:t>
            </a:r>
            <a:r>
              <a:rPr lang="en-US" sz="14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r>
              <a:rPr lang="en-US" sz="1400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have to be prepared on the left lateral wall of the cardiac apex</a:t>
            </a:r>
          </a:p>
        </p:txBody>
      </p:sp>
      <p:pic>
        <p:nvPicPr>
          <p:cNvPr id="8080392" name="Picture 7" descr="cuo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6286500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80393" name="Gruppo 31"/>
          <p:cNvGrpSpPr>
            <a:grpSpLocks/>
          </p:cNvGrpSpPr>
          <p:nvPr/>
        </p:nvGrpSpPr>
        <p:grpSpPr bwMode="auto">
          <a:xfrm>
            <a:off x="4857750" y="4213225"/>
            <a:ext cx="3714750" cy="2501900"/>
            <a:chOff x="1798638" y="1905000"/>
            <a:chExt cx="5516562" cy="3909974"/>
          </a:xfrm>
        </p:grpSpPr>
        <p:pic>
          <p:nvPicPr>
            <p:cNvPr id="8080399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98638" y="1905000"/>
              <a:ext cx="5516562" cy="256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80400" name="Text Box 5"/>
            <p:cNvSpPr txBox="1">
              <a:spLocks noChangeArrowheads="1"/>
            </p:cNvSpPr>
            <p:nvPr/>
          </p:nvSpPr>
          <p:spPr bwMode="auto">
            <a:xfrm>
              <a:off x="2484440" y="4572000"/>
              <a:ext cx="693205" cy="480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404040"/>
                  </a:solidFill>
                  <a:latin typeface="Comic Sans MS" pitchFamily="66" charset="0"/>
                </a:rPr>
                <a:t>33F</a:t>
              </a:r>
            </a:p>
          </p:txBody>
        </p:sp>
        <p:sp>
          <p:nvSpPr>
            <p:cNvPr id="8080401" name="Text Box 6"/>
            <p:cNvSpPr txBox="1">
              <a:spLocks noChangeArrowheads="1"/>
            </p:cNvSpPr>
            <p:nvPr/>
          </p:nvSpPr>
          <p:spPr bwMode="auto">
            <a:xfrm>
              <a:off x="3932238" y="4572000"/>
              <a:ext cx="693205" cy="480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404040"/>
                  </a:solidFill>
                  <a:latin typeface="Comic Sans MS" pitchFamily="66" charset="0"/>
                </a:rPr>
                <a:t>26F</a:t>
              </a:r>
            </a:p>
          </p:txBody>
        </p:sp>
        <p:sp>
          <p:nvSpPr>
            <p:cNvPr id="8080402" name="Text Box 7"/>
            <p:cNvSpPr txBox="1">
              <a:spLocks noChangeArrowheads="1"/>
            </p:cNvSpPr>
            <p:nvPr/>
          </p:nvSpPr>
          <p:spPr bwMode="auto">
            <a:xfrm>
              <a:off x="5259388" y="4572000"/>
              <a:ext cx="693205" cy="480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00000"/>
                  </a:solidFill>
                  <a:latin typeface="Comic Sans MS" pitchFamily="66" charset="0"/>
                </a:rPr>
                <a:t>24F</a:t>
              </a:r>
            </a:p>
          </p:txBody>
        </p:sp>
        <p:sp>
          <p:nvSpPr>
            <p:cNvPr id="8080403" name="Text Box 8"/>
            <p:cNvSpPr txBox="1">
              <a:spLocks noChangeArrowheads="1"/>
            </p:cNvSpPr>
            <p:nvPr/>
          </p:nvSpPr>
          <p:spPr bwMode="auto">
            <a:xfrm>
              <a:off x="6478589" y="4572000"/>
              <a:ext cx="693205" cy="480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00000"/>
                  </a:solidFill>
                  <a:latin typeface="Comic Sans MS" pitchFamily="66" charset="0"/>
                </a:rPr>
                <a:t>22F</a:t>
              </a:r>
            </a:p>
          </p:txBody>
        </p:sp>
        <p:sp>
          <p:nvSpPr>
            <p:cNvPr id="8080404" name="AutoShape 9"/>
            <p:cNvSpPr>
              <a:spLocks/>
            </p:cNvSpPr>
            <p:nvPr/>
          </p:nvSpPr>
          <p:spPr bwMode="auto">
            <a:xfrm rot="5400000">
              <a:off x="3379788" y="4019550"/>
              <a:ext cx="228600" cy="2247900"/>
            </a:xfrm>
            <a:prstGeom prst="rightBracket">
              <a:avLst>
                <a:gd name="adj" fmla="val 4916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400">
                <a:solidFill>
                  <a:srgbClr val="404040"/>
                </a:solidFill>
                <a:latin typeface="Comic Sans MS" pitchFamily="66" charset="0"/>
              </a:endParaRPr>
            </a:p>
          </p:txBody>
        </p:sp>
        <p:sp>
          <p:nvSpPr>
            <p:cNvPr id="8080405" name="AutoShape 10"/>
            <p:cNvSpPr>
              <a:spLocks/>
            </p:cNvSpPr>
            <p:nvPr/>
          </p:nvSpPr>
          <p:spPr bwMode="auto">
            <a:xfrm rot="5400000">
              <a:off x="5970588" y="4019550"/>
              <a:ext cx="228600" cy="2247900"/>
            </a:xfrm>
            <a:prstGeom prst="rightBracket">
              <a:avLst>
                <a:gd name="adj" fmla="val 491667"/>
              </a:avLst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1400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sp>
          <p:nvSpPr>
            <p:cNvPr id="8080406" name="Text Box 11"/>
            <p:cNvSpPr txBox="1">
              <a:spLocks noChangeArrowheads="1"/>
            </p:cNvSpPr>
            <p:nvPr/>
          </p:nvSpPr>
          <p:spPr bwMode="auto">
            <a:xfrm>
              <a:off x="2819400" y="5294313"/>
              <a:ext cx="1587943" cy="480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404040"/>
                  </a:solidFill>
                  <a:latin typeface="Comic Sans MS" pitchFamily="66" charset="0"/>
                </a:rPr>
                <a:t>Ascendra 1</a:t>
              </a:r>
            </a:p>
          </p:txBody>
        </p:sp>
        <p:sp>
          <p:nvSpPr>
            <p:cNvPr id="8080407" name="Text Box 12"/>
            <p:cNvSpPr txBox="1">
              <a:spLocks noChangeArrowheads="1"/>
            </p:cNvSpPr>
            <p:nvPr/>
          </p:nvSpPr>
          <p:spPr bwMode="auto">
            <a:xfrm>
              <a:off x="5441950" y="5334000"/>
              <a:ext cx="1587943" cy="480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00000"/>
                  </a:solidFill>
                  <a:latin typeface="Comic Sans MS" pitchFamily="66" charset="0"/>
                </a:rPr>
                <a:t>Ascendra 2</a:t>
              </a:r>
            </a:p>
          </p:txBody>
        </p:sp>
      </p:grp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80395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4481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982663" y="785813"/>
            <a:ext cx="70135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</a:t>
            </a: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transapical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approach</a:t>
            </a:r>
            <a:r>
              <a:rPr lang="it-IT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(TA)</a:t>
            </a:r>
          </a:p>
        </p:txBody>
      </p:sp>
      <p:pic>
        <p:nvPicPr>
          <p:cNvPr id="8084483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50871" t="9755" r="4587" b="35831"/>
          <a:stretch>
            <a:fillRect/>
          </a:stretch>
        </p:blipFill>
        <p:spPr bwMode="auto">
          <a:xfrm>
            <a:off x="176213" y="4714875"/>
            <a:ext cx="168116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TE TAVI Edw bassa FE 06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28813" y="2071688"/>
            <a:ext cx="7031037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4485" name="Picture 7" descr="cuo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295275" y="3929063"/>
            <a:ext cx="120173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kern="0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B.A.A.</a:t>
            </a:r>
            <a:r>
              <a:rPr lang="it-IT" sz="1200" b="1" kern="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82 aa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kern="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PSD OR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kern="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21-07-2010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84488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3761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8053762" name="Rettangolo 50"/>
          <p:cNvSpPr>
            <a:spLocks noChangeArrowheads="1"/>
          </p:cNvSpPr>
          <p:nvPr/>
        </p:nvSpPr>
        <p:spPr bwMode="auto">
          <a:xfrm>
            <a:off x="214313" y="1357313"/>
            <a:ext cx="8715375" cy="53165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i="1">
              <a:latin typeface="Comic Sans MS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93688" y="785813"/>
            <a:ext cx="85566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Patient-Focused Multidisciplinary Heart Team Approach</a:t>
            </a:r>
            <a:endParaRPr lang="it-IT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3762404" y="3257448"/>
            <a:ext cx="1822575" cy="1822575"/>
            <a:chOff x="4091056" y="1600089"/>
            <a:chExt cx="1822575" cy="1822575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9" name="Oval 19"/>
            <p:cNvSpPr/>
            <p:nvPr/>
          </p:nvSpPr>
          <p:spPr>
            <a:xfrm>
              <a:off x="4091056" y="1600089"/>
              <a:ext cx="1822575" cy="1822575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50" name="Oval 4"/>
            <p:cNvSpPr/>
            <p:nvPr/>
          </p:nvSpPr>
          <p:spPr>
            <a:xfrm>
              <a:off x="4313431" y="1866999"/>
              <a:ext cx="1371600" cy="1288755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lIns="22860" tIns="22860" rIns="22860" bIns="22860" spcCol="1270" anchor="ctr"/>
            <a:lstStyle/>
            <a:p>
              <a:pPr algn="ctr" defTabSz="8001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Comic Sans MS" pitchFamily="66" charset="0"/>
                  <a:cs typeface="Arial"/>
                </a:rPr>
                <a:t>Successful THV PROGRAM</a:t>
              </a:r>
            </a:p>
          </p:txBody>
        </p:sp>
      </p:grpSp>
      <p:sp>
        <p:nvSpPr>
          <p:cNvPr id="36" name="Content Placeholder 2"/>
          <p:cNvSpPr txBox="1">
            <a:spLocks/>
          </p:cNvSpPr>
          <p:nvPr/>
        </p:nvSpPr>
        <p:spPr>
          <a:xfrm>
            <a:off x="390525" y="1922463"/>
            <a:ext cx="8229600" cy="45259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endParaRPr lang="en-US" sz="2800" kern="0" baseline="30000" dirty="0">
              <a:solidFill>
                <a:srgbClr val="C00000"/>
              </a:solidFill>
              <a:latin typeface="Comic Sans MS" pitchFamily="66" charset="0"/>
              <a:cs typeface="Arial"/>
            </a:endParaRPr>
          </a:p>
        </p:txBody>
      </p:sp>
      <p:graphicFrame>
        <p:nvGraphicFramePr>
          <p:cNvPr id="37" name="Diagram 6"/>
          <p:cNvGraphicFramePr/>
          <p:nvPr/>
        </p:nvGraphicFramePr>
        <p:xfrm>
          <a:off x="562004" y="1533548"/>
          <a:ext cx="8153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8" name="Picture 12" descr="E:\IHE_PDI\PA1\ST1\SE6\1.JPG"/>
          <p:cNvPicPr>
            <a:picLocks noChangeAspect="1" noChangeArrowheads="1"/>
          </p:cNvPicPr>
          <p:nvPr/>
        </p:nvPicPr>
        <p:blipFill>
          <a:blip r:embed="rId9"/>
          <a:srcRect l="22684" t="37732" r="24535" b="4861"/>
          <a:stretch>
            <a:fillRect/>
          </a:stretch>
        </p:blipFill>
        <p:spPr bwMode="auto">
          <a:xfrm>
            <a:off x="428625" y="1500188"/>
            <a:ext cx="1335088" cy="1571625"/>
          </a:xfrm>
          <a:prstGeom prst="rect">
            <a:avLst/>
          </a:prstGeom>
          <a:solidFill>
            <a:schemeClr val="bg1"/>
          </a:solidFill>
          <a:ln>
            <a:solidFill>
              <a:srgbClr val="FFFFFF">
                <a:lumMod val="85000"/>
              </a:srgb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" descr="P520886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3375" y="4657725"/>
            <a:ext cx="1966913" cy="1524000"/>
          </a:xfrm>
          <a:prstGeom prst="rect">
            <a:avLst/>
          </a:prstGeom>
          <a:solidFill>
            <a:schemeClr val="bg1"/>
          </a:solidFill>
          <a:ln>
            <a:solidFill>
              <a:srgbClr val="FFFFFF">
                <a:lumMod val="85000"/>
              </a:srgb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1">
            <a:lum contrast="20000"/>
          </a:blip>
          <a:srcRect l="52832" t="19385" r="14659" b="10988"/>
          <a:stretch>
            <a:fillRect/>
          </a:stretch>
        </p:blipFill>
        <p:spPr bwMode="auto">
          <a:xfrm>
            <a:off x="5643563" y="1428750"/>
            <a:ext cx="803275" cy="1042988"/>
          </a:xfrm>
          <a:prstGeom prst="rect">
            <a:avLst/>
          </a:prstGeom>
          <a:solidFill>
            <a:schemeClr val="bg1"/>
          </a:solidFill>
          <a:ln>
            <a:solidFill>
              <a:srgbClr val="FFFFFF">
                <a:lumMod val="85000"/>
              </a:srgb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Q-FD-slide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000875" y="4429125"/>
            <a:ext cx="1519238" cy="151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3"/>
          <a:srcRect t="50000" r="24542"/>
          <a:stretch>
            <a:fillRect/>
          </a:stretch>
        </p:blipFill>
        <p:spPr bwMode="auto">
          <a:xfrm>
            <a:off x="6572250" y="1714500"/>
            <a:ext cx="2095500" cy="10493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5438775" y="3937000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111111"/>
                </a:solidFill>
                <a:latin typeface="Comic Sans MS" pitchFamily="66" charset="0"/>
                <a:cs typeface="Arial"/>
              </a:rPr>
              <a:t>Quality Visualization </a:t>
            </a:r>
          </a:p>
        </p:txBody>
      </p:sp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3686175" y="2717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111111"/>
                </a:solidFill>
                <a:latin typeface="Comic Sans MS" pitchFamily="66" charset="0"/>
                <a:cs typeface="Arial"/>
              </a:rPr>
              <a:t>Patient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111111"/>
                </a:solidFill>
                <a:latin typeface="Comic Sans MS" pitchFamily="66" charset="0"/>
                <a:cs typeface="Arial"/>
              </a:rPr>
              <a:t>Selection  </a:t>
            </a:r>
          </a:p>
        </p:txBody>
      </p:sp>
      <p:sp>
        <p:nvSpPr>
          <p:cNvPr id="45" name="TextBox 15"/>
          <p:cNvSpPr txBox="1">
            <a:spLocks noChangeArrowheads="1"/>
          </p:cNvSpPr>
          <p:nvPr/>
        </p:nvSpPr>
        <p:spPr bwMode="auto">
          <a:xfrm>
            <a:off x="2390775" y="3937000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111111"/>
                </a:solidFill>
                <a:latin typeface="Comic Sans MS" pitchFamily="66" charset="0"/>
                <a:cs typeface="Arial"/>
              </a:rPr>
              <a:t>Patient Management </a:t>
            </a:r>
          </a:p>
        </p:txBody>
      </p:sp>
      <p:sp>
        <p:nvSpPr>
          <p:cNvPr id="46" name="TextBox 16"/>
          <p:cNvSpPr txBox="1">
            <a:spLocks noChangeArrowheads="1"/>
          </p:cNvSpPr>
          <p:nvPr/>
        </p:nvSpPr>
        <p:spPr bwMode="auto">
          <a:xfrm>
            <a:off x="3914775" y="5100638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srgbClr val="111111"/>
                </a:solidFill>
                <a:latin typeface="Comic Sans MS" pitchFamily="66" charset="0"/>
                <a:cs typeface="Arial"/>
              </a:rPr>
              <a:t>Procedure  Planning </a:t>
            </a:r>
          </a:p>
        </p:txBody>
      </p:sp>
      <p:pic>
        <p:nvPicPr>
          <p:cNvPr id="8053776" name="Picture 7" descr="cuor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72500" y="6286500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53777" name="Picture 3" descr="Leonardo_Da_Vinci_Study_of_proportions_1"/>
          <p:cNvPicPr>
            <a:picLocks noChangeAspect="1" noChangeArrowheads="1"/>
          </p:cNvPicPr>
          <p:nvPr/>
        </p:nvPicPr>
        <p:blipFill>
          <a:blip r:embed="rId15">
            <a:lum bright="-20000" contrast="20000"/>
          </a:blip>
          <a:srcRect l="1581" t="6892" r="1581" b="19530"/>
          <a:stretch>
            <a:fillRect/>
          </a:stretch>
        </p:blipFill>
        <p:spPr bwMode="auto">
          <a:xfrm>
            <a:off x="3786188" y="3214688"/>
            <a:ext cx="1785937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53779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Estensione della TAVI?</a:t>
            </a:r>
          </a:p>
        </p:txBody>
      </p:sp>
      <p:sp>
        <p:nvSpPr>
          <p:cNvPr id="8086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mtClean="0">
                <a:latin typeface="Comic Sans MS" pitchFamily="66" charset="0"/>
              </a:rPr>
              <a:t>Low flow-low gradient con</a:t>
            </a:r>
          </a:p>
          <a:p>
            <a:pPr lvl="2" eaLnBrk="1" hangingPunct="1">
              <a:lnSpc>
                <a:spcPct val="150000"/>
              </a:lnSpc>
            </a:pPr>
            <a:r>
              <a:rPr lang="it-IT" smtClean="0">
                <a:latin typeface="Comic Sans MS" pitchFamily="66" charset="0"/>
              </a:rPr>
              <a:t>EF severamente ridotta</a:t>
            </a:r>
          </a:p>
          <a:p>
            <a:pPr lvl="2" eaLnBrk="1" hangingPunct="1">
              <a:lnSpc>
                <a:spcPct val="150000"/>
              </a:lnSpc>
            </a:pPr>
            <a:r>
              <a:rPr lang="it-IT" smtClean="0">
                <a:latin typeface="Comic Sans MS" pitchFamily="66" charset="0"/>
              </a:rPr>
              <a:t>scarsa / assente risposta  alla dobutamina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>
                <a:latin typeface="Comic Sans MS" pitchFamily="66" charset="0"/>
              </a:rPr>
              <a:t>Valve in valve per bioprotesi degenerata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>
                <a:latin typeface="Comic Sans MS" pitchFamily="66" charset="0"/>
              </a:rPr>
              <a:t>Popolazione a medio rischio (</a:t>
            </a:r>
            <a:r>
              <a:rPr lang="it-IT" u="sng" smtClean="0">
                <a:latin typeface="Comic Sans MS" pitchFamily="66" charset="0"/>
              </a:rPr>
              <a:t>dopo</a:t>
            </a:r>
            <a:r>
              <a:rPr lang="it-IT" smtClean="0">
                <a:latin typeface="Comic Sans MS" pitchFamily="66" charset="0"/>
              </a:rPr>
              <a:t> studi clinici randomizzati?)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1914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6821915" name="Picture 7" descr="cuo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21916" name="Rectangle 3"/>
          <p:cNvSpPr>
            <a:spLocks noChangeArrowheads="1"/>
          </p:cNvSpPr>
          <p:nvPr/>
        </p:nvSpPr>
        <p:spPr bwMode="auto">
          <a:xfrm>
            <a:off x="55563" y="47625"/>
            <a:ext cx="9032875" cy="6762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6821917" name="Text Box 12"/>
          <p:cNvSpPr txBox="1">
            <a:spLocks noChangeArrowheads="1"/>
          </p:cNvSpPr>
          <p:nvPr/>
        </p:nvSpPr>
        <p:spPr bwMode="auto">
          <a:xfrm>
            <a:off x="2928938" y="1136650"/>
            <a:ext cx="3143250" cy="10779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3200" b="1">
                <a:solidFill>
                  <a:srgbClr val="FFFF00"/>
                </a:solidFill>
                <a:latin typeface="Comic Sans MS" pitchFamily="66" charset="0"/>
              </a:rPr>
              <a:t>Paravalvular </a:t>
            </a:r>
          </a:p>
          <a:p>
            <a:pPr algn="ctr" eaLnBrk="0" hangingPunct="0"/>
            <a:r>
              <a:rPr lang="fr-FR" sz="3200" b="1">
                <a:solidFill>
                  <a:srgbClr val="FFFF00"/>
                </a:solidFill>
                <a:latin typeface="Comic Sans MS" pitchFamily="66" charset="0"/>
              </a:rPr>
              <a:t>Leak (PVL)</a:t>
            </a:r>
          </a:p>
        </p:txBody>
      </p:sp>
      <p:grpSp>
        <p:nvGrpSpPr>
          <p:cNvPr id="6821918" name="Gruppo 50"/>
          <p:cNvGrpSpPr>
            <a:grpSpLocks/>
          </p:cNvGrpSpPr>
          <p:nvPr/>
        </p:nvGrpSpPr>
        <p:grpSpPr bwMode="auto">
          <a:xfrm>
            <a:off x="6215063" y="642938"/>
            <a:ext cx="2782887" cy="2786062"/>
            <a:chOff x="5641975" y="-209518"/>
            <a:chExt cx="3355975" cy="3270250"/>
          </a:xfrm>
        </p:grpSpPr>
        <p:graphicFrame>
          <p:nvGraphicFramePr>
            <p:cNvPr id="6821910" name="Object 22"/>
            <p:cNvGraphicFramePr>
              <a:graphicFrameLocks noChangeAspect="1"/>
            </p:cNvGraphicFramePr>
            <p:nvPr/>
          </p:nvGraphicFramePr>
          <p:xfrm>
            <a:off x="5641975" y="-209518"/>
            <a:ext cx="3355975" cy="327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2038" name="Image" r:id="rId5" imgW="8126984" imgH="6095238" progId="">
                    <p:embed/>
                  </p:oleObj>
                </mc:Choice>
                <mc:Fallback>
                  <p:oleObj name="Image" r:id="rId5" imgW="8126984" imgH="6095238" progId="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4973" t="9749"/>
                        <a:stretch>
                          <a:fillRect/>
                        </a:stretch>
                      </p:blipFill>
                      <p:spPr bwMode="auto">
                        <a:xfrm>
                          <a:off x="5641975" y="-209518"/>
                          <a:ext cx="3355975" cy="3270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000000"/>
                                  </a:gs>
                                  <a:gs pos="100000">
                                    <a:srgbClr val="000000"/>
                                  </a:gs>
                                </a:gsLst>
                                <a:lin ang="540000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21934" name="Text Box 11"/>
            <p:cNvSpPr txBox="1">
              <a:spLocks noChangeArrowheads="1"/>
            </p:cNvSpPr>
            <p:nvPr/>
          </p:nvSpPr>
          <p:spPr bwMode="auto">
            <a:xfrm>
              <a:off x="8054169" y="-41813"/>
              <a:ext cx="756237" cy="5418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 b="1">
                  <a:solidFill>
                    <a:srgbClr val="FFFF00"/>
                  </a:solidFill>
                  <a:latin typeface="Comic Sans MS" pitchFamily="66" charset="0"/>
                </a:rPr>
                <a:t>LM</a:t>
              </a:r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 flipH="1">
              <a:off x="7106505" y="377449"/>
              <a:ext cx="882548" cy="6279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200" b="1" kern="0">
                <a:solidFill>
                  <a:srgbClr val="00DEA4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6821919" name="Gruppo 55"/>
          <p:cNvGrpSpPr>
            <a:grpSpLocks/>
          </p:cNvGrpSpPr>
          <p:nvPr/>
        </p:nvGrpSpPr>
        <p:grpSpPr bwMode="auto">
          <a:xfrm>
            <a:off x="241300" y="785813"/>
            <a:ext cx="2643188" cy="2928937"/>
            <a:chOff x="260320" y="785794"/>
            <a:chExt cx="3252787" cy="3308350"/>
          </a:xfrm>
        </p:grpSpPr>
        <p:graphicFrame>
          <p:nvGraphicFramePr>
            <p:cNvPr id="6821911" name="Object 23"/>
            <p:cNvGraphicFramePr>
              <a:graphicFrameLocks noChangeAspect="1"/>
            </p:cNvGraphicFramePr>
            <p:nvPr/>
          </p:nvGraphicFramePr>
          <p:xfrm>
            <a:off x="260320" y="790556"/>
            <a:ext cx="3252787" cy="3303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2039" name="Image" r:id="rId7" imgW="8126984" imgH="6095238" progId="">
                    <p:embed/>
                  </p:oleObj>
                </mc:Choice>
                <mc:Fallback>
                  <p:oleObj name="Image" r:id="rId7" imgW="8126984" imgH="6095238" progId="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6907"/>
                        <a:stretch>
                          <a:fillRect/>
                        </a:stretch>
                      </p:blipFill>
                      <p:spPr bwMode="auto">
                        <a:xfrm>
                          <a:off x="260320" y="790556"/>
                          <a:ext cx="3252787" cy="3303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000000"/>
                                  </a:gs>
                                  <a:gs pos="100000">
                                    <a:srgbClr val="000000"/>
                                  </a:gs>
                                </a:gsLst>
                                <a:lin ang="540000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21932" name="Text Box 10"/>
            <p:cNvSpPr txBox="1">
              <a:spLocks noChangeArrowheads="1"/>
            </p:cNvSpPr>
            <p:nvPr/>
          </p:nvSpPr>
          <p:spPr bwMode="auto">
            <a:xfrm>
              <a:off x="285720" y="785794"/>
              <a:ext cx="854570" cy="4519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000" b="1">
                  <a:solidFill>
                    <a:srgbClr val="FFFF00"/>
                  </a:solidFill>
                  <a:latin typeface="Comic Sans MS" pitchFamily="66" charset="0"/>
                </a:rPr>
                <a:t>RCA</a:t>
              </a:r>
            </a:p>
          </p:txBody>
        </p:sp>
        <p:sp>
          <p:nvSpPr>
            <p:cNvPr id="46" name="Line 15"/>
            <p:cNvSpPr>
              <a:spLocks noChangeShapeType="1"/>
            </p:cNvSpPr>
            <p:nvPr/>
          </p:nvSpPr>
          <p:spPr bwMode="auto">
            <a:xfrm>
              <a:off x="928460" y="1286081"/>
              <a:ext cx="629067" cy="22055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200" b="1" kern="0">
                <a:solidFill>
                  <a:srgbClr val="00DEA4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6821920" name="Gruppo 49"/>
          <p:cNvGrpSpPr>
            <a:grpSpLocks/>
          </p:cNvGrpSpPr>
          <p:nvPr/>
        </p:nvGrpSpPr>
        <p:grpSpPr bwMode="auto">
          <a:xfrm>
            <a:off x="250825" y="3878263"/>
            <a:ext cx="2678113" cy="2765425"/>
            <a:chOff x="179388" y="3535363"/>
            <a:chExt cx="3100387" cy="3148012"/>
          </a:xfrm>
        </p:grpSpPr>
        <p:sp>
          <p:nvSpPr>
            <p:cNvPr id="36" name="Text Box 5"/>
            <p:cNvSpPr txBox="1">
              <a:spLocks noChangeArrowheads="1"/>
            </p:cNvSpPr>
            <p:nvPr/>
          </p:nvSpPr>
          <p:spPr bwMode="auto">
            <a:xfrm>
              <a:off x="2798269" y="3904017"/>
              <a:ext cx="183781" cy="3668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endParaRPr lang="fr-FR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  <p:graphicFrame>
          <p:nvGraphicFramePr>
            <p:cNvPr id="6821912" name="Object 24"/>
            <p:cNvGraphicFramePr>
              <a:graphicFrameLocks noChangeAspect="1"/>
            </p:cNvGraphicFramePr>
            <p:nvPr/>
          </p:nvGraphicFramePr>
          <p:xfrm>
            <a:off x="179388" y="3535363"/>
            <a:ext cx="3100387" cy="3148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2040" name="Image" r:id="rId9" imgW="8126984" imgH="6095238" progId="">
                    <p:embed/>
                  </p:oleObj>
                </mc:Choice>
                <mc:Fallback>
                  <p:oleObj name="Image" r:id="rId9" imgW="8126984" imgH="6095238" progId="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5903" t="12621" r="8281"/>
                        <a:stretch>
                          <a:fillRect/>
                        </a:stretch>
                      </p:blipFill>
                      <p:spPr bwMode="auto">
                        <a:xfrm>
                          <a:off x="179388" y="3535363"/>
                          <a:ext cx="3100387" cy="3148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000000"/>
                                  </a:gs>
                                  <a:gs pos="100000">
                                    <a:srgbClr val="000000"/>
                                  </a:gs>
                                </a:gsLst>
                                <a:lin ang="540000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21931" name="Text Box 16"/>
            <p:cNvSpPr txBox="1">
              <a:spLocks noChangeArrowheads="1"/>
            </p:cNvSpPr>
            <p:nvPr/>
          </p:nvSpPr>
          <p:spPr bwMode="auto">
            <a:xfrm>
              <a:off x="2204643" y="6195508"/>
              <a:ext cx="987641" cy="4203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chemeClr val="bg1"/>
                  </a:solidFill>
                  <a:latin typeface="Comic Sans MS" pitchFamily="66" charset="0"/>
                </a:rPr>
                <a:t>Above</a:t>
              </a:r>
            </a:p>
          </p:txBody>
        </p:sp>
      </p:grpSp>
      <p:grpSp>
        <p:nvGrpSpPr>
          <p:cNvPr id="6821921" name="Gruppo 51"/>
          <p:cNvGrpSpPr>
            <a:grpSpLocks/>
          </p:cNvGrpSpPr>
          <p:nvPr/>
        </p:nvGrpSpPr>
        <p:grpSpPr bwMode="auto">
          <a:xfrm>
            <a:off x="6215063" y="3635375"/>
            <a:ext cx="2786062" cy="2579688"/>
            <a:chOff x="6103650" y="3657143"/>
            <a:chExt cx="3384550" cy="3136902"/>
          </a:xfrm>
        </p:grpSpPr>
        <p:graphicFrame>
          <p:nvGraphicFramePr>
            <p:cNvPr id="6821913" name="Object 25"/>
            <p:cNvGraphicFramePr>
              <a:graphicFrameLocks noChangeAspect="1"/>
            </p:cNvGraphicFramePr>
            <p:nvPr/>
          </p:nvGraphicFramePr>
          <p:xfrm>
            <a:off x="6103650" y="3657143"/>
            <a:ext cx="3384550" cy="31369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2041" name="Image" r:id="rId11" imgW="8126984" imgH="6095238" progId="">
                    <p:embed/>
                  </p:oleObj>
                </mc:Choice>
                <mc:Fallback>
                  <p:oleObj name="Image" r:id="rId11" imgW="8126984" imgH="6095238" progId="">
                    <p:embed/>
                    <p:pic>
                      <p:nvPicPr>
                        <p:cNvPr id="0" name="Picture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5828" t="34270" r="24924" b="17578"/>
                        <a:stretch>
                          <a:fillRect/>
                        </a:stretch>
                      </p:blipFill>
                      <p:spPr bwMode="auto">
                        <a:xfrm>
                          <a:off x="6103650" y="3657143"/>
                          <a:ext cx="3384550" cy="31369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000000"/>
                                  </a:gs>
                                  <a:gs pos="100000">
                                    <a:srgbClr val="000000"/>
                                  </a:gs>
                                </a:gsLst>
                                <a:lin ang="540000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21929" name="Text Box 17"/>
            <p:cNvSpPr txBox="1">
              <a:spLocks noChangeArrowheads="1"/>
            </p:cNvSpPr>
            <p:nvPr/>
          </p:nvSpPr>
          <p:spPr bwMode="auto">
            <a:xfrm>
              <a:off x="8446798" y="6272919"/>
              <a:ext cx="976006" cy="4490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chemeClr val="bg1"/>
                  </a:solidFill>
                  <a:latin typeface="Comic Sans MS" pitchFamily="66" charset="0"/>
                </a:rPr>
                <a:t>Below</a:t>
              </a:r>
            </a:p>
          </p:txBody>
        </p:sp>
      </p:grpSp>
      <p:pic>
        <p:nvPicPr>
          <p:cNvPr id="6821922" name="Picture 9" descr="Meunier AnaPath"/>
          <p:cNvPicPr>
            <a:picLocks noChangeAspect="1" noChangeArrowheads="1"/>
          </p:cNvPicPr>
          <p:nvPr/>
        </p:nvPicPr>
        <p:blipFill>
          <a:blip r:embed="rId13"/>
          <a:srcRect l="30775" t="10719" r="22762" b="21693"/>
          <a:stretch>
            <a:fillRect/>
          </a:stretch>
        </p:blipFill>
        <p:spPr bwMode="auto">
          <a:xfrm>
            <a:off x="3030538" y="2935288"/>
            <a:ext cx="303530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21923" name="Line 13"/>
          <p:cNvSpPr>
            <a:spLocks noChangeShapeType="1"/>
          </p:cNvSpPr>
          <p:nvPr/>
        </p:nvSpPr>
        <p:spPr bwMode="auto">
          <a:xfrm>
            <a:off x="4286250" y="2286000"/>
            <a:ext cx="142875" cy="1143000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6821925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01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28625" y="708025"/>
            <a:ext cx="828675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Impatto sulla mortalità legato al rigurgito aortico</a:t>
            </a:r>
          </a:p>
        </p:txBody>
      </p:sp>
      <p:sp>
        <p:nvSpPr>
          <p:cNvPr id="8089603" name="Text Box 5"/>
          <p:cNvSpPr txBox="1">
            <a:spLocks noChangeArrowheads="1"/>
          </p:cNvSpPr>
          <p:nvPr/>
        </p:nvSpPr>
        <p:spPr bwMode="auto">
          <a:xfrm>
            <a:off x="2286000" y="6500813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>
                <a:solidFill>
                  <a:schemeClr val="accent1"/>
                </a:solidFill>
                <a:latin typeface="Comic Sans MS" pitchFamily="66" charset="0"/>
              </a:rPr>
              <a:t>Zahn R. The German TAVI Registry, EuroPCR 2010</a:t>
            </a:r>
          </a:p>
        </p:txBody>
      </p:sp>
      <p:pic>
        <p:nvPicPr>
          <p:cNvPr id="8089604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605" name="Rettangolo 12"/>
          <p:cNvSpPr>
            <a:spLocks noChangeArrowheads="1"/>
          </p:cNvSpPr>
          <p:nvPr/>
        </p:nvSpPr>
        <p:spPr bwMode="auto">
          <a:xfrm>
            <a:off x="928688" y="1785938"/>
            <a:ext cx="7500937" cy="45005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 sz="1600" b="1">
              <a:latin typeface="Comic Sans MS" pitchFamily="66" charset="0"/>
            </a:endParaRPr>
          </a:p>
        </p:txBody>
      </p:sp>
      <p:sp>
        <p:nvSpPr>
          <p:cNvPr id="20" name="Freeform 13"/>
          <p:cNvSpPr>
            <a:spLocks/>
          </p:cNvSpPr>
          <p:nvPr/>
        </p:nvSpPr>
        <p:spPr bwMode="auto">
          <a:xfrm>
            <a:off x="3394075" y="2559050"/>
            <a:ext cx="1003300" cy="1847850"/>
          </a:xfrm>
          <a:custGeom>
            <a:avLst/>
            <a:gdLst>
              <a:gd name="T0" fmla="*/ 0 w 408"/>
              <a:gd name="T1" fmla="*/ 1043 h 1043"/>
              <a:gd name="T2" fmla="*/ 0 w 408"/>
              <a:gd name="T3" fmla="*/ 0 h 1043"/>
              <a:gd name="T4" fmla="*/ 408 w 408"/>
              <a:gd name="T5" fmla="*/ 0 h 1043"/>
              <a:gd name="T6" fmla="*/ 0 60000 65536"/>
              <a:gd name="T7" fmla="*/ 0 60000 65536"/>
              <a:gd name="T8" fmla="*/ 0 60000 65536"/>
              <a:gd name="T9" fmla="*/ 0 w 408"/>
              <a:gd name="T10" fmla="*/ 0 h 1043"/>
              <a:gd name="T11" fmla="*/ 408 w 408"/>
              <a:gd name="T12" fmla="*/ 1043 h 10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1043">
                <a:moveTo>
                  <a:pt x="0" y="1043"/>
                </a:moveTo>
                <a:lnTo>
                  <a:pt x="0" y="0"/>
                </a:lnTo>
                <a:lnTo>
                  <a:pt x="408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1" name="Freeform 14"/>
          <p:cNvSpPr>
            <a:spLocks/>
          </p:cNvSpPr>
          <p:nvPr/>
        </p:nvSpPr>
        <p:spPr bwMode="auto">
          <a:xfrm flipH="1">
            <a:off x="5440363" y="2559050"/>
            <a:ext cx="1206500" cy="263525"/>
          </a:xfrm>
          <a:custGeom>
            <a:avLst/>
            <a:gdLst>
              <a:gd name="T0" fmla="*/ 0 w 408"/>
              <a:gd name="T1" fmla="*/ 1043 h 1043"/>
              <a:gd name="T2" fmla="*/ 0 w 408"/>
              <a:gd name="T3" fmla="*/ 0 h 1043"/>
              <a:gd name="T4" fmla="*/ 408 w 408"/>
              <a:gd name="T5" fmla="*/ 0 h 1043"/>
              <a:gd name="T6" fmla="*/ 0 60000 65536"/>
              <a:gd name="T7" fmla="*/ 0 60000 65536"/>
              <a:gd name="T8" fmla="*/ 0 60000 65536"/>
              <a:gd name="T9" fmla="*/ 0 w 408"/>
              <a:gd name="T10" fmla="*/ 0 h 1043"/>
              <a:gd name="T11" fmla="*/ 408 w 408"/>
              <a:gd name="T12" fmla="*/ 1043 h 10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1043">
                <a:moveTo>
                  <a:pt x="0" y="1043"/>
                </a:moveTo>
                <a:lnTo>
                  <a:pt x="0" y="0"/>
                </a:lnTo>
                <a:lnTo>
                  <a:pt x="408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519363" y="4768850"/>
            <a:ext cx="1739900" cy="1128713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756275" y="3154363"/>
            <a:ext cx="1738313" cy="27432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1771650" y="1993900"/>
            <a:ext cx="0" cy="39036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1711325" y="5897563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1711325" y="5508625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1711325" y="5122863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1711325" y="4725988"/>
            <a:ext cx="50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1711325" y="4338638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1711325" y="3949700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1711325" y="3563938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1711325" y="3176588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>
            <a:off x="1711325" y="2779713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>
            <a:off x="1711325" y="2390775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>
            <a:off x="1711325" y="2005013"/>
            <a:ext cx="603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>
            <a:off x="1771650" y="5897563"/>
            <a:ext cx="647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7" name="Line 21"/>
          <p:cNvSpPr>
            <a:spLocks noChangeShapeType="1"/>
          </p:cNvSpPr>
          <p:nvPr/>
        </p:nvSpPr>
        <p:spPr bwMode="auto">
          <a:xfrm flipV="1">
            <a:off x="1771650" y="5897563"/>
            <a:ext cx="0" cy="587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8" name="Line 22"/>
          <p:cNvSpPr>
            <a:spLocks noChangeShapeType="1"/>
          </p:cNvSpPr>
          <p:nvPr/>
        </p:nvSpPr>
        <p:spPr bwMode="auto">
          <a:xfrm flipV="1">
            <a:off x="5008563" y="5897563"/>
            <a:ext cx="0" cy="587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9" name="Line 23"/>
          <p:cNvSpPr>
            <a:spLocks noChangeShapeType="1"/>
          </p:cNvSpPr>
          <p:nvPr/>
        </p:nvSpPr>
        <p:spPr bwMode="auto">
          <a:xfrm flipV="1">
            <a:off x="8245475" y="5884863"/>
            <a:ext cx="0" cy="714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3221038" y="4468813"/>
            <a:ext cx="3397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5.9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6394450" y="2852738"/>
            <a:ext cx="4651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14.1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1527175" y="5767388"/>
            <a:ext cx="1254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0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1531938" y="5376863"/>
            <a:ext cx="1254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2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4" name="Rectangle 28"/>
          <p:cNvSpPr>
            <a:spLocks noChangeArrowheads="1"/>
          </p:cNvSpPr>
          <p:nvPr/>
        </p:nvSpPr>
        <p:spPr bwMode="auto">
          <a:xfrm>
            <a:off x="1531938" y="4987925"/>
            <a:ext cx="1254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4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5" name="Rectangle 29"/>
          <p:cNvSpPr>
            <a:spLocks noChangeArrowheads="1"/>
          </p:cNvSpPr>
          <p:nvPr/>
        </p:nvSpPr>
        <p:spPr bwMode="auto">
          <a:xfrm>
            <a:off x="1531938" y="4598988"/>
            <a:ext cx="1254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6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6" name="Rectangle 30"/>
          <p:cNvSpPr>
            <a:spLocks noChangeArrowheads="1"/>
          </p:cNvSpPr>
          <p:nvPr/>
        </p:nvSpPr>
        <p:spPr bwMode="auto">
          <a:xfrm>
            <a:off x="1531938" y="4208463"/>
            <a:ext cx="1254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8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7" name="Rectangle 31"/>
          <p:cNvSpPr>
            <a:spLocks noChangeArrowheads="1"/>
          </p:cNvSpPr>
          <p:nvPr/>
        </p:nvSpPr>
        <p:spPr bwMode="auto">
          <a:xfrm>
            <a:off x="1406525" y="3819525"/>
            <a:ext cx="2508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10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8" name="Rectangle 32"/>
          <p:cNvSpPr>
            <a:spLocks noChangeArrowheads="1"/>
          </p:cNvSpPr>
          <p:nvPr/>
        </p:nvSpPr>
        <p:spPr bwMode="auto">
          <a:xfrm>
            <a:off x="1406525" y="3430588"/>
            <a:ext cx="250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12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9" name="Rectangle 33"/>
          <p:cNvSpPr>
            <a:spLocks noChangeArrowheads="1"/>
          </p:cNvSpPr>
          <p:nvPr/>
        </p:nvSpPr>
        <p:spPr bwMode="auto">
          <a:xfrm>
            <a:off x="1406525" y="3040063"/>
            <a:ext cx="250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14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0" name="Rectangle 34"/>
          <p:cNvSpPr>
            <a:spLocks noChangeArrowheads="1"/>
          </p:cNvSpPr>
          <p:nvPr/>
        </p:nvSpPr>
        <p:spPr bwMode="auto">
          <a:xfrm>
            <a:off x="1406525" y="2651125"/>
            <a:ext cx="2508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16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" name="Rectangle 35"/>
          <p:cNvSpPr>
            <a:spLocks noChangeArrowheads="1"/>
          </p:cNvSpPr>
          <p:nvPr/>
        </p:nvSpPr>
        <p:spPr bwMode="auto">
          <a:xfrm>
            <a:off x="1406525" y="2262188"/>
            <a:ext cx="250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18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2" name="Rectangle 36"/>
          <p:cNvSpPr>
            <a:spLocks noChangeArrowheads="1"/>
          </p:cNvSpPr>
          <p:nvPr/>
        </p:nvSpPr>
        <p:spPr bwMode="auto">
          <a:xfrm>
            <a:off x="1409700" y="1873250"/>
            <a:ext cx="2508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20</a:t>
            </a:r>
            <a:endParaRPr lang="en-US" sz="16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3" name="Rectangle 37"/>
          <p:cNvSpPr>
            <a:spLocks noChangeArrowheads="1"/>
          </p:cNvSpPr>
          <p:nvPr/>
        </p:nvSpPr>
        <p:spPr bwMode="auto">
          <a:xfrm rot="16200000">
            <a:off x="-37306" y="3810794"/>
            <a:ext cx="23733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In-</a:t>
            </a:r>
            <a:r>
              <a:rPr lang="en-US" sz="1600" b="1" dirty="0" err="1">
                <a:solidFill>
                  <a:srgbClr val="000000"/>
                </a:solidFill>
                <a:latin typeface="Comic Sans MS" pitchFamily="66" charset="0"/>
                <a:cs typeface="+mn-cs"/>
              </a:rPr>
              <a:t>hosptial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Mortality %</a:t>
            </a:r>
            <a:endParaRPr lang="en-US" sz="1600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4" name="Rectangle 38"/>
          <p:cNvSpPr>
            <a:spLocks noChangeArrowheads="1"/>
          </p:cNvSpPr>
          <p:nvPr/>
        </p:nvSpPr>
        <p:spPr bwMode="auto">
          <a:xfrm>
            <a:off x="2263775" y="6013450"/>
            <a:ext cx="22653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Residual AI 0-I (82%)</a:t>
            </a:r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5416550" y="6013450"/>
            <a:ext cx="2422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Residual AI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≥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II (18%)</a:t>
            </a: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4356100" y="2393950"/>
            <a:ext cx="11874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600" b="1" i="1">
                <a:solidFill>
                  <a:srgbClr val="000000"/>
                </a:solidFill>
                <a:latin typeface="Comic Sans MS" pitchFamily="66" charset="0"/>
                <a:cs typeface="+mn-cs"/>
              </a:rPr>
              <a:t>P</a:t>
            </a:r>
            <a:r>
              <a:rPr lang="en-US" sz="16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 &lt; 0.001</a:t>
            </a: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89644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4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1649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91650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91652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4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91656" name="Picture 2"/>
          <p:cNvPicPr>
            <a:picLocks noChangeAspect="1" noChangeArrowheads="1"/>
          </p:cNvPicPr>
          <p:nvPr/>
        </p:nvPicPr>
        <p:blipFill>
          <a:blip r:embed="rId4"/>
          <a:srcRect l="20197" t="13406" r="18925" b="6250"/>
          <a:stretch>
            <a:fillRect/>
          </a:stretch>
        </p:blipFill>
        <p:spPr bwMode="auto">
          <a:xfrm>
            <a:off x="611188" y="912813"/>
            <a:ext cx="79216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81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3450882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762000" y="687388"/>
            <a:ext cx="76200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Prevalence of </a:t>
            </a:r>
            <a:r>
              <a:rPr lang="en-US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Valvular</a:t>
            </a: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Heart Disease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14313" y="1357313"/>
            <a:ext cx="8715375" cy="2016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 algn="just">
              <a:spcAft>
                <a:spcPts val="600"/>
              </a:spcAft>
              <a:buClr>
                <a:srgbClr val="00CC99"/>
              </a:buClr>
              <a:buFont typeface="Arial" pitchFamily="34" charset="0"/>
              <a:buChar char="•"/>
              <a:defRPr/>
            </a:pP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The </a:t>
            </a:r>
            <a:r>
              <a:rPr lang="de-CH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incidence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of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valvular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heart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disease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is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steeply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increasing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with</a:t>
            </a:r>
            <a:r>
              <a:rPr lang="de-CH" sz="240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age</a:t>
            </a:r>
            <a:endParaRPr lang="de-CH" sz="2400" dirty="0">
              <a:solidFill>
                <a:schemeClr val="bg1"/>
              </a:solidFill>
              <a:latin typeface="Comic Sans MS" pitchFamily="66" charset="0"/>
              <a:cs typeface="Arial" pitchFamily="34" charset="0"/>
            </a:endParaRPr>
          </a:p>
          <a:p>
            <a:pPr marL="355600" indent="-355600" algn="just">
              <a:spcAft>
                <a:spcPts val="600"/>
              </a:spcAft>
              <a:buClr>
                <a:srgbClr val="00CC99"/>
              </a:buClr>
              <a:buFont typeface="Arial" pitchFamily="34" charset="0"/>
              <a:buChar char="•"/>
              <a:defRPr/>
            </a:pP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In a </a:t>
            </a:r>
            <a:r>
              <a:rPr lang="de-CH" sz="2400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patient</a:t>
            </a: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population</a:t>
            </a: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of </a:t>
            </a:r>
            <a:r>
              <a:rPr lang="de-CH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pitchFamily="34" charset="0"/>
              </a:rPr>
              <a:t>≥</a:t>
            </a:r>
            <a:r>
              <a:rPr lang="de-CH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75 </a:t>
            </a:r>
            <a:r>
              <a:rPr lang="de-CH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years</a:t>
            </a: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, </a:t>
            </a:r>
            <a:r>
              <a:rPr lang="de-CH" sz="2400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the</a:t>
            </a: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prevalence</a:t>
            </a: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of </a:t>
            </a:r>
            <a:r>
              <a:rPr lang="de-C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valvular </a:t>
            </a:r>
            <a:r>
              <a:rPr lang="de-CH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aortic</a:t>
            </a:r>
            <a:r>
              <a:rPr lang="de-C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stenosis </a:t>
            </a:r>
            <a:r>
              <a:rPr lang="de-CH" sz="2400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is</a:t>
            </a: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approximately</a:t>
            </a: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8-10%</a:t>
            </a:r>
            <a:r>
              <a:rPr lang="de-CH" sz="24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(</a:t>
            </a:r>
            <a:r>
              <a:rPr lang="de-CH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as</a:t>
            </a:r>
            <a:r>
              <a:rPr lang="de-CH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shown</a:t>
            </a:r>
            <a:r>
              <a:rPr lang="de-CH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in a large </a:t>
            </a:r>
            <a:r>
              <a:rPr lang="de-CH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population-based</a:t>
            </a:r>
            <a:r>
              <a:rPr lang="de-CH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de-CH" dirty="0" err="1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study</a:t>
            </a:r>
            <a:r>
              <a:rPr lang="de-CH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)</a:t>
            </a:r>
            <a:endParaRPr lang="de-CH" sz="2400" dirty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450885" name="TextBox 25"/>
          <p:cNvSpPr txBox="1">
            <a:spLocks noChangeArrowheads="1"/>
          </p:cNvSpPr>
          <p:nvPr/>
        </p:nvSpPr>
        <p:spPr bwMode="auto">
          <a:xfrm>
            <a:off x="857250" y="6286500"/>
            <a:ext cx="742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FF6600"/>
              </a:buClr>
              <a:buSzPct val="130000"/>
            </a:pPr>
            <a:r>
              <a:rPr lang="en-US" sz="1200">
                <a:solidFill>
                  <a:srgbClr val="00CC99"/>
                </a:solidFill>
                <a:latin typeface="Comic Sans MS" pitchFamily="66" charset="0"/>
              </a:rPr>
              <a:t>Nkomo VT,  Gardin JM, Skelton TM, Gottdiener JS, Scott CG, Enriquez-Sarano M. Burden of valvular heart diseases: a population-based study. Lancet 2006; 368: 1005-1011</a:t>
            </a:r>
          </a:p>
        </p:txBody>
      </p:sp>
      <p:pic>
        <p:nvPicPr>
          <p:cNvPr id="3450886" name="Picture 4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l="13943" t="48402" r="12424" b="7278"/>
          <a:stretch>
            <a:fillRect/>
          </a:stretch>
        </p:blipFill>
        <p:spPr bwMode="auto">
          <a:xfrm>
            <a:off x="2500313" y="3376613"/>
            <a:ext cx="41433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887" name="Picture 4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l="20354" t="5687" r="57059" b="87444"/>
          <a:stretch>
            <a:fillRect/>
          </a:stretch>
        </p:blipFill>
        <p:spPr bwMode="auto">
          <a:xfrm>
            <a:off x="3214688" y="3571875"/>
            <a:ext cx="8572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3450889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4" y="0"/>
            <a:ext cx="9149434" cy="686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667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079" y="1319784"/>
            <a:ext cx="4178807" cy="816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0771" y="395372"/>
            <a:ext cx="70371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8665">
              <a:lnSpc>
                <a:spcPct val="100000"/>
              </a:lnSpc>
            </a:pPr>
            <a:r>
              <a:rPr dirty="0">
                <a:solidFill>
                  <a:srgbClr val="252525"/>
                </a:solidFill>
              </a:rPr>
              <a:t>W</a:t>
            </a:r>
            <a:r>
              <a:rPr spc="-65" dirty="0">
                <a:solidFill>
                  <a:srgbClr val="252525"/>
                </a:solidFill>
              </a:rPr>
              <a:t>h</a:t>
            </a:r>
            <a:r>
              <a:rPr dirty="0">
                <a:solidFill>
                  <a:srgbClr val="252525"/>
                </a:solidFill>
              </a:rPr>
              <a:t>y</a:t>
            </a:r>
            <a:r>
              <a:rPr spc="-1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52525"/>
                </a:solidFill>
              </a:rPr>
              <a:t>o</a:t>
            </a:r>
            <a:r>
              <a:rPr spc="-25" dirty="0">
                <a:solidFill>
                  <a:srgbClr val="252525"/>
                </a:solidFill>
              </a:rPr>
              <a:t>p</a:t>
            </a:r>
            <a:r>
              <a:rPr dirty="0">
                <a:solidFill>
                  <a:srgbClr val="252525"/>
                </a:solidFill>
              </a:rPr>
              <a:t>ti</a:t>
            </a:r>
            <a:r>
              <a:rPr spc="-25" dirty="0">
                <a:solidFill>
                  <a:srgbClr val="252525"/>
                </a:solidFill>
              </a:rPr>
              <a:t>m</a:t>
            </a:r>
            <a:r>
              <a:rPr dirty="0">
                <a:solidFill>
                  <a:srgbClr val="252525"/>
                </a:solidFill>
              </a:rPr>
              <a:t>iz</a:t>
            </a:r>
            <a:r>
              <a:rPr spc="-20" dirty="0">
                <a:solidFill>
                  <a:srgbClr val="252525"/>
                </a:solidFill>
              </a:rPr>
              <a:t>i</a:t>
            </a:r>
            <a:r>
              <a:rPr spc="-5" dirty="0">
                <a:solidFill>
                  <a:srgbClr val="252525"/>
                </a:solidFill>
              </a:rPr>
              <a:t>n</a:t>
            </a:r>
            <a:r>
              <a:rPr dirty="0">
                <a:solidFill>
                  <a:srgbClr val="252525"/>
                </a:solidFill>
              </a:rPr>
              <a:t>g</a:t>
            </a:r>
            <a:r>
              <a:rPr spc="-1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pc="-325" dirty="0">
                <a:solidFill>
                  <a:srgbClr val="252525"/>
                </a:solidFill>
              </a:rPr>
              <a:t>T</a:t>
            </a:r>
            <a:r>
              <a:rPr spc="-160" dirty="0">
                <a:solidFill>
                  <a:srgbClr val="252525"/>
                </a:solidFill>
              </a:rPr>
              <a:t>A</a:t>
            </a:r>
            <a:r>
              <a:rPr spc="-5" dirty="0">
                <a:solidFill>
                  <a:srgbClr val="252525"/>
                </a:solidFill>
              </a:rPr>
              <a:t>V</a:t>
            </a:r>
            <a:r>
              <a:rPr dirty="0">
                <a:solidFill>
                  <a:srgbClr val="252525"/>
                </a:solidFill>
              </a:rPr>
              <a:t>I</a:t>
            </a:r>
            <a:r>
              <a:rPr spc="-1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52525"/>
                </a:solidFill>
              </a:rPr>
              <a:t>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6047" y="3156208"/>
            <a:ext cx="2426335" cy="215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13264</a:t>
            </a:r>
            <a:endParaRPr sz="1600">
              <a:latin typeface="Calibri"/>
              <a:cs typeface="Calibri"/>
            </a:endParaRPr>
          </a:p>
          <a:p>
            <a:pPr marR="1877695" algn="ctr">
              <a:lnSpc>
                <a:spcPct val="100000"/>
              </a:lnSpc>
              <a:spcBef>
                <a:spcPts val="735"/>
              </a:spcBef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12</a:t>
            </a:r>
            <a:r>
              <a:rPr sz="1600" spc="-25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00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1950">
              <a:latin typeface="Times New Roman"/>
              <a:cs typeface="Times New Roman"/>
            </a:endParaRPr>
          </a:p>
          <a:p>
            <a:pPr marR="1774825" algn="ctr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80</a:t>
            </a:r>
            <a:r>
              <a:rPr sz="1600" spc="-25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1950">
              <a:latin typeface="Times New Roman"/>
              <a:cs typeface="Times New Roman"/>
            </a:endParaRPr>
          </a:p>
          <a:p>
            <a:pPr marR="1774825" algn="ctr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40</a:t>
            </a:r>
            <a:r>
              <a:rPr sz="1600" spc="-3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1950">
              <a:latin typeface="Times New Roman"/>
              <a:cs typeface="Times New Roman"/>
            </a:endParaRPr>
          </a:p>
          <a:p>
            <a:pPr marL="424180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527" y="2847086"/>
            <a:ext cx="3248025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51075" algn="l"/>
                <a:tab pos="3234690" algn="l"/>
              </a:tabLst>
            </a:pPr>
            <a:r>
              <a:rPr sz="1600" u="sng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3F3F3F"/>
                </a:solidFill>
                <a:latin typeface="Times New Roman"/>
                <a:cs typeface="Times New Roman"/>
              </a:rPr>
              <a:t>	</a:t>
            </a:r>
            <a:r>
              <a:rPr sz="1600" u="sng" dirty="0">
                <a:solidFill>
                  <a:srgbClr val="3F3F3F"/>
                </a:solidFill>
                <a:latin typeface="Calibri"/>
                <a:cs typeface="Calibri"/>
              </a:rPr>
              <a:t>15594 </a:t>
            </a:r>
            <a:r>
              <a:rPr sz="1600" u="sng" dirty="0">
                <a:solidFill>
                  <a:srgbClr val="3F3F3F"/>
                </a:solidFill>
                <a:latin typeface="Times New Roman"/>
                <a:cs typeface="Times New Roman"/>
              </a:rPr>
              <a:t>	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6047" y="2962928"/>
            <a:ext cx="541020" cy="230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16</a:t>
            </a:r>
            <a:r>
              <a:rPr sz="1600" spc="-3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00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57655" y="3119627"/>
          <a:ext cx="3179054" cy="2435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075"/>
                <a:gridCol w="301751"/>
                <a:gridCol w="304799"/>
                <a:gridCol w="454151"/>
                <a:gridCol w="301751"/>
                <a:gridCol w="301751"/>
                <a:gridCol w="454151"/>
                <a:gridCol w="301751"/>
                <a:gridCol w="304799"/>
                <a:gridCol w="227075"/>
              </a:tblGrid>
              <a:tr h="307847">
                <a:tc gridSpan="7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8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9163">
                <a:tc gridSpan="4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5739">
                <a:tc gridSpan="4"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600" spc="-5" dirty="0">
                          <a:solidFill>
                            <a:srgbClr val="3F3F3F"/>
                          </a:solidFill>
                          <a:latin typeface="Calibri"/>
                          <a:cs typeface="Calibri"/>
                        </a:rPr>
                        <a:t>1044</a:t>
                      </a:r>
                      <a:r>
                        <a:rPr sz="1600" dirty="0">
                          <a:solidFill>
                            <a:srgbClr val="3F3F3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600" spc="10" dirty="0">
                          <a:solidFill>
                            <a:srgbClr val="3F3F3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7" baseline="-26041" dirty="0">
                          <a:solidFill>
                            <a:srgbClr val="3F3F3F"/>
                          </a:solidFill>
                          <a:latin typeface="Calibri"/>
                          <a:cs typeface="Calibri"/>
                        </a:rPr>
                        <a:t>9899</a:t>
                      </a:r>
                      <a:endParaRPr sz="2400" baseline="-2604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3F3F3F"/>
                          </a:solidFill>
                          <a:latin typeface="Calibri"/>
                          <a:cs typeface="Calibri"/>
                        </a:rPr>
                        <a:t>9953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3F3F3F"/>
                          </a:solidFill>
                          <a:latin typeface="Calibri"/>
                          <a:cs typeface="Calibri"/>
                        </a:rPr>
                        <a:t>9502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3151">
                <a:tc rowSpan="3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09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996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530351"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530351"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243F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143">
                      <a:solidFill>
                        <a:srgbClr val="D9D9D9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3">
                      <a:solidFill>
                        <a:srgbClr val="D9D9D9"/>
                      </a:solidFill>
                      <a:prstDash val="solid"/>
                    </a:lnT>
                    <a:lnB w="9143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373891" y="5348599"/>
            <a:ext cx="436880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r>
              <a:rPr sz="1600" spc="-25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33572" y="5348599"/>
            <a:ext cx="436880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r>
              <a:rPr sz="1600" spc="-25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93396" y="5348599"/>
            <a:ext cx="436880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r>
              <a:rPr sz="1600" spc="-25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87295" y="5654040"/>
            <a:ext cx="113030" cy="109855"/>
          </a:xfrm>
          <a:custGeom>
            <a:avLst/>
            <a:gdLst/>
            <a:ahLst/>
            <a:cxnLst/>
            <a:rect l="l" t="t" r="r" b="b"/>
            <a:pathLst>
              <a:path w="113030" h="109854">
                <a:moveTo>
                  <a:pt x="0" y="109727"/>
                </a:moveTo>
                <a:lnTo>
                  <a:pt x="112775" y="109727"/>
                </a:lnTo>
                <a:lnTo>
                  <a:pt x="112775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139189" y="5601870"/>
            <a:ext cx="408940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79191" y="5654040"/>
            <a:ext cx="113030" cy="109855"/>
          </a:xfrm>
          <a:custGeom>
            <a:avLst/>
            <a:gdLst/>
            <a:ahLst/>
            <a:cxnLst/>
            <a:rect l="l" t="t" r="r" b="b"/>
            <a:pathLst>
              <a:path w="113030" h="109854">
                <a:moveTo>
                  <a:pt x="0" y="109727"/>
                </a:moveTo>
                <a:lnTo>
                  <a:pt x="112775" y="109727"/>
                </a:lnTo>
                <a:lnTo>
                  <a:pt x="112775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B8CD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830197" y="5601870"/>
            <a:ext cx="462280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600" spc="-2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595959"/>
                </a:solidFill>
                <a:latin typeface="Calibri"/>
                <a:cs typeface="Calibri"/>
              </a:rPr>
              <a:t>VR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6882" y="1492880"/>
            <a:ext cx="3585845" cy="1064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800" spc="-135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100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V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252525"/>
                </a:solidFill>
                <a:latin typeface="Calibri"/>
                <a:cs typeface="Calibri"/>
              </a:rPr>
              <a:t>v</a:t>
            </a: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l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u</a:t>
            </a:r>
            <a:r>
              <a:rPr sz="1800" spc="-15" dirty="0">
                <a:solidFill>
                  <a:srgbClr val="252525"/>
                </a:solidFill>
                <a:latin typeface="Calibri"/>
                <a:cs typeface="Calibri"/>
              </a:rPr>
              <a:t>me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s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s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ng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252525"/>
                </a:solidFill>
                <a:latin typeface="Calibri"/>
                <a:cs typeface="Calibri"/>
              </a:rPr>
              <a:t>s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d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il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y</a:t>
            </a:r>
            <a:r>
              <a:rPr sz="18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w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th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m</a:t>
            </a:r>
            <a:r>
              <a:rPr sz="1800" spc="10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d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65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25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du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252525"/>
                </a:solidFill>
                <a:latin typeface="Calibri"/>
                <a:cs typeface="Calibri"/>
              </a:rPr>
              <a:t>S</a:t>
            </a:r>
            <a:r>
              <a:rPr sz="1800" spc="-100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V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*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*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</a:pP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-</a:t>
            </a:r>
            <a:r>
              <a:rPr sz="1600" spc="-5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G</a:t>
            </a:r>
            <a:r>
              <a:rPr sz="1600" spc="-15" dirty="0">
                <a:solidFill>
                  <a:srgbClr val="3F3F3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3F3F3F"/>
                </a:solidFill>
                <a:latin typeface="Calibri"/>
                <a:cs typeface="Calibri"/>
              </a:rPr>
              <a:t>r</a:t>
            </a:r>
            <a:r>
              <a:rPr sz="1600" spc="10" dirty="0">
                <a:solidFill>
                  <a:srgbClr val="3F3F3F"/>
                </a:solidFill>
                <a:latin typeface="Calibri"/>
                <a:cs typeface="Calibri"/>
              </a:rPr>
              <a:t>m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600" spc="-35" dirty="0">
                <a:solidFill>
                  <a:srgbClr val="3F3F3F"/>
                </a:solidFill>
                <a:latin typeface="Calibri"/>
                <a:cs typeface="Calibri"/>
              </a:rPr>
              <a:t>n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y</a:t>
            </a:r>
            <a:r>
              <a:rPr sz="1600" spc="-5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-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09159" y="2337816"/>
            <a:ext cx="4413503" cy="3066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90488" y="5056632"/>
            <a:ext cx="182880" cy="109855"/>
          </a:xfrm>
          <a:custGeom>
            <a:avLst/>
            <a:gdLst/>
            <a:ahLst/>
            <a:cxnLst/>
            <a:rect l="l" t="t" r="r" b="b"/>
            <a:pathLst>
              <a:path w="182879" h="109854">
                <a:moveTo>
                  <a:pt x="0" y="109727"/>
                </a:moveTo>
                <a:lnTo>
                  <a:pt x="182879" y="109727"/>
                </a:lnTo>
                <a:lnTo>
                  <a:pt x="182879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20840" y="5001767"/>
            <a:ext cx="170815" cy="165100"/>
          </a:xfrm>
          <a:custGeom>
            <a:avLst/>
            <a:gdLst/>
            <a:ahLst/>
            <a:cxnLst/>
            <a:rect l="l" t="t" r="r" b="b"/>
            <a:pathLst>
              <a:path w="170815" h="165100">
                <a:moveTo>
                  <a:pt x="0" y="164591"/>
                </a:moveTo>
                <a:lnTo>
                  <a:pt x="170687" y="164591"/>
                </a:lnTo>
                <a:lnTo>
                  <a:pt x="170687" y="0"/>
                </a:lnTo>
                <a:lnTo>
                  <a:pt x="0" y="0"/>
                </a:lnTo>
                <a:lnTo>
                  <a:pt x="0" y="164591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32903" y="4767072"/>
            <a:ext cx="180340" cy="399415"/>
          </a:xfrm>
          <a:custGeom>
            <a:avLst/>
            <a:gdLst/>
            <a:ahLst/>
            <a:cxnLst/>
            <a:rect l="l" t="t" r="r" b="b"/>
            <a:pathLst>
              <a:path w="180340" h="399414">
                <a:moveTo>
                  <a:pt x="0" y="399287"/>
                </a:moveTo>
                <a:lnTo>
                  <a:pt x="179831" y="399287"/>
                </a:lnTo>
                <a:lnTo>
                  <a:pt x="179831" y="0"/>
                </a:lnTo>
                <a:lnTo>
                  <a:pt x="0" y="0"/>
                </a:lnTo>
                <a:lnTo>
                  <a:pt x="0" y="399287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51064" y="4620767"/>
            <a:ext cx="198120" cy="546100"/>
          </a:xfrm>
          <a:custGeom>
            <a:avLst/>
            <a:gdLst/>
            <a:ahLst/>
            <a:cxnLst/>
            <a:rect l="l" t="t" r="r" b="b"/>
            <a:pathLst>
              <a:path w="198120" h="546100">
                <a:moveTo>
                  <a:pt x="0" y="545591"/>
                </a:moveTo>
                <a:lnTo>
                  <a:pt x="198119" y="545591"/>
                </a:lnTo>
                <a:lnTo>
                  <a:pt x="198119" y="0"/>
                </a:lnTo>
                <a:lnTo>
                  <a:pt x="0" y="0"/>
                </a:lnTo>
                <a:lnTo>
                  <a:pt x="0" y="545591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69223" y="4447032"/>
            <a:ext cx="207645" cy="719455"/>
          </a:xfrm>
          <a:custGeom>
            <a:avLst/>
            <a:gdLst/>
            <a:ahLst/>
            <a:cxnLst/>
            <a:rect l="l" t="t" r="r" b="b"/>
            <a:pathLst>
              <a:path w="207645" h="719454">
                <a:moveTo>
                  <a:pt x="0" y="719327"/>
                </a:moveTo>
                <a:lnTo>
                  <a:pt x="207263" y="719327"/>
                </a:lnTo>
                <a:lnTo>
                  <a:pt x="207263" y="0"/>
                </a:lnTo>
                <a:lnTo>
                  <a:pt x="0" y="0"/>
                </a:lnTo>
                <a:lnTo>
                  <a:pt x="0" y="719327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02623" y="4337304"/>
            <a:ext cx="234950" cy="829310"/>
          </a:xfrm>
          <a:custGeom>
            <a:avLst/>
            <a:gdLst/>
            <a:ahLst/>
            <a:cxnLst/>
            <a:rect l="l" t="t" r="r" b="b"/>
            <a:pathLst>
              <a:path w="234950" h="829310">
                <a:moveTo>
                  <a:pt x="0" y="829055"/>
                </a:moveTo>
                <a:lnTo>
                  <a:pt x="234695" y="829055"/>
                </a:lnTo>
                <a:lnTo>
                  <a:pt x="234695" y="0"/>
                </a:lnTo>
                <a:lnTo>
                  <a:pt x="0" y="0"/>
                </a:lnTo>
                <a:lnTo>
                  <a:pt x="0" y="829055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76544" y="2764536"/>
            <a:ext cx="3267710" cy="683260"/>
          </a:xfrm>
          <a:custGeom>
            <a:avLst/>
            <a:gdLst/>
            <a:ahLst/>
            <a:cxnLst/>
            <a:rect l="l" t="t" r="r" b="b"/>
            <a:pathLst>
              <a:path w="3267709" h="683260">
                <a:moveTo>
                  <a:pt x="0" y="682751"/>
                </a:moveTo>
                <a:lnTo>
                  <a:pt x="3267456" y="682751"/>
                </a:lnTo>
                <a:lnTo>
                  <a:pt x="3267456" y="0"/>
                </a:lnTo>
                <a:lnTo>
                  <a:pt x="0" y="0"/>
                </a:lnTo>
                <a:lnTo>
                  <a:pt x="0" y="68275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84776" y="2301240"/>
            <a:ext cx="1831975" cy="433070"/>
          </a:xfrm>
          <a:custGeom>
            <a:avLst/>
            <a:gdLst/>
            <a:ahLst/>
            <a:cxnLst/>
            <a:rect l="l" t="t" r="r" b="b"/>
            <a:pathLst>
              <a:path w="1831975" h="433069">
                <a:moveTo>
                  <a:pt x="0" y="432815"/>
                </a:moveTo>
                <a:lnTo>
                  <a:pt x="1831847" y="432815"/>
                </a:lnTo>
                <a:lnTo>
                  <a:pt x="1831847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12791" y="1322832"/>
            <a:ext cx="4181855" cy="816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11311" y="2712720"/>
            <a:ext cx="143510" cy="146685"/>
          </a:xfrm>
          <a:custGeom>
            <a:avLst/>
            <a:gdLst/>
            <a:ahLst/>
            <a:cxnLst/>
            <a:rect l="l" t="t" r="r" b="b"/>
            <a:pathLst>
              <a:path w="143509" h="146685">
                <a:moveTo>
                  <a:pt x="0" y="146303"/>
                </a:moveTo>
                <a:lnTo>
                  <a:pt x="143255" y="146303"/>
                </a:lnTo>
                <a:lnTo>
                  <a:pt x="143255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11311" y="3017520"/>
            <a:ext cx="143510" cy="143510"/>
          </a:xfrm>
          <a:custGeom>
            <a:avLst/>
            <a:gdLst/>
            <a:ahLst/>
            <a:cxnLst/>
            <a:rect l="l" t="t" r="r" b="b"/>
            <a:pathLst>
              <a:path w="143509" h="143510">
                <a:moveTo>
                  <a:pt x="0" y="143255"/>
                </a:moveTo>
                <a:lnTo>
                  <a:pt x="143255" y="143255"/>
                </a:lnTo>
                <a:lnTo>
                  <a:pt x="143255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95415" y="5577840"/>
            <a:ext cx="2030095" cy="307975"/>
          </a:xfrm>
          <a:custGeom>
            <a:avLst/>
            <a:gdLst/>
            <a:ahLst/>
            <a:cxnLst/>
            <a:rect l="l" t="t" r="r" b="b"/>
            <a:pathLst>
              <a:path w="2030095" h="307975">
                <a:moveTo>
                  <a:pt x="0" y="307847"/>
                </a:moveTo>
                <a:lnTo>
                  <a:pt x="2029967" y="307847"/>
                </a:lnTo>
                <a:lnTo>
                  <a:pt x="2029967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070471" y="1495928"/>
            <a:ext cx="3859529" cy="171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he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d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s</a:t>
            </a:r>
            <a:r>
              <a:rPr sz="18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252525"/>
                </a:solidFill>
                <a:latin typeface="Calibri"/>
                <a:cs typeface="Calibri"/>
              </a:rPr>
              <a:t>x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p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d</a:t>
            </a:r>
            <a:r>
              <a:rPr sz="18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spc="-35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inue</a:t>
            </a:r>
            <a:r>
              <a:rPr sz="1800" spc="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due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h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p</a:t>
            </a:r>
            <a:r>
              <a:rPr sz="1800" spc="10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si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v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esul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ts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Calibri"/>
                <a:cs typeface="Calibri"/>
              </a:rPr>
              <a:t>f</a:t>
            </a:r>
            <a:r>
              <a:rPr sz="1800" spc="10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l</a:t>
            </a: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w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ris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k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252525"/>
                </a:solidFill>
                <a:latin typeface="Calibri"/>
                <a:cs typeface="Calibri"/>
              </a:rPr>
              <a:t>p</a:t>
            </a:r>
            <a:r>
              <a:rPr sz="1800" spc="-25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ie</a:t>
            </a:r>
            <a:r>
              <a:rPr sz="1800" spc="-35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ts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R="20955" algn="ctr">
              <a:lnSpc>
                <a:spcPct val="100000"/>
              </a:lnSpc>
            </a:pP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-</a:t>
            </a:r>
            <a:r>
              <a:rPr sz="1600" spc="-5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F3F3F"/>
                </a:solidFill>
                <a:latin typeface="Calibri"/>
                <a:cs typeface="Calibri"/>
              </a:rPr>
              <a:t>Ger</a:t>
            </a:r>
            <a:r>
              <a:rPr sz="1600" spc="5" dirty="0">
                <a:solidFill>
                  <a:srgbClr val="3F3F3F"/>
                </a:solidFill>
                <a:latin typeface="Calibri"/>
                <a:cs typeface="Calibri"/>
              </a:rPr>
              <a:t>m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600" spc="-35" dirty="0">
                <a:solidFill>
                  <a:srgbClr val="3F3F3F"/>
                </a:solidFill>
                <a:latin typeface="Calibri"/>
                <a:cs typeface="Calibri"/>
              </a:rPr>
              <a:t>n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y</a:t>
            </a:r>
            <a:r>
              <a:rPr sz="1600" spc="-4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-</a:t>
            </a:r>
            <a:endParaRPr sz="1600">
              <a:latin typeface="Calibri"/>
              <a:cs typeface="Calibri"/>
            </a:endParaRPr>
          </a:p>
          <a:p>
            <a:pPr marL="3369310" marR="109220" indent="-13335" algn="r">
              <a:lnSpc>
                <a:spcPct val="145100"/>
              </a:lnSpc>
              <a:spcBef>
                <a:spcPts val="254"/>
              </a:spcBef>
            </a:pPr>
            <a:r>
              <a:rPr sz="1400" spc="-140" dirty="0">
                <a:latin typeface="Calibri"/>
                <a:cs typeface="Calibri"/>
              </a:rPr>
              <a:t>T</a:t>
            </a:r>
            <a:r>
              <a:rPr sz="1400" spc="-75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VR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75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VR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7215" y="6307637"/>
            <a:ext cx="2938145" cy="33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**</a:t>
            </a:r>
            <a:r>
              <a:rPr sz="1100" spc="1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Q</a:t>
            </a:r>
            <a:r>
              <a:rPr sz="1100" spc="10" dirty="0">
                <a:latin typeface="Calibri"/>
                <a:cs typeface="Calibri"/>
              </a:rPr>
              <a:t>U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Calibri"/>
                <a:cs typeface="Calibri"/>
              </a:rPr>
              <a:t>da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abas</a:t>
            </a:r>
            <a:r>
              <a:rPr sz="1100" spc="-10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r</a:t>
            </a:r>
            <a:r>
              <a:rPr sz="1100" spc="-15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enk</a:t>
            </a:r>
            <a:r>
              <a:rPr sz="1100" spc="5" dirty="0">
                <a:latin typeface="Calibri"/>
                <a:cs typeface="Calibri"/>
              </a:rPr>
              <a:t>l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pp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-5" dirty="0">
                <a:latin typeface="Calibri"/>
                <a:cs typeface="Calibri"/>
              </a:rPr>
              <a:t>h</a:t>
            </a:r>
            <a:r>
              <a:rPr sz="1100" spc="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r</a:t>
            </a:r>
            <a:r>
              <a:rPr sz="1100" spc="-5" dirty="0">
                <a:latin typeface="Calibri"/>
                <a:cs typeface="Calibri"/>
              </a:rPr>
              <a:t>u</a:t>
            </a:r>
            <a:r>
              <a:rPr sz="1100" dirty="0">
                <a:latin typeface="Calibri"/>
                <a:cs typeface="Calibri"/>
              </a:rPr>
              <a:t>r</a:t>
            </a:r>
            <a:r>
              <a:rPr sz="1100" spc="5" dirty="0">
                <a:latin typeface="Calibri"/>
                <a:cs typeface="Calibri"/>
              </a:rPr>
              <a:t>gie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Calibri"/>
                <a:cs typeface="Calibri"/>
              </a:rPr>
              <a:t>i</a:t>
            </a:r>
            <a:r>
              <a:rPr sz="1100" spc="-5" dirty="0">
                <a:latin typeface="Calibri"/>
                <a:cs typeface="Calibri"/>
              </a:rPr>
              <a:t>s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spc="5" dirty="0">
                <a:latin typeface="Calibri"/>
                <a:cs typeface="Calibri"/>
              </a:rPr>
              <a:t>li</a:t>
            </a:r>
            <a:r>
              <a:rPr sz="1100" dirty="0">
                <a:latin typeface="Calibri"/>
                <a:cs typeface="Calibri"/>
              </a:rPr>
              <a:t>ert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(Ka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h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er</a:t>
            </a:r>
            <a:r>
              <a:rPr sz="1100" spc="5" dirty="0">
                <a:latin typeface="Calibri"/>
                <a:cs typeface="Calibri"/>
              </a:rPr>
              <a:t>g</a:t>
            </a:r>
            <a:r>
              <a:rPr sz="1100" dirty="0">
                <a:latin typeface="Calibri"/>
                <a:cs typeface="Calibri"/>
              </a:rPr>
              <a:t>es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ü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z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)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Q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G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M</a:t>
            </a:r>
            <a:r>
              <a:rPr sz="1100" dirty="0">
                <a:latin typeface="Calibri"/>
                <a:cs typeface="Calibri"/>
              </a:rPr>
              <a:t>ay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201</a:t>
            </a:r>
            <a:r>
              <a:rPr sz="1100" dirty="0"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64636" y="6307637"/>
            <a:ext cx="3190875" cy="33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Re</a:t>
            </a:r>
            <a:r>
              <a:rPr sz="1100" spc="10" dirty="0">
                <a:latin typeface="Calibri"/>
                <a:cs typeface="Calibri"/>
              </a:rPr>
              <a:t>i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0" dirty="0">
                <a:latin typeface="Calibri"/>
                <a:cs typeface="Calibri"/>
              </a:rPr>
              <a:t>ö</a:t>
            </a:r>
            <a:r>
              <a:rPr sz="1100" spc="-5" dirty="0">
                <a:latin typeface="Calibri"/>
                <a:cs typeface="Calibri"/>
              </a:rPr>
              <a:t>h</a:t>
            </a:r>
            <a:r>
              <a:rPr sz="1100" dirty="0">
                <a:latin typeface="Calibri"/>
                <a:cs typeface="Calibri"/>
              </a:rPr>
              <a:t>l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et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l</a:t>
            </a:r>
            <a:r>
              <a:rPr sz="1100" dirty="0">
                <a:latin typeface="Calibri"/>
                <a:cs typeface="Calibri"/>
              </a:rPr>
              <a:t>;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N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5" dirty="0">
                <a:latin typeface="Calibri"/>
                <a:cs typeface="Calibri"/>
              </a:rPr>
              <a:t>g</a:t>
            </a:r>
            <a:r>
              <a:rPr sz="1100" dirty="0">
                <a:latin typeface="Calibri"/>
                <a:cs typeface="Calibri"/>
              </a:rPr>
              <a:t>l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J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M</a:t>
            </a:r>
            <a:r>
              <a:rPr sz="1100" dirty="0">
                <a:latin typeface="Calibri"/>
                <a:cs typeface="Calibri"/>
              </a:rPr>
              <a:t>ed;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Calibri"/>
                <a:cs typeface="Calibri"/>
              </a:rPr>
              <a:t>V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spc="5" dirty="0">
                <a:latin typeface="Calibri"/>
                <a:cs typeface="Calibri"/>
              </a:rPr>
              <a:t>l</a:t>
            </a:r>
            <a:r>
              <a:rPr sz="1100" spc="-5" dirty="0">
                <a:latin typeface="Calibri"/>
                <a:cs typeface="Calibri"/>
              </a:rPr>
              <a:t>u</a:t>
            </a:r>
            <a:r>
              <a:rPr sz="1100" dirty="0">
                <a:latin typeface="Calibri"/>
                <a:cs typeface="Calibri"/>
              </a:rPr>
              <a:t>me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373</a:t>
            </a:r>
            <a:r>
              <a:rPr sz="1100" spc="-5" dirty="0">
                <a:latin typeface="Calibri"/>
                <a:cs typeface="Calibri"/>
              </a:rPr>
              <a:t>(</a:t>
            </a:r>
            <a:r>
              <a:rPr sz="1100" spc="-10" dirty="0">
                <a:latin typeface="Calibri"/>
                <a:cs typeface="Calibri"/>
              </a:rPr>
              <a:t>25</a:t>
            </a:r>
            <a:r>
              <a:rPr sz="1100" spc="-5" dirty="0">
                <a:latin typeface="Calibri"/>
                <a:cs typeface="Calibri"/>
              </a:rPr>
              <a:t>)</a:t>
            </a:r>
            <a:r>
              <a:rPr sz="1100" spc="-10" dirty="0">
                <a:latin typeface="Calibri"/>
                <a:cs typeface="Calibri"/>
              </a:rPr>
              <a:t>:243</a:t>
            </a:r>
            <a:r>
              <a:rPr sz="1100" spc="-5" dirty="0">
                <a:latin typeface="Calibri"/>
                <a:cs typeface="Calibri"/>
              </a:rPr>
              <a:t>8-</a:t>
            </a:r>
            <a:r>
              <a:rPr sz="1100" spc="15" dirty="0">
                <a:latin typeface="Calibri"/>
                <a:cs typeface="Calibri"/>
              </a:rPr>
              <a:t>2</a:t>
            </a:r>
            <a:r>
              <a:rPr sz="1100" spc="-10" dirty="0">
                <a:latin typeface="Calibri"/>
                <a:cs typeface="Calibri"/>
              </a:rPr>
              <a:t>4</a:t>
            </a:r>
            <a:r>
              <a:rPr sz="1100" spc="15" dirty="0">
                <a:latin typeface="Calibri"/>
                <a:cs typeface="Calibri"/>
              </a:rPr>
              <a:t>4</a:t>
            </a:r>
            <a:r>
              <a:rPr sz="1100" spc="-10" dirty="0">
                <a:latin typeface="Calibri"/>
                <a:cs typeface="Calibri"/>
              </a:rPr>
              <a:t>7</a:t>
            </a:r>
            <a:r>
              <a:rPr sz="1100" dirty="0">
                <a:latin typeface="Calibri"/>
                <a:cs typeface="Calibri"/>
              </a:rPr>
              <a:t>;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0" dirty="0">
                <a:latin typeface="Calibri"/>
                <a:cs typeface="Calibri"/>
              </a:rPr>
              <a:t>c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b</a:t>
            </a:r>
            <a:r>
              <a:rPr sz="1100" dirty="0">
                <a:latin typeface="Calibri"/>
                <a:cs typeface="Calibri"/>
              </a:rPr>
              <a:t>er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17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201</a:t>
            </a:r>
            <a:r>
              <a:rPr sz="1100" dirty="0"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76319" y="5648352"/>
            <a:ext cx="1852930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35" dirty="0">
                <a:solidFill>
                  <a:srgbClr val="3F3F3F"/>
                </a:solidFill>
                <a:latin typeface="Calibri"/>
                <a:cs typeface="Calibri"/>
              </a:rPr>
              <a:t>P</a:t>
            </a:r>
            <a:r>
              <a:rPr sz="1400" b="1" spc="-25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t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ie</a:t>
            </a:r>
            <a:r>
              <a:rPr sz="1400" b="1" spc="-40" dirty="0">
                <a:solidFill>
                  <a:srgbClr val="3F3F3F"/>
                </a:solidFill>
                <a:latin typeface="Calibri"/>
                <a:cs typeface="Calibri"/>
              </a:rPr>
              <a:t>n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ts</a:t>
            </a:r>
            <a:r>
              <a:rPr sz="1400" b="1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7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5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–</a:t>
            </a:r>
            <a:r>
              <a:rPr sz="1400" b="1" spc="2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7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9</a:t>
            </a:r>
            <a:r>
              <a:rPr sz="140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25" dirty="0">
                <a:solidFill>
                  <a:srgbClr val="3F3F3F"/>
                </a:solidFill>
                <a:latin typeface="Calibri"/>
                <a:cs typeface="Calibri"/>
              </a:rPr>
              <a:t>y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r</a:t>
            </a:r>
            <a:r>
              <a:rPr sz="1400" b="1" spc="-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of</a:t>
            </a:r>
            <a:r>
              <a:rPr sz="1400" b="1" spc="-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400" b="1" spc="-25" dirty="0">
                <a:solidFill>
                  <a:srgbClr val="3F3F3F"/>
                </a:solidFill>
                <a:latin typeface="Calibri"/>
                <a:cs typeface="Calibri"/>
              </a:rPr>
              <a:t>g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84961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30"/>
            <a:ext cx="9144000" cy="685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091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86528" y="2627497"/>
            <a:ext cx="3971925" cy="2856230"/>
          </a:xfrm>
          <a:custGeom>
            <a:avLst/>
            <a:gdLst/>
            <a:ahLst/>
            <a:cxnLst/>
            <a:rect l="l" t="t" r="r" b="b"/>
            <a:pathLst>
              <a:path w="3971925" h="2856229">
                <a:moveTo>
                  <a:pt x="0" y="2855853"/>
                </a:moveTo>
                <a:lnTo>
                  <a:pt x="0" y="0"/>
                </a:lnTo>
                <a:lnTo>
                  <a:pt x="3971544" y="0"/>
                </a:lnTo>
                <a:lnTo>
                  <a:pt x="3971544" y="2855853"/>
                </a:lnTo>
                <a:lnTo>
                  <a:pt x="0" y="28558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17235" y="4159565"/>
            <a:ext cx="384810" cy="0"/>
          </a:xfrm>
          <a:custGeom>
            <a:avLst/>
            <a:gdLst/>
            <a:ahLst/>
            <a:cxnLst/>
            <a:rect l="l" t="t" r="r" b="b"/>
            <a:pathLst>
              <a:path w="384809">
                <a:moveTo>
                  <a:pt x="0" y="0"/>
                </a:moveTo>
                <a:lnTo>
                  <a:pt x="384570" y="0"/>
                </a:lnTo>
              </a:path>
            </a:pathLst>
          </a:custGeom>
          <a:ln w="1280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41168" y="4159565"/>
            <a:ext cx="740410" cy="0"/>
          </a:xfrm>
          <a:custGeom>
            <a:avLst/>
            <a:gdLst/>
            <a:ahLst/>
            <a:cxnLst/>
            <a:rect l="l" t="t" r="r" b="b"/>
            <a:pathLst>
              <a:path w="740409">
                <a:moveTo>
                  <a:pt x="0" y="0"/>
                </a:moveTo>
                <a:lnTo>
                  <a:pt x="740206" y="0"/>
                </a:lnTo>
              </a:path>
            </a:pathLst>
          </a:custGeom>
          <a:ln w="1280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51173" y="4159565"/>
            <a:ext cx="753110" cy="0"/>
          </a:xfrm>
          <a:custGeom>
            <a:avLst/>
            <a:gdLst/>
            <a:ahLst/>
            <a:cxnLst/>
            <a:rect l="l" t="t" r="r" b="b"/>
            <a:pathLst>
              <a:path w="753109">
                <a:moveTo>
                  <a:pt x="0" y="0"/>
                </a:moveTo>
                <a:lnTo>
                  <a:pt x="753069" y="0"/>
                </a:lnTo>
              </a:path>
            </a:pathLst>
          </a:custGeom>
          <a:ln w="1280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44702" y="4159565"/>
            <a:ext cx="369570" cy="0"/>
          </a:xfrm>
          <a:custGeom>
            <a:avLst/>
            <a:gdLst/>
            <a:ahLst/>
            <a:cxnLst/>
            <a:rect l="l" t="t" r="r" b="b"/>
            <a:pathLst>
              <a:path w="369570">
                <a:moveTo>
                  <a:pt x="0" y="0"/>
                </a:moveTo>
                <a:lnTo>
                  <a:pt x="369545" y="0"/>
                </a:lnTo>
              </a:path>
            </a:pathLst>
          </a:custGeom>
          <a:ln w="1280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17235" y="3256465"/>
            <a:ext cx="384810" cy="0"/>
          </a:xfrm>
          <a:custGeom>
            <a:avLst/>
            <a:gdLst/>
            <a:ahLst/>
            <a:cxnLst/>
            <a:rect l="l" t="t" r="r" b="b"/>
            <a:pathLst>
              <a:path w="384809">
                <a:moveTo>
                  <a:pt x="0" y="0"/>
                </a:moveTo>
                <a:lnTo>
                  <a:pt x="384570" y="0"/>
                </a:lnTo>
              </a:path>
            </a:pathLst>
          </a:custGeom>
          <a:ln w="1280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41168" y="3256465"/>
            <a:ext cx="740410" cy="0"/>
          </a:xfrm>
          <a:custGeom>
            <a:avLst/>
            <a:gdLst/>
            <a:ahLst/>
            <a:cxnLst/>
            <a:rect l="l" t="t" r="r" b="b"/>
            <a:pathLst>
              <a:path w="740409">
                <a:moveTo>
                  <a:pt x="0" y="0"/>
                </a:moveTo>
                <a:lnTo>
                  <a:pt x="740206" y="0"/>
                </a:lnTo>
              </a:path>
            </a:pathLst>
          </a:custGeom>
          <a:ln w="1280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44702" y="3256465"/>
            <a:ext cx="1459865" cy="0"/>
          </a:xfrm>
          <a:custGeom>
            <a:avLst/>
            <a:gdLst/>
            <a:ahLst/>
            <a:cxnLst/>
            <a:rect l="l" t="t" r="r" b="b"/>
            <a:pathLst>
              <a:path w="1459865">
                <a:moveTo>
                  <a:pt x="0" y="0"/>
                </a:moveTo>
                <a:lnTo>
                  <a:pt x="1459540" y="0"/>
                </a:lnTo>
              </a:path>
            </a:pathLst>
          </a:custGeom>
          <a:ln w="1280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14247" y="3475451"/>
            <a:ext cx="337185" cy="1580515"/>
          </a:xfrm>
          <a:custGeom>
            <a:avLst/>
            <a:gdLst/>
            <a:ahLst/>
            <a:cxnLst/>
            <a:rect l="l" t="t" r="r" b="b"/>
            <a:pathLst>
              <a:path w="337185" h="1580514">
                <a:moveTo>
                  <a:pt x="336925" y="0"/>
                </a:moveTo>
                <a:lnTo>
                  <a:pt x="0" y="0"/>
                </a:lnTo>
                <a:lnTo>
                  <a:pt x="0" y="1580049"/>
                </a:lnTo>
                <a:lnTo>
                  <a:pt x="336925" y="1580049"/>
                </a:lnTo>
                <a:lnTo>
                  <a:pt x="336925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04243" y="3064428"/>
            <a:ext cx="337185" cy="1991360"/>
          </a:xfrm>
          <a:custGeom>
            <a:avLst/>
            <a:gdLst/>
            <a:ahLst/>
            <a:cxnLst/>
            <a:rect l="l" t="t" r="r" b="b"/>
            <a:pathLst>
              <a:path w="337184" h="1991360">
                <a:moveTo>
                  <a:pt x="336925" y="0"/>
                </a:moveTo>
                <a:lnTo>
                  <a:pt x="0" y="0"/>
                </a:lnTo>
                <a:lnTo>
                  <a:pt x="0" y="1991072"/>
                </a:lnTo>
                <a:lnTo>
                  <a:pt x="336925" y="1991072"/>
                </a:lnTo>
                <a:lnTo>
                  <a:pt x="336925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81375" y="2798789"/>
            <a:ext cx="335915" cy="2256790"/>
          </a:xfrm>
          <a:custGeom>
            <a:avLst/>
            <a:gdLst/>
            <a:ahLst/>
            <a:cxnLst/>
            <a:rect l="l" t="t" r="r" b="b"/>
            <a:pathLst>
              <a:path w="335915" h="2256790">
                <a:moveTo>
                  <a:pt x="335859" y="0"/>
                </a:moveTo>
                <a:lnTo>
                  <a:pt x="0" y="0"/>
                </a:lnTo>
                <a:lnTo>
                  <a:pt x="0" y="2256711"/>
                </a:lnTo>
                <a:lnTo>
                  <a:pt x="335859" y="2256711"/>
                </a:lnTo>
                <a:lnTo>
                  <a:pt x="335859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44702" y="5061404"/>
            <a:ext cx="3257550" cy="0"/>
          </a:xfrm>
          <a:custGeom>
            <a:avLst/>
            <a:gdLst/>
            <a:ahLst/>
            <a:cxnLst/>
            <a:rect l="l" t="t" r="r" b="b"/>
            <a:pathLst>
              <a:path w="3257550">
                <a:moveTo>
                  <a:pt x="0" y="0"/>
                </a:moveTo>
                <a:lnTo>
                  <a:pt x="3257102" y="0"/>
                </a:lnTo>
              </a:path>
            </a:pathLst>
          </a:custGeom>
          <a:ln w="1280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53422" y="4963672"/>
            <a:ext cx="120650" cy="21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1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63802" y="4063499"/>
            <a:ext cx="308610" cy="21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-5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145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r>
              <a:rPr sz="1450" spc="1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63802" y="3163600"/>
            <a:ext cx="308610" cy="21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-5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145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r>
              <a:rPr sz="1450" spc="1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8703" y="1319784"/>
            <a:ext cx="4181855" cy="816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35095" y="4643628"/>
            <a:ext cx="897890" cy="0"/>
          </a:xfrm>
          <a:custGeom>
            <a:avLst/>
            <a:gdLst/>
            <a:ahLst/>
            <a:cxnLst/>
            <a:rect l="l" t="t" r="r" b="b"/>
            <a:pathLst>
              <a:path w="897889">
                <a:moveTo>
                  <a:pt x="0" y="0"/>
                </a:moveTo>
                <a:lnTo>
                  <a:pt x="89763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21863" y="4643628"/>
            <a:ext cx="372110" cy="0"/>
          </a:xfrm>
          <a:custGeom>
            <a:avLst/>
            <a:gdLst/>
            <a:ahLst/>
            <a:cxnLst/>
            <a:rect l="l" t="t" r="r" b="b"/>
            <a:pathLst>
              <a:path w="372110">
                <a:moveTo>
                  <a:pt x="0" y="0"/>
                </a:moveTo>
                <a:lnTo>
                  <a:pt x="37185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08632" y="4643628"/>
            <a:ext cx="372110" cy="0"/>
          </a:xfrm>
          <a:custGeom>
            <a:avLst/>
            <a:gdLst/>
            <a:ahLst/>
            <a:cxnLst/>
            <a:rect l="l" t="t" r="r" b="b"/>
            <a:pathLst>
              <a:path w="372110">
                <a:moveTo>
                  <a:pt x="0" y="0"/>
                </a:moveTo>
                <a:lnTo>
                  <a:pt x="37185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95400" y="4643628"/>
            <a:ext cx="372110" cy="0"/>
          </a:xfrm>
          <a:custGeom>
            <a:avLst/>
            <a:gdLst/>
            <a:ahLst/>
            <a:cxnLst/>
            <a:rect l="l" t="t" r="r" b="b"/>
            <a:pathLst>
              <a:path w="372110">
                <a:moveTo>
                  <a:pt x="0" y="0"/>
                </a:moveTo>
                <a:lnTo>
                  <a:pt x="37185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9619" y="4643628"/>
            <a:ext cx="187960" cy="0"/>
          </a:xfrm>
          <a:custGeom>
            <a:avLst/>
            <a:gdLst/>
            <a:ahLst/>
            <a:cxnLst/>
            <a:rect l="l" t="t" r="r" b="b"/>
            <a:pathLst>
              <a:path w="187959">
                <a:moveTo>
                  <a:pt x="0" y="0"/>
                </a:moveTo>
                <a:lnTo>
                  <a:pt x="187451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35095" y="4137660"/>
            <a:ext cx="897890" cy="0"/>
          </a:xfrm>
          <a:custGeom>
            <a:avLst/>
            <a:gdLst/>
            <a:ahLst/>
            <a:cxnLst/>
            <a:rect l="l" t="t" r="r" b="b"/>
            <a:pathLst>
              <a:path w="897889">
                <a:moveTo>
                  <a:pt x="0" y="0"/>
                </a:moveTo>
                <a:lnTo>
                  <a:pt x="89763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08632" y="4137660"/>
            <a:ext cx="1085215" cy="0"/>
          </a:xfrm>
          <a:custGeom>
            <a:avLst/>
            <a:gdLst/>
            <a:ahLst/>
            <a:cxnLst/>
            <a:rect l="l" t="t" r="r" b="b"/>
            <a:pathLst>
              <a:path w="1085214">
                <a:moveTo>
                  <a:pt x="0" y="0"/>
                </a:moveTo>
                <a:lnTo>
                  <a:pt x="1085087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5400" y="4137660"/>
            <a:ext cx="372110" cy="0"/>
          </a:xfrm>
          <a:custGeom>
            <a:avLst/>
            <a:gdLst/>
            <a:ahLst/>
            <a:cxnLst/>
            <a:rect l="l" t="t" r="r" b="b"/>
            <a:pathLst>
              <a:path w="372110">
                <a:moveTo>
                  <a:pt x="0" y="0"/>
                </a:moveTo>
                <a:lnTo>
                  <a:pt x="37185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9619" y="4137660"/>
            <a:ext cx="187960" cy="0"/>
          </a:xfrm>
          <a:custGeom>
            <a:avLst/>
            <a:gdLst/>
            <a:ahLst/>
            <a:cxnLst/>
            <a:rect l="l" t="t" r="r" b="b"/>
            <a:pathLst>
              <a:path w="187959">
                <a:moveTo>
                  <a:pt x="0" y="0"/>
                </a:moveTo>
                <a:lnTo>
                  <a:pt x="187451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35095" y="3631691"/>
            <a:ext cx="897890" cy="0"/>
          </a:xfrm>
          <a:custGeom>
            <a:avLst/>
            <a:gdLst/>
            <a:ahLst/>
            <a:cxnLst/>
            <a:rect l="l" t="t" r="r" b="b"/>
            <a:pathLst>
              <a:path w="897889">
                <a:moveTo>
                  <a:pt x="0" y="0"/>
                </a:moveTo>
                <a:lnTo>
                  <a:pt x="89763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08632" y="3631691"/>
            <a:ext cx="1256030" cy="0"/>
          </a:xfrm>
          <a:custGeom>
            <a:avLst/>
            <a:gdLst/>
            <a:ahLst/>
            <a:cxnLst/>
            <a:rect l="l" t="t" r="r" b="b"/>
            <a:pathLst>
              <a:path w="1256029">
                <a:moveTo>
                  <a:pt x="0" y="0"/>
                </a:moveTo>
                <a:lnTo>
                  <a:pt x="125577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9619" y="3631691"/>
            <a:ext cx="897890" cy="0"/>
          </a:xfrm>
          <a:custGeom>
            <a:avLst/>
            <a:gdLst/>
            <a:ahLst/>
            <a:cxnLst/>
            <a:rect l="l" t="t" r="r" b="b"/>
            <a:pathLst>
              <a:path w="897889">
                <a:moveTo>
                  <a:pt x="0" y="0"/>
                </a:moveTo>
                <a:lnTo>
                  <a:pt x="897635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9619" y="3122676"/>
            <a:ext cx="3563620" cy="0"/>
          </a:xfrm>
          <a:custGeom>
            <a:avLst/>
            <a:gdLst/>
            <a:ahLst/>
            <a:cxnLst/>
            <a:rect l="l" t="t" r="r" b="b"/>
            <a:pathLst>
              <a:path w="3563620">
                <a:moveTo>
                  <a:pt x="0" y="0"/>
                </a:moveTo>
                <a:lnTo>
                  <a:pt x="3563111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57072" y="4087367"/>
            <a:ext cx="167640" cy="1064260"/>
          </a:xfrm>
          <a:custGeom>
            <a:avLst/>
            <a:gdLst/>
            <a:ahLst/>
            <a:cxnLst/>
            <a:rect l="l" t="t" r="r" b="b"/>
            <a:pathLst>
              <a:path w="167640" h="1064260">
                <a:moveTo>
                  <a:pt x="167639" y="0"/>
                </a:moveTo>
                <a:lnTo>
                  <a:pt x="0" y="0"/>
                </a:lnTo>
                <a:lnTo>
                  <a:pt x="0" y="1063751"/>
                </a:lnTo>
                <a:lnTo>
                  <a:pt x="167639" y="1063751"/>
                </a:lnTo>
                <a:lnTo>
                  <a:pt x="16763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67255" y="3352800"/>
            <a:ext cx="170815" cy="1798320"/>
          </a:xfrm>
          <a:custGeom>
            <a:avLst/>
            <a:gdLst/>
            <a:ahLst/>
            <a:cxnLst/>
            <a:rect l="l" t="t" r="r" b="b"/>
            <a:pathLst>
              <a:path w="170814" h="1798320">
                <a:moveTo>
                  <a:pt x="170687" y="0"/>
                </a:moveTo>
                <a:lnTo>
                  <a:pt x="0" y="0"/>
                </a:lnTo>
                <a:lnTo>
                  <a:pt x="0" y="1798319"/>
                </a:lnTo>
                <a:lnTo>
                  <a:pt x="170687" y="1798319"/>
                </a:lnTo>
                <a:lnTo>
                  <a:pt x="170687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80488" y="4492752"/>
            <a:ext cx="170815" cy="658495"/>
          </a:xfrm>
          <a:custGeom>
            <a:avLst/>
            <a:gdLst/>
            <a:ahLst/>
            <a:cxnLst/>
            <a:rect l="l" t="t" r="r" b="b"/>
            <a:pathLst>
              <a:path w="170814" h="658495">
                <a:moveTo>
                  <a:pt x="170687" y="0"/>
                </a:moveTo>
                <a:lnTo>
                  <a:pt x="0" y="0"/>
                </a:lnTo>
                <a:lnTo>
                  <a:pt x="0" y="658367"/>
                </a:lnTo>
                <a:lnTo>
                  <a:pt x="170687" y="658367"/>
                </a:lnTo>
                <a:lnTo>
                  <a:pt x="170687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93719" y="3630167"/>
            <a:ext cx="170815" cy="1521460"/>
          </a:xfrm>
          <a:custGeom>
            <a:avLst/>
            <a:gdLst/>
            <a:ahLst/>
            <a:cxnLst/>
            <a:rect l="l" t="t" r="r" b="b"/>
            <a:pathLst>
              <a:path w="170814" h="1521460">
                <a:moveTo>
                  <a:pt x="170687" y="0"/>
                </a:moveTo>
                <a:lnTo>
                  <a:pt x="0" y="0"/>
                </a:lnTo>
                <a:lnTo>
                  <a:pt x="0" y="1520951"/>
                </a:lnTo>
                <a:lnTo>
                  <a:pt x="170687" y="1520951"/>
                </a:lnTo>
                <a:lnTo>
                  <a:pt x="170687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06951" y="4642103"/>
            <a:ext cx="170815" cy="509270"/>
          </a:xfrm>
          <a:custGeom>
            <a:avLst/>
            <a:gdLst/>
            <a:ahLst/>
            <a:cxnLst/>
            <a:rect l="l" t="t" r="r" b="b"/>
            <a:pathLst>
              <a:path w="170814" h="509270">
                <a:moveTo>
                  <a:pt x="170687" y="0"/>
                </a:moveTo>
                <a:lnTo>
                  <a:pt x="0" y="0"/>
                </a:lnTo>
                <a:lnTo>
                  <a:pt x="0" y="509015"/>
                </a:lnTo>
                <a:lnTo>
                  <a:pt x="170687" y="509015"/>
                </a:lnTo>
                <a:lnTo>
                  <a:pt x="170687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879230" y="5194459"/>
            <a:ext cx="2572385" cy="877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1083945" algn="l"/>
                <a:tab pos="2168525" algn="l"/>
              </a:tabLst>
            </a:pPr>
            <a:r>
              <a:rPr sz="1450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1450" spc="5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r>
              <a:rPr sz="1450" spc="-5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1450" spc="10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1450" dirty="0">
                <a:solidFill>
                  <a:srgbClr val="595959"/>
                </a:solidFill>
                <a:latin typeface="Times New Roman"/>
                <a:cs typeface="Times New Roman"/>
              </a:rPr>
              <a:t>	</a:t>
            </a:r>
            <a:r>
              <a:rPr sz="1450" spc="5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1450" spc="-5" dirty="0">
                <a:solidFill>
                  <a:srgbClr val="595959"/>
                </a:solidFill>
                <a:latin typeface="Calibri"/>
                <a:cs typeface="Calibri"/>
              </a:rPr>
              <a:t>01</a:t>
            </a:r>
            <a:r>
              <a:rPr sz="1450" spc="10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1450" dirty="0">
                <a:solidFill>
                  <a:srgbClr val="595959"/>
                </a:solidFill>
                <a:latin typeface="Times New Roman"/>
                <a:cs typeface="Times New Roman"/>
              </a:rPr>
              <a:t>	</a:t>
            </a:r>
            <a:r>
              <a:rPr sz="1450" spc="-5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r>
              <a:rPr sz="1450" spc="5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1450" spc="10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1600">
              <a:latin typeface="Times New Roman"/>
              <a:cs typeface="Times New Roman"/>
            </a:endParaRPr>
          </a:p>
          <a:p>
            <a:pPr marL="6350" algn="ctr">
              <a:lnSpc>
                <a:spcPct val="100000"/>
              </a:lnSpc>
            </a:pPr>
            <a:r>
              <a:rPr sz="1400" b="1" spc="-125" dirty="0">
                <a:solidFill>
                  <a:srgbClr val="3F3F3F"/>
                </a:solidFill>
                <a:latin typeface="Calibri"/>
                <a:cs typeface="Calibri"/>
              </a:rPr>
              <a:t>T</a:t>
            </a:r>
            <a:r>
              <a:rPr sz="1400" b="1" spc="-90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V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I</a:t>
            </a:r>
            <a:r>
              <a:rPr sz="1400" b="1" spc="-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in</a:t>
            </a:r>
            <a:r>
              <a:rPr sz="1400" b="1" dirty="0">
                <a:solidFill>
                  <a:srgbClr val="3F3F3F"/>
                </a:solidFill>
                <a:latin typeface="Calibri"/>
                <a:cs typeface="Calibri"/>
              </a:rPr>
              <a:t>-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hospi</a:t>
            </a:r>
            <a:r>
              <a:rPr sz="1400" b="1" spc="-35" dirty="0">
                <a:solidFill>
                  <a:srgbClr val="3F3F3F"/>
                </a:solidFill>
                <a:latin typeface="Calibri"/>
                <a:cs typeface="Calibri"/>
              </a:rPr>
              <a:t>t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al</a:t>
            </a:r>
            <a:r>
              <a:rPr sz="1400" b="1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c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o</a:t>
            </a:r>
            <a:r>
              <a:rPr sz="1400" b="1" spc="-40" dirty="0">
                <a:solidFill>
                  <a:srgbClr val="3F3F3F"/>
                </a:solidFill>
                <a:latin typeface="Calibri"/>
                <a:cs typeface="Calibri"/>
              </a:rPr>
              <a:t>s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ts</a:t>
            </a:r>
            <a:endParaRPr sz="1400">
              <a:latin typeface="Calibri"/>
              <a:cs typeface="Calibri"/>
            </a:endParaRPr>
          </a:p>
          <a:p>
            <a:pPr marL="6985" algn="ctr">
              <a:lnSpc>
                <a:spcPct val="100000"/>
              </a:lnSpc>
            </a:pP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(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he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l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th</a:t>
            </a:r>
            <a:r>
              <a:rPr sz="1400" b="1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c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r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p</a:t>
            </a:r>
            <a:r>
              <a:rPr sz="1400" b="1" spc="-30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400" b="1" spc="-50" dirty="0">
                <a:solidFill>
                  <a:srgbClr val="3F3F3F"/>
                </a:solidFill>
                <a:latin typeface="Calibri"/>
                <a:cs typeface="Calibri"/>
              </a:rPr>
              <a:t>y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e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r</a:t>
            </a:r>
            <a:r>
              <a:rPr sz="1400" b="1" spc="-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pe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r</a:t>
            </a:r>
            <a:r>
              <a:rPr sz="1400" b="1" spc="-10" dirty="0">
                <a:solidFill>
                  <a:srgbClr val="3F3F3F"/>
                </a:solidFill>
                <a:latin typeface="Calibri"/>
                <a:cs typeface="Calibri"/>
              </a:rPr>
              <a:t>s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p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3F3F3F"/>
                </a:solidFill>
                <a:latin typeface="Calibri"/>
                <a:cs typeface="Calibri"/>
              </a:rPr>
              <a:t>c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t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i</a:t>
            </a:r>
            <a:r>
              <a:rPr sz="1400" b="1" spc="-45" dirty="0">
                <a:solidFill>
                  <a:srgbClr val="3F3F3F"/>
                </a:solidFill>
                <a:latin typeface="Calibri"/>
                <a:cs typeface="Calibri"/>
              </a:rPr>
              <a:t>v</a:t>
            </a:r>
            <a:r>
              <a:rPr sz="1400" b="1" spc="-15" dirty="0">
                <a:solidFill>
                  <a:srgbClr val="3F3F3F"/>
                </a:solidFill>
                <a:latin typeface="Calibri"/>
                <a:cs typeface="Calibri"/>
              </a:rPr>
              <a:t>e</a:t>
            </a:r>
            <a:r>
              <a:rPr sz="1400" b="1" spc="-5" dirty="0">
                <a:solidFill>
                  <a:srgbClr val="3F3F3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752662" y="316382"/>
            <a:ext cx="709530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8665">
              <a:lnSpc>
                <a:spcPct val="100000"/>
              </a:lnSpc>
            </a:pPr>
            <a:r>
              <a:rPr dirty="0">
                <a:solidFill>
                  <a:srgbClr val="252525"/>
                </a:solidFill>
              </a:rPr>
              <a:t>W</a:t>
            </a:r>
            <a:r>
              <a:rPr spc="-65" dirty="0">
                <a:solidFill>
                  <a:srgbClr val="252525"/>
                </a:solidFill>
              </a:rPr>
              <a:t>h</a:t>
            </a:r>
            <a:r>
              <a:rPr dirty="0">
                <a:solidFill>
                  <a:srgbClr val="252525"/>
                </a:solidFill>
              </a:rPr>
              <a:t>y</a:t>
            </a:r>
            <a:r>
              <a:rPr spc="-1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52525"/>
                </a:solidFill>
              </a:rPr>
              <a:t>o</a:t>
            </a:r>
            <a:r>
              <a:rPr spc="-25" dirty="0">
                <a:solidFill>
                  <a:srgbClr val="252525"/>
                </a:solidFill>
              </a:rPr>
              <a:t>p</a:t>
            </a:r>
            <a:r>
              <a:rPr dirty="0">
                <a:solidFill>
                  <a:srgbClr val="252525"/>
                </a:solidFill>
              </a:rPr>
              <a:t>ti</a:t>
            </a:r>
            <a:r>
              <a:rPr spc="-25" dirty="0">
                <a:solidFill>
                  <a:srgbClr val="252525"/>
                </a:solidFill>
              </a:rPr>
              <a:t>m</a:t>
            </a:r>
            <a:r>
              <a:rPr dirty="0">
                <a:solidFill>
                  <a:srgbClr val="252525"/>
                </a:solidFill>
              </a:rPr>
              <a:t>iz</a:t>
            </a:r>
            <a:r>
              <a:rPr spc="-20" dirty="0">
                <a:solidFill>
                  <a:srgbClr val="252525"/>
                </a:solidFill>
              </a:rPr>
              <a:t>i</a:t>
            </a:r>
            <a:r>
              <a:rPr spc="-5" dirty="0">
                <a:solidFill>
                  <a:srgbClr val="252525"/>
                </a:solidFill>
              </a:rPr>
              <a:t>n</a:t>
            </a:r>
            <a:r>
              <a:rPr dirty="0">
                <a:solidFill>
                  <a:srgbClr val="252525"/>
                </a:solidFill>
              </a:rPr>
              <a:t>g</a:t>
            </a:r>
            <a:r>
              <a:rPr spc="-1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pc="-325" dirty="0">
                <a:solidFill>
                  <a:srgbClr val="252525"/>
                </a:solidFill>
              </a:rPr>
              <a:t>T</a:t>
            </a:r>
            <a:r>
              <a:rPr spc="-160" dirty="0">
                <a:solidFill>
                  <a:srgbClr val="252525"/>
                </a:solidFill>
              </a:rPr>
              <a:t>A</a:t>
            </a:r>
            <a:r>
              <a:rPr spc="-5" dirty="0">
                <a:solidFill>
                  <a:srgbClr val="252525"/>
                </a:solidFill>
              </a:rPr>
              <a:t>V</a:t>
            </a:r>
            <a:r>
              <a:rPr dirty="0">
                <a:solidFill>
                  <a:srgbClr val="252525"/>
                </a:solidFill>
              </a:rPr>
              <a:t>I</a:t>
            </a:r>
            <a:r>
              <a:rPr spc="-1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52525"/>
                </a:solidFill>
              </a:rPr>
              <a:t>?</a:t>
            </a:r>
          </a:p>
        </p:txBody>
      </p:sp>
      <p:sp>
        <p:nvSpPr>
          <p:cNvPr id="38" name="object 38"/>
          <p:cNvSpPr/>
          <p:nvPr/>
        </p:nvSpPr>
        <p:spPr>
          <a:xfrm>
            <a:off x="1124711" y="3782567"/>
            <a:ext cx="170815" cy="1369060"/>
          </a:xfrm>
          <a:custGeom>
            <a:avLst/>
            <a:gdLst/>
            <a:ahLst/>
            <a:cxnLst/>
            <a:rect l="l" t="t" r="r" b="b"/>
            <a:pathLst>
              <a:path w="170815" h="1369060">
                <a:moveTo>
                  <a:pt x="170687" y="0"/>
                </a:moveTo>
                <a:lnTo>
                  <a:pt x="0" y="0"/>
                </a:lnTo>
                <a:lnTo>
                  <a:pt x="0" y="1368551"/>
                </a:lnTo>
                <a:lnTo>
                  <a:pt x="170687" y="1368551"/>
                </a:lnTo>
                <a:lnTo>
                  <a:pt x="17068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37944" y="3249168"/>
            <a:ext cx="170815" cy="1902460"/>
          </a:xfrm>
          <a:custGeom>
            <a:avLst/>
            <a:gdLst/>
            <a:ahLst/>
            <a:cxnLst/>
            <a:rect l="l" t="t" r="r" b="b"/>
            <a:pathLst>
              <a:path w="170814" h="1902460">
                <a:moveTo>
                  <a:pt x="170687" y="0"/>
                </a:moveTo>
                <a:lnTo>
                  <a:pt x="0" y="0"/>
                </a:lnTo>
                <a:lnTo>
                  <a:pt x="0" y="1901951"/>
                </a:lnTo>
                <a:lnTo>
                  <a:pt x="170687" y="1901951"/>
                </a:lnTo>
                <a:lnTo>
                  <a:pt x="17068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551175" y="4288535"/>
            <a:ext cx="170815" cy="862965"/>
          </a:xfrm>
          <a:custGeom>
            <a:avLst/>
            <a:gdLst/>
            <a:ahLst/>
            <a:cxnLst/>
            <a:rect l="l" t="t" r="r" b="b"/>
            <a:pathLst>
              <a:path w="170814" h="862964">
                <a:moveTo>
                  <a:pt x="170687" y="0"/>
                </a:moveTo>
                <a:lnTo>
                  <a:pt x="0" y="0"/>
                </a:lnTo>
                <a:lnTo>
                  <a:pt x="0" y="862583"/>
                </a:lnTo>
                <a:lnTo>
                  <a:pt x="170687" y="862583"/>
                </a:lnTo>
                <a:lnTo>
                  <a:pt x="17068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64408" y="3276600"/>
            <a:ext cx="170815" cy="1874520"/>
          </a:xfrm>
          <a:custGeom>
            <a:avLst/>
            <a:gdLst/>
            <a:ahLst/>
            <a:cxnLst/>
            <a:rect l="l" t="t" r="r" b="b"/>
            <a:pathLst>
              <a:path w="170814" h="1874520">
                <a:moveTo>
                  <a:pt x="170687" y="0"/>
                </a:moveTo>
                <a:lnTo>
                  <a:pt x="0" y="0"/>
                </a:lnTo>
                <a:lnTo>
                  <a:pt x="0" y="1874519"/>
                </a:lnTo>
                <a:lnTo>
                  <a:pt x="170687" y="1874519"/>
                </a:lnTo>
                <a:lnTo>
                  <a:pt x="17068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77639" y="4642103"/>
            <a:ext cx="170815" cy="509270"/>
          </a:xfrm>
          <a:custGeom>
            <a:avLst/>
            <a:gdLst/>
            <a:ahLst/>
            <a:cxnLst/>
            <a:rect l="l" t="t" r="r" b="b"/>
            <a:pathLst>
              <a:path w="170814" h="509270">
                <a:moveTo>
                  <a:pt x="170687" y="0"/>
                </a:moveTo>
                <a:lnTo>
                  <a:pt x="0" y="0"/>
                </a:lnTo>
                <a:lnTo>
                  <a:pt x="0" y="509015"/>
                </a:lnTo>
                <a:lnTo>
                  <a:pt x="170687" y="509015"/>
                </a:lnTo>
                <a:lnTo>
                  <a:pt x="17068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69619" y="5149596"/>
            <a:ext cx="3563620" cy="0"/>
          </a:xfrm>
          <a:custGeom>
            <a:avLst/>
            <a:gdLst/>
            <a:ahLst/>
            <a:cxnLst/>
            <a:rect l="l" t="t" r="r" b="b"/>
            <a:pathLst>
              <a:path w="3563620">
                <a:moveTo>
                  <a:pt x="0" y="0"/>
                </a:moveTo>
                <a:lnTo>
                  <a:pt x="3563111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5695" y="5715000"/>
            <a:ext cx="109855" cy="109855"/>
          </a:xfrm>
          <a:custGeom>
            <a:avLst/>
            <a:gdLst/>
            <a:ahLst/>
            <a:cxnLst/>
            <a:rect l="l" t="t" r="r" b="b"/>
            <a:pathLst>
              <a:path w="109854" h="109854">
                <a:moveTo>
                  <a:pt x="0" y="109727"/>
                </a:moveTo>
                <a:lnTo>
                  <a:pt x="109727" y="109727"/>
                </a:lnTo>
                <a:lnTo>
                  <a:pt x="109727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64850" y="5307443"/>
            <a:ext cx="1446530" cy="58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3340">
              <a:lnSpc>
                <a:spcPct val="146100"/>
              </a:lnSpc>
              <a:tabLst>
                <a:tab pos="956310" algn="l"/>
              </a:tabLst>
            </a:pPr>
            <a:r>
              <a:rPr sz="1600" spc="-10" dirty="0">
                <a:solidFill>
                  <a:srgbClr val="595959"/>
                </a:solidFill>
                <a:latin typeface="Calibri"/>
                <a:cs typeface="Calibri"/>
              </a:rPr>
              <a:t>Ove</a:t>
            </a:r>
            <a:r>
              <a:rPr sz="1600" spc="1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600" dirty="0">
                <a:solidFill>
                  <a:srgbClr val="595959"/>
                </a:solidFill>
                <a:latin typeface="Times New Roman"/>
                <a:cs typeface="Times New Roman"/>
              </a:rPr>
              <a:t>	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UK</a:t>
            </a:r>
            <a:r>
              <a:rPr sz="16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600" spc="-1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16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1600" spc="-25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1600" spc="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7</a:t>
            </a:r>
            <a:r>
              <a:rPr sz="1600" spc="-25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%)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307335" y="5715000"/>
            <a:ext cx="109855" cy="109855"/>
          </a:xfrm>
          <a:custGeom>
            <a:avLst/>
            <a:gdLst/>
            <a:ahLst/>
            <a:cxnLst/>
            <a:rect l="l" t="t" r="r" b="b"/>
            <a:pathLst>
              <a:path w="109855" h="109854">
                <a:moveTo>
                  <a:pt x="0" y="109727"/>
                </a:moveTo>
                <a:lnTo>
                  <a:pt x="109727" y="109727"/>
                </a:lnTo>
                <a:lnTo>
                  <a:pt x="109727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457705" y="5307443"/>
            <a:ext cx="1775460" cy="58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ct val="100000"/>
              </a:lnSpc>
              <a:tabLst>
                <a:tab pos="654050" algn="l"/>
                <a:tab pos="1411605" algn="l"/>
              </a:tabLst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600" dirty="0">
                <a:solidFill>
                  <a:srgbClr val="595959"/>
                </a:solidFill>
                <a:latin typeface="Times New Roman"/>
                <a:cs typeface="Times New Roman"/>
              </a:rPr>
              <a:t>	</a:t>
            </a:r>
            <a:r>
              <a:rPr sz="1600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595959"/>
                </a:solidFill>
                <a:latin typeface="Calibri"/>
                <a:cs typeface="Calibri"/>
              </a:rPr>
              <a:t>+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600" dirty="0">
                <a:solidFill>
                  <a:srgbClr val="595959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595959"/>
                </a:solidFill>
                <a:latin typeface="Calibri"/>
                <a:cs typeface="Calibri"/>
              </a:rPr>
              <a:t>NL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595959"/>
                </a:solidFill>
                <a:latin typeface="Calibri"/>
                <a:cs typeface="Calibri"/>
              </a:rPr>
              <a:t>ver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600" spc="-20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16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600" spc="-20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600" spc="-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600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6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600" spc="-5" dirty="0">
                <a:solidFill>
                  <a:srgbClr val="595959"/>
                </a:solidFill>
                <a:latin typeface="Calibri"/>
                <a:cs typeface="Calibri"/>
              </a:rPr>
              <a:t>.)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6843" y="3826764"/>
            <a:ext cx="3555365" cy="0"/>
          </a:xfrm>
          <a:custGeom>
            <a:avLst/>
            <a:gdLst/>
            <a:ahLst/>
            <a:cxnLst/>
            <a:rect l="l" t="t" r="r" b="b"/>
            <a:pathLst>
              <a:path w="3555365">
                <a:moveTo>
                  <a:pt x="0" y="0"/>
                </a:moveTo>
                <a:lnTo>
                  <a:pt x="3555370" y="0"/>
                </a:lnTo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algn="ctr">
              <a:lnSpc>
                <a:spcPct val="100000"/>
              </a:lnSpc>
            </a:pPr>
            <a:r>
              <a:rPr spc="-70" dirty="0"/>
              <a:t>W</a:t>
            </a:r>
            <a:r>
              <a:rPr dirty="0"/>
              <a:t>a</a:t>
            </a:r>
            <a:r>
              <a:rPr spc="-5" dirty="0"/>
              <a:t>i</a:t>
            </a:r>
            <a:r>
              <a:rPr dirty="0"/>
              <a:t>t</a:t>
            </a:r>
            <a:r>
              <a:rPr spc="-10" dirty="0"/>
              <a:t>i</a:t>
            </a:r>
            <a:r>
              <a:rPr spc="-15" dirty="0"/>
              <a:t>n</a:t>
            </a:r>
            <a:r>
              <a:rPr dirty="0"/>
              <a:t>g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/>
              <a:t>t</a:t>
            </a:r>
            <a:r>
              <a:rPr spc="-10" dirty="0"/>
              <a:t>i</a:t>
            </a:r>
            <a:r>
              <a:rPr dirty="0"/>
              <a:t>me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5" dirty="0"/>
              <a:t>E</a:t>
            </a:r>
            <a:r>
              <a:rPr dirty="0"/>
              <a:t>U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25" dirty="0"/>
              <a:t>c</a:t>
            </a:r>
            <a:r>
              <a:rPr spc="5" dirty="0"/>
              <a:t>o</a:t>
            </a:r>
            <a:r>
              <a:rPr spc="-15" dirty="0"/>
              <a:t>u</a:t>
            </a:r>
            <a:r>
              <a:rPr spc="-35" dirty="0"/>
              <a:t>n</a:t>
            </a:r>
            <a:r>
              <a:rPr dirty="0"/>
              <a:t>t</a:t>
            </a:r>
            <a:r>
              <a:rPr spc="-10" dirty="0"/>
              <a:t>rie</a:t>
            </a:r>
            <a:r>
              <a:rPr dirty="0"/>
              <a:t>s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5" dirty="0"/>
              <a:t>v</a:t>
            </a:r>
            <a:r>
              <a:rPr dirty="0"/>
              <a:t>ar</a:t>
            </a:r>
            <a:r>
              <a:rPr spc="-10" dirty="0"/>
              <a:t>ie</a:t>
            </a:r>
            <a:r>
              <a:rPr dirty="0"/>
              <a:t>s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15" dirty="0"/>
              <a:t>b</a:t>
            </a:r>
            <a:r>
              <a:rPr dirty="0"/>
              <a:t>y</a:t>
            </a:r>
          </a:p>
          <a:p>
            <a:pPr marL="365760" algn="ctr">
              <a:lnSpc>
                <a:spcPct val="100000"/>
              </a:lnSpc>
            </a:pPr>
            <a:r>
              <a:rPr spc="-25" dirty="0"/>
              <a:t>c</a:t>
            </a:r>
            <a:r>
              <a:rPr spc="10" dirty="0"/>
              <a:t>o</a:t>
            </a:r>
            <a:r>
              <a:rPr spc="-10" dirty="0"/>
              <a:t>u</a:t>
            </a:r>
            <a:r>
              <a:rPr spc="-35" dirty="0"/>
              <a:t>n</a:t>
            </a:r>
            <a:r>
              <a:rPr spc="-10" dirty="0"/>
              <a:t>try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10" dirty="0"/>
              <a:t>w</a:t>
            </a:r>
            <a:r>
              <a:rPr spc="-5" dirty="0"/>
              <a:t>i</a:t>
            </a:r>
            <a:r>
              <a:rPr dirty="0"/>
              <a:t>th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35" dirty="0"/>
              <a:t>av</a:t>
            </a:r>
            <a:r>
              <a:rPr spc="-10" dirty="0"/>
              <a:t>g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/>
              <a:t>=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10" dirty="0"/>
              <a:t>8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30" dirty="0"/>
              <a:t>w</a:t>
            </a:r>
            <a:r>
              <a:rPr spc="-20" dirty="0"/>
              <a:t>ee</a:t>
            </a:r>
            <a:r>
              <a:rPr spc="-40" dirty="0"/>
              <a:t>k</a:t>
            </a:r>
            <a:r>
              <a:rPr spc="-10" dirty="0"/>
              <a:t>s</a:t>
            </a:r>
            <a:r>
              <a:rPr dirty="0"/>
              <a:t>*</a:t>
            </a: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indent="945515">
              <a:lnSpc>
                <a:spcPct val="100000"/>
              </a:lnSpc>
            </a:pPr>
            <a:r>
              <a:rPr sz="1400" dirty="0">
                <a:solidFill>
                  <a:srgbClr val="3F3F3F"/>
                </a:solidFill>
              </a:rPr>
              <a:t>(</a:t>
            </a:r>
            <a:r>
              <a:rPr sz="1400" spc="-20" dirty="0">
                <a:solidFill>
                  <a:srgbClr val="3F3F3F"/>
                </a:solidFill>
              </a:rPr>
              <a:t>1</a:t>
            </a:r>
            <a:r>
              <a:rPr sz="1400" spc="-10" dirty="0">
                <a:solidFill>
                  <a:srgbClr val="3F3F3F"/>
                </a:solidFill>
              </a:rPr>
              <a:t>8</a:t>
            </a:r>
            <a:r>
              <a:rPr sz="1400" spc="-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3F3F3F"/>
                </a:solidFill>
              </a:rPr>
              <a:t>c</a:t>
            </a:r>
            <a:r>
              <a:rPr sz="1400" spc="-10" dirty="0">
                <a:solidFill>
                  <a:srgbClr val="3F3F3F"/>
                </a:solidFill>
              </a:rPr>
              <a:t>e</a:t>
            </a:r>
            <a:r>
              <a:rPr sz="1400" spc="-45" dirty="0">
                <a:solidFill>
                  <a:srgbClr val="3F3F3F"/>
                </a:solidFill>
              </a:rPr>
              <a:t>nt</a:t>
            </a:r>
            <a:r>
              <a:rPr sz="1400" spc="-10" dirty="0">
                <a:solidFill>
                  <a:srgbClr val="3F3F3F"/>
                </a:solidFill>
              </a:rPr>
              <a:t>e</a:t>
            </a:r>
            <a:r>
              <a:rPr sz="1400" spc="-35" dirty="0">
                <a:solidFill>
                  <a:srgbClr val="3F3F3F"/>
                </a:solidFill>
              </a:rPr>
              <a:t>r</a:t>
            </a:r>
            <a:r>
              <a:rPr sz="1400" spc="-10" dirty="0">
                <a:solidFill>
                  <a:srgbClr val="3F3F3F"/>
                </a:solidFill>
              </a:rPr>
              <a:t>s</a:t>
            </a:r>
            <a:r>
              <a:rPr sz="1400" spc="3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3F3F3F"/>
                </a:solidFill>
              </a:rPr>
              <a:t>:</a:t>
            </a:r>
            <a:r>
              <a:rPr sz="1400" spc="-5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3F3F3F"/>
                </a:solidFill>
              </a:rPr>
              <a:t>U</a:t>
            </a:r>
            <a:r>
              <a:rPr sz="1400" spc="-10" dirty="0">
                <a:solidFill>
                  <a:srgbClr val="3F3F3F"/>
                </a:solidFill>
              </a:rPr>
              <a:t>K,</a:t>
            </a:r>
            <a:r>
              <a:rPr sz="1400" spc="-3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3F3F3F"/>
                </a:solidFill>
              </a:rPr>
              <a:t>F</a:t>
            </a:r>
            <a:r>
              <a:rPr sz="1400" dirty="0">
                <a:solidFill>
                  <a:srgbClr val="3F3F3F"/>
                </a:solidFill>
              </a:rPr>
              <a:t>R</a:t>
            </a:r>
            <a:r>
              <a:rPr sz="1400" spc="-5" dirty="0">
                <a:solidFill>
                  <a:srgbClr val="3F3F3F"/>
                </a:solidFill>
              </a:rPr>
              <a:t>,</a:t>
            </a:r>
            <a:r>
              <a:rPr sz="1400" spc="-5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3F3F3F"/>
                </a:solidFill>
              </a:rPr>
              <a:t>S</a:t>
            </a:r>
            <a:r>
              <a:rPr sz="1400" spc="-180" dirty="0">
                <a:solidFill>
                  <a:srgbClr val="3F3F3F"/>
                </a:solidFill>
              </a:rPr>
              <a:t>P</a:t>
            </a:r>
            <a:r>
              <a:rPr sz="1400" spc="-5" dirty="0">
                <a:solidFill>
                  <a:srgbClr val="3F3F3F"/>
                </a:solidFill>
              </a:rPr>
              <a:t>,</a:t>
            </a:r>
            <a:r>
              <a:rPr sz="1400" spc="-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3F3F3F"/>
                </a:solidFill>
              </a:rPr>
              <a:t>P</a:t>
            </a:r>
            <a:r>
              <a:rPr sz="1400" spc="-15" dirty="0">
                <a:solidFill>
                  <a:srgbClr val="3F3F3F"/>
                </a:solidFill>
              </a:rPr>
              <a:t>t</a:t>
            </a:r>
            <a:r>
              <a:rPr sz="1400" spc="-5" dirty="0">
                <a:solidFill>
                  <a:srgbClr val="3F3F3F"/>
                </a:solidFill>
              </a:rPr>
              <a:t>,</a:t>
            </a:r>
            <a:r>
              <a:rPr sz="1400" spc="-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3F3F3F"/>
                </a:solidFill>
              </a:rPr>
              <a:t>N</a:t>
            </a:r>
            <a:r>
              <a:rPr sz="1400" spc="-20" dirty="0">
                <a:solidFill>
                  <a:srgbClr val="3F3F3F"/>
                </a:solidFill>
              </a:rPr>
              <a:t>L</a:t>
            </a:r>
            <a:r>
              <a:rPr sz="1400" spc="-5" dirty="0">
                <a:solidFill>
                  <a:srgbClr val="3F3F3F"/>
                </a:solidFill>
              </a:rPr>
              <a:t>)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1700">
              <a:latin typeface="Times New Roman"/>
              <a:cs typeface="Times New Roman"/>
            </a:endParaRPr>
          </a:p>
          <a:p>
            <a:pPr marR="3438525" algn="ctr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</a:rPr>
              <a:t>80</a:t>
            </a:r>
            <a:endParaRPr sz="1600"/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1600"/>
          </a:p>
          <a:p>
            <a:pPr marR="3438525" algn="ctr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</a:rPr>
              <a:t>60</a:t>
            </a:r>
            <a:endParaRPr sz="1600"/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1750">
              <a:latin typeface="Times New Roman"/>
              <a:cs typeface="Times New Roman"/>
            </a:endParaRPr>
          </a:p>
          <a:p>
            <a:pPr marR="3438525" algn="ctr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</a:rPr>
              <a:t>40</a:t>
            </a:r>
            <a:endParaRPr sz="1600"/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1600"/>
          </a:p>
          <a:p>
            <a:pPr marR="3438525" algn="ctr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</a:rPr>
              <a:t>20</a:t>
            </a:r>
            <a:endParaRPr sz="1600"/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1750">
              <a:latin typeface="Times New Roman"/>
              <a:cs typeface="Times New Roman"/>
            </a:endParaRPr>
          </a:p>
          <a:p>
            <a:pPr marR="3336290" algn="ctr">
              <a:lnSpc>
                <a:spcPct val="100000"/>
              </a:lnSpc>
            </a:pPr>
            <a:r>
              <a:rPr sz="1600" dirty="0">
                <a:solidFill>
                  <a:srgbClr val="595959"/>
                </a:solidFill>
              </a:rPr>
              <a:t>0</a:t>
            </a:r>
            <a:endParaRPr sz="1600"/>
          </a:p>
        </p:txBody>
      </p:sp>
      <p:sp>
        <p:nvSpPr>
          <p:cNvPr id="50" name="object 50"/>
          <p:cNvSpPr/>
          <p:nvPr/>
        </p:nvSpPr>
        <p:spPr>
          <a:xfrm>
            <a:off x="4779263" y="1319784"/>
            <a:ext cx="4178807" cy="816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41313" y="2630789"/>
            <a:ext cx="2126615" cy="650875"/>
          </a:xfrm>
          <a:custGeom>
            <a:avLst/>
            <a:gdLst/>
            <a:ahLst/>
            <a:cxnLst/>
            <a:rect l="l" t="t" r="r" b="b"/>
            <a:pathLst>
              <a:path w="2126615" h="650875">
                <a:moveTo>
                  <a:pt x="2043652" y="26364"/>
                </a:moveTo>
                <a:lnTo>
                  <a:pt x="0" y="624230"/>
                </a:lnTo>
                <a:lnTo>
                  <a:pt x="7619" y="650626"/>
                </a:lnTo>
                <a:lnTo>
                  <a:pt x="2051330" y="52621"/>
                </a:lnTo>
                <a:lnTo>
                  <a:pt x="2043652" y="26364"/>
                </a:lnTo>
                <a:close/>
              </a:path>
              <a:path w="2126615" h="650875">
                <a:moveTo>
                  <a:pt x="2119930" y="22494"/>
                </a:moveTo>
                <a:lnTo>
                  <a:pt x="2056881" y="22494"/>
                </a:lnTo>
                <a:lnTo>
                  <a:pt x="2064501" y="48767"/>
                </a:lnTo>
                <a:lnTo>
                  <a:pt x="2051330" y="52621"/>
                </a:lnTo>
                <a:lnTo>
                  <a:pt x="2059045" y="79004"/>
                </a:lnTo>
                <a:lnTo>
                  <a:pt x="2119930" y="22494"/>
                </a:lnTo>
                <a:close/>
              </a:path>
              <a:path w="2126615" h="650875">
                <a:moveTo>
                  <a:pt x="2056881" y="22494"/>
                </a:moveTo>
                <a:lnTo>
                  <a:pt x="2043652" y="26364"/>
                </a:lnTo>
                <a:lnTo>
                  <a:pt x="2051330" y="52621"/>
                </a:lnTo>
                <a:lnTo>
                  <a:pt x="2064501" y="48767"/>
                </a:lnTo>
                <a:lnTo>
                  <a:pt x="2056881" y="22494"/>
                </a:lnTo>
                <a:close/>
              </a:path>
              <a:path w="2126615" h="650875">
                <a:moveTo>
                  <a:pt x="2035942" y="0"/>
                </a:moveTo>
                <a:lnTo>
                  <a:pt x="2043652" y="26364"/>
                </a:lnTo>
                <a:lnTo>
                  <a:pt x="2056881" y="22494"/>
                </a:lnTo>
                <a:lnTo>
                  <a:pt x="2119930" y="22494"/>
                </a:lnTo>
                <a:lnTo>
                  <a:pt x="2126498" y="16398"/>
                </a:lnTo>
                <a:lnTo>
                  <a:pt x="2035942" y="0"/>
                </a:lnTo>
                <a:close/>
              </a:path>
            </a:pathLst>
          </a:custGeom>
          <a:solidFill>
            <a:srgbClr val="243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992373" y="1484143"/>
            <a:ext cx="3743960" cy="143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r>
              <a:rPr sz="1800" spc="-3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si</a:t>
            </a:r>
            <a:r>
              <a:rPr sz="1800" spc="-15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g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spc="-85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V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180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252525"/>
                </a:solidFill>
                <a:latin typeface="Calibri"/>
                <a:cs typeface="Calibri"/>
              </a:rPr>
              <a:t>nu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m</a:t>
            </a:r>
            <a:r>
              <a:rPr sz="1800" spc="-15" dirty="0">
                <a:solidFill>
                  <a:srgbClr val="252525"/>
                </a:solidFill>
                <a:latin typeface="Calibri"/>
                <a:cs typeface="Calibri"/>
              </a:rPr>
              <a:t>b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s</a:t>
            </a:r>
            <a:r>
              <a:rPr sz="18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252525"/>
                </a:solidFill>
                <a:latin typeface="Calibri"/>
                <a:cs typeface="Calibri"/>
              </a:rPr>
              <a:t>h</a:t>
            </a:r>
            <a:r>
              <a:rPr sz="1800" spc="-25" dirty="0">
                <a:solidFill>
                  <a:srgbClr val="252525"/>
                </a:solidFill>
                <a:latin typeface="Calibri"/>
                <a:cs typeface="Calibri"/>
              </a:rPr>
              <a:t>av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ma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ssi</a:t>
            </a:r>
            <a:r>
              <a:rPr sz="1800" spc="-25" dirty="0">
                <a:solidFill>
                  <a:srgbClr val="252525"/>
                </a:solidFill>
                <a:latin typeface="Calibri"/>
                <a:cs typeface="Calibri"/>
              </a:rPr>
              <a:t>v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</a:pPr>
            <a:r>
              <a:rPr sz="1800" spc="-45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252525"/>
                </a:solidFill>
                <a:latin typeface="Calibri"/>
                <a:cs typeface="Calibri"/>
              </a:rPr>
              <a:t>f</a:t>
            </a:r>
            <a:r>
              <a:rPr sz="1800" spc="-50" dirty="0">
                <a:solidFill>
                  <a:srgbClr val="252525"/>
                </a:solidFill>
                <a:latin typeface="Calibri"/>
                <a:cs typeface="Calibri"/>
              </a:rPr>
              <a:t>f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8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h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al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h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252525"/>
                </a:solidFill>
                <a:latin typeface="Calibri"/>
                <a:cs typeface="Calibri"/>
              </a:rPr>
              <a:t>x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p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srgbClr val="252525"/>
                </a:solidFill>
                <a:latin typeface="Calibri"/>
                <a:cs typeface="Calibri"/>
              </a:rPr>
              <a:t>ns</a:t>
            </a:r>
            <a:r>
              <a:rPr sz="1800" spc="-2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252525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Times New Roman"/>
              <a:cs typeface="Times New Roman"/>
            </a:endParaRPr>
          </a:p>
          <a:p>
            <a:pPr marR="44450" algn="ctr">
              <a:lnSpc>
                <a:spcPct val="100000"/>
              </a:lnSpc>
            </a:pP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-</a:t>
            </a:r>
            <a:r>
              <a:rPr sz="1600" spc="-5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F3F3F"/>
                </a:solidFill>
                <a:latin typeface="Calibri"/>
                <a:cs typeface="Calibri"/>
              </a:rPr>
              <a:t>Ger</a:t>
            </a:r>
            <a:r>
              <a:rPr sz="1600" spc="5" dirty="0">
                <a:solidFill>
                  <a:srgbClr val="3F3F3F"/>
                </a:solidFill>
                <a:latin typeface="Calibri"/>
                <a:cs typeface="Calibri"/>
              </a:rPr>
              <a:t>m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1600" spc="-35" dirty="0">
                <a:solidFill>
                  <a:srgbClr val="3F3F3F"/>
                </a:solidFill>
                <a:latin typeface="Calibri"/>
                <a:cs typeface="Calibri"/>
              </a:rPr>
              <a:t>n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y</a:t>
            </a:r>
            <a:r>
              <a:rPr sz="1600" spc="-4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F3F3F"/>
                </a:solidFill>
                <a:latin typeface="Calibri"/>
                <a:cs typeface="Calibri"/>
              </a:rPr>
              <a:t>-</a:t>
            </a:r>
            <a:endParaRPr sz="1600">
              <a:latin typeface="Calibri"/>
              <a:cs typeface="Calibri"/>
            </a:endParaRPr>
          </a:p>
          <a:p>
            <a:pPr marL="20955" algn="ctr">
              <a:lnSpc>
                <a:spcPct val="100000"/>
              </a:lnSpc>
              <a:spcBef>
                <a:spcPts val="880"/>
              </a:spcBef>
            </a:pPr>
            <a:r>
              <a:rPr sz="2000" b="1" spc="-10" dirty="0">
                <a:solidFill>
                  <a:srgbClr val="243F60"/>
                </a:solidFill>
                <a:latin typeface="Calibri"/>
                <a:cs typeface="Calibri"/>
              </a:rPr>
              <a:t>+</a:t>
            </a:r>
            <a:r>
              <a:rPr sz="2000" b="1" spc="-6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243F60"/>
                </a:solidFill>
                <a:latin typeface="Calibri"/>
                <a:cs typeface="Calibri"/>
              </a:rPr>
              <a:t>50%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7586" y="6319829"/>
            <a:ext cx="3673475" cy="33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*</a:t>
            </a:r>
            <a:r>
              <a:rPr sz="1100" spc="-10" dirty="0">
                <a:latin typeface="Calibri"/>
                <a:cs typeface="Calibri"/>
              </a:rPr>
              <a:t>201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Calibri"/>
                <a:cs typeface="Calibri"/>
              </a:rPr>
              <a:t>S</a:t>
            </a:r>
            <a:r>
              <a:rPr sz="1100" spc="-10" dirty="0">
                <a:latin typeface="Calibri"/>
                <a:cs typeface="Calibri"/>
              </a:rPr>
              <a:t>u</a:t>
            </a:r>
            <a:r>
              <a:rPr sz="1100" dirty="0">
                <a:latin typeface="Calibri"/>
                <a:cs typeface="Calibri"/>
              </a:rPr>
              <a:t>rvey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n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1</a:t>
            </a:r>
            <a:r>
              <a:rPr sz="1100" dirty="0">
                <a:latin typeface="Calibri"/>
                <a:cs typeface="Calibri"/>
              </a:rPr>
              <a:t>8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ers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n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Calibri"/>
                <a:cs typeface="Calibri"/>
              </a:rPr>
              <a:t>Fr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dirty="0">
                <a:latin typeface="Calibri"/>
                <a:cs typeface="Calibri"/>
              </a:rPr>
              <a:t>e,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h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h</a:t>
            </a:r>
            <a:r>
              <a:rPr sz="1100" dirty="0">
                <a:latin typeface="Calibri"/>
                <a:cs typeface="Calibri"/>
              </a:rPr>
              <a:t>er</a:t>
            </a:r>
            <a:r>
              <a:rPr sz="1100" spc="10" dirty="0">
                <a:latin typeface="Calibri"/>
                <a:cs typeface="Calibri"/>
              </a:rPr>
              <a:t>l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nds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P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r</a:t>
            </a:r>
            <a:r>
              <a:rPr sz="1100" spc="-15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u</a:t>
            </a:r>
            <a:r>
              <a:rPr sz="1100" spc="5" dirty="0">
                <a:latin typeface="Calibri"/>
                <a:cs typeface="Calibri"/>
              </a:rPr>
              <a:t>g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l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Calibri"/>
                <a:cs typeface="Calibri"/>
              </a:rPr>
              <a:t>S</a:t>
            </a:r>
            <a:r>
              <a:rPr sz="1100" spc="-10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i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d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h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Calibri"/>
                <a:cs typeface="Calibri"/>
              </a:rPr>
              <a:t>U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5" dirty="0">
                <a:latin typeface="Calibri"/>
                <a:cs typeface="Calibri"/>
              </a:rPr>
              <a:t>i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ed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K</a:t>
            </a:r>
            <a:r>
              <a:rPr sz="1100" spc="10" dirty="0">
                <a:latin typeface="Calibri"/>
                <a:cs typeface="Calibri"/>
              </a:rPr>
              <a:t>i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5" dirty="0">
                <a:latin typeface="Calibri"/>
                <a:cs typeface="Calibri"/>
              </a:rPr>
              <a:t>g</a:t>
            </a:r>
            <a:r>
              <a:rPr sz="1100" spc="-5" dirty="0">
                <a:latin typeface="Calibri"/>
                <a:cs typeface="Calibri"/>
              </a:rPr>
              <a:t>d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m</a:t>
            </a:r>
            <a:endParaRPr sz="1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477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805">
              <a:lnSpc>
                <a:spcPct val="100000"/>
              </a:lnSpc>
            </a:pPr>
            <a:r>
              <a:rPr sz="4400" spc="-355" dirty="0">
                <a:latin typeface="Calibri"/>
                <a:cs typeface="Calibri"/>
              </a:rPr>
              <a:t>T</a:t>
            </a:r>
            <a:r>
              <a:rPr sz="4400" spc="-245" dirty="0">
                <a:latin typeface="Calibri"/>
                <a:cs typeface="Calibri"/>
              </a:rPr>
              <a:t>A</a:t>
            </a:r>
            <a:r>
              <a:rPr sz="4400" spc="-35" dirty="0">
                <a:latin typeface="Calibri"/>
                <a:cs typeface="Calibri"/>
              </a:rPr>
              <a:t>V</a:t>
            </a:r>
            <a:r>
              <a:rPr sz="4400" spc="-15" dirty="0">
                <a:latin typeface="Calibri"/>
                <a:cs typeface="Calibri"/>
              </a:rPr>
              <a:t>I</a:t>
            </a:r>
            <a:r>
              <a:rPr sz="4400" spc="-114" dirty="0">
                <a:latin typeface="Times New Roman"/>
                <a:cs typeface="Times New Roman"/>
              </a:rPr>
              <a:t> </a:t>
            </a:r>
            <a:r>
              <a:rPr sz="4400" spc="-20" dirty="0">
                <a:latin typeface="Calibri"/>
                <a:cs typeface="Calibri"/>
              </a:rPr>
              <a:t>le</a:t>
            </a:r>
            <a:r>
              <a:rPr sz="4400" spc="-65" dirty="0">
                <a:latin typeface="Calibri"/>
                <a:cs typeface="Calibri"/>
              </a:rPr>
              <a:t>a</a:t>
            </a:r>
            <a:r>
              <a:rPr sz="4400" spc="-20" dirty="0">
                <a:latin typeface="Calibri"/>
                <a:cs typeface="Calibri"/>
              </a:rPr>
              <a:t>fl</a:t>
            </a:r>
            <a:r>
              <a:rPr sz="4400" spc="-50" dirty="0">
                <a:latin typeface="Calibri"/>
                <a:cs typeface="Calibri"/>
              </a:rPr>
              <a:t>e</a:t>
            </a:r>
            <a:r>
              <a:rPr sz="4400" spc="-20" dirty="0">
                <a:latin typeface="Calibri"/>
                <a:cs typeface="Calibri"/>
              </a:rPr>
              <a:t>t</a:t>
            </a:r>
            <a:r>
              <a:rPr sz="4400" spc="-105" dirty="0">
                <a:latin typeface="Times New Roman"/>
                <a:cs typeface="Times New Roman"/>
              </a:rPr>
              <a:t> </a:t>
            </a:r>
            <a:r>
              <a:rPr sz="4400" spc="-25" dirty="0">
                <a:latin typeface="Calibri"/>
                <a:cs typeface="Calibri"/>
              </a:rPr>
              <a:t>c</a:t>
            </a:r>
            <a:r>
              <a:rPr sz="4400" spc="-45" dirty="0">
                <a:latin typeface="Calibri"/>
                <a:cs typeface="Calibri"/>
              </a:rPr>
              <a:t>o</a:t>
            </a:r>
            <a:r>
              <a:rPr sz="4400" spc="-25" dirty="0">
                <a:latin typeface="Calibri"/>
                <a:cs typeface="Calibri"/>
              </a:rPr>
              <a:t>a</a:t>
            </a:r>
            <a:r>
              <a:rPr sz="4400" spc="-60" dirty="0">
                <a:latin typeface="Calibri"/>
                <a:cs typeface="Calibri"/>
              </a:rPr>
              <a:t>p</a:t>
            </a:r>
            <a:r>
              <a:rPr sz="4400" spc="-80" dirty="0">
                <a:latin typeface="Calibri"/>
                <a:cs typeface="Calibri"/>
              </a:rPr>
              <a:t>ta</a:t>
            </a:r>
            <a:r>
              <a:rPr sz="4400" spc="-15" dirty="0">
                <a:latin typeface="Calibri"/>
                <a:cs typeface="Calibri"/>
              </a:rPr>
              <a:t>ti</a:t>
            </a:r>
            <a:r>
              <a:rPr sz="4400" spc="-45" dirty="0">
                <a:latin typeface="Calibri"/>
                <a:cs typeface="Calibri"/>
              </a:rPr>
              <a:t>o</a:t>
            </a:r>
            <a:r>
              <a:rPr sz="4400" spc="-25" dirty="0">
                <a:latin typeface="Calibri"/>
                <a:cs typeface="Calibri"/>
              </a:rPr>
              <a:t>n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5848" y="1345585"/>
            <a:ext cx="8975725" cy="215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spc="-1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li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800" spc="-4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8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800" spc="-15" dirty="0">
                <a:solidFill>
                  <a:srgbClr val="3F165B"/>
                </a:solidFill>
                <a:latin typeface="Calibri"/>
                <a:cs typeface="Calibri"/>
              </a:rPr>
              <a:t>mp</a:t>
            </a:r>
            <a:r>
              <a:rPr sz="2800" spc="-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800" spc="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spc="-3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800" spc="-20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800" spc="-15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spc="-8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2800" spc="-9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8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4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tri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ity</a:t>
            </a:r>
            <a:r>
              <a:rPr sz="28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Calibri"/>
                <a:cs typeface="Calibri"/>
              </a:rPr>
              <a:t>und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spc="-5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28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io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8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un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k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spc="1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142240" indent="81915" fontAlgn="auto">
              <a:spcBef>
                <a:spcPts val="67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2800" spc="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2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800" spc="-1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8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800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800" spc="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r>
              <a:rPr sz="2800" spc="15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2800" spc="-25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2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4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ortion</a:t>
            </a:r>
            <a:r>
              <a:rPr sz="2800" spc="-11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800" spc="-5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28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lead</a:t>
            </a:r>
            <a:r>
              <a:rPr sz="2800" spc="-1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cc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el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r>
              <a:rPr sz="2800" spc="-1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800" spc="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800" spc="-4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spc="-1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8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2800" spc="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z="2800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spc="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800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28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r>
              <a:rPr sz="28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800" spc="-1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imal</a:t>
            </a:r>
            <a:r>
              <a:rPr sz="2800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ode</a:t>
            </a:r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l.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04850" y="5875265"/>
            <a:ext cx="6163310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97280" algn="r" fontAlgn="auto">
              <a:spcBef>
                <a:spcPts val="0"/>
              </a:spcBef>
              <a:spcAft>
                <a:spcPts val="0"/>
              </a:spcAft>
            </a:pP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Wil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000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0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J</a:t>
            </a:r>
            <a:r>
              <a:rPr sz="20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Am</a:t>
            </a:r>
            <a:r>
              <a:rPr sz="2000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Co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20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Ca</a:t>
            </a:r>
            <a:r>
              <a:rPr sz="20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000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000" spc="-3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tv</a:t>
            </a:r>
            <a:r>
              <a:rPr sz="2000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201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;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5–32</a:t>
            </a:r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5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r>
              <a:rPr sz="2000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J</a:t>
            </a:r>
            <a:r>
              <a:rPr sz="20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Heart</a:t>
            </a:r>
            <a:r>
              <a:rPr sz="2000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4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0" spc="-5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000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9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9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9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;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8:</a:t>
            </a:r>
            <a:r>
              <a:rPr sz="2000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–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41.</a:t>
            </a:r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oh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am</a:t>
            </a:r>
            <a:r>
              <a:rPr sz="2000" spc="-3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sz="2000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J</a:t>
            </a:r>
            <a:r>
              <a:rPr sz="2000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00" spc="-6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ac</a:t>
            </a:r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Ca</a:t>
            </a:r>
            <a:r>
              <a:rPr sz="20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00" spc="-4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asc</a:t>
            </a:r>
            <a:r>
              <a:rPr sz="2000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20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20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2006;132:40</a:t>
            </a:r>
            <a:r>
              <a:rPr sz="2000" spc="-40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–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6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35479" y="3566159"/>
            <a:ext cx="2346960" cy="2112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56047" y="3566159"/>
            <a:ext cx="2456688" cy="2112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16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088" y="2069592"/>
            <a:ext cx="5903975" cy="458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5576" y="340126"/>
            <a:ext cx="2881630" cy="558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4400" b="1" spc="-35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4400" b="1" spc="-24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4400" b="1" spc="-3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4400" b="1" spc="-1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4400" b="1" spc="-14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4400" b="1" spc="-75" dirty="0">
                <a:solidFill>
                  <a:srgbClr val="3F165B"/>
                </a:solidFill>
                <a:latin typeface="Calibri"/>
                <a:cs typeface="Calibri"/>
              </a:rPr>
              <a:t>f</a:t>
            </a:r>
            <a:r>
              <a:rPr sz="4400" b="1" spc="-15" dirty="0">
                <a:solidFill>
                  <a:srgbClr val="3F165B"/>
                </a:solidFill>
                <a:latin typeface="Calibri"/>
                <a:cs typeface="Calibri"/>
              </a:rPr>
              <a:t>ail</a:t>
            </a:r>
            <a:r>
              <a:rPr sz="4400" b="1" spc="-4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4400" b="1" spc="-5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4400" b="1" spc="-25" dirty="0">
                <a:solidFill>
                  <a:srgbClr val="3F165B"/>
                </a:solidFill>
                <a:latin typeface="Calibri"/>
                <a:cs typeface="Calibri"/>
              </a:rPr>
              <a:t>es</a:t>
            </a:r>
            <a:endParaRPr sz="4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314" y="1262375"/>
            <a:ext cx="8454390" cy="869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800" b="1" spc="-21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spc="-14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800" b="1" spc="-8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3F165B"/>
                </a:solidFill>
                <a:latin typeface="Calibri"/>
                <a:cs typeface="Calibri"/>
              </a:rPr>
              <a:t>f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800" b="1" spc="-2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800" b="1" spc="-10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h</a:t>
            </a:r>
            <a:r>
              <a:rPr sz="2800" b="1" spc="-4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800" b="1" spc="-3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b="1" spc="-7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bee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800" b="1" spc="-10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de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800" b="1" spc="1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b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800" b="1" spc="-10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in</a:t>
            </a:r>
            <a:r>
              <a:rPr sz="2800" b="1" spc="-9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he</a:t>
            </a:r>
            <a:r>
              <a:rPr sz="2800" b="1" spc="-6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800" b="1" spc="-1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b="1" spc="-6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b="1" spc="-2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800" b="1" spc="-1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b="1" spc="1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:</a:t>
            </a:r>
            <a:r>
              <a:rPr sz="2800" b="1" spc="-15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87</a:t>
            </a:r>
            <a:r>
              <a:rPr sz="2800" b="1" spc="-5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800" b="1" spc="1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  <a:p>
            <a:pPr marL="94615" fontAlgn="auto">
              <a:spcBef>
                <a:spcPts val="670"/>
              </a:spcBef>
              <a:spcAft>
                <a:spcPts val="0"/>
              </a:spcAft>
            </a:pPr>
            <a:r>
              <a:rPr sz="2800" spc="-15" dirty="0">
                <a:solidFill>
                  <a:srgbClr val="3F165B"/>
                </a:solidFill>
                <a:latin typeface="Calibri"/>
                <a:cs typeface="Calibri"/>
              </a:rPr>
              <a:t>(b</a:t>
            </a:r>
            <a:r>
              <a:rPr sz="2800" spc="-3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spc="-25" dirty="0">
                <a:solidFill>
                  <a:srgbClr val="3F165B"/>
                </a:solidFill>
                <a:latin typeface="Calibri"/>
                <a:cs typeface="Calibri"/>
              </a:rPr>
              <a:t>w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800" spc="-6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2</a:t>
            </a:r>
            <a:r>
              <a:rPr sz="2800" spc="-15" dirty="0">
                <a:solidFill>
                  <a:srgbClr val="3F165B"/>
                </a:solidFill>
                <a:latin typeface="Calibri"/>
                <a:cs typeface="Calibri"/>
              </a:rPr>
              <a:t>0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02</a:t>
            </a:r>
            <a:r>
              <a:rPr sz="2800" spc="-4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800" spc="-7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2</a:t>
            </a:r>
            <a:r>
              <a:rPr sz="2800" spc="-15" dirty="0">
                <a:solidFill>
                  <a:srgbClr val="3F165B"/>
                </a:solidFill>
                <a:latin typeface="Calibri"/>
                <a:cs typeface="Calibri"/>
              </a:rPr>
              <a:t>0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1</a:t>
            </a:r>
            <a:r>
              <a:rPr sz="2800" spc="-15" dirty="0">
                <a:solidFill>
                  <a:srgbClr val="3F165B"/>
                </a:solidFill>
                <a:latin typeface="Calibri"/>
                <a:cs typeface="Calibri"/>
              </a:rPr>
              <a:t>4</a:t>
            </a:r>
            <a:r>
              <a:rPr sz="2800" dirty="0">
                <a:solidFill>
                  <a:srgbClr val="3F165B"/>
                </a:solidFill>
                <a:latin typeface="Calibri"/>
                <a:cs typeface="Calibri"/>
              </a:rPr>
              <a:t>)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6682" y="6478467"/>
            <a:ext cx="4453255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lo</a:t>
            </a:r>
            <a:r>
              <a:rPr sz="2000" spc="-30" dirty="0">
                <a:solidFill>
                  <a:prstClr val="black"/>
                </a:solidFill>
                <a:latin typeface="Calibri"/>
                <a:cs typeface="Calibri"/>
              </a:rPr>
              <a:t>tt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0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i="1"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i="1" spc="-10" dirty="0">
                <a:solidFill>
                  <a:prstClr val="black"/>
                </a:solidFill>
                <a:latin typeface="Calibri"/>
                <a:cs typeface="Calibri"/>
              </a:rPr>
              <a:t>ur</a:t>
            </a:r>
            <a:r>
              <a:rPr sz="2000" i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i="1" spc="-10" dirty="0">
                <a:solidFill>
                  <a:prstClr val="black"/>
                </a:solidFill>
                <a:latin typeface="Calibri"/>
                <a:cs typeface="Calibri"/>
              </a:rPr>
              <a:t>Hea</a:t>
            </a:r>
            <a:r>
              <a:rPr sz="2000" i="1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0" i="1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i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i="1" spc="-50" dirty="0">
                <a:solidFill>
                  <a:prstClr val="black"/>
                </a:solidFill>
                <a:latin typeface="Calibri"/>
                <a:cs typeface="Calibri"/>
              </a:rPr>
              <a:t>J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000" i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201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;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6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130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6-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27.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72200" y="2289048"/>
            <a:ext cx="1667255" cy="1453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97679" y="2289048"/>
            <a:ext cx="1685544" cy="14538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263" y="4855464"/>
            <a:ext cx="2066544" cy="17952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50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088" y="649223"/>
            <a:ext cx="2029967" cy="697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8800" y="630936"/>
            <a:ext cx="1917192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97379" y="675132"/>
            <a:ext cx="1929764" cy="597535"/>
          </a:xfrm>
          <a:custGeom>
            <a:avLst/>
            <a:gdLst/>
            <a:ahLst/>
            <a:cxnLst/>
            <a:rect l="l" t="t" r="r" b="b"/>
            <a:pathLst>
              <a:path w="1929764" h="597535">
                <a:moveTo>
                  <a:pt x="1630679" y="0"/>
                </a:moveTo>
                <a:lnTo>
                  <a:pt x="0" y="0"/>
                </a:lnTo>
                <a:lnTo>
                  <a:pt x="0" y="597407"/>
                </a:lnTo>
                <a:lnTo>
                  <a:pt x="1630679" y="597407"/>
                </a:lnTo>
                <a:lnTo>
                  <a:pt x="1929383" y="298703"/>
                </a:lnTo>
                <a:lnTo>
                  <a:pt x="1630679" y="0"/>
                </a:lnTo>
                <a:close/>
              </a:path>
            </a:pathLst>
          </a:custGeom>
          <a:solidFill>
            <a:srgbClr val="FF6EC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97379" y="675132"/>
            <a:ext cx="1929764" cy="597535"/>
          </a:xfrm>
          <a:custGeom>
            <a:avLst/>
            <a:gdLst/>
            <a:ahLst/>
            <a:cxnLst/>
            <a:rect l="l" t="t" r="r" b="b"/>
            <a:pathLst>
              <a:path w="1929764" h="597535">
                <a:moveTo>
                  <a:pt x="0" y="0"/>
                </a:moveTo>
                <a:lnTo>
                  <a:pt x="1630679" y="0"/>
                </a:lnTo>
                <a:lnTo>
                  <a:pt x="1929383" y="298703"/>
                </a:lnTo>
                <a:lnTo>
                  <a:pt x="1630679" y="597407"/>
                </a:lnTo>
                <a:lnTo>
                  <a:pt x="0" y="59740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44823" y="664463"/>
            <a:ext cx="1993392" cy="664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01211" y="690372"/>
            <a:ext cx="1884045" cy="563880"/>
          </a:xfrm>
          <a:custGeom>
            <a:avLst/>
            <a:gdLst/>
            <a:ahLst/>
            <a:cxnLst/>
            <a:rect l="l" t="t" r="r" b="b"/>
            <a:pathLst>
              <a:path w="1884045" h="563880">
                <a:moveTo>
                  <a:pt x="1601723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01723" y="563879"/>
                </a:lnTo>
                <a:lnTo>
                  <a:pt x="1883663" y="281939"/>
                </a:lnTo>
                <a:lnTo>
                  <a:pt x="1601723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01211" y="690372"/>
            <a:ext cx="1884045" cy="563880"/>
          </a:xfrm>
          <a:custGeom>
            <a:avLst/>
            <a:gdLst/>
            <a:ahLst/>
            <a:cxnLst/>
            <a:rect l="l" t="t" r="r" b="b"/>
            <a:pathLst>
              <a:path w="1884045" h="563880">
                <a:moveTo>
                  <a:pt x="0" y="0"/>
                </a:moveTo>
                <a:lnTo>
                  <a:pt x="1601723" y="0"/>
                </a:lnTo>
                <a:lnTo>
                  <a:pt x="1883663" y="281939"/>
                </a:lnTo>
                <a:lnTo>
                  <a:pt x="1601723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79919" y="649223"/>
            <a:ext cx="2066544" cy="664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36307" y="675132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1674875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4875" y="563879"/>
                </a:lnTo>
                <a:lnTo>
                  <a:pt x="1956815" y="281939"/>
                </a:lnTo>
                <a:lnTo>
                  <a:pt x="1674875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36307" y="675132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0" y="0"/>
                </a:moveTo>
                <a:lnTo>
                  <a:pt x="1674875" y="0"/>
                </a:lnTo>
                <a:lnTo>
                  <a:pt x="1956815" y="281939"/>
                </a:lnTo>
                <a:lnTo>
                  <a:pt x="1674875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18176" y="667512"/>
            <a:ext cx="2069592" cy="6644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74563" y="693420"/>
            <a:ext cx="1960245" cy="563880"/>
          </a:xfrm>
          <a:custGeom>
            <a:avLst/>
            <a:gdLst/>
            <a:ahLst/>
            <a:cxnLst/>
            <a:rect l="l" t="t" r="r" b="b"/>
            <a:pathLst>
              <a:path w="1960245" h="563880">
                <a:moveTo>
                  <a:pt x="1677923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7923" y="563879"/>
                </a:lnTo>
                <a:lnTo>
                  <a:pt x="1959863" y="281939"/>
                </a:lnTo>
                <a:lnTo>
                  <a:pt x="1677923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74563" y="693420"/>
            <a:ext cx="1960245" cy="563880"/>
          </a:xfrm>
          <a:custGeom>
            <a:avLst/>
            <a:gdLst/>
            <a:ahLst/>
            <a:cxnLst/>
            <a:rect l="l" t="t" r="r" b="b"/>
            <a:pathLst>
              <a:path w="1960245" h="563880">
                <a:moveTo>
                  <a:pt x="0" y="0"/>
                </a:moveTo>
                <a:lnTo>
                  <a:pt x="1677923" y="0"/>
                </a:lnTo>
                <a:lnTo>
                  <a:pt x="1959863" y="281939"/>
                </a:lnTo>
                <a:lnTo>
                  <a:pt x="1677923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3746" y="824352"/>
            <a:ext cx="8616315" cy="1209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2920" fontAlgn="auto"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Mo</a:t>
            </a:r>
            <a:r>
              <a:rPr sz="2800" b="1" spc="1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b="1" spc="-1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800" b="1" spc="1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spcBef>
                <a:spcPts val="975"/>
              </a:spcBef>
              <a:spcAft>
                <a:spcPts val="0"/>
              </a:spcAft>
            </a:pPr>
            <a:r>
              <a:rPr sz="2400" b="1" spc="-5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-20" dirty="0">
                <a:solidFill>
                  <a:srgbClr val="3F165B"/>
                </a:solidFill>
                <a:latin typeface="Calibri"/>
                <a:cs typeface="Calibri"/>
              </a:rPr>
              <a:t>PIEN</a:t>
            </a:r>
            <a:r>
              <a:rPr sz="2400" b="1" spc="-9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3</a:t>
            </a:r>
            <a:r>
              <a:rPr sz="2400" b="1" spc="-6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-18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b="1" spc="-13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-20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9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b="1" spc="-20" dirty="0">
                <a:solidFill>
                  <a:srgbClr val="3F165B"/>
                </a:solidFill>
                <a:latin typeface="Calibri"/>
                <a:cs typeface="Calibri"/>
              </a:rPr>
              <a:t>mpa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400" b="1" spc="-8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10" dirty="0">
                <a:solidFill>
                  <a:srgbClr val="3F165B"/>
                </a:solidFill>
                <a:latin typeface="Calibri"/>
                <a:cs typeface="Calibri"/>
              </a:rPr>
              <a:t>w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th</a:t>
            </a:r>
            <a:r>
              <a:rPr sz="2400" b="1" spc="-8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Sur</a:t>
            </a:r>
            <a:r>
              <a:rPr sz="2400" b="1" spc="-60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er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r>
              <a:rPr sz="2400" b="1" spc="-5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b="1" spc="-6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30" dirty="0">
                <a:solidFill>
                  <a:srgbClr val="3F165B"/>
                </a:solidFill>
                <a:latin typeface="Calibri"/>
                <a:cs typeface="Calibri"/>
              </a:rPr>
              <a:t>nt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ermed</a:t>
            </a:r>
            <a:r>
              <a:rPr sz="2400" b="1" spc="1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5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b="1" spc="5" dirty="0">
                <a:solidFill>
                  <a:srgbClr val="3F165B"/>
                </a:solidFill>
                <a:latin typeface="Calibri"/>
                <a:cs typeface="Calibri"/>
              </a:rPr>
              <a:t>-</a:t>
            </a:r>
            <a:r>
              <a:rPr sz="2400" b="1" spc="-2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sk</a:t>
            </a:r>
            <a:r>
              <a:rPr sz="2400" b="1" spc="-9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-5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b="1" spc="-5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b="1" spc="-35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: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2540" algn="ctr" fontAlgn="auto">
              <a:spcBef>
                <a:spcPts val="0"/>
              </a:spcBef>
              <a:spcAft>
                <a:spcPts val="0"/>
              </a:spcAft>
            </a:pP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-7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spc="-5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1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ns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r>
              <a:rPr sz="2400" spc="-105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400" spc="-30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400" spc="-20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400" spc="-7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3F165B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al</a:t>
            </a:r>
            <a:r>
              <a:rPr sz="2400" spc="-45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r>
              <a:rPr sz="2400" spc="-5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3F165B"/>
                </a:solidFill>
                <a:latin typeface="Calibri"/>
                <a:cs typeface="Calibri"/>
              </a:rPr>
              <a:t>is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7392" y="6546212"/>
            <a:ext cx="4126229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2000" spc="-6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ni</a:t>
            </a:r>
            <a:r>
              <a:rPr sz="2000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6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;3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7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000" spc="-2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2000" spc="-20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38072" y="2090927"/>
            <a:ext cx="5779008" cy="42854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33500" y="2086356"/>
            <a:ext cx="5788660" cy="4295140"/>
          </a:xfrm>
          <a:custGeom>
            <a:avLst/>
            <a:gdLst/>
            <a:ahLst/>
            <a:cxnLst/>
            <a:rect l="l" t="t" r="r" b="b"/>
            <a:pathLst>
              <a:path w="5788659" h="4295140">
                <a:moveTo>
                  <a:pt x="0" y="4294631"/>
                </a:moveTo>
                <a:lnTo>
                  <a:pt x="5788151" y="4294631"/>
                </a:lnTo>
                <a:lnTo>
                  <a:pt x="5788151" y="0"/>
                </a:lnTo>
                <a:lnTo>
                  <a:pt x="0" y="0"/>
                </a:lnTo>
                <a:lnTo>
                  <a:pt x="0" y="4294631"/>
                </a:lnTo>
                <a:close/>
              </a:path>
            </a:pathLst>
          </a:custGeom>
          <a:ln w="9143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13432" y="4556759"/>
            <a:ext cx="658368" cy="411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20695" y="5117591"/>
            <a:ext cx="484631" cy="3108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65503" y="4651906"/>
            <a:ext cx="605155" cy="727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8.0%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54610" fontAlgn="auto">
              <a:spcBef>
                <a:spcPts val="940"/>
              </a:spcBef>
              <a:spcAft>
                <a:spcPts val="0"/>
              </a:spcAft>
            </a:pPr>
            <a:r>
              <a:rPr sz="2000" spc="-10" dirty="0">
                <a:solidFill>
                  <a:srgbClr val="00FFFF"/>
                </a:solidFill>
                <a:latin typeface="Calibri"/>
                <a:cs typeface="Calibri"/>
              </a:rPr>
              <a:t>2.0%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58128" y="4831079"/>
            <a:ext cx="469392" cy="3413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24600" y="4303776"/>
            <a:ext cx="469392" cy="3444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98062" y="4301995"/>
            <a:ext cx="760095" cy="885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1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6.6%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ctr" fontAlgn="auto">
              <a:spcBef>
                <a:spcPts val="1685"/>
              </a:spcBef>
              <a:spcAft>
                <a:spcPts val="0"/>
              </a:spcAft>
            </a:pPr>
            <a:r>
              <a:rPr sz="2400" dirty="0">
                <a:solidFill>
                  <a:srgbClr val="00FFFF"/>
                </a:solidFill>
                <a:latin typeface="Calibri"/>
                <a:cs typeface="Calibri"/>
              </a:rPr>
              <a:t>8.4%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2164">
              <a:lnSpc>
                <a:spcPct val="100000"/>
              </a:lnSpc>
            </a:pPr>
            <a:r>
              <a:rPr sz="3600" spc="-85" dirty="0"/>
              <a:t>R</a:t>
            </a:r>
            <a:r>
              <a:rPr sz="3600" spc="5" dirty="0"/>
              <a:t>e</a:t>
            </a:r>
            <a:r>
              <a:rPr sz="3600" spc="-25" dirty="0"/>
              <a:t>mai</a:t>
            </a:r>
            <a:r>
              <a:rPr sz="3600" spc="-10" dirty="0"/>
              <a:t>nin</a:t>
            </a:r>
            <a:r>
              <a:rPr sz="3600" dirty="0"/>
              <a:t>g</a:t>
            </a:r>
            <a:r>
              <a:rPr sz="3600" spc="-100" dirty="0">
                <a:latin typeface="Times New Roman"/>
                <a:cs typeface="Times New Roman"/>
              </a:rPr>
              <a:t> </a:t>
            </a:r>
            <a:r>
              <a:rPr sz="3600" spc="-15" dirty="0"/>
              <a:t>Iss</a:t>
            </a:r>
            <a:r>
              <a:rPr sz="3600" spc="-10" dirty="0"/>
              <a:t>u</a:t>
            </a:r>
            <a:r>
              <a:rPr sz="3600" spc="5" dirty="0"/>
              <a:t>e</a:t>
            </a:r>
            <a:r>
              <a:rPr sz="3600" spc="-15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04759" y="1627632"/>
            <a:ext cx="1039368" cy="9997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582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4816" y="1728216"/>
            <a:ext cx="7367016" cy="3819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7572" y="552145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7572" y="5015484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7572" y="4509516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7572" y="4003547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7572" y="3500628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7572" y="2994660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7572" y="248869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47572" y="1982724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9150" y="4909949"/>
            <a:ext cx="141605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fontAlgn="auto">
              <a:spcBef>
                <a:spcPts val="37"/>
              </a:spcBef>
              <a:spcAft>
                <a:spcPts val="0"/>
              </a:spcAft>
            </a:pPr>
            <a:endParaRPr sz="15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3016" y="4404612"/>
            <a:ext cx="257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3016" y="3899274"/>
            <a:ext cx="257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15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3016" y="3393949"/>
            <a:ext cx="257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3016" y="2888481"/>
            <a:ext cx="257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3016" y="2383155"/>
            <a:ext cx="257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30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3016" y="1877817"/>
            <a:ext cx="257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35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0723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88107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55491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25923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93307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060691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228076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38784" y="5701227"/>
            <a:ext cx="731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(T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80797" y="5701227"/>
            <a:ext cx="3860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IA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71648" y="5701227"/>
            <a:ext cx="74104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pc="-2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(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pc="1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25375" y="5701227"/>
            <a:ext cx="9709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pc="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pc="-2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pc="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ve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79366" y="5701227"/>
            <a:ext cx="8007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2A(</a:t>
            </a:r>
            <a:r>
              <a:rPr spc="-2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pc="1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524121" y="5701227"/>
            <a:ext cx="2438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S3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25703" y="1859174"/>
            <a:ext cx="56959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,7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43046" y="2228211"/>
            <a:ext cx="103060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3075" fontAlgn="auto">
              <a:lnSpc>
                <a:spcPts val="2345"/>
              </a:lnSpc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sz="2400" b="1" spc="-5" dirty="0">
                <a:solidFill>
                  <a:prstClr val="black"/>
                </a:solidFill>
                <a:latin typeface="Calibri"/>
                <a:cs typeface="Calibri"/>
              </a:rPr>
              <a:t>6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,8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fontAlgn="auto">
              <a:lnSpc>
                <a:spcPts val="2345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,9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24147" y="2741418"/>
            <a:ext cx="56959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22,1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67398" y="3552339"/>
            <a:ext cx="56959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,2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22972" y="3380389"/>
            <a:ext cx="1068705" cy="681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1175" fontAlgn="auto">
              <a:lnSpc>
                <a:spcPts val="2825"/>
              </a:lnSpc>
              <a:spcBef>
                <a:spcPts val="0"/>
              </a:spcBef>
              <a:spcAft>
                <a:spcPts val="0"/>
              </a:spcAft>
            </a:pPr>
            <a:r>
              <a:rPr sz="2400" b="1" spc="5" dirty="0">
                <a:solidFill>
                  <a:prstClr val="black"/>
                </a:solidFill>
                <a:latin typeface="Calibri"/>
                <a:cs typeface="Calibri"/>
              </a:rPr>
              <a:t>15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,9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fontAlgn="auto">
              <a:lnSpc>
                <a:spcPts val="2825"/>
              </a:lnSpc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,3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356740" y="4328927"/>
            <a:ext cx="4146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51798" y="2511446"/>
            <a:ext cx="33655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5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55175" y="3044694"/>
            <a:ext cx="5702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19,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93487" y="3762880"/>
            <a:ext cx="3365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13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847088" y="649223"/>
            <a:ext cx="2029967" cy="697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828800" y="630936"/>
            <a:ext cx="1917192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897379" y="675132"/>
            <a:ext cx="1929764" cy="597535"/>
          </a:xfrm>
          <a:custGeom>
            <a:avLst/>
            <a:gdLst/>
            <a:ahLst/>
            <a:cxnLst/>
            <a:rect l="l" t="t" r="r" b="b"/>
            <a:pathLst>
              <a:path w="1929764" h="597535">
                <a:moveTo>
                  <a:pt x="1630679" y="0"/>
                </a:moveTo>
                <a:lnTo>
                  <a:pt x="0" y="0"/>
                </a:lnTo>
                <a:lnTo>
                  <a:pt x="0" y="597407"/>
                </a:lnTo>
                <a:lnTo>
                  <a:pt x="1630679" y="597407"/>
                </a:lnTo>
                <a:lnTo>
                  <a:pt x="1929383" y="298703"/>
                </a:lnTo>
                <a:lnTo>
                  <a:pt x="1630679" y="0"/>
                </a:lnTo>
                <a:close/>
              </a:path>
            </a:pathLst>
          </a:custGeom>
          <a:solidFill>
            <a:srgbClr val="FF6EC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897379" y="675132"/>
            <a:ext cx="1929764" cy="597535"/>
          </a:xfrm>
          <a:custGeom>
            <a:avLst/>
            <a:gdLst/>
            <a:ahLst/>
            <a:cxnLst/>
            <a:rect l="l" t="t" r="r" b="b"/>
            <a:pathLst>
              <a:path w="1929764" h="597535">
                <a:moveTo>
                  <a:pt x="0" y="0"/>
                </a:moveTo>
                <a:lnTo>
                  <a:pt x="1630679" y="0"/>
                </a:lnTo>
                <a:lnTo>
                  <a:pt x="1929383" y="298703"/>
                </a:lnTo>
                <a:lnTo>
                  <a:pt x="1630679" y="597407"/>
                </a:lnTo>
                <a:lnTo>
                  <a:pt x="0" y="59740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544823" y="664463"/>
            <a:ext cx="1993392" cy="664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01211" y="690372"/>
            <a:ext cx="1884045" cy="563880"/>
          </a:xfrm>
          <a:custGeom>
            <a:avLst/>
            <a:gdLst/>
            <a:ahLst/>
            <a:cxnLst/>
            <a:rect l="l" t="t" r="r" b="b"/>
            <a:pathLst>
              <a:path w="1884045" h="563880">
                <a:moveTo>
                  <a:pt x="1601723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01723" y="563879"/>
                </a:lnTo>
                <a:lnTo>
                  <a:pt x="1883663" y="281939"/>
                </a:lnTo>
                <a:lnTo>
                  <a:pt x="1601723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601211" y="690372"/>
            <a:ext cx="1884045" cy="563880"/>
          </a:xfrm>
          <a:custGeom>
            <a:avLst/>
            <a:gdLst/>
            <a:ahLst/>
            <a:cxnLst/>
            <a:rect l="l" t="t" r="r" b="b"/>
            <a:pathLst>
              <a:path w="1884045" h="563880">
                <a:moveTo>
                  <a:pt x="0" y="0"/>
                </a:moveTo>
                <a:lnTo>
                  <a:pt x="1601723" y="0"/>
                </a:lnTo>
                <a:lnTo>
                  <a:pt x="1883663" y="281939"/>
                </a:lnTo>
                <a:lnTo>
                  <a:pt x="1601723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979919" y="649223"/>
            <a:ext cx="2066544" cy="6644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036307" y="675132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1674875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4875" y="563879"/>
                </a:lnTo>
                <a:lnTo>
                  <a:pt x="1956815" y="281939"/>
                </a:lnTo>
                <a:lnTo>
                  <a:pt x="1674875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036307" y="675132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0" y="0"/>
                </a:moveTo>
                <a:lnTo>
                  <a:pt x="1674875" y="0"/>
                </a:lnTo>
                <a:lnTo>
                  <a:pt x="1956815" y="281939"/>
                </a:lnTo>
                <a:lnTo>
                  <a:pt x="1674875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218176" y="667512"/>
            <a:ext cx="2069592" cy="664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274563" y="693420"/>
            <a:ext cx="1960245" cy="563880"/>
          </a:xfrm>
          <a:custGeom>
            <a:avLst/>
            <a:gdLst/>
            <a:ahLst/>
            <a:cxnLst/>
            <a:rect l="l" t="t" r="r" b="b"/>
            <a:pathLst>
              <a:path w="1960245" h="563880">
                <a:moveTo>
                  <a:pt x="1677923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7923" y="563879"/>
                </a:lnTo>
                <a:lnTo>
                  <a:pt x="1959863" y="281939"/>
                </a:lnTo>
                <a:lnTo>
                  <a:pt x="1677923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274563" y="693420"/>
            <a:ext cx="1960245" cy="563880"/>
          </a:xfrm>
          <a:custGeom>
            <a:avLst/>
            <a:gdLst/>
            <a:ahLst/>
            <a:cxnLst/>
            <a:rect l="l" t="t" r="r" b="b"/>
            <a:pathLst>
              <a:path w="1960245" h="563880">
                <a:moveTo>
                  <a:pt x="0" y="0"/>
                </a:moveTo>
                <a:lnTo>
                  <a:pt x="1677923" y="0"/>
                </a:lnTo>
                <a:lnTo>
                  <a:pt x="1959863" y="281939"/>
                </a:lnTo>
                <a:lnTo>
                  <a:pt x="1677923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989320" y="5958840"/>
            <a:ext cx="920495" cy="862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993392" y="5922262"/>
            <a:ext cx="890016" cy="920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025640" y="6019798"/>
            <a:ext cx="838200" cy="8077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969007" y="1463039"/>
            <a:ext cx="6693408" cy="2093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015739" y="1488704"/>
            <a:ext cx="6262370" cy="1753870"/>
          </a:xfrm>
          <a:custGeom>
            <a:avLst/>
            <a:gdLst/>
            <a:ahLst/>
            <a:cxnLst/>
            <a:rect l="l" t="t" r="r" b="b"/>
            <a:pathLst>
              <a:path w="6262370" h="1753870">
                <a:moveTo>
                  <a:pt x="6043147" y="1645470"/>
                </a:moveTo>
                <a:lnTo>
                  <a:pt x="5918426" y="1680656"/>
                </a:lnTo>
                <a:lnTo>
                  <a:pt x="5897828" y="1719609"/>
                </a:lnTo>
                <a:lnTo>
                  <a:pt x="5900929" y="1734768"/>
                </a:lnTo>
                <a:lnTo>
                  <a:pt x="5908907" y="1744349"/>
                </a:lnTo>
                <a:lnTo>
                  <a:pt x="5919369" y="1750786"/>
                </a:lnTo>
                <a:lnTo>
                  <a:pt x="5931407" y="1753573"/>
                </a:lnTo>
                <a:lnTo>
                  <a:pt x="5944111" y="1752203"/>
                </a:lnTo>
                <a:lnTo>
                  <a:pt x="6198532" y="1680819"/>
                </a:lnTo>
                <a:lnTo>
                  <a:pt x="6179051" y="1680819"/>
                </a:lnTo>
                <a:lnTo>
                  <a:pt x="6043147" y="1645470"/>
                </a:lnTo>
                <a:close/>
              </a:path>
              <a:path w="6262370" h="1753870">
                <a:moveTo>
                  <a:pt x="6115529" y="1625050"/>
                </a:moveTo>
                <a:lnTo>
                  <a:pt x="6043147" y="1645470"/>
                </a:lnTo>
                <a:lnTo>
                  <a:pt x="6179051" y="1680819"/>
                </a:lnTo>
                <a:lnTo>
                  <a:pt x="6181595" y="1671065"/>
                </a:lnTo>
                <a:lnTo>
                  <a:pt x="6161800" y="1671065"/>
                </a:lnTo>
                <a:lnTo>
                  <a:pt x="6115529" y="1625050"/>
                </a:lnTo>
                <a:close/>
              </a:path>
              <a:path w="6262370" h="1753870">
                <a:moveTo>
                  <a:pt x="6002150" y="1420218"/>
                </a:moveTo>
                <a:lnTo>
                  <a:pt x="5967539" y="1439106"/>
                </a:lnTo>
                <a:lnTo>
                  <a:pt x="5963235" y="1462580"/>
                </a:lnTo>
                <a:lnTo>
                  <a:pt x="5966768" y="1474165"/>
                </a:lnTo>
                <a:lnTo>
                  <a:pt x="5974073" y="1484375"/>
                </a:lnTo>
                <a:lnTo>
                  <a:pt x="6061894" y="1571711"/>
                </a:lnTo>
                <a:lnTo>
                  <a:pt x="6198254" y="1607179"/>
                </a:lnTo>
                <a:lnTo>
                  <a:pt x="6179051" y="1680819"/>
                </a:lnTo>
                <a:lnTo>
                  <a:pt x="6198532" y="1680819"/>
                </a:lnTo>
                <a:lnTo>
                  <a:pt x="6261865" y="1663049"/>
                </a:lnTo>
                <a:lnTo>
                  <a:pt x="6027810" y="1430395"/>
                </a:lnTo>
                <a:lnTo>
                  <a:pt x="6022489" y="1425979"/>
                </a:lnTo>
                <a:lnTo>
                  <a:pt x="6012864" y="1421451"/>
                </a:lnTo>
                <a:lnTo>
                  <a:pt x="6002150" y="1420218"/>
                </a:lnTo>
                <a:close/>
              </a:path>
              <a:path w="6262370" h="1753870">
                <a:moveTo>
                  <a:pt x="6178442" y="1607301"/>
                </a:moveTo>
                <a:lnTo>
                  <a:pt x="6115529" y="1625050"/>
                </a:lnTo>
                <a:lnTo>
                  <a:pt x="6161800" y="1671065"/>
                </a:lnTo>
                <a:lnTo>
                  <a:pt x="6178442" y="1607301"/>
                </a:lnTo>
                <a:close/>
              </a:path>
              <a:path w="6262370" h="1753870">
                <a:moveTo>
                  <a:pt x="6198222" y="1607301"/>
                </a:moveTo>
                <a:lnTo>
                  <a:pt x="6178442" y="1607301"/>
                </a:lnTo>
                <a:lnTo>
                  <a:pt x="6161800" y="1671065"/>
                </a:lnTo>
                <a:lnTo>
                  <a:pt x="6181595" y="1671065"/>
                </a:lnTo>
                <a:lnTo>
                  <a:pt x="6198222" y="1607301"/>
                </a:lnTo>
                <a:close/>
              </a:path>
              <a:path w="6262370" h="1753870">
                <a:moveTo>
                  <a:pt x="19312" y="0"/>
                </a:moveTo>
                <a:lnTo>
                  <a:pt x="0" y="73639"/>
                </a:lnTo>
                <a:lnTo>
                  <a:pt x="6043147" y="1645470"/>
                </a:lnTo>
                <a:lnTo>
                  <a:pt x="6115529" y="1625050"/>
                </a:lnTo>
                <a:lnTo>
                  <a:pt x="6061894" y="1571711"/>
                </a:lnTo>
                <a:lnTo>
                  <a:pt x="19312" y="0"/>
                </a:lnTo>
                <a:close/>
              </a:path>
              <a:path w="6262370" h="1753870">
                <a:moveTo>
                  <a:pt x="6061894" y="1571711"/>
                </a:moveTo>
                <a:lnTo>
                  <a:pt x="6115529" y="1625050"/>
                </a:lnTo>
                <a:lnTo>
                  <a:pt x="6178442" y="1607301"/>
                </a:lnTo>
                <a:lnTo>
                  <a:pt x="6198222" y="1607301"/>
                </a:lnTo>
                <a:lnTo>
                  <a:pt x="6061894" y="1571711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2164">
              <a:lnSpc>
                <a:spcPct val="100000"/>
              </a:lnSpc>
            </a:pPr>
            <a:r>
              <a:rPr sz="3600" spc="-85" dirty="0"/>
              <a:t>R</a:t>
            </a:r>
            <a:r>
              <a:rPr sz="3600" spc="5" dirty="0"/>
              <a:t>e</a:t>
            </a:r>
            <a:r>
              <a:rPr sz="3600" spc="-25" dirty="0"/>
              <a:t>mai</a:t>
            </a:r>
            <a:r>
              <a:rPr sz="3600" spc="-10" dirty="0"/>
              <a:t>nin</a:t>
            </a:r>
            <a:r>
              <a:rPr sz="3600" dirty="0"/>
              <a:t>g</a:t>
            </a:r>
            <a:r>
              <a:rPr sz="3600" spc="-100" dirty="0">
                <a:latin typeface="Times New Roman"/>
                <a:cs typeface="Times New Roman"/>
              </a:rPr>
              <a:t> </a:t>
            </a:r>
            <a:r>
              <a:rPr sz="3600" spc="-15" dirty="0"/>
              <a:t>Iss</a:t>
            </a:r>
            <a:r>
              <a:rPr sz="3600" spc="-10" dirty="0"/>
              <a:t>u</a:t>
            </a:r>
            <a:r>
              <a:rPr sz="3600" spc="5" dirty="0"/>
              <a:t>e</a:t>
            </a:r>
            <a:r>
              <a:rPr sz="3600" spc="-15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196328" y="1399032"/>
            <a:ext cx="545592" cy="3992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214616" y="1847088"/>
            <a:ext cx="545592" cy="402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74292" y="824352"/>
            <a:ext cx="4585335" cy="831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Mo</a:t>
            </a:r>
            <a:r>
              <a:rPr sz="2800" b="1" spc="10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b="1" spc="-1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800" b="1" spc="5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800" b="1" spc="1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3F165B"/>
                </a:solidFill>
                <a:latin typeface="Calibri"/>
                <a:cs typeface="Calibri"/>
              </a:rPr>
              <a:t>y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  <a:p>
            <a:pPr marL="1035685" fontAlgn="auto">
              <a:spcBef>
                <a:spcPts val="875"/>
              </a:spcBef>
              <a:spcAft>
                <a:spcPts val="0"/>
              </a:spcAft>
            </a:pP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b="1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prstClr val="black"/>
                </a:solidFill>
                <a:latin typeface="Calibri"/>
                <a:cs typeface="Calibri"/>
              </a:rPr>
              <a:t>li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ty</a:t>
            </a:r>
            <a:r>
              <a:rPr sz="2400" b="1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400" b="1" spc="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ca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se</a:t>
            </a:r>
            <a:r>
              <a:rPr sz="2400" b="1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5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sz="2400" b="1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5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2400" b="1" spc="-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777994" y="1517290"/>
            <a:ext cx="57404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fontAlgn="auto">
              <a:lnSpc>
                <a:spcPct val="1432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-18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b="1" spc="-1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spc="-4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0" b="1" spc="-1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00" b="1" spc="-20" dirty="0">
                <a:solidFill>
                  <a:prstClr val="black"/>
                </a:solidFill>
                <a:latin typeface="Calibri"/>
                <a:cs typeface="Calibri"/>
              </a:rPr>
              <a:t>VR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840223" y="5958840"/>
            <a:ext cx="865631" cy="8168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87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088" y="649223"/>
            <a:ext cx="2029967" cy="697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97379" y="675132"/>
            <a:ext cx="1929764" cy="597535"/>
          </a:xfrm>
          <a:custGeom>
            <a:avLst/>
            <a:gdLst/>
            <a:ahLst/>
            <a:cxnLst/>
            <a:rect l="l" t="t" r="r" b="b"/>
            <a:pathLst>
              <a:path w="1929764" h="597535">
                <a:moveTo>
                  <a:pt x="1630679" y="0"/>
                </a:moveTo>
                <a:lnTo>
                  <a:pt x="0" y="0"/>
                </a:lnTo>
                <a:lnTo>
                  <a:pt x="0" y="597407"/>
                </a:lnTo>
                <a:lnTo>
                  <a:pt x="1630679" y="597407"/>
                </a:lnTo>
                <a:lnTo>
                  <a:pt x="1929383" y="298703"/>
                </a:lnTo>
                <a:lnTo>
                  <a:pt x="1630679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97379" y="675132"/>
            <a:ext cx="1929764" cy="597535"/>
          </a:xfrm>
          <a:custGeom>
            <a:avLst/>
            <a:gdLst/>
            <a:ahLst/>
            <a:cxnLst/>
            <a:rect l="l" t="t" r="r" b="b"/>
            <a:pathLst>
              <a:path w="1929764" h="597535">
                <a:moveTo>
                  <a:pt x="0" y="0"/>
                </a:moveTo>
                <a:lnTo>
                  <a:pt x="1630679" y="0"/>
                </a:lnTo>
                <a:lnTo>
                  <a:pt x="1929383" y="298703"/>
                </a:lnTo>
                <a:lnTo>
                  <a:pt x="1630679" y="597407"/>
                </a:lnTo>
                <a:lnTo>
                  <a:pt x="0" y="59740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44823" y="664463"/>
            <a:ext cx="2106168" cy="664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64279" y="630936"/>
            <a:ext cx="1667255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01211" y="690372"/>
            <a:ext cx="1996439" cy="563880"/>
          </a:xfrm>
          <a:custGeom>
            <a:avLst/>
            <a:gdLst/>
            <a:ahLst/>
            <a:cxnLst/>
            <a:rect l="l" t="t" r="r" b="b"/>
            <a:pathLst>
              <a:path w="1996439" h="563880">
                <a:moveTo>
                  <a:pt x="1714499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714499" y="563879"/>
                </a:lnTo>
                <a:lnTo>
                  <a:pt x="1996439" y="281939"/>
                </a:lnTo>
                <a:lnTo>
                  <a:pt x="1714499" y="0"/>
                </a:lnTo>
                <a:close/>
              </a:path>
            </a:pathLst>
          </a:custGeom>
          <a:solidFill>
            <a:srgbClr val="FF6EC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01211" y="690372"/>
            <a:ext cx="1996439" cy="563880"/>
          </a:xfrm>
          <a:custGeom>
            <a:avLst/>
            <a:gdLst/>
            <a:ahLst/>
            <a:cxnLst/>
            <a:rect l="l" t="t" r="r" b="b"/>
            <a:pathLst>
              <a:path w="1996439" h="563880">
                <a:moveTo>
                  <a:pt x="0" y="0"/>
                </a:moveTo>
                <a:lnTo>
                  <a:pt x="1714499" y="0"/>
                </a:lnTo>
                <a:lnTo>
                  <a:pt x="1996439" y="281939"/>
                </a:lnTo>
                <a:lnTo>
                  <a:pt x="1714499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79919" y="667512"/>
            <a:ext cx="2066544" cy="664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36307" y="693420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1674875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4875" y="563879"/>
                </a:lnTo>
                <a:lnTo>
                  <a:pt x="1956815" y="281939"/>
                </a:lnTo>
                <a:lnTo>
                  <a:pt x="1674875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36307" y="693420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0" y="0"/>
                </a:moveTo>
                <a:lnTo>
                  <a:pt x="1674875" y="0"/>
                </a:lnTo>
                <a:lnTo>
                  <a:pt x="1956815" y="281939"/>
                </a:lnTo>
                <a:lnTo>
                  <a:pt x="1674875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82184" y="667512"/>
            <a:ext cx="2066544" cy="664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38571" y="693420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1674875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4875" y="563879"/>
                </a:lnTo>
                <a:lnTo>
                  <a:pt x="1956815" y="281939"/>
                </a:lnTo>
                <a:lnTo>
                  <a:pt x="1674875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38571" y="693420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0" y="0"/>
                </a:moveTo>
                <a:lnTo>
                  <a:pt x="1674875" y="0"/>
                </a:lnTo>
                <a:lnTo>
                  <a:pt x="1956815" y="281939"/>
                </a:lnTo>
                <a:lnTo>
                  <a:pt x="1674875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77111" y="2212847"/>
            <a:ext cx="7199376" cy="3334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29867" y="552145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29867" y="5027676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9867" y="4533900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9867" y="404317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29867" y="3549396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29867" y="3055620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29867" y="256489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03019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82467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61915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341363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020811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50020" y="823742"/>
            <a:ext cx="1679575" cy="1100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355" fontAlgn="auto">
              <a:spcBef>
                <a:spcPts val="0"/>
              </a:spcBef>
              <a:spcAft>
                <a:spcPts val="0"/>
              </a:spcAft>
            </a:pPr>
            <a:r>
              <a:rPr sz="2800" b="1" spc="-35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spc="-2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OKE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  <a:p>
            <a:pPr fontAlgn="auto">
              <a:spcBef>
                <a:spcPts val="19"/>
              </a:spcBef>
              <a:spcAft>
                <a:spcPts val="0"/>
              </a:spcAft>
            </a:pP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St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b="1" spc="-85" dirty="0">
                <a:solidFill>
                  <a:prstClr val="black"/>
                </a:solidFill>
                <a:latin typeface="Calibri"/>
                <a:cs typeface="Calibri"/>
              </a:rPr>
              <a:t>k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sz="24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5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62053" y="4922794"/>
            <a:ext cx="141605" cy="748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fontAlgn="auto">
              <a:spcBef>
                <a:spcPts val="56"/>
              </a:spcBef>
              <a:spcAft>
                <a:spcPts val="0"/>
              </a:spcAft>
            </a:pPr>
            <a:endParaRPr sz="1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2053" y="4429660"/>
            <a:ext cx="14160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4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62053" y="3936515"/>
            <a:ext cx="14160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6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62053" y="3443598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45919" y="2950464"/>
            <a:ext cx="257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5919" y="2457188"/>
            <a:ext cx="257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12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77747" y="5702144"/>
            <a:ext cx="731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(T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31433" y="5702144"/>
            <a:ext cx="3860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IA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82308" y="5702144"/>
            <a:ext cx="444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2A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61078" y="5702144"/>
            <a:ext cx="2438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S3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28598" y="2321175"/>
            <a:ext cx="56959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,6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86736" y="2901188"/>
            <a:ext cx="4146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8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11220" y="3714526"/>
            <a:ext cx="18034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09059" y="4392957"/>
            <a:ext cx="41465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92070" y="3836667"/>
            <a:ext cx="4146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4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810508" y="3479408"/>
            <a:ext cx="4146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490593" y="3480301"/>
            <a:ext cx="4146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9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328159" y="5894832"/>
            <a:ext cx="920495" cy="8625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728216" y="5928359"/>
            <a:ext cx="868679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858000" y="5958838"/>
            <a:ext cx="835151" cy="8077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972055" y="1978151"/>
            <a:ext cx="6690359" cy="18806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017013" y="2003419"/>
            <a:ext cx="6261100" cy="1551940"/>
          </a:xfrm>
          <a:custGeom>
            <a:avLst/>
            <a:gdLst/>
            <a:ahLst/>
            <a:cxnLst/>
            <a:rect l="l" t="t" r="r" b="b"/>
            <a:pathLst>
              <a:path w="6261100" h="1551939">
                <a:moveTo>
                  <a:pt x="6041470" y="1439804"/>
                </a:moveTo>
                <a:lnTo>
                  <a:pt x="5917173" y="1479293"/>
                </a:lnTo>
                <a:lnTo>
                  <a:pt x="5898714" y="1518953"/>
                </a:lnTo>
                <a:lnTo>
                  <a:pt x="5902398" y="1533882"/>
                </a:lnTo>
                <a:lnTo>
                  <a:pt x="5910660" y="1543056"/>
                </a:lnTo>
                <a:lnTo>
                  <a:pt x="5921254" y="1549061"/>
                </a:lnTo>
                <a:lnTo>
                  <a:pt x="5933293" y="1551421"/>
                </a:lnTo>
                <a:lnTo>
                  <a:pt x="5945885" y="1549664"/>
                </a:lnTo>
                <a:lnTo>
                  <a:pt x="6195490" y="1470781"/>
                </a:lnTo>
                <a:lnTo>
                  <a:pt x="6178539" y="1470781"/>
                </a:lnTo>
                <a:lnTo>
                  <a:pt x="6041470" y="1439804"/>
                </a:lnTo>
                <a:close/>
              </a:path>
              <a:path w="6261100" h="1551939">
                <a:moveTo>
                  <a:pt x="6113153" y="1417030"/>
                </a:moveTo>
                <a:lnTo>
                  <a:pt x="6041470" y="1439804"/>
                </a:lnTo>
                <a:lnTo>
                  <a:pt x="6178539" y="1470781"/>
                </a:lnTo>
                <a:lnTo>
                  <a:pt x="6180630" y="1461515"/>
                </a:lnTo>
                <a:lnTo>
                  <a:pt x="6160891" y="1461515"/>
                </a:lnTo>
                <a:lnTo>
                  <a:pt x="6113153" y="1417030"/>
                </a:lnTo>
                <a:close/>
              </a:path>
              <a:path w="6261100" h="1551939">
                <a:moveTo>
                  <a:pt x="5992977" y="1215961"/>
                </a:moveTo>
                <a:lnTo>
                  <a:pt x="5981707" y="1218725"/>
                </a:lnTo>
                <a:lnTo>
                  <a:pt x="5970295" y="1225358"/>
                </a:lnTo>
                <a:lnTo>
                  <a:pt x="5959155" y="1236145"/>
                </a:lnTo>
                <a:lnTo>
                  <a:pt x="5955550" y="1247704"/>
                </a:lnTo>
                <a:lnTo>
                  <a:pt x="5955706" y="1259683"/>
                </a:lnTo>
                <a:lnTo>
                  <a:pt x="5959604" y="1271117"/>
                </a:lnTo>
                <a:lnTo>
                  <a:pt x="5967221" y="1281043"/>
                </a:lnTo>
                <a:lnTo>
                  <a:pt x="6057762" y="1365414"/>
                </a:lnTo>
                <a:lnTo>
                  <a:pt x="6195303" y="1396502"/>
                </a:lnTo>
                <a:lnTo>
                  <a:pt x="6178539" y="1470781"/>
                </a:lnTo>
                <a:lnTo>
                  <a:pt x="6195490" y="1470781"/>
                </a:lnTo>
                <a:lnTo>
                  <a:pt x="6260591" y="1450207"/>
                </a:lnTo>
                <a:lnTo>
                  <a:pt x="6019159" y="1225295"/>
                </a:lnTo>
                <a:lnTo>
                  <a:pt x="6013453" y="1220907"/>
                </a:lnTo>
                <a:lnTo>
                  <a:pt x="6003696" y="1216783"/>
                </a:lnTo>
                <a:lnTo>
                  <a:pt x="5992977" y="1215961"/>
                </a:lnTo>
                <a:close/>
              </a:path>
              <a:path w="6261100" h="1551939">
                <a:moveTo>
                  <a:pt x="6175369" y="1397264"/>
                </a:moveTo>
                <a:lnTo>
                  <a:pt x="6113153" y="1417030"/>
                </a:lnTo>
                <a:lnTo>
                  <a:pt x="6160891" y="1461515"/>
                </a:lnTo>
                <a:lnTo>
                  <a:pt x="6175369" y="1397264"/>
                </a:lnTo>
                <a:close/>
              </a:path>
              <a:path w="6261100" h="1551939">
                <a:moveTo>
                  <a:pt x="6195131" y="1397264"/>
                </a:moveTo>
                <a:lnTo>
                  <a:pt x="6175369" y="1397264"/>
                </a:lnTo>
                <a:lnTo>
                  <a:pt x="6160891" y="1461515"/>
                </a:lnTo>
                <a:lnTo>
                  <a:pt x="6180630" y="1461515"/>
                </a:lnTo>
                <a:lnTo>
                  <a:pt x="6195131" y="1397264"/>
                </a:lnTo>
                <a:close/>
              </a:path>
              <a:path w="6261100" h="1551939">
                <a:moveTo>
                  <a:pt x="16763" y="0"/>
                </a:moveTo>
                <a:lnTo>
                  <a:pt x="0" y="74432"/>
                </a:lnTo>
                <a:lnTo>
                  <a:pt x="6041470" y="1439804"/>
                </a:lnTo>
                <a:lnTo>
                  <a:pt x="6113153" y="1417030"/>
                </a:lnTo>
                <a:lnTo>
                  <a:pt x="6057762" y="1365414"/>
                </a:lnTo>
                <a:lnTo>
                  <a:pt x="16763" y="0"/>
                </a:lnTo>
                <a:close/>
              </a:path>
              <a:path w="6261100" h="1551939">
                <a:moveTo>
                  <a:pt x="6057762" y="1365414"/>
                </a:moveTo>
                <a:lnTo>
                  <a:pt x="6113153" y="1417030"/>
                </a:lnTo>
                <a:lnTo>
                  <a:pt x="6175369" y="1397264"/>
                </a:lnTo>
                <a:lnTo>
                  <a:pt x="6195131" y="1397264"/>
                </a:lnTo>
                <a:lnTo>
                  <a:pt x="6195303" y="1396502"/>
                </a:lnTo>
                <a:lnTo>
                  <a:pt x="6057762" y="1365414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2164">
              <a:lnSpc>
                <a:spcPct val="100000"/>
              </a:lnSpc>
            </a:pPr>
            <a:r>
              <a:rPr sz="3600" spc="-85" dirty="0"/>
              <a:t>R</a:t>
            </a:r>
            <a:r>
              <a:rPr sz="3600" spc="5" dirty="0"/>
              <a:t>e</a:t>
            </a:r>
            <a:r>
              <a:rPr sz="3600" spc="-25" dirty="0"/>
              <a:t>mai</a:t>
            </a:r>
            <a:r>
              <a:rPr sz="3600" spc="-10" dirty="0"/>
              <a:t>nin</a:t>
            </a:r>
            <a:r>
              <a:rPr sz="3600" dirty="0"/>
              <a:t>g</a:t>
            </a:r>
            <a:r>
              <a:rPr sz="3600" spc="-100" dirty="0">
                <a:latin typeface="Times New Roman"/>
                <a:cs typeface="Times New Roman"/>
              </a:rPr>
              <a:t> </a:t>
            </a:r>
            <a:r>
              <a:rPr sz="3600" spc="-15" dirty="0"/>
              <a:t>Iss</a:t>
            </a:r>
            <a:r>
              <a:rPr sz="3600" spc="-10" dirty="0"/>
              <a:t>u</a:t>
            </a:r>
            <a:r>
              <a:rPr sz="3600" spc="5" dirty="0"/>
              <a:t>e</a:t>
            </a:r>
            <a:r>
              <a:rPr sz="3600" spc="-15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196328" y="1816607"/>
            <a:ext cx="545592" cy="3992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214616" y="2264664"/>
            <a:ext cx="545592" cy="402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77994" y="1935755"/>
            <a:ext cx="57404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fontAlgn="auto">
              <a:lnSpc>
                <a:spcPct val="1432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-18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b="1" spc="-1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spc="-4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0" b="1" spc="-1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00" b="1" spc="-20" dirty="0">
                <a:solidFill>
                  <a:prstClr val="black"/>
                </a:solidFill>
                <a:latin typeface="Calibri"/>
                <a:cs typeface="Calibri"/>
              </a:rPr>
              <a:t>VR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651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088" y="649223"/>
            <a:ext cx="2029967" cy="697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97379" y="675132"/>
            <a:ext cx="1929764" cy="597535"/>
          </a:xfrm>
          <a:custGeom>
            <a:avLst/>
            <a:gdLst/>
            <a:ahLst/>
            <a:cxnLst/>
            <a:rect l="l" t="t" r="r" b="b"/>
            <a:pathLst>
              <a:path w="1929764" h="597535">
                <a:moveTo>
                  <a:pt x="1630679" y="0"/>
                </a:moveTo>
                <a:lnTo>
                  <a:pt x="0" y="0"/>
                </a:lnTo>
                <a:lnTo>
                  <a:pt x="0" y="597407"/>
                </a:lnTo>
                <a:lnTo>
                  <a:pt x="1630679" y="597407"/>
                </a:lnTo>
                <a:lnTo>
                  <a:pt x="1929383" y="298703"/>
                </a:lnTo>
                <a:lnTo>
                  <a:pt x="1630679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97379" y="675132"/>
            <a:ext cx="1929764" cy="597535"/>
          </a:xfrm>
          <a:custGeom>
            <a:avLst/>
            <a:gdLst/>
            <a:ahLst/>
            <a:cxnLst/>
            <a:rect l="l" t="t" r="r" b="b"/>
            <a:pathLst>
              <a:path w="1929764" h="597535">
                <a:moveTo>
                  <a:pt x="0" y="0"/>
                </a:moveTo>
                <a:lnTo>
                  <a:pt x="1630679" y="0"/>
                </a:lnTo>
                <a:lnTo>
                  <a:pt x="1929383" y="298703"/>
                </a:lnTo>
                <a:lnTo>
                  <a:pt x="1630679" y="597407"/>
                </a:lnTo>
                <a:lnTo>
                  <a:pt x="0" y="59740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44823" y="664463"/>
            <a:ext cx="2106168" cy="664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64279" y="630936"/>
            <a:ext cx="1667255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01211" y="690372"/>
            <a:ext cx="1996439" cy="563880"/>
          </a:xfrm>
          <a:custGeom>
            <a:avLst/>
            <a:gdLst/>
            <a:ahLst/>
            <a:cxnLst/>
            <a:rect l="l" t="t" r="r" b="b"/>
            <a:pathLst>
              <a:path w="1996439" h="563880">
                <a:moveTo>
                  <a:pt x="1714499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714499" y="563879"/>
                </a:lnTo>
                <a:lnTo>
                  <a:pt x="1996439" y="281939"/>
                </a:lnTo>
                <a:lnTo>
                  <a:pt x="1714499" y="0"/>
                </a:lnTo>
                <a:close/>
              </a:path>
            </a:pathLst>
          </a:custGeom>
          <a:solidFill>
            <a:srgbClr val="FF6EC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01211" y="690372"/>
            <a:ext cx="1996439" cy="563880"/>
          </a:xfrm>
          <a:custGeom>
            <a:avLst/>
            <a:gdLst/>
            <a:ahLst/>
            <a:cxnLst/>
            <a:rect l="l" t="t" r="r" b="b"/>
            <a:pathLst>
              <a:path w="1996439" h="563880">
                <a:moveTo>
                  <a:pt x="0" y="0"/>
                </a:moveTo>
                <a:lnTo>
                  <a:pt x="1714499" y="0"/>
                </a:lnTo>
                <a:lnTo>
                  <a:pt x="1996439" y="281939"/>
                </a:lnTo>
                <a:lnTo>
                  <a:pt x="1714499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11298" y="823742"/>
            <a:ext cx="1175385" cy="357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800" b="1" spc="-35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800" b="1" spc="-2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3F165B"/>
                </a:solidFill>
                <a:latin typeface="Calibri"/>
                <a:cs typeface="Calibri"/>
              </a:rPr>
              <a:t>OKE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79919" y="667512"/>
            <a:ext cx="2066544" cy="664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36307" y="693420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1674875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4875" y="563879"/>
                </a:lnTo>
                <a:lnTo>
                  <a:pt x="1956815" y="281939"/>
                </a:lnTo>
                <a:lnTo>
                  <a:pt x="1674875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36307" y="693420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0" y="0"/>
                </a:moveTo>
                <a:lnTo>
                  <a:pt x="1674875" y="0"/>
                </a:lnTo>
                <a:lnTo>
                  <a:pt x="1956815" y="281939"/>
                </a:lnTo>
                <a:lnTo>
                  <a:pt x="1674875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82184" y="667512"/>
            <a:ext cx="2066544" cy="664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38571" y="693420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1674875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4875" y="563879"/>
                </a:lnTo>
                <a:lnTo>
                  <a:pt x="1956815" y="281939"/>
                </a:lnTo>
                <a:lnTo>
                  <a:pt x="1674875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38571" y="693420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0" y="0"/>
                </a:moveTo>
                <a:lnTo>
                  <a:pt x="1674875" y="0"/>
                </a:lnTo>
                <a:lnTo>
                  <a:pt x="1956815" y="281939"/>
                </a:lnTo>
                <a:lnTo>
                  <a:pt x="1674875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2164">
              <a:lnSpc>
                <a:spcPct val="100000"/>
              </a:lnSpc>
            </a:pPr>
            <a:r>
              <a:rPr sz="3600" spc="-85" dirty="0"/>
              <a:t>R</a:t>
            </a:r>
            <a:r>
              <a:rPr sz="3600" spc="5" dirty="0"/>
              <a:t>e</a:t>
            </a:r>
            <a:r>
              <a:rPr sz="3600" spc="-25" dirty="0"/>
              <a:t>mai</a:t>
            </a:r>
            <a:r>
              <a:rPr sz="3600" spc="-10" dirty="0"/>
              <a:t>nin</a:t>
            </a:r>
            <a:r>
              <a:rPr sz="3600" dirty="0"/>
              <a:t>g</a:t>
            </a:r>
            <a:r>
              <a:rPr sz="3600" spc="-100" dirty="0">
                <a:latin typeface="Times New Roman"/>
                <a:cs typeface="Times New Roman"/>
              </a:rPr>
              <a:t> </a:t>
            </a:r>
            <a:r>
              <a:rPr sz="3600" spc="-15" dirty="0"/>
              <a:t>Iss</a:t>
            </a:r>
            <a:r>
              <a:rPr sz="3600" spc="-10" dirty="0"/>
              <a:t>u</a:t>
            </a:r>
            <a:r>
              <a:rPr sz="3600" spc="5" dirty="0"/>
              <a:t>e</a:t>
            </a:r>
            <a:r>
              <a:rPr sz="3600" spc="-15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Lo</a:t>
            </a:r>
            <a:r>
              <a:rPr spc="-15" dirty="0"/>
              <a:t>w</a:t>
            </a:r>
            <a:r>
              <a:rPr dirty="0"/>
              <a:t>er</a:t>
            </a:r>
            <a:r>
              <a:rPr spc="-130" dirty="0">
                <a:latin typeface="Times New Roman"/>
                <a:cs typeface="Times New Roman"/>
              </a:rPr>
              <a:t> </a:t>
            </a:r>
            <a:r>
              <a:rPr spc="-15" dirty="0"/>
              <a:t>p</a:t>
            </a:r>
            <a:r>
              <a:rPr spc="-45" dirty="0"/>
              <a:t>r</a:t>
            </a:r>
            <a:r>
              <a:rPr spc="-5" dirty="0"/>
              <a:t>o</a:t>
            </a:r>
            <a:r>
              <a:rPr spc="10" dirty="0"/>
              <a:t>f</a:t>
            </a:r>
            <a:r>
              <a:rPr dirty="0"/>
              <a:t>ile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dirty="0"/>
              <a:t>wh</a:t>
            </a:r>
            <a:r>
              <a:rPr spc="-5" dirty="0"/>
              <a:t>i</a:t>
            </a:r>
            <a:r>
              <a:rPr dirty="0"/>
              <a:t>le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dirty="0"/>
              <a:t>t</a:t>
            </a:r>
            <a:r>
              <a:rPr spc="-50" dirty="0"/>
              <a:t>ra</a:t>
            </a:r>
            <a:r>
              <a:rPr spc="-25" dirty="0"/>
              <a:t>v</a:t>
            </a:r>
            <a:r>
              <a:rPr dirty="0"/>
              <a:t>e</a:t>
            </a:r>
            <a:r>
              <a:rPr spc="-50" dirty="0"/>
              <a:t>r</a:t>
            </a:r>
            <a:r>
              <a:rPr spc="-5" dirty="0"/>
              <a:t>s</a:t>
            </a:r>
            <a:r>
              <a:rPr dirty="0"/>
              <a:t>i</a:t>
            </a:r>
            <a:r>
              <a:rPr spc="-5" dirty="0"/>
              <a:t>n</a:t>
            </a:r>
            <a:r>
              <a:rPr dirty="0"/>
              <a:t>g</a:t>
            </a:r>
            <a:r>
              <a:rPr spc="-130" dirty="0">
                <a:latin typeface="Times New Roman"/>
                <a:cs typeface="Times New Roman"/>
              </a:rPr>
              <a:t> </a:t>
            </a:r>
            <a:r>
              <a:rPr dirty="0"/>
              <a:t>t</a:t>
            </a:r>
            <a:r>
              <a:rPr spc="-20" dirty="0"/>
              <a:t>h</a:t>
            </a:r>
            <a:r>
              <a:rPr dirty="0"/>
              <a:t>e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40" dirty="0"/>
              <a:t>r</a:t>
            </a:r>
            <a:r>
              <a:rPr spc="-15" dirty="0"/>
              <a:t>c</a:t>
            </a:r>
            <a:r>
              <a:rPr dirty="0"/>
              <a:t>h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5" dirty="0"/>
              <a:t>n</a:t>
            </a:r>
            <a:r>
              <a:rPr dirty="0"/>
              <a:t>d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15" dirty="0"/>
              <a:t>c</a:t>
            </a:r>
            <a:r>
              <a:rPr spc="-45" dirty="0"/>
              <a:t>r</a:t>
            </a:r>
            <a:r>
              <a:rPr spc="-5" dirty="0"/>
              <a:t>o</a:t>
            </a:r>
            <a:r>
              <a:rPr spc="10" dirty="0"/>
              <a:t>s</a:t>
            </a:r>
            <a:r>
              <a:rPr spc="-5" dirty="0"/>
              <a:t>s</a:t>
            </a:r>
            <a:r>
              <a:rPr dirty="0"/>
              <a:t>i</a:t>
            </a:r>
            <a:r>
              <a:rPr spc="-5" dirty="0"/>
              <a:t>n</a:t>
            </a:r>
            <a:r>
              <a:rPr dirty="0"/>
              <a:t>g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/>
              <a:t>t</a:t>
            </a:r>
            <a:r>
              <a:rPr spc="-20" dirty="0"/>
              <a:t>h</a:t>
            </a:r>
            <a:r>
              <a:rPr dirty="0"/>
              <a:t>e</a:t>
            </a:r>
          </a:p>
          <a:p>
            <a:pPr marL="12700">
              <a:lnSpc>
                <a:spcPct val="100000"/>
              </a:lnSpc>
            </a:pPr>
            <a:r>
              <a:rPr spc="-15" dirty="0"/>
              <a:t>n</a:t>
            </a:r>
            <a:r>
              <a:rPr spc="-30" dirty="0"/>
              <a:t>a</a:t>
            </a:r>
            <a:r>
              <a:rPr dirty="0"/>
              <a:t>ti</a:t>
            </a:r>
            <a:r>
              <a:rPr spc="-25" dirty="0"/>
              <a:t>v</a:t>
            </a:r>
            <a:r>
              <a:rPr dirty="0"/>
              <a:t>e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45" dirty="0"/>
              <a:t>v</a:t>
            </a:r>
            <a:r>
              <a:rPr dirty="0"/>
              <a:t>al</a:t>
            </a:r>
            <a:r>
              <a:rPr spc="-25" dirty="0"/>
              <a:t>v</a:t>
            </a:r>
            <a:r>
              <a:rPr dirty="0"/>
              <a:t>e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L</a:t>
            </a:r>
            <a:r>
              <a:rPr spc="-10" dirty="0"/>
              <a:t>e</a:t>
            </a:r>
            <a:r>
              <a:rPr spc="-5" dirty="0"/>
              <a:t>s</a:t>
            </a:r>
            <a:r>
              <a:rPr dirty="0"/>
              <a:t>s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10" dirty="0"/>
              <a:t>p</a:t>
            </a:r>
            <a:r>
              <a:rPr dirty="0"/>
              <a:t>o</a:t>
            </a:r>
            <a:r>
              <a:rPr spc="-20" dirty="0"/>
              <a:t>s</a:t>
            </a:r>
            <a:r>
              <a:rPr spc="-10" dirty="0"/>
              <a:t>t</a:t>
            </a:r>
            <a:r>
              <a:rPr dirty="0"/>
              <a:t>-</a:t>
            </a:r>
            <a:r>
              <a:rPr spc="-15" dirty="0"/>
              <a:t>d</a:t>
            </a:r>
            <a:r>
              <a:rPr dirty="0"/>
              <a:t>il</a:t>
            </a:r>
            <a:r>
              <a:rPr spc="-25" dirty="0"/>
              <a:t>a</a:t>
            </a:r>
            <a:r>
              <a:rPr dirty="0"/>
              <a:t>ti</a:t>
            </a:r>
            <a:r>
              <a:rPr spc="-5" dirty="0"/>
              <a:t>on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L</a:t>
            </a:r>
            <a:r>
              <a:rPr spc="-10" dirty="0"/>
              <a:t>e</a:t>
            </a:r>
            <a:r>
              <a:rPr spc="-5" dirty="0"/>
              <a:t>s</a:t>
            </a:r>
            <a:r>
              <a:rPr dirty="0"/>
              <a:t>s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15" dirty="0"/>
              <a:t>m</a:t>
            </a:r>
            <a:r>
              <a:rPr dirty="0"/>
              <a:t>a</a:t>
            </a:r>
            <a:r>
              <a:rPr spc="-15" dirty="0"/>
              <a:t>n</a:t>
            </a:r>
            <a:r>
              <a:rPr dirty="0"/>
              <a:t>i</a:t>
            </a:r>
            <a:r>
              <a:rPr spc="-5" dirty="0"/>
              <a:t>p</a:t>
            </a:r>
            <a:r>
              <a:rPr spc="-20" dirty="0"/>
              <a:t>u</a:t>
            </a:r>
            <a:r>
              <a:rPr dirty="0"/>
              <a:t>l</a:t>
            </a:r>
            <a:r>
              <a:rPr spc="-25" dirty="0"/>
              <a:t>a</a:t>
            </a:r>
            <a:r>
              <a:rPr dirty="0"/>
              <a:t>ti</a:t>
            </a:r>
            <a:r>
              <a:rPr spc="-5" dirty="0"/>
              <a:t>o</a:t>
            </a:r>
            <a:r>
              <a:rPr dirty="0"/>
              <a:t>n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/>
              <a:t>w</a:t>
            </a:r>
            <a:r>
              <a:rPr spc="5" dirty="0"/>
              <a:t>i</a:t>
            </a:r>
            <a:r>
              <a:rPr dirty="0"/>
              <a:t>t</a:t>
            </a:r>
            <a:r>
              <a:rPr spc="-20" dirty="0"/>
              <a:t>h</a:t>
            </a:r>
            <a:r>
              <a:rPr dirty="0"/>
              <a:t>in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dirty="0"/>
              <a:t>t</a:t>
            </a:r>
            <a:r>
              <a:rPr spc="-20" dirty="0"/>
              <a:t>h</a:t>
            </a:r>
            <a:r>
              <a:rPr dirty="0"/>
              <a:t>e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/>
              <a:t>an</a:t>
            </a:r>
            <a:r>
              <a:rPr spc="-20" dirty="0"/>
              <a:t>n</a:t>
            </a:r>
            <a:r>
              <a:rPr spc="-15" dirty="0"/>
              <a:t>u</a:t>
            </a:r>
            <a:r>
              <a:rPr dirty="0"/>
              <a:t>l</a:t>
            </a:r>
            <a:r>
              <a:rPr spc="-5" dirty="0"/>
              <a:t>us</a:t>
            </a:r>
          </a:p>
        </p:txBody>
      </p:sp>
      <p:sp>
        <p:nvSpPr>
          <p:cNvPr id="18" name="object 18"/>
          <p:cNvSpPr/>
          <p:nvPr/>
        </p:nvSpPr>
        <p:spPr>
          <a:xfrm>
            <a:off x="612647" y="4169664"/>
            <a:ext cx="2033015" cy="20360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25240" y="4328159"/>
            <a:ext cx="3782567" cy="17548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03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463" y="792480"/>
            <a:ext cx="2029967" cy="694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76755" y="818388"/>
            <a:ext cx="1929764" cy="594360"/>
          </a:xfrm>
          <a:custGeom>
            <a:avLst/>
            <a:gdLst/>
            <a:ahLst/>
            <a:cxnLst/>
            <a:rect l="l" t="t" r="r" b="b"/>
            <a:pathLst>
              <a:path w="1929764" h="594360">
                <a:moveTo>
                  <a:pt x="1632203" y="0"/>
                </a:moveTo>
                <a:lnTo>
                  <a:pt x="0" y="0"/>
                </a:lnTo>
                <a:lnTo>
                  <a:pt x="0" y="594359"/>
                </a:lnTo>
                <a:lnTo>
                  <a:pt x="1632203" y="594359"/>
                </a:lnTo>
                <a:lnTo>
                  <a:pt x="1929383" y="297179"/>
                </a:lnTo>
                <a:lnTo>
                  <a:pt x="1632203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6755" y="818388"/>
            <a:ext cx="1929764" cy="594360"/>
          </a:xfrm>
          <a:custGeom>
            <a:avLst/>
            <a:gdLst/>
            <a:ahLst/>
            <a:cxnLst/>
            <a:rect l="l" t="t" r="r" b="b"/>
            <a:pathLst>
              <a:path w="1929764" h="594360">
                <a:moveTo>
                  <a:pt x="0" y="0"/>
                </a:moveTo>
                <a:lnTo>
                  <a:pt x="1632203" y="0"/>
                </a:lnTo>
                <a:lnTo>
                  <a:pt x="1929383" y="297179"/>
                </a:lnTo>
                <a:lnTo>
                  <a:pt x="1632203" y="594359"/>
                </a:lnTo>
                <a:lnTo>
                  <a:pt x="0" y="59435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21151" y="807719"/>
            <a:ext cx="1758696" cy="664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7539" y="833628"/>
            <a:ext cx="1649095" cy="563880"/>
          </a:xfrm>
          <a:custGeom>
            <a:avLst/>
            <a:gdLst/>
            <a:ahLst/>
            <a:cxnLst/>
            <a:rect l="l" t="t" r="r" b="b"/>
            <a:pathLst>
              <a:path w="1649095" h="563880">
                <a:moveTo>
                  <a:pt x="1367027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367027" y="563879"/>
                </a:lnTo>
                <a:lnTo>
                  <a:pt x="1648967" y="281939"/>
                </a:lnTo>
                <a:lnTo>
                  <a:pt x="1367027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7539" y="833628"/>
            <a:ext cx="1649095" cy="563880"/>
          </a:xfrm>
          <a:custGeom>
            <a:avLst/>
            <a:gdLst/>
            <a:ahLst/>
            <a:cxnLst/>
            <a:rect l="l" t="t" r="r" b="b"/>
            <a:pathLst>
              <a:path w="1649095" h="563880">
                <a:moveTo>
                  <a:pt x="0" y="0"/>
                </a:moveTo>
                <a:lnTo>
                  <a:pt x="1367027" y="0"/>
                </a:lnTo>
                <a:lnTo>
                  <a:pt x="1648967" y="281939"/>
                </a:lnTo>
                <a:lnTo>
                  <a:pt x="1367027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40880" y="792480"/>
            <a:ext cx="2069592" cy="664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97267" y="818388"/>
            <a:ext cx="1960245" cy="563880"/>
          </a:xfrm>
          <a:custGeom>
            <a:avLst/>
            <a:gdLst/>
            <a:ahLst/>
            <a:cxnLst/>
            <a:rect l="l" t="t" r="r" b="b"/>
            <a:pathLst>
              <a:path w="1960245" h="563880">
                <a:moveTo>
                  <a:pt x="1677923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7923" y="563879"/>
                </a:lnTo>
                <a:lnTo>
                  <a:pt x="1959863" y="281939"/>
                </a:lnTo>
                <a:lnTo>
                  <a:pt x="1677923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97267" y="818388"/>
            <a:ext cx="1960245" cy="563880"/>
          </a:xfrm>
          <a:custGeom>
            <a:avLst/>
            <a:gdLst/>
            <a:ahLst/>
            <a:cxnLst/>
            <a:rect l="l" t="t" r="r" b="b"/>
            <a:pathLst>
              <a:path w="1960245" h="563880">
                <a:moveTo>
                  <a:pt x="0" y="0"/>
                </a:moveTo>
                <a:lnTo>
                  <a:pt x="1677923" y="0"/>
                </a:lnTo>
                <a:lnTo>
                  <a:pt x="1959863" y="281939"/>
                </a:lnTo>
                <a:lnTo>
                  <a:pt x="1677923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07408" y="670559"/>
            <a:ext cx="3157728" cy="923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18888" y="630936"/>
            <a:ext cx="2331719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53127" y="691896"/>
            <a:ext cx="3066415" cy="832485"/>
          </a:xfrm>
          <a:custGeom>
            <a:avLst/>
            <a:gdLst/>
            <a:ahLst/>
            <a:cxnLst/>
            <a:rect l="l" t="t" r="r" b="b"/>
            <a:pathLst>
              <a:path w="3066415" h="832485">
                <a:moveTo>
                  <a:pt x="2650235" y="0"/>
                </a:moveTo>
                <a:lnTo>
                  <a:pt x="0" y="0"/>
                </a:lnTo>
                <a:lnTo>
                  <a:pt x="416051" y="416051"/>
                </a:lnTo>
                <a:lnTo>
                  <a:pt x="0" y="832103"/>
                </a:lnTo>
                <a:lnTo>
                  <a:pt x="2650235" y="832103"/>
                </a:lnTo>
                <a:lnTo>
                  <a:pt x="3066287" y="416051"/>
                </a:lnTo>
                <a:lnTo>
                  <a:pt x="2650235" y="0"/>
                </a:lnTo>
                <a:close/>
              </a:path>
            </a:pathLst>
          </a:custGeom>
          <a:solidFill>
            <a:srgbClr val="FF6EC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77111" y="2212847"/>
            <a:ext cx="7199376" cy="3334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29867" y="552145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29867" y="5192267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29867" y="4863084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9867" y="4533900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9867" y="4207764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29867" y="3878579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29867" y="3549396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29867" y="322021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29867" y="2891027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29867" y="256489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1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03019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82467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661915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41363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20811" y="552145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0897" y="800501"/>
            <a:ext cx="468757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09575" algn="ctr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M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3F165B"/>
                </a:solidFill>
                <a:latin typeface="Calibri"/>
                <a:cs typeface="Calibri"/>
              </a:rPr>
              <a:t>j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or</a:t>
            </a:r>
            <a:r>
              <a:rPr sz="2400" b="1" spc="-6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sc</a:t>
            </a:r>
            <a:r>
              <a:rPr sz="2400" b="1" spc="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R="408940" algn="ctr" fontAlgn="auto">
              <a:spcBef>
                <a:spcPts val="0"/>
              </a:spcBef>
              <a:spcAft>
                <a:spcPts val="0"/>
              </a:spcAft>
            </a:pP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pli</a:t>
            </a:r>
            <a:r>
              <a:rPr sz="2400" b="1" spc="-25" dirty="0">
                <a:solidFill>
                  <a:srgbClr val="3F165B"/>
                </a:solidFill>
                <a:latin typeface="Calibri"/>
                <a:cs typeface="Calibri"/>
              </a:rPr>
              <a:t>c</a:t>
            </a:r>
            <a:r>
              <a:rPr sz="2400" b="1" spc="-5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on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fontAlgn="auto">
              <a:spcBef>
                <a:spcPts val="580"/>
              </a:spcBef>
              <a:spcAft>
                <a:spcPts val="0"/>
              </a:spcAft>
              <a:tabLst>
                <a:tab pos="3723004" algn="l"/>
              </a:tabLst>
            </a:pP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prstClr val="black"/>
                </a:solidFill>
                <a:latin typeface="Calibri"/>
                <a:cs typeface="Calibri"/>
              </a:rPr>
              <a:t>j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or</a:t>
            </a:r>
            <a:r>
              <a:rPr sz="24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sc</a:t>
            </a:r>
            <a:r>
              <a:rPr sz="2400" b="1" spc="10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2400" b="1" spc="-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prstClr val="black"/>
                </a:solidFill>
                <a:latin typeface="Calibri"/>
                <a:cs typeface="Calibri"/>
              </a:rPr>
              <a:t>pli</a:t>
            </a:r>
            <a:r>
              <a:rPr sz="2400" b="1" spc="-2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400" b="1" spc="-5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30</a:t>
            </a:r>
            <a:r>
              <a:rPr sz="24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400" b="1" spc="-7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-5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5919" y="2457188"/>
            <a:ext cx="257810" cy="3213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spcBef>
                <a:spcPts val="43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16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spcBef>
                <a:spcPts val="425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14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spcBef>
                <a:spcPts val="43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12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spcBef>
                <a:spcPts val="43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43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42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6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43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4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43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42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77747" y="5702144"/>
            <a:ext cx="731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(T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631433" y="5702144"/>
            <a:ext cx="3860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IA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82308" y="5702144"/>
            <a:ext cx="444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2A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61078" y="5702144"/>
            <a:ext cx="2438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S3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28598" y="2271543"/>
            <a:ext cx="56959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,2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26360" y="3139560"/>
            <a:ext cx="3365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11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92348" y="3649219"/>
            <a:ext cx="4146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9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09059" y="3957339"/>
            <a:ext cx="41465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92070" y="4370956"/>
            <a:ext cx="4146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29380" y="4087754"/>
            <a:ext cx="18034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90593" y="4047008"/>
            <a:ext cx="41465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5</a:t>
            </a:r>
            <a:r>
              <a:rPr sz="2400" b="1" spc="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4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28159" y="5894832"/>
            <a:ext cx="920495" cy="862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728216" y="5928359"/>
            <a:ext cx="868679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915911" y="5989320"/>
            <a:ext cx="838200" cy="8046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972055" y="2127504"/>
            <a:ext cx="6690359" cy="1926336"/>
          </a:xfrm>
          <a:prstGeom prst="rect">
            <a:avLst/>
          </a:prstGeom>
          <a:blipFill>
            <a:blip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016764" y="2152893"/>
            <a:ext cx="6261100" cy="1594485"/>
          </a:xfrm>
          <a:custGeom>
            <a:avLst/>
            <a:gdLst/>
            <a:ahLst/>
            <a:cxnLst/>
            <a:rect l="l" t="t" r="r" b="b"/>
            <a:pathLst>
              <a:path w="6261100" h="1594485">
                <a:moveTo>
                  <a:pt x="6041923" y="1482999"/>
                </a:moveTo>
                <a:lnTo>
                  <a:pt x="5917322" y="1521597"/>
                </a:lnTo>
                <a:lnTo>
                  <a:pt x="5898487" y="1561106"/>
                </a:lnTo>
                <a:lnTo>
                  <a:pt x="5902077" y="1576095"/>
                </a:lnTo>
                <a:lnTo>
                  <a:pt x="5910286" y="1585360"/>
                </a:lnTo>
                <a:lnTo>
                  <a:pt x="5920859" y="1591452"/>
                </a:lnTo>
                <a:lnTo>
                  <a:pt x="5932895" y="1593894"/>
                </a:lnTo>
                <a:lnTo>
                  <a:pt x="5945495" y="1592214"/>
                </a:lnTo>
                <a:lnTo>
                  <a:pt x="6196231" y="1514855"/>
                </a:lnTo>
                <a:lnTo>
                  <a:pt x="6178545" y="1514855"/>
                </a:lnTo>
                <a:lnTo>
                  <a:pt x="6041923" y="1482999"/>
                </a:lnTo>
                <a:close/>
              </a:path>
              <a:path w="6261100" h="1594485">
                <a:moveTo>
                  <a:pt x="6113699" y="1460764"/>
                </a:moveTo>
                <a:lnTo>
                  <a:pt x="6041923" y="1482999"/>
                </a:lnTo>
                <a:lnTo>
                  <a:pt x="6178545" y="1514855"/>
                </a:lnTo>
                <a:lnTo>
                  <a:pt x="6180749" y="1505468"/>
                </a:lnTo>
                <a:lnTo>
                  <a:pt x="6161019" y="1505468"/>
                </a:lnTo>
                <a:lnTo>
                  <a:pt x="6113699" y="1460764"/>
                </a:lnTo>
                <a:close/>
              </a:path>
              <a:path w="6261100" h="1594485">
                <a:moveTo>
                  <a:pt x="5994878" y="1258848"/>
                </a:moveTo>
                <a:lnTo>
                  <a:pt x="5983588" y="1261532"/>
                </a:lnTo>
                <a:lnTo>
                  <a:pt x="5972138" y="1268077"/>
                </a:lnTo>
                <a:lnTo>
                  <a:pt x="5960931" y="1278763"/>
                </a:lnTo>
                <a:lnTo>
                  <a:pt x="5957212" y="1290290"/>
                </a:lnTo>
                <a:lnTo>
                  <a:pt x="5957273" y="1302267"/>
                </a:lnTo>
                <a:lnTo>
                  <a:pt x="5961088" y="1313730"/>
                </a:lnTo>
                <a:lnTo>
                  <a:pt x="5968630" y="1323715"/>
                </a:lnTo>
                <a:lnTo>
                  <a:pt x="6058544" y="1408659"/>
                </a:lnTo>
                <a:lnTo>
                  <a:pt x="6195949" y="1440698"/>
                </a:lnTo>
                <a:lnTo>
                  <a:pt x="6178545" y="1514855"/>
                </a:lnTo>
                <a:lnTo>
                  <a:pt x="6196231" y="1514855"/>
                </a:lnTo>
                <a:lnTo>
                  <a:pt x="6260841" y="1494922"/>
                </a:lnTo>
                <a:lnTo>
                  <a:pt x="6021055" y="1268364"/>
                </a:lnTo>
                <a:lnTo>
                  <a:pt x="6015358" y="1263938"/>
                </a:lnTo>
                <a:lnTo>
                  <a:pt x="6005602" y="1259744"/>
                </a:lnTo>
                <a:lnTo>
                  <a:pt x="5994878" y="1258848"/>
                </a:lnTo>
                <a:close/>
              </a:path>
              <a:path w="6261100" h="1594485">
                <a:moveTo>
                  <a:pt x="6176015" y="1441460"/>
                </a:moveTo>
                <a:lnTo>
                  <a:pt x="6113699" y="1460764"/>
                </a:lnTo>
                <a:lnTo>
                  <a:pt x="6161019" y="1505468"/>
                </a:lnTo>
                <a:lnTo>
                  <a:pt x="6176015" y="1441460"/>
                </a:lnTo>
                <a:close/>
              </a:path>
              <a:path w="6261100" h="1594485">
                <a:moveTo>
                  <a:pt x="6195771" y="1441460"/>
                </a:moveTo>
                <a:lnTo>
                  <a:pt x="6176015" y="1441460"/>
                </a:lnTo>
                <a:lnTo>
                  <a:pt x="6161019" y="1505468"/>
                </a:lnTo>
                <a:lnTo>
                  <a:pt x="6180749" y="1505468"/>
                </a:lnTo>
                <a:lnTo>
                  <a:pt x="6195771" y="1441460"/>
                </a:lnTo>
                <a:close/>
              </a:path>
              <a:path w="6261100" h="1594485">
                <a:moveTo>
                  <a:pt x="17263" y="0"/>
                </a:moveTo>
                <a:lnTo>
                  <a:pt x="0" y="74188"/>
                </a:lnTo>
                <a:lnTo>
                  <a:pt x="6041923" y="1482999"/>
                </a:lnTo>
                <a:lnTo>
                  <a:pt x="6113699" y="1460764"/>
                </a:lnTo>
                <a:lnTo>
                  <a:pt x="6058544" y="1408659"/>
                </a:lnTo>
                <a:lnTo>
                  <a:pt x="17263" y="0"/>
                </a:lnTo>
                <a:close/>
              </a:path>
              <a:path w="6261100" h="1594485">
                <a:moveTo>
                  <a:pt x="6058544" y="1408659"/>
                </a:moveTo>
                <a:lnTo>
                  <a:pt x="6113699" y="1460764"/>
                </a:lnTo>
                <a:lnTo>
                  <a:pt x="6176015" y="1441460"/>
                </a:lnTo>
                <a:lnTo>
                  <a:pt x="6195771" y="1441460"/>
                </a:lnTo>
                <a:lnTo>
                  <a:pt x="6195949" y="1440698"/>
                </a:lnTo>
                <a:lnTo>
                  <a:pt x="6058544" y="1408659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2164">
              <a:lnSpc>
                <a:spcPct val="100000"/>
              </a:lnSpc>
            </a:pPr>
            <a:r>
              <a:rPr sz="3600" spc="-85" dirty="0"/>
              <a:t>R</a:t>
            </a:r>
            <a:r>
              <a:rPr sz="3600" spc="5" dirty="0"/>
              <a:t>e</a:t>
            </a:r>
            <a:r>
              <a:rPr sz="3600" spc="-25" dirty="0"/>
              <a:t>mai</a:t>
            </a:r>
            <a:r>
              <a:rPr sz="3600" spc="-10" dirty="0"/>
              <a:t>nin</a:t>
            </a:r>
            <a:r>
              <a:rPr sz="3600" dirty="0"/>
              <a:t>g</a:t>
            </a:r>
            <a:r>
              <a:rPr sz="3600" spc="-100" dirty="0">
                <a:latin typeface="Times New Roman"/>
                <a:cs typeface="Times New Roman"/>
              </a:rPr>
              <a:t> </a:t>
            </a:r>
            <a:r>
              <a:rPr sz="3600" spc="-15" dirty="0"/>
              <a:t>Iss</a:t>
            </a:r>
            <a:r>
              <a:rPr sz="3600" spc="-10" dirty="0"/>
              <a:t>u</a:t>
            </a:r>
            <a:r>
              <a:rPr sz="3600" spc="5" dirty="0"/>
              <a:t>e</a:t>
            </a:r>
            <a:r>
              <a:rPr sz="3600" spc="-15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196328" y="2115311"/>
            <a:ext cx="545592" cy="3992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214616" y="2563367"/>
            <a:ext cx="545592" cy="402336"/>
          </a:xfrm>
          <a:prstGeom prst="rect">
            <a:avLst/>
          </a:prstGeom>
          <a:blipFill>
            <a:blip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777994" y="2234840"/>
            <a:ext cx="57404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fontAlgn="auto">
              <a:lnSpc>
                <a:spcPct val="1432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-18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0" b="1" spc="-1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spc="-4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0" b="1" spc="-1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00" b="1" spc="-20" dirty="0">
                <a:solidFill>
                  <a:prstClr val="black"/>
                </a:solidFill>
                <a:latin typeface="Calibri"/>
                <a:cs typeface="Calibri"/>
              </a:rPr>
              <a:t>VR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83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1313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sp>
        <p:nvSpPr>
          <p:cNvPr id="26" name="Rectangle 41"/>
          <p:cNvSpPr txBox="1">
            <a:spLocks noChangeArrowheads="1"/>
          </p:cNvSpPr>
          <p:nvPr/>
        </p:nvSpPr>
        <p:spPr bwMode="auto">
          <a:xfrm>
            <a:off x="503238" y="692150"/>
            <a:ext cx="8137525" cy="5762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it-IT" sz="2800" b="1" kern="0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Incremento della popolazione anziana in Italia</a:t>
            </a:r>
          </a:p>
        </p:txBody>
      </p:sp>
      <p:pic>
        <p:nvPicPr>
          <p:cNvPr id="7991315" name="Picture 7" descr="cuo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71438" y="6524625"/>
            <a:ext cx="5653087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kern="0" dirty="0" err="1">
                <a:solidFill>
                  <a:srgbClr val="00CC99"/>
                </a:solidFill>
                <a:latin typeface="Comic Sans MS" pitchFamily="66" charset="0"/>
                <a:cs typeface="Arial" pitchFamily="34" charset="0"/>
              </a:rPr>
              <a:t>Fonte</a:t>
            </a:r>
            <a:r>
              <a:rPr lang="en-US" sz="1050" kern="0" dirty="0">
                <a:solidFill>
                  <a:srgbClr val="00CC99"/>
                </a:solidFill>
                <a:latin typeface="Comic Sans MS" pitchFamily="66" charset="0"/>
                <a:cs typeface="Arial" pitchFamily="34" charset="0"/>
              </a:rPr>
              <a:t> ISTAT</a:t>
            </a:r>
          </a:p>
        </p:txBody>
      </p:sp>
      <p:grpSp>
        <p:nvGrpSpPr>
          <p:cNvPr id="7991317" name="Gruppo 40"/>
          <p:cNvGrpSpPr>
            <a:grpSpLocks/>
          </p:cNvGrpSpPr>
          <p:nvPr/>
        </p:nvGrpSpPr>
        <p:grpSpPr bwMode="auto">
          <a:xfrm>
            <a:off x="2843213" y="1341438"/>
            <a:ext cx="3673475" cy="3743325"/>
            <a:chOff x="3203848" y="1231165"/>
            <a:chExt cx="3074530" cy="3493979"/>
          </a:xfrm>
        </p:grpSpPr>
        <p:pic>
          <p:nvPicPr>
            <p:cNvPr id="7991330" name="Picture 15"/>
            <p:cNvPicPr>
              <a:picLocks noChangeAspect="1" noChangeArrowheads="1"/>
            </p:cNvPicPr>
            <p:nvPr/>
          </p:nvPicPr>
          <p:blipFill>
            <a:blip r:embed="rId5"/>
            <a:srcRect l="4349" t="4784" r="4349" b="3769"/>
            <a:stretch>
              <a:fillRect/>
            </a:stretch>
          </p:blipFill>
          <p:spPr bwMode="auto">
            <a:xfrm>
              <a:off x="3203848" y="1231165"/>
              <a:ext cx="3024336" cy="3493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91331" name="Oval 16"/>
            <p:cNvSpPr>
              <a:spLocks noChangeArrowheads="1"/>
            </p:cNvSpPr>
            <p:nvPr/>
          </p:nvSpPr>
          <p:spPr bwMode="auto">
            <a:xfrm>
              <a:off x="3485707" y="1528674"/>
              <a:ext cx="2792671" cy="215932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 sz="2400" b="1" i="1">
                <a:solidFill>
                  <a:srgbClr val="FFFFFF"/>
                </a:solidFill>
                <a:ea typeface="MS PGothic" pitchFamily="34" charset="-128"/>
              </a:endParaRPr>
            </a:p>
          </p:txBody>
        </p:sp>
      </p:grpSp>
      <p:graphicFrame>
        <p:nvGraphicFramePr>
          <p:cNvPr id="7991310" name="Object 14"/>
          <p:cNvGraphicFramePr>
            <a:graphicFrameLocks noChangeAspect="1"/>
          </p:cNvGraphicFramePr>
          <p:nvPr/>
        </p:nvGraphicFramePr>
        <p:xfrm>
          <a:off x="-107950" y="4745038"/>
          <a:ext cx="3529013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406" name="Chart" r:id="rId6" imgW="6096075" imgH="4067089" progId="MSGraph.Chart.8">
                  <p:embed followColorScheme="full"/>
                </p:oleObj>
              </mc:Choice>
              <mc:Fallback>
                <p:oleObj name="Chart" r:id="rId6" imgW="6096075" imgH="4067089" progId="MSGraph.Chart.8">
                  <p:embed followColorScheme="full"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50" y="4745038"/>
                        <a:ext cx="3529013" cy="235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91311" name="Object 15"/>
          <p:cNvGraphicFramePr>
            <a:graphicFrameLocks noChangeAspect="1"/>
          </p:cNvGraphicFramePr>
          <p:nvPr/>
        </p:nvGraphicFramePr>
        <p:xfrm>
          <a:off x="2771775" y="4745038"/>
          <a:ext cx="3529013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407" name="Chart" r:id="rId8" imgW="6096075" imgH="4067089" progId="MSGraph.Chart.8">
                  <p:embed followColorScheme="full"/>
                </p:oleObj>
              </mc:Choice>
              <mc:Fallback>
                <p:oleObj name="Chart" r:id="rId8" imgW="6096075" imgH="4067089" progId="MSGraph.Chart.8">
                  <p:embed followColorScheme="full"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745038"/>
                        <a:ext cx="3529013" cy="235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91312" name="Object 16"/>
          <p:cNvGraphicFramePr>
            <a:graphicFrameLocks noChangeAspect="1"/>
          </p:cNvGraphicFramePr>
          <p:nvPr/>
        </p:nvGraphicFramePr>
        <p:xfrm>
          <a:off x="5722938" y="4745038"/>
          <a:ext cx="3529012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408" name="Chart" r:id="rId10" imgW="6096075" imgH="4067089" progId="MSGraph.Chart.8">
                  <p:embed followColorScheme="full"/>
                </p:oleObj>
              </mc:Choice>
              <mc:Fallback>
                <p:oleObj name="Chart" r:id="rId10" imgW="6096075" imgH="4067089" progId="MSGraph.Chart.8">
                  <p:embed followColorScheme="full"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2938" y="4745038"/>
                        <a:ext cx="3529012" cy="235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1318" name="Rectangle 8"/>
          <p:cNvSpPr>
            <a:spLocks noChangeArrowheads="1"/>
          </p:cNvSpPr>
          <p:nvPr/>
        </p:nvSpPr>
        <p:spPr bwMode="auto">
          <a:xfrm>
            <a:off x="682625" y="6508750"/>
            <a:ext cx="1944688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  <a:ea typeface="MS PGothic" pitchFamily="34" charset="-128"/>
              </a:rPr>
              <a:t>2001</a:t>
            </a:r>
          </a:p>
        </p:txBody>
      </p:sp>
      <p:sp>
        <p:nvSpPr>
          <p:cNvPr id="7991319" name="Rectangle 9"/>
          <p:cNvSpPr>
            <a:spLocks noChangeArrowheads="1"/>
          </p:cNvSpPr>
          <p:nvPr/>
        </p:nvSpPr>
        <p:spPr bwMode="auto">
          <a:xfrm>
            <a:off x="3635375" y="6508750"/>
            <a:ext cx="1944688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  <a:ea typeface="MS PGothic" pitchFamily="34" charset="-128"/>
              </a:rPr>
              <a:t>2025</a:t>
            </a:r>
          </a:p>
        </p:txBody>
      </p:sp>
      <p:sp>
        <p:nvSpPr>
          <p:cNvPr id="7991320" name="Rectangle 10"/>
          <p:cNvSpPr>
            <a:spLocks noChangeArrowheads="1"/>
          </p:cNvSpPr>
          <p:nvPr/>
        </p:nvSpPr>
        <p:spPr bwMode="auto">
          <a:xfrm>
            <a:off x="6659563" y="6508750"/>
            <a:ext cx="194468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  <a:ea typeface="MS PGothic" pitchFamily="34" charset="-128"/>
              </a:rPr>
              <a:t>2050</a:t>
            </a:r>
          </a:p>
        </p:txBody>
      </p:sp>
      <p:sp>
        <p:nvSpPr>
          <p:cNvPr id="7991321" name="Text Box 11"/>
          <p:cNvSpPr txBox="1">
            <a:spLocks noChangeArrowheads="1"/>
          </p:cNvSpPr>
          <p:nvPr/>
        </p:nvSpPr>
        <p:spPr bwMode="auto">
          <a:xfrm>
            <a:off x="7196138" y="2270125"/>
            <a:ext cx="13366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t-IT" sz="2400">
                <a:solidFill>
                  <a:srgbClr val="FFFFFF"/>
                </a:solidFill>
                <a:ea typeface="MS PGothic" pitchFamily="34" charset="-128"/>
              </a:rPr>
              <a:t>&lt; 65 anni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it-IT" sz="2400">
                <a:solidFill>
                  <a:srgbClr val="FFFFFF"/>
                </a:solidFill>
                <a:ea typeface="MS PGothic" pitchFamily="34" charset="-128"/>
              </a:rPr>
              <a:t>&gt; 65 anni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it-IT" sz="2400">
                <a:solidFill>
                  <a:srgbClr val="FFFFFF"/>
                </a:solidFill>
                <a:ea typeface="MS PGothic" pitchFamily="34" charset="-128"/>
              </a:rPr>
              <a:t>&gt; 80 anni</a:t>
            </a:r>
          </a:p>
        </p:txBody>
      </p:sp>
      <p:sp>
        <p:nvSpPr>
          <p:cNvPr id="7991322" name="Rectangle 12"/>
          <p:cNvSpPr>
            <a:spLocks noChangeArrowheads="1"/>
          </p:cNvSpPr>
          <p:nvPr/>
        </p:nvSpPr>
        <p:spPr bwMode="auto">
          <a:xfrm>
            <a:off x="6907213" y="2514600"/>
            <a:ext cx="288925" cy="288925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sz="2400" b="1" i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991323" name="Rectangle 13"/>
          <p:cNvSpPr>
            <a:spLocks noChangeArrowheads="1"/>
          </p:cNvSpPr>
          <p:nvPr/>
        </p:nvSpPr>
        <p:spPr bwMode="auto">
          <a:xfrm>
            <a:off x="6907213" y="3046413"/>
            <a:ext cx="288925" cy="288925"/>
          </a:xfrm>
          <a:prstGeom prst="rect">
            <a:avLst/>
          </a:prstGeom>
          <a:gradFill rotWithShape="1">
            <a:gsLst>
              <a:gs pos="0">
                <a:srgbClr val="764700"/>
              </a:gs>
              <a:gs pos="50000">
                <a:srgbClr val="FF9900"/>
              </a:gs>
              <a:gs pos="100000">
                <a:srgbClr val="7647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sz="2400" b="1" i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991324" name="Rectangle 14"/>
          <p:cNvSpPr>
            <a:spLocks noChangeArrowheads="1"/>
          </p:cNvSpPr>
          <p:nvPr/>
        </p:nvSpPr>
        <p:spPr bwMode="auto">
          <a:xfrm>
            <a:off x="6907213" y="3605213"/>
            <a:ext cx="288925" cy="288925"/>
          </a:xfrm>
          <a:prstGeom prst="rect">
            <a:avLst/>
          </a:prstGeom>
          <a:gradFill rotWithShape="1">
            <a:gsLst>
              <a:gs pos="0">
                <a:srgbClr val="471800"/>
              </a:gs>
              <a:gs pos="50000">
                <a:srgbClr val="993300"/>
              </a:gs>
              <a:gs pos="100000">
                <a:srgbClr val="4718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sz="2400" b="1" i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7991326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7991328" name="Picture 33"/>
          <p:cNvPicPr>
            <a:picLocks noChangeAspect="1" noChangeArrowheads="1"/>
          </p:cNvPicPr>
          <p:nvPr/>
        </p:nvPicPr>
        <p:blipFill>
          <a:blip r:embed="rId12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1329" name="Picture 33"/>
          <p:cNvPicPr>
            <a:picLocks noChangeAspect="1" noChangeArrowheads="1"/>
          </p:cNvPicPr>
          <p:nvPr/>
        </p:nvPicPr>
        <p:blipFill>
          <a:blip r:embed="rId12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463" y="792480"/>
            <a:ext cx="2029967" cy="694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76755" y="818388"/>
            <a:ext cx="1929764" cy="594360"/>
          </a:xfrm>
          <a:custGeom>
            <a:avLst/>
            <a:gdLst/>
            <a:ahLst/>
            <a:cxnLst/>
            <a:rect l="l" t="t" r="r" b="b"/>
            <a:pathLst>
              <a:path w="1929764" h="594360">
                <a:moveTo>
                  <a:pt x="1632203" y="0"/>
                </a:moveTo>
                <a:lnTo>
                  <a:pt x="0" y="0"/>
                </a:lnTo>
                <a:lnTo>
                  <a:pt x="0" y="594359"/>
                </a:lnTo>
                <a:lnTo>
                  <a:pt x="1632203" y="594359"/>
                </a:lnTo>
                <a:lnTo>
                  <a:pt x="1929383" y="297179"/>
                </a:lnTo>
                <a:lnTo>
                  <a:pt x="1632203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6755" y="818388"/>
            <a:ext cx="1929764" cy="594360"/>
          </a:xfrm>
          <a:custGeom>
            <a:avLst/>
            <a:gdLst/>
            <a:ahLst/>
            <a:cxnLst/>
            <a:rect l="l" t="t" r="r" b="b"/>
            <a:pathLst>
              <a:path w="1929764" h="594360">
                <a:moveTo>
                  <a:pt x="0" y="0"/>
                </a:moveTo>
                <a:lnTo>
                  <a:pt x="1632203" y="0"/>
                </a:lnTo>
                <a:lnTo>
                  <a:pt x="1929383" y="297179"/>
                </a:lnTo>
                <a:lnTo>
                  <a:pt x="1632203" y="594359"/>
                </a:lnTo>
                <a:lnTo>
                  <a:pt x="0" y="59435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21151" y="807719"/>
            <a:ext cx="1758696" cy="664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7539" y="833628"/>
            <a:ext cx="1649095" cy="563880"/>
          </a:xfrm>
          <a:custGeom>
            <a:avLst/>
            <a:gdLst/>
            <a:ahLst/>
            <a:cxnLst/>
            <a:rect l="l" t="t" r="r" b="b"/>
            <a:pathLst>
              <a:path w="1649095" h="563880">
                <a:moveTo>
                  <a:pt x="1367027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367027" y="563879"/>
                </a:lnTo>
                <a:lnTo>
                  <a:pt x="1648967" y="281939"/>
                </a:lnTo>
                <a:lnTo>
                  <a:pt x="1367027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7539" y="833628"/>
            <a:ext cx="1649095" cy="563880"/>
          </a:xfrm>
          <a:custGeom>
            <a:avLst/>
            <a:gdLst/>
            <a:ahLst/>
            <a:cxnLst/>
            <a:rect l="l" t="t" r="r" b="b"/>
            <a:pathLst>
              <a:path w="1649095" h="563880">
                <a:moveTo>
                  <a:pt x="0" y="0"/>
                </a:moveTo>
                <a:lnTo>
                  <a:pt x="1367027" y="0"/>
                </a:lnTo>
                <a:lnTo>
                  <a:pt x="1648967" y="281939"/>
                </a:lnTo>
                <a:lnTo>
                  <a:pt x="1367027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32376" y="792480"/>
            <a:ext cx="2066544" cy="664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88763" y="818388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1674875" y="0"/>
                </a:moveTo>
                <a:lnTo>
                  <a:pt x="0" y="0"/>
                </a:lnTo>
                <a:lnTo>
                  <a:pt x="281939" y="281939"/>
                </a:lnTo>
                <a:lnTo>
                  <a:pt x="0" y="563879"/>
                </a:lnTo>
                <a:lnTo>
                  <a:pt x="1674875" y="563879"/>
                </a:lnTo>
                <a:lnTo>
                  <a:pt x="1956815" y="281939"/>
                </a:lnTo>
                <a:lnTo>
                  <a:pt x="1674875" y="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88763" y="818388"/>
            <a:ext cx="1957070" cy="563880"/>
          </a:xfrm>
          <a:custGeom>
            <a:avLst/>
            <a:gdLst/>
            <a:ahLst/>
            <a:cxnLst/>
            <a:rect l="l" t="t" r="r" b="b"/>
            <a:pathLst>
              <a:path w="1957070" h="563880">
                <a:moveTo>
                  <a:pt x="0" y="0"/>
                </a:moveTo>
                <a:lnTo>
                  <a:pt x="1674875" y="0"/>
                </a:lnTo>
                <a:lnTo>
                  <a:pt x="1956815" y="281939"/>
                </a:lnTo>
                <a:lnTo>
                  <a:pt x="1674875" y="563879"/>
                </a:lnTo>
                <a:lnTo>
                  <a:pt x="0" y="563879"/>
                </a:lnTo>
                <a:lnTo>
                  <a:pt x="281939" y="281939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44767" y="661416"/>
            <a:ext cx="2834640" cy="9265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04431" y="621791"/>
            <a:ext cx="2112264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90488" y="682752"/>
            <a:ext cx="2743200" cy="835660"/>
          </a:xfrm>
          <a:custGeom>
            <a:avLst/>
            <a:gdLst/>
            <a:ahLst/>
            <a:cxnLst/>
            <a:rect l="l" t="t" r="r" b="b"/>
            <a:pathLst>
              <a:path w="2743200" h="835660">
                <a:moveTo>
                  <a:pt x="2325623" y="0"/>
                </a:moveTo>
                <a:lnTo>
                  <a:pt x="0" y="0"/>
                </a:lnTo>
                <a:lnTo>
                  <a:pt x="417575" y="417575"/>
                </a:lnTo>
                <a:lnTo>
                  <a:pt x="0" y="835151"/>
                </a:lnTo>
                <a:lnTo>
                  <a:pt x="2325623" y="835151"/>
                </a:lnTo>
                <a:lnTo>
                  <a:pt x="2743199" y="417575"/>
                </a:lnTo>
                <a:lnTo>
                  <a:pt x="2325623" y="0"/>
                </a:lnTo>
                <a:close/>
              </a:path>
            </a:pathLst>
          </a:custGeom>
          <a:solidFill>
            <a:srgbClr val="FF6EC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64336" y="2252472"/>
            <a:ext cx="7098791" cy="33314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17091" y="5561076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7091" y="5152644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17091" y="4744211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17091" y="4338828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7091" y="3930396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17091" y="3521964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17091" y="3116580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17091" y="2708148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70103" y="0"/>
                </a:moveTo>
                <a:lnTo>
                  <a:pt x="0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87195" y="5561076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08731" y="5561076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27220" y="5561076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45707" y="5561076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664195" y="5561076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85797" y="779775"/>
            <a:ext cx="4716780" cy="1182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4990" fontAlgn="auto">
              <a:spcBef>
                <a:spcPts val="0"/>
              </a:spcBef>
              <a:spcAft>
                <a:spcPts val="0"/>
              </a:spcAft>
            </a:pPr>
            <a:r>
              <a:rPr sz="2400" b="1" spc="-55" dirty="0">
                <a:solidFill>
                  <a:srgbClr val="3F165B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-4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b="1" spc="-50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3F165B"/>
                </a:solidFill>
                <a:latin typeface="Calibri"/>
                <a:cs typeface="Calibri"/>
              </a:rPr>
              <a:t>v</a:t>
            </a: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alvu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ar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indent="303657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3F165B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eg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ur</a:t>
            </a:r>
            <a:r>
              <a:rPr sz="2400" b="1" spc="-20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r>
              <a:rPr sz="2400" b="1" spc="-5" dirty="0">
                <a:solidFill>
                  <a:srgbClr val="3F165B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3F165B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3F165B"/>
                </a:solidFill>
                <a:latin typeface="Calibri"/>
                <a:cs typeface="Calibri"/>
              </a:rPr>
              <a:t>ion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fontAlgn="auto">
              <a:spcBef>
                <a:spcPts val="944"/>
              </a:spcBef>
              <a:spcAft>
                <a:spcPts val="0"/>
              </a:spcAft>
              <a:tabLst>
                <a:tab pos="3057525" algn="l"/>
              </a:tabLst>
            </a:pP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b="1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-5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b="1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se</a:t>
            </a:r>
            <a:r>
              <a:rPr sz="2400" b="1" spc="-4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sz="2400" b="1" spc="-15" dirty="0">
                <a:solidFill>
                  <a:prstClr val="black"/>
                </a:solidFill>
                <a:latin typeface="Calibri"/>
                <a:cs typeface="Calibri"/>
              </a:rPr>
              <a:t>30</a:t>
            </a:r>
            <a:r>
              <a:rPr sz="24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400" b="1" spc="-7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-5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2400" b="1" spc="-1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1012" y="2602611"/>
            <a:ext cx="257810" cy="310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14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spcBef>
                <a:spcPts val="1045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12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algn="ctr" fontAlgn="auto">
              <a:spcBef>
                <a:spcPts val="1045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10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105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1045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6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105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4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1045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15570" algn="ctr" fontAlgn="auto">
              <a:spcBef>
                <a:spcPts val="1045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32332" y="5740851"/>
            <a:ext cx="731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pc="-30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(T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25700" y="5740851"/>
            <a:ext cx="3860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IA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16508" y="5740851"/>
            <a:ext cx="444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2A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34688" y="5740851"/>
            <a:ext cx="2438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S3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82471" y="2496054"/>
            <a:ext cx="3365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12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87892" y="2468122"/>
            <a:ext cx="56959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,2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09366" y="4179829"/>
            <a:ext cx="4146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8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865371" y="4192043"/>
            <a:ext cx="41465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,8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94503" y="5952744"/>
            <a:ext cx="920495" cy="862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417064" y="5980174"/>
            <a:ext cx="868679" cy="877825"/>
          </a:xfrm>
          <a:prstGeom prst="rect">
            <a:avLst/>
          </a:prstGeom>
          <a:blipFill>
            <a:blip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544056" y="5980174"/>
            <a:ext cx="838200" cy="8077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975104" y="1871472"/>
            <a:ext cx="6687311" cy="13624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020061" y="1896221"/>
            <a:ext cx="6257925" cy="1058545"/>
          </a:xfrm>
          <a:custGeom>
            <a:avLst/>
            <a:gdLst/>
            <a:ahLst/>
            <a:cxnLst/>
            <a:rect l="l" t="t" r="r" b="b"/>
            <a:pathLst>
              <a:path w="6257925" h="1058545">
                <a:moveTo>
                  <a:pt x="6038642" y="938654"/>
                </a:moveTo>
                <a:lnTo>
                  <a:pt x="5916350" y="988808"/>
                </a:lnTo>
                <a:lnTo>
                  <a:pt x="5908712" y="995995"/>
                </a:lnTo>
                <a:lnTo>
                  <a:pt x="5903617" y="1005372"/>
                </a:lnTo>
                <a:lnTo>
                  <a:pt x="5901475" y="1016693"/>
                </a:lnTo>
                <a:lnTo>
                  <a:pt x="5902699" y="1029714"/>
                </a:lnTo>
                <a:lnTo>
                  <a:pt x="5907700" y="1044190"/>
                </a:lnTo>
                <a:lnTo>
                  <a:pt x="5916687" y="1052359"/>
                </a:lnTo>
                <a:lnTo>
                  <a:pt x="5927635" y="1057249"/>
                </a:lnTo>
                <a:lnTo>
                  <a:pt x="5939655" y="1058503"/>
                </a:lnTo>
                <a:lnTo>
                  <a:pt x="5951859" y="1055766"/>
                </a:lnTo>
                <a:lnTo>
                  <a:pt x="6191306" y="958474"/>
                </a:lnTo>
                <a:lnTo>
                  <a:pt x="6177290" y="958474"/>
                </a:lnTo>
                <a:lnTo>
                  <a:pt x="6038642" y="938654"/>
                </a:lnTo>
                <a:close/>
              </a:path>
              <a:path w="6257925" h="1058545">
                <a:moveTo>
                  <a:pt x="6107938" y="910235"/>
                </a:moveTo>
                <a:lnTo>
                  <a:pt x="6038642" y="938654"/>
                </a:lnTo>
                <a:lnTo>
                  <a:pt x="6177290" y="958474"/>
                </a:lnTo>
                <a:lnTo>
                  <a:pt x="6178397" y="950732"/>
                </a:lnTo>
                <a:lnTo>
                  <a:pt x="6159002" y="950732"/>
                </a:lnTo>
                <a:lnTo>
                  <a:pt x="6107938" y="910235"/>
                </a:lnTo>
                <a:close/>
              </a:path>
              <a:path w="6257925" h="1058545">
                <a:moveTo>
                  <a:pt x="5982278" y="719282"/>
                </a:moveTo>
                <a:lnTo>
                  <a:pt x="5939675" y="742741"/>
                </a:lnTo>
                <a:lnTo>
                  <a:pt x="5937184" y="754435"/>
                </a:lnTo>
                <a:lnTo>
                  <a:pt x="5938417" y="766195"/>
                </a:lnTo>
                <a:lnTo>
                  <a:pt x="5943264" y="777108"/>
                </a:lnTo>
                <a:lnTo>
                  <a:pt x="5951616" y="786262"/>
                </a:lnTo>
                <a:lnTo>
                  <a:pt x="6048479" y="863080"/>
                </a:lnTo>
                <a:lnTo>
                  <a:pt x="6188079" y="883036"/>
                </a:lnTo>
                <a:lnTo>
                  <a:pt x="6177290" y="958474"/>
                </a:lnTo>
                <a:lnTo>
                  <a:pt x="6191306" y="958474"/>
                </a:lnTo>
                <a:lnTo>
                  <a:pt x="6257543" y="931560"/>
                </a:lnTo>
                <a:lnTo>
                  <a:pt x="5998982" y="726582"/>
                </a:lnTo>
                <a:lnTo>
                  <a:pt x="5992277" y="722346"/>
                </a:lnTo>
                <a:lnTo>
                  <a:pt x="5982278" y="719282"/>
                </a:lnTo>
                <a:close/>
              </a:path>
              <a:path w="6257925" h="1058545">
                <a:moveTo>
                  <a:pt x="6168389" y="885443"/>
                </a:moveTo>
                <a:lnTo>
                  <a:pt x="6107938" y="910235"/>
                </a:lnTo>
                <a:lnTo>
                  <a:pt x="6159002" y="950732"/>
                </a:lnTo>
                <a:lnTo>
                  <a:pt x="6168389" y="885443"/>
                </a:lnTo>
                <a:close/>
              </a:path>
              <a:path w="6257925" h="1058545">
                <a:moveTo>
                  <a:pt x="6187735" y="885443"/>
                </a:moveTo>
                <a:lnTo>
                  <a:pt x="6168389" y="885443"/>
                </a:lnTo>
                <a:lnTo>
                  <a:pt x="6159002" y="950732"/>
                </a:lnTo>
                <a:lnTo>
                  <a:pt x="6178397" y="950732"/>
                </a:lnTo>
                <a:lnTo>
                  <a:pt x="6187735" y="885443"/>
                </a:lnTo>
                <a:close/>
              </a:path>
              <a:path w="6257925" h="1058545">
                <a:moveTo>
                  <a:pt x="10667" y="0"/>
                </a:moveTo>
                <a:lnTo>
                  <a:pt x="0" y="75437"/>
                </a:lnTo>
                <a:lnTo>
                  <a:pt x="6038642" y="938654"/>
                </a:lnTo>
                <a:lnTo>
                  <a:pt x="6107938" y="910235"/>
                </a:lnTo>
                <a:lnTo>
                  <a:pt x="6048479" y="863080"/>
                </a:lnTo>
                <a:lnTo>
                  <a:pt x="10667" y="0"/>
                </a:lnTo>
                <a:close/>
              </a:path>
              <a:path w="6257925" h="1058545">
                <a:moveTo>
                  <a:pt x="6048479" y="863080"/>
                </a:moveTo>
                <a:lnTo>
                  <a:pt x="6107938" y="910235"/>
                </a:lnTo>
                <a:lnTo>
                  <a:pt x="6168389" y="885443"/>
                </a:lnTo>
                <a:lnTo>
                  <a:pt x="6187735" y="885443"/>
                </a:lnTo>
                <a:lnTo>
                  <a:pt x="6188079" y="883036"/>
                </a:lnTo>
                <a:lnTo>
                  <a:pt x="6048479" y="863080"/>
                </a:lnTo>
                <a:close/>
              </a:path>
            </a:pathLst>
          </a:custGeom>
          <a:solidFill>
            <a:srgbClr val="3F165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2164">
              <a:lnSpc>
                <a:spcPct val="100000"/>
              </a:lnSpc>
            </a:pPr>
            <a:r>
              <a:rPr sz="3600" spc="-85" dirty="0"/>
              <a:t>R</a:t>
            </a:r>
            <a:r>
              <a:rPr sz="3600" spc="5" dirty="0"/>
              <a:t>e</a:t>
            </a:r>
            <a:r>
              <a:rPr sz="3600" spc="-25" dirty="0"/>
              <a:t>mai</a:t>
            </a:r>
            <a:r>
              <a:rPr sz="3600" spc="-10" dirty="0"/>
              <a:t>nin</a:t>
            </a:r>
            <a:r>
              <a:rPr sz="3600" dirty="0"/>
              <a:t>g</a:t>
            </a:r>
            <a:r>
              <a:rPr sz="3600" spc="-100" dirty="0">
                <a:latin typeface="Times New Roman"/>
                <a:cs typeface="Times New Roman"/>
              </a:rPr>
              <a:t> </a:t>
            </a:r>
            <a:r>
              <a:rPr sz="3600" spc="-15" dirty="0"/>
              <a:t>Iss</a:t>
            </a:r>
            <a:r>
              <a:rPr sz="3600" spc="-10" dirty="0"/>
              <a:t>u</a:t>
            </a:r>
            <a:r>
              <a:rPr sz="3600" spc="5" dirty="0"/>
              <a:t>e</a:t>
            </a:r>
            <a:r>
              <a:rPr sz="3600" spc="-15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90769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7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008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793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97794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7795" name="Picture 12" descr="468px-Antonello_da_Messina_012"/>
          <p:cNvPicPr>
            <a:picLocks noChangeAspect="1" noChangeArrowheads="1"/>
          </p:cNvPicPr>
          <p:nvPr/>
        </p:nvPicPr>
        <p:blipFill>
          <a:blip r:embed="rId4">
            <a:lum bright="12000" contrast="40000"/>
          </a:blip>
          <a:srcRect l="5048" t="23396" r="2524" b="2380"/>
          <a:stretch>
            <a:fillRect/>
          </a:stretch>
        </p:blipFill>
        <p:spPr bwMode="auto">
          <a:xfrm>
            <a:off x="1584325" y="765175"/>
            <a:ext cx="5975350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7796" name="Rectangle 9"/>
          <p:cNvSpPr>
            <a:spLocks noChangeArrowheads="1"/>
          </p:cNvSpPr>
          <p:nvPr/>
        </p:nvSpPr>
        <p:spPr bwMode="auto">
          <a:xfrm>
            <a:off x="917575" y="6597650"/>
            <a:ext cx="7308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rgbClr val="00CC99"/>
                </a:solidFill>
                <a:latin typeface="Comic Sans MS" pitchFamily="66" charset="0"/>
                <a:cs typeface="Times New Roman" pitchFamily="18" charset="0"/>
              </a:rPr>
              <a:t>“San Girolamo nello studio”, Antonello da Messina (1474-1475), National Gallery (London)</a:t>
            </a:r>
            <a:endParaRPr lang="it-IT" sz="1000">
              <a:solidFill>
                <a:srgbClr val="00CC99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97798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8097800" name="Picture 33"/>
          <p:cNvPicPr>
            <a:picLocks noChangeAspect="1" noChangeArrowheads="1"/>
          </p:cNvPicPr>
          <p:nvPr/>
        </p:nvPicPr>
        <p:blipFill>
          <a:blip r:embed="rId5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7801" name="Picture 33"/>
          <p:cNvPicPr>
            <a:picLocks noChangeAspect="1" noChangeArrowheads="1"/>
          </p:cNvPicPr>
          <p:nvPr/>
        </p:nvPicPr>
        <p:blipFill>
          <a:blip r:embed="rId5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059113" y="5300663"/>
            <a:ext cx="30464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Conclusioni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64" rIns="0" bIns="0" rtlCol="0">
            <a:spAutoFit/>
          </a:bodyPr>
          <a:lstStyle/>
          <a:p>
            <a:pPr marL="2473960">
              <a:lnSpc>
                <a:spcPct val="100000"/>
              </a:lnSpc>
            </a:pPr>
            <a:r>
              <a:rPr spc="-25" dirty="0"/>
              <a:t>Conclusion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62" y="1888486"/>
            <a:ext cx="8773160" cy="4001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74320" fontAlgn="auto">
              <a:spcBef>
                <a:spcPts val="0"/>
              </a:spcBef>
              <a:spcAft>
                <a:spcPts val="0"/>
              </a:spcAft>
            </a:pP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7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esul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32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hese</a:t>
            </a:r>
            <a:r>
              <a:rPr sz="32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3200" spc="-4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32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se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em</a:t>
            </a:r>
            <a:r>
              <a:rPr sz="32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5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b="1" spc="-4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b="1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b="1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prstClr val="black"/>
                </a:solidFill>
                <a:latin typeface="Calibri"/>
                <a:cs typeface="Calibri"/>
              </a:rPr>
              <a:t>chan</a:t>
            </a:r>
            <a:r>
              <a:rPr sz="3200" b="1" spc="-45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3200" b="1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b="1" spc="-45" dirty="0">
                <a:solidFill>
                  <a:prstClr val="black"/>
                </a:solidFill>
                <a:latin typeface="Calibri"/>
                <a:cs typeface="Calibri"/>
              </a:rPr>
              <a:t>ev</a:t>
            </a:r>
            <a:r>
              <a:rPr sz="3200" b="1"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b="1" spc="-7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3200" b="1" spc="-3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3200" b="1" spc="-6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b="1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32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b="1" spc="-3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3200" b="1" spc="-9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b="1" spc="-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b="1" spc="-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3200" b="1" spc="-10" dirty="0">
                <a:solidFill>
                  <a:prstClr val="black"/>
                </a:solidFill>
                <a:latin typeface="Calibri"/>
                <a:cs typeface="Calibri"/>
              </a:rPr>
              <a:t>tic</a:t>
            </a:r>
            <a:r>
              <a:rPr sz="3200" b="1"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b="1" spc="-10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32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en</a:t>
            </a:r>
            <a:r>
              <a:rPr sz="3200" spc="-5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ou</a:t>
            </a:r>
            <a:r>
              <a:rPr sz="3200" spc="-9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prstClr val="black"/>
                </a:solidFill>
                <a:latin typeface="Calibri"/>
                <a:cs typeface="Calibri"/>
              </a:rPr>
              <a:t>gi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32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use</a:t>
            </a:r>
            <a:r>
              <a:rPr sz="32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32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16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3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32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z="3200" spc="-5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5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r>
              <a:rPr sz="32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5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32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4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16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3200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nt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3200" spc="-3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4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k</a:t>
            </a:r>
            <a:r>
              <a:rPr sz="32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subjects</a:t>
            </a:r>
            <a:endParaRPr sz="3200">
              <a:solidFill>
                <a:prstClr val="black"/>
              </a:solidFill>
              <a:latin typeface="Calibri"/>
              <a:cs typeface="Calibri"/>
            </a:endParaRPr>
          </a:p>
          <a:p>
            <a:pPr fontAlgn="auto">
              <a:spcBef>
                <a:spcPts val="2"/>
              </a:spcBef>
              <a:spcAft>
                <a:spcPts val="0"/>
              </a:spcAft>
            </a:pPr>
            <a:endParaRPr sz="4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5080" fontAlgn="auto">
              <a:spcBef>
                <a:spcPts val="0"/>
              </a:spcBef>
              <a:spcAft>
                <a:spcPts val="0"/>
              </a:spcAft>
            </a:pP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Thes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3200" spc="-4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5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3200" spc="-7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5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7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obu</a:t>
            </a:r>
            <a:r>
              <a:rPr sz="3200" spc="-6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5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denc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7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equ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6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r>
              <a:rPr sz="3200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7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or</a:t>
            </a:r>
            <a:r>
              <a:rPr sz="3200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prstClr val="black"/>
                </a:solidFill>
                <a:latin typeface="Calibri"/>
                <a:cs typeface="Calibri"/>
              </a:rPr>
              <a:t>modif</a:t>
            </a:r>
            <a:r>
              <a:rPr sz="3200" b="1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b="1" spc="-30" dirty="0">
                <a:solidFill>
                  <a:prstClr val="black"/>
                </a:solidFill>
                <a:latin typeface="Calibri"/>
                <a:cs typeface="Calibri"/>
              </a:rPr>
              <a:t>ca</a:t>
            </a:r>
            <a:r>
              <a:rPr sz="3200" b="1" spc="-10" dirty="0">
                <a:solidFill>
                  <a:prstClr val="black"/>
                </a:solidFill>
                <a:latin typeface="Calibri"/>
                <a:cs typeface="Calibri"/>
              </a:rPr>
              <a:t>tio</a:t>
            </a:r>
            <a:r>
              <a:rPr sz="3200" b="1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3200" b="1" spc="-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32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b="1" spc="-4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b="1" spc="-20" dirty="0">
                <a:solidFill>
                  <a:prstClr val="black"/>
                </a:solidFill>
                <a:latin typeface="Calibri"/>
                <a:cs typeface="Calibri"/>
              </a:rPr>
              <a:t>SC</a:t>
            </a:r>
            <a:r>
              <a:rPr sz="3200" b="1" spc="-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3200" b="1" spc="-30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3200" b="1" spc="-15" dirty="0">
                <a:solidFill>
                  <a:prstClr val="black"/>
                </a:solidFill>
                <a:latin typeface="Calibri"/>
                <a:cs typeface="Calibri"/>
              </a:rPr>
              <a:t>idel</a:t>
            </a:r>
            <a:r>
              <a:rPr sz="3200" b="1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b="1" spc="-3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3200" b="1" spc="-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b="1" spc="-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endo</a:t>
            </a:r>
            <a:r>
              <a:rPr sz="3200" spc="-8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se</a:t>
            </a:r>
            <a:r>
              <a:rPr sz="32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wi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der</a:t>
            </a:r>
            <a:r>
              <a:rPr sz="32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32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3200" spc="-3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7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3200" spc="1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25" dirty="0">
                <a:solidFill>
                  <a:prstClr val="black"/>
                </a:solidFill>
                <a:latin typeface="Calibri"/>
                <a:cs typeface="Calibri"/>
              </a:rPr>
              <a:t>be</a:t>
            </a:r>
            <a:r>
              <a:rPr sz="3200" spc="-10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3200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use</a:t>
            </a:r>
            <a:r>
              <a:rPr sz="32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3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32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6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17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3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32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6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3200" spc="-45" dirty="0">
                <a:solidFill>
                  <a:prstClr val="black"/>
                </a:solidFill>
                <a:latin typeface="Calibri"/>
                <a:cs typeface="Calibri"/>
              </a:rPr>
              <a:t>mp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tom</a:t>
            </a:r>
            <a:r>
              <a:rPr sz="3200" spc="-5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3200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5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4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8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3200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aort</a:t>
            </a:r>
            <a:r>
              <a:rPr sz="32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32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32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00" spc="-6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32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prstClr val="black"/>
                </a:solidFill>
                <a:latin typeface="Calibri"/>
                <a:cs typeface="Calibri"/>
              </a:rPr>
              <a:t>enosis</a:t>
            </a:r>
            <a:r>
              <a:rPr sz="3200" spc="-10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sz="32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71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41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8099842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619125" y="785813"/>
            <a:ext cx="79057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Treatment </a:t>
            </a:r>
            <a:r>
              <a:rPr lang="it-IT" sz="60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Options</a:t>
            </a:r>
            <a:endParaRPr lang="it-IT" sz="6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Oval 3"/>
          <p:cNvSpPr>
            <a:spLocks noChangeArrowheads="1"/>
          </p:cNvSpPr>
          <p:nvPr/>
        </p:nvSpPr>
        <p:spPr bwMode="auto">
          <a:xfrm>
            <a:off x="2800350" y="2209800"/>
            <a:ext cx="3543300" cy="2286000"/>
          </a:xfrm>
          <a:prstGeom prst="ellipse">
            <a:avLst/>
          </a:prstGeom>
          <a:gradFill rotWithShape="0">
            <a:gsLst>
              <a:gs pos="0">
                <a:srgbClr val="FAFD00">
                  <a:gamma/>
                  <a:shade val="46275"/>
                  <a:invGamma/>
                </a:srgbClr>
              </a:gs>
              <a:gs pos="100000">
                <a:srgbClr val="FAFD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900" kern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62000" y="4572000"/>
            <a:ext cx="2209800" cy="17526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1A1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4000" b="1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69975" y="5105400"/>
            <a:ext cx="14874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Medical </a:t>
            </a:r>
          </a:p>
          <a:p>
            <a:pPr algn="ctr">
              <a:defRPr/>
            </a:pPr>
            <a:r>
              <a:rPr lang="de-CH" alt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Treatment</a:t>
            </a:r>
          </a:p>
        </p:txBody>
      </p:sp>
      <p:sp>
        <p:nvSpPr>
          <p:cNvPr id="29" name="Oval 6"/>
          <p:cNvSpPr>
            <a:spLocks noChangeArrowheads="1"/>
          </p:cNvSpPr>
          <p:nvPr/>
        </p:nvSpPr>
        <p:spPr bwMode="auto">
          <a:xfrm>
            <a:off x="5562600" y="4267200"/>
            <a:ext cx="3200400" cy="2057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1200" kern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072188" y="4724400"/>
            <a:ext cx="2181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it-IT" sz="36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TAVI</a:t>
            </a:r>
          </a:p>
          <a:p>
            <a:pPr algn="ctr">
              <a:defRPr/>
            </a:pPr>
            <a:r>
              <a:rPr lang="de-CH" altLang="it-IT" sz="36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(TF, TA)</a:t>
            </a:r>
          </a:p>
        </p:txBody>
      </p:sp>
      <p:sp>
        <p:nvSpPr>
          <p:cNvPr id="31" name="Rectangle 8"/>
          <p:cNvSpPr txBox="1">
            <a:spLocks noChangeArrowheads="1"/>
          </p:cNvSpPr>
          <p:nvPr/>
        </p:nvSpPr>
        <p:spPr bwMode="auto">
          <a:xfrm>
            <a:off x="3132138" y="2852738"/>
            <a:ext cx="2857500" cy="1066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30000"/>
              </a:spcBef>
              <a:buSzPct val="100000"/>
              <a:defRPr/>
            </a:pPr>
            <a:r>
              <a:rPr lang="de-CH" altLang="it-IT" sz="3200" b="1" kern="0" dirty="0" err="1">
                <a:solidFill>
                  <a:srgbClr val="000000"/>
                </a:solidFill>
                <a:latin typeface="Comic Sans MS" pitchFamily="66" charset="0"/>
                <a:cs typeface="+mn-cs"/>
              </a:rPr>
              <a:t>Conventional</a:t>
            </a:r>
            <a:r>
              <a:rPr lang="de-CH" altLang="it-IT" sz="3200" b="1" kern="0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</a:p>
          <a:p>
            <a:pPr algn="ctr" eaLnBrk="0" hangingPunct="0">
              <a:lnSpc>
                <a:spcPct val="90000"/>
              </a:lnSpc>
              <a:spcBef>
                <a:spcPct val="30000"/>
              </a:spcBef>
              <a:buSzPct val="100000"/>
              <a:defRPr/>
            </a:pPr>
            <a:r>
              <a:rPr lang="de-CH" altLang="it-IT" sz="3200" b="1" kern="0" dirty="0" err="1">
                <a:solidFill>
                  <a:srgbClr val="000000"/>
                </a:solidFill>
                <a:latin typeface="Comic Sans MS" pitchFamily="66" charset="0"/>
                <a:cs typeface="+mn-cs"/>
              </a:rPr>
              <a:t>Surgery</a:t>
            </a:r>
            <a:endParaRPr lang="de-CH" altLang="it-IT" sz="3200" b="1" kern="0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3686175" y="5562600"/>
            <a:ext cx="1771650" cy="12954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1A1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4000" b="1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709988" y="5867400"/>
            <a:ext cx="1722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Balloon</a:t>
            </a:r>
            <a:r>
              <a:rPr lang="de-CH" alt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-</a:t>
            </a:r>
          </a:p>
          <a:p>
            <a:pPr algn="ctr">
              <a:defRPr/>
            </a:pPr>
            <a:r>
              <a:rPr lang="de-CH" alt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valvuloplasty</a:t>
            </a:r>
            <a:endParaRPr lang="de-CH" alt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8099855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 smtClean="0">
              <a:solidFill>
                <a:srgbClr val="00DEA4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5" name="Line 3"/>
          <p:cNvSpPr>
            <a:spLocks noChangeShapeType="1"/>
          </p:cNvSpPr>
          <p:nvPr/>
        </p:nvSpPr>
        <p:spPr bwMode="auto">
          <a:xfrm flipV="1">
            <a:off x="130175" y="42639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 sz="36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</a:pPr>
            <a:r>
              <a:rPr lang="it-IT" dirty="0" smtClean="0">
                <a:solidFill>
                  <a:srgbClr val="00CC99"/>
                </a:solidFill>
                <a:latin typeface="Comic Sans MS" pitchFamily="66" charset="0"/>
                <a:cs typeface="Arial" pitchFamily="34" charset="0"/>
              </a:rPr>
              <a:t>La TAVI trans-femorale</a:t>
            </a:r>
          </a:p>
          <a:p>
            <a:pPr algn="r" eaLnBrk="0" hangingPunct="0">
              <a:spcAft>
                <a:spcPts val="600"/>
              </a:spcAft>
            </a:pPr>
            <a:r>
              <a:rPr lang="it-IT" sz="1600" dirty="0" smtClean="0">
                <a:solidFill>
                  <a:srgbClr val="00CC99"/>
                </a:solidFill>
                <a:latin typeface="Comic Sans MS" pitchFamily="66" charset="0"/>
                <a:cs typeface="Arial" pitchFamily="34" charset="0"/>
              </a:rPr>
              <a:t>indicazioni e risultati</a:t>
            </a:r>
          </a:p>
        </p:txBody>
      </p:sp>
      <p:pic>
        <p:nvPicPr>
          <p:cNvPr id="919859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22964" t="16360" r="21693" b="9813"/>
          <a:stretch>
            <a:fillRect/>
          </a:stretch>
        </p:blipFill>
        <p:spPr bwMode="auto">
          <a:xfrm>
            <a:off x="683568" y="836712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1911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2315">
              <a:lnSpc>
                <a:spcPct val="100000"/>
              </a:lnSpc>
            </a:pPr>
            <a:r>
              <a:rPr spc="-260" dirty="0"/>
              <a:t>T</a:t>
            </a:r>
            <a:r>
              <a:rPr spc="-170" dirty="0"/>
              <a:t>A</a:t>
            </a:r>
            <a:r>
              <a:rPr spc="-35" dirty="0"/>
              <a:t>V</a:t>
            </a:r>
            <a:r>
              <a:rPr spc="-5" dirty="0"/>
              <a:t>I</a:t>
            </a:r>
            <a:r>
              <a:rPr spc="-10" dirty="0"/>
              <a:t>: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25" dirty="0"/>
              <a:t>E</a:t>
            </a:r>
            <a:r>
              <a:rPr spc="-10" dirty="0"/>
              <a:t>x</a:t>
            </a:r>
            <a:r>
              <a:rPr spc="-25" dirty="0"/>
              <a:t>pec</a:t>
            </a:r>
            <a:r>
              <a:rPr spc="-30" dirty="0"/>
              <a:t>t</a:t>
            </a:r>
            <a:r>
              <a:rPr spc="-20" dirty="0"/>
              <a:t>ed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185" dirty="0"/>
              <a:t>W</a:t>
            </a:r>
            <a:r>
              <a:rPr spc="-25" dirty="0"/>
              <a:t>o</a:t>
            </a:r>
            <a:r>
              <a:rPr spc="-30" dirty="0"/>
              <a:t>r</a:t>
            </a:r>
            <a:r>
              <a:rPr dirty="0"/>
              <a:t>l</a:t>
            </a:r>
            <a:r>
              <a:rPr spc="-15" dirty="0"/>
              <a:t>d</a:t>
            </a:r>
            <a:r>
              <a:rPr spc="-20" dirty="0"/>
              <a:t>wi</a:t>
            </a:r>
            <a:r>
              <a:rPr spc="-25" dirty="0"/>
              <a:t>d</a:t>
            </a:r>
            <a:r>
              <a:rPr spc="-20" dirty="0"/>
              <a:t>e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5" dirty="0"/>
              <a:t>G</a:t>
            </a:r>
            <a:r>
              <a:rPr spc="-75" dirty="0"/>
              <a:t>r</a:t>
            </a:r>
            <a:r>
              <a:rPr spc="-50" dirty="0"/>
              <a:t>o</a:t>
            </a:r>
            <a:r>
              <a:rPr spc="-20" dirty="0"/>
              <a:t>wth</a:t>
            </a:r>
          </a:p>
        </p:txBody>
      </p:sp>
      <p:sp>
        <p:nvSpPr>
          <p:cNvPr id="3" name="object 3"/>
          <p:cNvSpPr/>
          <p:nvPr/>
        </p:nvSpPr>
        <p:spPr>
          <a:xfrm>
            <a:off x="185928" y="1133855"/>
            <a:ext cx="8958072" cy="4626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4047" y="1331975"/>
            <a:ext cx="8436864" cy="403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9816" y="3883152"/>
            <a:ext cx="521334" cy="1475740"/>
          </a:xfrm>
          <a:custGeom>
            <a:avLst/>
            <a:gdLst/>
            <a:ahLst/>
            <a:cxnLst/>
            <a:rect l="l" t="t" r="r" b="b"/>
            <a:pathLst>
              <a:path w="521335" h="1475739">
                <a:moveTo>
                  <a:pt x="0" y="86867"/>
                </a:moveTo>
                <a:lnTo>
                  <a:pt x="10327" y="45728"/>
                </a:lnTo>
                <a:lnTo>
                  <a:pt x="37762" y="15183"/>
                </a:lnTo>
                <a:lnTo>
                  <a:pt x="76987" y="554"/>
                </a:lnTo>
                <a:lnTo>
                  <a:pt x="434339" y="0"/>
                </a:lnTo>
                <a:lnTo>
                  <a:pt x="448902" y="1213"/>
                </a:lnTo>
                <a:lnTo>
                  <a:pt x="487101" y="17834"/>
                </a:lnTo>
                <a:lnTo>
                  <a:pt x="512931" y="49790"/>
                </a:lnTo>
                <a:lnTo>
                  <a:pt x="521207" y="1388363"/>
                </a:lnTo>
                <a:lnTo>
                  <a:pt x="519994" y="1402926"/>
                </a:lnTo>
                <a:lnTo>
                  <a:pt x="503373" y="1441125"/>
                </a:lnTo>
                <a:lnTo>
                  <a:pt x="471417" y="1466955"/>
                </a:lnTo>
                <a:lnTo>
                  <a:pt x="86867" y="1475231"/>
                </a:lnTo>
                <a:lnTo>
                  <a:pt x="72305" y="1474018"/>
                </a:lnTo>
                <a:lnTo>
                  <a:pt x="34106" y="1457397"/>
                </a:lnTo>
                <a:lnTo>
                  <a:pt x="8276" y="1425441"/>
                </a:lnTo>
                <a:lnTo>
                  <a:pt x="0" y="86867"/>
                </a:lnTo>
                <a:close/>
              </a:path>
            </a:pathLst>
          </a:custGeom>
          <a:ln w="243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8704" y="1700783"/>
            <a:ext cx="637031" cy="3749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76615" y="1734312"/>
            <a:ext cx="521334" cy="3633470"/>
          </a:xfrm>
          <a:custGeom>
            <a:avLst/>
            <a:gdLst/>
            <a:ahLst/>
            <a:cxnLst/>
            <a:rect l="l" t="t" r="r" b="b"/>
            <a:pathLst>
              <a:path w="521334" h="3633470">
                <a:moveTo>
                  <a:pt x="0" y="86867"/>
                </a:moveTo>
                <a:lnTo>
                  <a:pt x="10327" y="45728"/>
                </a:lnTo>
                <a:lnTo>
                  <a:pt x="37762" y="15183"/>
                </a:lnTo>
                <a:lnTo>
                  <a:pt x="76987" y="554"/>
                </a:lnTo>
                <a:lnTo>
                  <a:pt x="434339" y="0"/>
                </a:lnTo>
                <a:lnTo>
                  <a:pt x="448902" y="1213"/>
                </a:lnTo>
                <a:lnTo>
                  <a:pt x="487101" y="17834"/>
                </a:lnTo>
                <a:lnTo>
                  <a:pt x="512931" y="49790"/>
                </a:lnTo>
                <a:lnTo>
                  <a:pt x="521207" y="3546347"/>
                </a:lnTo>
                <a:lnTo>
                  <a:pt x="519994" y="3560910"/>
                </a:lnTo>
                <a:lnTo>
                  <a:pt x="503373" y="3599109"/>
                </a:lnTo>
                <a:lnTo>
                  <a:pt x="471417" y="3624939"/>
                </a:lnTo>
                <a:lnTo>
                  <a:pt x="86867" y="3633215"/>
                </a:lnTo>
                <a:lnTo>
                  <a:pt x="72305" y="3632002"/>
                </a:lnTo>
                <a:lnTo>
                  <a:pt x="34106" y="3615381"/>
                </a:lnTo>
                <a:lnTo>
                  <a:pt x="8276" y="3583425"/>
                </a:lnTo>
                <a:lnTo>
                  <a:pt x="0" y="86867"/>
                </a:lnTo>
                <a:close/>
              </a:path>
            </a:pathLst>
          </a:custGeom>
          <a:ln w="243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1302" y="5505703"/>
            <a:ext cx="8178165" cy="913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spc="-10" dirty="0">
                <a:latin typeface="Calibri"/>
                <a:cs typeface="Calibri"/>
              </a:rPr>
              <a:t>o</a:t>
            </a:r>
            <a:r>
              <a:rPr sz="1200" b="1" spc="-5" dirty="0">
                <a:latin typeface="Calibri"/>
                <a:cs typeface="Calibri"/>
              </a:rPr>
              <a:t>u</a:t>
            </a:r>
            <a:r>
              <a:rPr sz="1200" b="1" spc="-20" dirty="0">
                <a:latin typeface="Calibri"/>
                <a:cs typeface="Calibri"/>
              </a:rPr>
              <a:t>r</a:t>
            </a:r>
            <a:r>
              <a:rPr sz="1200" b="1" spc="-5" dirty="0">
                <a:latin typeface="Calibri"/>
                <a:cs typeface="Calibri"/>
              </a:rPr>
              <a:t>ce</a:t>
            </a:r>
            <a:r>
              <a:rPr sz="1200" b="1" dirty="0">
                <a:latin typeface="Calibri"/>
                <a:cs typeface="Calibri"/>
              </a:rPr>
              <a:t>:</a:t>
            </a:r>
            <a:r>
              <a:rPr sz="1200" b="1" spc="-60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C</a:t>
            </a:r>
            <a:r>
              <a:rPr sz="1200" b="1" spc="-20" dirty="0">
                <a:latin typeface="Calibri"/>
                <a:cs typeface="Calibri"/>
              </a:rPr>
              <a:t>r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spc="-10" dirty="0">
                <a:latin typeface="Calibri"/>
                <a:cs typeface="Calibri"/>
              </a:rPr>
              <a:t>d</a:t>
            </a:r>
            <a:r>
              <a:rPr sz="1200" b="1" spc="-15" dirty="0">
                <a:latin typeface="Calibri"/>
                <a:cs typeface="Calibri"/>
              </a:rPr>
              <a:t>i</a:t>
            </a:r>
            <a:r>
              <a:rPr sz="1200" b="1" spc="-5" dirty="0">
                <a:latin typeface="Calibri"/>
                <a:cs typeface="Calibri"/>
              </a:rPr>
              <a:t>t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spc="-10" dirty="0">
                <a:latin typeface="Calibri"/>
                <a:cs typeface="Calibri"/>
              </a:rPr>
              <a:t>u</a:t>
            </a:r>
            <a:r>
              <a:rPr sz="1200" b="1" spc="-15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sse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95" dirty="0">
                <a:latin typeface="Calibri"/>
                <a:cs typeface="Calibri"/>
              </a:rPr>
              <a:t>T</a:t>
            </a:r>
            <a:r>
              <a:rPr sz="1200" b="1" spc="-90" dirty="0">
                <a:latin typeface="Calibri"/>
                <a:cs typeface="Calibri"/>
              </a:rPr>
              <a:t>A</a:t>
            </a:r>
            <a:r>
              <a:rPr sz="1200" b="1" spc="5" dirty="0">
                <a:latin typeface="Calibri"/>
                <a:cs typeface="Calibri"/>
              </a:rPr>
              <a:t>V</a:t>
            </a:r>
            <a:r>
              <a:rPr sz="1200" b="1" spc="-5" dirty="0">
                <a:latin typeface="Calibri"/>
                <a:cs typeface="Calibri"/>
              </a:rPr>
              <a:t>I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C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10" dirty="0">
                <a:latin typeface="Calibri"/>
                <a:cs typeface="Calibri"/>
              </a:rPr>
              <a:t>m</a:t>
            </a:r>
            <a:r>
              <a:rPr sz="1200" b="1" spc="5" dirty="0">
                <a:latin typeface="Calibri"/>
                <a:cs typeface="Calibri"/>
              </a:rPr>
              <a:t>m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spc="-10" dirty="0">
                <a:latin typeface="Calibri"/>
                <a:cs typeface="Calibri"/>
              </a:rPr>
              <a:t>nt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5" dirty="0">
                <a:latin typeface="Calibri"/>
                <a:cs typeface="Calibri"/>
              </a:rPr>
              <a:t>J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nu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r</a:t>
            </a:r>
            <a:r>
              <a:rPr sz="1200" b="1" spc="-10" dirty="0">
                <a:latin typeface="Calibri"/>
                <a:cs typeface="Calibri"/>
              </a:rPr>
              <a:t>y</a:t>
            </a:r>
            <a:r>
              <a:rPr sz="1200" b="1" spc="-5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8</a:t>
            </a:r>
            <a:r>
              <a:rPr sz="1200" b="1" spc="-5" dirty="0">
                <a:latin typeface="Calibri"/>
                <a:cs typeface="Calibri"/>
              </a:rPr>
              <a:t>,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2015</a:t>
            </a:r>
            <a:r>
              <a:rPr sz="1200" b="1" dirty="0">
                <a:latin typeface="Calibri"/>
                <a:cs typeface="Calibri"/>
              </a:rPr>
              <a:t>.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A</a:t>
            </a: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dirty="0">
                <a:latin typeface="Calibri"/>
                <a:cs typeface="Calibri"/>
              </a:rPr>
              <a:t>P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assu</a:t>
            </a:r>
            <a:r>
              <a:rPr sz="1200" b="1" spc="5" dirty="0">
                <a:latin typeface="Calibri"/>
                <a:cs typeface="Calibri"/>
              </a:rPr>
              <a:t>m</a:t>
            </a:r>
            <a:r>
              <a:rPr sz="1200" b="1" spc="-10" dirty="0">
                <a:latin typeface="Calibri"/>
                <a:cs typeface="Calibri"/>
              </a:rPr>
              <a:t>p</a:t>
            </a:r>
            <a:r>
              <a:rPr sz="1200" b="1" spc="-15" dirty="0">
                <a:latin typeface="Calibri"/>
                <a:cs typeface="Calibri"/>
              </a:rPr>
              <a:t>ti</a:t>
            </a:r>
            <a:r>
              <a:rPr sz="1200" b="1" spc="-10" dirty="0">
                <a:latin typeface="Calibri"/>
                <a:cs typeface="Calibri"/>
              </a:rPr>
              <a:t>on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f</a:t>
            </a:r>
            <a:r>
              <a:rPr sz="1200" b="1" dirty="0">
                <a:latin typeface="Calibri"/>
                <a:cs typeface="Calibri"/>
              </a:rPr>
              <a:t>or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202</a:t>
            </a:r>
            <a:r>
              <a:rPr sz="1200" b="1" spc="-10" dirty="0">
                <a:latin typeface="Calibri"/>
                <a:cs typeface="Calibri"/>
              </a:rPr>
              <a:t>4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nd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202</a:t>
            </a:r>
            <a:r>
              <a:rPr sz="1200" b="1" spc="-10" dirty="0">
                <a:latin typeface="Calibri"/>
                <a:cs typeface="Calibri"/>
              </a:rPr>
              <a:t>5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b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sed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on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n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5" dirty="0">
                <a:latin typeface="Calibri"/>
                <a:cs typeface="Calibri"/>
              </a:rPr>
              <a:t>l</a:t>
            </a:r>
            <a:r>
              <a:rPr sz="1200" b="1" spc="-5" dirty="0">
                <a:latin typeface="Calibri"/>
                <a:cs typeface="Calibri"/>
              </a:rPr>
              <a:t>y</a:t>
            </a:r>
            <a:r>
              <a:rPr sz="1200" b="1" spc="-30" dirty="0">
                <a:latin typeface="Calibri"/>
                <a:cs typeface="Calibri"/>
              </a:rPr>
              <a:t>s</a:t>
            </a:r>
            <a:r>
              <a:rPr sz="1200" b="1" spc="-5" dirty="0">
                <a:latin typeface="Calibri"/>
                <a:cs typeface="Calibri"/>
              </a:rPr>
              <a:t>t</a:t>
            </a:r>
            <a:r>
              <a:rPr sz="1200" b="1" spc="-70" dirty="0">
                <a:latin typeface="Times New Roman"/>
                <a:cs typeface="Times New Roman"/>
              </a:rPr>
              <a:t> </a:t>
            </a:r>
            <a:r>
              <a:rPr sz="1200" b="1" spc="5" dirty="0">
                <a:latin typeface="Calibri"/>
                <a:cs typeface="Calibri"/>
              </a:rPr>
              <a:t>m</a:t>
            </a:r>
            <a:r>
              <a:rPr sz="1200" b="1" spc="-10" dirty="0">
                <a:latin typeface="Calibri"/>
                <a:cs typeface="Calibri"/>
              </a:rPr>
              <a:t>o</a:t>
            </a:r>
            <a:r>
              <a:rPr sz="1200" b="1" spc="-5" dirty="0">
                <a:latin typeface="Calibri"/>
                <a:cs typeface="Calibri"/>
              </a:rPr>
              <a:t>de</a:t>
            </a:r>
            <a:r>
              <a:rPr sz="1200" b="1" spc="-15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.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spc="-40" dirty="0">
                <a:latin typeface="Calibri"/>
                <a:cs typeface="Calibri"/>
              </a:rPr>
              <a:t>R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spc="5" dirty="0">
                <a:latin typeface="Calibri"/>
                <a:cs typeface="Calibri"/>
              </a:rPr>
              <a:t>v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spc="-10" dirty="0">
                <a:latin typeface="Calibri"/>
                <a:cs typeface="Calibri"/>
              </a:rPr>
              <a:t>nu</a:t>
            </a:r>
            <a:r>
              <a:rPr sz="1200" b="1" dirty="0">
                <a:latin typeface="Calibri"/>
                <a:cs typeface="Calibri"/>
              </a:rPr>
              <a:t>e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sp</a:t>
            </a:r>
            <a:r>
              <a:rPr sz="1200" b="1" spc="-15" dirty="0">
                <a:latin typeface="Calibri"/>
                <a:cs typeface="Calibri"/>
              </a:rPr>
              <a:t>li</a:t>
            </a:r>
            <a:r>
              <a:rPr sz="1200" b="1" spc="-5" dirty="0">
                <a:latin typeface="Calibri"/>
                <a:cs typeface="Calibri"/>
              </a:rPr>
              <a:t>t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assu</a:t>
            </a:r>
            <a:r>
              <a:rPr sz="1200" b="1" spc="5" dirty="0">
                <a:latin typeface="Calibri"/>
                <a:cs typeface="Calibri"/>
              </a:rPr>
              <a:t>m</a:t>
            </a:r>
            <a:r>
              <a:rPr sz="1200" b="1" spc="-10" dirty="0">
                <a:latin typeface="Calibri"/>
                <a:cs typeface="Calibri"/>
              </a:rPr>
              <a:t>p</a:t>
            </a:r>
            <a:r>
              <a:rPr sz="1200" b="1" spc="-15" dirty="0">
                <a:latin typeface="Calibri"/>
                <a:cs typeface="Calibri"/>
              </a:rPr>
              <a:t>ti</a:t>
            </a:r>
            <a:r>
              <a:rPr sz="1200" b="1" spc="-10" dirty="0">
                <a:latin typeface="Calibri"/>
                <a:cs typeface="Calibri"/>
              </a:rPr>
              <a:t>on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i</a:t>
            </a:r>
            <a:r>
              <a:rPr sz="1200" b="1" spc="-10" dirty="0">
                <a:latin typeface="Calibri"/>
                <a:cs typeface="Calibri"/>
              </a:rPr>
              <a:t>n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202</a:t>
            </a:r>
            <a:r>
              <a:rPr sz="1200" b="1" spc="-10" dirty="0">
                <a:latin typeface="Calibri"/>
                <a:cs typeface="Calibri"/>
              </a:rPr>
              <a:t>5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i</a:t>
            </a: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45</a:t>
            </a:r>
            <a:r>
              <a:rPr sz="1200" b="1" dirty="0">
                <a:latin typeface="Calibri"/>
                <a:cs typeface="Calibri"/>
              </a:rPr>
              <a:t>%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30" dirty="0">
                <a:latin typeface="Calibri"/>
                <a:cs typeface="Calibri"/>
              </a:rPr>
              <a:t>U</a:t>
            </a:r>
            <a:r>
              <a:rPr sz="1200" b="1" spc="-10" dirty="0">
                <a:latin typeface="Calibri"/>
                <a:cs typeface="Calibri"/>
              </a:rPr>
              <a:t>.</a:t>
            </a: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spc="-10" dirty="0">
                <a:latin typeface="Calibri"/>
                <a:cs typeface="Calibri"/>
              </a:rPr>
              <a:t>.</a:t>
            </a:r>
            <a:r>
              <a:rPr sz="1200" b="1" spc="-5" dirty="0">
                <a:latin typeface="Calibri"/>
                <a:cs typeface="Calibri"/>
              </a:rPr>
              <a:t>,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35</a:t>
            </a:r>
            <a:r>
              <a:rPr sz="1200" b="1" dirty="0">
                <a:latin typeface="Calibri"/>
                <a:cs typeface="Calibri"/>
              </a:rPr>
              <a:t>%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E</a:t>
            </a:r>
            <a:r>
              <a:rPr sz="1200" b="1" spc="-30" dirty="0">
                <a:latin typeface="Calibri"/>
                <a:cs typeface="Calibri"/>
              </a:rPr>
              <a:t>U</a:t>
            </a:r>
            <a:r>
              <a:rPr sz="1200" b="1" spc="-5" dirty="0">
                <a:latin typeface="Calibri"/>
                <a:cs typeface="Calibri"/>
              </a:rPr>
              <a:t>,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10</a:t>
            </a:r>
            <a:r>
              <a:rPr sz="1200" b="1" dirty="0">
                <a:latin typeface="Calibri"/>
                <a:cs typeface="Calibri"/>
              </a:rPr>
              <a:t>%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5" dirty="0">
                <a:latin typeface="Calibri"/>
                <a:cs typeface="Calibri"/>
              </a:rPr>
              <a:t>J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p</a:t>
            </a:r>
            <a:r>
              <a:rPr sz="1200" b="1" spc="-5" dirty="0">
                <a:latin typeface="Calibri"/>
                <a:cs typeface="Calibri"/>
              </a:rPr>
              <a:t>an,</a:t>
            </a:r>
            <a:r>
              <a:rPr sz="1200" b="1" spc="-60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10</a:t>
            </a:r>
            <a:r>
              <a:rPr sz="1200" b="1" dirty="0">
                <a:latin typeface="Calibri"/>
                <a:cs typeface="Calibri"/>
              </a:rPr>
              <a:t>%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R</a:t>
            </a:r>
            <a:r>
              <a:rPr sz="1200" b="1" spc="-20" dirty="0">
                <a:latin typeface="Calibri"/>
                <a:cs typeface="Calibri"/>
              </a:rPr>
              <a:t>O</a:t>
            </a:r>
            <a:r>
              <a:rPr sz="1200" b="1" dirty="0">
                <a:latin typeface="Calibri"/>
                <a:cs typeface="Calibri"/>
              </a:rPr>
              <a:t>W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200">
              <a:latin typeface="Times New Roman"/>
              <a:cs typeface="Times New Roman"/>
            </a:endParaRPr>
          </a:p>
          <a:p>
            <a:pPr marL="389255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6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xt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1</a:t>
            </a:r>
            <a:r>
              <a:rPr sz="2400" spc="-15" dirty="0">
                <a:latin typeface="Calibri"/>
                <a:cs typeface="Calibri"/>
              </a:rPr>
              <a:t>0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Calibri"/>
                <a:cs typeface="Calibri"/>
              </a:rPr>
              <a:t>y</a:t>
            </a:r>
            <a:r>
              <a:rPr sz="2400" spc="-15" dirty="0">
                <a:latin typeface="Calibri"/>
                <a:cs typeface="Calibri"/>
              </a:rPr>
              <a:t>ea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90" dirty="0">
                <a:latin typeface="Calibri"/>
                <a:cs typeface="Calibri"/>
              </a:rPr>
              <a:t>T</a:t>
            </a:r>
            <a:r>
              <a:rPr sz="2400" spc="-1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V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g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spc="-30" dirty="0">
                <a:latin typeface="Calibri"/>
                <a:cs typeface="Calibri"/>
              </a:rPr>
              <a:t>w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6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x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ec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25" dirty="0">
                <a:latin typeface="Calibri"/>
                <a:cs typeface="Calibri"/>
              </a:rPr>
              <a:t>c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ease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Calibri"/>
                <a:cs typeface="Calibri"/>
              </a:rPr>
              <a:t>x4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958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9489" name="Rectangle 2"/>
          <p:cNvSpPr>
            <a:spLocks noChangeArrowheads="1"/>
          </p:cNvSpPr>
          <p:nvPr/>
        </p:nvSpPr>
        <p:spPr bwMode="auto">
          <a:xfrm>
            <a:off x="68263" y="69850"/>
            <a:ext cx="9007475" cy="6726238"/>
          </a:xfrm>
          <a:prstGeom prst="rect">
            <a:avLst/>
          </a:prstGeom>
          <a:gradFill rotWithShape="1">
            <a:gsLst>
              <a:gs pos="0">
                <a:srgbClr val="00A076">
                  <a:alpha val="0"/>
                </a:srgbClr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7999490" name="Picture 7" descr="cu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6367463"/>
            <a:ext cx="355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9491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l="4707" t="5075" r="3529" b="4230"/>
          <a:stretch>
            <a:fillRect/>
          </a:stretch>
        </p:blipFill>
        <p:spPr bwMode="auto">
          <a:xfrm>
            <a:off x="714375" y="1000125"/>
            <a:ext cx="8215313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 rot="16200000">
            <a:off x="-2399507" y="3529807"/>
            <a:ext cx="56435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kern="0" dirty="0" err="1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Valvular</a:t>
            </a:r>
            <a:r>
              <a:rPr lang="en-US" sz="3200" b="1" kern="0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 Aortic </a:t>
            </a:r>
            <a:r>
              <a:rPr lang="en-US" sz="3200" b="1" kern="0" dirty="0" err="1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Stenosis</a:t>
            </a:r>
            <a:endParaRPr lang="en-US" sz="3200" b="1" kern="0" dirty="0">
              <a:solidFill>
                <a:srgbClr val="FFFF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830263" y="4941888"/>
            <a:ext cx="7989887" cy="14065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“Surgical intervention [for severe AS] should be performed promptly once even…minor symptoms occur” </a:t>
            </a:r>
            <a:r>
              <a:rPr lang="en-US" sz="24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2</a:t>
            </a:r>
          </a:p>
          <a:p>
            <a:pPr algn="just">
              <a:defRPr/>
            </a:pPr>
            <a:endParaRPr lang="en-US" sz="2400" b="1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2339975" y="5732463"/>
            <a:ext cx="590391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>
                <a:solidFill>
                  <a:srgbClr val="00CC99"/>
                </a:solidFill>
                <a:latin typeface="Comic Sans MS" pitchFamily="66" charset="0"/>
              </a:rPr>
              <a:t>C.M. Otto, “Valve Disease: Timing of Aortic Valve Surgery,” Heart 2000</a:t>
            </a:r>
          </a:p>
          <a:p>
            <a:pPr algn="just">
              <a:lnSpc>
                <a:spcPct val="150000"/>
              </a:lnSpc>
            </a:pPr>
            <a:r>
              <a:rPr lang="en-US" sz="1100">
                <a:solidFill>
                  <a:srgbClr val="00CC99"/>
                </a:solidFill>
                <a:latin typeface="Comic Sans MS" pitchFamily="66" charset="0"/>
              </a:rPr>
              <a:t>Braunwald E. Aortic Stenosis.  Circulation  1968; 38 (Suppl 1): 61-67 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827088" y="4149725"/>
            <a:ext cx="7993062" cy="7921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Survival after onset of symptoms is 50% at two years and 20% at five years </a:t>
            </a:r>
            <a:r>
              <a:rPr lang="en-US" sz="24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1</a:t>
            </a:r>
          </a:p>
        </p:txBody>
      </p:sp>
      <p:sp>
        <p:nvSpPr>
          <p:cNvPr id="7999496" name="TextBox 16"/>
          <p:cNvSpPr txBox="1">
            <a:spLocks noChangeArrowheads="1"/>
          </p:cNvSpPr>
          <p:nvPr/>
        </p:nvSpPr>
        <p:spPr bwMode="auto">
          <a:xfrm>
            <a:off x="1217613" y="6438900"/>
            <a:ext cx="67087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39" tIns="26019" rIns="52039" bIns="26019">
            <a:spAutoFit/>
          </a:bodyPr>
          <a:lstStyle/>
          <a:p>
            <a:r>
              <a:rPr lang="en-US" sz="1100" baseline="30000">
                <a:solidFill>
                  <a:srgbClr val="00CC99"/>
                </a:solidFill>
                <a:latin typeface="Comic Sans MS" pitchFamily="66" charset="0"/>
              </a:rPr>
              <a:t>1    </a:t>
            </a:r>
            <a:r>
              <a:rPr lang="en-US" sz="1100">
                <a:solidFill>
                  <a:srgbClr val="00CC99"/>
                </a:solidFill>
                <a:latin typeface="Comic Sans MS" pitchFamily="66" charset="0"/>
              </a:rPr>
              <a:t>S.J. Lester et al., “The Natural History and Rate of Progression of Aortic Stenosis,” Chest 1998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Sostituzione valvolare aortica transcatetere (</a:t>
            </a:r>
            <a:r>
              <a:rPr lang="it-IT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TAVI</a:t>
            </a:r>
            <a:r>
              <a:rPr lang="it-IT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7999498" name="Line 3"/>
          <p:cNvSpPr>
            <a:spLocks noChangeShapeType="1"/>
          </p:cNvSpPr>
          <p:nvPr/>
        </p:nvSpPr>
        <p:spPr bwMode="auto">
          <a:xfrm flipV="1">
            <a:off x="130175" y="427038"/>
            <a:ext cx="8883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230188" y="73025"/>
            <a:ext cx="88455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ts val="600"/>
              </a:spcAft>
              <a:defRPr/>
            </a:pPr>
            <a:endParaRPr lang="it-IT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r" eaLnBrk="0" hangingPunct="0">
              <a:spcAft>
                <a:spcPts val="600"/>
              </a:spcAft>
              <a:defRPr/>
            </a:pPr>
            <a:r>
              <a:rPr lang="it-IT" sz="1400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Cosa c’è di nuovo?</a:t>
            </a:r>
          </a:p>
        </p:txBody>
      </p:sp>
      <p:pic>
        <p:nvPicPr>
          <p:cNvPr id="7999500" name="Picture 33"/>
          <p:cNvPicPr>
            <a:picLocks noChangeAspect="1" noChangeArrowheads="1"/>
          </p:cNvPicPr>
          <p:nvPr/>
        </p:nvPicPr>
        <p:blipFill>
          <a:blip r:embed="rId5"/>
          <a:srcRect l="41730"/>
          <a:stretch>
            <a:fillRect/>
          </a:stretch>
        </p:blipFill>
        <p:spPr bwMode="auto">
          <a:xfrm>
            <a:off x="817563" y="115888"/>
            <a:ext cx="10969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9501" name="Picture 33"/>
          <p:cNvPicPr>
            <a:picLocks noChangeAspect="1" noChangeArrowheads="1"/>
          </p:cNvPicPr>
          <p:nvPr/>
        </p:nvPicPr>
        <p:blipFill>
          <a:blip r:embed="rId5"/>
          <a:srcRect r="57825"/>
          <a:stretch>
            <a:fillRect/>
          </a:stretch>
        </p:blipFill>
        <p:spPr bwMode="auto">
          <a:xfrm>
            <a:off x="130175" y="115888"/>
            <a:ext cx="68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Custom Design">
  <a:themeElements>
    <a:clrScheme name="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33"/>
      </a:accent1>
      <a:accent2>
        <a:srgbClr val="6699FF"/>
      </a:accent2>
      <a:accent3>
        <a:srgbClr val="FFFFFF"/>
      </a:accent3>
      <a:accent4>
        <a:srgbClr val="000000"/>
      </a:accent4>
      <a:accent5>
        <a:srgbClr val="FFCAAD"/>
      </a:accent5>
      <a:accent6>
        <a:srgbClr val="5C8AE7"/>
      </a:accent6>
      <a:hlink>
        <a:srgbClr val="CC66FF"/>
      </a:hlink>
      <a:folHlink>
        <a:srgbClr val="00FF99"/>
      </a:folHlink>
    </a:clrScheme>
    <a:fontScheme name="Custom Design">
      <a:majorFont>
        <a:latin typeface="Arial"/>
        <a:ea typeface="MS PGothic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Book Antiqua" pitchFamily="18" charset="0"/>
            <a:ea typeface="ヒラギノ角ゴ Pro W3" pitchFamily="28" charset="-128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Book Antiqua" pitchFamily="18" charset="0"/>
            <a:ea typeface="ヒラギノ角ゴ Pro W3" pitchFamily="28" charset="-128"/>
            <a:cs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93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5C8AE7"/>
        </a:accent6>
        <a:hlink>
          <a:srgbClr val="CC66FF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Custom Design">
  <a:themeElements>
    <a:clrScheme name="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33"/>
      </a:accent1>
      <a:accent2>
        <a:srgbClr val="6699FF"/>
      </a:accent2>
      <a:accent3>
        <a:srgbClr val="FFFFFF"/>
      </a:accent3>
      <a:accent4>
        <a:srgbClr val="000000"/>
      </a:accent4>
      <a:accent5>
        <a:srgbClr val="FFCAAD"/>
      </a:accent5>
      <a:accent6>
        <a:srgbClr val="5C8AE7"/>
      </a:accent6>
      <a:hlink>
        <a:srgbClr val="CC66FF"/>
      </a:hlink>
      <a:folHlink>
        <a:srgbClr val="00FF99"/>
      </a:folHlink>
    </a:clrScheme>
    <a:fontScheme name="Custom Design">
      <a:majorFont>
        <a:latin typeface="Arial"/>
        <a:ea typeface="MS PGothic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Book Antiqua" pitchFamily="18" charset="0"/>
            <a:ea typeface="ヒラギノ角ゴ Pro W3" pitchFamily="28" charset="-128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Book Antiqua" pitchFamily="18" charset="0"/>
            <a:ea typeface="ヒラギノ角ゴ Pro W3" pitchFamily="28" charset="-128"/>
            <a:cs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93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5C8AE7"/>
        </a:accent6>
        <a:hlink>
          <a:srgbClr val="CC66FF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Custom Design">
  <a:themeElements>
    <a:clrScheme name="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33"/>
      </a:accent1>
      <a:accent2>
        <a:srgbClr val="6699FF"/>
      </a:accent2>
      <a:accent3>
        <a:srgbClr val="FFFFFF"/>
      </a:accent3>
      <a:accent4>
        <a:srgbClr val="000000"/>
      </a:accent4>
      <a:accent5>
        <a:srgbClr val="FFCAAD"/>
      </a:accent5>
      <a:accent6>
        <a:srgbClr val="5C8AE7"/>
      </a:accent6>
      <a:hlink>
        <a:srgbClr val="CC66FF"/>
      </a:hlink>
      <a:folHlink>
        <a:srgbClr val="00FF9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93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5C8AE7"/>
        </a:accent6>
        <a:hlink>
          <a:srgbClr val="CC66FF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_Custom Design">
  <a:themeElements>
    <a:clrScheme name="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33"/>
      </a:accent1>
      <a:accent2>
        <a:srgbClr val="6699FF"/>
      </a:accent2>
      <a:accent3>
        <a:srgbClr val="FFFFFF"/>
      </a:accent3>
      <a:accent4>
        <a:srgbClr val="000000"/>
      </a:accent4>
      <a:accent5>
        <a:srgbClr val="FFCAAD"/>
      </a:accent5>
      <a:accent6>
        <a:srgbClr val="5C8AE7"/>
      </a:accent6>
      <a:hlink>
        <a:srgbClr val="CC66FF"/>
      </a:hlink>
      <a:folHlink>
        <a:srgbClr val="00FF99"/>
      </a:folHlink>
    </a:clrScheme>
    <a:fontScheme name="Custom Design">
      <a:majorFont>
        <a:latin typeface="Arial"/>
        <a:ea typeface="MS PGothic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93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5C8AE7"/>
        </a:accent6>
        <a:hlink>
          <a:srgbClr val="CC66FF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_Custom Design">
  <a:themeElements>
    <a:clrScheme name="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33"/>
      </a:accent1>
      <a:accent2>
        <a:srgbClr val="6699FF"/>
      </a:accent2>
      <a:accent3>
        <a:srgbClr val="FFFFFF"/>
      </a:accent3>
      <a:accent4>
        <a:srgbClr val="000000"/>
      </a:accent4>
      <a:accent5>
        <a:srgbClr val="FFCAAD"/>
      </a:accent5>
      <a:accent6>
        <a:srgbClr val="5C8AE7"/>
      </a:accent6>
      <a:hlink>
        <a:srgbClr val="CC66FF"/>
      </a:hlink>
      <a:folHlink>
        <a:srgbClr val="00FF99"/>
      </a:folHlink>
    </a:clrScheme>
    <a:fontScheme name="Custom Design">
      <a:majorFont>
        <a:latin typeface="Arial"/>
        <a:ea typeface="MS PGothic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93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5C8AE7"/>
        </a:accent6>
        <a:hlink>
          <a:srgbClr val="CC66FF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6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A076">
                <a:alpha val="0"/>
              </a:srgbClr>
            </a:gs>
            <a:gs pos="100000">
              <a:srgbClr val="000000"/>
            </a:gs>
          </a:gsLst>
          <a:path path="rect">
            <a:fillToRect l="100000" b="100000"/>
          </a:path>
        </a:gra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1" i="0" u="none" strike="noStrike" cap="none" normalizeH="0" baseline="0" smtClean="0">
            <a:ln>
              <a:noFill/>
            </a:ln>
            <a:solidFill>
              <a:srgbClr val="00DEA4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A076">
                <a:alpha val="0"/>
              </a:srgbClr>
            </a:gs>
            <a:gs pos="100000">
              <a:srgbClr val="000000"/>
            </a:gs>
          </a:gsLst>
          <a:path path="rect">
            <a:fillToRect l="100000" b="100000"/>
          </a:path>
        </a:gra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1" i="0" u="none" strike="noStrike" cap="none" normalizeH="0" baseline="0" smtClean="0">
            <a:ln>
              <a:noFill/>
            </a:ln>
            <a:solidFill>
              <a:srgbClr val="00DEA4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ojekt domyślny">
  <a:themeElements>
    <a:clrScheme name="2_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rojekt domyślny">
  <a:themeElements>
    <a:clrScheme name="2_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Corporate 2010  red line">
  <a:themeElements>
    <a:clrScheme name="Edwards 2007">
      <a:dk1>
        <a:srgbClr val="111111"/>
      </a:dk1>
      <a:lt1>
        <a:srgbClr val="FFFFFF"/>
      </a:lt1>
      <a:dk2>
        <a:srgbClr val="FFFFFF"/>
      </a:dk2>
      <a:lt2>
        <a:srgbClr val="7C7779"/>
      </a:lt2>
      <a:accent1>
        <a:srgbClr val="C00000"/>
      </a:accent1>
      <a:accent2>
        <a:srgbClr val="7C7779"/>
      </a:accent2>
      <a:accent3>
        <a:srgbClr val="F8971C"/>
      </a:accent3>
      <a:accent4>
        <a:srgbClr val="00539F"/>
      </a:accent4>
      <a:accent5>
        <a:srgbClr val="00843D"/>
      </a:accent5>
      <a:accent6>
        <a:srgbClr val="5A3F99"/>
      </a:accent6>
      <a:hlink>
        <a:srgbClr val="00ADEF"/>
      </a:hlink>
      <a:folHlink>
        <a:srgbClr val="77A32D"/>
      </a:folHlink>
    </a:clrScheme>
    <a:fontScheme name="Corporate 2010 w title Valv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2010 w title Valv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2010 w title Valve 13">
        <a:dk1>
          <a:srgbClr val="AAA04E"/>
        </a:dk1>
        <a:lt1>
          <a:srgbClr val="FFFFFF"/>
        </a:lt1>
        <a:dk2>
          <a:srgbClr val="A3A19E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4">
        <a:dk1>
          <a:srgbClr val="AAA04E"/>
        </a:dk1>
        <a:lt1>
          <a:srgbClr val="FFFFFF"/>
        </a:lt1>
        <a:dk2>
          <a:srgbClr val="FFFFFF"/>
        </a:dk2>
        <a:lt2>
          <a:srgbClr val="808080"/>
        </a:lt2>
        <a:accent1>
          <a:srgbClr val="E58E1A"/>
        </a:accent1>
        <a:accent2>
          <a:srgbClr val="5D89A2"/>
        </a:accent2>
        <a:accent3>
          <a:srgbClr val="FFFFFF"/>
        </a:accent3>
        <a:accent4>
          <a:srgbClr val="918841"/>
        </a:accent4>
        <a:accent5>
          <a:srgbClr val="F0C6AB"/>
        </a:accent5>
        <a:accent6>
          <a:srgbClr val="537C92"/>
        </a:accent6>
        <a:hlink>
          <a:srgbClr val="524E8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5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CA5728"/>
        </a:accent1>
        <a:accent2>
          <a:srgbClr val="524E86"/>
        </a:accent2>
        <a:accent3>
          <a:srgbClr val="FFFFFF"/>
        </a:accent3>
        <a:accent4>
          <a:srgbClr val="0D0D0D"/>
        </a:accent4>
        <a:accent5>
          <a:srgbClr val="E1B4AC"/>
        </a:accent5>
        <a:accent6>
          <a:srgbClr val="494679"/>
        </a:accent6>
        <a:hlink>
          <a:srgbClr val="E58E1A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010 w title Valve 16">
        <a:dk1>
          <a:srgbClr val="111111"/>
        </a:dk1>
        <a:lt1>
          <a:srgbClr val="FFFFFF"/>
        </a:lt1>
        <a:dk2>
          <a:srgbClr val="5D89A2"/>
        </a:dk2>
        <a:lt2>
          <a:srgbClr val="808080"/>
        </a:lt2>
        <a:accent1>
          <a:srgbClr val="524E86"/>
        </a:accent1>
        <a:accent2>
          <a:srgbClr val="739DD3"/>
        </a:accent2>
        <a:accent3>
          <a:srgbClr val="FFFFFF"/>
        </a:accent3>
        <a:accent4>
          <a:srgbClr val="0D0D0D"/>
        </a:accent4>
        <a:accent5>
          <a:srgbClr val="B3B2C3"/>
        </a:accent5>
        <a:accent6>
          <a:srgbClr val="688EBF"/>
        </a:accent6>
        <a:hlink>
          <a:srgbClr val="991966"/>
        </a:hlink>
        <a:folHlink>
          <a:srgbClr val="AAA0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16425</TotalTime>
  <Words>2293</Words>
  <Application>Microsoft Office PowerPoint</Application>
  <PresentationFormat>Presentazione su schermo (4:3)</PresentationFormat>
  <Paragraphs>587</Paragraphs>
  <Slides>53</Slides>
  <Notes>49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32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53</vt:i4>
      </vt:variant>
    </vt:vector>
  </HeadingPairs>
  <TitlesOfParts>
    <vt:vector size="102" baseType="lpstr">
      <vt:lpstr>MS PGothic</vt:lpstr>
      <vt:lpstr>MS PGothic</vt:lpstr>
      <vt:lpstr>Arial</vt:lpstr>
      <vt:lpstr>Book Antiqua</vt:lpstr>
      <vt:lpstr>Calibri</vt:lpstr>
      <vt:lpstr>Comic Sans MS</vt:lpstr>
      <vt:lpstr>Garamond</vt:lpstr>
      <vt:lpstr>HelveticaNeueLT Std</vt:lpstr>
      <vt:lpstr>HelveticaNeueLT Std Bold</vt:lpstr>
      <vt:lpstr>Lucida Grande</vt:lpstr>
      <vt:lpstr>Myriad Pro</vt:lpstr>
      <vt:lpstr>Times New Roman</vt:lpstr>
      <vt:lpstr>Wingdings</vt:lpstr>
      <vt:lpstr>ヒラギノ角ゴ Pro W3</vt:lpstr>
      <vt:lpstr>1_Struttura predefinita</vt:lpstr>
      <vt:lpstr>5_Struttura predefinita</vt:lpstr>
      <vt:lpstr>2_Projekt domyślny</vt:lpstr>
      <vt:lpstr>3_Projekt domyślny</vt:lpstr>
      <vt:lpstr>Flusso</vt:lpstr>
      <vt:lpstr>Corporate 2010  red line</vt:lpstr>
      <vt:lpstr>1_Corporate 2010  red line</vt:lpstr>
      <vt:lpstr>2_Corporate 2010  red line</vt:lpstr>
      <vt:lpstr>3_Corporate 2010  red line</vt:lpstr>
      <vt:lpstr>4_Corporate 2010  red line</vt:lpstr>
      <vt:lpstr>5_Corporate 2010  red line</vt:lpstr>
      <vt:lpstr>6_Corporate 2010  red line</vt:lpstr>
      <vt:lpstr>7_Corporate 2010  red line</vt:lpstr>
      <vt:lpstr>8_Corporate 2010  red line</vt:lpstr>
      <vt:lpstr>9_Corporate 2010  red line</vt:lpstr>
      <vt:lpstr>10_Corporate 2010  red line</vt:lpstr>
      <vt:lpstr>11_Corporate 2010  red line</vt:lpstr>
      <vt:lpstr>12_Corporate 2010  red line</vt:lpstr>
      <vt:lpstr>13_Corporate 2010  red line</vt:lpstr>
      <vt:lpstr>14_Corporate 2010  red line</vt:lpstr>
      <vt:lpstr>Custom Design</vt:lpstr>
      <vt:lpstr>1_Custom Design</vt:lpstr>
      <vt:lpstr>2_Custom Design</vt:lpstr>
      <vt:lpstr>3_Custom Design</vt:lpstr>
      <vt:lpstr>4_Custom Design</vt:lpstr>
      <vt:lpstr>16_Struttura predefinita</vt:lpstr>
      <vt:lpstr>8_Default Design</vt:lpstr>
      <vt:lpstr>Office Theme</vt:lpstr>
      <vt:lpstr>1_Office Theme</vt:lpstr>
      <vt:lpstr>2_Office Theme</vt:lpstr>
      <vt:lpstr>3_Office Theme</vt:lpstr>
      <vt:lpstr>4_Office Theme</vt:lpstr>
      <vt:lpstr>Fotografia di Photo Editor</vt:lpstr>
      <vt:lpstr>Chart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TAVI: Expected Worldwide Growth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How SAPIEN 3 delivers these game changing outcomes</vt:lpstr>
      <vt:lpstr>Edwards Portfolio of Balloon Expandable and Self-Expanding Devices</vt:lpstr>
      <vt:lpstr>Presentazione standard di PowerPoint</vt:lpstr>
      <vt:lpstr>Presentazione standard di PowerPoint</vt:lpstr>
      <vt:lpstr>Presentazione standard di PowerPoint</vt:lpstr>
      <vt:lpstr>Summary Edge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Estensione della TAVI?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Why optimizing TAVI ?</vt:lpstr>
      <vt:lpstr>Why optimizing TAVI ?</vt:lpstr>
      <vt:lpstr>TAVI leaflet coaptation</vt:lpstr>
      <vt:lpstr>Presentazione standard di PowerPoint</vt:lpstr>
      <vt:lpstr>Remaining Issues</vt:lpstr>
      <vt:lpstr>Remaining Issues</vt:lpstr>
      <vt:lpstr>Remaining Issues</vt:lpstr>
      <vt:lpstr>Remaining Issues</vt:lpstr>
      <vt:lpstr>Remaining Issues</vt:lpstr>
      <vt:lpstr>Remaining Issues</vt:lpstr>
      <vt:lpstr>Presentazione standard di PowerPoint</vt:lpstr>
      <vt:lpstr>Presentazione standard di PowerPoint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Francesco Casilli</dc:creator>
  <cp:lastModifiedBy>Marcello Ocone</cp:lastModifiedBy>
  <cp:revision>2156</cp:revision>
  <dcterms:created xsi:type="dcterms:W3CDTF">2011-03-05T16:29:41Z</dcterms:created>
  <dcterms:modified xsi:type="dcterms:W3CDTF">2016-10-15T09:18:36Z</dcterms:modified>
</cp:coreProperties>
</file>