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504" r:id="rId2"/>
    <p:sldId id="505" r:id="rId3"/>
    <p:sldId id="451" r:id="rId4"/>
    <p:sldId id="533" r:id="rId5"/>
    <p:sldId id="551" r:id="rId6"/>
    <p:sldId id="538" r:id="rId7"/>
    <p:sldId id="539" r:id="rId8"/>
    <p:sldId id="552" r:id="rId9"/>
    <p:sldId id="553" r:id="rId10"/>
    <p:sldId id="540" r:id="rId11"/>
    <p:sldId id="554" r:id="rId12"/>
    <p:sldId id="524" r:id="rId13"/>
    <p:sldId id="522" r:id="rId14"/>
    <p:sldId id="520" r:id="rId15"/>
    <p:sldId id="506" r:id="rId16"/>
    <p:sldId id="548" r:id="rId17"/>
    <p:sldId id="547" r:id="rId18"/>
    <p:sldId id="549" r:id="rId19"/>
    <p:sldId id="468" r:id="rId20"/>
    <p:sldId id="469" r:id="rId21"/>
    <p:sldId id="479" r:id="rId22"/>
    <p:sldId id="555" r:id="rId23"/>
    <p:sldId id="457" r:id="rId24"/>
    <p:sldId id="527" r:id="rId25"/>
    <p:sldId id="525" r:id="rId26"/>
    <p:sldId id="556" r:id="rId27"/>
  </p:sldIdLst>
  <p:sldSz cx="9144000" cy="6858000" type="screen4x3"/>
  <p:notesSz cx="6807200" cy="9947275"/>
  <p:defaultTextStyle>
    <a:defPPr>
      <a:defRPr lang="en-GB"/>
    </a:defPPr>
    <a:lvl1pPr algn="l" defTabSz="448945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8945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8945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8945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8945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>
          <p15:clr>
            <a:srgbClr val="A4A3A4"/>
          </p15:clr>
        </p15:guide>
        <p15:guide id="2" pos="28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5">
          <p15:clr>
            <a:srgbClr val="A4A3A4"/>
          </p15:clr>
        </p15:guide>
        <p15:guide id="2" pos="21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FF00"/>
    <a:srgbClr val="FF9900"/>
    <a:srgbClr val="FFCC00"/>
    <a:srgbClr val="008000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079" autoAdjust="0"/>
    <p:restoredTop sz="94660"/>
  </p:normalViewPr>
  <p:slideViewPr>
    <p:cSldViewPr>
      <p:cViewPr varScale="1">
        <p:scale>
          <a:sx n="58" d="100"/>
          <a:sy n="58" d="100"/>
        </p:scale>
        <p:origin x="78" y="432"/>
      </p:cViewPr>
      <p:guideLst>
        <p:guide orient="horz" pos="2153"/>
        <p:guide pos="2891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25"/>
        <p:guide pos="215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1"/>
          <p:cNvSpPr>
            <a:spLocks noChangeArrowheads="1"/>
          </p:cNvSpPr>
          <p:nvPr/>
        </p:nvSpPr>
        <p:spPr bwMode="auto">
          <a:xfrm>
            <a:off x="0" y="0"/>
            <a:ext cx="68072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>
              <a:cs typeface="Arial" charset="0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215900" indent="-215900" algn="r" defTabSz="-635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it-IT"/>
              <a:t>15/11/15</a:t>
            </a:r>
          </a:p>
        </p:txBody>
      </p:sp>
      <p:sp>
        <p:nvSpPr>
          <p:cNvPr id="3277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6125"/>
            <a:ext cx="4970463" cy="372745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1038" y="4724400"/>
            <a:ext cx="5443537" cy="4473575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it-IT" noProof="0" smtClean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54450" y="9445625"/>
            <a:ext cx="2949575" cy="496888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marL="215900" indent="-215900" algn="r" defTabSz="-635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CCB89E21-4839-4AAA-890D-65E85CCF6E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0" y="944721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85892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89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89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89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89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89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15/11/15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B89E21-4839-4AAA-890D-65E85CCF6EC6}" type="slidenum">
              <a:rPr lang="it-IT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1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15/11/15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15/11/15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15/11/15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00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10/13/2016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15/11/15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15/11/15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15/11/15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15/11/15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15/11/15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15/11/15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15/11/15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15/11/15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"/>
          <p:cNvSpPr txBox="1">
            <a:spLocks noChangeArrowheads="1"/>
          </p:cNvSpPr>
          <p:nvPr/>
        </p:nvSpPr>
        <p:spPr bwMode="auto">
          <a:xfrm>
            <a:off x="8624888" y="6492875"/>
            <a:ext cx="519112" cy="36512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>
            <a:lvl1pPr defTabSz="-63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defTabSz="-63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defTabSz="-63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defTabSz="-63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defTabSz="-63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894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894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894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894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SzPct val="100000"/>
              <a:defRPr/>
            </a:pPr>
            <a:fld id="{D0085D93-2F8B-45FA-92F7-0D435C7EC3B4}" type="slidenum">
              <a:rPr lang="it-IT" altLang="it-IT" sz="100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pPr eaLnBrk="1" hangingPunct="1">
                <a:buSzPct val="100000"/>
                <a:defRPr/>
              </a:pPr>
              <a:t>‹N›</a:t>
            </a:fld>
            <a:endParaRPr lang="it-IT" altLang="it-IT" sz="1000" smtClean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8624888" y="6492875"/>
            <a:ext cx="519112" cy="36512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>
            <a:lvl1pPr defTabSz="-63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defTabSz="-63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defTabSz="-63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defTabSz="-63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defTabSz="-63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894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894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894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894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SzPct val="100000"/>
              <a:defRPr/>
            </a:pPr>
            <a:fld id="{2F4F74F3-3568-42B7-A33B-276D48AB8A5F}" type="slidenum">
              <a:rPr lang="it-IT" altLang="it-IT" sz="100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pPr eaLnBrk="1" hangingPunct="1">
                <a:buSzPct val="100000"/>
                <a:defRPr/>
              </a:pPr>
              <a:t>‹N›</a:t>
            </a:fld>
            <a:endParaRPr lang="it-IT" altLang="it-IT" sz="1000" smtClean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it-IT" smtClean="0"/>
              <a:t>Fate clic per modificare il formato del testo del titolo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it-IT" smtClean="0"/>
              <a:t>Fate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defTabSz="-635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it-IT"/>
              <a:t>15/11/15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2pPr>
      <a:lvl3pPr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3pPr>
      <a:lvl4pPr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4pPr>
      <a:lvl5pPr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3600" b="1" i="1" dirty="0" smtClean="0"/>
              <a:t>TRIAL HIGHLIGHT FROM ESC 2016:</a:t>
            </a:r>
            <a:br>
              <a:rPr lang="it-IT" sz="3600" b="1" i="1" dirty="0" smtClean="0"/>
            </a:br>
            <a:r>
              <a:rPr lang="it-IT" sz="2800" b="1" i="1" dirty="0" smtClean="0"/>
              <a:t>ACUTE CORONARY SYNDROMES</a:t>
            </a:r>
            <a:endParaRPr lang="it-IT" sz="2800" b="1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412704"/>
            <a:ext cx="6400800" cy="1752600"/>
          </a:xfrm>
        </p:spPr>
        <p:txBody>
          <a:bodyPr/>
          <a:lstStyle/>
          <a:p>
            <a:r>
              <a:rPr lang="it-IT" i="1" dirty="0" smtClean="0">
                <a:solidFill>
                  <a:schemeClr val="tx1"/>
                </a:solidFill>
              </a:rPr>
              <a:t>Antonio G. </a:t>
            </a:r>
            <a:r>
              <a:rPr lang="it-IT" i="1" dirty="0" err="1" smtClean="0">
                <a:solidFill>
                  <a:schemeClr val="tx1"/>
                </a:solidFill>
              </a:rPr>
              <a:t>Rebuzzi</a:t>
            </a:r>
            <a:endParaRPr lang="it-IT" i="1" dirty="0" smtClean="0">
              <a:solidFill>
                <a:schemeClr val="tx1"/>
              </a:solidFill>
            </a:endParaRPr>
          </a:p>
          <a:p>
            <a:r>
              <a:rPr lang="it-IT" sz="2000" i="1" dirty="0" err="1" smtClean="0">
                <a:solidFill>
                  <a:schemeClr val="tx1"/>
                </a:solidFill>
              </a:rPr>
              <a:t>Catholic</a:t>
            </a:r>
            <a:r>
              <a:rPr lang="it-IT" sz="2000" i="1" dirty="0" smtClean="0">
                <a:solidFill>
                  <a:schemeClr val="tx1"/>
                </a:solidFill>
              </a:rPr>
              <a:t> </a:t>
            </a:r>
            <a:r>
              <a:rPr lang="it-IT" sz="2000" i="1" dirty="0" err="1" smtClean="0">
                <a:solidFill>
                  <a:schemeClr val="tx1"/>
                </a:solidFill>
              </a:rPr>
              <a:t>University</a:t>
            </a:r>
            <a:r>
              <a:rPr lang="it-IT" sz="2000" i="1" dirty="0" smtClean="0">
                <a:solidFill>
                  <a:schemeClr val="tx1"/>
                </a:solidFill>
              </a:rPr>
              <a:t> </a:t>
            </a:r>
            <a:r>
              <a:rPr lang="it-IT" sz="2000" i="1" dirty="0" smtClean="0">
                <a:solidFill>
                  <a:schemeClr val="tx1"/>
                </a:solidFill>
              </a:rPr>
              <a:t>– Gemelli Hospital</a:t>
            </a:r>
            <a:endParaRPr lang="it-IT" sz="2000" i="1" dirty="0" smtClean="0">
              <a:solidFill>
                <a:schemeClr val="tx1"/>
              </a:solidFill>
            </a:endParaRPr>
          </a:p>
          <a:p>
            <a:r>
              <a:rPr lang="it-IT" sz="2000" i="1" dirty="0" smtClean="0">
                <a:solidFill>
                  <a:schemeClr val="tx1"/>
                </a:solidFill>
              </a:rPr>
              <a:t>  Rome</a:t>
            </a:r>
            <a:endParaRPr lang="it-IT" sz="2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28600" y="2514600"/>
            <a:ext cx="358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>
                <a:solidFill>
                  <a:schemeClr val="tx1"/>
                </a:solidFill>
              </a:rPr>
              <a:t>Primary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end-point</a:t>
            </a:r>
            <a:r>
              <a:rPr lang="it-IT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it-IT" dirty="0" err="1" smtClean="0">
                <a:solidFill>
                  <a:schemeClr val="tx1"/>
                </a:solidFill>
              </a:rPr>
              <a:t>Combined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end-point</a:t>
            </a:r>
            <a:r>
              <a:rPr lang="it-IT" dirty="0" smtClean="0">
                <a:solidFill>
                  <a:schemeClr val="tx1"/>
                </a:solidFill>
              </a:rPr>
              <a:t> at </a:t>
            </a:r>
            <a:r>
              <a:rPr lang="it-IT" dirty="0" err="1" smtClean="0">
                <a:solidFill>
                  <a:schemeClr val="tx1"/>
                </a:solidFill>
              </a:rPr>
              <a:t>7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days</a:t>
            </a:r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(or at </a:t>
            </a:r>
            <a:r>
              <a:rPr lang="it-IT" dirty="0" err="1" smtClean="0">
                <a:solidFill>
                  <a:schemeClr val="tx1"/>
                </a:solidFill>
              </a:rPr>
              <a:t>discharge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if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earlier</a:t>
            </a:r>
            <a:r>
              <a:rPr lang="it-IT" dirty="0" smtClean="0">
                <a:solidFill>
                  <a:schemeClr val="tx1"/>
                </a:solidFill>
              </a:rPr>
              <a:t>):</a:t>
            </a:r>
          </a:p>
          <a:p>
            <a:r>
              <a:rPr lang="it-IT" dirty="0" err="1" smtClean="0">
                <a:solidFill>
                  <a:schemeClr val="tx1"/>
                </a:solidFill>
              </a:rPr>
              <a:t>•</a:t>
            </a:r>
            <a:r>
              <a:rPr lang="it-IT" dirty="0" smtClean="0">
                <a:solidFill>
                  <a:schemeClr val="tx1"/>
                </a:solidFill>
              </a:rPr>
              <a:t> Death</a:t>
            </a:r>
          </a:p>
          <a:p>
            <a:r>
              <a:rPr lang="it-IT" dirty="0" err="1" smtClean="0">
                <a:solidFill>
                  <a:schemeClr val="tx1"/>
                </a:solidFill>
              </a:rPr>
              <a:t>•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Re-infarction</a:t>
            </a:r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err="1" smtClean="0">
                <a:solidFill>
                  <a:schemeClr val="tx1"/>
                </a:solidFill>
              </a:rPr>
              <a:t>•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Stroke</a:t>
            </a:r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err="1" smtClean="0">
                <a:solidFill>
                  <a:schemeClr val="tx1"/>
                </a:solidFill>
              </a:rPr>
              <a:t>•</a:t>
            </a:r>
            <a:r>
              <a:rPr lang="it-IT" dirty="0" smtClean="0">
                <a:solidFill>
                  <a:schemeClr val="tx1"/>
                </a:solidFill>
              </a:rPr>
              <a:t> Major </a:t>
            </a:r>
            <a:r>
              <a:rPr lang="it-IT" dirty="0" err="1" smtClean="0">
                <a:solidFill>
                  <a:schemeClr val="tx1"/>
                </a:solidFill>
              </a:rPr>
              <a:t>bleeding</a:t>
            </a:r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err="1" smtClean="0">
                <a:solidFill>
                  <a:schemeClr val="tx1"/>
                </a:solidFill>
              </a:rPr>
              <a:t>•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Urgent</a:t>
            </a:r>
            <a:r>
              <a:rPr lang="it-IT" dirty="0" smtClean="0">
                <a:solidFill>
                  <a:schemeClr val="tx1"/>
                </a:solidFill>
              </a:rPr>
              <a:t> IRA </a:t>
            </a:r>
            <a:r>
              <a:rPr lang="it-IT" dirty="0" err="1" smtClean="0">
                <a:solidFill>
                  <a:schemeClr val="tx1"/>
                </a:solidFill>
              </a:rPr>
              <a:t>revascularization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rcRect l="8334" r="5556" b="3713"/>
          <a:stretch>
            <a:fillRect/>
          </a:stretch>
        </p:blipFill>
        <p:spPr>
          <a:xfrm>
            <a:off x="3886200" y="1295400"/>
            <a:ext cx="4724400" cy="51054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62000" y="6477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Motovska</a:t>
            </a:r>
            <a:r>
              <a:rPr lang="it-IT" dirty="0" smtClean="0"/>
              <a:t> </a:t>
            </a:r>
            <a:r>
              <a:rPr lang="it-IT" dirty="0" err="1" smtClean="0"/>
              <a:t>Z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, </a:t>
            </a:r>
            <a:r>
              <a:rPr lang="it-IT" dirty="0" err="1" smtClean="0"/>
              <a:t>Circulation</a:t>
            </a:r>
            <a:r>
              <a:rPr lang="it-IT" dirty="0" smtClean="0"/>
              <a:t> 2016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3124200" y="0"/>
            <a:ext cx="586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err="1" smtClean="0"/>
              <a:t>Prasugrel</a:t>
            </a:r>
            <a:r>
              <a:rPr lang="it-IT" dirty="0" smtClean="0"/>
              <a:t> versus </a:t>
            </a:r>
            <a:r>
              <a:rPr lang="it-IT" dirty="0" err="1" smtClean="0"/>
              <a:t>Ticagrelor</a:t>
            </a:r>
            <a:r>
              <a:rPr lang="it-IT" dirty="0" smtClean="0"/>
              <a:t> in </a:t>
            </a:r>
            <a:r>
              <a:rPr lang="it-IT" dirty="0" err="1" smtClean="0"/>
              <a:t>Patients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Acute </a:t>
            </a:r>
            <a:r>
              <a:rPr lang="it-IT" dirty="0" err="1" smtClean="0"/>
              <a:t>Myocardial</a:t>
            </a:r>
            <a:r>
              <a:rPr lang="it-IT" dirty="0" smtClean="0"/>
              <a:t> </a:t>
            </a:r>
            <a:r>
              <a:rPr lang="it-IT" dirty="0" err="1" smtClean="0"/>
              <a:t>Infarction</a:t>
            </a:r>
            <a:r>
              <a:rPr lang="it-IT" dirty="0" smtClean="0"/>
              <a:t> </a:t>
            </a:r>
            <a:r>
              <a:rPr lang="it-IT" dirty="0" err="1" smtClean="0"/>
              <a:t>Treated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Primary</a:t>
            </a:r>
            <a:r>
              <a:rPr lang="it-IT" dirty="0" smtClean="0"/>
              <a:t> </a:t>
            </a:r>
            <a:r>
              <a:rPr lang="it-IT" dirty="0" err="1" smtClean="0"/>
              <a:t>Percutaneous</a:t>
            </a:r>
            <a:r>
              <a:rPr lang="it-IT" dirty="0" smtClean="0"/>
              <a:t> </a:t>
            </a:r>
            <a:r>
              <a:rPr lang="it-IT" dirty="0" err="1" smtClean="0"/>
              <a:t>Coronary</a:t>
            </a:r>
            <a:r>
              <a:rPr lang="it-IT" dirty="0" smtClean="0"/>
              <a:t> </a:t>
            </a:r>
            <a:r>
              <a:rPr lang="it-IT" dirty="0" err="1" smtClean="0"/>
              <a:t>Intervention</a:t>
            </a:r>
            <a:r>
              <a:rPr lang="it-IT" dirty="0" smtClean="0"/>
              <a:t>: </a:t>
            </a:r>
            <a:r>
              <a:rPr lang="it-IT" dirty="0" err="1" smtClean="0"/>
              <a:t>Multicenter</a:t>
            </a:r>
            <a:r>
              <a:rPr lang="it-IT" dirty="0" smtClean="0"/>
              <a:t> </a:t>
            </a:r>
            <a:r>
              <a:rPr lang="it-IT" dirty="0" err="1" smtClean="0"/>
              <a:t>Randomized</a:t>
            </a:r>
            <a:r>
              <a:rPr lang="it-IT" dirty="0" smtClean="0"/>
              <a:t> PRAGUE-18 </a:t>
            </a:r>
            <a:r>
              <a:rPr lang="it-IT" dirty="0" err="1" smtClean="0"/>
              <a:t>Study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8686800" cy="45593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657600" y="3048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IMPROVE-IT </a:t>
            </a:r>
            <a:r>
              <a:rPr lang="it-IT" sz="2400" dirty="0" err="1" smtClean="0"/>
              <a:t>study</a:t>
            </a:r>
            <a:endParaRPr lang="it-IT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01140"/>
            <a:ext cx="8534400" cy="489966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124200" y="0"/>
            <a:ext cx="601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The Benefit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Adding</a:t>
            </a:r>
            <a:r>
              <a:rPr lang="it-IT" b="1" dirty="0" smtClean="0"/>
              <a:t> </a:t>
            </a:r>
            <a:r>
              <a:rPr lang="it-IT" b="1" dirty="0" err="1" smtClean="0"/>
              <a:t>Ezetimibe</a:t>
            </a:r>
            <a:r>
              <a:rPr lang="it-IT" b="1" dirty="0" smtClean="0"/>
              <a:t> </a:t>
            </a:r>
            <a:r>
              <a:rPr lang="it-IT" b="1" dirty="0" err="1" smtClean="0"/>
              <a:t>to</a:t>
            </a:r>
            <a:r>
              <a:rPr lang="it-IT" b="1" dirty="0" smtClean="0"/>
              <a:t> </a:t>
            </a:r>
            <a:r>
              <a:rPr lang="it-IT" b="1" dirty="0" err="1" smtClean="0"/>
              <a:t>Statin</a:t>
            </a:r>
            <a:endParaRPr lang="it-IT" b="1" dirty="0" smtClean="0"/>
          </a:p>
          <a:p>
            <a:pPr algn="ctr"/>
            <a:r>
              <a:rPr lang="it-IT" b="1" dirty="0" err="1" smtClean="0"/>
              <a:t>Therapy</a:t>
            </a:r>
            <a:r>
              <a:rPr lang="it-IT" b="1" dirty="0" smtClean="0"/>
              <a:t> in </a:t>
            </a:r>
            <a:r>
              <a:rPr lang="it-IT" b="1" dirty="0" err="1" smtClean="0"/>
              <a:t>Patients</a:t>
            </a:r>
            <a:r>
              <a:rPr lang="it-IT" b="1" dirty="0" smtClean="0"/>
              <a:t> </a:t>
            </a:r>
            <a:r>
              <a:rPr lang="it-IT" b="1" dirty="0" err="1" smtClean="0"/>
              <a:t>with</a:t>
            </a:r>
            <a:r>
              <a:rPr lang="it-IT" b="1" dirty="0" smtClean="0"/>
              <a:t> </a:t>
            </a:r>
            <a:r>
              <a:rPr lang="it-IT" b="1" dirty="0" err="1" smtClean="0"/>
              <a:t>Prior</a:t>
            </a:r>
            <a:r>
              <a:rPr lang="it-IT" b="1" dirty="0" smtClean="0"/>
              <a:t> </a:t>
            </a:r>
            <a:r>
              <a:rPr lang="it-IT" b="1" dirty="0" err="1" smtClean="0"/>
              <a:t>Coronary</a:t>
            </a:r>
            <a:endParaRPr lang="it-IT" b="1" dirty="0" smtClean="0"/>
          </a:p>
          <a:p>
            <a:pPr algn="ctr"/>
            <a:r>
              <a:rPr lang="it-IT" b="1" dirty="0" err="1" smtClean="0"/>
              <a:t>Artery</a:t>
            </a:r>
            <a:r>
              <a:rPr lang="it-IT" b="1" dirty="0" smtClean="0"/>
              <a:t> Bypass </a:t>
            </a:r>
            <a:r>
              <a:rPr lang="it-IT" b="1" dirty="0" err="1" smtClean="0"/>
              <a:t>Graft</a:t>
            </a:r>
            <a:r>
              <a:rPr lang="it-IT" b="1" dirty="0" smtClean="0"/>
              <a:t> </a:t>
            </a:r>
            <a:r>
              <a:rPr lang="it-IT" b="1" dirty="0" err="1" smtClean="0"/>
              <a:t>Surgery</a:t>
            </a:r>
            <a:r>
              <a:rPr lang="it-IT" b="1" dirty="0" smtClean="0"/>
              <a:t> in the IMPROVE</a:t>
            </a:r>
          </a:p>
          <a:p>
            <a:pPr algn="ctr"/>
            <a:r>
              <a:rPr lang="it-IT" b="1" dirty="0" smtClean="0"/>
              <a:t>-IT Trial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38200" y="6477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Eisen</a:t>
            </a:r>
            <a:r>
              <a:rPr lang="it-IT" dirty="0" smtClean="0"/>
              <a:t> A </a:t>
            </a:r>
            <a:r>
              <a:rPr lang="it-IT" dirty="0" err="1" smtClean="0"/>
              <a:t>et</a:t>
            </a:r>
            <a:r>
              <a:rPr lang="it-IT" dirty="0" smtClean="0"/>
              <a:t> al, ESC 2016</a:t>
            </a:r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7315200" cy="44069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0"/>
            <a:ext cx="6172200" cy="13716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09600" y="6477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Hagiwara</a:t>
            </a:r>
            <a:r>
              <a:rPr lang="it-IT" dirty="0" smtClean="0"/>
              <a:t> </a:t>
            </a:r>
            <a:r>
              <a:rPr lang="it-IT" dirty="0" err="1" smtClean="0"/>
              <a:t>N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al, ESC 2016</a:t>
            </a:r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686800" cy="487299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09600" y="6477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Hagiwara</a:t>
            </a:r>
            <a:r>
              <a:rPr lang="it-IT" dirty="0" smtClean="0"/>
              <a:t> </a:t>
            </a:r>
            <a:r>
              <a:rPr lang="it-IT" dirty="0" err="1" smtClean="0"/>
              <a:t>N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al, ESC 2016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0"/>
            <a:ext cx="61722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0"/>
            <a:ext cx="8534400" cy="44386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09600" y="6477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Hagiwara</a:t>
            </a:r>
            <a:r>
              <a:rPr lang="it-IT" dirty="0" smtClean="0"/>
              <a:t> </a:t>
            </a:r>
            <a:r>
              <a:rPr lang="it-IT" dirty="0" err="1" smtClean="0"/>
              <a:t>N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al, ESC 2016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0"/>
            <a:ext cx="61722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rcRect l="17143" r="11429" b="1563"/>
          <a:stretch>
            <a:fillRect/>
          </a:stretch>
        </p:blipFill>
        <p:spPr>
          <a:xfrm>
            <a:off x="1828800" y="1371600"/>
            <a:ext cx="5715000" cy="48006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0"/>
            <a:ext cx="60960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rcRect l="9278" t="4688" r="4124" b="4687"/>
          <a:stretch>
            <a:fillRect/>
          </a:stretch>
        </p:blipFill>
        <p:spPr>
          <a:xfrm>
            <a:off x="1524000" y="1447800"/>
            <a:ext cx="6400800" cy="44196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0"/>
            <a:ext cx="60960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rcRect l="12150" r="11215" b="2930"/>
          <a:stretch>
            <a:fillRect/>
          </a:stretch>
        </p:blipFill>
        <p:spPr>
          <a:xfrm>
            <a:off x="1524000" y="1676400"/>
            <a:ext cx="6248400" cy="40386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0"/>
            <a:ext cx="61722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15891" y="1997839"/>
            <a:ext cx="912810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06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124200" y="0"/>
            <a:ext cx="579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Early invasive versus non-invasive treatment in patients with non-ST-elevation acute coronary syndrome (FRISC-II): 15 year follow-up of a prospective, </a:t>
            </a:r>
            <a:r>
              <a:rPr lang="en-US" dirty="0" err="1" smtClean="0">
                <a:solidFill>
                  <a:srgbClr val="FFFFFF"/>
                </a:solidFill>
              </a:rPr>
              <a:t>randomised</a:t>
            </a:r>
            <a:r>
              <a:rPr lang="en-US" dirty="0" smtClean="0">
                <a:solidFill>
                  <a:srgbClr val="FFFFFF"/>
                </a:solidFill>
              </a:rPr>
              <a:t>, multicentre study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09600" y="6477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Wallentin</a:t>
            </a:r>
            <a:r>
              <a:rPr lang="it-IT" dirty="0" smtClean="0"/>
              <a:t> </a:t>
            </a:r>
            <a:r>
              <a:rPr lang="it-IT" dirty="0" err="1" smtClean="0"/>
              <a:t>L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al, </a:t>
            </a:r>
            <a:r>
              <a:rPr lang="it-IT" dirty="0" err="1" smtClean="0"/>
              <a:t>Lancet</a:t>
            </a:r>
            <a:r>
              <a:rPr lang="it-IT" dirty="0" smtClean="0"/>
              <a:t> 2016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" y="1419225"/>
            <a:ext cx="8991600" cy="4524375"/>
          </a:xfrm>
        </p:spPr>
        <p:txBody>
          <a:bodyPr/>
          <a:lstStyle/>
          <a:p>
            <a:r>
              <a:rPr lang="it-IT" sz="3600" b="1" dirty="0" smtClean="0"/>
              <a:t>Area </a:t>
            </a:r>
            <a:r>
              <a:rPr lang="it-IT" sz="3600" b="1" dirty="0" err="1" smtClean="0"/>
              <a:t>of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research</a:t>
            </a:r>
            <a:endParaRPr lang="it-IT" sz="3600" b="1" dirty="0" smtClean="0"/>
          </a:p>
          <a:p>
            <a:pPr marL="514350" indent="-514350">
              <a:buAutoNum type="arabicParenR"/>
            </a:pPr>
            <a:r>
              <a:rPr lang="it-IT" sz="2800" dirty="0" err="1" smtClean="0"/>
              <a:t>Intracoronary</a:t>
            </a:r>
            <a:r>
              <a:rPr lang="it-IT" sz="2800" dirty="0" smtClean="0"/>
              <a:t> </a:t>
            </a:r>
            <a:r>
              <a:rPr lang="it-IT" sz="2800" dirty="0" err="1" smtClean="0"/>
              <a:t>imaging</a:t>
            </a:r>
            <a:r>
              <a:rPr lang="it-IT" sz="2800" dirty="0" smtClean="0"/>
              <a:t> (DOCTORS, EROSION)</a:t>
            </a:r>
          </a:p>
          <a:p>
            <a:pPr marL="514350" indent="-514350">
              <a:buAutoNum type="arabicParenR"/>
            </a:pPr>
            <a:r>
              <a:rPr lang="it-IT" sz="2800" dirty="0" smtClean="0"/>
              <a:t>DAPT in </a:t>
            </a:r>
            <a:r>
              <a:rPr lang="it-IT" sz="2800" dirty="0" err="1" smtClean="0"/>
              <a:t>elderly</a:t>
            </a:r>
            <a:r>
              <a:rPr lang="it-IT" sz="2800" dirty="0" smtClean="0"/>
              <a:t> or STEMI (ANTARCTIC, LEADERS FREE, PRAGUE 18)</a:t>
            </a:r>
          </a:p>
          <a:p>
            <a:pPr marL="514350" indent="-514350">
              <a:buAutoNum type="arabicParenR"/>
            </a:pPr>
            <a:r>
              <a:rPr lang="it-IT" sz="2800" dirty="0" err="1" smtClean="0"/>
              <a:t>Secondary</a:t>
            </a:r>
            <a:r>
              <a:rPr lang="it-IT" sz="2800" dirty="0" smtClean="0"/>
              <a:t> </a:t>
            </a:r>
            <a:r>
              <a:rPr lang="it-IT" sz="2800" dirty="0" err="1" smtClean="0"/>
              <a:t>prevention</a:t>
            </a:r>
            <a:r>
              <a:rPr lang="it-IT" sz="2800" dirty="0" smtClean="0"/>
              <a:t> (IMPROVE IT, HIJ-PROPER, AMERICA)</a:t>
            </a:r>
          </a:p>
          <a:p>
            <a:pPr marL="514350" indent="-514350">
              <a:buAutoNum type="arabicParenR"/>
            </a:pPr>
            <a:r>
              <a:rPr lang="it-IT" sz="2800" dirty="0" smtClean="0"/>
              <a:t> </a:t>
            </a:r>
            <a:r>
              <a:rPr lang="it-IT" sz="2800" dirty="0" err="1" smtClean="0"/>
              <a:t>Reperfusion</a:t>
            </a:r>
            <a:r>
              <a:rPr lang="it-IT" sz="2800" dirty="0" smtClean="0"/>
              <a:t> in STEMI (NACIAM)</a:t>
            </a:r>
          </a:p>
          <a:p>
            <a:pPr marL="514350" indent="-514350">
              <a:buNone/>
            </a:pPr>
            <a:r>
              <a:rPr lang="it-IT" sz="2800" dirty="0" err="1" smtClean="0"/>
              <a:t>5</a:t>
            </a:r>
            <a:r>
              <a:rPr lang="it-IT" sz="2800" dirty="0" smtClean="0"/>
              <a:t>) </a:t>
            </a:r>
            <a:r>
              <a:rPr lang="it-IT" sz="2800" dirty="0" err="1" smtClean="0"/>
              <a:t>Early</a:t>
            </a:r>
            <a:r>
              <a:rPr lang="it-IT" sz="2800" dirty="0" smtClean="0"/>
              <a:t> invasive </a:t>
            </a:r>
            <a:r>
              <a:rPr lang="it-IT" sz="2800" dirty="0" err="1" smtClean="0"/>
              <a:t>approach</a:t>
            </a:r>
            <a:r>
              <a:rPr lang="it-IT" sz="2800" dirty="0" smtClean="0"/>
              <a:t> in NSTEMI (FRISC </a:t>
            </a:r>
            <a:r>
              <a:rPr lang="it-IT" sz="2800" dirty="0" err="1" smtClean="0"/>
              <a:t>2</a:t>
            </a:r>
            <a:r>
              <a:rPr lang="it-IT" sz="2800" dirty="0" smtClean="0"/>
              <a:t>)</a:t>
            </a:r>
          </a:p>
          <a:p>
            <a:pPr marL="514350" indent="-514350">
              <a:buNone/>
            </a:pPr>
            <a:r>
              <a:rPr lang="it-IT" sz="2800" dirty="0" err="1" smtClean="0"/>
              <a:t>6</a:t>
            </a:r>
            <a:r>
              <a:rPr lang="it-IT" sz="2800" dirty="0" smtClean="0"/>
              <a:t>) MINOCA (</a:t>
            </a:r>
            <a:r>
              <a:rPr lang="it-IT" sz="2800" dirty="0" err="1" smtClean="0"/>
              <a:t>Swedheart</a:t>
            </a:r>
            <a:r>
              <a:rPr lang="it-IT" sz="2800" dirty="0" smtClean="0"/>
              <a:t> </a:t>
            </a:r>
            <a:r>
              <a:rPr lang="it-IT" sz="2800" dirty="0" err="1" smtClean="0"/>
              <a:t>registry</a:t>
            </a:r>
            <a:r>
              <a:rPr lang="it-IT" sz="2800" dirty="0" smtClean="0"/>
              <a:t>)</a:t>
            </a:r>
          </a:p>
          <a:p>
            <a:pPr marL="514350" indent="-514350">
              <a:buAutoNum type="arabicParenR"/>
            </a:pPr>
            <a:endParaRPr lang="it-IT" sz="2800" dirty="0" smtClean="0"/>
          </a:p>
          <a:p>
            <a:pPr marL="514350" indent="-514350">
              <a:buAutoNum type="arabicParenR"/>
            </a:pPr>
            <a:endParaRPr lang="it-IT" sz="2800" dirty="0" smtClean="0"/>
          </a:p>
          <a:p>
            <a:pPr marL="514350" indent="-514350">
              <a:buAutoNum type="arabicParenR"/>
            </a:pPr>
            <a:endParaRPr lang="it-IT" dirty="0" smtClean="0"/>
          </a:p>
          <a:p>
            <a:pPr marL="514350" indent="-514350">
              <a:buAutoNum type="arabicParenR"/>
            </a:pPr>
            <a:endParaRPr lang="it-IT" dirty="0" smtClean="0"/>
          </a:p>
          <a:p>
            <a:pPr marL="514350" indent="-514350">
              <a:buAutoNum type="arabicParenR"/>
            </a:pP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505200" y="159603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Main</a:t>
            </a:r>
            <a:r>
              <a:rPr lang="it-IT" sz="2400" dirty="0" smtClean="0"/>
              <a:t> </a:t>
            </a:r>
            <a:r>
              <a:rPr lang="it-IT" sz="2400" dirty="0" err="1" smtClean="0"/>
              <a:t>studies</a:t>
            </a:r>
            <a:r>
              <a:rPr lang="it-IT" sz="2400" dirty="0" smtClean="0"/>
              <a:t> </a:t>
            </a:r>
            <a:r>
              <a:rPr lang="it-IT" sz="2400" dirty="0" err="1" smtClean="0"/>
              <a:t>about</a:t>
            </a:r>
            <a:r>
              <a:rPr lang="it-IT" sz="2400" dirty="0" smtClean="0"/>
              <a:t> ACS </a:t>
            </a:r>
            <a:r>
              <a:rPr lang="it-IT" sz="2400" dirty="0" err="1" smtClean="0"/>
              <a:t>presented</a:t>
            </a:r>
            <a:r>
              <a:rPr lang="it-IT" sz="2400" dirty="0" smtClean="0"/>
              <a:t> at ESC 2016</a:t>
            </a:r>
            <a:endParaRPr lang="it-IT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15891" y="1997839"/>
            <a:ext cx="912810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1" y="1428056"/>
            <a:ext cx="912810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124200" y="0"/>
            <a:ext cx="579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Early invasive versus non-invasive treatment in patients with non-ST-elevation acute coronary syndrome (FRISC-II): 15 year follow-up of a prospective, </a:t>
            </a:r>
            <a:r>
              <a:rPr lang="en-US" dirty="0" err="1" smtClean="0">
                <a:solidFill>
                  <a:srgbClr val="FFFFFF"/>
                </a:solidFill>
              </a:rPr>
              <a:t>randomised</a:t>
            </a:r>
            <a:r>
              <a:rPr lang="en-US" dirty="0" smtClean="0">
                <a:solidFill>
                  <a:srgbClr val="FFFFFF"/>
                </a:solidFill>
              </a:rPr>
              <a:t>, multicentre study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09600" y="6477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Wallentin</a:t>
            </a:r>
            <a:r>
              <a:rPr lang="it-IT" dirty="0" smtClean="0"/>
              <a:t> </a:t>
            </a:r>
            <a:r>
              <a:rPr lang="it-IT" dirty="0" err="1" smtClean="0"/>
              <a:t>L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al, </a:t>
            </a:r>
            <a:r>
              <a:rPr lang="it-IT" dirty="0" err="1" smtClean="0"/>
              <a:t>Lancet</a:t>
            </a:r>
            <a:r>
              <a:rPr lang="it-IT" dirty="0" smtClean="0"/>
              <a:t> 2016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461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0"/>
            <a:ext cx="6096000" cy="1524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57200" y="6477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Pasupathy</a:t>
            </a:r>
            <a:r>
              <a:rPr lang="it-IT" dirty="0" smtClean="0"/>
              <a:t> </a:t>
            </a:r>
            <a:r>
              <a:rPr lang="it-IT" dirty="0" err="1" smtClean="0"/>
              <a:t>S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al, ESC 2016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8153400" cy="47244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0"/>
            <a:ext cx="6096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0"/>
            <a:ext cx="6248400" cy="1524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57200" y="6477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Pasupathy</a:t>
            </a:r>
            <a:r>
              <a:rPr lang="it-IT" dirty="0" smtClean="0"/>
              <a:t> </a:t>
            </a:r>
            <a:r>
              <a:rPr lang="it-IT" dirty="0" err="1" smtClean="0"/>
              <a:t>S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al, ESC 2016</a:t>
            </a:r>
            <a:endParaRPr lang="it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7848600" cy="463931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0"/>
            <a:ext cx="60960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rcRect r="1869"/>
          <a:stretch>
            <a:fillRect/>
          </a:stretch>
        </p:blipFill>
        <p:spPr>
          <a:xfrm>
            <a:off x="609600" y="1676400"/>
            <a:ext cx="8001000" cy="48006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0"/>
            <a:ext cx="60960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95400"/>
            <a:ext cx="8228013" cy="4524375"/>
          </a:xfrm>
        </p:spPr>
        <p:txBody>
          <a:bodyPr/>
          <a:lstStyle/>
          <a:p>
            <a:r>
              <a:rPr lang="it-IT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study</a:t>
            </a:r>
            <a:r>
              <a:rPr lang="it-IT" dirty="0" smtClean="0"/>
              <a:t> </a:t>
            </a:r>
            <a:r>
              <a:rPr lang="it-IT" dirty="0" err="1" smtClean="0"/>
              <a:t>presented</a:t>
            </a:r>
            <a:r>
              <a:rPr lang="it-IT" dirty="0" smtClean="0"/>
              <a:t> </a:t>
            </a:r>
            <a:r>
              <a:rPr lang="it-IT" dirty="0" err="1" smtClean="0"/>
              <a:t>regarding</a:t>
            </a:r>
            <a:r>
              <a:rPr lang="it-IT" dirty="0" smtClean="0"/>
              <a:t> ACS </a:t>
            </a:r>
            <a:r>
              <a:rPr lang="it-IT" dirty="0" err="1" smtClean="0"/>
              <a:t>aiming</a:t>
            </a:r>
            <a:r>
              <a:rPr lang="it-IT" dirty="0" smtClean="0"/>
              <a:t> at </a:t>
            </a:r>
            <a:r>
              <a:rPr lang="it-IT" dirty="0" err="1" smtClean="0"/>
              <a:t>better</a:t>
            </a:r>
            <a:r>
              <a:rPr lang="it-IT" dirty="0" smtClean="0"/>
              <a:t> management (timing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therapy</a:t>
            </a:r>
            <a:r>
              <a:rPr lang="it-IT" dirty="0" smtClean="0"/>
              <a:t>, </a:t>
            </a:r>
            <a:r>
              <a:rPr lang="it-IT" dirty="0" err="1" smtClean="0"/>
              <a:t>new</a:t>
            </a:r>
            <a:r>
              <a:rPr lang="it-IT" dirty="0" smtClean="0"/>
              <a:t>  </a:t>
            </a:r>
            <a:r>
              <a:rPr lang="it-IT" dirty="0" err="1" smtClean="0"/>
              <a:t>therapies</a:t>
            </a:r>
            <a:r>
              <a:rPr lang="it-IT" dirty="0" smtClean="0"/>
              <a:t>, post </a:t>
            </a:r>
            <a:r>
              <a:rPr lang="it-IT" dirty="0" err="1" smtClean="0"/>
              <a:t>discharge</a:t>
            </a:r>
            <a:r>
              <a:rPr lang="it-IT" dirty="0" smtClean="0"/>
              <a:t> </a:t>
            </a:r>
            <a:r>
              <a:rPr lang="it-IT" dirty="0" err="1" smtClean="0"/>
              <a:t>prevention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r>
              <a:rPr lang="it-IT" dirty="0" err="1" smtClean="0"/>
              <a:t>Precison</a:t>
            </a:r>
            <a:r>
              <a:rPr lang="it-IT" dirty="0" smtClean="0"/>
              <a:t> medicine </a:t>
            </a:r>
            <a:r>
              <a:rPr lang="it-IT" dirty="0" err="1" smtClean="0"/>
              <a:t>concept</a:t>
            </a:r>
            <a:r>
              <a:rPr lang="it-IT" dirty="0" smtClean="0"/>
              <a:t> in </a:t>
            </a:r>
            <a:r>
              <a:rPr lang="it-IT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study</a:t>
            </a:r>
            <a:r>
              <a:rPr lang="it-IT" dirty="0" smtClean="0"/>
              <a:t> design (</a:t>
            </a:r>
            <a:r>
              <a:rPr lang="it-IT" dirty="0" err="1" smtClean="0"/>
              <a:t>elderly</a:t>
            </a:r>
            <a:r>
              <a:rPr lang="it-IT" dirty="0" smtClean="0"/>
              <a:t>, </a:t>
            </a:r>
            <a:r>
              <a:rPr lang="it-IT" dirty="0" err="1" smtClean="0"/>
              <a:t>post-CABG</a:t>
            </a:r>
            <a:r>
              <a:rPr lang="it-IT" dirty="0" smtClean="0"/>
              <a:t>, </a:t>
            </a:r>
            <a:r>
              <a:rPr lang="it-IT" dirty="0" err="1" smtClean="0"/>
              <a:t>erosion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r>
              <a:rPr lang="it-IT" dirty="0" smtClean="0"/>
              <a:t>New data on area 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less</a:t>
            </a:r>
            <a:r>
              <a:rPr lang="it-IT" dirty="0" smtClean="0"/>
              <a:t> </a:t>
            </a:r>
            <a:r>
              <a:rPr lang="it-IT" dirty="0" err="1" smtClean="0"/>
              <a:t>coverage</a:t>
            </a:r>
            <a:r>
              <a:rPr lang="it-IT" dirty="0" smtClean="0"/>
              <a:t> (MINOCA)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stimulate</a:t>
            </a:r>
            <a:r>
              <a:rPr lang="it-IT" dirty="0" smtClean="0"/>
              <a:t> </a:t>
            </a:r>
            <a:r>
              <a:rPr lang="it-IT" dirty="0" err="1" smtClean="0"/>
              <a:t>additional</a:t>
            </a:r>
            <a:r>
              <a:rPr lang="it-IT" dirty="0" smtClean="0"/>
              <a:t> </a:t>
            </a:r>
            <a:r>
              <a:rPr lang="it-IT" dirty="0" err="1" smtClean="0"/>
              <a:t>research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657600" y="3810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CONCLUSIONS</a:t>
            </a:r>
            <a:endParaRPr lang="it-IT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297" y="3152994"/>
            <a:ext cx="2926080" cy="308417"/>
          </a:xfrm>
          <a:prstGeom prst="rect">
            <a:avLst/>
          </a:prstGeom>
          <a:solidFill>
            <a:srgbClr val="005946"/>
          </a:solidFill>
        </p:spPr>
        <p:txBody>
          <a:bodyPr vert="horz" wrap="square" lIns="0" tIns="31114" rIns="0" bIns="0" rtlCol="0">
            <a:spAutoFit/>
          </a:bodyPr>
          <a:lstStyle/>
          <a:p>
            <a:pPr marL="508000">
              <a:lnSpc>
                <a:spcPct val="100000"/>
              </a:lnSpc>
              <a:spcBef>
                <a:spcPts val="24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OCT-guided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(N=120)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9100" y="1689953"/>
            <a:ext cx="76200" cy="487680"/>
          </a:xfrm>
          <a:custGeom>
            <a:avLst/>
            <a:gdLst/>
            <a:ahLst/>
            <a:cxnLst/>
            <a:rect l="l" t="t" r="r" b="b"/>
            <a:pathLst>
              <a:path w="76200" h="365759">
                <a:moveTo>
                  <a:pt x="50800" y="297179"/>
                </a:moveTo>
                <a:lnTo>
                  <a:pt x="25400" y="297179"/>
                </a:lnTo>
                <a:lnTo>
                  <a:pt x="25400" y="0"/>
                </a:lnTo>
                <a:lnTo>
                  <a:pt x="50800" y="0"/>
                </a:lnTo>
                <a:lnTo>
                  <a:pt x="50800" y="297179"/>
                </a:lnTo>
                <a:close/>
              </a:path>
              <a:path w="76200" h="365759">
                <a:moveTo>
                  <a:pt x="38100" y="365759"/>
                </a:moveTo>
                <a:lnTo>
                  <a:pt x="0" y="289559"/>
                </a:lnTo>
                <a:lnTo>
                  <a:pt x="25400" y="289559"/>
                </a:lnTo>
                <a:lnTo>
                  <a:pt x="25400" y="297179"/>
                </a:lnTo>
                <a:lnTo>
                  <a:pt x="72390" y="297179"/>
                </a:lnTo>
                <a:lnTo>
                  <a:pt x="38100" y="365759"/>
                </a:lnTo>
                <a:close/>
              </a:path>
              <a:path w="76200" h="365759">
                <a:moveTo>
                  <a:pt x="72390" y="297179"/>
                </a:moveTo>
                <a:lnTo>
                  <a:pt x="50800" y="297179"/>
                </a:lnTo>
                <a:lnTo>
                  <a:pt x="50800" y="289559"/>
                </a:lnTo>
                <a:lnTo>
                  <a:pt x="76200" y="289559"/>
                </a:lnTo>
                <a:lnTo>
                  <a:pt x="72390" y="2971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9100" y="2665313"/>
            <a:ext cx="76200" cy="487680"/>
          </a:xfrm>
          <a:custGeom>
            <a:avLst/>
            <a:gdLst/>
            <a:ahLst/>
            <a:cxnLst/>
            <a:rect l="l" t="t" r="r" b="b"/>
            <a:pathLst>
              <a:path w="76200" h="365760">
                <a:moveTo>
                  <a:pt x="50800" y="297180"/>
                </a:moveTo>
                <a:lnTo>
                  <a:pt x="25400" y="297180"/>
                </a:lnTo>
                <a:lnTo>
                  <a:pt x="25400" y="0"/>
                </a:lnTo>
                <a:lnTo>
                  <a:pt x="50800" y="0"/>
                </a:lnTo>
                <a:lnTo>
                  <a:pt x="50800" y="297180"/>
                </a:lnTo>
                <a:close/>
              </a:path>
              <a:path w="76200" h="365760">
                <a:moveTo>
                  <a:pt x="38100" y="365760"/>
                </a:moveTo>
                <a:lnTo>
                  <a:pt x="0" y="289560"/>
                </a:lnTo>
                <a:lnTo>
                  <a:pt x="25400" y="289560"/>
                </a:lnTo>
                <a:lnTo>
                  <a:pt x="25400" y="297180"/>
                </a:lnTo>
                <a:lnTo>
                  <a:pt x="72390" y="297180"/>
                </a:lnTo>
                <a:lnTo>
                  <a:pt x="38100" y="365760"/>
                </a:lnTo>
                <a:close/>
              </a:path>
              <a:path w="76200" h="365760">
                <a:moveTo>
                  <a:pt x="72390" y="297180"/>
                </a:moveTo>
                <a:lnTo>
                  <a:pt x="50800" y="297180"/>
                </a:lnTo>
                <a:lnTo>
                  <a:pt x="50800" y="289560"/>
                </a:lnTo>
                <a:lnTo>
                  <a:pt x="76200" y="289560"/>
                </a:lnTo>
                <a:lnTo>
                  <a:pt x="72390" y="2971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2909154"/>
            <a:ext cx="3108960" cy="0"/>
          </a:xfrm>
          <a:custGeom>
            <a:avLst/>
            <a:gdLst/>
            <a:ahLst/>
            <a:cxnLst/>
            <a:rect l="l" t="t" r="r" b="b"/>
            <a:pathLst>
              <a:path w="3108960">
                <a:moveTo>
                  <a:pt x="0" y="0"/>
                </a:moveTo>
                <a:lnTo>
                  <a:pt x="310896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2878" y="1381536"/>
            <a:ext cx="2926080" cy="308417"/>
          </a:xfrm>
          <a:prstGeom prst="rect">
            <a:avLst/>
          </a:prstGeom>
          <a:solidFill>
            <a:srgbClr val="005946"/>
          </a:solidFill>
        </p:spPr>
        <p:txBody>
          <a:bodyPr vert="horz" wrap="square" lIns="0" tIns="31114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245"/>
              </a:spcBef>
            </a:pPr>
            <a:r>
              <a:rPr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NSTE-ACS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patient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(N=1935)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2879" y="2177634"/>
            <a:ext cx="2926080" cy="308417"/>
          </a:xfrm>
          <a:prstGeom prst="rect">
            <a:avLst/>
          </a:prstGeom>
          <a:solidFill>
            <a:srgbClr val="005946"/>
          </a:solidFill>
        </p:spPr>
        <p:txBody>
          <a:bodyPr vert="horz" wrap="square" lIns="0" tIns="31114" rIns="0" bIns="0" rtlCol="0">
            <a:spAutoFit/>
          </a:bodyPr>
          <a:lstStyle/>
          <a:p>
            <a:pPr marL="229870">
              <a:lnSpc>
                <a:spcPct val="100000"/>
              </a:lnSpc>
              <a:spcBef>
                <a:spcPts val="24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NSTE-ACS patient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(N=240)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70579" y="1371600"/>
            <a:ext cx="442341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chemeClr val="tx1"/>
                </a:solidFill>
                <a:latin typeface="Calibri"/>
                <a:cs typeface="Calibri"/>
              </a:rPr>
              <a:t>Key inclusion</a:t>
            </a:r>
            <a:r>
              <a:rPr sz="18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chemeClr val="tx1"/>
                </a:solidFill>
                <a:latin typeface="Calibri"/>
                <a:cs typeface="Calibri"/>
              </a:rPr>
              <a:t>criteria: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17475">
              <a:lnSpc>
                <a:spcPct val="100000"/>
              </a:lnSpc>
            </a:pPr>
            <a:r>
              <a:rPr sz="1800" i="1" spc="-5" dirty="0">
                <a:solidFill>
                  <a:srgbClr val="FF0000"/>
                </a:solidFill>
                <a:latin typeface="Calibri"/>
                <a:cs typeface="Calibri"/>
              </a:rPr>
              <a:t>Single lesion </a:t>
            </a:r>
            <a:r>
              <a:rPr sz="1800" b="1" spc="-5" dirty="0">
                <a:solidFill>
                  <a:schemeClr val="tx1"/>
                </a:solidFill>
                <a:latin typeface="Calibri"/>
                <a:cs typeface="Calibri"/>
              </a:rPr>
              <a:t>on the culprit</a:t>
            </a:r>
            <a:r>
              <a:rPr sz="1800" b="1" spc="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chemeClr val="tx1"/>
                </a:solidFill>
                <a:latin typeface="Calibri"/>
                <a:cs typeface="Calibri"/>
              </a:rPr>
              <a:t>artery</a:t>
            </a:r>
            <a:endParaRPr sz="1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15570">
              <a:lnSpc>
                <a:spcPct val="100000"/>
              </a:lnSpc>
            </a:pPr>
            <a:r>
              <a:rPr sz="1800" i="1" spc="-5" dirty="0">
                <a:solidFill>
                  <a:srgbClr val="FF0000"/>
                </a:solidFill>
                <a:latin typeface="Calibri"/>
                <a:cs typeface="Calibri"/>
              </a:rPr>
              <a:t>without diffuse disease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within the same</a:t>
            </a:r>
            <a:r>
              <a:rPr sz="1800" spc="10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vessel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91840" y="3152994"/>
            <a:ext cx="2926080" cy="308417"/>
          </a:xfrm>
          <a:prstGeom prst="rect">
            <a:avLst/>
          </a:prstGeom>
          <a:solidFill>
            <a:srgbClr val="005946"/>
          </a:solidFill>
        </p:spPr>
        <p:txBody>
          <a:bodyPr vert="horz" wrap="square" lIns="0" tIns="31114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24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Angiography-guided (N=120)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28059" y="2909154"/>
            <a:ext cx="76200" cy="243840"/>
          </a:xfrm>
          <a:custGeom>
            <a:avLst/>
            <a:gdLst/>
            <a:ahLst/>
            <a:cxnLst/>
            <a:rect l="l" t="t" r="r" b="b"/>
            <a:pathLst>
              <a:path w="76200" h="182880">
                <a:moveTo>
                  <a:pt x="50800" y="114300"/>
                </a:moveTo>
                <a:lnTo>
                  <a:pt x="25400" y="114300"/>
                </a:lnTo>
                <a:lnTo>
                  <a:pt x="25400" y="0"/>
                </a:lnTo>
                <a:lnTo>
                  <a:pt x="50800" y="0"/>
                </a:lnTo>
                <a:lnTo>
                  <a:pt x="50800" y="114300"/>
                </a:lnTo>
                <a:close/>
              </a:path>
              <a:path w="76200" h="182880">
                <a:moveTo>
                  <a:pt x="38100" y="182880"/>
                </a:moveTo>
                <a:lnTo>
                  <a:pt x="0" y="106680"/>
                </a:lnTo>
                <a:lnTo>
                  <a:pt x="25400" y="106680"/>
                </a:lnTo>
                <a:lnTo>
                  <a:pt x="25400" y="114300"/>
                </a:lnTo>
                <a:lnTo>
                  <a:pt x="72389" y="114300"/>
                </a:lnTo>
                <a:lnTo>
                  <a:pt x="38100" y="182880"/>
                </a:lnTo>
                <a:close/>
              </a:path>
              <a:path w="76200" h="182880">
                <a:moveTo>
                  <a:pt x="72389" y="114300"/>
                </a:moveTo>
                <a:lnTo>
                  <a:pt x="50800" y="114300"/>
                </a:lnTo>
                <a:lnTo>
                  <a:pt x="50800" y="106680"/>
                </a:lnTo>
                <a:lnTo>
                  <a:pt x="76200" y="106680"/>
                </a:lnTo>
                <a:lnTo>
                  <a:pt x="72389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10976" y="4267200"/>
            <a:ext cx="4114800" cy="1219200"/>
          </a:xfrm>
          <a:custGeom>
            <a:avLst/>
            <a:gdLst/>
            <a:ahLst/>
            <a:cxnLst/>
            <a:rect l="l" t="t" r="r" b="b"/>
            <a:pathLst>
              <a:path w="4114800" h="914400">
                <a:moveTo>
                  <a:pt x="0" y="0"/>
                </a:moveTo>
                <a:lnTo>
                  <a:pt x="4114800" y="0"/>
                </a:lnTo>
                <a:lnTo>
                  <a:pt x="41148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/>
        </p:nvSpPr>
        <p:spPr>
          <a:xfrm>
            <a:off x="4342170" y="6040621"/>
            <a:ext cx="4114800" cy="436380"/>
          </a:xfrm>
          <a:custGeom>
            <a:avLst/>
            <a:gdLst/>
            <a:ahLst/>
            <a:cxnLst/>
            <a:rect l="l" t="t" r="r" b="b"/>
            <a:pathLst>
              <a:path w="4114800" h="914400">
                <a:moveTo>
                  <a:pt x="0" y="0"/>
                </a:moveTo>
                <a:lnTo>
                  <a:pt x="4114800" y="0"/>
                </a:lnTo>
                <a:lnTo>
                  <a:pt x="41148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8839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381000" y="6477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Meneveau</a:t>
            </a:r>
            <a:r>
              <a:rPr lang="it-IT" dirty="0" smtClean="0"/>
              <a:t> </a:t>
            </a:r>
            <a:r>
              <a:rPr lang="it-IT" dirty="0" err="1" smtClean="0"/>
              <a:t>N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al, </a:t>
            </a:r>
            <a:r>
              <a:rPr lang="it-IT" dirty="0" err="1" smtClean="0"/>
              <a:t>Circulation</a:t>
            </a:r>
            <a:r>
              <a:rPr lang="it-IT" dirty="0" smtClean="0"/>
              <a:t> 2016</a:t>
            </a:r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2971800" y="-76200"/>
            <a:ext cx="617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Optical Coherence Tomography to Optimize Results of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Percutaneous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Coronary Intervention in Patients with Non–ST-Elevation Acute Coronary Syndrome Results of the Multicenter, Randomized DOCTORS (Does Optical Coherence Tomography Optimize Results of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Stenting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 Study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15891" y="1997839"/>
            <a:ext cx="912810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8000" y="0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Effective anti-thrombotic therapy without </a:t>
            </a:r>
            <a:r>
              <a:rPr lang="en-US" dirty="0" err="1" smtClean="0">
                <a:solidFill>
                  <a:srgbClr val="FFFFFF"/>
                </a:solidFill>
              </a:rPr>
              <a:t>stenting</a:t>
            </a:r>
            <a:r>
              <a:rPr lang="en-US" dirty="0" smtClean="0">
                <a:solidFill>
                  <a:srgbClr val="FFFFFF"/>
                </a:solidFill>
              </a:rPr>
              <a:t>: intravascular optical coherence tomography-based management in plaque erosion (the EROSION study)</a:t>
            </a:r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84784"/>
            <a:ext cx="4648200" cy="468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15891" y="1997839"/>
            <a:ext cx="912810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9152"/>
            <a:ext cx="9143999" cy="489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62400" y="3048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EROSION </a:t>
            </a:r>
            <a:r>
              <a:rPr lang="it-IT" sz="2400" dirty="0" err="1" smtClean="0"/>
              <a:t>study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0" y="5420834"/>
            <a:ext cx="9144000" cy="8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Largest randomized PCI study in the elderly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Platelet function monitoring to adjust antiplatelet therapy in elderly patients </a:t>
            </a:r>
            <a:r>
              <a:rPr lang="en-US" sz="1000" dirty="0" err="1" smtClean="0">
                <a:solidFill>
                  <a:schemeClr val="tx1"/>
                </a:solidFill>
                <a:latin typeface="+mn-lt"/>
              </a:rPr>
              <a:t>stented for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 an ACS does not improve their clinical outcomes </a:t>
            </a:r>
            <a:r>
              <a:rPr lang="en-US" sz="10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ischemic, bleeding or net </a:t>
            </a:r>
            <a:r>
              <a:rPr lang="en-US" sz="1000" dirty="0" smtClean="0">
                <a:solidFill>
                  <a:schemeClr val="tx1"/>
                </a:solidFill>
                <a:latin typeface="+mn-lt"/>
              </a:rPr>
              <a:t>clinical benefit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Platelet reactivity is at best a modifiable marker of risk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ESC guidelines still recommend (class </a:t>
            </a:r>
            <a:r>
              <a:rPr lang="en-US" sz="1000" dirty="0" err="1">
                <a:solidFill>
                  <a:schemeClr val="tx1"/>
                </a:solidFill>
                <a:latin typeface="+mn-lt"/>
              </a:rPr>
              <a:t>IIb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, LOE C) platelet function  monitoring in </a:t>
            </a:r>
            <a:r>
              <a:rPr lang="en-US" sz="1000" dirty="0" err="1">
                <a:solidFill>
                  <a:schemeClr val="tx1"/>
                </a:solidFill>
                <a:latin typeface="+mn-lt"/>
              </a:rPr>
              <a:t>high risk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 situations: ANTARCTIC does not support  this recommendation</a:t>
            </a:r>
            <a:endParaRPr lang="it-IT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57200" y="6477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Cayla</a:t>
            </a:r>
            <a:r>
              <a:rPr lang="it-IT" dirty="0" smtClean="0"/>
              <a:t> </a:t>
            </a:r>
            <a:r>
              <a:rPr lang="it-IT" dirty="0" err="1" smtClean="0"/>
              <a:t>G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al, </a:t>
            </a:r>
            <a:r>
              <a:rPr lang="it-IT" dirty="0" err="1" smtClean="0"/>
              <a:t>Lancet</a:t>
            </a:r>
            <a:r>
              <a:rPr lang="it-IT" dirty="0" smtClean="0"/>
              <a:t> 2016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048000" y="0"/>
            <a:ext cx="609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err="1" smtClean="0"/>
              <a:t>Platelet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function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monitoring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to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adjust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antiplatelet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therapy</a:t>
            </a:r>
            <a:r>
              <a:rPr lang="it-IT" sz="1600" b="1" dirty="0" smtClean="0"/>
              <a:t> in </a:t>
            </a:r>
            <a:r>
              <a:rPr lang="it-IT" sz="1600" b="1" dirty="0" err="1" smtClean="0"/>
              <a:t>elderly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patients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stented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for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an</a:t>
            </a:r>
            <a:r>
              <a:rPr lang="it-IT" sz="1600" b="1" dirty="0" smtClean="0"/>
              <a:t> acute </a:t>
            </a:r>
            <a:r>
              <a:rPr lang="it-IT" sz="1600" b="1" dirty="0" err="1" smtClean="0"/>
              <a:t>coronary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syndrome</a:t>
            </a:r>
            <a:r>
              <a:rPr lang="it-IT" sz="1600" b="1" dirty="0" smtClean="0"/>
              <a:t> (ANTARCTIC): </a:t>
            </a:r>
            <a:r>
              <a:rPr lang="it-IT" sz="1600" b="1" dirty="0" err="1" smtClean="0"/>
              <a:t>an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open-label</a:t>
            </a:r>
            <a:r>
              <a:rPr lang="it-IT" sz="1600" b="1" dirty="0" smtClean="0"/>
              <a:t>, </a:t>
            </a:r>
            <a:r>
              <a:rPr lang="it-IT" sz="1600" b="1" dirty="0" err="1" smtClean="0"/>
              <a:t>blinded-endpoint</a:t>
            </a:r>
            <a:r>
              <a:rPr lang="it-IT" sz="1600" b="1" dirty="0" smtClean="0"/>
              <a:t>, </a:t>
            </a:r>
            <a:r>
              <a:rPr lang="it-IT" sz="1600" b="1" dirty="0" err="1" smtClean="0"/>
              <a:t>randomised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controlled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superiority</a:t>
            </a:r>
            <a:r>
              <a:rPr lang="it-IT" sz="1600" b="1" dirty="0" smtClean="0"/>
              <a:t> trial</a:t>
            </a:r>
            <a:endParaRPr lang="it-IT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447800"/>
            <a:ext cx="5486400" cy="48006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505200" y="304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ANTARCTIC </a:t>
            </a:r>
            <a:r>
              <a:rPr lang="it-IT" dirty="0" err="1" smtClean="0"/>
              <a:t>study</a:t>
            </a:r>
            <a:r>
              <a:rPr lang="it-IT" dirty="0" smtClean="0"/>
              <a:t>: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57200" y="6477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Cayla</a:t>
            </a:r>
            <a:r>
              <a:rPr lang="it-IT" dirty="0" smtClean="0"/>
              <a:t> </a:t>
            </a:r>
            <a:r>
              <a:rPr lang="it-IT" dirty="0" err="1" smtClean="0"/>
              <a:t>G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al, </a:t>
            </a:r>
            <a:r>
              <a:rPr lang="it-IT" dirty="0" err="1" smtClean="0"/>
              <a:t>Lancet</a:t>
            </a:r>
            <a:r>
              <a:rPr lang="it-IT" dirty="0" smtClean="0"/>
              <a:t> 2016</a:t>
            </a:r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15891" y="1997839"/>
            <a:ext cx="912810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124200" y="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Biolimus-A9 polymer-free coated stent in high bleeding risk </a:t>
            </a:r>
            <a:r>
              <a:rPr lang="en-US" dirty="0" err="1" smtClean="0"/>
              <a:t>elederly</a:t>
            </a:r>
            <a:r>
              <a:rPr lang="en-US" dirty="0" smtClean="0"/>
              <a:t> patients: a Leaders Free ACS sub-study</a:t>
            </a:r>
            <a:endParaRPr lang="it-I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254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917185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609600" y="64886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Morice</a:t>
            </a:r>
            <a:r>
              <a:rPr lang="it-IT" dirty="0" smtClean="0"/>
              <a:t> MC </a:t>
            </a:r>
            <a:r>
              <a:rPr lang="it-IT" dirty="0" err="1" smtClean="0"/>
              <a:t>et</a:t>
            </a:r>
            <a:r>
              <a:rPr lang="it-IT" dirty="0" smtClean="0"/>
              <a:t> al, ESC 2016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35801" y="2985425"/>
            <a:ext cx="912810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59"/>
            <a:ext cx="9171855" cy="4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733800" y="381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LEADERS free </a:t>
            </a:r>
            <a:r>
              <a:rPr lang="it-IT" dirty="0" err="1" smtClean="0"/>
              <a:t>elderly</a:t>
            </a:r>
            <a:r>
              <a:rPr lang="it-IT" dirty="0" smtClean="0"/>
              <a:t> </a:t>
            </a:r>
            <a:r>
              <a:rPr lang="it-IT" dirty="0" err="1" smtClean="0"/>
              <a:t>substudy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09600" y="64886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Morice</a:t>
            </a:r>
            <a:r>
              <a:rPr lang="it-IT" dirty="0" smtClean="0"/>
              <a:t> MC </a:t>
            </a:r>
            <a:r>
              <a:rPr lang="it-IT" dirty="0" err="1" smtClean="0"/>
              <a:t>et</a:t>
            </a:r>
            <a:r>
              <a:rPr lang="it-IT" dirty="0" smtClean="0"/>
              <a:t> al, ESC 2016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504</Words>
  <Application>Microsoft Office PowerPoint</Application>
  <PresentationFormat>Presentazione su schermo (4:3)</PresentationFormat>
  <Paragraphs>71</Paragraphs>
  <Slides>26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3" baseType="lpstr">
      <vt:lpstr>Arial Unicode MS</vt:lpstr>
      <vt:lpstr>Microsoft YaHei</vt:lpstr>
      <vt:lpstr>Arial</vt:lpstr>
      <vt:lpstr>Calibri</vt:lpstr>
      <vt:lpstr>Times New Roman</vt:lpstr>
      <vt:lpstr>Wingdings</vt:lpstr>
      <vt:lpstr>Tema di Office</vt:lpstr>
      <vt:lpstr>TRIAL HIGHLIGHT FROM ESC 2016: ACUTE CORONARY SYNDROMES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Vincenzo Vetrugno</dc:creator>
  <cp:lastModifiedBy>Antonio G Rebuzzi</cp:lastModifiedBy>
  <cp:revision>1577</cp:revision>
  <cp:lastPrinted>2113-01-01T00:00:00Z</cp:lastPrinted>
  <dcterms:created xsi:type="dcterms:W3CDTF">2016-10-02T09:45:37Z</dcterms:created>
  <dcterms:modified xsi:type="dcterms:W3CDTF">2016-10-13T17:47:37Z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1033-10.1.0.5657</vt:lpwstr>
  </property>
</Properties>
</file>