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2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6" r:id="rId4"/>
    <p:sldMasterId id="2147483688" r:id="rId5"/>
    <p:sldMasterId id="2147483700" r:id="rId6"/>
    <p:sldMasterId id="2147483713" r:id="rId7"/>
    <p:sldMasterId id="2147483725" r:id="rId8"/>
    <p:sldMasterId id="2147483738" r:id="rId9"/>
    <p:sldMasterId id="2147483750" r:id="rId10"/>
    <p:sldMasterId id="2147483774" r:id="rId11"/>
    <p:sldMasterId id="2147483786" r:id="rId12"/>
    <p:sldMasterId id="2147483798" r:id="rId13"/>
  </p:sldMasterIdLst>
  <p:notesMasterIdLst>
    <p:notesMasterId r:id="rId61"/>
  </p:notesMasterIdLst>
  <p:sldIdLst>
    <p:sldId id="301" r:id="rId14"/>
    <p:sldId id="258" r:id="rId15"/>
    <p:sldId id="268" r:id="rId16"/>
    <p:sldId id="261" r:id="rId17"/>
    <p:sldId id="305" r:id="rId18"/>
    <p:sldId id="266" r:id="rId19"/>
    <p:sldId id="306" r:id="rId20"/>
    <p:sldId id="303" r:id="rId21"/>
    <p:sldId id="310" r:id="rId22"/>
    <p:sldId id="298" r:id="rId23"/>
    <p:sldId id="299" r:id="rId24"/>
    <p:sldId id="256" r:id="rId25"/>
    <p:sldId id="262" r:id="rId26"/>
    <p:sldId id="260" r:id="rId27"/>
    <p:sldId id="307" r:id="rId28"/>
    <p:sldId id="271" r:id="rId29"/>
    <p:sldId id="272" r:id="rId30"/>
    <p:sldId id="308" r:id="rId31"/>
    <p:sldId id="257" r:id="rId32"/>
    <p:sldId id="309" r:id="rId33"/>
    <p:sldId id="279" r:id="rId34"/>
    <p:sldId id="312" r:id="rId35"/>
    <p:sldId id="273" r:id="rId36"/>
    <p:sldId id="274" r:id="rId37"/>
    <p:sldId id="280" r:id="rId38"/>
    <p:sldId id="281" r:id="rId39"/>
    <p:sldId id="285" r:id="rId40"/>
    <p:sldId id="282" r:id="rId41"/>
    <p:sldId id="283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63" r:id="rId50"/>
    <p:sldId id="264" r:id="rId51"/>
    <p:sldId id="269" r:id="rId52"/>
    <p:sldId id="289" r:id="rId53"/>
    <p:sldId id="302" r:id="rId54"/>
    <p:sldId id="287" r:id="rId55"/>
    <p:sldId id="304" r:id="rId56"/>
    <p:sldId id="286" r:id="rId57"/>
    <p:sldId id="288" r:id="rId58"/>
    <p:sldId id="311" r:id="rId59"/>
    <p:sldId id="297" r:id="rId6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073136-C50F-44A5-B16E-5C1497D6A53C}" type="doc">
      <dgm:prSet loTypeId="urn:microsoft.com/office/officeart/2005/8/layout/vProcess5" loCatId="process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9A825758-207B-42E3-B91B-8E93C68BD3A9}">
      <dgm:prSet/>
      <dgm:spPr/>
      <dgm:t>
        <a:bodyPr/>
        <a:lstStyle/>
        <a:p>
          <a:pPr algn="ctr" rtl="0"/>
          <a:r>
            <a:rPr lang="it-IT" dirty="0" smtClean="0"/>
            <a:t>SCORE&gt; 6 elevato rischio OSAS</a:t>
          </a:r>
          <a:endParaRPr lang="it-IT" dirty="0"/>
        </a:p>
      </dgm:t>
    </dgm:pt>
    <dgm:pt modelId="{1607D3CD-A5BF-4C77-96F5-98CF26E9CED4}" type="parTrans" cxnId="{2F6A86AA-E531-4A84-A9F8-CB739BCEDBA8}">
      <dgm:prSet/>
      <dgm:spPr/>
      <dgm:t>
        <a:bodyPr/>
        <a:lstStyle/>
        <a:p>
          <a:endParaRPr lang="it-IT"/>
        </a:p>
      </dgm:t>
    </dgm:pt>
    <dgm:pt modelId="{119EB452-BE8B-4EB4-9007-B9FE11E1885D}" type="sibTrans" cxnId="{2F6A86AA-E531-4A84-A9F8-CB739BCEDBA8}">
      <dgm:prSet/>
      <dgm:spPr/>
      <dgm:t>
        <a:bodyPr/>
        <a:lstStyle/>
        <a:p>
          <a:endParaRPr lang="it-IT"/>
        </a:p>
      </dgm:t>
    </dgm:pt>
    <dgm:pt modelId="{E4FC5A33-9BEA-4589-9B5B-DB5F9B284DE0}">
      <dgm:prSet/>
      <dgm:spPr/>
      <dgm:t>
        <a:bodyPr/>
        <a:lstStyle/>
        <a:p>
          <a:pPr algn="ctr" rtl="0"/>
          <a:r>
            <a:rPr lang="it-IT" smtClean="0"/>
            <a:t>Visita Pneumologica</a:t>
          </a:r>
          <a:endParaRPr lang="it-IT"/>
        </a:p>
      </dgm:t>
    </dgm:pt>
    <dgm:pt modelId="{AF91AFFB-EEE3-4673-8896-F24C4A39083A}" type="parTrans" cxnId="{B3532646-A13E-4CBA-86CF-B8FBDD7F3A06}">
      <dgm:prSet/>
      <dgm:spPr/>
      <dgm:t>
        <a:bodyPr/>
        <a:lstStyle/>
        <a:p>
          <a:endParaRPr lang="it-IT"/>
        </a:p>
      </dgm:t>
    </dgm:pt>
    <dgm:pt modelId="{4D1EFA1E-42C5-43DD-A753-853187767872}" type="sibTrans" cxnId="{B3532646-A13E-4CBA-86CF-B8FBDD7F3A06}">
      <dgm:prSet/>
      <dgm:spPr/>
      <dgm:t>
        <a:bodyPr/>
        <a:lstStyle/>
        <a:p>
          <a:endParaRPr lang="it-IT"/>
        </a:p>
      </dgm:t>
    </dgm:pt>
    <dgm:pt modelId="{29D5B0E4-BF3A-460E-8E6A-40E6B4B6207B}">
      <dgm:prSet/>
      <dgm:spPr/>
      <dgm:t>
        <a:bodyPr/>
        <a:lstStyle/>
        <a:p>
          <a:pPr algn="ctr" rtl="0"/>
          <a:r>
            <a:rPr lang="it-IT" dirty="0" smtClean="0"/>
            <a:t>1 mese di CPAP nel preoperatorio</a:t>
          </a:r>
          <a:endParaRPr lang="it-IT" dirty="0"/>
        </a:p>
      </dgm:t>
    </dgm:pt>
    <dgm:pt modelId="{7D4FE828-9302-446B-9AE8-9C68F3E3DAAA}" type="parTrans" cxnId="{5A1DAE25-56FB-4C1D-BB69-91427213994F}">
      <dgm:prSet/>
      <dgm:spPr/>
      <dgm:t>
        <a:bodyPr/>
        <a:lstStyle/>
        <a:p>
          <a:endParaRPr lang="it-IT"/>
        </a:p>
      </dgm:t>
    </dgm:pt>
    <dgm:pt modelId="{EE7E9B8D-69BA-4867-892E-266FC5D519B2}" type="sibTrans" cxnId="{5A1DAE25-56FB-4C1D-BB69-91427213994F}">
      <dgm:prSet/>
      <dgm:spPr/>
      <dgm:t>
        <a:bodyPr/>
        <a:lstStyle/>
        <a:p>
          <a:endParaRPr lang="it-IT"/>
        </a:p>
      </dgm:t>
    </dgm:pt>
    <dgm:pt modelId="{1486AB2F-6659-41F6-9500-75B7C9DA99BF}" type="pres">
      <dgm:prSet presAssocID="{20073136-C50F-44A5-B16E-5C1497D6A53C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DF448A1-A645-4ED0-A933-84CD5745584B}" type="pres">
      <dgm:prSet presAssocID="{20073136-C50F-44A5-B16E-5C1497D6A53C}" presName="dummyMaxCanvas" presStyleCnt="0">
        <dgm:presLayoutVars/>
      </dgm:prSet>
      <dgm:spPr/>
    </dgm:pt>
    <dgm:pt modelId="{91554787-C39B-4C8A-A1A2-9D565AE4C5E5}" type="pres">
      <dgm:prSet presAssocID="{20073136-C50F-44A5-B16E-5C1497D6A53C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6B8C476-84AB-42C3-8522-5A1CF0B0C7B0}" type="pres">
      <dgm:prSet presAssocID="{20073136-C50F-44A5-B16E-5C1497D6A53C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D89EDE1-FA6F-4134-B4D3-504EAE25D907}" type="pres">
      <dgm:prSet presAssocID="{20073136-C50F-44A5-B16E-5C1497D6A53C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D59F563-5F38-45D9-8BD6-E06F95FB92BE}" type="pres">
      <dgm:prSet presAssocID="{20073136-C50F-44A5-B16E-5C1497D6A53C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0E53B7C-BE2C-4626-8A4E-CE23B0673D6C}" type="pres">
      <dgm:prSet presAssocID="{20073136-C50F-44A5-B16E-5C1497D6A53C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1295015-E678-4472-8E34-F1CA51385B12}" type="pres">
      <dgm:prSet presAssocID="{20073136-C50F-44A5-B16E-5C1497D6A53C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03961DC-4A8F-4F60-822C-C8C21A87FFE1}" type="pres">
      <dgm:prSet presAssocID="{20073136-C50F-44A5-B16E-5C1497D6A53C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F7C45B04-F02B-469A-BE14-EECD69693455}" type="pres">
      <dgm:prSet presAssocID="{20073136-C50F-44A5-B16E-5C1497D6A53C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1AEFD110-4C54-453C-A563-8786074A0A40}" type="presOf" srcId="{9A825758-207B-42E3-B91B-8E93C68BD3A9}" destId="{91554787-C39B-4C8A-A1A2-9D565AE4C5E5}" srcOrd="0" destOrd="0" presId="urn:microsoft.com/office/officeart/2005/8/layout/vProcess5"/>
    <dgm:cxn modelId="{A5521387-6BD9-4B6D-8913-077034C8DFDC}" type="presOf" srcId="{E4FC5A33-9BEA-4589-9B5B-DB5F9B284DE0}" destId="{A6B8C476-84AB-42C3-8522-5A1CF0B0C7B0}" srcOrd="0" destOrd="0" presId="urn:microsoft.com/office/officeart/2005/8/layout/vProcess5"/>
    <dgm:cxn modelId="{B3532646-A13E-4CBA-86CF-B8FBDD7F3A06}" srcId="{20073136-C50F-44A5-B16E-5C1497D6A53C}" destId="{E4FC5A33-9BEA-4589-9B5B-DB5F9B284DE0}" srcOrd="1" destOrd="0" parTransId="{AF91AFFB-EEE3-4673-8896-F24C4A39083A}" sibTransId="{4D1EFA1E-42C5-43DD-A753-853187767872}"/>
    <dgm:cxn modelId="{A70B8C05-F005-42F8-9BA8-29B98ADEDF13}" type="presOf" srcId="{20073136-C50F-44A5-B16E-5C1497D6A53C}" destId="{1486AB2F-6659-41F6-9500-75B7C9DA99BF}" srcOrd="0" destOrd="0" presId="urn:microsoft.com/office/officeart/2005/8/layout/vProcess5"/>
    <dgm:cxn modelId="{06F2A3D0-27C6-4A29-8438-D2E68735193A}" type="presOf" srcId="{119EB452-BE8B-4EB4-9007-B9FE11E1885D}" destId="{CD59F563-5F38-45D9-8BD6-E06F95FB92BE}" srcOrd="0" destOrd="0" presId="urn:microsoft.com/office/officeart/2005/8/layout/vProcess5"/>
    <dgm:cxn modelId="{8F0E91A2-9003-4270-A3E5-D73B529426C8}" type="presOf" srcId="{4D1EFA1E-42C5-43DD-A753-853187767872}" destId="{00E53B7C-BE2C-4626-8A4E-CE23B0673D6C}" srcOrd="0" destOrd="0" presId="urn:microsoft.com/office/officeart/2005/8/layout/vProcess5"/>
    <dgm:cxn modelId="{5A1DAE25-56FB-4C1D-BB69-91427213994F}" srcId="{20073136-C50F-44A5-B16E-5C1497D6A53C}" destId="{29D5B0E4-BF3A-460E-8E6A-40E6B4B6207B}" srcOrd="2" destOrd="0" parTransId="{7D4FE828-9302-446B-9AE8-9C68F3E3DAAA}" sibTransId="{EE7E9B8D-69BA-4867-892E-266FC5D519B2}"/>
    <dgm:cxn modelId="{4876AF90-3EAD-4C75-AAE8-48E935A557A5}" type="presOf" srcId="{29D5B0E4-BF3A-460E-8E6A-40E6B4B6207B}" destId="{2D89EDE1-FA6F-4134-B4D3-504EAE25D907}" srcOrd="0" destOrd="0" presId="urn:microsoft.com/office/officeart/2005/8/layout/vProcess5"/>
    <dgm:cxn modelId="{4B70B21C-5325-4CE2-BF35-7340AA3FC863}" type="presOf" srcId="{29D5B0E4-BF3A-460E-8E6A-40E6B4B6207B}" destId="{F7C45B04-F02B-469A-BE14-EECD69693455}" srcOrd="1" destOrd="0" presId="urn:microsoft.com/office/officeart/2005/8/layout/vProcess5"/>
    <dgm:cxn modelId="{2F6A86AA-E531-4A84-A9F8-CB739BCEDBA8}" srcId="{20073136-C50F-44A5-B16E-5C1497D6A53C}" destId="{9A825758-207B-42E3-B91B-8E93C68BD3A9}" srcOrd="0" destOrd="0" parTransId="{1607D3CD-A5BF-4C77-96F5-98CF26E9CED4}" sibTransId="{119EB452-BE8B-4EB4-9007-B9FE11E1885D}"/>
    <dgm:cxn modelId="{262DA262-3374-4F0D-994A-9C4488D93A3A}" type="presOf" srcId="{9A825758-207B-42E3-B91B-8E93C68BD3A9}" destId="{D1295015-E678-4472-8E34-F1CA51385B12}" srcOrd="1" destOrd="0" presId="urn:microsoft.com/office/officeart/2005/8/layout/vProcess5"/>
    <dgm:cxn modelId="{3B4146AE-9035-4BBC-BD57-CC3025690FE2}" type="presOf" srcId="{E4FC5A33-9BEA-4589-9B5B-DB5F9B284DE0}" destId="{903961DC-4A8F-4F60-822C-C8C21A87FFE1}" srcOrd="1" destOrd="0" presId="urn:microsoft.com/office/officeart/2005/8/layout/vProcess5"/>
    <dgm:cxn modelId="{4754853B-D6A6-4239-82EE-BA64E00CA22F}" type="presParOf" srcId="{1486AB2F-6659-41F6-9500-75B7C9DA99BF}" destId="{EDF448A1-A645-4ED0-A933-84CD5745584B}" srcOrd="0" destOrd="0" presId="urn:microsoft.com/office/officeart/2005/8/layout/vProcess5"/>
    <dgm:cxn modelId="{733B9553-E05B-408B-9D74-373CB7FE2163}" type="presParOf" srcId="{1486AB2F-6659-41F6-9500-75B7C9DA99BF}" destId="{91554787-C39B-4C8A-A1A2-9D565AE4C5E5}" srcOrd="1" destOrd="0" presId="urn:microsoft.com/office/officeart/2005/8/layout/vProcess5"/>
    <dgm:cxn modelId="{B38F760B-148C-44DF-8DFA-E6C5D8116671}" type="presParOf" srcId="{1486AB2F-6659-41F6-9500-75B7C9DA99BF}" destId="{A6B8C476-84AB-42C3-8522-5A1CF0B0C7B0}" srcOrd="2" destOrd="0" presId="urn:microsoft.com/office/officeart/2005/8/layout/vProcess5"/>
    <dgm:cxn modelId="{E9D2BD1D-DD1A-4BAE-B2D4-62497E9FE360}" type="presParOf" srcId="{1486AB2F-6659-41F6-9500-75B7C9DA99BF}" destId="{2D89EDE1-FA6F-4134-B4D3-504EAE25D907}" srcOrd="3" destOrd="0" presId="urn:microsoft.com/office/officeart/2005/8/layout/vProcess5"/>
    <dgm:cxn modelId="{5D16F3FB-BE53-406B-BAAA-40B7DF0DE7FF}" type="presParOf" srcId="{1486AB2F-6659-41F6-9500-75B7C9DA99BF}" destId="{CD59F563-5F38-45D9-8BD6-E06F95FB92BE}" srcOrd="4" destOrd="0" presId="urn:microsoft.com/office/officeart/2005/8/layout/vProcess5"/>
    <dgm:cxn modelId="{A3B41A39-E17E-46F8-BC49-DB8090B29F77}" type="presParOf" srcId="{1486AB2F-6659-41F6-9500-75B7C9DA99BF}" destId="{00E53B7C-BE2C-4626-8A4E-CE23B0673D6C}" srcOrd="5" destOrd="0" presId="urn:microsoft.com/office/officeart/2005/8/layout/vProcess5"/>
    <dgm:cxn modelId="{2EF4FADD-5F4D-4535-BB5E-7A14863FD8AF}" type="presParOf" srcId="{1486AB2F-6659-41F6-9500-75B7C9DA99BF}" destId="{D1295015-E678-4472-8E34-F1CA51385B12}" srcOrd="6" destOrd="0" presId="urn:microsoft.com/office/officeart/2005/8/layout/vProcess5"/>
    <dgm:cxn modelId="{D941CF69-8C23-47A3-9CA2-6BE557C5B821}" type="presParOf" srcId="{1486AB2F-6659-41F6-9500-75B7C9DA99BF}" destId="{903961DC-4A8F-4F60-822C-C8C21A87FFE1}" srcOrd="7" destOrd="0" presId="urn:microsoft.com/office/officeart/2005/8/layout/vProcess5"/>
    <dgm:cxn modelId="{87151B9D-2780-4D17-803E-6977C674CD4B}" type="presParOf" srcId="{1486AB2F-6659-41F6-9500-75B7C9DA99BF}" destId="{F7C45B04-F02B-469A-BE14-EECD69693455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554787-C39B-4C8A-A1A2-9D565AE4C5E5}">
      <dsp:nvSpPr>
        <dsp:cNvPr id="0" name=""/>
        <dsp:cNvSpPr/>
      </dsp:nvSpPr>
      <dsp:spPr>
        <a:xfrm>
          <a:off x="0" y="0"/>
          <a:ext cx="2390721" cy="11537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/>
            <a:t>SCORE&gt; 6 elevato rischio OSAS</a:t>
          </a:r>
          <a:endParaRPr lang="it-IT" sz="1500" kern="1200" dirty="0"/>
        </a:p>
      </dsp:txBody>
      <dsp:txXfrm>
        <a:off x="33792" y="33792"/>
        <a:ext cx="1145727" cy="1086173"/>
      </dsp:txXfrm>
    </dsp:sp>
    <dsp:sp modelId="{A6B8C476-84AB-42C3-8522-5A1CF0B0C7B0}">
      <dsp:nvSpPr>
        <dsp:cNvPr id="0" name=""/>
        <dsp:cNvSpPr/>
      </dsp:nvSpPr>
      <dsp:spPr>
        <a:xfrm>
          <a:off x="210945" y="1346050"/>
          <a:ext cx="2390721" cy="11537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7200000"/>
                <a:satOff val="50000"/>
                <a:lumOff val="47157"/>
                <a:alphaOff val="0"/>
                <a:tint val="50000"/>
                <a:satMod val="300000"/>
              </a:schemeClr>
            </a:gs>
            <a:gs pos="35000">
              <a:schemeClr val="accent4">
                <a:hueOff val="7200000"/>
                <a:satOff val="50000"/>
                <a:lumOff val="47157"/>
                <a:alphaOff val="0"/>
                <a:tint val="37000"/>
                <a:satMod val="300000"/>
              </a:schemeClr>
            </a:gs>
            <a:gs pos="100000">
              <a:schemeClr val="accent4">
                <a:hueOff val="7200000"/>
                <a:satOff val="50000"/>
                <a:lumOff val="4715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smtClean="0"/>
            <a:t>Visita Pneumologica</a:t>
          </a:r>
          <a:endParaRPr lang="it-IT" sz="1500" kern="1200"/>
        </a:p>
      </dsp:txBody>
      <dsp:txXfrm>
        <a:off x="244737" y="1379842"/>
        <a:ext cx="1362248" cy="1086173"/>
      </dsp:txXfrm>
    </dsp:sp>
    <dsp:sp modelId="{2D89EDE1-FA6F-4134-B4D3-504EAE25D907}">
      <dsp:nvSpPr>
        <dsp:cNvPr id="0" name=""/>
        <dsp:cNvSpPr/>
      </dsp:nvSpPr>
      <dsp:spPr>
        <a:xfrm>
          <a:off x="421891" y="2692100"/>
          <a:ext cx="2390721" cy="11537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14400000"/>
                <a:satOff val="100000"/>
                <a:lumOff val="94314"/>
                <a:alphaOff val="0"/>
                <a:tint val="50000"/>
                <a:satMod val="300000"/>
              </a:schemeClr>
            </a:gs>
            <a:gs pos="35000">
              <a:schemeClr val="accent4">
                <a:hueOff val="14400000"/>
                <a:satOff val="100000"/>
                <a:lumOff val="94314"/>
                <a:alphaOff val="0"/>
                <a:tint val="37000"/>
                <a:satMod val="300000"/>
              </a:schemeClr>
            </a:gs>
            <a:gs pos="100000">
              <a:schemeClr val="accent4">
                <a:hueOff val="14400000"/>
                <a:satOff val="100000"/>
                <a:lumOff val="9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/>
            <a:t>1 mese di CPAP nel preoperatorio</a:t>
          </a:r>
          <a:endParaRPr lang="it-IT" sz="1500" kern="1200" dirty="0"/>
        </a:p>
      </dsp:txBody>
      <dsp:txXfrm>
        <a:off x="455683" y="2725892"/>
        <a:ext cx="1362248" cy="1086173"/>
      </dsp:txXfrm>
    </dsp:sp>
    <dsp:sp modelId="{CD59F563-5F38-45D9-8BD6-E06F95FB92BE}">
      <dsp:nvSpPr>
        <dsp:cNvPr id="0" name=""/>
        <dsp:cNvSpPr/>
      </dsp:nvSpPr>
      <dsp:spPr>
        <a:xfrm>
          <a:off x="1640778" y="874932"/>
          <a:ext cx="749942" cy="74994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500" kern="1200"/>
        </a:p>
      </dsp:txBody>
      <dsp:txXfrm>
        <a:off x="1809515" y="874932"/>
        <a:ext cx="412468" cy="564331"/>
      </dsp:txXfrm>
    </dsp:sp>
    <dsp:sp modelId="{00E53B7C-BE2C-4626-8A4E-CE23B0673D6C}">
      <dsp:nvSpPr>
        <dsp:cNvPr id="0" name=""/>
        <dsp:cNvSpPr/>
      </dsp:nvSpPr>
      <dsp:spPr>
        <a:xfrm>
          <a:off x="1851724" y="2213291"/>
          <a:ext cx="749942" cy="74994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14400000"/>
            <a:satOff val="100000"/>
            <a:lumOff val="18059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14400000"/>
              <a:satOff val="100000"/>
              <a:lumOff val="1805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3500" kern="1200"/>
        </a:p>
      </dsp:txBody>
      <dsp:txXfrm>
        <a:off x="2020461" y="2213291"/>
        <a:ext cx="412468" cy="5643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DD96B-5D66-40EB-B5AF-04DE736AA16D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88E4A9-8F84-4C2A-93EB-53E50344634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8219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FCF4EDCA-97D9-4164-A042-9C29E9F5B955}" type="slidenum">
              <a:rPr lang="it-IT" sz="1200" b="1">
                <a:solidFill>
                  <a:prstClr val="whit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it-IT" sz="1200" b="1">
              <a:solidFill>
                <a:prstClr val="white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0625" y="685800"/>
            <a:ext cx="4114800" cy="3086100"/>
          </a:xfrm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4550" y="4003675"/>
            <a:ext cx="5099050" cy="46069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pPr marL="107950" indent="-107950" eaLnBrk="1" hangingPunct="1">
              <a:spcBef>
                <a:spcPct val="0"/>
              </a:spcBef>
              <a:spcAft>
                <a:spcPct val="40000"/>
              </a:spcAft>
              <a:tabLst>
                <a:tab pos="215900" algn="l"/>
                <a:tab pos="323850" algn="l"/>
                <a:tab pos="431800" algn="l"/>
              </a:tabLst>
            </a:pPr>
            <a:r>
              <a:rPr lang="en-US" altLang="en-US" sz="1700" b="1" i="1" smtClean="0">
                <a:latin typeface="Arial" pitchFamily="34" charset="0"/>
                <a:cs typeface="Arial" pitchFamily="34" charset="0"/>
              </a:rPr>
              <a:t>Emerging new risk factors</a:t>
            </a:r>
          </a:p>
          <a:p>
            <a:pPr marL="107950" indent="-107950" eaLnBrk="1" hangingPunct="1">
              <a:spcBef>
                <a:spcPct val="0"/>
              </a:spcBef>
              <a:tabLst>
                <a:tab pos="215900" algn="l"/>
                <a:tab pos="323850" algn="l"/>
                <a:tab pos="431800" algn="l"/>
              </a:tabLst>
            </a:pPr>
            <a:r>
              <a:rPr lang="en-US" altLang="en-US" sz="1700" b="1" smtClean="0">
                <a:latin typeface="Arial" pitchFamily="34" charset="0"/>
                <a:cs typeface="Arial" pitchFamily="34" charset="0"/>
              </a:rPr>
              <a:t>Content points:</a:t>
            </a:r>
          </a:p>
          <a:p>
            <a:pPr marL="107950" indent="-107950" eaLnBrk="1" hangingPunct="1">
              <a:spcBef>
                <a:spcPct val="0"/>
              </a:spcBef>
              <a:tabLst>
                <a:tab pos="215900" algn="l"/>
                <a:tab pos="323850" algn="l"/>
                <a:tab pos="431800" algn="l"/>
              </a:tabLst>
            </a:pPr>
            <a:r>
              <a:rPr lang="en-US" altLang="en-US" sz="1700" smtClean="0">
                <a:latin typeface="Arial" pitchFamily="34" charset="0"/>
                <a:cs typeface="Arial" pitchFamily="34" charset="0"/>
              </a:rPr>
              <a:t>•	Other risk factors that can qualitatively help in assessing CV risk include:</a:t>
            </a:r>
          </a:p>
          <a:p>
            <a:pPr marL="107950" indent="-107950" eaLnBrk="1" hangingPunct="1">
              <a:spcBef>
                <a:spcPct val="0"/>
              </a:spcBef>
              <a:tabLst>
                <a:tab pos="215900" algn="l"/>
                <a:tab pos="323850" algn="l"/>
                <a:tab pos="431800" algn="l"/>
              </a:tabLst>
            </a:pPr>
            <a:r>
              <a:rPr lang="en-US" altLang="en-US" sz="1700" smtClean="0">
                <a:latin typeface="Arial" pitchFamily="34" charset="0"/>
                <a:cs typeface="Arial" pitchFamily="34" charset="0"/>
              </a:rPr>
              <a:t>		– </a:t>
            </a:r>
            <a:r>
              <a:rPr lang="en-US" altLang="en-US" sz="1700" i="1" smtClean="0">
                <a:latin typeface="Arial" pitchFamily="34" charset="0"/>
                <a:cs typeface="Arial" pitchFamily="34" charset="0"/>
              </a:rPr>
              <a:t>Proteinuria:</a:t>
            </a:r>
            <a:r>
              <a:rPr lang="en-US" altLang="en-US" sz="1700" smtClean="0">
                <a:latin typeface="Arial" pitchFamily="34" charset="0"/>
                <a:cs typeface="Arial" pitchFamily="34" charset="0"/>
              </a:rPr>
              <a:t> Recent data from HOPE show that the association between 		proteinuria is continuous and extends below the threshold for 			microalbuminuria.</a:t>
            </a:r>
            <a:r>
              <a:rPr lang="en-US" altLang="en-US" sz="1700" baseline="30000" smtClean="0">
                <a:latin typeface="Arial" pitchFamily="34" charset="0"/>
                <a:cs typeface="Arial" pitchFamily="34" charset="0"/>
              </a:rPr>
              <a:t>10</a:t>
            </a:r>
          </a:p>
          <a:p>
            <a:pPr marL="107950" indent="-107950" eaLnBrk="1" hangingPunct="1">
              <a:spcBef>
                <a:spcPct val="20000"/>
              </a:spcBef>
              <a:tabLst>
                <a:tab pos="215900" algn="l"/>
                <a:tab pos="323850" algn="l"/>
                <a:tab pos="431800" algn="l"/>
              </a:tabLst>
            </a:pPr>
            <a:r>
              <a:rPr lang="en-US" altLang="en-US" sz="1700" smtClean="0">
                <a:latin typeface="Arial" pitchFamily="34" charset="0"/>
                <a:cs typeface="Arial" pitchFamily="34" charset="0"/>
              </a:rPr>
              <a:t>		– </a:t>
            </a:r>
            <a:r>
              <a:rPr lang="en-US" altLang="en-US" sz="1700" i="1" smtClean="0">
                <a:latin typeface="Arial" pitchFamily="34" charset="0"/>
                <a:cs typeface="Arial" pitchFamily="34" charset="0"/>
              </a:rPr>
              <a:t>Renal insufficiency</a:t>
            </a:r>
            <a:r>
              <a:rPr lang="en-US" altLang="en-US" sz="1700" smtClean="0">
                <a:latin typeface="Arial" pitchFamily="34" charset="0"/>
                <a:cs typeface="Arial" pitchFamily="34" charset="0"/>
              </a:rPr>
              <a:t>: In the Hypertension Detection and Follow-Up 			Program (HDFP), a serum creatinine concentration &gt;133 mmol/L </a:t>
            </a:r>
            <a:br>
              <a:rPr lang="en-US" altLang="en-US" sz="1700" smtClean="0">
                <a:latin typeface="Arial" pitchFamily="34" charset="0"/>
                <a:cs typeface="Arial" pitchFamily="34" charset="0"/>
              </a:rPr>
            </a:br>
            <a:r>
              <a:rPr lang="en-US" altLang="en-US" sz="1700" smtClean="0">
                <a:latin typeface="Arial" pitchFamily="34" charset="0"/>
                <a:cs typeface="Arial" pitchFamily="34" charset="0"/>
              </a:rPr>
              <a:t>		(1.5 mg/mL) was a strong predictor of CV disease.</a:t>
            </a:r>
            <a:r>
              <a:rPr lang="en-US" altLang="en-US" sz="1700" baseline="30000" smtClean="0">
                <a:latin typeface="Arial" pitchFamily="34" charset="0"/>
                <a:cs typeface="Arial" pitchFamily="34" charset="0"/>
              </a:rPr>
              <a:t>11</a:t>
            </a:r>
            <a:r>
              <a:rPr lang="en-US" altLang="en-US" sz="1700" smtClean="0">
                <a:latin typeface="Arial" pitchFamily="34" charset="0"/>
                <a:cs typeface="Arial" pitchFamily="34" charset="0"/>
              </a:rPr>
              <a:t> The relation 			between serum creatinine and CV risk was linear, with a 5-fold difference 		in risk between the highest and lowest strata. </a:t>
            </a:r>
            <a:br>
              <a:rPr lang="en-US" altLang="en-US" sz="1700" smtClean="0">
                <a:latin typeface="Arial" pitchFamily="34" charset="0"/>
                <a:cs typeface="Arial" pitchFamily="34" charset="0"/>
              </a:rPr>
            </a:br>
            <a:r>
              <a:rPr lang="en-US" altLang="en-US" sz="1700" smtClean="0">
                <a:latin typeface="Arial" pitchFamily="34" charset="0"/>
                <a:cs typeface="Arial" pitchFamily="34" charset="0"/>
              </a:rPr>
              <a:t>			- Subgroup analysis of the HOPE population by Mann et al extended 			  these results by demonstrating a continuous relation between serum 			  creatinine and CV risk in normotensive as well as hypertensive 				  patients.</a:t>
            </a:r>
            <a:r>
              <a:rPr lang="en-US" altLang="en-US" sz="1700" baseline="30000" smtClean="0">
                <a:latin typeface="Arial" pitchFamily="34" charset="0"/>
                <a:cs typeface="Arial" pitchFamily="34" charset="0"/>
              </a:rPr>
              <a:t>12</a:t>
            </a:r>
            <a:r>
              <a:rPr lang="en-US" altLang="en-US" sz="1700" smtClean="0">
                <a:latin typeface="Arial" pitchFamily="34" charset="0"/>
                <a:cs typeface="Arial" pitchFamily="34" charset="0"/>
              </a:rPr>
              <a:t> Approximately one third of patients with renal insufficiency 			  had microalbuminuria, and the CV risks associated with each were 			  additive. </a:t>
            </a:r>
          </a:p>
          <a:p>
            <a:pPr marL="107950" indent="-107950" eaLnBrk="1" hangingPunct="1">
              <a:spcBef>
                <a:spcPct val="20000"/>
              </a:spcBef>
              <a:tabLst>
                <a:tab pos="215900" algn="l"/>
                <a:tab pos="323850" algn="l"/>
                <a:tab pos="431800" algn="l"/>
              </a:tabLst>
            </a:pPr>
            <a:r>
              <a:rPr lang="en-US" altLang="en-US" sz="1700" smtClean="0">
                <a:latin typeface="Arial" pitchFamily="34" charset="0"/>
                <a:cs typeface="Arial" pitchFamily="34" charset="0"/>
              </a:rPr>
              <a:t>		– </a:t>
            </a:r>
            <a:r>
              <a:rPr lang="en-US" altLang="en-US" sz="1700" i="1" smtClean="0">
                <a:latin typeface="Arial" pitchFamily="34" charset="0"/>
                <a:cs typeface="Arial" pitchFamily="34" charset="0"/>
              </a:rPr>
              <a:t>Cardiometabolic syndrome</a:t>
            </a:r>
            <a:r>
              <a:rPr lang="en-US" altLang="en-US" sz="1700" smtClean="0">
                <a:latin typeface="Arial" pitchFamily="34" charset="0"/>
                <a:cs typeface="Arial" pitchFamily="34" charset="0"/>
              </a:rPr>
              <a:t> (Discussed on the next slide.)</a:t>
            </a:r>
          </a:p>
          <a:p>
            <a:pPr marL="107950" indent="-107950" eaLnBrk="1" hangingPunct="1">
              <a:spcBef>
                <a:spcPct val="0"/>
              </a:spcBef>
              <a:tabLst>
                <a:tab pos="215900" algn="l"/>
                <a:tab pos="323850" algn="l"/>
                <a:tab pos="431800" algn="l"/>
              </a:tabLst>
            </a:pPr>
            <a:endParaRPr lang="en-US" altLang="en-US" sz="170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8103D-2169-440E-90F0-A8BF3B8D0B3F}" type="slidenum">
              <a:rPr lang="it-IT" smtClean="0">
                <a:solidFill>
                  <a:prstClr val="black"/>
                </a:solidFill>
              </a:rPr>
              <a:pPr/>
              <a:t>22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601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ln/>
        </p:spPr>
      </p:sp>
      <p:sp>
        <p:nvSpPr>
          <p:cNvPr id="239619" name="Rectangle 3"/>
          <p:cNvSpPr txBox="1"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251907" name="Segnaposto note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14400"/>
            <a:endParaRPr lang="it-IT" altLang="it-IT"/>
          </a:p>
        </p:txBody>
      </p:sp>
      <p:sp>
        <p:nvSpPr>
          <p:cNvPr id="4" name="Segnaposto numero diapositiva 3"/>
          <p:cNvSpPr txBox="1">
            <a:spLocks noGrp="1"/>
          </p:cNvSpPr>
          <p:nvPr/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D3CDD315-70A2-4E9C-B510-8E5C618E55EE}" type="slidenum">
              <a:rPr lang="it-IT" altLang="it-IT" sz="1200" smtClean="0">
                <a:solidFill>
                  <a:prstClr val="black"/>
                </a:solidFill>
                <a:cs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it-IT" altLang="it-IT" sz="1200" smtClean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B333A-5864-4397-ADE7-5B0ADD0B1955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D4733-E489-4A48-8DC5-E3808EC348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821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B333A-5864-4397-ADE7-5B0ADD0B1955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D4733-E489-4A48-8DC5-E3808EC348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5071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BFB4A-CB61-4E7F-9B18-0E8D2DF9DEA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6579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BAE17-6C65-4F42-9922-B6E0FDD351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74523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B7DE7-B77B-4E8A-AC0C-F1E25C2B0D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28524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639EA-2729-4ACB-AD3B-2F9F5AED43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3442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96088" y="722313"/>
            <a:ext cx="2159000" cy="53340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17500" y="722313"/>
            <a:ext cx="6326188" cy="53340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116E87-AFC4-4638-AEA5-5181042B696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53145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786" name="Group 2"/>
          <p:cNvGrpSpPr>
            <a:grpSpLocks/>
          </p:cNvGrpSpPr>
          <p:nvPr/>
        </p:nvGrpSpPr>
        <p:grpSpPr bwMode="auto">
          <a:xfrm>
            <a:off x="0" y="0"/>
            <a:ext cx="9144000" cy="3365500"/>
            <a:chOff x="0" y="0"/>
            <a:chExt cx="5760" cy="2120"/>
          </a:xfrm>
        </p:grpSpPr>
        <p:pic>
          <p:nvPicPr>
            <p:cNvPr id="630787" name="Picture 3" descr="ARTBANNA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5"/>
            <a:stretch>
              <a:fillRect/>
            </a:stretch>
          </p:blipFill>
          <p:spPr bwMode="invGray">
            <a:xfrm>
              <a:off x="0" y="0"/>
              <a:ext cx="5760" cy="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0788" name="Picture 4" descr="Arthsepa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2059"/>
              <a:ext cx="2832" cy="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3078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90600" y="19050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it-IT" altLang="it-IT" noProof="0" smtClean="0"/>
              <a:t>Fare clic per modificare lo stile del titolo dello schema</a:t>
            </a:r>
          </a:p>
        </p:txBody>
      </p:sp>
      <p:sp>
        <p:nvSpPr>
          <p:cNvPr id="63079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pPr lvl="0"/>
            <a:r>
              <a:rPr lang="it-IT" altLang="it-IT" noProof="0" smtClean="0"/>
              <a:t>Fare clic per modificare lo stile del sottotitolo dello schema</a:t>
            </a:r>
          </a:p>
        </p:txBody>
      </p:sp>
      <p:sp>
        <p:nvSpPr>
          <p:cNvPr id="630791" name="Rectangle 7"/>
          <p:cNvSpPr>
            <a:spLocks noGrp="1" noChangeArrowheads="1"/>
          </p:cNvSpPr>
          <p:nvPr>
            <p:ph type="dt" sz="half" idx="2"/>
          </p:nvPr>
        </p:nvSpPr>
        <p:spPr>
          <a:xfrm>
            <a:off x="3359150" y="63436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CC"/>
              </a:solidFill>
            </a:endParaRPr>
          </a:p>
        </p:txBody>
      </p:sp>
      <p:sp>
        <p:nvSpPr>
          <p:cNvPr id="630792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6019800" y="63436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CC"/>
              </a:solidFill>
            </a:endParaRPr>
          </a:p>
        </p:txBody>
      </p:sp>
      <p:sp>
        <p:nvSpPr>
          <p:cNvPr id="630793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25413" y="63611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3D44FF0-925F-405B-8892-318995CFD4A9}" type="slidenum">
              <a:rPr lang="it-IT" altLang="it-IT">
                <a:solidFill>
                  <a:srgbClr val="FFFFCC"/>
                </a:solidFill>
              </a:rPr>
              <a:pPr/>
              <a:t>‹N›</a:t>
            </a:fld>
            <a:endParaRPr lang="it-IT" altLang="it-IT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72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CC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CC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56CB59-EEE6-4D68-A79A-DE78BAB78510}" type="slidenum">
              <a:rPr lang="it-IT" altLang="it-IT">
                <a:solidFill>
                  <a:srgbClr val="FFFFCC"/>
                </a:solidFill>
              </a:rPr>
              <a:pPr/>
              <a:t>‹N›</a:t>
            </a:fld>
            <a:endParaRPr lang="it-IT" altLang="it-IT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91489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CC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CC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A11D74-ED87-4E00-A73A-7CE6FD8C1395}" type="slidenum">
              <a:rPr lang="it-IT" altLang="it-IT">
                <a:solidFill>
                  <a:srgbClr val="FFFFCC"/>
                </a:solidFill>
              </a:rPr>
              <a:pPr/>
              <a:t>‹N›</a:t>
            </a:fld>
            <a:endParaRPr lang="it-IT" altLang="it-IT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78841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CC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CC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656685-6FDC-4AC1-9A04-4264846E52CD}" type="slidenum">
              <a:rPr lang="it-IT" altLang="it-IT">
                <a:solidFill>
                  <a:srgbClr val="FFFFCC"/>
                </a:solidFill>
              </a:rPr>
              <a:pPr/>
              <a:t>‹N›</a:t>
            </a:fld>
            <a:endParaRPr lang="it-IT" altLang="it-IT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783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CC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CC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9D01C2-971D-4FEA-A75E-FC24D5E0E540}" type="slidenum">
              <a:rPr lang="it-IT" altLang="it-IT">
                <a:solidFill>
                  <a:srgbClr val="FFFFCC"/>
                </a:solidFill>
              </a:rPr>
              <a:pPr/>
              <a:t>‹N›</a:t>
            </a:fld>
            <a:endParaRPr lang="it-IT" altLang="it-IT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38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B333A-5864-4397-ADE7-5B0ADD0B1955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D4733-E489-4A48-8DC5-E3808EC348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53038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CC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CC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72BA51-B1E4-4B2B-B0BC-F699C4CAEB37}" type="slidenum">
              <a:rPr lang="it-IT" altLang="it-IT">
                <a:solidFill>
                  <a:srgbClr val="FFFFCC"/>
                </a:solidFill>
              </a:rPr>
              <a:pPr/>
              <a:t>‹N›</a:t>
            </a:fld>
            <a:endParaRPr lang="it-IT" altLang="it-IT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7415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CC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CC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96754B-3017-44DC-A4E9-5F4745D78DE0}" type="slidenum">
              <a:rPr lang="it-IT" altLang="it-IT">
                <a:solidFill>
                  <a:srgbClr val="FFFFCC"/>
                </a:solidFill>
              </a:rPr>
              <a:pPr/>
              <a:t>‹N›</a:t>
            </a:fld>
            <a:endParaRPr lang="it-IT" altLang="it-IT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706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CC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CC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51C19-12C4-4933-B1BA-78ACC3AD3108}" type="slidenum">
              <a:rPr lang="it-IT" altLang="it-IT">
                <a:solidFill>
                  <a:srgbClr val="FFFFCC"/>
                </a:solidFill>
              </a:rPr>
              <a:pPr/>
              <a:t>‹N›</a:t>
            </a:fld>
            <a:endParaRPr lang="it-IT" altLang="it-IT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3664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CC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CC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7D047-D431-4C42-B182-8576BC364C3D}" type="slidenum">
              <a:rPr lang="it-IT" altLang="it-IT">
                <a:solidFill>
                  <a:srgbClr val="FFFFCC"/>
                </a:solidFill>
              </a:rPr>
              <a:pPr/>
              <a:t>‹N›</a:t>
            </a:fld>
            <a:endParaRPr lang="it-IT" altLang="it-IT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01256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CC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CC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B8AF8-A5A5-4E60-BF14-5E6207205AD7}" type="slidenum">
              <a:rPr lang="it-IT" altLang="it-IT">
                <a:solidFill>
                  <a:srgbClr val="FFFFCC"/>
                </a:solidFill>
              </a:rPr>
              <a:pPr/>
              <a:t>‹N›</a:t>
            </a:fld>
            <a:endParaRPr lang="it-IT" altLang="it-IT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04647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96088" y="722313"/>
            <a:ext cx="2159000" cy="53340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317500" y="722313"/>
            <a:ext cx="6326188" cy="53340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CC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CC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18726A-7F0C-4986-A1DA-8FB8439594D2}" type="slidenum">
              <a:rPr lang="it-IT" altLang="it-IT">
                <a:solidFill>
                  <a:srgbClr val="FFFFCC"/>
                </a:solidFill>
              </a:rPr>
              <a:pPr/>
              <a:t>‹N›</a:t>
            </a:fld>
            <a:endParaRPr lang="it-IT" altLang="it-IT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61017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62ECE-2CC2-4FF7-AC6B-C80D7B8E0D9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2556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5DC7F-DC9F-4B03-BB9B-547E6299D71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0056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50CAC-3CD4-481C-B92E-C259E223285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122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ABE29-DF4C-44F3-A0D0-78F22674B9D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D2434-2A1C-44D8-8678-70C594D1489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5438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32607-DADF-4129-8956-EEBA2213749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14764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34BB1-2E78-433A-A4C8-3503326596A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53054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2575C-E88F-4FBA-B4BC-C70C3582C9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5442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5F860-32A0-47F2-89C0-E937892D8D7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7702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F9E67-CA85-48ED-A769-ABE094A670D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52446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FBEBF-13CA-4E74-8DD4-3991960E228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04627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26885-06EC-4576-A492-B1C6B8B5A39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12792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62ECE-2CC2-4FF7-AC6B-C80D7B8E0D9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9826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5DC7F-DC9F-4B03-BB9B-547E6299D71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9077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50CAC-3CD4-481C-B92E-C259E223285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288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42088-FA68-4E4B-94D6-F459D59E382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75623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ABE29-DF4C-44F3-A0D0-78F22674B9D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8467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32607-DADF-4129-8956-EEBA2213749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8567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34BB1-2E78-433A-A4C8-3503326596A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91633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2575C-E88F-4FBA-B4BC-C70C3582C9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2024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5F860-32A0-47F2-89C0-E937892D8D7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99407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F9E67-CA85-48ED-A769-ABE094A670D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38045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FBEBF-13CA-4E74-8DD4-3991960E228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6961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26885-06EC-4576-A492-B1C6B8B5A39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207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E10B3-3538-41DB-AD34-28027C766B0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569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29175-4940-4B42-A764-4AAFCB6F6D7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984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97065-657B-4FE4-8AB8-062AD6F961C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594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80B6F-4516-4B74-A866-A3BDF6A22D5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25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14998-44DD-470F-ADE7-A36FE82D463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18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CDD6E-8894-4E18-B8E9-436F9AC5EBE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144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B333A-5864-4397-ADE7-5B0ADD0B1955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D4733-E489-4A48-8DC5-E3808EC348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6460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87E70-A030-4E2C-98E0-9CB128EEB2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964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B16B9-7517-4D10-85A1-AD87129F883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1347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3C872-69A8-46D7-8722-569F088A9C8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863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2910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198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</p:spTree>
    <p:extLst>
      <p:ext uri="{BB962C8B-B14F-4D97-AF65-F5344CB8AC3E}">
        <p14:creationId xmlns:p14="http://schemas.microsoft.com/office/powerpoint/2010/main" val="4095201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D2434-2A1C-44D8-8678-70C594D1489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535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42088-FA68-4E4B-94D6-F459D59E382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1183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E10B3-3538-41DB-AD34-28027C766B0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5787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29175-4940-4B42-A764-4AAFCB6F6D7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02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B333A-5864-4397-ADE7-5B0ADD0B1955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D4733-E489-4A48-8DC5-E3808EC348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06997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97065-657B-4FE4-8AB8-062AD6F961C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97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80B6F-4516-4B74-A866-A3BDF6A22D5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3522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14998-44DD-470F-ADE7-A36FE82D463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8750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CDD6E-8894-4E18-B8E9-436F9AC5EBE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49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87E70-A030-4E2C-98E0-9CB128EEB2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416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B16B9-7517-4D10-85A1-AD87129F883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7179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3C872-69A8-46D7-8722-569F088A9C8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012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D2434-2A1C-44D8-8678-70C594D1489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9607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42088-FA68-4E4B-94D6-F459D59E382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9245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E10B3-3538-41DB-AD34-28027C766B0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93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B333A-5864-4397-ADE7-5B0ADD0B1955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D4733-E489-4A48-8DC5-E3808EC348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15604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29175-4940-4B42-A764-4AAFCB6F6D76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5732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97065-657B-4FE4-8AB8-062AD6F961C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2927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680B6F-4516-4B74-A866-A3BDF6A22D5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360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14998-44DD-470F-ADE7-A36FE82D463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5262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CDD6E-8894-4E18-B8E9-436F9AC5EBE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5540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87E70-A030-4E2C-98E0-9CB128EEB26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6479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B16B9-7517-4D10-85A1-AD87129F883B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660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3C872-69A8-46D7-8722-569F088A9C8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004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6" name="Group 2"/>
          <p:cNvGrpSpPr>
            <a:grpSpLocks/>
          </p:cNvGrpSpPr>
          <p:nvPr/>
        </p:nvGrpSpPr>
        <p:grpSpPr bwMode="auto">
          <a:xfrm>
            <a:off x="1658938" y="1600200"/>
            <a:ext cx="6837362" cy="3200400"/>
            <a:chOff x="1045" y="1008"/>
            <a:chExt cx="4307" cy="2016"/>
          </a:xfrm>
        </p:grpSpPr>
        <p:sp>
          <p:nvSpPr>
            <p:cNvPr id="134147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2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34148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2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34149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2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34150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2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34151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2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34152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2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134153" name="Rectangle 9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DC941DEF-2090-4693-993E-47E5C5A9DADB}" type="datetimeFigureOut">
              <a:rPr lang="en-US" altLang="it-IT">
                <a:solidFill>
                  <a:srgbClr val="000000"/>
                </a:solidFill>
              </a:rPr>
              <a:pPr/>
              <a:t>10/11/2018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34154" name="Rectangle 1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34155" name="Rectangle 1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2976AF6-7555-4DD4-80E3-987B768F2C2E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3415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pPr lvl="0"/>
            <a:r>
              <a:rPr lang="it-IT" altLang="it-IT" noProof="0" smtClean="0"/>
              <a:t>Fare clic per modificare lo stile del titolo</a:t>
            </a:r>
          </a:p>
        </p:txBody>
      </p:sp>
      <p:sp>
        <p:nvSpPr>
          <p:cNvPr id="13415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057400" y="3505200"/>
            <a:ext cx="64008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pPr lvl="0"/>
            <a:r>
              <a:rPr lang="it-IT" altLang="it-IT" noProof="0" smtClean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53882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50DD8E-5656-4001-B9A5-B2AE96FFA750}" type="datetimeFigureOut">
              <a:rPr lang="en-US" altLang="it-IT">
                <a:solidFill>
                  <a:srgbClr val="000000"/>
                </a:solidFill>
              </a:rPr>
              <a:pPr/>
              <a:t>10/11/2018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F4AC86-8EB6-4CD4-807F-D7B91FA17F4D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470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B333A-5864-4397-ADE7-5B0ADD0B1955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D4733-E489-4A48-8DC5-E3808EC348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66879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9F248B-29D8-4FA5-BF7B-359CDE48C038}" type="datetimeFigureOut">
              <a:rPr lang="en-US" altLang="it-IT">
                <a:solidFill>
                  <a:srgbClr val="000000"/>
                </a:solidFill>
              </a:rPr>
              <a:pPr/>
              <a:t>10/11/2018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62F67B-7F96-47A0-AEA9-D48DCC84BAC3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748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0A50D5-46BF-4E68-B19C-D4C13621C6CF}" type="datetimeFigureOut">
              <a:rPr lang="en-US" altLang="it-IT">
                <a:solidFill>
                  <a:srgbClr val="000000"/>
                </a:solidFill>
              </a:rPr>
              <a:pPr/>
              <a:t>10/11/2018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FC8B4-88B9-4BC5-97B5-F77A8BCCDB66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3420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BDF951-9399-440C-BF45-6527AD0838F1}" type="datetimeFigureOut">
              <a:rPr lang="en-US" altLang="it-IT">
                <a:solidFill>
                  <a:srgbClr val="000000"/>
                </a:solidFill>
              </a:rPr>
              <a:pPr/>
              <a:t>10/11/2018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850168-5FAA-4906-B57C-6D6BA5EDA120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5017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87D031-99A8-4EE6-92C3-C74141D7140B}" type="datetimeFigureOut">
              <a:rPr lang="en-US" altLang="it-IT">
                <a:solidFill>
                  <a:srgbClr val="000000"/>
                </a:solidFill>
              </a:rPr>
              <a:pPr/>
              <a:t>10/11/2018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40E4A4-46EC-42FE-9785-A04D58F21F4A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44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5EE9B0-2DE0-443A-96BA-FCEA62F62F79}" type="datetimeFigureOut">
              <a:rPr lang="en-US" altLang="it-IT">
                <a:solidFill>
                  <a:srgbClr val="000000"/>
                </a:solidFill>
              </a:rPr>
              <a:pPr/>
              <a:t>10/11/2018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4FF14-F90F-4B04-80AD-9633D7F8C7B0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9147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4B65DC-AFF8-4905-AB67-B72B8F26FD98}" type="datetimeFigureOut">
              <a:rPr lang="en-US" altLang="it-IT">
                <a:solidFill>
                  <a:srgbClr val="000000"/>
                </a:solidFill>
              </a:rPr>
              <a:pPr/>
              <a:t>10/11/2018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338EED-C87D-4097-AD4C-987AB0C18704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3352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C7F311-E84C-49BC-A664-CA0E71F25851}" type="datetimeFigureOut">
              <a:rPr lang="en-US" altLang="it-IT">
                <a:solidFill>
                  <a:srgbClr val="000000"/>
                </a:solidFill>
              </a:rPr>
              <a:pPr/>
              <a:t>10/11/2018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4F92EA-A103-40EB-BCCB-642CFF3D5B9B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9931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D91184-9F0C-439C-B03A-2D7E85A6149F}" type="datetimeFigureOut">
              <a:rPr lang="en-US" altLang="it-IT">
                <a:solidFill>
                  <a:srgbClr val="000000"/>
                </a:solidFill>
              </a:rPr>
              <a:pPr/>
              <a:t>10/11/2018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66AB6-A829-441D-BEC5-66072A5C1C84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5427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6287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628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66E879-F4F8-4631-BD04-70764023D59B}" type="datetimeFigureOut">
              <a:rPr lang="en-US" altLang="it-IT">
                <a:solidFill>
                  <a:srgbClr val="000000"/>
                </a:solidFill>
              </a:rPr>
              <a:pPr/>
              <a:t>10/11/2018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6C65A-6685-4D0D-9593-BCF30BB6EE7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040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olo e testo sopra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8C17F8B-A665-49B6-B207-162043D42BD0}" type="datetimeFigureOut">
              <a:rPr lang="en-US" altLang="it-IT">
                <a:solidFill>
                  <a:srgbClr val="000000"/>
                </a:solidFill>
              </a:rPr>
              <a:pPr/>
              <a:t>10/11/2018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F70522C2-A86F-406C-8517-5D011A7DC9C5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838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B333A-5864-4397-ADE7-5B0ADD0B1955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D4733-E489-4A48-8DC5-E3808EC348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96635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E92946-215C-436E-9BB3-21115B7D9029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9107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1A5C3-EBE3-4219-832E-1255E7699284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7105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370758-E064-4923-9A7D-FF8F4C4DF667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327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CBF48-5A95-4AA0-A8A5-F135FF614DBE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813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88568-4DAA-4BCE-99A1-7DBF3F83DDA4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3277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460B9F-31B2-4C35-A712-5EF488236784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6973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F21D23-7277-4B50-BAD2-C34FD82406DC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329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47B028-F876-40C3-B50A-E9291CDE2016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5190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0EA2F2-0D3D-4892-A688-E7FDD6FC2D5E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074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B9BE3-4334-48F1-9ACC-91D7E9A783FE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248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B333A-5864-4397-ADE7-5B0ADD0B1955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D4733-E489-4A48-8DC5-E3808EC348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28259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0EC6D-2296-4829-977D-FE95834614EA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7551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58CBF-8257-4F86-A410-6B8D176155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02166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BB182-6E7C-4ECD-99F9-2E1E47E57E8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03987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7AD8F-E9E9-4365-B5DE-B07B3B7796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95930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5F2BD-9614-4133-8036-0830AA14E25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89972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D14D6-9D52-46AD-9812-FB06EF9091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96227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DD1D2-5678-4382-86DE-75FE64933B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00138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C3056-4A15-4C5D-B7F0-8D7BD247FA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06163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C9439-DAED-48B8-8C27-0D1959116D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98246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1310B-3C3D-468D-8ECE-917BB71CC9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663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B333A-5864-4397-ADE7-5B0ADD0B1955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D4733-E489-4A48-8DC5-E3808EC348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59070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757C4-842D-4EF7-A76A-CCD859E747B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6503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55E7F-0D10-4F11-BFF0-74661335F1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56322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32559-261B-4288-BAA4-F555BB89F9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37202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87064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48361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703565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67689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62810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7015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752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B333A-5864-4397-ADE7-5B0ADD0B1955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D4733-E489-4A48-8DC5-E3808EC348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9669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7593007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5000519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89568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893763"/>
            <a:ext cx="2057400" cy="5232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893763"/>
            <a:ext cx="6019800" cy="5232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26833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3365500"/>
            <a:chOff x="0" y="0"/>
            <a:chExt cx="5760" cy="2120"/>
          </a:xfrm>
        </p:grpSpPr>
        <p:pic>
          <p:nvPicPr>
            <p:cNvPr id="5" name="Picture 3" descr="ARTBANNA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5"/>
            <a:stretch>
              <a:fillRect/>
            </a:stretch>
          </p:blipFill>
          <p:spPr bwMode="invGray">
            <a:xfrm>
              <a:off x="0" y="0"/>
              <a:ext cx="57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 descr="Arthsepa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2059"/>
              <a:ext cx="2832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078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990600" y="1905000"/>
            <a:ext cx="7772400" cy="1143000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it-IT" noProof="0" smtClean="0"/>
              <a:t>Fare clic per modificare lo stile del titolo dello schema</a:t>
            </a:r>
          </a:p>
        </p:txBody>
      </p:sp>
      <p:sp>
        <p:nvSpPr>
          <p:cNvPr id="63079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pPr lvl="0"/>
            <a:r>
              <a:rPr lang="it-IT" noProof="0" smtClean="0"/>
              <a:t>Fare clic per modificare lo stile del sottotitolo dello schema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3359150" y="634365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6019800" y="634365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25413" y="63611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375C4-FD68-40F1-BEAD-1412502033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31693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BA035-44D1-4981-BD7C-5BC5D355E4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15174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655E3-B042-416F-B54C-07FB5E240E3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50900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28613" y="1941513"/>
            <a:ext cx="402748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08500" y="1941513"/>
            <a:ext cx="40290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49E40-D96D-4713-9648-FF6178E505D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06231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4A6A3-11E2-4392-9883-D823F9A6C8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14844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780C5-2410-4639-AB8D-F296AE44AD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2705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image" Target="../media/image4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B333A-5864-4397-ADE7-5B0ADD0B1955}" type="datetimeFigureOut">
              <a:rPr lang="it-IT" smtClean="0"/>
              <a:t>11/10/2018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D4733-E489-4A48-8DC5-E3808EC3489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9439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00002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-7938" y="1636713"/>
            <a:ext cx="9148763" cy="4618037"/>
            <a:chOff x="-5" y="1031"/>
            <a:chExt cx="5763" cy="2909"/>
          </a:xfrm>
        </p:grpSpPr>
        <p:pic>
          <p:nvPicPr>
            <p:cNvPr id="6152" name="Picture 3" descr="ARTHSEPA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778" y="3893"/>
              <a:ext cx="1980" cy="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3" name="Picture 4" descr="Arthsep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" y="1031"/>
              <a:ext cx="2832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4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722313"/>
            <a:ext cx="86375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614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1941513"/>
            <a:ext cx="820896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62976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33763" y="63436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CC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2976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08700" y="634365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CC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2976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46050" y="63611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CC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E8A04B3-8AC5-4FE1-8767-D3B8E40BEC57}" type="slidenum">
              <a:rPr lang="it-IT" sz="240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32427367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000066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9762" name="Group 2"/>
          <p:cNvGrpSpPr>
            <a:grpSpLocks/>
          </p:cNvGrpSpPr>
          <p:nvPr/>
        </p:nvGrpSpPr>
        <p:grpSpPr bwMode="auto">
          <a:xfrm>
            <a:off x="-7938" y="1636713"/>
            <a:ext cx="9148763" cy="4618037"/>
            <a:chOff x="-5" y="1031"/>
            <a:chExt cx="5763" cy="2909"/>
          </a:xfrm>
        </p:grpSpPr>
        <p:pic>
          <p:nvPicPr>
            <p:cNvPr id="629763" name="Picture 3" descr="ARTHSEPA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778" y="3893"/>
              <a:ext cx="1980" cy="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9764" name="Picture 4" descr="Arthsep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" y="1031"/>
              <a:ext cx="2832" cy="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976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722313"/>
            <a:ext cx="86375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980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62976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8613" y="1941513"/>
            <a:ext cx="820896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62976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33763" y="634365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solidFill>
                <a:srgbClr val="FFFFCC"/>
              </a:solidFill>
            </a:endParaRPr>
          </a:p>
        </p:txBody>
      </p:sp>
      <p:sp>
        <p:nvSpPr>
          <p:cNvPr id="62976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08700" y="634365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solidFill>
                <a:srgbClr val="FFFFCC"/>
              </a:solidFill>
            </a:endParaRPr>
          </a:p>
        </p:txBody>
      </p:sp>
      <p:sp>
        <p:nvSpPr>
          <p:cNvPr id="62976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46050" y="636111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62BD4D-FD41-45C9-AC67-AB44AC509896}" type="slidenum">
              <a:rPr lang="it-IT" altLang="it-IT" sz="2400" smtClean="0">
                <a:solidFill>
                  <a:srgbClr val="FFFFC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 sz="2400" smtClean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4379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847E8B-77A1-4298-8230-F75EA7F6CCC3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20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847E8B-77A1-4298-8230-F75EA7F6CCC3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88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6325BF-3DF1-4DAC-8F7A-5706907B3E5F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467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text styles</a:t>
            </a:r>
          </a:p>
          <a:p>
            <a:pPr lvl="1"/>
            <a:r>
              <a:rPr lang="en-US" altLang="it-IT" smtClean="0"/>
              <a:t>Second level</a:t>
            </a:r>
          </a:p>
          <a:p>
            <a:pPr lvl="2"/>
            <a:r>
              <a:rPr lang="en-US" altLang="it-IT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609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3CCFF"/>
          </a:solidFill>
          <a:latin typeface="Arial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3CC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3CC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3CC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33CC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33CC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33CC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33CC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33CC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5"/>
        </a:buBlip>
        <a:defRPr sz="3200">
          <a:solidFill>
            <a:schemeClr val="bg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−"/>
        <a:defRPr sz="2400">
          <a:solidFill>
            <a:schemeClr val="bg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6"/>
        </a:buBlip>
        <a:defRPr sz="2000">
          <a:solidFill>
            <a:schemeClr val="bg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6"/>
        </a:buBlip>
        <a:defRPr sz="2000">
          <a:solidFill>
            <a:schemeClr val="bg1"/>
          </a:solidFill>
          <a:latin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6"/>
        </a:buBlip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6"/>
        </a:buBlip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6"/>
        </a:buBlip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6"/>
        </a:buBlip>
        <a:defRPr sz="2000">
          <a:solidFill>
            <a:schemeClr val="bg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6325BF-3DF1-4DAC-8F7A-5706907B3E5F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545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6325BF-3DF1-4DAC-8F7A-5706907B3E5F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0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22" name="Group 2"/>
          <p:cNvGrpSpPr>
            <a:grpSpLocks/>
          </p:cNvGrpSpPr>
          <p:nvPr/>
        </p:nvGrpSpPr>
        <p:grpSpPr bwMode="auto">
          <a:xfrm>
            <a:off x="1071563" y="304800"/>
            <a:ext cx="7615237" cy="1106488"/>
            <a:chOff x="675" y="192"/>
            <a:chExt cx="4797" cy="697"/>
          </a:xfrm>
        </p:grpSpPr>
        <p:sp>
          <p:nvSpPr>
            <p:cNvPr id="133123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2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33124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2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33125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2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33126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F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2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33127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240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1331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331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05E3C254-D734-4C17-B26E-2D21BF719DAB}" type="datetimeFigureOut">
              <a:rPr lang="en-US" altLang="it-IT" smtClean="0">
                <a:solidFill>
                  <a:srgbClr val="000000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10/11/2018</a:t>
            </a:fld>
            <a:endParaRPr lang="it-IT" altLang="it-IT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331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331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BDB620F2-E2FD-4AE0-8A66-0EA253DE4B8B}" type="slidenum">
              <a:rPr lang="it-IT" altLang="it-IT" smtClean="0">
                <a:solidFill>
                  <a:srgbClr val="000000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33132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136535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¡"/>
        <a:defRPr sz="27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l"/>
        <a:defRPr sz="23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5048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5048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5048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691CFA-9FCA-4AD4-8EB4-13AA01FB43E3}" type="slidenum">
              <a:rPr lang="it-IT" alt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56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7F7B1E-4AA7-413A-A150-F5F51EC4723E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265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6363" y="893763"/>
            <a:ext cx="64277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3500" tIns="25400" rIns="63500" bIns="254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it-IT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675357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7620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defTabSz="7620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itchFamily="34" charset="0"/>
        </a:defRPr>
      </a:lvl2pPr>
      <a:lvl3pPr algn="ctr" defTabSz="7620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itchFamily="34" charset="0"/>
        </a:defRPr>
      </a:lvl3pPr>
      <a:lvl4pPr algn="ctr" defTabSz="7620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itchFamily="34" charset="0"/>
        </a:defRPr>
      </a:lvl4pPr>
      <a:lvl5pPr algn="ctr" defTabSz="76200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itchFamily="34" charset="0"/>
        </a:defRPr>
      </a:lvl5pPr>
      <a:lvl6pPr marL="457200" algn="ctr" defTabSz="762000" rtl="0" fontAlgn="base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itchFamily="34" charset="0"/>
        </a:defRPr>
      </a:lvl6pPr>
      <a:lvl7pPr marL="914400" algn="ctr" defTabSz="762000" rtl="0" fontAlgn="base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itchFamily="34" charset="0"/>
        </a:defRPr>
      </a:lvl7pPr>
      <a:lvl8pPr marL="1371600" algn="ctr" defTabSz="762000" rtl="0" fontAlgn="base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itchFamily="34" charset="0"/>
        </a:defRPr>
      </a:lvl8pPr>
      <a:lvl9pPr marL="1828800" algn="ctr" defTabSz="762000" rtl="0" fontAlgn="base">
        <a:lnSpc>
          <a:spcPct val="85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itchFamily="34" charset="0"/>
        </a:defRPr>
      </a:lvl9pPr>
    </p:titleStyle>
    <p:bodyStyle>
      <a:lvl1pPr marL="342900" indent="-3429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1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6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8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0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4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29432" y="265058"/>
            <a:ext cx="4746736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l-GR" b="1" dirty="0" smtClean="0"/>
              <a:t>Συμπόσιο</a:t>
            </a:r>
            <a:r>
              <a:rPr lang="it-IT" dirty="0" smtClean="0"/>
              <a:t> (</a:t>
            </a:r>
            <a:r>
              <a:rPr lang="it-IT" b="1" dirty="0" smtClean="0">
                <a:solidFill>
                  <a:prstClr val="black"/>
                </a:solidFill>
              </a:rPr>
              <a:t>Simposio) Teano</a:t>
            </a:r>
            <a:endParaRPr lang="it-IT" b="1" dirty="0">
              <a:solidFill>
                <a:prstClr val="black"/>
              </a:solidFill>
            </a:endParaRPr>
          </a:p>
          <a:p>
            <a:r>
              <a:rPr lang="it-IT" dirty="0" smtClean="0">
                <a:solidFill>
                  <a:prstClr val="black"/>
                </a:solidFill>
              </a:rPr>
              <a:t>Presenta: F.A </a:t>
            </a:r>
            <a:r>
              <a:rPr lang="it-IT" dirty="0" err="1" smtClean="0">
                <a:solidFill>
                  <a:prstClr val="black"/>
                </a:solidFill>
              </a:rPr>
              <a:t>Schipani</a:t>
            </a:r>
            <a:r>
              <a:rPr lang="it-IT" dirty="0" smtClean="0">
                <a:solidFill>
                  <a:prstClr val="black"/>
                </a:solidFill>
              </a:rPr>
              <a:t> (Crotone)</a:t>
            </a:r>
          </a:p>
          <a:p>
            <a:r>
              <a:rPr lang="it-IT" dirty="0" smtClean="0">
                <a:solidFill>
                  <a:prstClr val="black"/>
                </a:solidFill>
              </a:rPr>
              <a:t>Moderatori : A Ferraro (Catanzaro)-A. Sulla (Crotone)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19738" y="2137858"/>
            <a:ext cx="4756430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3200" dirty="0" smtClean="0">
                <a:solidFill>
                  <a:prstClr val="black"/>
                </a:solidFill>
              </a:rPr>
              <a:t>L’ipertensione mascherata </a:t>
            </a:r>
          </a:p>
          <a:p>
            <a:r>
              <a:rPr lang="it-IT" sz="3200" dirty="0">
                <a:solidFill>
                  <a:prstClr val="black"/>
                </a:solidFill>
              </a:rPr>
              <a:t>e</a:t>
            </a:r>
            <a:r>
              <a:rPr lang="it-IT" sz="3200" dirty="0" smtClean="0">
                <a:solidFill>
                  <a:prstClr val="black"/>
                </a:solidFill>
              </a:rPr>
              <a:t>d il rischio cardiovascolare</a:t>
            </a:r>
            <a:endParaRPr lang="it-IT" sz="3200" dirty="0">
              <a:solidFill>
                <a:prstClr val="black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67544" y="3933056"/>
            <a:ext cx="4028700" cy="1224136"/>
          </a:xfrm>
          <a:prstGeom prst="rect">
            <a:avLst/>
          </a:prstGeom>
          <a:noFill/>
          <a:ln>
            <a:noFill/>
          </a:ln>
          <a:extLst/>
        </p:spPr>
        <p:txBody>
          <a:bodyPr lIns="91701" tIns="45853" rIns="91701" bIns="45853"/>
          <a:lstStyle>
            <a:lvl1pPr marL="338138" indent="-33813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3169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kumimoji="1" lang="it-IT" altLang="it-IT" sz="2000" i="1" kern="0" dirty="0" smtClean="0">
                <a:solidFill>
                  <a:srgbClr val="4F81BD">
                    <a:lumMod val="75000"/>
                  </a:srgbClr>
                </a:solidFill>
              </a:rPr>
              <a:t>Prof. Renato </a:t>
            </a:r>
            <a:r>
              <a:rPr kumimoji="1" lang="it-IT" altLang="it-IT" sz="2000" i="1" kern="0" dirty="0" err="1">
                <a:solidFill>
                  <a:srgbClr val="4F81BD">
                    <a:lumMod val="75000"/>
                  </a:srgbClr>
                </a:solidFill>
              </a:rPr>
              <a:t>Nami</a:t>
            </a:r>
            <a:endParaRPr kumimoji="1" lang="it-IT" altLang="it-IT" sz="2000" i="1" kern="0" dirty="0">
              <a:solidFill>
                <a:srgbClr val="4F81BD">
                  <a:lumMod val="75000"/>
                </a:srgbClr>
              </a:solidFill>
            </a:endParaRPr>
          </a:p>
          <a:p>
            <a:pPr algn="ctr" defTabSz="913169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kumimoji="1" lang="it-IT" altLang="it-IT" sz="1200" kern="0" dirty="0" smtClean="0">
                <a:solidFill>
                  <a:srgbClr val="4F81BD">
                    <a:lumMod val="75000"/>
                  </a:srgbClr>
                </a:solidFill>
              </a:rPr>
              <a:t>Docente  Cattedra </a:t>
            </a:r>
            <a:r>
              <a:rPr kumimoji="1" lang="it-IT" altLang="it-IT" sz="1200" kern="0" dirty="0">
                <a:solidFill>
                  <a:srgbClr val="4F81BD">
                    <a:lumMod val="75000"/>
                  </a:srgbClr>
                </a:solidFill>
              </a:rPr>
              <a:t>di Cardiologia</a:t>
            </a:r>
          </a:p>
          <a:p>
            <a:pPr algn="ctr" defTabSz="913169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kumimoji="1" lang="it-IT" altLang="it-IT" sz="1200" kern="0" dirty="0">
                <a:solidFill>
                  <a:srgbClr val="4F81BD">
                    <a:lumMod val="75000"/>
                  </a:srgbClr>
                </a:solidFill>
              </a:rPr>
              <a:t>Scuola di Specializzazione in Malattie Cardiovascolari</a:t>
            </a:r>
          </a:p>
          <a:p>
            <a:pPr algn="ctr" defTabSz="913169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kumimoji="1" lang="it-IT" altLang="it-IT" sz="1200" kern="0" dirty="0" smtClean="0">
                <a:solidFill>
                  <a:srgbClr val="4F81BD">
                    <a:lumMod val="75000"/>
                  </a:srgbClr>
                </a:solidFill>
              </a:rPr>
              <a:t>Università </a:t>
            </a:r>
            <a:r>
              <a:rPr kumimoji="1" lang="it-IT" altLang="it-IT" sz="1200" kern="0" dirty="0">
                <a:solidFill>
                  <a:srgbClr val="4F81BD">
                    <a:lumMod val="75000"/>
                  </a:srgbClr>
                </a:solidFill>
              </a:rPr>
              <a:t>degli Studi di </a:t>
            </a:r>
            <a:r>
              <a:rPr kumimoji="1" lang="it-IT" altLang="it-IT" sz="1200" kern="0" dirty="0" smtClean="0">
                <a:solidFill>
                  <a:srgbClr val="4F81BD">
                    <a:lumMod val="75000"/>
                  </a:srgbClr>
                </a:solidFill>
              </a:rPr>
              <a:t>Siena</a:t>
            </a:r>
          </a:p>
          <a:p>
            <a:pPr algn="ctr" defTabSz="913169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kumimoji="1" lang="it-IT" altLang="it-IT" sz="1200" kern="0" dirty="0" smtClean="0">
                <a:solidFill>
                  <a:srgbClr val="4F81BD">
                    <a:lumMod val="75000"/>
                  </a:srgbClr>
                </a:solidFill>
              </a:rPr>
              <a:t>Presidente Nazionale ANCE Cardiologia del Territorio</a:t>
            </a:r>
            <a:endParaRPr kumimoji="1" lang="it-IT" altLang="it-IT" sz="1200" b="1" kern="0" dirty="0">
              <a:solidFill>
                <a:srgbClr val="1F497D">
                  <a:lumMod val="75000"/>
                </a:srgb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265058"/>
            <a:ext cx="4276725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84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059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92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0"/>
            <a:ext cx="9096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6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836118"/>
            <a:ext cx="8877300" cy="390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53" y="0"/>
            <a:ext cx="7331893" cy="285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45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ChangeArrowheads="1"/>
          </p:cNvSpPr>
          <p:nvPr/>
        </p:nvSpPr>
        <p:spPr bwMode="auto">
          <a:xfrm>
            <a:off x="282575" y="150813"/>
            <a:ext cx="86360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3500" dir="2212194" algn="ctr" rotWithShape="0">
                    <a:schemeClr val="tx2"/>
                  </a:outerShdw>
                </a:effectLst>
              </a14:hiddenEffects>
            </a:ext>
          </a:extLst>
        </p:spPr>
        <p:txBody>
          <a:bodyPr wrap="none" lIns="79994" tIns="39997" rIns="79994" bIns="39997" anchor="ctr"/>
          <a:lstStyle>
            <a:lvl1pPr defTabSz="8001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001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001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001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001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altLang="it-IT" sz="26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Valori soglia per la definizione di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ipertensione arteriosa  (</a:t>
            </a:r>
            <a:r>
              <a:rPr lang="it-IT" altLang="it-IT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mm Hg</a:t>
            </a:r>
            <a:r>
              <a:rPr lang="it-IT" altLang="it-IT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476250" y="1976438"/>
            <a:ext cx="8232775" cy="3498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002" tIns="40001" rIns="80002" bIns="40001" anchor="ctr"/>
          <a:lstStyle>
            <a:lvl1pPr defTabSz="8001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001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001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001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001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it-IT" altLang="it-IT" sz="180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81702" name="Line 6"/>
          <p:cNvSpPr>
            <a:spLocks noChangeShapeType="1"/>
          </p:cNvSpPr>
          <p:nvPr/>
        </p:nvSpPr>
        <p:spPr bwMode="auto">
          <a:xfrm>
            <a:off x="471488" y="2655888"/>
            <a:ext cx="823912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1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181703" name="Line 7"/>
          <p:cNvSpPr>
            <a:spLocks noChangeShapeType="1"/>
          </p:cNvSpPr>
          <p:nvPr/>
        </p:nvSpPr>
        <p:spPr bwMode="auto">
          <a:xfrm>
            <a:off x="471488" y="2719388"/>
            <a:ext cx="823912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1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4582" name="Text Box 8"/>
          <p:cNvSpPr txBox="1">
            <a:spLocks noChangeArrowheads="1"/>
          </p:cNvSpPr>
          <p:nvPr/>
        </p:nvSpPr>
        <p:spPr bwMode="auto">
          <a:xfrm>
            <a:off x="512763" y="1981200"/>
            <a:ext cx="399415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002" tIns="40001" rIns="80002" bIns="40001">
            <a:spAutoFit/>
          </a:bodyPr>
          <a:lstStyle>
            <a:lvl1pPr defTabSz="254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254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254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254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2540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254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254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254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254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altLang="it-IT" sz="21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altLang="it-IT" sz="21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1800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Sfigmomanometrica</a:t>
            </a:r>
            <a:r>
              <a:rPr lang="it-IT" altLang="it-IT" sz="18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o clinica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18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Monitoraggio ambulatorio delle 24 ore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18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Periodo diurno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18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Periodo notturno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18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Domiciliare</a:t>
            </a:r>
            <a:endParaRPr lang="it-IT" altLang="it-IT" sz="1800" dirty="0">
              <a:solidFill>
                <a:srgbClr val="000066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24583" name="Text Box 9"/>
          <p:cNvSpPr txBox="1">
            <a:spLocks noChangeArrowheads="1"/>
          </p:cNvSpPr>
          <p:nvPr/>
        </p:nvSpPr>
        <p:spPr bwMode="auto">
          <a:xfrm>
            <a:off x="4600575" y="2046288"/>
            <a:ext cx="1677988" cy="300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0002" tIns="40001" rIns="80002" bIns="40001">
            <a:spAutoFit/>
          </a:bodyPr>
          <a:lstStyle>
            <a:lvl1pPr defTabSz="8001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001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001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001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001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1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PA Sistolica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it-IT" altLang="it-IT" sz="21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1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140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1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125</a:t>
            </a:r>
            <a:endParaRPr lang="it-IT" altLang="it-IT" sz="21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1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135</a:t>
            </a:r>
            <a:endParaRPr lang="it-IT" altLang="it-IT" sz="21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1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120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1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135</a:t>
            </a:r>
            <a:endParaRPr lang="it-IT" altLang="it-IT" sz="21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84" name="Text Box 10"/>
          <p:cNvSpPr txBox="1">
            <a:spLocks noChangeArrowheads="1"/>
          </p:cNvSpPr>
          <p:nvPr/>
        </p:nvSpPr>
        <p:spPr bwMode="auto">
          <a:xfrm>
            <a:off x="6372200" y="2063596"/>
            <a:ext cx="2370163" cy="302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0002" tIns="40001" rIns="80002" bIns="40001">
            <a:spAutoFit/>
          </a:bodyPr>
          <a:lstStyle>
            <a:lvl1pPr defTabSz="8001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001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001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001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001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1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PA diastolica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it-IT" altLang="it-IT" sz="21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1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90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1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80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1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85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1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70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altLang="it-IT" sz="21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85</a:t>
            </a:r>
          </a:p>
        </p:txBody>
      </p:sp>
      <p:sp>
        <p:nvSpPr>
          <p:cNvPr id="24585" name="Rectangle 16"/>
          <p:cNvSpPr>
            <a:spLocks noChangeArrowheads="1"/>
          </p:cNvSpPr>
          <p:nvPr/>
        </p:nvSpPr>
        <p:spPr bwMode="auto">
          <a:xfrm>
            <a:off x="3048000" y="169863"/>
            <a:ext cx="2995692" cy="35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0010" tIns="40005" rIns="80010" bIns="40005">
            <a:spAutoFit/>
          </a:bodyPr>
          <a:lstStyle>
            <a:lvl1pPr defTabSz="8001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001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001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001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001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8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2018 </a:t>
            </a:r>
            <a:r>
              <a:rPr lang="it-IT" altLang="it-IT" sz="18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ESH/ESC </a:t>
            </a:r>
            <a:r>
              <a:rPr lang="it-IT" altLang="it-IT" sz="18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Guidelines</a:t>
            </a:r>
            <a:endParaRPr lang="it-IT" altLang="it-IT" sz="18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Connettore 1 6"/>
          <p:cNvCxnSpPr/>
          <p:nvPr/>
        </p:nvCxnSpPr>
        <p:spPr>
          <a:xfrm>
            <a:off x="285750" y="2131269"/>
            <a:ext cx="8429625" cy="15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569" y="1179078"/>
            <a:ext cx="2337209" cy="84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071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68030"/>
            <a:ext cx="7416824" cy="635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69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1263"/>
            <a:ext cx="8229600" cy="549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524000" y="381000"/>
            <a:ext cx="6096000" cy="406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 smtClean="0">
                <a:solidFill>
                  <a:srgbClr val="FFFFFF"/>
                </a:solidFill>
                <a:latin typeface="Arial" charset="0"/>
              </a:rPr>
              <a:t>Profilo della PA delle 24 ore di tipo “dipper”  </a:t>
            </a:r>
          </a:p>
        </p:txBody>
      </p:sp>
    </p:spTree>
    <p:extLst>
      <p:ext uri="{BB962C8B-B14F-4D97-AF65-F5344CB8AC3E}">
        <p14:creationId xmlns:p14="http://schemas.microsoft.com/office/powerpoint/2010/main" val="350318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990600" y="822325"/>
            <a:ext cx="6705600" cy="406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>
                <a:solidFill>
                  <a:srgbClr val="FFFFFF"/>
                </a:solidFill>
                <a:latin typeface="Arial" pitchFamily="34" charset="0"/>
              </a:rPr>
              <a:t>Profilo della PA delle 24 ore di tipo "non-dipper"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7400"/>
            <a:ext cx="7239000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16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8275638" cy="45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524000" y="822325"/>
            <a:ext cx="5715000" cy="711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>
                <a:solidFill>
                  <a:srgbClr val="FFFFFF"/>
                </a:solidFill>
                <a:latin typeface="Arial" pitchFamily="34" charset="0"/>
              </a:rPr>
              <a:t>  Inversione del ritmo sonno-veglia in un paziente “reverse-dipper”</a:t>
            </a:r>
          </a:p>
        </p:txBody>
      </p:sp>
    </p:spTree>
    <p:extLst>
      <p:ext uri="{BB962C8B-B14F-4D97-AF65-F5344CB8AC3E}">
        <p14:creationId xmlns:p14="http://schemas.microsoft.com/office/powerpoint/2010/main" val="170346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33375"/>
            <a:ext cx="8497887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133600"/>
            <a:ext cx="415448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66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62" y="22750"/>
            <a:ext cx="8669818" cy="683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89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4459"/>
            <a:ext cx="8424936" cy="66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57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15888"/>
            <a:ext cx="8932862" cy="66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4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7" y="162332"/>
            <a:ext cx="8085381" cy="6435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5100369"/>
            <a:ext cx="4608512" cy="34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59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575"/>
            <a:ext cx="8229600" cy="1143000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it-IT" altLang="it-IT" sz="2800" b="1" dirty="0">
                <a:solidFill>
                  <a:schemeClr val="tx1"/>
                </a:solidFill>
              </a:rPr>
              <a:t>Come cambia l’epidemiologia in pochi anni </a:t>
            </a:r>
            <a:br>
              <a:rPr lang="it-IT" altLang="it-IT" sz="2800" b="1" dirty="0">
                <a:solidFill>
                  <a:schemeClr val="tx1"/>
                </a:solidFill>
              </a:rPr>
            </a:br>
            <a:r>
              <a:rPr lang="it-IT" altLang="it-IT" sz="2800" b="1" dirty="0">
                <a:solidFill>
                  <a:schemeClr val="tx1"/>
                </a:solidFill>
              </a:rPr>
              <a:t> Ipertensione secondaria 2010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71575"/>
            <a:ext cx="8229600" cy="4530725"/>
          </a:xfrm>
        </p:spPr>
        <p:txBody>
          <a:bodyPr/>
          <a:lstStyle/>
          <a:p>
            <a:pPr lvl="4"/>
            <a:r>
              <a:rPr lang="it-IT" altLang="it-IT" b="1" dirty="0">
                <a:solidFill>
                  <a:srgbClr val="FA2414"/>
                </a:solidFill>
              </a:rPr>
              <a:t>IPERTESI		IPERTESI RESISTENTI</a:t>
            </a:r>
            <a:r>
              <a:rPr lang="it-IT" altLang="it-IT" dirty="0"/>
              <a:t>            </a:t>
            </a:r>
          </a:p>
          <a:p>
            <a:r>
              <a:rPr lang="it-IT" altLang="it-IT" sz="2800" b="1" dirty="0"/>
              <a:t>OSAS		5-15%		&gt; 30 %</a:t>
            </a:r>
          </a:p>
          <a:p>
            <a:r>
              <a:rPr lang="it-IT" altLang="it-IT" sz="2800" dirty="0"/>
              <a:t>Sten. Art. </a:t>
            </a:r>
            <a:r>
              <a:rPr lang="it-IT" altLang="it-IT" sz="2800" dirty="0" err="1"/>
              <a:t>Ren</a:t>
            </a:r>
            <a:r>
              <a:rPr lang="it-IT" altLang="it-IT" sz="2800" dirty="0"/>
              <a:t>.	1-8%			2-10 %</a:t>
            </a:r>
          </a:p>
          <a:p>
            <a:r>
              <a:rPr lang="it-IT" altLang="it-IT" sz="2800" dirty="0" err="1"/>
              <a:t>Nefroparench</a:t>
            </a:r>
            <a:r>
              <a:rPr lang="it-IT" altLang="it-IT" sz="2800" dirty="0"/>
              <a:t>.	1,6-8%		2-10 %</a:t>
            </a:r>
          </a:p>
          <a:p>
            <a:r>
              <a:rPr lang="it-IT" altLang="it-IT" sz="2800" dirty="0" err="1"/>
              <a:t>Iperaldoster</a:t>
            </a:r>
            <a:r>
              <a:rPr lang="it-IT" altLang="it-IT" sz="2800" dirty="0"/>
              <a:t>.	1,4-10%		6-23% </a:t>
            </a:r>
          </a:p>
          <a:p>
            <a:r>
              <a:rPr lang="it-IT" altLang="it-IT" sz="2800" dirty="0"/>
              <a:t>Distiroidismo	1-2%			1-3%</a:t>
            </a:r>
          </a:p>
          <a:p>
            <a:r>
              <a:rPr lang="it-IT" altLang="it-IT" sz="2800" dirty="0"/>
              <a:t>S. di </a:t>
            </a:r>
            <a:r>
              <a:rPr lang="it-IT" altLang="it-IT" sz="2800" dirty="0" err="1"/>
              <a:t>Cushing</a:t>
            </a:r>
            <a:r>
              <a:rPr lang="it-IT" altLang="it-IT" sz="2800" dirty="0"/>
              <a:t>	0,5%			&lt;1%</a:t>
            </a:r>
          </a:p>
          <a:p>
            <a:r>
              <a:rPr lang="it-IT" altLang="it-IT" sz="2800" dirty="0" err="1"/>
              <a:t>Feocromocitoma</a:t>
            </a:r>
            <a:r>
              <a:rPr lang="it-IT" altLang="it-IT" sz="2800" dirty="0"/>
              <a:t> 0,5%		&lt; 1%</a:t>
            </a:r>
          </a:p>
          <a:p>
            <a:r>
              <a:rPr lang="it-IT" altLang="it-IT" sz="2800" dirty="0"/>
              <a:t>Coartazione aorta &lt;1%		&lt;1%	</a:t>
            </a: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698500" y="6019800"/>
            <a:ext cx="7029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mtClean="0">
                <a:solidFill>
                  <a:srgbClr val="000000"/>
                </a:solidFill>
                <a:latin typeface="Arial" pitchFamily="34" charset="0"/>
              </a:rPr>
              <a:t>Kaplan’s Clinical Hypertension 2010 Lippincott Williams and Wilkins</a:t>
            </a:r>
          </a:p>
        </p:txBody>
      </p:sp>
      <p:sp>
        <p:nvSpPr>
          <p:cNvPr id="206853" name="Line 5"/>
          <p:cNvSpPr>
            <a:spLocks noChangeShapeType="1"/>
          </p:cNvSpPr>
          <p:nvPr/>
        </p:nvSpPr>
        <p:spPr bwMode="auto">
          <a:xfrm flipV="1">
            <a:off x="698500" y="3590925"/>
            <a:ext cx="6540500" cy="9525"/>
          </a:xfrm>
          <a:prstGeom prst="line">
            <a:avLst/>
          </a:prstGeom>
          <a:noFill/>
          <a:ln w="9525">
            <a:solidFill>
              <a:srgbClr val="FA241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06854" name="Line 6"/>
          <p:cNvSpPr>
            <a:spLocks noChangeShapeType="1"/>
          </p:cNvSpPr>
          <p:nvPr/>
        </p:nvSpPr>
        <p:spPr bwMode="auto">
          <a:xfrm flipV="1">
            <a:off x="698500" y="1981200"/>
            <a:ext cx="6540500" cy="28575"/>
          </a:xfrm>
          <a:prstGeom prst="line">
            <a:avLst/>
          </a:prstGeom>
          <a:noFill/>
          <a:ln w="9525">
            <a:solidFill>
              <a:srgbClr val="FA241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743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/>
          <a:p>
            <a:fld id="{BA6CFC23-CDD4-48F9-92C4-1924CF6C5B73}" type="datetime1">
              <a:rPr lang="en-US" altLang="it-IT">
                <a:solidFill>
                  <a:srgbClr val="000000"/>
                </a:solidFill>
              </a:rPr>
              <a:pPr/>
              <a:t>10/11/2018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38594" name="AutoShape 2"/>
          <p:cNvSpPr>
            <a:spLocks noChangeAspect="1" noChangeArrowheads="1"/>
          </p:cNvSpPr>
          <p:nvPr/>
        </p:nvSpPr>
        <p:spPr bwMode="auto">
          <a:xfrm>
            <a:off x="7086600" y="152400"/>
            <a:ext cx="187007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38595" name="AutoShape 3"/>
          <p:cNvSpPr>
            <a:spLocks noChangeArrowheads="1"/>
          </p:cNvSpPr>
          <p:nvPr/>
        </p:nvSpPr>
        <p:spPr bwMode="auto">
          <a:xfrm>
            <a:off x="609600" y="4648200"/>
            <a:ext cx="8077200" cy="452438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315913" y="6049963"/>
            <a:ext cx="8640762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altLang="it-IT" sz="1200" b="1" dirty="0" smtClean="0">
                <a:solidFill>
                  <a:srgbClr val="0054A6"/>
                </a:solidFill>
                <a:latin typeface="Arial" pitchFamily="34" charset="0"/>
              </a:rPr>
              <a:t>Obstructive Sleep Apnea, Volume: 58, Issue: 5, Pages: 811-817, DOI: (10.1161/HYPERTENSION AHA.111.179788) </a:t>
            </a:r>
          </a:p>
        </p:txBody>
      </p:sp>
      <p:pic>
        <p:nvPicPr>
          <p:cNvPr id="2385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549275"/>
            <a:ext cx="8669337" cy="455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1679575" y="5100638"/>
            <a:ext cx="5407025" cy="6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FA241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IPERTENSIONE RESISTENTE ALLA TERAPIA.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FA2414"/>
                </a:solidFill>
                <a:ea typeface="ＭＳ Ｐゴシック" pitchFamily="34" charset="-128"/>
              </a:rPr>
              <a:t> </a:t>
            </a:r>
            <a:r>
              <a:rPr lang="it-IT" altLang="it-IT" sz="2000" b="1" i="1">
                <a:solidFill>
                  <a:srgbClr val="FA2414"/>
                </a:solidFill>
                <a:ea typeface="ＭＳ Ｐゴシック" pitchFamily="34" charset="-128"/>
              </a:rPr>
              <a:t>Quasi il 70 % sono ipertensioni secondarie</a:t>
            </a:r>
          </a:p>
        </p:txBody>
      </p:sp>
      <p:sp>
        <p:nvSpPr>
          <p:cNvPr id="238599" name="Text Box 7"/>
          <p:cNvSpPr txBox="1">
            <a:spLocks noChangeArrowheads="1"/>
          </p:cNvSpPr>
          <p:nvPr/>
        </p:nvSpPr>
        <p:spPr bwMode="auto">
          <a:xfrm>
            <a:off x="1031875" y="3108325"/>
            <a:ext cx="17637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1600" b="1" smtClean="0">
                <a:solidFill>
                  <a:srgbClr val="000000"/>
                </a:solidFill>
                <a:latin typeface="Arial" pitchFamily="34" charset="0"/>
              </a:rPr>
              <a:t>And other drugs</a:t>
            </a:r>
          </a:p>
        </p:txBody>
      </p:sp>
    </p:spTree>
    <p:extLst>
      <p:ext uri="{BB962C8B-B14F-4D97-AF65-F5344CB8AC3E}">
        <p14:creationId xmlns:p14="http://schemas.microsoft.com/office/powerpoint/2010/main" val="97674027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9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6933" name="Text Box 5"/>
          <p:cNvSpPr txBox="1">
            <a:spLocks noChangeArrowheads="1"/>
          </p:cNvSpPr>
          <p:nvPr/>
        </p:nvSpPr>
        <p:spPr bwMode="auto">
          <a:xfrm>
            <a:off x="374650" y="333375"/>
            <a:ext cx="8769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3600" b="1">
                <a:solidFill>
                  <a:srgbClr val="FFFF00"/>
                </a:solidFill>
                <a:latin typeface="Arial" pitchFamily="34" charset="0"/>
              </a:rPr>
              <a:t>Increased cv risk in patients with OSAS</a:t>
            </a:r>
            <a:endParaRPr lang="it-IT" altLang="it-IT" sz="3600">
              <a:solidFill>
                <a:srgbClr val="000000"/>
              </a:solidFill>
              <a:latin typeface="Times" pitchFamily="1" charset="0"/>
            </a:endParaRPr>
          </a:p>
        </p:txBody>
      </p:sp>
      <p:sp>
        <p:nvSpPr>
          <p:cNvPr id="636934" name="Text Box 6"/>
          <p:cNvSpPr txBox="1">
            <a:spLocks noChangeArrowheads="1"/>
          </p:cNvSpPr>
          <p:nvPr/>
        </p:nvSpPr>
        <p:spPr bwMode="auto">
          <a:xfrm>
            <a:off x="3635375" y="1700213"/>
            <a:ext cx="936625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>
                <a:solidFill>
                  <a:srgbClr val="333300"/>
                </a:solidFill>
              </a:rPr>
              <a:t>80 %</a:t>
            </a:r>
          </a:p>
        </p:txBody>
      </p:sp>
      <p:sp>
        <p:nvSpPr>
          <p:cNvPr id="636935" name="Text Box 7"/>
          <p:cNvSpPr txBox="1">
            <a:spLocks noChangeArrowheads="1"/>
          </p:cNvSpPr>
          <p:nvPr/>
        </p:nvSpPr>
        <p:spPr bwMode="auto">
          <a:xfrm>
            <a:off x="3059113" y="2466975"/>
            <a:ext cx="936625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>
                <a:solidFill>
                  <a:srgbClr val="333300"/>
                </a:solidFill>
              </a:rPr>
              <a:t>50 %</a:t>
            </a:r>
          </a:p>
        </p:txBody>
      </p:sp>
      <p:sp>
        <p:nvSpPr>
          <p:cNvPr id="636936" name="Text Box 8"/>
          <p:cNvSpPr txBox="1">
            <a:spLocks noChangeArrowheads="1"/>
          </p:cNvSpPr>
          <p:nvPr/>
        </p:nvSpPr>
        <p:spPr bwMode="auto">
          <a:xfrm>
            <a:off x="3059113" y="3213100"/>
            <a:ext cx="935037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>
                <a:solidFill>
                  <a:srgbClr val="333300"/>
                </a:solidFill>
              </a:rPr>
              <a:t>50 %</a:t>
            </a:r>
          </a:p>
        </p:txBody>
      </p:sp>
      <p:sp>
        <p:nvSpPr>
          <p:cNvPr id="636937" name="Text Box 9"/>
          <p:cNvSpPr txBox="1">
            <a:spLocks noChangeArrowheads="1"/>
          </p:cNvSpPr>
          <p:nvPr/>
        </p:nvSpPr>
        <p:spPr bwMode="auto">
          <a:xfrm>
            <a:off x="2555875" y="3933825"/>
            <a:ext cx="1008063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>
                <a:solidFill>
                  <a:srgbClr val="333300"/>
                </a:solidFill>
              </a:rPr>
              <a:t>35 %</a:t>
            </a:r>
          </a:p>
        </p:txBody>
      </p:sp>
      <p:sp>
        <p:nvSpPr>
          <p:cNvPr id="636938" name="Text Box 10"/>
          <p:cNvSpPr txBox="1">
            <a:spLocks noChangeArrowheads="1"/>
          </p:cNvSpPr>
          <p:nvPr/>
        </p:nvSpPr>
        <p:spPr bwMode="auto">
          <a:xfrm>
            <a:off x="2411413" y="4652963"/>
            <a:ext cx="1008062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>
                <a:solidFill>
                  <a:srgbClr val="333300"/>
                </a:solidFill>
              </a:rPr>
              <a:t>30 %</a:t>
            </a:r>
          </a:p>
        </p:txBody>
      </p:sp>
      <p:sp>
        <p:nvSpPr>
          <p:cNvPr id="636939" name="Text Box 11"/>
          <p:cNvSpPr txBox="1">
            <a:spLocks noChangeArrowheads="1"/>
          </p:cNvSpPr>
          <p:nvPr/>
        </p:nvSpPr>
        <p:spPr bwMode="auto">
          <a:xfrm>
            <a:off x="2411413" y="5373688"/>
            <a:ext cx="936625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>
                <a:solidFill>
                  <a:srgbClr val="333300"/>
                </a:solidFill>
              </a:rPr>
              <a:t>30 %</a:t>
            </a:r>
          </a:p>
        </p:txBody>
      </p:sp>
    </p:spTree>
    <p:extLst>
      <p:ext uri="{BB962C8B-B14F-4D97-AF65-F5344CB8AC3E}">
        <p14:creationId xmlns:p14="http://schemas.microsoft.com/office/powerpoint/2010/main" val="374222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19pa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4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1408113" y="309563"/>
            <a:ext cx="6686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sz="3600" b="1">
                <a:solidFill>
                  <a:srgbClr val="FFFF00"/>
                </a:solidFill>
                <a:latin typeface="Helvetica" pitchFamily="34" charset="0"/>
              </a:rPr>
              <a:t>OSAS e ipertensione notturna</a:t>
            </a:r>
          </a:p>
        </p:txBody>
      </p:sp>
      <p:graphicFrame>
        <p:nvGraphicFramePr>
          <p:cNvPr id="49155" name="Object 3"/>
          <p:cNvGraphicFramePr>
            <a:graphicFrameLocks noChangeAspect="1"/>
          </p:cNvGraphicFramePr>
          <p:nvPr/>
        </p:nvGraphicFramePr>
        <p:xfrm>
          <a:off x="549275" y="1120775"/>
          <a:ext cx="6523038" cy="535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1" name="Picture" r:id="rId3" imgW="4916420" imgH="4038520" progId="Word.Picture.8">
                  <p:embed/>
                </p:oleObj>
              </mc:Choice>
              <mc:Fallback>
                <p:oleObj name="Picture" r:id="rId3" imgW="4916420" imgH="403852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275" y="1120775"/>
                        <a:ext cx="6523038" cy="5354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6732588" y="6461125"/>
            <a:ext cx="24114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sz="1800">
                <a:solidFill>
                  <a:srgbClr val="FFFF00"/>
                </a:solidFill>
                <a:latin typeface="Helvetica" pitchFamily="34" charset="0"/>
              </a:rPr>
              <a:t>Skatrud et al, 1999</a:t>
            </a:r>
          </a:p>
        </p:txBody>
      </p:sp>
    </p:spTree>
    <p:extLst>
      <p:ext uri="{BB962C8B-B14F-4D97-AF65-F5344CB8AC3E}">
        <p14:creationId xmlns:p14="http://schemas.microsoft.com/office/powerpoint/2010/main" val="283494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634" name="Picture 2" descr="005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35000"/>
            <a:ext cx="8305800" cy="55816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88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0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304800"/>
            <a:ext cx="8040688" cy="626586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04800" y="304800"/>
            <a:ext cx="1089025" cy="6248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ECEA4A"/>
              </a:solidFill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461963" y="1019175"/>
            <a:ext cx="10541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sz="1600" b="1">
                <a:solidFill>
                  <a:srgbClr val="000000"/>
                </a:solidFill>
                <a:latin typeface="Helvetica" pitchFamily="34" charset="0"/>
              </a:rPr>
              <a:t>Blood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sz="1600" b="1">
                <a:solidFill>
                  <a:srgbClr val="000000"/>
                </a:solidFill>
                <a:latin typeface="Helvetica" pitchFamily="34" charset="0"/>
              </a:rPr>
              <a:t>Pressure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sz="1600" b="1">
                <a:solidFill>
                  <a:srgbClr val="000000"/>
                </a:solidFill>
                <a:latin typeface="Helvetica" pitchFamily="34" charset="0"/>
              </a:rPr>
              <a:t>(mmHg)</a:t>
            </a:r>
          </a:p>
        </p:txBody>
      </p:sp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550863" y="3092450"/>
            <a:ext cx="8731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sz="1600" b="1">
                <a:solidFill>
                  <a:srgbClr val="000000"/>
                </a:solidFill>
                <a:latin typeface="Helvetica" pitchFamily="34" charset="0"/>
              </a:rPr>
              <a:t>Airflow</a:t>
            </a: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463550" y="4957763"/>
            <a:ext cx="1047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sz="1600" b="1">
                <a:solidFill>
                  <a:srgbClr val="000000"/>
                </a:solidFill>
                <a:latin typeface="Helvetica" pitchFamily="34" charset="0"/>
              </a:rPr>
              <a:t>SaO</a:t>
            </a:r>
            <a:r>
              <a:rPr lang="en-US" altLang="it-IT" sz="1200" b="1">
                <a:solidFill>
                  <a:srgbClr val="000000"/>
                </a:solidFill>
                <a:latin typeface="Helvetica" pitchFamily="34" charset="0"/>
              </a:rPr>
              <a:t>2</a:t>
            </a:r>
            <a:r>
              <a:rPr lang="en-US" altLang="it-IT" sz="1600" b="1">
                <a:solidFill>
                  <a:srgbClr val="000000"/>
                </a:solidFill>
                <a:latin typeface="Helvetica" pitchFamily="34" charset="0"/>
              </a:rPr>
              <a:t> (%)</a:t>
            </a:r>
          </a:p>
        </p:txBody>
      </p:sp>
      <p:sp>
        <p:nvSpPr>
          <p:cNvPr id="50183" name="Text Box 7"/>
          <p:cNvSpPr txBox="1">
            <a:spLocks noChangeArrowheads="1"/>
          </p:cNvSpPr>
          <p:nvPr/>
        </p:nvSpPr>
        <p:spPr bwMode="auto">
          <a:xfrm>
            <a:off x="1833563" y="285750"/>
            <a:ext cx="1776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b="1">
                <a:solidFill>
                  <a:srgbClr val="000000"/>
                </a:solidFill>
                <a:latin typeface="Helvetica" pitchFamily="34" charset="0"/>
              </a:rPr>
              <a:t>A.     OSAS</a:t>
            </a:r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5416550" y="285750"/>
            <a:ext cx="175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b="1">
                <a:solidFill>
                  <a:srgbClr val="000000"/>
                </a:solidFill>
                <a:latin typeface="Helvetica" pitchFamily="34" charset="0"/>
              </a:rPr>
              <a:t>B.     CPAP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4397375" y="6229350"/>
            <a:ext cx="9636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sz="1600" b="1">
                <a:solidFill>
                  <a:srgbClr val="000000"/>
                </a:solidFill>
                <a:latin typeface="Helvetica" pitchFamily="34" charset="0"/>
              </a:rPr>
              <a:t>Time (s)</a:t>
            </a:r>
          </a:p>
        </p:txBody>
      </p:sp>
    </p:spTree>
    <p:extLst>
      <p:ext uri="{BB962C8B-B14F-4D97-AF65-F5344CB8AC3E}">
        <p14:creationId xmlns:p14="http://schemas.microsoft.com/office/powerpoint/2010/main" val="111914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2043113"/>
            <a:ext cx="7988300" cy="348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403350" y="404813"/>
            <a:ext cx="6521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3600">
                <a:solidFill>
                  <a:srgbClr val="FFFFCC"/>
                </a:solidFill>
              </a:rPr>
              <a:t>Effect of CPAP on Blood Pressure</a:t>
            </a: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6030913" y="6454775"/>
            <a:ext cx="2933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1800">
                <a:solidFill>
                  <a:srgbClr val="FFFFCC"/>
                </a:solidFill>
              </a:rPr>
              <a:t>Becker et al. Circulation 2003</a:t>
            </a:r>
          </a:p>
        </p:txBody>
      </p:sp>
    </p:spTree>
    <p:extLst>
      <p:ext uri="{BB962C8B-B14F-4D97-AF65-F5344CB8AC3E}">
        <p14:creationId xmlns:p14="http://schemas.microsoft.com/office/powerpoint/2010/main" val="15359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4" y="22328"/>
            <a:ext cx="8669275" cy="683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78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1" t="5174" r="7281" b="13536"/>
          <a:stretch>
            <a:fillRect/>
          </a:stretch>
        </p:blipFill>
        <p:spPr>
          <a:xfrm>
            <a:off x="352425" y="184150"/>
            <a:ext cx="7943850" cy="5943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8531" name="Text Box 3"/>
          <p:cNvSpPr txBox="1">
            <a:spLocks noChangeArrowheads="1"/>
          </p:cNvSpPr>
          <p:nvPr/>
        </p:nvSpPr>
        <p:spPr bwMode="auto">
          <a:xfrm>
            <a:off x="0" y="5180013"/>
            <a:ext cx="313055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DE4508"/>
                </a:solidFill>
                <a:ea typeface="ＭＳ Ｐゴシック" pitchFamily="34" charset="-128"/>
              </a:rPr>
              <a:t>Obesità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DE4508"/>
                </a:solidFill>
                <a:ea typeface="ＭＳ Ｐゴシック" pitchFamily="34" charset="-128"/>
              </a:rPr>
              <a:t>↓ leptina (or. della sazietà)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>
                <a:solidFill>
                  <a:srgbClr val="DE4508"/>
                </a:solidFill>
                <a:ea typeface="ＭＳ Ｐゴシック" pitchFamily="34" charset="-128"/>
              </a:rPr>
              <a:t>↑grelina (or. della fame)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it-IT" altLang="it-IT" b="1">
              <a:solidFill>
                <a:srgbClr val="DE4508"/>
              </a:solidFill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8532" name="Rectangle 4"/>
          <p:cNvSpPr>
            <a:spLocks noChangeArrowheads="1"/>
          </p:cNvSpPr>
          <p:nvPr/>
        </p:nvSpPr>
        <p:spPr bwMode="auto">
          <a:xfrm>
            <a:off x="0" y="5180013"/>
            <a:ext cx="3257550" cy="947737"/>
          </a:xfrm>
          <a:prstGeom prst="rect">
            <a:avLst/>
          </a:prstGeom>
          <a:noFill/>
          <a:ln w="38100">
            <a:solidFill>
              <a:srgbClr val="DE450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8533" name="AutoShape 5"/>
          <p:cNvSpPr>
            <a:spLocks noChangeArrowheads="1"/>
          </p:cNvSpPr>
          <p:nvPr/>
        </p:nvSpPr>
        <p:spPr bwMode="auto">
          <a:xfrm>
            <a:off x="352425" y="1617663"/>
            <a:ext cx="485775" cy="3562350"/>
          </a:xfrm>
          <a:prstGeom prst="upArrow">
            <a:avLst>
              <a:gd name="adj1" fmla="val 50000"/>
              <a:gd name="adj2" fmla="val 183333"/>
            </a:avLst>
          </a:prstGeom>
          <a:noFill/>
          <a:ln w="38100">
            <a:solidFill>
              <a:srgbClr val="DE450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8534" name="Text Box 6"/>
          <p:cNvSpPr txBox="1">
            <a:spLocks noChangeArrowheads="1"/>
          </p:cNvSpPr>
          <p:nvPr/>
        </p:nvSpPr>
        <p:spPr bwMode="auto">
          <a:xfrm>
            <a:off x="5889625" y="5284788"/>
            <a:ext cx="28765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DE4508"/>
                </a:solidFill>
                <a:ea typeface="ＭＳ Ｐゴシック" pitchFamily="34" charset="-128"/>
              </a:rPr>
              <a:t>Diabete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>
                <a:solidFill>
                  <a:srgbClr val="DE4508"/>
                </a:solidFill>
                <a:ea typeface="ＭＳ Ｐゴシック" pitchFamily="34" charset="-128"/>
              </a:rPr>
              <a:t>↓ tolleranza allo zucchero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DE4508"/>
              </a:solidFill>
              <a:ea typeface="ＭＳ Ｐゴシック" pitchFamily="34" charset="-128"/>
            </a:endParaRPr>
          </a:p>
        </p:txBody>
      </p:sp>
      <p:sp>
        <p:nvSpPr>
          <p:cNvPr id="278535" name="Text Box 7"/>
          <p:cNvSpPr txBox="1">
            <a:spLocks noChangeArrowheads="1"/>
          </p:cNvSpPr>
          <p:nvPr/>
        </p:nvSpPr>
        <p:spPr bwMode="auto">
          <a:xfrm>
            <a:off x="5108575" y="6200775"/>
            <a:ext cx="26876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</a:pPr>
            <a:r>
              <a:rPr lang="it-IT" altLang="it-IT" sz="1400">
                <a:solidFill>
                  <a:srgbClr val="0000E6"/>
                </a:solidFill>
                <a:ea typeface="ＭＳ Ｐゴシック" pitchFamily="34" charset="-128"/>
              </a:rPr>
              <a:t>Nattie E. NEJM 2015;6:573-575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78536" name="Text Box 8"/>
          <p:cNvSpPr txBox="1">
            <a:spLocks noChangeArrowheads="1"/>
          </p:cNvSpPr>
          <p:nvPr/>
        </p:nvSpPr>
        <p:spPr bwMode="auto">
          <a:xfrm>
            <a:off x="1079500" y="6200775"/>
            <a:ext cx="367982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</a:pPr>
            <a:r>
              <a:rPr lang="it-IT" altLang="it-IT" sz="1400">
                <a:solidFill>
                  <a:srgbClr val="0000E6"/>
                </a:solidFill>
                <a:ea typeface="ＭＳ Ｐゴシック" pitchFamily="34" charset="-128"/>
              </a:rPr>
              <a:t>Leeor M. Jaffe et al. </a:t>
            </a:r>
            <a:r>
              <a:rPr lang="en-US" altLang="it-IT" sz="1400">
                <a:solidFill>
                  <a:srgbClr val="0000E6"/>
                </a:solidFill>
                <a:ea typeface="ＭＳ Ｐゴシック" pitchFamily="34" charset="-128"/>
              </a:rPr>
              <a:t>European Heart Journal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</a:pPr>
            <a:r>
              <a:rPr lang="en-US" altLang="it-IT" sz="1400">
                <a:solidFill>
                  <a:srgbClr val="0000E6"/>
                </a:solidFill>
                <a:ea typeface="ＭＳ Ｐゴシック" pitchFamily="34" charset="-128"/>
              </a:rPr>
              <a:t> 2013;34: 809–815</a:t>
            </a:r>
            <a:endParaRPr lang="it-IT" altLang="it-IT" sz="1400">
              <a:solidFill>
                <a:srgbClr val="0000E6"/>
              </a:solidFill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it-IT" altLang="it-IT" sz="1400">
              <a:solidFill>
                <a:srgbClr val="0000E6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927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98488"/>
            <a:ext cx="8229600" cy="1143000"/>
          </a:xfrm>
        </p:spPr>
        <p:txBody>
          <a:bodyPr/>
          <a:lstStyle/>
          <a:p>
            <a:r>
              <a:rPr lang="it-IT" altLang="it-IT" sz="1900" b="1" i="1">
                <a:solidFill>
                  <a:srgbClr val="0000E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L’ 85% dei pazienti con OSAS clinicamente significativa e curabile non vengono riconosciuti.</a:t>
            </a:r>
            <a:br>
              <a:rPr lang="it-IT" altLang="it-IT" sz="1900" b="1" i="1">
                <a:solidFill>
                  <a:srgbClr val="0000E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</a:br>
            <a:r>
              <a:rPr lang="it-IT" altLang="it-IT" sz="1900" b="1" i="1">
                <a:solidFill>
                  <a:srgbClr val="0000E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 I casi di </a:t>
            </a:r>
            <a:r>
              <a:rPr lang="it-IT" altLang="it-IT" sz="2100" b="1" i="1">
                <a:solidFill>
                  <a:srgbClr val="0000E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OSAS inviati alle cure  rappresentano solo la "punta dell'iceberg".</a:t>
            </a:r>
            <a:br>
              <a:rPr lang="it-IT" altLang="it-IT" sz="2100" b="1" i="1">
                <a:solidFill>
                  <a:srgbClr val="0000E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</a:br>
            <a:r>
              <a:rPr lang="it-IT" altLang="it-IT" sz="2100" i="1">
                <a:solidFill>
                  <a:srgbClr val="0000E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S</a:t>
            </a:r>
            <a:r>
              <a:rPr lang="it-IT" altLang="it-IT" sz="1400" i="1">
                <a:solidFill>
                  <a:srgbClr val="0000E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omers et al. Circulation. 2008;118:1080-1111</a:t>
            </a:r>
            <a:r>
              <a:rPr lang="it-IT" altLang="it-IT" sz="1300" i="1">
                <a:solidFill>
                  <a:srgbClr val="0000E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/>
            </a:r>
            <a:br>
              <a:rPr lang="it-IT" altLang="it-IT" sz="1300" i="1">
                <a:solidFill>
                  <a:srgbClr val="0000E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</a:br>
            <a:endParaRPr lang="it-IT" altLang="it-IT" sz="1300" i="1">
              <a:solidFill>
                <a:srgbClr val="0000E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D886DDB-9104-4E87-ACCD-08E4702273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b="2782"/>
          <a:stretch/>
        </p:blipFill>
        <p:spPr bwMode="auto">
          <a:xfrm>
            <a:off x="2420938" y="1885950"/>
            <a:ext cx="4035425" cy="302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46788" name="Text Box 4"/>
          <p:cNvSpPr txBox="1">
            <a:spLocks noChangeArrowheads="1"/>
          </p:cNvSpPr>
          <p:nvPr/>
        </p:nvSpPr>
        <p:spPr bwMode="auto">
          <a:xfrm>
            <a:off x="141288" y="5094288"/>
            <a:ext cx="795655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</a:pPr>
            <a:r>
              <a:rPr lang="it-IT" altLang="it-IT" dirty="0">
                <a:solidFill>
                  <a:srgbClr val="375C22"/>
                </a:solidFill>
                <a:ea typeface="ＭＳ Ｐゴシック" pitchFamily="34" charset="-128"/>
              </a:rPr>
              <a:t>In una </a:t>
            </a:r>
            <a:r>
              <a:rPr lang="it-IT" altLang="it-IT" b="1" dirty="0">
                <a:solidFill>
                  <a:srgbClr val="375C22"/>
                </a:solidFill>
                <a:ea typeface="ＭＳ Ｐゴシック" pitchFamily="34" charset="-128"/>
              </a:rPr>
              <a:t>popolazione</a:t>
            </a:r>
            <a:r>
              <a:rPr lang="it-IT" altLang="it-IT" dirty="0">
                <a:solidFill>
                  <a:srgbClr val="375C22"/>
                </a:solidFill>
                <a:ea typeface="ＭＳ Ｐゴシック" pitchFamily="34" charset="-128"/>
              </a:rPr>
              <a:t>, sia maschile che femminile di mezza età, con </a:t>
            </a:r>
            <a:r>
              <a:rPr lang="it-IT" altLang="it-IT" b="1" dirty="0">
                <a:solidFill>
                  <a:srgbClr val="375C22"/>
                </a:solidFill>
                <a:ea typeface="ＭＳ Ｐゴシック" pitchFamily="34" charset="-128"/>
              </a:rPr>
              <a:t>accesso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</a:pPr>
            <a:r>
              <a:rPr lang="it-IT" altLang="it-IT" b="1" dirty="0">
                <a:solidFill>
                  <a:srgbClr val="375C22"/>
                </a:solidFill>
                <a:ea typeface="ＭＳ Ｐゴシック" pitchFamily="34" charset="-128"/>
              </a:rPr>
              <a:t>ad una clinica che valuta i disturbi del sonno</a:t>
            </a:r>
            <a:r>
              <a:rPr lang="it-IT" altLang="it-IT" dirty="0">
                <a:solidFill>
                  <a:srgbClr val="375C22"/>
                </a:solidFill>
                <a:ea typeface="ＭＳ Ｐゴシック" pitchFamily="34" charset="-128"/>
              </a:rPr>
              <a:t>,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</a:pPr>
            <a:r>
              <a:rPr lang="it-IT" altLang="it-IT" b="1" dirty="0">
                <a:solidFill>
                  <a:srgbClr val="375C22"/>
                </a:solidFill>
                <a:ea typeface="ＭＳ Ｐゴシック" pitchFamily="34" charset="-128"/>
              </a:rPr>
              <a:t>almeno l'80% di tutte le forme moderate e severe di OSAS ,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</a:pPr>
            <a:r>
              <a:rPr lang="it-IT" altLang="it-IT" b="1" dirty="0">
                <a:solidFill>
                  <a:srgbClr val="375C22"/>
                </a:solidFill>
                <a:ea typeface="ＭＳ Ｐゴシック" pitchFamily="34" charset="-128"/>
              </a:rPr>
              <a:t>non sono diagnosticate.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it-IT" altLang="it-IT" dirty="0">
              <a:solidFill>
                <a:srgbClr val="375C22"/>
              </a:solidFill>
              <a:ea typeface="ＭＳ Ｐゴシック" pitchFamily="34" charset="-128"/>
            </a:endParaRPr>
          </a:p>
        </p:txBody>
      </p:sp>
      <p:sp>
        <p:nvSpPr>
          <p:cNvPr id="246789" name="Text Box 5"/>
          <p:cNvSpPr txBox="1">
            <a:spLocks noChangeArrowheads="1"/>
          </p:cNvSpPr>
          <p:nvPr/>
        </p:nvSpPr>
        <p:spPr bwMode="auto">
          <a:xfrm>
            <a:off x="498475" y="6216650"/>
            <a:ext cx="3856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</a:pPr>
            <a:r>
              <a:rPr lang="it-IT" altLang="it-IT" dirty="0">
                <a:solidFill>
                  <a:srgbClr val="375C22"/>
                </a:solidFill>
                <a:ea typeface="ＭＳ Ｐゴシック" pitchFamily="34" charset="-128"/>
              </a:rPr>
              <a:t>Young et al. </a:t>
            </a:r>
            <a:r>
              <a:rPr lang="it-IT" altLang="it-IT" i="1" dirty="0" err="1">
                <a:solidFill>
                  <a:srgbClr val="375C22"/>
                </a:solidFill>
                <a:ea typeface="ＭＳ Ｐゴシック" pitchFamily="34" charset="-128"/>
              </a:rPr>
              <a:t>Sleep</a:t>
            </a:r>
            <a:r>
              <a:rPr lang="it-IT" altLang="it-IT" i="1" dirty="0">
                <a:solidFill>
                  <a:srgbClr val="375C22"/>
                </a:solidFill>
                <a:ea typeface="ＭＳ Ｐゴシック" pitchFamily="34" charset="-128"/>
              </a:rPr>
              <a:t> 2017;20:705-706</a:t>
            </a:r>
            <a:endParaRPr lang="it-IT" altLang="it-IT" dirty="0">
              <a:solidFill>
                <a:srgbClr val="375C22"/>
              </a:solidFill>
              <a:ea typeface="ＭＳ Ｐゴシック" pitchFamily="34" charset="-128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it-IT" altLang="it-IT" dirty="0">
              <a:solidFill>
                <a:srgbClr val="375C22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973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3"/>
          <p:cNvSpPr>
            <a:spLocks noChangeArrowheads="1"/>
          </p:cNvSpPr>
          <p:nvPr/>
        </p:nvSpPr>
        <p:spPr bwMode="auto">
          <a:xfrm>
            <a:off x="174625" y="6499225"/>
            <a:ext cx="33464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nn-NO" altLang="it-IT" sz="1200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Kapur et al. J Clin Sleep Med. 2017;13:479–504.</a:t>
            </a:r>
            <a:endParaRPr lang="it-IT" altLang="it-IT" sz="1200" smtClean="0">
              <a:solidFill>
                <a:srgbClr val="000000"/>
              </a:solidFill>
              <a:latin typeface="Book Antiqua" pitchFamily="18" charset="0"/>
              <a:ea typeface="ＭＳ Ｐゴシック" pitchFamily="34" charset="-128"/>
            </a:endParaRPr>
          </a:p>
        </p:txBody>
      </p:sp>
      <p:pic>
        <p:nvPicPr>
          <p:cNvPr id="2498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46038"/>
            <a:ext cx="91440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7">
            <a:extLst>
              <a:ext uri="{FF2B5EF4-FFF2-40B4-BE49-F238E27FC236}">
                <a16:creationId xmlns:a16="http://schemas.microsoft.com/office/drawing/2014/main" xmlns="" id="{ED7BDAD9-F2C8-4E84-805B-26742FAB9D0D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" y="1328738"/>
            <a:ext cx="8774113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24986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2088"/>
            <a:ext cx="914400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296E335-8C2C-4EE3-84CE-91773F78B821}"/>
              </a:ext>
            </a:extLst>
          </p:cNvPr>
          <p:cNvSpPr txBox="1"/>
          <p:nvPr/>
        </p:nvSpPr>
        <p:spPr>
          <a:xfrm>
            <a:off x="100013" y="2249488"/>
            <a:ext cx="8932862" cy="41417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smtClean="0">
                <a:solidFill>
                  <a:srgbClr val="000000"/>
                </a:solidFill>
                <a:latin typeface="Arial" pitchFamily="34" charset="0"/>
              </a:rPr>
              <a:t>Berlin Questionnaire: </a:t>
            </a:r>
            <a:r>
              <a:rPr lang="en-US" altLang="it-IT" sz="1400" smtClean="0">
                <a:solidFill>
                  <a:srgbClr val="000000"/>
                </a:solidFill>
                <a:latin typeface="Arial" pitchFamily="34" charset="0"/>
              </a:rPr>
              <a:t>identifica soggetti con AHI ≥ 5, con una sensibilità di 0.76 (95% CI: 0.72 to 0.80), ed una specificità di 0.45 (95% CI: 0.34 to 0.56). Inaccettabilmente elevato numero di falsi negative.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smtClean="0">
                <a:solidFill>
                  <a:srgbClr val="000000"/>
                </a:solidFill>
                <a:latin typeface="Arial" pitchFamily="34" charset="0"/>
              </a:rPr>
              <a:t>Epworth Sleepiness Scale (ESS): </a:t>
            </a:r>
            <a:r>
              <a:rPr lang="it-IT" altLang="it-IT" sz="1400" smtClean="0">
                <a:solidFill>
                  <a:srgbClr val="000000"/>
                </a:solidFill>
                <a:latin typeface="Arial" pitchFamily="34" charset="0"/>
              </a:rPr>
              <a:t>identifica soggetti con </a:t>
            </a:r>
            <a:r>
              <a:rPr lang="en-US" altLang="it-IT" sz="1400" smtClean="0">
                <a:solidFill>
                  <a:srgbClr val="000000"/>
                </a:solidFill>
                <a:latin typeface="Arial" pitchFamily="34" charset="0"/>
              </a:rPr>
              <a:t>AHI ≥ 5, con un range di sensibilità 0.27–0.72 ed un range di specificità di 0.50–0.76. Alto numero di falsi negativi. Per AHI ≥ 15 aumentano ulteriormente i falsi negativi.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smtClean="0">
                <a:solidFill>
                  <a:srgbClr val="000000"/>
                </a:solidFill>
                <a:latin typeface="Arial" pitchFamily="34" charset="0"/>
              </a:rPr>
              <a:t>STOP-BANG Questionnaire: </a:t>
            </a:r>
            <a:r>
              <a:rPr lang="it-IT" altLang="it-IT" sz="1400" smtClean="0">
                <a:solidFill>
                  <a:srgbClr val="000000"/>
                </a:solidFill>
                <a:latin typeface="Arial" pitchFamily="34" charset="0"/>
              </a:rPr>
              <a:t>in una popolazione di maschi di mezza età, obesi, presenta una sensibilità di 0,93 </a:t>
            </a:r>
            <a:r>
              <a:rPr lang="pl-PL" altLang="it-IT" sz="1400" smtClean="0">
                <a:solidFill>
                  <a:srgbClr val="000000"/>
                </a:solidFill>
                <a:latin typeface="Arial" pitchFamily="34" charset="0"/>
              </a:rPr>
              <a:t>(95% CI: 0.90 to 0.95)</a:t>
            </a:r>
            <a:r>
              <a:rPr lang="it-IT" altLang="it-IT" sz="1400" smtClean="0">
                <a:solidFill>
                  <a:srgbClr val="000000"/>
                </a:solidFill>
                <a:latin typeface="Arial" pitchFamily="34" charset="0"/>
              </a:rPr>
              <a:t>, ma una specificità di 0,36 </a:t>
            </a:r>
            <a:r>
              <a:rPr lang="pl-PL" altLang="it-IT" sz="1400" smtClean="0">
                <a:solidFill>
                  <a:srgbClr val="000000"/>
                </a:solidFill>
                <a:latin typeface="Arial" pitchFamily="34" charset="0"/>
              </a:rPr>
              <a:t>(95% CI: 0.29</a:t>
            </a:r>
            <a:r>
              <a:rPr lang="it-IT" altLang="it-IT" sz="140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pl-PL" altLang="it-IT" sz="1400" smtClean="0">
                <a:solidFill>
                  <a:srgbClr val="000000"/>
                </a:solidFill>
                <a:latin typeface="Arial" pitchFamily="34" charset="0"/>
              </a:rPr>
              <a:t>to 0.44)</a:t>
            </a:r>
            <a:r>
              <a:rPr lang="it-IT" altLang="it-IT" sz="1400" smtClean="0">
                <a:solidFill>
                  <a:srgbClr val="000000"/>
                </a:solidFill>
                <a:latin typeface="Arial" pitchFamily="34" charset="0"/>
              </a:rPr>
              <a:t>. Ai più alti livelli di AHI la sensibilità migliora e la specificità peggiora.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smtClean="0">
                <a:solidFill>
                  <a:srgbClr val="000000"/>
                </a:solidFill>
                <a:latin typeface="Arial" pitchFamily="34" charset="0"/>
              </a:rPr>
              <a:t>STOP Questionnaire: </a:t>
            </a:r>
            <a:r>
              <a:rPr lang="it-IT" altLang="it-IT" sz="1400" smtClean="0">
                <a:solidFill>
                  <a:srgbClr val="000000"/>
                </a:solidFill>
                <a:latin typeface="Arial" pitchFamily="34" charset="0"/>
              </a:rPr>
              <a:t>identifica soggetti con </a:t>
            </a:r>
            <a:r>
              <a:rPr lang="en-US" altLang="it-IT" sz="1400" smtClean="0">
                <a:solidFill>
                  <a:srgbClr val="000000"/>
                </a:solidFill>
                <a:latin typeface="Arial" pitchFamily="34" charset="0"/>
              </a:rPr>
              <a:t>AHI ≥ 5 con sensibilità di 0.88 (95% CI: 0.77 to 0.94) ed una specificità dello 0.33 (95% CI: 0.18 to 0.52). Per AHI ≥ 15, il range di sensibilità è 0.62–0.98, il range di specificità è 0.10–0.63. Per AHI ≥ 30, il range di sensibilità è 0.91–0.97, , il range di specificità è 0.11–0.36.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smtClean="0">
                <a:solidFill>
                  <a:srgbClr val="000000"/>
                </a:solidFill>
                <a:latin typeface="Arial" pitchFamily="34" charset="0"/>
              </a:rPr>
              <a:t>Morphometric Models: </a:t>
            </a:r>
            <a:r>
              <a:rPr lang="it-IT" altLang="it-IT" sz="1400" smtClean="0">
                <a:solidFill>
                  <a:srgbClr val="000000"/>
                </a:solidFill>
                <a:latin typeface="Arial" pitchFamily="34" charset="0"/>
              </a:rPr>
              <a:t>identifica</a:t>
            </a:r>
            <a:r>
              <a:rPr lang="it-IT" altLang="it-IT" b="1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it-IT" altLang="it-IT" sz="1400" smtClean="0">
                <a:solidFill>
                  <a:srgbClr val="000000"/>
                </a:solidFill>
                <a:latin typeface="Arial" pitchFamily="34" charset="0"/>
              </a:rPr>
              <a:t>soggetti con </a:t>
            </a:r>
            <a:r>
              <a:rPr lang="en-US" altLang="it-IT" sz="1400" smtClean="0">
                <a:solidFill>
                  <a:srgbClr val="000000"/>
                </a:solidFill>
                <a:latin typeface="Arial" pitchFamily="34" charset="0"/>
              </a:rPr>
              <a:t>AHI ≥ 5 con range di sensibilità di 0.88–0.98, un range di specificità di 0.11–0.31.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smtClean="0">
                <a:solidFill>
                  <a:srgbClr val="000000"/>
                </a:solidFill>
                <a:latin typeface="Arial" pitchFamily="34" charset="0"/>
              </a:rPr>
              <a:t>Multivariable Apnea Prediction Questionnaire (MAP): </a:t>
            </a:r>
            <a:r>
              <a:rPr lang="it-IT" altLang="it-IT" sz="1400" smtClean="0">
                <a:solidFill>
                  <a:srgbClr val="000000"/>
                </a:solidFill>
                <a:latin typeface="Arial" pitchFamily="34" charset="0"/>
              </a:rPr>
              <a:t>bassa specificità ed alto numero di falsi positivi.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b="1" smtClean="0">
                <a:solidFill>
                  <a:srgbClr val="000000"/>
                </a:solidFill>
                <a:latin typeface="Arial" pitchFamily="34" charset="0"/>
              </a:rPr>
              <a:t>Clinical Prediction Models </a:t>
            </a:r>
            <a:r>
              <a:rPr lang="it-IT" altLang="it-IT" sz="1000" smtClean="0">
                <a:solidFill>
                  <a:srgbClr val="000000"/>
                </a:solidFill>
                <a:latin typeface="Arial" pitchFamily="34" charset="0"/>
              </a:rPr>
              <a:t>(età, circonferenza vita, ESS, minima SaO2, sesso, soffocamento notturno, russamento, BMI)</a:t>
            </a:r>
            <a:r>
              <a:rPr lang="it-IT" altLang="it-IT" b="1" smtClean="0">
                <a:solidFill>
                  <a:srgbClr val="000000"/>
                </a:solidFill>
                <a:latin typeface="Arial" pitchFamily="34" charset="0"/>
              </a:rPr>
              <a:t>: </a:t>
            </a:r>
            <a:r>
              <a:rPr lang="it-IT" altLang="it-IT" sz="1400" smtClean="0">
                <a:solidFill>
                  <a:srgbClr val="000000"/>
                </a:solidFill>
                <a:latin typeface="Arial" pitchFamily="34" charset="0"/>
              </a:rPr>
              <a:t>alto</a:t>
            </a:r>
            <a:r>
              <a:rPr lang="en-US" altLang="it-IT" sz="1400" smtClean="0">
                <a:solidFill>
                  <a:srgbClr val="000000"/>
                </a:solidFill>
                <a:latin typeface="Arial" pitchFamily="34" charset="0"/>
              </a:rPr>
              <a:t> range di sensibilità (0.72–0.94) e specificità (0.75–0.91), considerando diversi gradi di AHI. </a:t>
            </a:r>
          </a:p>
        </p:txBody>
      </p:sp>
      <p:sp>
        <p:nvSpPr>
          <p:cNvPr id="249863" name="Line 7"/>
          <p:cNvSpPr>
            <a:spLocks noChangeShapeType="1"/>
          </p:cNvSpPr>
          <p:nvPr/>
        </p:nvSpPr>
        <p:spPr bwMode="auto">
          <a:xfrm>
            <a:off x="174625" y="3057525"/>
            <a:ext cx="3654425" cy="0"/>
          </a:xfrm>
          <a:prstGeom prst="line">
            <a:avLst/>
          </a:prstGeom>
          <a:noFill/>
          <a:ln w="38100">
            <a:solidFill>
              <a:srgbClr val="FA241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9864" name="Line 8"/>
          <p:cNvSpPr>
            <a:spLocks noChangeShapeType="1"/>
          </p:cNvSpPr>
          <p:nvPr/>
        </p:nvSpPr>
        <p:spPr bwMode="auto">
          <a:xfrm>
            <a:off x="174625" y="3743325"/>
            <a:ext cx="3130550" cy="0"/>
          </a:xfrm>
          <a:prstGeom prst="line">
            <a:avLst/>
          </a:prstGeom>
          <a:noFill/>
          <a:ln w="38100">
            <a:solidFill>
              <a:srgbClr val="FA241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9866" name="Line 10"/>
          <p:cNvSpPr>
            <a:spLocks noChangeShapeType="1"/>
          </p:cNvSpPr>
          <p:nvPr/>
        </p:nvSpPr>
        <p:spPr bwMode="auto">
          <a:xfrm>
            <a:off x="6276975" y="3743325"/>
            <a:ext cx="1476375" cy="0"/>
          </a:xfrm>
          <a:prstGeom prst="line">
            <a:avLst/>
          </a:prstGeom>
          <a:noFill/>
          <a:ln w="38100">
            <a:solidFill>
              <a:srgbClr val="FA241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9867" name="Text Box 11"/>
          <p:cNvSpPr txBox="1">
            <a:spLocks noChangeArrowheads="1"/>
          </p:cNvSpPr>
          <p:nvPr/>
        </p:nvSpPr>
        <p:spPr bwMode="auto">
          <a:xfrm>
            <a:off x="190500" y="211138"/>
            <a:ext cx="34633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 smtClean="0">
                <a:solidFill>
                  <a:srgbClr val="FA2414"/>
                </a:solidFill>
                <a:latin typeface="Arial" pitchFamily="34" charset="0"/>
              </a:rPr>
              <a:t>Test per selezionare a chi fare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 smtClean="0">
                <a:solidFill>
                  <a:srgbClr val="FA2414"/>
                </a:solidFill>
                <a:latin typeface="Arial" pitchFamily="34" charset="0"/>
              </a:rPr>
              <a:t>La </a:t>
            </a:r>
            <a:r>
              <a:rPr lang="it-IT" altLang="it-IT" b="1" dirty="0" err="1" smtClean="0">
                <a:solidFill>
                  <a:srgbClr val="FA2414"/>
                </a:solidFill>
                <a:latin typeface="Arial" pitchFamily="34" charset="0"/>
              </a:rPr>
              <a:t>Polisonnografia</a:t>
            </a:r>
            <a:endParaRPr lang="it-IT" altLang="it-IT" b="1" dirty="0" smtClean="0">
              <a:solidFill>
                <a:srgbClr val="FA2414"/>
              </a:solidFill>
              <a:latin typeface="Arial" pitchFamily="34" charset="0"/>
            </a:endParaRPr>
          </a:p>
        </p:txBody>
      </p:sp>
      <p:sp>
        <p:nvSpPr>
          <p:cNvPr id="249868" name="Text Box 12"/>
          <p:cNvSpPr txBox="1">
            <a:spLocks noChangeArrowheads="1"/>
          </p:cNvSpPr>
          <p:nvPr/>
        </p:nvSpPr>
        <p:spPr bwMode="auto">
          <a:xfrm>
            <a:off x="5842000" y="169863"/>
            <a:ext cx="28384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 smtClean="0">
                <a:solidFill>
                  <a:srgbClr val="FA2414"/>
                </a:solidFill>
                <a:latin typeface="Arial" pitchFamily="34" charset="0"/>
              </a:rPr>
              <a:t>Identificare sulla base di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 smtClean="0">
                <a:solidFill>
                  <a:srgbClr val="FA2414"/>
                </a:solidFill>
                <a:latin typeface="Arial" pitchFamily="34" charset="0"/>
              </a:rPr>
              <a:t>Semplici domande/dati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 smtClean="0">
                <a:solidFill>
                  <a:srgbClr val="FA2414"/>
                </a:solidFill>
                <a:latin typeface="Arial" pitchFamily="34" charset="0"/>
              </a:rPr>
              <a:t>Chi ha alto  AHI</a:t>
            </a:r>
          </a:p>
        </p:txBody>
      </p:sp>
    </p:spTree>
    <p:extLst>
      <p:ext uri="{BB962C8B-B14F-4D97-AF65-F5344CB8AC3E}">
        <p14:creationId xmlns:p14="http://schemas.microsoft.com/office/powerpoint/2010/main" val="183332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3"/>
          <p:cNvSpPr>
            <a:spLocks noChangeArrowheads="1"/>
          </p:cNvSpPr>
          <p:nvPr/>
        </p:nvSpPr>
        <p:spPr bwMode="auto">
          <a:xfrm>
            <a:off x="174625" y="6499225"/>
            <a:ext cx="33464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nn-NO" altLang="it-IT" sz="1200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Kapur et al. J Clin Sleep Med. 2017;13:479–504.</a:t>
            </a:r>
            <a:endParaRPr lang="it-IT" altLang="it-IT" sz="1200" smtClean="0">
              <a:solidFill>
                <a:srgbClr val="000000"/>
              </a:solidFill>
              <a:latin typeface="Book Antiqua" pitchFamily="18" charset="0"/>
              <a:ea typeface="ＭＳ Ｐゴシック" pitchFamily="34" charset="-128"/>
            </a:endParaRPr>
          </a:p>
        </p:txBody>
      </p:sp>
      <p:pic>
        <p:nvPicPr>
          <p:cNvPr id="2488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1440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7">
            <a:extLst>
              <a:ext uri="{FF2B5EF4-FFF2-40B4-BE49-F238E27FC236}">
                <a16:creationId xmlns:a16="http://schemas.microsoft.com/office/drawing/2014/main" xmlns="" id="{ED7BDAD9-F2C8-4E84-805B-26742FAB9D0D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625" y="1328738"/>
            <a:ext cx="8774113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24883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2088"/>
            <a:ext cx="914400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31"/>
          <a:stretch>
            <a:fillRect/>
          </a:stretch>
        </p:blipFill>
        <p:spPr bwMode="auto">
          <a:xfrm>
            <a:off x="417513" y="2325688"/>
            <a:ext cx="8308975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7099646-7ABC-46C7-892F-7AB7B5DBA8C4}"/>
              </a:ext>
            </a:extLst>
          </p:cNvPr>
          <p:cNvSpPr/>
          <p:nvPr/>
        </p:nvSpPr>
        <p:spPr>
          <a:xfrm>
            <a:off x="804863" y="2692400"/>
            <a:ext cx="1023937" cy="160338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344F9C1-3793-4187-A586-1DB37930412D}"/>
              </a:ext>
            </a:extLst>
          </p:cNvPr>
          <p:cNvSpPr/>
          <p:nvPr/>
        </p:nvSpPr>
        <p:spPr>
          <a:xfrm>
            <a:off x="1914525" y="2881313"/>
            <a:ext cx="1022350" cy="160337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2320B15-E11D-4041-9AC9-E382EF633D90}"/>
              </a:ext>
            </a:extLst>
          </p:cNvPr>
          <p:cNvSpPr/>
          <p:nvPr/>
        </p:nvSpPr>
        <p:spPr>
          <a:xfrm>
            <a:off x="6353175" y="3235325"/>
            <a:ext cx="1023938" cy="158750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C5F1EB5-FB7D-43AE-BF80-7D84B5A0F4ED}"/>
              </a:ext>
            </a:extLst>
          </p:cNvPr>
          <p:cNvSpPr/>
          <p:nvPr/>
        </p:nvSpPr>
        <p:spPr>
          <a:xfrm>
            <a:off x="1914525" y="3595688"/>
            <a:ext cx="1022350" cy="158750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2ED75A2-BBE1-4A88-88C3-E94B1E7D3C8D}"/>
              </a:ext>
            </a:extLst>
          </p:cNvPr>
          <p:cNvSpPr/>
          <p:nvPr/>
        </p:nvSpPr>
        <p:spPr>
          <a:xfrm flipV="1">
            <a:off x="1955800" y="2684463"/>
            <a:ext cx="1408113" cy="168275"/>
          </a:xfrm>
          <a:prstGeom prst="rect">
            <a:avLst/>
          </a:prstGeom>
          <a:solidFill>
            <a:schemeClr val="tx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ADF0ED1-64DC-4A5F-AE96-F73E9B462121}"/>
              </a:ext>
            </a:extLst>
          </p:cNvPr>
          <p:cNvSpPr/>
          <p:nvPr/>
        </p:nvSpPr>
        <p:spPr>
          <a:xfrm flipV="1">
            <a:off x="3054350" y="2870200"/>
            <a:ext cx="1406525" cy="168275"/>
          </a:xfrm>
          <a:prstGeom prst="rect">
            <a:avLst/>
          </a:prstGeom>
          <a:solidFill>
            <a:schemeClr val="tx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A5818D8-1F38-4E82-800A-752B56BEB744}"/>
              </a:ext>
            </a:extLst>
          </p:cNvPr>
          <p:cNvSpPr/>
          <p:nvPr/>
        </p:nvSpPr>
        <p:spPr>
          <a:xfrm flipV="1">
            <a:off x="2425700" y="3230563"/>
            <a:ext cx="1282700" cy="160337"/>
          </a:xfrm>
          <a:prstGeom prst="rect">
            <a:avLst/>
          </a:prstGeom>
          <a:solidFill>
            <a:schemeClr val="tx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6E86178-0C44-4509-969A-F764E092749E}"/>
              </a:ext>
            </a:extLst>
          </p:cNvPr>
          <p:cNvSpPr/>
          <p:nvPr/>
        </p:nvSpPr>
        <p:spPr>
          <a:xfrm flipV="1">
            <a:off x="3521075" y="3581400"/>
            <a:ext cx="1408113" cy="188913"/>
          </a:xfrm>
          <a:prstGeom prst="rect">
            <a:avLst/>
          </a:prstGeom>
          <a:solidFill>
            <a:schemeClr val="tx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763" y="3952875"/>
            <a:ext cx="2141537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17513" y="4160838"/>
            <a:ext cx="5935662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en-US" altLang="it-IT" sz="1800" smtClean="0">
                <a:solidFill>
                  <a:srgbClr val="0000E6"/>
                </a:solidFill>
                <a:latin typeface="Book Antiqua" pitchFamily="18" charset="0"/>
                <a:ea typeface="ＭＳ Ｐゴシック" pitchFamily="34" charset="-128"/>
              </a:rPr>
              <a:t>Anamnesi, l’esame obiettivo, l’utilizzo degli algoritmi predittivi di SA ed i questionari presentano: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en-US" altLang="it-IT" sz="1800" smtClean="0">
                <a:solidFill>
                  <a:srgbClr val="0000E6"/>
                </a:solidFill>
                <a:latin typeface="Book Antiqua" pitchFamily="18" charset="0"/>
                <a:ea typeface="ＭＳ Ｐゴシック" pitchFamily="34" charset="-128"/>
              </a:rPr>
              <a:t>una SENSIBILITA’ nel range alto, ma non sufficiente per escludere adeguatamente la possibile presenza di SA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en-US" altLang="it-IT" sz="1800" smtClean="0">
                <a:solidFill>
                  <a:srgbClr val="0000E6"/>
                </a:solidFill>
                <a:latin typeface="Book Antiqua" pitchFamily="18" charset="0"/>
                <a:ea typeface="ＭＳ Ｐゴシック" pitchFamily="34" charset="-128"/>
              </a:rPr>
              <a:t>una SPECIFICITA’ tendenzialmente bassa che porta un alto numero di falsi positive e quindi limitano l’utilità di questi strumenti nella diagnosi di SA.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endParaRPr lang="en-US" altLang="it-IT" sz="1800" smtClean="0">
              <a:solidFill>
                <a:srgbClr val="0000E6"/>
              </a:solidFill>
              <a:latin typeface="Book Antiqua" pitchFamily="18" charset="0"/>
              <a:ea typeface="ＭＳ Ｐゴシック" pitchFamily="34" charset="-128"/>
            </a:endParaRPr>
          </a:p>
        </p:txBody>
      </p:sp>
      <p:sp>
        <p:nvSpPr>
          <p:cNvPr id="248849" name="Line 17"/>
          <p:cNvSpPr>
            <a:spLocks noChangeShapeType="1"/>
          </p:cNvSpPr>
          <p:nvPr/>
        </p:nvSpPr>
        <p:spPr bwMode="auto">
          <a:xfrm>
            <a:off x="174625" y="3235325"/>
            <a:ext cx="539750" cy="0"/>
          </a:xfrm>
          <a:prstGeom prst="line">
            <a:avLst/>
          </a:prstGeom>
          <a:noFill/>
          <a:ln w="38100">
            <a:solidFill>
              <a:srgbClr val="DE450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8850" name="Line 18"/>
          <p:cNvSpPr>
            <a:spLocks noChangeShapeType="1"/>
          </p:cNvSpPr>
          <p:nvPr/>
        </p:nvSpPr>
        <p:spPr bwMode="auto">
          <a:xfrm>
            <a:off x="174625" y="3754438"/>
            <a:ext cx="539750" cy="0"/>
          </a:xfrm>
          <a:prstGeom prst="line">
            <a:avLst/>
          </a:prstGeom>
          <a:noFill/>
          <a:ln w="38100">
            <a:solidFill>
              <a:srgbClr val="DE450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8851" name="Line 19"/>
          <p:cNvSpPr>
            <a:spLocks noChangeShapeType="1"/>
          </p:cNvSpPr>
          <p:nvPr/>
        </p:nvSpPr>
        <p:spPr bwMode="auto">
          <a:xfrm>
            <a:off x="2609850" y="4743450"/>
            <a:ext cx="2319338" cy="9525"/>
          </a:xfrm>
          <a:prstGeom prst="line">
            <a:avLst/>
          </a:prstGeom>
          <a:noFill/>
          <a:ln w="28575">
            <a:solidFill>
              <a:srgbClr val="DE450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48852" name="Text Box 20"/>
          <p:cNvSpPr txBox="1">
            <a:spLocks noChangeArrowheads="1"/>
          </p:cNvSpPr>
          <p:nvPr/>
        </p:nvSpPr>
        <p:spPr bwMode="auto">
          <a:xfrm>
            <a:off x="222250" y="220663"/>
            <a:ext cx="32988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400" b="1" smtClean="0">
                <a:solidFill>
                  <a:srgbClr val="DE45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LE OSAS DOBBIAMO</a:t>
            </a:r>
            <a:br>
              <a:rPr lang="it-IT" altLang="it-IT" sz="2400" b="1" smtClean="0">
                <a:solidFill>
                  <a:srgbClr val="DE45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r>
              <a:rPr lang="it-IT" altLang="it-IT" sz="2400" b="1" smtClean="0">
                <a:solidFill>
                  <a:srgbClr val="DE450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SOSPETTARLE NOI !</a:t>
            </a:r>
          </a:p>
        </p:txBody>
      </p:sp>
    </p:spTree>
    <p:extLst>
      <p:ext uri="{BB962C8B-B14F-4D97-AF65-F5344CB8AC3E}">
        <p14:creationId xmlns:p14="http://schemas.microsoft.com/office/powerpoint/2010/main" val="64410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" t="11595" r="69083" b="14558"/>
          <a:stretch>
            <a:fillRect/>
          </a:stretch>
        </p:blipFill>
        <p:spPr bwMode="auto">
          <a:xfrm>
            <a:off x="2123728" y="757829"/>
            <a:ext cx="4513262" cy="612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8" name="Line 7"/>
          <p:cNvSpPr>
            <a:spLocks noChangeShapeType="1"/>
          </p:cNvSpPr>
          <p:nvPr/>
        </p:nvSpPr>
        <p:spPr bwMode="auto">
          <a:xfrm>
            <a:off x="74613" y="728663"/>
            <a:ext cx="8774112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253959" name="Text Box 5"/>
          <p:cNvSpPr txBox="1">
            <a:spLocks noChangeArrowheads="1"/>
          </p:cNvSpPr>
          <p:nvPr/>
        </p:nvSpPr>
        <p:spPr bwMode="auto">
          <a:xfrm>
            <a:off x="452438" y="-93663"/>
            <a:ext cx="5349875" cy="82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it-IT" altLang="it-IT" sz="2400" b="1" smtClean="0">
                <a:solidFill>
                  <a:srgbClr val="FA2414"/>
                </a:solidFill>
                <a:latin typeface="Book Antiqua" pitchFamily="18" charset="0"/>
                <a:ea typeface="ＭＳ Ｐゴシック" pitchFamily="34" charset="-128"/>
              </a:rPr>
              <a:t>Scala analogica di Epworth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it-IT" altLang="it-IT" sz="2400" b="1" smtClean="0">
                <a:solidFill>
                  <a:srgbClr val="FA2414"/>
                </a:solidFill>
                <a:latin typeface="Book Antiqua" pitchFamily="18" charset="0"/>
                <a:ea typeface="ＭＳ Ｐゴシック" pitchFamily="34" charset="-128"/>
              </a:rPr>
              <a:t>Sugli “addormentamenti spontanei”</a:t>
            </a:r>
            <a:r>
              <a:rPr lang="it-IT" altLang="it-IT" sz="2400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26558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CustomShape 1"/>
          <p:cNvSpPr>
            <a:spLocks noChangeArrowheads="1"/>
          </p:cNvSpPr>
          <p:nvPr/>
        </p:nvSpPr>
        <p:spPr bwMode="auto">
          <a:xfrm>
            <a:off x="1385888" y="3573463"/>
            <a:ext cx="4913312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Titolo 1"/>
          <p:cNvSpPr>
            <a:spLocks noGrp="1"/>
          </p:cNvSpPr>
          <p:nvPr>
            <p:ph type="title" idx="4294967295"/>
          </p:nvPr>
        </p:nvSpPr>
        <p:spPr/>
        <p:txBody>
          <a:bodyPr anchor="b">
            <a:normAutofit fontScale="90000"/>
          </a:bodyPr>
          <a:lstStyle/>
          <a:p>
            <a:pPr algn="ctr"/>
            <a:r>
              <a:rPr lang="it-IT" altLang="it-IT" sz="3400" b="1">
                <a:solidFill>
                  <a:srgbClr val="DE450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it-IT" altLang="it-IT" sz="3400" b="1">
                <a:solidFill>
                  <a:srgbClr val="DE450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it-IT" altLang="it-IT" sz="3400" b="1">
                <a:solidFill>
                  <a:srgbClr val="DE450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it-IT" altLang="it-IT" sz="3400" b="1">
                <a:solidFill>
                  <a:srgbClr val="DE450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it-IT" altLang="it-IT" sz="2400" b="1">
                <a:solidFill>
                  <a:srgbClr val="DE450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ACentro Chirurgia Bariatrica di Firenze </a:t>
            </a:r>
            <a:br>
              <a:rPr lang="it-IT" altLang="it-IT" sz="2400" b="1">
                <a:solidFill>
                  <a:srgbClr val="DE450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it-IT" altLang="it-IT" sz="2400" b="1">
                <a:solidFill>
                  <a:srgbClr val="DE450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usiamo lo STOP BANG</a:t>
            </a:r>
            <a:br>
              <a:rPr lang="it-IT" altLang="it-IT" sz="2400" b="1">
                <a:solidFill>
                  <a:srgbClr val="DE450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it-IT" altLang="it-IT" sz="2400" b="1">
                <a:solidFill>
                  <a:srgbClr val="DE450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S</a:t>
            </a:r>
            <a:r>
              <a:rPr lang="it-IT" altLang="it-IT" sz="2400" b="1">
                <a:solidFill>
                  <a:srgbClr val="0000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noring </a:t>
            </a:r>
            <a:r>
              <a:rPr lang="it-IT" altLang="it-IT" sz="2400" b="1">
                <a:solidFill>
                  <a:srgbClr val="DE450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it-IT" altLang="it-IT" sz="2400" b="1">
                <a:solidFill>
                  <a:srgbClr val="0000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ired </a:t>
            </a:r>
            <a:r>
              <a:rPr lang="it-IT" altLang="it-IT" sz="2400" b="1">
                <a:solidFill>
                  <a:srgbClr val="DE450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</a:t>
            </a:r>
            <a:r>
              <a:rPr lang="it-IT" altLang="it-IT" sz="2400" b="1">
                <a:solidFill>
                  <a:srgbClr val="0000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bserved apnea </a:t>
            </a:r>
            <a:r>
              <a:rPr lang="it-IT" altLang="it-IT" sz="2400" b="1">
                <a:solidFill>
                  <a:srgbClr val="DE450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  <a:r>
              <a:rPr lang="it-IT" altLang="it-IT" sz="2400" b="1">
                <a:solidFill>
                  <a:srgbClr val="0000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ressure </a:t>
            </a:r>
            <a:r>
              <a:rPr lang="it-IT" altLang="it-IT" sz="2400" b="1">
                <a:solidFill>
                  <a:srgbClr val="DE450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</a:t>
            </a:r>
            <a:r>
              <a:rPr lang="it-IT" altLang="it-IT" sz="2400" b="1">
                <a:solidFill>
                  <a:srgbClr val="0000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 &gt; 35kg/mq </a:t>
            </a:r>
            <a:r>
              <a:rPr lang="it-IT" altLang="it-IT" sz="2400" b="1">
                <a:solidFill>
                  <a:srgbClr val="DE450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it-IT" altLang="it-IT" sz="2400" b="1">
                <a:solidFill>
                  <a:srgbClr val="0000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 </a:t>
            </a:r>
            <a:r>
              <a:rPr lang="it-IT" altLang="it-IT" sz="2400" b="1">
                <a:solidFill>
                  <a:srgbClr val="DE450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r>
              <a:rPr lang="it-IT" altLang="it-IT" sz="2400" b="1">
                <a:solidFill>
                  <a:srgbClr val="0000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eck </a:t>
            </a:r>
            <a:r>
              <a:rPr lang="it-IT" altLang="it-IT" sz="2400" b="1">
                <a:solidFill>
                  <a:srgbClr val="DE450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</a:t>
            </a:r>
            <a:r>
              <a:rPr lang="it-IT" altLang="it-IT" sz="2400" b="1">
                <a:solidFill>
                  <a:srgbClr val="0000E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ender</a:t>
            </a:r>
          </a:p>
        </p:txBody>
      </p:sp>
      <p:pic>
        <p:nvPicPr>
          <p:cNvPr id="25088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1833563"/>
            <a:ext cx="5480050" cy="419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ma 5"/>
          <p:cNvGraphicFramePr/>
          <p:nvPr/>
        </p:nvGraphicFramePr>
        <p:xfrm>
          <a:off x="6189800" y="2191871"/>
          <a:ext cx="2812613" cy="3845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50887" name="Text Box 7"/>
          <p:cNvSpPr txBox="1">
            <a:spLocks noChangeArrowheads="1"/>
          </p:cNvSpPr>
          <p:nvPr/>
        </p:nvSpPr>
        <p:spPr bwMode="auto">
          <a:xfrm>
            <a:off x="6180138" y="4457700"/>
            <a:ext cx="276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 smtClean="0">
                <a:solidFill>
                  <a:srgbClr val="000000"/>
                </a:solidFill>
                <a:latin typeface="Arial" pitchFamily="34" charset="0"/>
              </a:rPr>
              <a:t>+/- POLISONNOGRAFIA</a:t>
            </a:r>
          </a:p>
        </p:txBody>
      </p:sp>
      <p:sp>
        <p:nvSpPr>
          <p:cNvPr id="250888" name="Text Box 8"/>
          <p:cNvSpPr txBox="1">
            <a:spLocks noChangeArrowheads="1"/>
          </p:cNvSpPr>
          <p:nvPr/>
        </p:nvSpPr>
        <p:spPr bwMode="auto">
          <a:xfrm>
            <a:off x="3813175" y="5189538"/>
            <a:ext cx="2165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mtClean="0">
                <a:solidFill>
                  <a:srgbClr val="000000"/>
                </a:solidFill>
                <a:latin typeface="Arial" pitchFamily="34" charset="0"/>
              </a:rPr>
              <a:t>43,51 – 40,64 cm. *</a:t>
            </a:r>
          </a:p>
        </p:txBody>
      </p:sp>
      <p:sp>
        <p:nvSpPr>
          <p:cNvPr id="250889" name="Text Box 9"/>
          <p:cNvSpPr txBox="1">
            <a:spLocks noChangeArrowheads="1"/>
          </p:cNvSpPr>
          <p:nvPr/>
        </p:nvSpPr>
        <p:spPr bwMode="auto">
          <a:xfrm>
            <a:off x="1174750" y="6084888"/>
            <a:ext cx="427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mtClean="0">
                <a:solidFill>
                  <a:srgbClr val="000000"/>
                </a:solidFill>
                <a:latin typeface="Arial" pitchFamily="34" charset="0"/>
              </a:rPr>
              <a:t>* Collo &gt; 44 cm. = Alta probabilità OSAS</a:t>
            </a:r>
          </a:p>
        </p:txBody>
      </p:sp>
      <p:sp>
        <p:nvSpPr>
          <p:cNvPr id="250890" name="Text Box 10"/>
          <p:cNvSpPr txBox="1">
            <a:spLocks noChangeArrowheads="1"/>
          </p:cNvSpPr>
          <p:nvPr/>
        </p:nvSpPr>
        <p:spPr bwMode="auto">
          <a:xfrm>
            <a:off x="6032500" y="3389313"/>
            <a:ext cx="3111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 smtClean="0">
                <a:solidFill>
                  <a:srgbClr val="000000"/>
                </a:solidFill>
                <a:latin typeface="Arial" pitchFamily="34" charset="0"/>
              </a:rPr>
              <a:t>+/- VISITA CARDIOLOGICA</a:t>
            </a:r>
          </a:p>
        </p:txBody>
      </p:sp>
    </p:spTree>
    <p:extLst>
      <p:ext uri="{BB962C8B-B14F-4D97-AF65-F5344CB8AC3E}">
        <p14:creationId xmlns:p14="http://schemas.microsoft.com/office/powerpoint/2010/main" val="79876079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Text Box 5"/>
          <p:cNvSpPr txBox="1">
            <a:spLocks noChangeArrowheads="1"/>
          </p:cNvSpPr>
          <p:nvPr/>
        </p:nvSpPr>
        <p:spPr bwMode="auto">
          <a:xfrm>
            <a:off x="1169988" y="0"/>
            <a:ext cx="6689725" cy="9461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it-IT" altLang="it-IT" sz="2800" b="1" dirty="0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Centri italiani di Medicina del Sonno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it-IT" altLang="it-IT" sz="2800" b="1" dirty="0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Molto pochi, liste di attesa di 12-15 mesi</a:t>
            </a:r>
          </a:p>
        </p:txBody>
      </p:sp>
      <p:pic>
        <p:nvPicPr>
          <p:cNvPr id="257028" name="Picture 13" descr="Risultati immagini per cartina italia regio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909638"/>
            <a:ext cx="5213350" cy="594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327025" y="1579563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it-IT" altLang="it-IT" sz="1400" b="1" smtClean="0">
                <a:solidFill>
                  <a:srgbClr val="FF0000"/>
                </a:solidFill>
                <a:latin typeface="Book Antiqua" pitchFamily="18" charset="0"/>
                <a:ea typeface="ＭＳ Ｐゴシック" pitchFamily="34" charset="-128"/>
              </a:rPr>
              <a:t>0</a:t>
            </a: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463550" y="1984375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it-IT" altLang="it-IT" sz="1400" b="1" smtClean="0">
                <a:solidFill>
                  <a:srgbClr val="FF0000"/>
                </a:solidFill>
                <a:latin typeface="Book Antiqua" pitchFamily="18" charset="0"/>
                <a:ea typeface="ＭＳ Ｐゴシック" pitchFamily="34" charset="-128"/>
              </a:rPr>
              <a:t>19</a:t>
            </a: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625475" y="2390775"/>
            <a:ext cx="2730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it-IT" altLang="it-IT" sz="1400" b="1" smtClean="0">
                <a:solidFill>
                  <a:srgbClr val="FF0000"/>
                </a:solidFill>
                <a:latin typeface="Book Antiqua" pitchFamily="18" charset="0"/>
                <a:ea typeface="ＭＳ Ｐゴシック" pitchFamily="34" charset="-128"/>
              </a:rPr>
              <a:t>8</a:t>
            </a: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1227138" y="1708150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it-IT" altLang="it-IT" sz="1400" b="1" smtClean="0">
                <a:solidFill>
                  <a:srgbClr val="FF0000"/>
                </a:solidFill>
                <a:latin typeface="Book Antiqua" pitchFamily="18" charset="0"/>
                <a:ea typeface="ＭＳ Ｐゴシック" pitchFamily="34" charset="-128"/>
              </a:rPr>
              <a:t>35</a:t>
            </a: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1771650" y="1282700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it-IT" altLang="it-IT" sz="1400" b="1" smtClean="0">
                <a:solidFill>
                  <a:srgbClr val="FF0000"/>
                </a:solidFill>
                <a:latin typeface="Book Antiqua" pitchFamily="18" charset="0"/>
                <a:ea typeface="ＭＳ Ｐゴシック" pitchFamily="34" charset="-128"/>
              </a:rPr>
              <a:t>4</a:t>
            </a:r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1958975" y="1733550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it-IT" altLang="it-IT" sz="1400" b="1" smtClean="0">
                <a:solidFill>
                  <a:srgbClr val="FF0000"/>
                </a:solidFill>
                <a:latin typeface="Book Antiqua" pitchFamily="18" charset="0"/>
                <a:ea typeface="ＭＳ Ｐゴシック" pitchFamily="34" charset="-128"/>
              </a:rPr>
              <a:t>16</a:t>
            </a:r>
          </a:p>
        </p:txBody>
      </p:sp>
      <p:sp>
        <p:nvSpPr>
          <p:cNvPr id="3092" name="Text Box 20"/>
          <p:cNvSpPr txBox="1">
            <a:spLocks noChangeArrowheads="1"/>
          </p:cNvSpPr>
          <p:nvPr/>
        </p:nvSpPr>
        <p:spPr bwMode="auto">
          <a:xfrm>
            <a:off x="2444750" y="1441450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it-IT" altLang="it-IT" sz="1400" b="1" smtClean="0">
                <a:solidFill>
                  <a:srgbClr val="FF0000"/>
                </a:solidFill>
                <a:latin typeface="Book Antiqua" pitchFamily="18" charset="0"/>
                <a:ea typeface="ＭＳ Ｐゴシック" pitchFamily="34" charset="-128"/>
              </a:rPr>
              <a:t>4</a:t>
            </a:r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1868488" y="2298700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it-IT" altLang="it-IT" sz="1400" b="1" smtClean="0">
                <a:solidFill>
                  <a:srgbClr val="FF0000"/>
                </a:solidFill>
                <a:latin typeface="Book Antiqua" pitchFamily="18" charset="0"/>
                <a:ea typeface="ＭＳ Ｐゴシック" pitchFamily="34" charset="-128"/>
              </a:rPr>
              <a:t>13</a:t>
            </a:r>
          </a:p>
        </p:txBody>
      </p:sp>
      <p:sp>
        <p:nvSpPr>
          <p:cNvPr id="3094" name="Text Box 22"/>
          <p:cNvSpPr txBox="1">
            <a:spLocks noChangeArrowheads="1"/>
          </p:cNvSpPr>
          <p:nvPr/>
        </p:nvSpPr>
        <p:spPr bwMode="auto">
          <a:xfrm>
            <a:off x="1755775" y="2841625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it-IT" altLang="it-IT" sz="1400" b="1" smtClean="0">
                <a:solidFill>
                  <a:srgbClr val="FF0000"/>
                </a:solidFill>
                <a:latin typeface="Book Antiqua" pitchFamily="18" charset="0"/>
                <a:ea typeface="ＭＳ Ｐゴシック" pitchFamily="34" charset="-128"/>
              </a:rPr>
              <a:t>11</a:t>
            </a:r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2590800" y="2979738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it-IT" altLang="it-IT" sz="1400" b="1" smtClean="0">
                <a:solidFill>
                  <a:srgbClr val="FF0000"/>
                </a:solidFill>
                <a:latin typeface="Book Antiqua" pitchFamily="18" charset="0"/>
                <a:ea typeface="ＭＳ Ｐゴシック" pitchFamily="34" charset="-128"/>
              </a:rPr>
              <a:t>7</a:t>
            </a:r>
          </a:p>
        </p:txBody>
      </p:sp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2278063" y="3167063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it-IT" altLang="it-IT" sz="1400" b="1" smtClean="0">
                <a:solidFill>
                  <a:srgbClr val="FF0000"/>
                </a:solidFill>
                <a:latin typeface="Book Antiqua" pitchFamily="18" charset="0"/>
                <a:ea typeface="ＭＳ Ｐゴシック" pitchFamily="34" charset="-128"/>
              </a:rPr>
              <a:t>3</a:t>
            </a:r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2308225" y="3697288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it-IT" altLang="it-IT" sz="1400" b="1" smtClean="0">
                <a:solidFill>
                  <a:srgbClr val="FF0000"/>
                </a:solidFill>
                <a:latin typeface="Book Antiqua" pitchFamily="18" charset="0"/>
                <a:ea typeface="ＭＳ Ｐゴシック" pitchFamily="34" charset="-128"/>
              </a:rPr>
              <a:t>21</a:t>
            </a:r>
          </a:p>
        </p:txBody>
      </p:sp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2795588" y="3541713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it-IT" altLang="it-IT" sz="1400" b="1" smtClean="0">
                <a:solidFill>
                  <a:srgbClr val="FF0000"/>
                </a:solidFill>
                <a:latin typeface="Book Antiqua" pitchFamily="18" charset="0"/>
                <a:ea typeface="ＭＳ Ｐゴシック" pitchFamily="34" charset="-128"/>
              </a:rPr>
              <a:t>5</a:t>
            </a:r>
          </a:p>
        </p:txBody>
      </p:sp>
      <p:sp>
        <p:nvSpPr>
          <p:cNvPr id="3099" name="Text Box 27"/>
          <p:cNvSpPr txBox="1">
            <a:spLocks noChangeArrowheads="1"/>
          </p:cNvSpPr>
          <p:nvPr/>
        </p:nvSpPr>
        <p:spPr bwMode="auto">
          <a:xfrm>
            <a:off x="3182938" y="3857625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it-IT" altLang="it-IT" sz="1400" b="1" smtClean="0">
                <a:solidFill>
                  <a:srgbClr val="FF0000"/>
                </a:solidFill>
                <a:latin typeface="Book Antiqua" pitchFamily="18" charset="0"/>
                <a:ea typeface="ＭＳ Ｐゴシック" pitchFamily="34" charset="-128"/>
              </a:rPr>
              <a:t>1</a:t>
            </a:r>
          </a:p>
        </p:txBody>
      </p:sp>
      <p:sp>
        <p:nvSpPr>
          <p:cNvPr id="3100" name="Text Box 28"/>
          <p:cNvSpPr txBox="1">
            <a:spLocks noChangeArrowheads="1"/>
          </p:cNvSpPr>
          <p:nvPr/>
        </p:nvSpPr>
        <p:spPr bwMode="auto">
          <a:xfrm>
            <a:off x="3255963" y="4230688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it-IT" altLang="it-IT" sz="1400" b="1" smtClean="0">
                <a:solidFill>
                  <a:srgbClr val="FF0000"/>
                </a:solidFill>
                <a:latin typeface="Book Antiqua" pitchFamily="18" charset="0"/>
                <a:ea typeface="ＭＳ Ｐゴシック" pitchFamily="34" charset="-128"/>
              </a:rPr>
              <a:t>17</a:t>
            </a:r>
          </a:p>
        </p:txBody>
      </p:sp>
      <p:sp>
        <p:nvSpPr>
          <p:cNvPr id="3101" name="Text Box 29"/>
          <p:cNvSpPr txBox="1">
            <a:spLocks noChangeArrowheads="1"/>
          </p:cNvSpPr>
          <p:nvPr/>
        </p:nvSpPr>
        <p:spPr bwMode="auto">
          <a:xfrm>
            <a:off x="3471863" y="3946525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it-IT" altLang="it-IT" sz="1400" b="1" smtClean="0">
                <a:solidFill>
                  <a:srgbClr val="FF0000"/>
                </a:solidFill>
                <a:latin typeface="Book Antiqua" pitchFamily="18" charset="0"/>
                <a:ea typeface="ＭＳ Ｐゴシック" pitchFamily="34" charset="-128"/>
              </a:rPr>
              <a:t>19</a:t>
            </a:r>
          </a:p>
        </p:txBody>
      </p:sp>
      <p:sp>
        <p:nvSpPr>
          <p:cNvPr id="3102" name="Text Box 30"/>
          <p:cNvSpPr txBox="1">
            <a:spLocks noChangeArrowheads="1"/>
          </p:cNvSpPr>
          <p:nvPr/>
        </p:nvSpPr>
        <p:spPr bwMode="auto">
          <a:xfrm>
            <a:off x="3659188" y="4405313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it-IT" altLang="it-IT" sz="1400" b="1" smtClean="0">
                <a:solidFill>
                  <a:srgbClr val="FF0000"/>
                </a:solidFill>
                <a:latin typeface="Book Antiqua" pitchFamily="18" charset="0"/>
                <a:ea typeface="ＭＳ Ｐゴシック" pitchFamily="34" charset="-128"/>
              </a:rPr>
              <a:t>4</a:t>
            </a:r>
          </a:p>
        </p:txBody>
      </p:sp>
      <p:sp>
        <p:nvSpPr>
          <p:cNvPr id="3103" name="Text Box 31"/>
          <p:cNvSpPr txBox="1">
            <a:spLocks noChangeArrowheads="1"/>
          </p:cNvSpPr>
          <p:nvPr/>
        </p:nvSpPr>
        <p:spPr bwMode="auto">
          <a:xfrm>
            <a:off x="3975100" y="5135563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it-IT" altLang="it-IT" sz="1400" b="1" smtClean="0">
                <a:solidFill>
                  <a:srgbClr val="FF0000"/>
                </a:solidFill>
                <a:latin typeface="Book Antiqua" pitchFamily="18" charset="0"/>
                <a:ea typeface="ＭＳ Ｐゴシック" pitchFamily="34" charset="-128"/>
              </a:rPr>
              <a:t>8</a:t>
            </a:r>
          </a:p>
        </p:txBody>
      </p:sp>
      <p:sp>
        <p:nvSpPr>
          <p:cNvPr id="3104" name="Text Box 32"/>
          <p:cNvSpPr txBox="1">
            <a:spLocks noChangeArrowheads="1"/>
          </p:cNvSpPr>
          <p:nvPr/>
        </p:nvSpPr>
        <p:spPr bwMode="auto">
          <a:xfrm>
            <a:off x="3048000" y="6065838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it-IT" altLang="it-IT" sz="1400" b="1" smtClean="0">
                <a:solidFill>
                  <a:srgbClr val="FF0000"/>
                </a:solidFill>
                <a:latin typeface="Book Antiqua" pitchFamily="18" charset="0"/>
                <a:ea typeface="ＭＳ Ｐゴシック" pitchFamily="34" charset="-128"/>
              </a:rPr>
              <a:t>17</a:t>
            </a:r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auto">
          <a:xfrm>
            <a:off x="820738" y="4538663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it-IT" altLang="it-IT" sz="1400" b="1" smtClean="0">
                <a:solidFill>
                  <a:srgbClr val="FF0000"/>
                </a:solidFill>
                <a:latin typeface="Book Antiqua" pitchFamily="18" charset="0"/>
                <a:ea typeface="ＭＳ Ｐゴシック" pitchFamily="34" charset="-128"/>
              </a:rPr>
              <a:t>7</a:t>
            </a:r>
          </a:p>
        </p:txBody>
      </p:sp>
      <p:pic>
        <p:nvPicPr>
          <p:cNvPr id="25704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6048375"/>
            <a:ext cx="1141412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CF0777B1-2506-4FEB-998B-31AE7E9E082E}"/>
              </a:ext>
            </a:extLst>
          </p:cNvPr>
          <p:cNvSpPr txBox="1"/>
          <p:nvPr/>
        </p:nvSpPr>
        <p:spPr>
          <a:xfrm>
            <a:off x="5227638" y="1257300"/>
            <a:ext cx="3562350" cy="4367213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600" b="1" dirty="0">
                <a:solidFill>
                  <a:srgbClr val="000000"/>
                </a:solidFill>
                <a:latin typeface="Book Antiqua" panose="02040602050305030304" pitchFamily="18" charset="0"/>
                <a:ea typeface="ＭＳ Ｐゴシック" pitchFamily="34" charset="-128"/>
              </a:rPr>
              <a:t>Numeri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dirty="0">
                <a:solidFill>
                  <a:srgbClr val="000000"/>
                </a:solidFill>
                <a:latin typeface="Book Antiqua" panose="02040602050305030304" pitchFamily="18" charset="0"/>
                <a:ea typeface="ＭＳ Ｐゴシック" pitchFamily="34" charset="-128"/>
              </a:rPr>
              <a:t>Circa 2.000.000 di persone affette da disturbi del sonno, con un’</a:t>
            </a:r>
            <a:r>
              <a:rPr lang="it-IT" sz="1400" b="1" dirty="0">
                <a:solidFill>
                  <a:srgbClr val="000000"/>
                </a:solidFill>
                <a:latin typeface="Book Antiqua" panose="02040602050305030304" pitchFamily="18" charset="0"/>
                <a:ea typeface="ＭＳ Ｐゴシック" pitchFamily="34" charset="-128"/>
              </a:rPr>
              <a:t>incidenza</a:t>
            </a:r>
            <a:r>
              <a:rPr lang="it-IT" sz="1400" dirty="0">
                <a:solidFill>
                  <a:srgbClr val="000000"/>
                </a:solidFill>
                <a:latin typeface="Book Antiqua" panose="02040602050305030304" pitchFamily="18" charset="0"/>
                <a:ea typeface="ＭＳ Ｐゴシック" pitchFamily="34" charset="-128"/>
              </a:rPr>
              <a:t> del 49,7% tra gli uomini e del 23,4% tra le donne.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800" dirty="0">
              <a:solidFill>
                <a:srgbClr val="000000"/>
              </a:solidFill>
              <a:latin typeface="Book Antiqua" panose="02040602050305030304" pitchFamily="18" charset="0"/>
              <a:ea typeface="ＭＳ Ｐゴシック" pitchFamily="34" charset="-128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dirty="0">
                <a:solidFill>
                  <a:srgbClr val="000000"/>
                </a:solidFill>
                <a:latin typeface="Book Antiqua" panose="02040602050305030304" pitchFamily="18" charset="0"/>
                <a:ea typeface="ＭＳ Ｐゴシック" pitchFamily="34" charset="-128"/>
              </a:rPr>
              <a:t>Prevalenza</a:t>
            </a:r>
            <a:r>
              <a:rPr lang="it-IT" sz="1400" dirty="0">
                <a:solidFill>
                  <a:srgbClr val="000000"/>
                </a:solidFill>
                <a:latin typeface="Book Antiqua" panose="02040602050305030304" pitchFamily="18" charset="0"/>
                <a:ea typeface="ＭＳ Ｐゴシック" pitchFamily="34" charset="-128"/>
              </a:rPr>
              <a:t> dell’OSAS dell’adulto molto variabile a seconda dei criteri adottati per definire la malattia e delle caratteristiche delle popolazioni considerate.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srgbClr val="000000"/>
              </a:solidFill>
              <a:latin typeface="Book Antiqua" panose="02040602050305030304" pitchFamily="18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srgbClr val="000000"/>
              </a:solidFill>
              <a:latin typeface="Book Antiqua" panose="02040602050305030304" pitchFamily="18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srgbClr val="000000"/>
              </a:solidFill>
              <a:latin typeface="Book Antiqua" panose="02040602050305030304" pitchFamily="18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srgbClr val="000000"/>
              </a:solidFill>
              <a:latin typeface="Book Antiqua" panose="02040602050305030304" pitchFamily="18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srgbClr val="000000"/>
              </a:solidFill>
              <a:latin typeface="Book Antiqua" panose="02040602050305030304" pitchFamily="18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srgbClr val="000000"/>
              </a:solidFill>
              <a:latin typeface="Book Antiqua" panose="02040602050305030304" pitchFamily="18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srgbClr val="000000"/>
              </a:solidFill>
              <a:latin typeface="Book Antiqua" panose="02040602050305030304" pitchFamily="18" charset="0"/>
              <a:ea typeface="ＭＳ Ｐゴシック" pitchFamily="34" charset="-128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dirty="0">
              <a:solidFill>
                <a:srgbClr val="000000"/>
              </a:solidFill>
              <a:latin typeface="Book Antiqua" panose="02040602050305030304" pitchFamily="18" charset="0"/>
              <a:ea typeface="ＭＳ Ｐゴシック" pitchFamily="34" charset="-128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BBA1AFAF-F2F5-496E-B3AD-D657EAA90758}"/>
              </a:ext>
            </a:extLst>
          </p:cNvPr>
          <p:cNvSpPr/>
          <p:nvPr/>
        </p:nvSpPr>
        <p:spPr>
          <a:xfrm>
            <a:off x="3363913" y="2289175"/>
            <a:ext cx="973137" cy="406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dirty="0">
                <a:solidFill>
                  <a:srgbClr val="FF0000"/>
                </a:solidFill>
                <a:latin typeface="Book Antiqua" panose="02040602050305030304" pitchFamily="18" charset="0"/>
              </a:rPr>
              <a:t>219</a:t>
            </a:r>
          </a:p>
        </p:txBody>
      </p:sp>
      <p:pic>
        <p:nvPicPr>
          <p:cNvPr id="3074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4" t="22414" r="48094" b="21150"/>
          <a:stretch>
            <a:fillRect/>
          </a:stretch>
        </p:blipFill>
        <p:spPr bwMode="auto">
          <a:xfrm>
            <a:off x="6465888" y="3644900"/>
            <a:ext cx="10858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60" t="22414" r="1865" b="21150"/>
          <a:stretch>
            <a:fillRect/>
          </a:stretch>
        </p:blipFill>
        <p:spPr bwMode="auto">
          <a:xfrm>
            <a:off x="7313613" y="3284538"/>
            <a:ext cx="1420812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CasellaDiTesto 1">
            <a:extLst>
              <a:ext uri="{FF2B5EF4-FFF2-40B4-BE49-F238E27FC236}">
                <a16:creationId xmlns:a16="http://schemas.microsoft.com/office/drawing/2014/main" xmlns="" id="{14A823D1-C56D-4B2D-8932-ED2D35EFF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0" y="5295900"/>
            <a:ext cx="3225800" cy="254000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it-IT" altLang="it-IT" sz="1000" b="1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Fumo attivo, Diabete, Assunzione di alcolici</a:t>
            </a:r>
          </a:p>
        </p:txBody>
      </p:sp>
      <p:pic>
        <p:nvPicPr>
          <p:cNvPr id="3075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6" t="22414" r="26221" b="21150"/>
          <a:stretch>
            <a:fillRect/>
          </a:stretch>
        </p:blipFill>
        <p:spPr bwMode="auto">
          <a:xfrm>
            <a:off x="5348288" y="3644900"/>
            <a:ext cx="10477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4848225" y="5867400"/>
            <a:ext cx="4322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it-IT" altLang="it-IT" sz="1400" b="1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1.582.000: </a:t>
            </a:r>
            <a:r>
              <a:rPr lang="it-IT" altLang="it-IT" sz="1400" smtClean="0">
                <a:solidFill>
                  <a:srgbClr val="000000"/>
                </a:solidFill>
                <a:latin typeface="Book Antiqua" pitchFamily="18" charset="0"/>
                <a:ea typeface="ＭＳ Ｐゴシック" pitchFamily="34" charset="-128"/>
              </a:rPr>
              <a:t>i pazienti non diagnosticati in Italia</a:t>
            </a: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3571875" y="6005513"/>
            <a:ext cx="4287838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¡"/>
              <a:defRPr sz="27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l"/>
              <a:defRPr sz="23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it-IT" altLang="it-IT" sz="1600" b="1" smtClean="0">
                <a:solidFill>
                  <a:srgbClr val="FF0000"/>
                </a:solidFill>
                <a:latin typeface="Book Antiqua" pitchFamily="18" charset="0"/>
                <a:ea typeface="ＭＳ Ｐゴシック" pitchFamily="34" charset="-128"/>
              </a:rPr>
              <a:t>Dovrebbero studiare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CCCCFF"/>
              </a:buClr>
              <a:buFontTx/>
              <a:buNone/>
            </a:pPr>
            <a:r>
              <a:rPr lang="it-IT" altLang="it-IT" sz="1600" b="1" smtClean="0">
                <a:solidFill>
                  <a:srgbClr val="FF0000"/>
                </a:solidFill>
                <a:latin typeface="Book Antiqua" pitchFamily="18" charset="0"/>
                <a:ea typeface="ＭＳ Ｐゴシック" pitchFamily="34" charset="-128"/>
              </a:rPr>
              <a:t>Circa 20 persone/centro/ giorno per 1 anno comprese domeniche e festivi!</a:t>
            </a:r>
            <a:endParaRPr lang="it-IT" altLang="it-IT" sz="1600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20848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0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0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0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/>
      <p:bldP spid="3087" grpId="0"/>
      <p:bldP spid="3088" grpId="0"/>
      <p:bldP spid="3089" grpId="0"/>
      <p:bldP spid="3090" grpId="0"/>
      <p:bldP spid="3091" grpId="0"/>
      <p:bldP spid="3092" grpId="0"/>
      <p:bldP spid="3093" grpId="0"/>
      <p:bldP spid="3094" grpId="0"/>
      <p:bldP spid="3095" grpId="0"/>
      <p:bldP spid="3096" grpId="0"/>
      <p:bldP spid="3097" grpId="0"/>
      <p:bldP spid="3098" grpId="0"/>
      <p:bldP spid="3099" grpId="0"/>
      <p:bldP spid="3100" grpId="0"/>
      <p:bldP spid="3101" grpId="0"/>
      <p:bldP spid="3102" grpId="0"/>
      <p:bldP spid="3103" grpId="0"/>
      <p:bldP spid="3104" grpId="0"/>
      <p:bldP spid="3105" grpId="0"/>
      <p:bldP spid="2" grpId="0" animBg="1"/>
      <p:bldP spid="3" grpId="0" animBg="1"/>
      <p:bldP spid="30" grpId="0" animBg="1"/>
      <p:bldP spid="4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899592" y="3212976"/>
            <a:ext cx="698477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smtClean="0"/>
              <a:t>Although the term </a:t>
            </a:r>
            <a:r>
              <a:rPr lang="en-US" sz="2400" b="1" dirty="0" smtClean="0"/>
              <a:t>masked hypertension (MH) </a:t>
            </a:r>
            <a:r>
              <a:rPr lang="en-US" sz="2400" dirty="0" smtClean="0"/>
              <a:t>was originally defined for </a:t>
            </a:r>
            <a:r>
              <a:rPr lang="en-US" sz="2400" b="1" dirty="0" smtClean="0"/>
              <a:t>untreated patients </a:t>
            </a:r>
            <a:r>
              <a:rPr lang="en-US" sz="2400" dirty="0" smtClean="0"/>
              <a:t>for hypertension, now also it is used the term </a:t>
            </a:r>
            <a:r>
              <a:rPr lang="en-US" sz="2400" b="1" dirty="0" smtClean="0"/>
              <a:t>masked uncontrolled hypertension (MUCH) </a:t>
            </a:r>
            <a:r>
              <a:rPr lang="en-US" sz="2400" dirty="0" smtClean="0"/>
              <a:t>in </a:t>
            </a:r>
            <a:r>
              <a:rPr lang="en-US" sz="2400" b="1" dirty="0" smtClean="0"/>
              <a:t>treated patients </a:t>
            </a:r>
            <a:r>
              <a:rPr lang="en-US" sz="2400" dirty="0" smtClean="0"/>
              <a:t>(office BP controlled but home or ambulatory BP elevated) </a:t>
            </a:r>
            <a:endParaRPr lang="it-IT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53" y="152400"/>
            <a:ext cx="7331893" cy="285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13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12911"/>
              </p:ext>
            </p:extLst>
          </p:nvPr>
        </p:nvGraphicFramePr>
        <p:xfrm>
          <a:off x="0" y="381000"/>
          <a:ext cx="9144000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6" name="Diapositiva" r:id="rId3" imgW="5064125" imgH="3376613" progId="PowerPoint.Slide.8">
                  <p:embed/>
                </p:oleObj>
              </mc:Choice>
              <mc:Fallback>
                <p:oleObj name="Diapositiva" r:id="rId3" imgW="5064125" imgH="3376613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81000"/>
                        <a:ext cx="9144000" cy="609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CasellaDiTesto 3"/>
          <p:cNvSpPr txBox="1">
            <a:spLocks noChangeArrowheads="1"/>
          </p:cNvSpPr>
          <p:nvPr/>
        </p:nvSpPr>
        <p:spPr bwMode="auto">
          <a:xfrm>
            <a:off x="6172200" y="4684713"/>
            <a:ext cx="8675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(30%)</a:t>
            </a:r>
            <a:endParaRPr lang="it-IT" altLang="it-IT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499992" y="980728"/>
            <a:ext cx="576064" cy="43204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508104" y="3573016"/>
            <a:ext cx="2161169" cy="861774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it-IT" sz="25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Masked</a:t>
            </a:r>
            <a:r>
              <a:rPr lang="it-IT" sz="25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it-IT" sz="25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Uncontrolled</a:t>
            </a:r>
            <a:endParaRPr lang="it-IT" sz="25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32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3515"/>
            <a:ext cx="8433107" cy="6680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66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3029792"/>
              </p:ext>
            </p:extLst>
          </p:nvPr>
        </p:nvGraphicFramePr>
        <p:xfrm>
          <a:off x="0" y="381000"/>
          <a:ext cx="9144000" cy="60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8" name="Diapositiva" r:id="rId3" imgW="5064125" imgH="3376613" progId="PowerPoint.Slide.8">
                  <p:embed/>
                </p:oleObj>
              </mc:Choice>
              <mc:Fallback>
                <p:oleObj name="Diapositiva" r:id="rId3" imgW="5064125" imgH="3376613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81000"/>
                        <a:ext cx="9144000" cy="609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CasellaDiTesto 1"/>
          <p:cNvSpPr txBox="1">
            <a:spLocks noChangeArrowheads="1"/>
          </p:cNvSpPr>
          <p:nvPr/>
        </p:nvSpPr>
        <p:spPr bwMode="auto">
          <a:xfrm>
            <a:off x="3419475" y="3028950"/>
            <a:ext cx="849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(11%)</a:t>
            </a:r>
          </a:p>
        </p:txBody>
      </p:sp>
      <p:sp>
        <p:nvSpPr>
          <p:cNvPr id="26628" name="CasellaDiTesto 3"/>
          <p:cNvSpPr txBox="1">
            <a:spLocks noChangeArrowheads="1"/>
          </p:cNvSpPr>
          <p:nvPr/>
        </p:nvSpPr>
        <p:spPr bwMode="auto">
          <a:xfrm>
            <a:off x="6172200" y="4684713"/>
            <a:ext cx="8675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(15%)</a:t>
            </a:r>
            <a:endParaRPr lang="it-IT" altLang="it-IT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499992" y="980728"/>
            <a:ext cx="576064" cy="43204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528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266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123825"/>
            <a:ext cx="9039225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99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2109788"/>
            <a:ext cx="90868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364044" y="1196752"/>
            <a:ext cx="6447855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3200" dirty="0" err="1" smtClean="0"/>
              <a:t>Prognostic</a:t>
            </a:r>
            <a:r>
              <a:rPr lang="it-IT" sz="3200" dirty="0" smtClean="0"/>
              <a:t> </a:t>
            </a:r>
            <a:r>
              <a:rPr lang="it-IT" sz="3200" dirty="0" err="1" smtClean="0"/>
              <a:t>role</a:t>
            </a:r>
            <a:r>
              <a:rPr lang="it-IT" sz="3200" dirty="0" smtClean="0"/>
              <a:t> of MH in CKD </a:t>
            </a:r>
            <a:r>
              <a:rPr lang="it-IT" sz="3200" dirty="0" err="1" smtClean="0"/>
              <a:t>patients</a:t>
            </a:r>
            <a:endParaRPr lang="it-IT" sz="3200" dirty="0"/>
          </a:p>
        </p:txBody>
      </p:sp>
      <p:sp>
        <p:nvSpPr>
          <p:cNvPr id="5" name="CasellaDiTesto 4"/>
          <p:cNvSpPr txBox="1"/>
          <p:nvPr/>
        </p:nvSpPr>
        <p:spPr>
          <a:xfrm flipH="1">
            <a:off x="4283968" y="6281642"/>
            <a:ext cx="468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 smtClean="0"/>
              <a:t>C. </a:t>
            </a:r>
            <a:r>
              <a:rPr lang="it-IT" sz="1400" dirty="0" err="1" smtClean="0"/>
              <a:t>Wang</a:t>
            </a:r>
            <a:r>
              <a:rPr lang="it-IT" sz="1400" dirty="0" smtClean="0"/>
              <a:t> et al. </a:t>
            </a:r>
            <a:r>
              <a:rPr lang="it-IT" sz="1400" dirty="0" err="1" smtClean="0"/>
              <a:t>Int</a:t>
            </a:r>
            <a:r>
              <a:rPr lang="it-IT" sz="1400" dirty="0" smtClean="0"/>
              <a:t>. J </a:t>
            </a:r>
            <a:r>
              <a:rPr lang="it-IT" sz="1400" dirty="0" err="1" smtClean="0"/>
              <a:t>Cardiology</a:t>
            </a:r>
            <a:r>
              <a:rPr lang="it-IT" sz="1400" dirty="0" smtClean="0"/>
              <a:t>, 2017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46642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52388"/>
            <a:ext cx="9067800" cy="67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127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5275"/>
            <a:ext cx="7067931" cy="561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11560" y="260648"/>
            <a:ext cx="8292066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1" dirty="0" smtClean="0"/>
              <a:t>Incidence </a:t>
            </a:r>
            <a:r>
              <a:rPr lang="en-US" b="1" dirty="0"/>
              <a:t>of cardiovascular events in untreated and treated normotensive (NT) and masked hypertensive (MHT) non-diabetic </a:t>
            </a:r>
            <a:r>
              <a:rPr lang="en-US" b="1" dirty="0" smtClean="0"/>
              <a:t>subjects (IDACO meta-analysis)</a:t>
            </a:r>
            <a:endParaRPr lang="it-IT" b="1" dirty="0"/>
          </a:p>
        </p:txBody>
      </p:sp>
      <p:sp>
        <p:nvSpPr>
          <p:cNvPr id="5" name="Rettangolo 4"/>
          <p:cNvSpPr/>
          <p:nvPr/>
        </p:nvSpPr>
        <p:spPr>
          <a:xfrm>
            <a:off x="4908506" y="6525344"/>
            <a:ext cx="41279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 Franklin S. et al. European </a:t>
            </a:r>
            <a:r>
              <a:rPr lang="en-US" sz="1200" dirty="0"/>
              <a:t>Heart Journal (2017) 38, 1112–1118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49966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8077200" cy="543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752600" y="381000"/>
            <a:ext cx="5715000" cy="396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>
                <a:solidFill>
                  <a:srgbClr val="FFFFFF"/>
                </a:solidFill>
                <a:latin typeface="Arial" pitchFamily="34" charset="0"/>
              </a:rPr>
              <a:t>  Inversione del ritmo sonno-veglia</a:t>
            </a:r>
          </a:p>
        </p:txBody>
      </p:sp>
    </p:spTree>
    <p:extLst>
      <p:ext uri="{BB962C8B-B14F-4D97-AF65-F5344CB8AC3E}">
        <p14:creationId xmlns:p14="http://schemas.microsoft.com/office/powerpoint/2010/main" val="309386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520"/>
            <a:ext cx="8352928" cy="6480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7041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83" y="73286"/>
            <a:ext cx="8024858" cy="639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453409"/>
            <a:ext cx="4320480" cy="26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6106278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53" y="836712"/>
            <a:ext cx="6069995" cy="57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07583" y="659456"/>
            <a:ext cx="2204450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Conclusions</a:t>
            </a:r>
            <a:endParaRPr lang="it-IT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59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595313"/>
            <a:ext cx="9029700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24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115616" y="2132856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1. reverse </a:t>
            </a:r>
            <a:r>
              <a:rPr lang="en-US" sz="2400" dirty="0"/>
              <a:t>white-coat </a:t>
            </a:r>
            <a:r>
              <a:rPr lang="en-US" sz="2400" dirty="0" smtClean="0"/>
              <a:t>hypertension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2. gray coat </a:t>
            </a:r>
            <a:r>
              <a:rPr lang="en-US" sz="2400" dirty="0" smtClean="0"/>
              <a:t>hypertension</a:t>
            </a:r>
            <a:endParaRPr lang="it-IT" sz="2400" dirty="0"/>
          </a:p>
        </p:txBody>
      </p:sp>
      <p:sp>
        <p:nvSpPr>
          <p:cNvPr id="5" name="Rettangolo 4"/>
          <p:cNvSpPr/>
          <p:nvPr/>
        </p:nvSpPr>
        <p:spPr>
          <a:xfrm>
            <a:off x="1210951" y="1076983"/>
            <a:ext cx="6722097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800" dirty="0"/>
              <a:t>Colorful description of masked hypertension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926673"/>
            <a:ext cx="3384419" cy="2262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65104"/>
            <a:ext cx="3528435" cy="2123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2276"/>
            <a:ext cx="4071318" cy="245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46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259632" y="2780928"/>
            <a:ext cx="59584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Meta-analyses and recent studies have shown that the risk of CV events is substantially greater in masked hypertension compared with </a:t>
            </a:r>
            <a:r>
              <a:rPr lang="en-US" sz="2400" dirty="0" err="1" smtClean="0"/>
              <a:t>normotension</a:t>
            </a:r>
            <a:r>
              <a:rPr lang="en-US" sz="2400" dirty="0" smtClean="0"/>
              <a:t>, and </a:t>
            </a:r>
            <a:r>
              <a:rPr lang="en-US" sz="2400" b="1" dirty="0" smtClean="0"/>
              <a:t>close to or greater than that of sustained hypertension.</a:t>
            </a:r>
            <a:endParaRPr lang="it-IT" sz="24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259632" y="1516142"/>
            <a:ext cx="589616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2400" dirty="0" smtClean="0"/>
              <a:t>CV </a:t>
            </a:r>
            <a:r>
              <a:rPr lang="it-IT" sz="2400" dirty="0" err="1" smtClean="0"/>
              <a:t>risk</a:t>
            </a:r>
            <a:r>
              <a:rPr lang="it-IT" sz="2400" dirty="0" smtClean="0"/>
              <a:t> in </a:t>
            </a:r>
            <a:r>
              <a:rPr lang="it-IT" sz="2400" dirty="0" err="1"/>
              <a:t>P</a:t>
            </a:r>
            <a:r>
              <a:rPr lang="it-IT" sz="2400" dirty="0" err="1" smtClean="0"/>
              <a:t>atients</a:t>
            </a:r>
            <a:r>
              <a:rPr lang="it-IT" sz="2400" dirty="0" smtClean="0"/>
              <a:t> with </a:t>
            </a:r>
            <a:r>
              <a:rPr lang="it-IT" sz="2400" dirty="0" err="1" smtClean="0"/>
              <a:t>Masked</a:t>
            </a:r>
            <a:r>
              <a:rPr lang="it-IT" sz="2400" dirty="0" smtClean="0"/>
              <a:t> </a:t>
            </a:r>
            <a:r>
              <a:rPr lang="it-IT" sz="2400" dirty="0" err="1" smtClean="0"/>
              <a:t>Hypertension</a:t>
            </a:r>
            <a:r>
              <a:rPr lang="it-IT" sz="2400" dirty="0" smtClean="0"/>
              <a:t> </a:t>
            </a:r>
            <a:endParaRPr lang="it-IT" sz="2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228184" y="6381328"/>
            <a:ext cx="253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ESC/ESH </a:t>
            </a:r>
            <a:r>
              <a:rPr lang="it-IT" dirty="0" err="1" smtClean="0"/>
              <a:t>Guidelines</a:t>
            </a:r>
            <a:r>
              <a:rPr lang="it-IT" dirty="0" smtClean="0"/>
              <a:t> 2018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6003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8077200" cy="543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752600" y="381000"/>
            <a:ext cx="5715000" cy="39687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>
                <a:solidFill>
                  <a:srgbClr val="FFFFFF"/>
                </a:solidFill>
                <a:latin typeface="Arial" pitchFamily="34" charset="0"/>
              </a:rPr>
              <a:t>  Inversione del ritmo sonno-veglia</a:t>
            </a:r>
          </a:p>
        </p:txBody>
      </p:sp>
    </p:spTree>
    <p:extLst>
      <p:ext uri="{BB962C8B-B14F-4D97-AF65-F5344CB8AC3E}">
        <p14:creationId xmlns:p14="http://schemas.microsoft.com/office/powerpoint/2010/main" val="427363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83243"/>
            <a:ext cx="4680520" cy="141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074" y="2060848"/>
            <a:ext cx="5999340" cy="4542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835696" y="1876182"/>
            <a:ext cx="578607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Global </a:t>
            </a:r>
            <a:r>
              <a:rPr lang="it-IT" dirty="0" err="1" smtClean="0"/>
              <a:t>Longitudinal</a:t>
            </a:r>
            <a:r>
              <a:rPr lang="it-IT" dirty="0" smtClean="0"/>
              <a:t> </a:t>
            </a:r>
            <a:r>
              <a:rPr lang="it-IT" dirty="0" err="1" smtClean="0"/>
              <a:t>Strain</a:t>
            </a:r>
            <a:r>
              <a:rPr lang="it-IT" dirty="0" smtClean="0"/>
              <a:t> in </a:t>
            </a:r>
            <a:r>
              <a:rPr lang="it-IT" dirty="0" err="1" smtClean="0"/>
              <a:t>untreated</a:t>
            </a:r>
            <a:r>
              <a:rPr lang="it-IT" dirty="0" smtClean="0"/>
              <a:t>  MH and SH </a:t>
            </a:r>
            <a:r>
              <a:rPr lang="it-IT" dirty="0" err="1" smtClean="0"/>
              <a:t>patients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7205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59768"/>
            <a:ext cx="6677025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995936" y="6464369"/>
            <a:ext cx="49685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Tadic_et_al-2017-The_Journal_of_Clinical_Hypertension</a:t>
            </a:r>
          </a:p>
        </p:txBody>
      </p:sp>
      <p:sp>
        <p:nvSpPr>
          <p:cNvPr id="5" name="Rettangolo 4"/>
          <p:cNvSpPr/>
          <p:nvPr/>
        </p:nvSpPr>
        <p:spPr>
          <a:xfrm>
            <a:off x="1547663" y="188640"/>
            <a:ext cx="6388993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dirty="0"/>
              <a:t> Left atrial (LA) phasic function assessed by echocardiographic volumetric method and LA total longitudinal strain.</a:t>
            </a:r>
          </a:p>
        </p:txBody>
      </p:sp>
    </p:spTree>
    <p:extLst>
      <p:ext uri="{BB962C8B-B14F-4D97-AF65-F5344CB8AC3E}">
        <p14:creationId xmlns:p14="http://schemas.microsoft.com/office/powerpoint/2010/main" val="239142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Artistico">
  <a:themeElements>
    <a:clrScheme name="Artistico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Artistic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rtistico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istico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istico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istico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istico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istico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istico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Artistico">
  <a:themeElements>
    <a:clrScheme name="Artistico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Artistic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rtistico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istico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istico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tistico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istico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istico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tistico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3_D2.0 Content_dark">
  <a:themeElements>
    <a:clrScheme name="D2.0 Content_d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3_D2.0 Content_dark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2.0 Content_d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2.0 Content_dar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2.0 Content_dar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2.0 Content_dar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2.0 Content_dar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2.0 Content_dar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2.0 Content_dar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2.0 Content_dar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2.0 Content_dar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2.0 Content_dar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2.0 Content_dar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2.0 Content_dar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Filigrana">
  <a:themeElements>
    <a:clrScheme name="Filigran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Filigran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iligran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ligrana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ligrana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ligrana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ligrana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ligrana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ligrana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ligrana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ligrana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Struttura predefinita">
  <a:themeElements>
    <a:clrScheme name="2_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Microsoft Office 98">
  <a:themeElements>
    <a:clrScheme name="">
      <a:dk1>
        <a:srgbClr val="000000"/>
      </a:dk1>
      <a:lt1>
        <a:srgbClr val="ECEA4A"/>
      </a:lt1>
      <a:dk2>
        <a:srgbClr val="070557"/>
      </a:dk2>
      <a:lt2>
        <a:srgbClr val="71F4E4"/>
      </a:lt2>
      <a:accent1>
        <a:srgbClr val="F76B7E"/>
      </a:accent1>
      <a:accent2>
        <a:srgbClr val="FFA971"/>
      </a:accent2>
      <a:accent3>
        <a:srgbClr val="AAAAB4"/>
      </a:accent3>
      <a:accent4>
        <a:srgbClr val="C9C83E"/>
      </a:accent4>
      <a:accent5>
        <a:srgbClr val="FABAC0"/>
      </a:accent5>
      <a:accent6>
        <a:srgbClr val="E79966"/>
      </a:accent6>
      <a:hlink>
        <a:srgbClr val="A4FF83"/>
      </a:hlink>
      <a:folHlink>
        <a:srgbClr val="FFFFFF"/>
      </a:folHlink>
    </a:clrScheme>
    <a:fontScheme name="Microsoft Office 98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1132</Words>
  <Application>Microsoft Office PowerPoint</Application>
  <PresentationFormat>Presentazione su schermo (4:3)</PresentationFormat>
  <Paragraphs>188</Paragraphs>
  <Slides>47</Slides>
  <Notes>4</Notes>
  <HiddenSlides>10</HiddenSlides>
  <MMClips>0</MMClips>
  <ScaleCrop>false</ScaleCrop>
  <HeadingPairs>
    <vt:vector size="6" baseType="variant">
      <vt:variant>
        <vt:lpstr>Tema</vt:lpstr>
      </vt:variant>
      <vt:variant>
        <vt:i4>13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47</vt:i4>
      </vt:variant>
    </vt:vector>
  </HeadingPairs>
  <TitlesOfParts>
    <vt:vector size="62" baseType="lpstr">
      <vt:lpstr>Tema di Office</vt:lpstr>
      <vt:lpstr>Struttura predefinita</vt:lpstr>
      <vt:lpstr>13_D2.0 Content_dark</vt:lpstr>
      <vt:lpstr>1_Struttura predefinita</vt:lpstr>
      <vt:lpstr>2_Struttura predefinita</vt:lpstr>
      <vt:lpstr>1_Filigrana</vt:lpstr>
      <vt:lpstr>3_Struttura predefinita</vt:lpstr>
      <vt:lpstr>4_Struttura predefinita</vt:lpstr>
      <vt:lpstr>Microsoft Office 98</vt:lpstr>
      <vt:lpstr>Artistico</vt:lpstr>
      <vt:lpstr>1_Artistico</vt:lpstr>
      <vt:lpstr>5_Struttura predefinita</vt:lpstr>
      <vt:lpstr>6_Struttura predefinita</vt:lpstr>
      <vt:lpstr>Diapositiva</vt:lpstr>
      <vt:lpstr>Picture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Come cambia l’epidemiologia in pochi anni   Ipertensione secondaria 2010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L’ 85% dei pazienti con OSAS clinicamente significativa e curabile non vengono riconosciuti.  I casi di OSAS inviati alle cure  rappresentano solo la "punta dell'iceberg". Somers et al. Circulation. 2008;118:1080-1111 </vt:lpstr>
      <vt:lpstr>Presentazione standard di PowerPoint</vt:lpstr>
      <vt:lpstr>Presentazione standard di PowerPoint</vt:lpstr>
      <vt:lpstr>Presentazione standard di PowerPoint</vt:lpstr>
      <vt:lpstr>  ACentro Chirurgia Bariatrica di Firenze   usiamo lo STOP BANG  Snoring Tired Observed apnea Pressure Bmi &gt; 35kg/mq Age Neck Gender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User</dc:creator>
  <cp:lastModifiedBy>User</cp:lastModifiedBy>
  <cp:revision>46</cp:revision>
  <dcterms:created xsi:type="dcterms:W3CDTF">2018-10-09T07:41:35Z</dcterms:created>
  <dcterms:modified xsi:type="dcterms:W3CDTF">2018-10-11T08:21:52Z</dcterms:modified>
</cp:coreProperties>
</file>