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8" r:id="rId3"/>
    <p:sldMasterId id="2147483720" r:id="rId4"/>
  </p:sldMasterIdLst>
  <p:notesMasterIdLst>
    <p:notesMasterId r:id="rId93"/>
  </p:notesMasterIdLst>
  <p:handoutMasterIdLst>
    <p:handoutMasterId r:id="rId94"/>
  </p:handoutMasterIdLst>
  <p:sldIdLst>
    <p:sldId id="256" r:id="rId5"/>
    <p:sldId id="328" r:id="rId6"/>
    <p:sldId id="617" r:id="rId7"/>
    <p:sldId id="618" r:id="rId8"/>
    <p:sldId id="348" r:id="rId9"/>
    <p:sldId id="327" r:id="rId10"/>
    <p:sldId id="321" r:id="rId11"/>
    <p:sldId id="322" r:id="rId12"/>
    <p:sldId id="391" r:id="rId13"/>
    <p:sldId id="326" r:id="rId14"/>
    <p:sldId id="509" r:id="rId15"/>
    <p:sldId id="387" r:id="rId16"/>
    <p:sldId id="440" r:id="rId17"/>
    <p:sldId id="441" r:id="rId18"/>
    <p:sldId id="443" r:id="rId19"/>
    <p:sldId id="620" r:id="rId20"/>
    <p:sldId id="456" r:id="rId21"/>
    <p:sldId id="457" r:id="rId22"/>
    <p:sldId id="684" r:id="rId23"/>
    <p:sldId id="490" r:id="rId24"/>
    <p:sldId id="690" r:id="rId25"/>
    <p:sldId id="489" r:id="rId26"/>
    <p:sldId id="498" r:id="rId27"/>
    <p:sldId id="499" r:id="rId28"/>
    <p:sldId id="491" r:id="rId29"/>
    <p:sldId id="497" r:id="rId30"/>
    <p:sldId id="510" r:id="rId31"/>
    <p:sldId id="478" r:id="rId32"/>
    <p:sldId id="475" r:id="rId33"/>
    <p:sldId id="470" r:id="rId34"/>
    <p:sldId id="471" r:id="rId35"/>
    <p:sldId id="472" r:id="rId36"/>
    <p:sldId id="473" r:id="rId37"/>
    <p:sldId id="480" r:id="rId38"/>
    <p:sldId id="484" r:id="rId39"/>
    <p:sldId id="479" r:id="rId40"/>
    <p:sldId id="621" r:id="rId41"/>
    <p:sldId id="395" r:id="rId42"/>
    <p:sldId id="685" r:id="rId43"/>
    <p:sldId id="686" r:id="rId44"/>
    <p:sldId id="624" r:id="rId45"/>
    <p:sldId id="628" r:id="rId46"/>
    <p:sldId id="629" r:id="rId47"/>
    <p:sldId id="634" r:id="rId48"/>
    <p:sldId id="630" r:id="rId49"/>
    <p:sldId id="633" r:id="rId50"/>
    <p:sldId id="626" r:id="rId51"/>
    <p:sldId id="632" r:id="rId52"/>
    <p:sldId id="565" r:id="rId53"/>
    <p:sldId id="423" r:id="rId54"/>
    <p:sldId id="414" r:id="rId55"/>
    <p:sldId id="429" r:id="rId56"/>
    <p:sldId id="514" r:id="rId57"/>
    <p:sldId id="516" r:id="rId58"/>
    <p:sldId id="517" r:id="rId59"/>
    <p:sldId id="518" r:id="rId60"/>
    <p:sldId id="520" r:id="rId61"/>
    <p:sldId id="521" r:id="rId62"/>
    <p:sldId id="523" r:id="rId63"/>
    <p:sldId id="656" r:id="rId64"/>
    <p:sldId id="524" r:id="rId65"/>
    <p:sldId id="525" r:id="rId66"/>
    <p:sldId id="657" r:id="rId67"/>
    <p:sldId id="536" r:id="rId68"/>
    <p:sldId id="658" r:id="rId69"/>
    <p:sldId id="537" r:id="rId70"/>
    <p:sldId id="538" r:id="rId71"/>
    <p:sldId id="659" r:id="rId72"/>
    <p:sldId id="541" r:id="rId73"/>
    <p:sldId id="682" r:id="rId74"/>
    <p:sldId id="662" r:id="rId75"/>
    <p:sldId id="664" r:id="rId76"/>
    <p:sldId id="665" r:id="rId77"/>
    <p:sldId id="666" r:id="rId78"/>
    <p:sldId id="669" r:id="rId79"/>
    <p:sldId id="670" r:id="rId80"/>
    <p:sldId id="671" r:id="rId81"/>
    <p:sldId id="672" r:id="rId82"/>
    <p:sldId id="673" r:id="rId83"/>
    <p:sldId id="674" r:id="rId84"/>
    <p:sldId id="683" r:id="rId85"/>
    <p:sldId id="675" r:id="rId86"/>
    <p:sldId id="687" r:id="rId87"/>
    <p:sldId id="688" r:id="rId88"/>
    <p:sldId id="691" r:id="rId89"/>
    <p:sldId id="543" r:id="rId90"/>
    <p:sldId id="544" r:id="rId91"/>
    <p:sldId id="689" r:id="rId9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60C"/>
    <a:srgbClr val="FFFFFF"/>
    <a:srgbClr val="FFCC99"/>
    <a:srgbClr val="5B95EB"/>
    <a:srgbClr val="578A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7" autoAdjust="0"/>
  </p:normalViewPr>
  <p:slideViewPr>
    <p:cSldViewPr>
      <p:cViewPr varScale="1">
        <p:scale>
          <a:sx n="110" d="100"/>
          <a:sy n="110" d="100"/>
        </p:scale>
        <p:origin x="161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A91A32-C671-4E7F-BB52-57748C41E16F}" type="datetimeFigureOut">
              <a:rPr lang="it-IT" smtClean="0"/>
              <a:pPr/>
              <a:t>09/10/2018</a:t>
            </a:fld>
            <a:endParaRPr lang="en-US"/>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25C996E-ADE4-46BA-93B3-9FD99C6F79B1}" type="slidenum">
              <a:rPr lang="en-US" smtClean="0"/>
              <a:pPr/>
              <a:t>‹N›</a:t>
            </a:fld>
            <a:endParaRPr lang="en-US"/>
          </a:p>
        </p:txBody>
      </p:sp>
    </p:spTree>
    <p:extLst>
      <p:ext uri="{BB962C8B-B14F-4D97-AF65-F5344CB8AC3E}">
        <p14:creationId xmlns:p14="http://schemas.microsoft.com/office/powerpoint/2010/main" val="206761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97AE36-9FC2-4BB9-9547-BE55598C939F}" type="datetimeFigureOut">
              <a:rPr lang="it-IT" smtClean="0"/>
              <a:pPr/>
              <a:t>09/10/2018</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2245B0-A15B-4839-8346-DBFA79BA054A}" type="slidenum">
              <a:rPr lang="en-US" smtClean="0"/>
              <a:pPr/>
              <a:t>‹N›</a:t>
            </a:fld>
            <a:endParaRPr lang="en-US"/>
          </a:p>
        </p:txBody>
      </p:sp>
    </p:spTree>
    <p:extLst>
      <p:ext uri="{BB962C8B-B14F-4D97-AF65-F5344CB8AC3E}">
        <p14:creationId xmlns:p14="http://schemas.microsoft.com/office/powerpoint/2010/main" val="2835243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482245B0-A15B-4839-8346-DBFA79BA054A}" type="slidenum">
              <a:rPr lang="en-US" smtClean="0"/>
              <a:pPr/>
              <a:t>28</a:t>
            </a:fld>
            <a:endParaRPr lang="en-US"/>
          </a:p>
        </p:txBody>
      </p:sp>
    </p:spTree>
    <p:extLst>
      <p:ext uri="{BB962C8B-B14F-4D97-AF65-F5344CB8AC3E}">
        <p14:creationId xmlns:p14="http://schemas.microsoft.com/office/powerpoint/2010/main" val="10664036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9" name="Titolo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17" name="Sottotito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30" name="Segnaposto data 29"/>
          <p:cNvSpPr>
            <a:spLocks noGrp="1"/>
          </p:cNvSpPr>
          <p:nvPr>
            <p:ph type="dt" sz="half" idx="10"/>
          </p:nvPr>
        </p:nvSpPr>
        <p:spPr/>
        <p:txBody>
          <a:bodyPr/>
          <a:lstStyle/>
          <a:p>
            <a:fld id="{E0F9E9A9-A269-4E38-81AD-04D50AB6D5C7}" type="datetime1">
              <a:rPr lang="it-IT" smtClean="0"/>
              <a:pPr/>
              <a:t>09/10/2018</a:t>
            </a:fld>
            <a:endParaRPr lang="it-IT"/>
          </a:p>
        </p:txBody>
      </p:sp>
      <p:sp>
        <p:nvSpPr>
          <p:cNvPr id="19" name="Segnaposto piè di pagina 18"/>
          <p:cNvSpPr>
            <a:spLocks noGrp="1"/>
          </p:cNvSpPr>
          <p:nvPr>
            <p:ph type="ftr" sz="quarter" idx="11"/>
          </p:nvPr>
        </p:nvSpPr>
        <p:spPr/>
        <p:txBody>
          <a:bodyPr/>
          <a:lstStyle/>
          <a:p>
            <a:r>
              <a:rPr lang="it-IT" smtClean="0"/>
              <a:t>Milano, 18 ottobre 2013</a:t>
            </a:r>
            <a:endParaRPr lang="it-IT"/>
          </a:p>
        </p:txBody>
      </p:sp>
      <p:sp>
        <p:nvSpPr>
          <p:cNvPr id="27" name="Segnaposto numero diapositiva 26"/>
          <p:cNvSpPr>
            <a:spLocks noGrp="1"/>
          </p:cNvSpPr>
          <p:nvPr>
            <p:ph type="sldNum" sz="quarter" idx="12"/>
          </p:nvPr>
        </p:nvSpPr>
        <p:spPr/>
        <p:txBody>
          <a:bodyPr/>
          <a:lstStyle/>
          <a:p>
            <a:fld id="{B007B441-5312-499D-93C3-6E37886527FA}" type="slidenum">
              <a:rPr lang="it-IT" smtClean="0"/>
              <a:pPr/>
              <a:t>‹N›</a:t>
            </a:fld>
            <a:endParaRPr lang="it-IT"/>
          </a:p>
        </p:txBody>
      </p:sp>
      <p:pic>
        <p:nvPicPr>
          <p:cNvPr id="7" name="Immagine 6" descr="CCM_Colori_60_72.jpg"/>
          <p:cNvPicPr>
            <a:picLocks noChangeAspect="1"/>
          </p:cNvPicPr>
          <p:nvPr userDrawn="1"/>
        </p:nvPicPr>
        <p:blipFill>
          <a:blip r:embed="rId2" cstate="print"/>
          <a:stretch>
            <a:fillRect/>
          </a:stretch>
        </p:blipFill>
        <p:spPr>
          <a:xfrm>
            <a:off x="8143900" y="6477010"/>
            <a:ext cx="1000100" cy="380990"/>
          </a:xfrm>
          <a:prstGeom prst="rect">
            <a:avLst/>
          </a:prstGeom>
        </p:spPr>
      </p:pic>
    </p:spTree>
  </p:cSld>
  <p:clrMapOvr>
    <a:overrideClrMapping bg1="dk1" tx1="lt1" bg2="dk2" tx2="lt2" accent1="accent1" accent2="accent2" accent3="accent3" accent4="accent4" accent5="accent5" accent6="accent6" hlink="hlink" folHlink="folHlink"/>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DFE59FC7-1EFA-4B90-A997-DFFDD15425DA}" type="datetime1">
              <a:rPr lang="it-IT" smtClean="0"/>
              <a:pPr/>
              <a:t>09/10/2018</a:t>
            </a:fld>
            <a:endParaRPr lang="it-IT"/>
          </a:p>
        </p:txBody>
      </p:sp>
      <p:sp>
        <p:nvSpPr>
          <p:cNvPr id="5" name="Segnaposto piè di pagina 4"/>
          <p:cNvSpPr>
            <a:spLocks noGrp="1"/>
          </p:cNvSpPr>
          <p:nvPr>
            <p:ph type="ftr" sz="quarter" idx="11"/>
          </p:nvPr>
        </p:nvSpPr>
        <p:spPr/>
        <p:txBody>
          <a:bodyPr/>
          <a:lstStyle/>
          <a:p>
            <a:r>
              <a:rPr lang="it-IT" smtClean="0"/>
              <a:t>Milano, 18 ottobre 2013</a:t>
            </a:r>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914401"/>
            <a:ext cx="2057400" cy="5211763"/>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914401"/>
            <a:ext cx="6019800" cy="5211763"/>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2E3476C2-D1A1-42B5-A76D-23DD2C22D911}" type="datetime1">
              <a:rPr lang="it-IT" smtClean="0"/>
              <a:pPr/>
              <a:t>09/10/2018</a:t>
            </a:fld>
            <a:endParaRPr lang="it-IT"/>
          </a:p>
        </p:txBody>
      </p:sp>
      <p:sp>
        <p:nvSpPr>
          <p:cNvPr id="5" name="Segnaposto piè di pagina 4"/>
          <p:cNvSpPr>
            <a:spLocks noGrp="1"/>
          </p:cNvSpPr>
          <p:nvPr>
            <p:ph type="ftr" sz="quarter" idx="11"/>
          </p:nvPr>
        </p:nvSpPr>
        <p:spPr/>
        <p:txBody>
          <a:bodyPr/>
          <a:lstStyle/>
          <a:p>
            <a:r>
              <a:rPr lang="it-IT" smtClean="0"/>
              <a:t>Milano, 18 ottobre 2013</a:t>
            </a:r>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transition>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9" name="Titolo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17" name="Sottotito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30" name="Segnaposto data 29"/>
          <p:cNvSpPr>
            <a:spLocks noGrp="1"/>
          </p:cNvSpPr>
          <p:nvPr>
            <p:ph type="dt" sz="half" idx="10"/>
          </p:nvPr>
        </p:nvSpPr>
        <p:spPr/>
        <p:txBody>
          <a:bodyPr/>
          <a:lstStyle/>
          <a:p>
            <a:fld id="{E0F9E9A9-A269-4E38-81AD-04D50AB6D5C7}" type="datetime1">
              <a:rPr lang="it-IT" smtClean="0">
                <a:solidFill>
                  <a:srgbClr val="90C6F6">
                    <a:shade val="90000"/>
                  </a:srgbClr>
                </a:solidFill>
              </a:rPr>
              <a:pPr/>
              <a:t>09/10/2018</a:t>
            </a:fld>
            <a:endParaRPr lang="it-IT">
              <a:solidFill>
                <a:srgbClr val="90C6F6">
                  <a:shade val="90000"/>
                </a:srgbClr>
              </a:solidFill>
            </a:endParaRPr>
          </a:p>
        </p:txBody>
      </p:sp>
      <p:sp>
        <p:nvSpPr>
          <p:cNvPr id="19" name="Segnaposto piè di pagina 18"/>
          <p:cNvSpPr>
            <a:spLocks noGrp="1"/>
          </p:cNvSpPr>
          <p:nvPr>
            <p:ph type="ftr" sz="quarter" idx="11"/>
          </p:nvPr>
        </p:nvSpPr>
        <p:spPr/>
        <p:txBody>
          <a:bodyPr/>
          <a:lstStyle/>
          <a:p>
            <a:r>
              <a:rPr lang="it-IT" smtClean="0">
                <a:solidFill>
                  <a:srgbClr val="90C6F6">
                    <a:shade val="90000"/>
                  </a:srgbClr>
                </a:solidFill>
              </a:rPr>
              <a:t>Milano, 18 ottobre 2013</a:t>
            </a:r>
            <a:endParaRPr lang="it-IT">
              <a:solidFill>
                <a:srgbClr val="90C6F6">
                  <a:shade val="90000"/>
                </a:srgbClr>
              </a:solidFill>
            </a:endParaRPr>
          </a:p>
        </p:txBody>
      </p:sp>
      <p:sp>
        <p:nvSpPr>
          <p:cNvPr id="27" name="Segnaposto numero diapositiva 26"/>
          <p:cNvSpPr>
            <a:spLocks noGrp="1"/>
          </p:cNvSpPr>
          <p:nvPr>
            <p:ph type="sldNum" sz="quarter" idx="12"/>
          </p:nvPr>
        </p:nvSpPr>
        <p:spPr/>
        <p:txBody>
          <a:bodyPr/>
          <a:lstStyle/>
          <a:p>
            <a:fld id="{B007B441-5312-499D-93C3-6E37886527FA}" type="slidenum">
              <a:rPr lang="it-IT" smtClean="0">
                <a:solidFill>
                  <a:srgbClr val="90C6F6">
                    <a:shade val="90000"/>
                  </a:srgbClr>
                </a:solidFill>
              </a:rPr>
              <a:pPr/>
              <a:t>‹N›</a:t>
            </a:fld>
            <a:endParaRPr lang="it-IT">
              <a:solidFill>
                <a:srgbClr val="90C6F6">
                  <a:shade val="90000"/>
                </a:srgbClr>
              </a:solidFill>
            </a:endParaRPr>
          </a:p>
        </p:txBody>
      </p:sp>
      <p:pic>
        <p:nvPicPr>
          <p:cNvPr id="7" name="Immagine 6" descr="CCM_Colori_60_72.jpg"/>
          <p:cNvPicPr>
            <a:picLocks noChangeAspect="1"/>
          </p:cNvPicPr>
          <p:nvPr userDrawn="1"/>
        </p:nvPicPr>
        <p:blipFill>
          <a:blip r:embed="rId2" cstate="print"/>
          <a:stretch>
            <a:fillRect/>
          </a:stretch>
        </p:blipFill>
        <p:spPr>
          <a:xfrm>
            <a:off x="8143900" y="6477010"/>
            <a:ext cx="1000100" cy="380990"/>
          </a:xfrm>
          <a:prstGeom prst="rect">
            <a:avLst/>
          </a:prstGeom>
        </p:spPr>
      </p:pic>
    </p:spTree>
    <p:extLst>
      <p:ext uri="{BB962C8B-B14F-4D97-AF65-F5344CB8AC3E}">
        <p14:creationId xmlns:p14="http://schemas.microsoft.com/office/powerpoint/2010/main" val="1777661355"/>
      </p:ext>
    </p:extLst>
  </p:cSld>
  <p:clrMapOvr>
    <a:overrideClrMapping bg1="dk1" tx1="lt1" bg2="dk2" tx2="lt2" accent1="accent1" accent2="accent2" accent3="accent3" accent4="accent4" accent5="accent5" accent6="accent6" hlink="hlink" folHlink="folHlink"/>
  </p:clrMapOvr>
  <p:transition>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72FA3FA6-1C28-4306-8D01-C48A1E77D5A7}" type="datetime1">
              <a:rPr lang="it-IT" smtClean="0">
                <a:solidFill>
                  <a:srgbClr val="04617B">
                    <a:shade val="90000"/>
                  </a:srgbClr>
                </a:solidFill>
              </a:rPr>
              <a:pPr/>
              <a:t>09/10/2018</a:t>
            </a:fld>
            <a:endParaRPr lang="it-IT">
              <a:solidFill>
                <a:srgbClr val="04617B">
                  <a:shade val="90000"/>
                </a:srgbClr>
              </a:solidFill>
            </a:endParaRPr>
          </a:p>
        </p:txBody>
      </p:sp>
      <p:sp>
        <p:nvSpPr>
          <p:cNvPr id="5" name="Segnaposto piè di pagina 4"/>
          <p:cNvSpPr>
            <a:spLocks noGrp="1"/>
          </p:cNvSpPr>
          <p:nvPr>
            <p:ph type="ftr" sz="quarter" idx="11"/>
          </p:nvPr>
        </p:nvSpPr>
        <p:spPr/>
        <p:txBody>
          <a:bodyPr/>
          <a:lstStyle/>
          <a:p>
            <a:r>
              <a:rPr lang="it-IT" smtClean="0">
                <a:solidFill>
                  <a:srgbClr val="04617B">
                    <a:shade val="90000"/>
                  </a:srgbClr>
                </a:solidFill>
              </a:rPr>
              <a:t>Milano, 18 ottobre 2013</a:t>
            </a:r>
            <a:endParaRPr lang="it-IT">
              <a:solidFill>
                <a:srgbClr val="04617B">
                  <a:shade val="90000"/>
                </a:srgbClr>
              </a:solidFill>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srgbClr val="04617B">
                    <a:shade val="90000"/>
                  </a:srgbClr>
                </a:solidFill>
              </a:rPr>
              <a:pPr/>
              <a:t>‹N›</a:t>
            </a:fld>
            <a:endParaRPr lang="it-IT">
              <a:solidFill>
                <a:srgbClr val="04617B">
                  <a:shade val="90000"/>
                </a:srgbClr>
              </a:solidFill>
            </a:endParaRPr>
          </a:p>
        </p:txBody>
      </p:sp>
    </p:spTree>
    <p:extLst>
      <p:ext uri="{BB962C8B-B14F-4D97-AF65-F5344CB8AC3E}">
        <p14:creationId xmlns:p14="http://schemas.microsoft.com/office/powerpoint/2010/main" val="4283245310"/>
      </p:ext>
    </p:extLst>
  </p:cSld>
  <p:clrMapOvr>
    <a:masterClrMapping/>
  </p:clrMapOvr>
  <p:transition>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p>
            <a:fld id="{9B0E1424-01DF-41B5-807F-24134E10646B}" type="datetime1">
              <a:rPr lang="it-IT" smtClean="0">
                <a:solidFill>
                  <a:srgbClr val="90C6F6">
                    <a:shade val="90000"/>
                  </a:srgbClr>
                </a:solidFill>
              </a:rPr>
              <a:pPr/>
              <a:t>09/10/2018</a:t>
            </a:fld>
            <a:endParaRPr lang="it-IT">
              <a:solidFill>
                <a:srgbClr val="90C6F6">
                  <a:shade val="90000"/>
                </a:srgbClr>
              </a:solidFill>
            </a:endParaRPr>
          </a:p>
        </p:txBody>
      </p:sp>
      <p:sp>
        <p:nvSpPr>
          <p:cNvPr id="5" name="Segnaposto piè di pagina 4"/>
          <p:cNvSpPr>
            <a:spLocks noGrp="1"/>
          </p:cNvSpPr>
          <p:nvPr>
            <p:ph type="ftr" sz="quarter" idx="11"/>
          </p:nvPr>
        </p:nvSpPr>
        <p:spPr/>
        <p:txBody>
          <a:bodyPr/>
          <a:lstStyle/>
          <a:p>
            <a:r>
              <a:rPr lang="it-IT" smtClean="0">
                <a:solidFill>
                  <a:srgbClr val="90C6F6">
                    <a:shade val="90000"/>
                  </a:srgbClr>
                </a:solidFill>
              </a:rPr>
              <a:t>Milano, 18 ottobre 2013</a:t>
            </a:r>
            <a:endParaRPr lang="it-IT">
              <a:solidFill>
                <a:srgbClr val="90C6F6">
                  <a:shade val="90000"/>
                </a:srgbClr>
              </a:solidFill>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srgbClr val="90C6F6">
                    <a:shade val="90000"/>
                  </a:srgbClr>
                </a:solidFill>
              </a:rPr>
              <a:pPr/>
              <a:t>‹N›</a:t>
            </a:fld>
            <a:endParaRPr lang="it-IT">
              <a:solidFill>
                <a:srgbClr val="90C6F6">
                  <a:shade val="90000"/>
                </a:srgbClr>
              </a:solidFill>
            </a:endParaRPr>
          </a:p>
        </p:txBody>
      </p:sp>
    </p:spTree>
    <p:extLst>
      <p:ext uri="{BB962C8B-B14F-4D97-AF65-F5344CB8AC3E}">
        <p14:creationId xmlns:p14="http://schemas.microsoft.com/office/powerpoint/2010/main" val="238834746"/>
      </p:ext>
    </p:extLst>
  </p:cSld>
  <p:clrMapOvr>
    <a:overrideClrMapping bg1="dk1" tx1="lt1" bg2="dk2" tx2="lt2" accent1="accent1" accent2="accent2" accent3="accent3" accent4="accent4" accent5="accent5" accent6="accent6" hlink="hlink" folHlink="folHlink"/>
  </p:clrMapOvr>
  <p:transition>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p>
            <a:r>
              <a:rPr kumimoji="0" lang="it-IT" smtClean="0"/>
              <a:t>Fare clic per modificare lo stile del titolo</a:t>
            </a:r>
            <a:endParaRPr kumimoji="0" lang="en-US"/>
          </a:p>
        </p:txBody>
      </p:sp>
      <p:sp>
        <p:nvSpPr>
          <p:cNvPr id="3" name="Segnaposto contenuto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fld id="{81CCE457-B201-4D11-9FC4-81D0B5D36AAC}" type="datetime1">
              <a:rPr lang="it-IT" smtClean="0">
                <a:solidFill>
                  <a:srgbClr val="04617B">
                    <a:shade val="90000"/>
                  </a:srgbClr>
                </a:solidFill>
              </a:rPr>
              <a:pPr/>
              <a:t>09/10/2018</a:t>
            </a:fld>
            <a:endParaRPr lang="it-IT">
              <a:solidFill>
                <a:srgbClr val="04617B">
                  <a:shade val="90000"/>
                </a:srgbClr>
              </a:solidFill>
            </a:endParaRPr>
          </a:p>
        </p:txBody>
      </p:sp>
      <p:sp>
        <p:nvSpPr>
          <p:cNvPr id="6" name="Segnaposto piè di pagina 5"/>
          <p:cNvSpPr>
            <a:spLocks noGrp="1"/>
          </p:cNvSpPr>
          <p:nvPr>
            <p:ph type="ftr" sz="quarter" idx="11"/>
          </p:nvPr>
        </p:nvSpPr>
        <p:spPr/>
        <p:txBody>
          <a:bodyPr/>
          <a:lstStyle/>
          <a:p>
            <a:r>
              <a:rPr lang="it-IT" smtClean="0">
                <a:solidFill>
                  <a:srgbClr val="04617B">
                    <a:shade val="90000"/>
                  </a:srgbClr>
                </a:solidFill>
              </a:rPr>
              <a:t>Milano, 18 ottobre 2013</a:t>
            </a:r>
            <a:endParaRPr lang="it-IT">
              <a:solidFill>
                <a:srgbClr val="04617B">
                  <a:shade val="90000"/>
                </a:srgbClr>
              </a:solidFill>
            </a:endParaRPr>
          </a:p>
        </p:txBody>
      </p:sp>
      <p:sp>
        <p:nvSpPr>
          <p:cNvPr id="7" name="Segnaposto numero diapositiva 6"/>
          <p:cNvSpPr>
            <a:spLocks noGrp="1"/>
          </p:cNvSpPr>
          <p:nvPr>
            <p:ph type="sldNum" sz="quarter" idx="12"/>
          </p:nvPr>
        </p:nvSpPr>
        <p:spPr/>
        <p:txBody>
          <a:bodyPr/>
          <a:lstStyle/>
          <a:p>
            <a:fld id="{B007B441-5312-499D-93C3-6E37886527FA}" type="slidenum">
              <a:rPr lang="it-IT" smtClean="0">
                <a:solidFill>
                  <a:srgbClr val="04617B">
                    <a:shade val="90000"/>
                  </a:srgbClr>
                </a:solidFill>
              </a:rPr>
              <a:pPr/>
              <a:t>‹N›</a:t>
            </a:fld>
            <a:endParaRPr lang="it-IT">
              <a:solidFill>
                <a:srgbClr val="04617B">
                  <a:shade val="90000"/>
                </a:srgbClr>
              </a:solidFill>
            </a:endParaRPr>
          </a:p>
        </p:txBody>
      </p:sp>
    </p:spTree>
    <p:extLst>
      <p:ext uri="{BB962C8B-B14F-4D97-AF65-F5344CB8AC3E}">
        <p14:creationId xmlns:p14="http://schemas.microsoft.com/office/powerpoint/2010/main" val="780283200"/>
      </p:ext>
    </p:extLst>
  </p:cSld>
  <p:clrMapOvr>
    <a:masterClrMapping/>
  </p:clrMapOvr>
  <p:transition>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tIns="45720" anchor="b"/>
          <a:lstStyle>
            <a:lvl1pPr>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p>
            <a:fld id="{2B375816-FC7A-4A2D-B8B9-8575B978A4B1}" type="datetime1">
              <a:rPr lang="it-IT" smtClean="0">
                <a:solidFill>
                  <a:srgbClr val="04617B">
                    <a:shade val="90000"/>
                  </a:srgbClr>
                </a:solidFill>
              </a:rPr>
              <a:pPr/>
              <a:t>09/10/2018</a:t>
            </a:fld>
            <a:endParaRPr lang="it-IT">
              <a:solidFill>
                <a:srgbClr val="04617B">
                  <a:shade val="90000"/>
                </a:srgbClr>
              </a:solidFill>
            </a:endParaRPr>
          </a:p>
        </p:txBody>
      </p:sp>
      <p:sp>
        <p:nvSpPr>
          <p:cNvPr id="8" name="Segnaposto piè di pagina 7"/>
          <p:cNvSpPr>
            <a:spLocks noGrp="1"/>
          </p:cNvSpPr>
          <p:nvPr>
            <p:ph type="ftr" sz="quarter" idx="11"/>
          </p:nvPr>
        </p:nvSpPr>
        <p:spPr/>
        <p:txBody>
          <a:bodyPr/>
          <a:lstStyle/>
          <a:p>
            <a:r>
              <a:rPr lang="it-IT" smtClean="0">
                <a:solidFill>
                  <a:srgbClr val="04617B">
                    <a:shade val="90000"/>
                  </a:srgbClr>
                </a:solidFill>
              </a:rPr>
              <a:t>Milano, 18 ottobre 2013</a:t>
            </a:r>
            <a:endParaRPr lang="it-IT">
              <a:solidFill>
                <a:srgbClr val="04617B">
                  <a:shade val="90000"/>
                </a:srgbClr>
              </a:solidFill>
            </a:endParaRPr>
          </a:p>
        </p:txBody>
      </p:sp>
      <p:sp>
        <p:nvSpPr>
          <p:cNvPr id="9" name="Segnaposto numero diapositiva 8"/>
          <p:cNvSpPr>
            <a:spLocks noGrp="1"/>
          </p:cNvSpPr>
          <p:nvPr>
            <p:ph type="sldNum" sz="quarter" idx="12"/>
          </p:nvPr>
        </p:nvSpPr>
        <p:spPr/>
        <p:txBody>
          <a:bodyPr/>
          <a:lstStyle/>
          <a:p>
            <a:fld id="{B007B441-5312-499D-93C3-6E37886527FA}" type="slidenum">
              <a:rPr lang="it-IT" smtClean="0">
                <a:solidFill>
                  <a:srgbClr val="04617B">
                    <a:shade val="90000"/>
                  </a:srgbClr>
                </a:solidFill>
              </a:rPr>
              <a:pPr/>
              <a:t>‹N›</a:t>
            </a:fld>
            <a:endParaRPr lang="it-IT">
              <a:solidFill>
                <a:srgbClr val="04617B">
                  <a:shade val="90000"/>
                </a:srgbClr>
              </a:solidFill>
            </a:endParaRPr>
          </a:p>
        </p:txBody>
      </p:sp>
    </p:spTree>
    <p:extLst>
      <p:ext uri="{BB962C8B-B14F-4D97-AF65-F5344CB8AC3E}">
        <p14:creationId xmlns:p14="http://schemas.microsoft.com/office/powerpoint/2010/main" val="1606765209"/>
      </p:ext>
    </p:extLst>
  </p:cSld>
  <p:clrMapOvr>
    <a:masterClrMapping/>
  </p:clrMapOvr>
  <p:transition>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it-IT" smtClean="0"/>
              <a:t>Fare clic per modificare lo stile del titolo</a:t>
            </a:r>
            <a:endParaRPr kumimoji="0" lang="en-US"/>
          </a:p>
        </p:txBody>
      </p:sp>
      <p:sp>
        <p:nvSpPr>
          <p:cNvPr id="3" name="Segnaposto data 2"/>
          <p:cNvSpPr>
            <a:spLocks noGrp="1"/>
          </p:cNvSpPr>
          <p:nvPr>
            <p:ph type="dt" sz="half" idx="10"/>
          </p:nvPr>
        </p:nvSpPr>
        <p:spPr/>
        <p:txBody>
          <a:bodyPr/>
          <a:lstStyle/>
          <a:p>
            <a:fld id="{ECC6DF1E-218F-4560-9416-43035AAD3841}" type="datetime1">
              <a:rPr lang="it-IT" smtClean="0">
                <a:solidFill>
                  <a:srgbClr val="04617B">
                    <a:shade val="90000"/>
                  </a:srgbClr>
                </a:solidFill>
              </a:rPr>
              <a:pPr/>
              <a:t>09/10/2018</a:t>
            </a:fld>
            <a:endParaRPr lang="it-IT">
              <a:solidFill>
                <a:srgbClr val="04617B">
                  <a:shade val="90000"/>
                </a:srgbClr>
              </a:solidFill>
            </a:endParaRPr>
          </a:p>
        </p:txBody>
      </p:sp>
      <p:sp>
        <p:nvSpPr>
          <p:cNvPr id="4" name="Segnaposto piè di pagina 3"/>
          <p:cNvSpPr>
            <a:spLocks noGrp="1"/>
          </p:cNvSpPr>
          <p:nvPr>
            <p:ph type="ftr" sz="quarter" idx="11"/>
          </p:nvPr>
        </p:nvSpPr>
        <p:spPr/>
        <p:txBody>
          <a:bodyPr/>
          <a:lstStyle/>
          <a:p>
            <a:r>
              <a:rPr lang="it-IT" smtClean="0">
                <a:solidFill>
                  <a:srgbClr val="04617B">
                    <a:shade val="90000"/>
                  </a:srgbClr>
                </a:solidFill>
              </a:rPr>
              <a:t>Milano, 18 ottobre 2013</a:t>
            </a:r>
            <a:endParaRPr lang="it-IT">
              <a:solidFill>
                <a:srgbClr val="04617B">
                  <a:shade val="90000"/>
                </a:srgbClr>
              </a:solidFill>
            </a:endParaRPr>
          </a:p>
        </p:txBody>
      </p:sp>
      <p:sp>
        <p:nvSpPr>
          <p:cNvPr id="5" name="Segnaposto numero diapositiva 4"/>
          <p:cNvSpPr>
            <a:spLocks noGrp="1"/>
          </p:cNvSpPr>
          <p:nvPr>
            <p:ph type="sldNum" sz="quarter" idx="12"/>
          </p:nvPr>
        </p:nvSpPr>
        <p:spPr/>
        <p:txBody>
          <a:bodyPr/>
          <a:lstStyle/>
          <a:p>
            <a:fld id="{B007B441-5312-499D-93C3-6E37886527FA}" type="slidenum">
              <a:rPr lang="it-IT" smtClean="0">
                <a:solidFill>
                  <a:srgbClr val="04617B">
                    <a:shade val="90000"/>
                  </a:srgbClr>
                </a:solidFill>
              </a:rPr>
              <a:pPr/>
              <a:t>‹N›</a:t>
            </a:fld>
            <a:endParaRPr lang="it-IT">
              <a:solidFill>
                <a:srgbClr val="04617B">
                  <a:shade val="90000"/>
                </a:srgbClr>
              </a:solidFill>
            </a:endParaRPr>
          </a:p>
        </p:txBody>
      </p:sp>
    </p:spTree>
    <p:extLst>
      <p:ext uri="{BB962C8B-B14F-4D97-AF65-F5344CB8AC3E}">
        <p14:creationId xmlns:p14="http://schemas.microsoft.com/office/powerpoint/2010/main" val="2815575012"/>
      </p:ext>
    </p:extLst>
  </p:cSld>
  <p:clrMapOvr>
    <a:masterClrMapping/>
  </p:clrMapOvr>
  <p:transition>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194183B-A9C2-4138-BF91-5CB4517FC986}" type="datetime1">
              <a:rPr lang="it-IT" smtClean="0">
                <a:solidFill>
                  <a:srgbClr val="04617B">
                    <a:shade val="90000"/>
                  </a:srgbClr>
                </a:solidFill>
              </a:rPr>
              <a:pPr/>
              <a:t>09/10/2018</a:t>
            </a:fld>
            <a:endParaRPr lang="it-IT">
              <a:solidFill>
                <a:srgbClr val="04617B">
                  <a:shade val="90000"/>
                </a:srgbClr>
              </a:solidFill>
            </a:endParaRPr>
          </a:p>
        </p:txBody>
      </p:sp>
      <p:sp>
        <p:nvSpPr>
          <p:cNvPr id="3" name="Segnaposto piè di pagina 2"/>
          <p:cNvSpPr>
            <a:spLocks noGrp="1"/>
          </p:cNvSpPr>
          <p:nvPr>
            <p:ph type="ftr" sz="quarter" idx="11"/>
          </p:nvPr>
        </p:nvSpPr>
        <p:spPr/>
        <p:txBody>
          <a:bodyPr/>
          <a:lstStyle/>
          <a:p>
            <a:r>
              <a:rPr lang="it-IT" smtClean="0">
                <a:solidFill>
                  <a:srgbClr val="04617B">
                    <a:shade val="90000"/>
                  </a:srgbClr>
                </a:solidFill>
              </a:rPr>
              <a:t>Milano, 18 ottobre 2013</a:t>
            </a:r>
            <a:endParaRPr lang="it-IT">
              <a:solidFill>
                <a:srgbClr val="04617B">
                  <a:shade val="90000"/>
                </a:srgbClr>
              </a:solidFill>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solidFill>
                  <a:srgbClr val="04617B">
                    <a:shade val="90000"/>
                  </a:srgbClr>
                </a:solidFill>
              </a:rPr>
              <a:pPr/>
              <a:t>‹N›</a:t>
            </a:fld>
            <a:endParaRPr lang="it-IT">
              <a:solidFill>
                <a:srgbClr val="04617B">
                  <a:shade val="90000"/>
                </a:srgbClr>
              </a:solidFill>
            </a:endParaRPr>
          </a:p>
        </p:txBody>
      </p:sp>
    </p:spTree>
    <p:extLst>
      <p:ext uri="{BB962C8B-B14F-4D97-AF65-F5344CB8AC3E}">
        <p14:creationId xmlns:p14="http://schemas.microsoft.com/office/powerpoint/2010/main" val="2634690851"/>
      </p:ext>
    </p:extLst>
  </p:cSld>
  <p:clrMapOvr>
    <a:masterClrMapping/>
  </p:clrMapOvr>
  <p:transition>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fld id="{4ECB90FD-3306-43FB-A51B-1CDC354933AB}" type="datetime1">
              <a:rPr lang="it-IT" smtClean="0">
                <a:solidFill>
                  <a:srgbClr val="04617B">
                    <a:shade val="90000"/>
                  </a:srgbClr>
                </a:solidFill>
              </a:rPr>
              <a:pPr/>
              <a:t>09/10/2018</a:t>
            </a:fld>
            <a:endParaRPr lang="it-IT">
              <a:solidFill>
                <a:srgbClr val="04617B">
                  <a:shade val="90000"/>
                </a:srgbClr>
              </a:solidFill>
            </a:endParaRPr>
          </a:p>
        </p:txBody>
      </p:sp>
      <p:sp>
        <p:nvSpPr>
          <p:cNvPr id="6" name="Segnaposto piè di pagina 5"/>
          <p:cNvSpPr>
            <a:spLocks noGrp="1"/>
          </p:cNvSpPr>
          <p:nvPr>
            <p:ph type="ftr" sz="quarter" idx="11"/>
          </p:nvPr>
        </p:nvSpPr>
        <p:spPr/>
        <p:txBody>
          <a:bodyPr/>
          <a:lstStyle/>
          <a:p>
            <a:r>
              <a:rPr lang="it-IT" smtClean="0">
                <a:solidFill>
                  <a:srgbClr val="04617B">
                    <a:shade val="90000"/>
                  </a:srgbClr>
                </a:solidFill>
              </a:rPr>
              <a:t>Milano, 18 ottobre 2013</a:t>
            </a:r>
            <a:endParaRPr lang="it-IT">
              <a:solidFill>
                <a:srgbClr val="04617B">
                  <a:shade val="90000"/>
                </a:srgbClr>
              </a:solidFill>
            </a:endParaRPr>
          </a:p>
        </p:txBody>
      </p:sp>
      <p:sp>
        <p:nvSpPr>
          <p:cNvPr id="7" name="Segnaposto numero diapositiva 6"/>
          <p:cNvSpPr>
            <a:spLocks noGrp="1"/>
          </p:cNvSpPr>
          <p:nvPr>
            <p:ph type="sldNum" sz="quarter" idx="12"/>
          </p:nvPr>
        </p:nvSpPr>
        <p:spPr/>
        <p:txBody>
          <a:bodyPr/>
          <a:lstStyle/>
          <a:p>
            <a:fld id="{B007B441-5312-499D-93C3-6E37886527FA}" type="slidenum">
              <a:rPr lang="it-IT" smtClean="0">
                <a:solidFill>
                  <a:srgbClr val="04617B">
                    <a:shade val="90000"/>
                  </a:srgbClr>
                </a:solidFill>
              </a:rPr>
              <a:pPr/>
              <a:t>‹N›</a:t>
            </a:fld>
            <a:endParaRPr lang="it-IT">
              <a:solidFill>
                <a:srgbClr val="04617B">
                  <a:shade val="90000"/>
                </a:srgbClr>
              </a:solidFill>
            </a:endParaRPr>
          </a:p>
        </p:txBody>
      </p:sp>
    </p:spTree>
    <p:extLst>
      <p:ext uri="{BB962C8B-B14F-4D97-AF65-F5344CB8AC3E}">
        <p14:creationId xmlns:p14="http://schemas.microsoft.com/office/powerpoint/2010/main" val="1267679873"/>
      </p:ext>
    </p:extLst>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72FA3FA6-1C28-4306-8D01-C48A1E77D5A7}" type="datetime1">
              <a:rPr lang="it-IT" smtClean="0"/>
              <a:pPr/>
              <a:t>09/10/2018</a:t>
            </a:fld>
            <a:endParaRPr lang="it-IT"/>
          </a:p>
        </p:txBody>
      </p:sp>
      <p:sp>
        <p:nvSpPr>
          <p:cNvPr id="5" name="Segnaposto piè di pagina 4"/>
          <p:cNvSpPr>
            <a:spLocks noGrp="1"/>
          </p:cNvSpPr>
          <p:nvPr>
            <p:ph type="ftr" sz="quarter" idx="11"/>
          </p:nvPr>
        </p:nvSpPr>
        <p:spPr/>
        <p:txBody>
          <a:bodyPr/>
          <a:lstStyle/>
          <a:p>
            <a:r>
              <a:rPr lang="it-IT" smtClean="0"/>
              <a:t>Milano, 18 ottobre 2013</a:t>
            </a:r>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transition>
    <p:wipe di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9" name="Ritaglia e arrotonda singolo angolo rettangolo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srgbClr val="90C6F6"/>
              </a:solidFill>
            </a:endParaRPr>
          </a:p>
        </p:txBody>
      </p:sp>
      <p:sp>
        <p:nvSpPr>
          <p:cNvPr id="12" name="Triangolo rettangolo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srgbClr val="90C6F6"/>
              </a:solidFill>
            </a:endParaRPr>
          </a:p>
        </p:txBody>
      </p:sp>
      <p:sp>
        <p:nvSpPr>
          <p:cNvPr id="2" name="Titolo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it-IT" smtClean="0"/>
              <a:t>Fare clic per modificare lo stile del titolo</a:t>
            </a:r>
            <a:endParaRPr kumimoji="0" lang="en-US"/>
          </a:p>
        </p:txBody>
      </p:sp>
      <p:sp>
        <p:nvSpPr>
          <p:cNvPr id="4" name="Segnaposto testo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
        <p:nvSpPr>
          <p:cNvPr id="5" name="Segnaposto data 4"/>
          <p:cNvSpPr>
            <a:spLocks noGrp="1"/>
          </p:cNvSpPr>
          <p:nvPr>
            <p:ph type="dt" sz="half" idx="10"/>
          </p:nvPr>
        </p:nvSpPr>
        <p:spPr/>
        <p:txBody>
          <a:bodyPr/>
          <a:lstStyle/>
          <a:p>
            <a:fld id="{060837B3-9F38-445A-B115-015574DD4681}" type="datetime1">
              <a:rPr lang="it-IT" smtClean="0">
                <a:solidFill>
                  <a:srgbClr val="04617B">
                    <a:shade val="90000"/>
                  </a:srgbClr>
                </a:solidFill>
              </a:rPr>
              <a:pPr/>
              <a:t>09/10/2018</a:t>
            </a:fld>
            <a:endParaRPr lang="it-IT">
              <a:solidFill>
                <a:srgbClr val="04617B">
                  <a:shade val="90000"/>
                </a:srgbClr>
              </a:solidFill>
            </a:endParaRPr>
          </a:p>
        </p:txBody>
      </p:sp>
      <p:sp>
        <p:nvSpPr>
          <p:cNvPr id="6" name="Segnaposto piè di pagina 5"/>
          <p:cNvSpPr>
            <a:spLocks noGrp="1"/>
          </p:cNvSpPr>
          <p:nvPr>
            <p:ph type="ftr" sz="quarter" idx="11"/>
          </p:nvPr>
        </p:nvSpPr>
        <p:spPr/>
        <p:txBody>
          <a:bodyPr/>
          <a:lstStyle/>
          <a:p>
            <a:r>
              <a:rPr lang="it-IT" smtClean="0">
                <a:solidFill>
                  <a:srgbClr val="04617B">
                    <a:shade val="90000"/>
                  </a:srgbClr>
                </a:solidFill>
              </a:rPr>
              <a:t>Milano, 18 ottobre 2013</a:t>
            </a:r>
            <a:endParaRPr lang="it-IT">
              <a:solidFill>
                <a:srgbClr val="04617B">
                  <a:shade val="90000"/>
                </a:srgbClr>
              </a:solidFill>
            </a:endParaRPr>
          </a:p>
        </p:txBody>
      </p:sp>
      <p:sp>
        <p:nvSpPr>
          <p:cNvPr id="7" name="Segnaposto numero diapositiva 6"/>
          <p:cNvSpPr>
            <a:spLocks noGrp="1"/>
          </p:cNvSpPr>
          <p:nvPr>
            <p:ph type="sldNum" sz="quarter" idx="12"/>
          </p:nvPr>
        </p:nvSpPr>
        <p:spPr>
          <a:xfrm>
            <a:off x="8077200" y="6356350"/>
            <a:ext cx="609600" cy="365125"/>
          </a:xfrm>
        </p:spPr>
        <p:txBody>
          <a:bodyPr/>
          <a:lstStyle/>
          <a:p>
            <a:fld id="{B007B441-5312-499D-93C3-6E37886527FA}" type="slidenum">
              <a:rPr lang="it-IT" smtClean="0">
                <a:solidFill>
                  <a:srgbClr val="04617B">
                    <a:shade val="90000"/>
                  </a:srgbClr>
                </a:solidFill>
              </a:rPr>
              <a:pPr/>
              <a:t>‹N›</a:t>
            </a:fld>
            <a:endParaRPr lang="it-IT">
              <a:solidFill>
                <a:srgbClr val="04617B">
                  <a:shade val="90000"/>
                </a:srgbClr>
              </a:solidFill>
            </a:endParaRPr>
          </a:p>
        </p:txBody>
      </p:sp>
      <p:sp>
        <p:nvSpPr>
          <p:cNvPr id="3" name="Segnaposto immagin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it-IT" smtClean="0"/>
              <a:t>Fare clic sull'icona per inserire un'immagine</a:t>
            </a:r>
            <a:endParaRPr kumimoji="0" lang="en-US" dirty="0"/>
          </a:p>
        </p:txBody>
      </p:sp>
      <p:sp>
        <p:nvSpPr>
          <p:cNvPr id="10" name="Figura a mano libera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srgbClr val="002060"/>
              </a:solidFill>
            </a:endParaRPr>
          </a:p>
        </p:txBody>
      </p:sp>
      <p:sp>
        <p:nvSpPr>
          <p:cNvPr id="11" name="Figura a mano libera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srgbClr val="002060"/>
              </a:solidFill>
            </a:endParaRPr>
          </a:p>
        </p:txBody>
      </p:sp>
    </p:spTree>
    <p:extLst>
      <p:ext uri="{BB962C8B-B14F-4D97-AF65-F5344CB8AC3E}">
        <p14:creationId xmlns:p14="http://schemas.microsoft.com/office/powerpoint/2010/main" val="1863016373"/>
      </p:ext>
    </p:extLst>
  </p:cSld>
  <p:clrMapOvr>
    <a:masterClrMapping/>
  </p:clrMapOvr>
  <p:transition>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DFE59FC7-1EFA-4B90-A997-DFFDD15425DA}" type="datetime1">
              <a:rPr lang="it-IT" smtClean="0">
                <a:solidFill>
                  <a:srgbClr val="04617B">
                    <a:shade val="90000"/>
                  </a:srgbClr>
                </a:solidFill>
              </a:rPr>
              <a:pPr/>
              <a:t>09/10/2018</a:t>
            </a:fld>
            <a:endParaRPr lang="it-IT">
              <a:solidFill>
                <a:srgbClr val="04617B">
                  <a:shade val="90000"/>
                </a:srgbClr>
              </a:solidFill>
            </a:endParaRPr>
          </a:p>
        </p:txBody>
      </p:sp>
      <p:sp>
        <p:nvSpPr>
          <p:cNvPr id="5" name="Segnaposto piè di pagina 4"/>
          <p:cNvSpPr>
            <a:spLocks noGrp="1"/>
          </p:cNvSpPr>
          <p:nvPr>
            <p:ph type="ftr" sz="quarter" idx="11"/>
          </p:nvPr>
        </p:nvSpPr>
        <p:spPr/>
        <p:txBody>
          <a:bodyPr/>
          <a:lstStyle/>
          <a:p>
            <a:r>
              <a:rPr lang="it-IT" smtClean="0">
                <a:solidFill>
                  <a:srgbClr val="04617B">
                    <a:shade val="90000"/>
                  </a:srgbClr>
                </a:solidFill>
              </a:rPr>
              <a:t>Milano, 18 ottobre 2013</a:t>
            </a:r>
            <a:endParaRPr lang="it-IT">
              <a:solidFill>
                <a:srgbClr val="04617B">
                  <a:shade val="90000"/>
                </a:srgbClr>
              </a:solidFill>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srgbClr val="04617B">
                    <a:shade val="90000"/>
                  </a:srgbClr>
                </a:solidFill>
              </a:rPr>
              <a:pPr/>
              <a:t>‹N›</a:t>
            </a:fld>
            <a:endParaRPr lang="it-IT">
              <a:solidFill>
                <a:srgbClr val="04617B">
                  <a:shade val="90000"/>
                </a:srgbClr>
              </a:solidFill>
            </a:endParaRPr>
          </a:p>
        </p:txBody>
      </p:sp>
    </p:spTree>
    <p:extLst>
      <p:ext uri="{BB962C8B-B14F-4D97-AF65-F5344CB8AC3E}">
        <p14:creationId xmlns:p14="http://schemas.microsoft.com/office/powerpoint/2010/main" val="1710669893"/>
      </p:ext>
    </p:extLst>
  </p:cSld>
  <p:clrMapOvr>
    <a:masterClrMapping/>
  </p:clrMapOvr>
  <p:transition>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914401"/>
            <a:ext cx="2057400" cy="5211763"/>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914401"/>
            <a:ext cx="6019800" cy="5211763"/>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2E3476C2-D1A1-42B5-A76D-23DD2C22D911}" type="datetime1">
              <a:rPr lang="it-IT" smtClean="0">
                <a:solidFill>
                  <a:srgbClr val="04617B">
                    <a:shade val="90000"/>
                  </a:srgbClr>
                </a:solidFill>
              </a:rPr>
              <a:pPr/>
              <a:t>09/10/2018</a:t>
            </a:fld>
            <a:endParaRPr lang="it-IT">
              <a:solidFill>
                <a:srgbClr val="04617B">
                  <a:shade val="90000"/>
                </a:srgbClr>
              </a:solidFill>
            </a:endParaRPr>
          </a:p>
        </p:txBody>
      </p:sp>
      <p:sp>
        <p:nvSpPr>
          <p:cNvPr id="5" name="Segnaposto piè di pagina 4"/>
          <p:cNvSpPr>
            <a:spLocks noGrp="1"/>
          </p:cNvSpPr>
          <p:nvPr>
            <p:ph type="ftr" sz="quarter" idx="11"/>
          </p:nvPr>
        </p:nvSpPr>
        <p:spPr/>
        <p:txBody>
          <a:bodyPr/>
          <a:lstStyle/>
          <a:p>
            <a:r>
              <a:rPr lang="it-IT" smtClean="0">
                <a:solidFill>
                  <a:srgbClr val="04617B">
                    <a:shade val="90000"/>
                  </a:srgbClr>
                </a:solidFill>
              </a:rPr>
              <a:t>Milano, 18 ottobre 2013</a:t>
            </a:r>
            <a:endParaRPr lang="it-IT">
              <a:solidFill>
                <a:srgbClr val="04617B">
                  <a:shade val="90000"/>
                </a:srgbClr>
              </a:solidFill>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srgbClr val="04617B">
                    <a:shade val="90000"/>
                  </a:srgbClr>
                </a:solidFill>
              </a:rPr>
              <a:pPr/>
              <a:t>‹N›</a:t>
            </a:fld>
            <a:endParaRPr lang="it-IT">
              <a:solidFill>
                <a:srgbClr val="04617B">
                  <a:shade val="90000"/>
                </a:srgbClr>
              </a:solidFill>
            </a:endParaRPr>
          </a:p>
        </p:txBody>
      </p:sp>
    </p:spTree>
    <p:extLst>
      <p:ext uri="{BB962C8B-B14F-4D97-AF65-F5344CB8AC3E}">
        <p14:creationId xmlns:p14="http://schemas.microsoft.com/office/powerpoint/2010/main" val="2038132207"/>
      </p:ext>
    </p:extLst>
  </p:cSld>
  <p:clrMapOvr>
    <a:masterClrMapping/>
  </p:clrMapOvr>
  <p:transition>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35A94290-0C62-497D-8104-55051D7035F4}" type="datetimeFigureOut">
              <a:rPr lang="it-IT" smtClean="0">
                <a:solidFill>
                  <a:prstClr val="white">
                    <a:tint val="75000"/>
                  </a:prstClr>
                </a:solidFill>
              </a:rPr>
              <a:pPr/>
              <a:t>09/10/2018</a:t>
            </a:fld>
            <a:endParaRPr lang="it-IT">
              <a:solidFill>
                <a:prstClr val="white">
                  <a:tint val="75000"/>
                </a:prstClr>
              </a:solidFill>
            </a:endParaRPr>
          </a:p>
        </p:txBody>
      </p:sp>
      <p:sp>
        <p:nvSpPr>
          <p:cNvPr id="5" name="Segnaposto piè di pagina 4"/>
          <p:cNvSpPr>
            <a:spLocks noGrp="1"/>
          </p:cNvSpPr>
          <p:nvPr>
            <p:ph type="ftr" sz="quarter" idx="11"/>
          </p:nvPr>
        </p:nvSpPr>
        <p:spPr/>
        <p:txBody>
          <a:bodyPr/>
          <a:lstStyle/>
          <a:p>
            <a:endParaRPr lang="it-IT">
              <a:solidFill>
                <a:prstClr val="white">
                  <a:tint val="75000"/>
                </a:prstClr>
              </a:solidFill>
            </a:endParaRPr>
          </a:p>
        </p:txBody>
      </p:sp>
      <p:sp>
        <p:nvSpPr>
          <p:cNvPr id="6" name="Segnaposto numero diapositiva 5"/>
          <p:cNvSpPr>
            <a:spLocks noGrp="1"/>
          </p:cNvSpPr>
          <p:nvPr>
            <p:ph type="sldNum" sz="quarter" idx="12"/>
          </p:nvPr>
        </p:nvSpPr>
        <p:spPr/>
        <p:txBody>
          <a:bodyPr/>
          <a:lstStyle/>
          <a:p>
            <a:fld id="{371ECDE3-1100-4A4D-80AB-21719B0F6087}"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1940039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5A94290-0C62-497D-8104-55051D7035F4}" type="datetimeFigureOut">
              <a:rPr lang="it-IT" smtClean="0">
                <a:solidFill>
                  <a:prstClr val="white">
                    <a:tint val="75000"/>
                  </a:prstClr>
                </a:solidFill>
              </a:rPr>
              <a:pPr/>
              <a:t>09/10/2018</a:t>
            </a:fld>
            <a:endParaRPr lang="it-IT">
              <a:solidFill>
                <a:prstClr val="white">
                  <a:tint val="75000"/>
                </a:prstClr>
              </a:solidFill>
            </a:endParaRPr>
          </a:p>
        </p:txBody>
      </p:sp>
      <p:sp>
        <p:nvSpPr>
          <p:cNvPr id="5" name="Segnaposto piè di pagina 4"/>
          <p:cNvSpPr>
            <a:spLocks noGrp="1"/>
          </p:cNvSpPr>
          <p:nvPr>
            <p:ph type="ftr" sz="quarter" idx="11"/>
          </p:nvPr>
        </p:nvSpPr>
        <p:spPr/>
        <p:txBody>
          <a:bodyPr/>
          <a:lstStyle/>
          <a:p>
            <a:endParaRPr lang="it-IT">
              <a:solidFill>
                <a:prstClr val="white">
                  <a:tint val="75000"/>
                </a:prstClr>
              </a:solidFill>
            </a:endParaRPr>
          </a:p>
        </p:txBody>
      </p:sp>
      <p:sp>
        <p:nvSpPr>
          <p:cNvPr id="6" name="Segnaposto numero diapositiva 5"/>
          <p:cNvSpPr>
            <a:spLocks noGrp="1"/>
          </p:cNvSpPr>
          <p:nvPr>
            <p:ph type="sldNum" sz="quarter" idx="12"/>
          </p:nvPr>
        </p:nvSpPr>
        <p:spPr/>
        <p:txBody>
          <a:bodyPr/>
          <a:lstStyle/>
          <a:p>
            <a:fld id="{371ECDE3-1100-4A4D-80AB-21719B0F6087}"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5754176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35A94290-0C62-497D-8104-55051D7035F4}" type="datetimeFigureOut">
              <a:rPr lang="it-IT" smtClean="0">
                <a:solidFill>
                  <a:prstClr val="white">
                    <a:tint val="75000"/>
                  </a:prstClr>
                </a:solidFill>
              </a:rPr>
              <a:pPr/>
              <a:t>09/10/2018</a:t>
            </a:fld>
            <a:endParaRPr lang="it-IT">
              <a:solidFill>
                <a:prstClr val="white">
                  <a:tint val="75000"/>
                </a:prstClr>
              </a:solidFill>
            </a:endParaRPr>
          </a:p>
        </p:txBody>
      </p:sp>
      <p:sp>
        <p:nvSpPr>
          <p:cNvPr id="5" name="Segnaposto piè di pagina 4"/>
          <p:cNvSpPr>
            <a:spLocks noGrp="1"/>
          </p:cNvSpPr>
          <p:nvPr>
            <p:ph type="ftr" sz="quarter" idx="11"/>
          </p:nvPr>
        </p:nvSpPr>
        <p:spPr/>
        <p:txBody>
          <a:bodyPr/>
          <a:lstStyle/>
          <a:p>
            <a:endParaRPr lang="it-IT">
              <a:solidFill>
                <a:prstClr val="white">
                  <a:tint val="75000"/>
                </a:prstClr>
              </a:solidFill>
            </a:endParaRPr>
          </a:p>
        </p:txBody>
      </p:sp>
      <p:sp>
        <p:nvSpPr>
          <p:cNvPr id="6" name="Segnaposto numero diapositiva 5"/>
          <p:cNvSpPr>
            <a:spLocks noGrp="1"/>
          </p:cNvSpPr>
          <p:nvPr>
            <p:ph type="sldNum" sz="quarter" idx="12"/>
          </p:nvPr>
        </p:nvSpPr>
        <p:spPr/>
        <p:txBody>
          <a:bodyPr/>
          <a:lstStyle/>
          <a:p>
            <a:fld id="{371ECDE3-1100-4A4D-80AB-21719B0F6087}"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882258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35A94290-0C62-497D-8104-55051D7035F4}" type="datetimeFigureOut">
              <a:rPr lang="it-IT" smtClean="0">
                <a:solidFill>
                  <a:prstClr val="white">
                    <a:tint val="75000"/>
                  </a:prstClr>
                </a:solidFill>
              </a:rPr>
              <a:pPr/>
              <a:t>09/10/2018</a:t>
            </a:fld>
            <a:endParaRPr lang="it-IT">
              <a:solidFill>
                <a:prstClr val="white">
                  <a:tint val="75000"/>
                </a:prstClr>
              </a:solidFill>
            </a:endParaRPr>
          </a:p>
        </p:txBody>
      </p:sp>
      <p:sp>
        <p:nvSpPr>
          <p:cNvPr id="6" name="Segnaposto piè di pagina 5"/>
          <p:cNvSpPr>
            <a:spLocks noGrp="1"/>
          </p:cNvSpPr>
          <p:nvPr>
            <p:ph type="ftr" sz="quarter" idx="11"/>
          </p:nvPr>
        </p:nvSpPr>
        <p:spPr/>
        <p:txBody>
          <a:bodyPr/>
          <a:lstStyle/>
          <a:p>
            <a:endParaRPr lang="it-IT">
              <a:solidFill>
                <a:prstClr val="white">
                  <a:tint val="75000"/>
                </a:prstClr>
              </a:solidFill>
            </a:endParaRPr>
          </a:p>
        </p:txBody>
      </p:sp>
      <p:sp>
        <p:nvSpPr>
          <p:cNvPr id="7" name="Segnaposto numero diapositiva 6"/>
          <p:cNvSpPr>
            <a:spLocks noGrp="1"/>
          </p:cNvSpPr>
          <p:nvPr>
            <p:ph type="sldNum" sz="quarter" idx="12"/>
          </p:nvPr>
        </p:nvSpPr>
        <p:spPr/>
        <p:txBody>
          <a:bodyPr/>
          <a:lstStyle/>
          <a:p>
            <a:fld id="{371ECDE3-1100-4A4D-80AB-21719B0F6087}"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26941780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35A94290-0C62-497D-8104-55051D7035F4}" type="datetimeFigureOut">
              <a:rPr lang="it-IT" smtClean="0">
                <a:solidFill>
                  <a:prstClr val="white">
                    <a:tint val="75000"/>
                  </a:prstClr>
                </a:solidFill>
              </a:rPr>
              <a:pPr/>
              <a:t>09/10/2018</a:t>
            </a:fld>
            <a:endParaRPr lang="it-IT">
              <a:solidFill>
                <a:prstClr val="white">
                  <a:tint val="75000"/>
                </a:prstClr>
              </a:solidFill>
            </a:endParaRPr>
          </a:p>
        </p:txBody>
      </p:sp>
      <p:sp>
        <p:nvSpPr>
          <p:cNvPr id="8" name="Segnaposto piè di pagina 7"/>
          <p:cNvSpPr>
            <a:spLocks noGrp="1"/>
          </p:cNvSpPr>
          <p:nvPr>
            <p:ph type="ftr" sz="quarter" idx="11"/>
          </p:nvPr>
        </p:nvSpPr>
        <p:spPr/>
        <p:txBody>
          <a:bodyPr/>
          <a:lstStyle/>
          <a:p>
            <a:endParaRPr lang="it-IT">
              <a:solidFill>
                <a:prstClr val="white">
                  <a:tint val="75000"/>
                </a:prstClr>
              </a:solidFill>
            </a:endParaRPr>
          </a:p>
        </p:txBody>
      </p:sp>
      <p:sp>
        <p:nvSpPr>
          <p:cNvPr id="9" name="Segnaposto numero diapositiva 8"/>
          <p:cNvSpPr>
            <a:spLocks noGrp="1"/>
          </p:cNvSpPr>
          <p:nvPr>
            <p:ph type="sldNum" sz="quarter" idx="12"/>
          </p:nvPr>
        </p:nvSpPr>
        <p:spPr/>
        <p:txBody>
          <a:bodyPr/>
          <a:lstStyle/>
          <a:p>
            <a:fld id="{371ECDE3-1100-4A4D-80AB-21719B0F6087}"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22278014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35A94290-0C62-497D-8104-55051D7035F4}" type="datetimeFigureOut">
              <a:rPr lang="it-IT" smtClean="0">
                <a:solidFill>
                  <a:prstClr val="white">
                    <a:tint val="75000"/>
                  </a:prstClr>
                </a:solidFill>
              </a:rPr>
              <a:pPr/>
              <a:t>09/10/2018</a:t>
            </a:fld>
            <a:endParaRPr lang="it-IT">
              <a:solidFill>
                <a:prstClr val="white">
                  <a:tint val="75000"/>
                </a:prstClr>
              </a:solidFill>
            </a:endParaRPr>
          </a:p>
        </p:txBody>
      </p:sp>
      <p:sp>
        <p:nvSpPr>
          <p:cNvPr id="4" name="Segnaposto piè di pagina 3"/>
          <p:cNvSpPr>
            <a:spLocks noGrp="1"/>
          </p:cNvSpPr>
          <p:nvPr>
            <p:ph type="ftr" sz="quarter" idx="11"/>
          </p:nvPr>
        </p:nvSpPr>
        <p:spPr/>
        <p:txBody>
          <a:bodyPr/>
          <a:lstStyle/>
          <a:p>
            <a:endParaRPr lang="it-IT">
              <a:solidFill>
                <a:prstClr val="white">
                  <a:tint val="75000"/>
                </a:prstClr>
              </a:solidFill>
            </a:endParaRPr>
          </a:p>
        </p:txBody>
      </p:sp>
      <p:sp>
        <p:nvSpPr>
          <p:cNvPr id="5" name="Segnaposto numero diapositiva 4"/>
          <p:cNvSpPr>
            <a:spLocks noGrp="1"/>
          </p:cNvSpPr>
          <p:nvPr>
            <p:ph type="sldNum" sz="quarter" idx="12"/>
          </p:nvPr>
        </p:nvSpPr>
        <p:spPr/>
        <p:txBody>
          <a:bodyPr/>
          <a:lstStyle/>
          <a:p>
            <a:fld id="{371ECDE3-1100-4A4D-80AB-21719B0F6087}"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17426654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5A94290-0C62-497D-8104-55051D7035F4}" type="datetimeFigureOut">
              <a:rPr lang="it-IT" smtClean="0">
                <a:solidFill>
                  <a:prstClr val="white">
                    <a:tint val="75000"/>
                  </a:prstClr>
                </a:solidFill>
              </a:rPr>
              <a:pPr/>
              <a:t>09/10/2018</a:t>
            </a:fld>
            <a:endParaRPr lang="it-IT">
              <a:solidFill>
                <a:prstClr val="white">
                  <a:tint val="75000"/>
                </a:prstClr>
              </a:solidFill>
            </a:endParaRPr>
          </a:p>
        </p:txBody>
      </p:sp>
      <p:sp>
        <p:nvSpPr>
          <p:cNvPr id="3" name="Segnaposto piè di pagina 2"/>
          <p:cNvSpPr>
            <a:spLocks noGrp="1"/>
          </p:cNvSpPr>
          <p:nvPr>
            <p:ph type="ftr" sz="quarter" idx="11"/>
          </p:nvPr>
        </p:nvSpPr>
        <p:spPr/>
        <p:txBody>
          <a:bodyPr/>
          <a:lstStyle/>
          <a:p>
            <a:endParaRPr lang="it-IT">
              <a:solidFill>
                <a:prstClr val="white">
                  <a:tint val="75000"/>
                </a:prstClr>
              </a:solidFill>
            </a:endParaRPr>
          </a:p>
        </p:txBody>
      </p:sp>
      <p:sp>
        <p:nvSpPr>
          <p:cNvPr id="4" name="Segnaposto numero diapositiva 3"/>
          <p:cNvSpPr>
            <a:spLocks noGrp="1"/>
          </p:cNvSpPr>
          <p:nvPr>
            <p:ph type="sldNum" sz="quarter" idx="12"/>
          </p:nvPr>
        </p:nvSpPr>
        <p:spPr/>
        <p:txBody>
          <a:bodyPr/>
          <a:lstStyle/>
          <a:p>
            <a:fld id="{371ECDE3-1100-4A4D-80AB-21719B0F6087}"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286289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p>
            <a:fld id="{9B0E1424-01DF-41B5-807F-24134E10646B}" type="datetime1">
              <a:rPr lang="it-IT" smtClean="0"/>
              <a:pPr/>
              <a:t>09/10/2018</a:t>
            </a:fld>
            <a:endParaRPr lang="it-IT"/>
          </a:p>
        </p:txBody>
      </p:sp>
      <p:sp>
        <p:nvSpPr>
          <p:cNvPr id="5" name="Segnaposto piè di pagina 4"/>
          <p:cNvSpPr>
            <a:spLocks noGrp="1"/>
          </p:cNvSpPr>
          <p:nvPr>
            <p:ph type="ftr" sz="quarter" idx="11"/>
          </p:nvPr>
        </p:nvSpPr>
        <p:spPr/>
        <p:txBody>
          <a:bodyPr/>
          <a:lstStyle/>
          <a:p>
            <a:r>
              <a:rPr lang="it-IT" smtClean="0"/>
              <a:t>Milano, 18 ottobre 2013</a:t>
            </a:r>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overrideClrMapping bg1="dk1" tx1="lt1" bg2="dk2" tx2="lt2" accent1="accent1" accent2="accent2" accent3="accent3" accent4="accent4" accent5="accent5" accent6="accent6" hlink="hlink" folHlink="folHlink"/>
  </p:clrMapOvr>
  <p:transition>
    <p:wipe dir="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35A94290-0C62-497D-8104-55051D7035F4}" type="datetimeFigureOut">
              <a:rPr lang="it-IT" smtClean="0">
                <a:solidFill>
                  <a:prstClr val="white">
                    <a:tint val="75000"/>
                  </a:prstClr>
                </a:solidFill>
              </a:rPr>
              <a:pPr/>
              <a:t>09/10/2018</a:t>
            </a:fld>
            <a:endParaRPr lang="it-IT">
              <a:solidFill>
                <a:prstClr val="white">
                  <a:tint val="75000"/>
                </a:prstClr>
              </a:solidFill>
            </a:endParaRPr>
          </a:p>
        </p:txBody>
      </p:sp>
      <p:sp>
        <p:nvSpPr>
          <p:cNvPr id="6" name="Segnaposto piè di pagina 5"/>
          <p:cNvSpPr>
            <a:spLocks noGrp="1"/>
          </p:cNvSpPr>
          <p:nvPr>
            <p:ph type="ftr" sz="quarter" idx="11"/>
          </p:nvPr>
        </p:nvSpPr>
        <p:spPr/>
        <p:txBody>
          <a:bodyPr/>
          <a:lstStyle/>
          <a:p>
            <a:endParaRPr lang="it-IT">
              <a:solidFill>
                <a:prstClr val="white">
                  <a:tint val="75000"/>
                </a:prstClr>
              </a:solidFill>
            </a:endParaRPr>
          </a:p>
        </p:txBody>
      </p:sp>
      <p:sp>
        <p:nvSpPr>
          <p:cNvPr id="7" name="Segnaposto numero diapositiva 6"/>
          <p:cNvSpPr>
            <a:spLocks noGrp="1"/>
          </p:cNvSpPr>
          <p:nvPr>
            <p:ph type="sldNum" sz="quarter" idx="12"/>
          </p:nvPr>
        </p:nvSpPr>
        <p:spPr/>
        <p:txBody>
          <a:bodyPr/>
          <a:lstStyle/>
          <a:p>
            <a:fld id="{371ECDE3-1100-4A4D-80AB-21719B0F6087}"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4947814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35A94290-0C62-497D-8104-55051D7035F4}" type="datetimeFigureOut">
              <a:rPr lang="it-IT" smtClean="0">
                <a:solidFill>
                  <a:prstClr val="white">
                    <a:tint val="75000"/>
                  </a:prstClr>
                </a:solidFill>
              </a:rPr>
              <a:pPr/>
              <a:t>09/10/2018</a:t>
            </a:fld>
            <a:endParaRPr lang="it-IT">
              <a:solidFill>
                <a:prstClr val="white">
                  <a:tint val="75000"/>
                </a:prstClr>
              </a:solidFill>
            </a:endParaRPr>
          </a:p>
        </p:txBody>
      </p:sp>
      <p:sp>
        <p:nvSpPr>
          <p:cNvPr id="6" name="Segnaposto piè di pagina 5"/>
          <p:cNvSpPr>
            <a:spLocks noGrp="1"/>
          </p:cNvSpPr>
          <p:nvPr>
            <p:ph type="ftr" sz="quarter" idx="11"/>
          </p:nvPr>
        </p:nvSpPr>
        <p:spPr/>
        <p:txBody>
          <a:bodyPr/>
          <a:lstStyle/>
          <a:p>
            <a:endParaRPr lang="it-IT">
              <a:solidFill>
                <a:prstClr val="white">
                  <a:tint val="75000"/>
                </a:prstClr>
              </a:solidFill>
            </a:endParaRPr>
          </a:p>
        </p:txBody>
      </p:sp>
      <p:sp>
        <p:nvSpPr>
          <p:cNvPr id="7" name="Segnaposto numero diapositiva 6"/>
          <p:cNvSpPr>
            <a:spLocks noGrp="1"/>
          </p:cNvSpPr>
          <p:nvPr>
            <p:ph type="sldNum" sz="quarter" idx="12"/>
          </p:nvPr>
        </p:nvSpPr>
        <p:spPr/>
        <p:txBody>
          <a:bodyPr/>
          <a:lstStyle/>
          <a:p>
            <a:fld id="{371ECDE3-1100-4A4D-80AB-21719B0F6087}"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8075356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5A94290-0C62-497D-8104-55051D7035F4}" type="datetimeFigureOut">
              <a:rPr lang="it-IT" smtClean="0">
                <a:solidFill>
                  <a:prstClr val="white">
                    <a:tint val="75000"/>
                  </a:prstClr>
                </a:solidFill>
              </a:rPr>
              <a:pPr/>
              <a:t>09/10/2018</a:t>
            </a:fld>
            <a:endParaRPr lang="it-IT">
              <a:solidFill>
                <a:prstClr val="white">
                  <a:tint val="75000"/>
                </a:prstClr>
              </a:solidFill>
            </a:endParaRPr>
          </a:p>
        </p:txBody>
      </p:sp>
      <p:sp>
        <p:nvSpPr>
          <p:cNvPr id="5" name="Segnaposto piè di pagina 4"/>
          <p:cNvSpPr>
            <a:spLocks noGrp="1"/>
          </p:cNvSpPr>
          <p:nvPr>
            <p:ph type="ftr" sz="quarter" idx="11"/>
          </p:nvPr>
        </p:nvSpPr>
        <p:spPr/>
        <p:txBody>
          <a:bodyPr/>
          <a:lstStyle/>
          <a:p>
            <a:endParaRPr lang="it-IT">
              <a:solidFill>
                <a:prstClr val="white">
                  <a:tint val="75000"/>
                </a:prstClr>
              </a:solidFill>
            </a:endParaRPr>
          </a:p>
        </p:txBody>
      </p:sp>
      <p:sp>
        <p:nvSpPr>
          <p:cNvPr id="6" name="Segnaposto numero diapositiva 5"/>
          <p:cNvSpPr>
            <a:spLocks noGrp="1"/>
          </p:cNvSpPr>
          <p:nvPr>
            <p:ph type="sldNum" sz="quarter" idx="12"/>
          </p:nvPr>
        </p:nvSpPr>
        <p:spPr/>
        <p:txBody>
          <a:bodyPr/>
          <a:lstStyle/>
          <a:p>
            <a:fld id="{371ECDE3-1100-4A4D-80AB-21719B0F6087}"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18899368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5A94290-0C62-497D-8104-55051D7035F4}" type="datetimeFigureOut">
              <a:rPr lang="it-IT" smtClean="0">
                <a:solidFill>
                  <a:prstClr val="white">
                    <a:tint val="75000"/>
                  </a:prstClr>
                </a:solidFill>
              </a:rPr>
              <a:pPr/>
              <a:t>09/10/2018</a:t>
            </a:fld>
            <a:endParaRPr lang="it-IT">
              <a:solidFill>
                <a:prstClr val="white">
                  <a:tint val="75000"/>
                </a:prstClr>
              </a:solidFill>
            </a:endParaRPr>
          </a:p>
        </p:txBody>
      </p:sp>
      <p:sp>
        <p:nvSpPr>
          <p:cNvPr id="5" name="Segnaposto piè di pagina 4"/>
          <p:cNvSpPr>
            <a:spLocks noGrp="1"/>
          </p:cNvSpPr>
          <p:nvPr>
            <p:ph type="ftr" sz="quarter" idx="11"/>
          </p:nvPr>
        </p:nvSpPr>
        <p:spPr/>
        <p:txBody>
          <a:bodyPr/>
          <a:lstStyle/>
          <a:p>
            <a:endParaRPr lang="it-IT">
              <a:solidFill>
                <a:prstClr val="white">
                  <a:tint val="75000"/>
                </a:prstClr>
              </a:solidFill>
            </a:endParaRPr>
          </a:p>
        </p:txBody>
      </p:sp>
      <p:sp>
        <p:nvSpPr>
          <p:cNvPr id="6" name="Segnaposto numero diapositiva 5"/>
          <p:cNvSpPr>
            <a:spLocks noGrp="1"/>
          </p:cNvSpPr>
          <p:nvPr>
            <p:ph type="sldNum" sz="quarter" idx="12"/>
          </p:nvPr>
        </p:nvSpPr>
        <p:spPr/>
        <p:txBody>
          <a:bodyPr/>
          <a:lstStyle/>
          <a:p>
            <a:fld id="{371ECDE3-1100-4A4D-80AB-21719B0F6087}"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3821482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35A94290-0C62-497D-8104-55051D7035F4}" type="datetimeFigureOut">
              <a:rPr lang="it-IT" smtClean="0">
                <a:solidFill>
                  <a:prstClr val="white">
                    <a:tint val="75000"/>
                  </a:prstClr>
                </a:solidFill>
              </a:rPr>
              <a:pPr/>
              <a:t>09/10/2018</a:t>
            </a:fld>
            <a:endParaRPr lang="it-IT">
              <a:solidFill>
                <a:prstClr val="white">
                  <a:tint val="75000"/>
                </a:prstClr>
              </a:solidFill>
            </a:endParaRPr>
          </a:p>
        </p:txBody>
      </p:sp>
      <p:sp>
        <p:nvSpPr>
          <p:cNvPr id="5" name="Segnaposto piè di pagina 4"/>
          <p:cNvSpPr>
            <a:spLocks noGrp="1"/>
          </p:cNvSpPr>
          <p:nvPr>
            <p:ph type="ftr" sz="quarter" idx="11"/>
          </p:nvPr>
        </p:nvSpPr>
        <p:spPr/>
        <p:txBody>
          <a:bodyPr/>
          <a:lstStyle/>
          <a:p>
            <a:endParaRPr lang="it-IT">
              <a:solidFill>
                <a:prstClr val="white">
                  <a:tint val="75000"/>
                </a:prstClr>
              </a:solidFill>
            </a:endParaRPr>
          </a:p>
        </p:txBody>
      </p:sp>
      <p:sp>
        <p:nvSpPr>
          <p:cNvPr id="6" name="Segnaposto numero diapositiva 5"/>
          <p:cNvSpPr>
            <a:spLocks noGrp="1"/>
          </p:cNvSpPr>
          <p:nvPr>
            <p:ph type="sldNum" sz="quarter" idx="12"/>
          </p:nvPr>
        </p:nvSpPr>
        <p:spPr/>
        <p:txBody>
          <a:bodyPr/>
          <a:lstStyle/>
          <a:p>
            <a:fld id="{371ECDE3-1100-4A4D-80AB-21719B0F6087}"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15643011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5A94290-0C62-497D-8104-55051D7035F4}" type="datetimeFigureOut">
              <a:rPr lang="it-IT" smtClean="0">
                <a:solidFill>
                  <a:prstClr val="white">
                    <a:tint val="75000"/>
                  </a:prstClr>
                </a:solidFill>
              </a:rPr>
              <a:pPr/>
              <a:t>09/10/2018</a:t>
            </a:fld>
            <a:endParaRPr lang="it-IT">
              <a:solidFill>
                <a:prstClr val="white">
                  <a:tint val="75000"/>
                </a:prstClr>
              </a:solidFill>
            </a:endParaRPr>
          </a:p>
        </p:txBody>
      </p:sp>
      <p:sp>
        <p:nvSpPr>
          <p:cNvPr id="5" name="Segnaposto piè di pagina 4"/>
          <p:cNvSpPr>
            <a:spLocks noGrp="1"/>
          </p:cNvSpPr>
          <p:nvPr>
            <p:ph type="ftr" sz="quarter" idx="11"/>
          </p:nvPr>
        </p:nvSpPr>
        <p:spPr/>
        <p:txBody>
          <a:bodyPr/>
          <a:lstStyle/>
          <a:p>
            <a:endParaRPr lang="it-IT">
              <a:solidFill>
                <a:prstClr val="white">
                  <a:tint val="75000"/>
                </a:prstClr>
              </a:solidFill>
            </a:endParaRPr>
          </a:p>
        </p:txBody>
      </p:sp>
      <p:sp>
        <p:nvSpPr>
          <p:cNvPr id="6" name="Segnaposto numero diapositiva 5"/>
          <p:cNvSpPr>
            <a:spLocks noGrp="1"/>
          </p:cNvSpPr>
          <p:nvPr>
            <p:ph type="sldNum" sz="quarter" idx="12"/>
          </p:nvPr>
        </p:nvSpPr>
        <p:spPr/>
        <p:txBody>
          <a:bodyPr/>
          <a:lstStyle/>
          <a:p>
            <a:fld id="{371ECDE3-1100-4A4D-80AB-21719B0F6087}"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14470550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35A94290-0C62-497D-8104-55051D7035F4}" type="datetimeFigureOut">
              <a:rPr lang="it-IT" smtClean="0">
                <a:solidFill>
                  <a:prstClr val="white">
                    <a:tint val="75000"/>
                  </a:prstClr>
                </a:solidFill>
              </a:rPr>
              <a:pPr/>
              <a:t>09/10/2018</a:t>
            </a:fld>
            <a:endParaRPr lang="it-IT">
              <a:solidFill>
                <a:prstClr val="white">
                  <a:tint val="75000"/>
                </a:prstClr>
              </a:solidFill>
            </a:endParaRPr>
          </a:p>
        </p:txBody>
      </p:sp>
      <p:sp>
        <p:nvSpPr>
          <p:cNvPr id="5" name="Segnaposto piè di pagina 4"/>
          <p:cNvSpPr>
            <a:spLocks noGrp="1"/>
          </p:cNvSpPr>
          <p:nvPr>
            <p:ph type="ftr" sz="quarter" idx="11"/>
          </p:nvPr>
        </p:nvSpPr>
        <p:spPr/>
        <p:txBody>
          <a:bodyPr/>
          <a:lstStyle/>
          <a:p>
            <a:endParaRPr lang="it-IT">
              <a:solidFill>
                <a:prstClr val="white">
                  <a:tint val="75000"/>
                </a:prstClr>
              </a:solidFill>
            </a:endParaRPr>
          </a:p>
        </p:txBody>
      </p:sp>
      <p:sp>
        <p:nvSpPr>
          <p:cNvPr id="6" name="Segnaposto numero diapositiva 5"/>
          <p:cNvSpPr>
            <a:spLocks noGrp="1"/>
          </p:cNvSpPr>
          <p:nvPr>
            <p:ph type="sldNum" sz="quarter" idx="12"/>
          </p:nvPr>
        </p:nvSpPr>
        <p:spPr/>
        <p:txBody>
          <a:bodyPr/>
          <a:lstStyle/>
          <a:p>
            <a:fld id="{371ECDE3-1100-4A4D-80AB-21719B0F6087}"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462616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35A94290-0C62-497D-8104-55051D7035F4}" type="datetimeFigureOut">
              <a:rPr lang="it-IT" smtClean="0">
                <a:solidFill>
                  <a:prstClr val="white">
                    <a:tint val="75000"/>
                  </a:prstClr>
                </a:solidFill>
              </a:rPr>
              <a:pPr/>
              <a:t>09/10/2018</a:t>
            </a:fld>
            <a:endParaRPr lang="it-IT">
              <a:solidFill>
                <a:prstClr val="white">
                  <a:tint val="75000"/>
                </a:prstClr>
              </a:solidFill>
            </a:endParaRPr>
          </a:p>
        </p:txBody>
      </p:sp>
      <p:sp>
        <p:nvSpPr>
          <p:cNvPr id="6" name="Segnaposto piè di pagina 5"/>
          <p:cNvSpPr>
            <a:spLocks noGrp="1"/>
          </p:cNvSpPr>
          <p:nvPr>
            <p:ph type="ftr" sz="quarter" idx="11"/>
          </p:nvPr>
        </p:nvSpPr>
        <p:spPr/>
        <p:txBody>
          <a:bodyPr/>
          <a:lstStyle/>
          <a:p>
            <a:endParaRPr lang="it-IT">
              <a:solidFill>
                <a:prstClr val="white">
                  <a:tint val="75000"/>
                </a:prstClr>
              </a:solidFill>
            </a:endParaRPr>
          </a:p>
        </p:txBody>
      </p:sp>
      <p:sp>
        <p:nvSpPr>
          <p:cNvPr id="7" name="Segnaposto numero diapositiva 6"/>
          <p:cNvSpPr>
            <a:spLocks noGrp="1"/>
          </p:cNvSpPr>
          <p:nvPr>
            <p:ph type="sldNum" sz="quarter" idx="12"/>
          </p:nvPr>
        </p:nvSpPr>
        <p:spPr/>
        <p:txBody>
          <a:bodyPr/>
          <a:lstStyle/>
          <a:p>
            <a:fld id="{371ECDE3-1100-4A4D-80AB-21719B0F6087}"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2738843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35A94290-0C62-497D-8104-55051D7035F4}" type="datetimeFigureOut">
              <a:rPr lang="it-IT" smtClean="0">
                <a:solidFill>
                  <a:prstClr val="white">
                    <a:tint val="75000"/>
                  </a:prstClr>
                </a:solidFill>
              </a:rPr>
              <a:pPr/>
              <a:t>09/10/2018</a:t>
            </a:fld>
            <a:endParaRPr lang="it-IT">
              <a:solidFill>
                <a:prstClr val="white">
                  <a:tint val="75000"/>
                </a:prstClr>
              </a:solidFill>
            </a:endParaRPr>
          </a:p>
        </p:txBody>
      </p:sp>
      <p:sp>
        <p:nvSpPr>
          <p:cNvPr id="8" name="Segnaposto piè di pagina 7"/>
          <p:cNvSpPr>
            <a:spLocks noGrp="1"/>
          </p:cNvSpPr>
          <p:nvPr>
            <p:ph type="ftr" sz="quarter" idx="11"/>
          </p:nvPr>
        </p:nvSpPr>
        <p:spPr/>
        <p:txBody>
          <a:bodyPr/>
          <a:lstStyle/>
          <a:p>
            <a:endParaRPr lang="it-IT">
              <a:solidFill>
                <a:prstClr val="white">
                  <a:tint val="75000"/>
                </a:prstClr>
              </a:solidFill>
            </a:endParaRPr>
          </a:p>
        </p:txBody>
      </p:sp>
      <p:sp>
        <p:nvSpPr>
          <p:cNvPr id="9" name="Segnaposto numero diapositiva 8"/>
          <p:cNvSpPr>
            <a:spLocks noGrp="1"/>
          </p:cNvSpPr>
          <p:nvPr>
            <p:ph type="sldNum" sz="quarter" idx="12"/>
          </p:nvPr>
        </p:nvSpPr>
        <p:spPr/>
        <p:txBody>
          <a:bodyPr/>
          <a:lstStyle/>
          <a:p>
            <a:fld id="{371ECDE3-1100-4A4D-80AB-21719B0F6087}"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25261382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35A94290-0C62-497D-8104-55051D7035F4}" type="datetimeFigureOut">
              <a:rPr lang="it-IT" smtClean="0">
                <a:solidFill>
                  <a:prstClr val="white">
                    <a:tint val="75000"/>
                  </a:prstClr>
                </a:solidFill>
              </a:rPr>
              <a:pPr/>
              <a:t>09/10/2018</a:t>
            </a:fld>
            <a:endParaRPr lang="it-IT">
              <a:solidFill>
                <a:prstClr val="white">
                  <a:tint val="75000"/>
                </a:prstClr>
              </a:solidFill>
            </a:endParaRPr>
          </a:p>
        </p:txBody>
      </p:sp>
      <p:sp>
        <p:nvSpPr>
          <p:cNvPr id="4" name="Segnaposto piè di pagina 3"/>
          <p:cNvSpPr>
            <a:spLocks noGrp="1"/>
          </p:cNvSpPr>
          <p:nvPr>
            <p:ph type="ftr" sz="quarter" idx="11"/>
          </p:nvPr>
        </p:nvSpPr>
        <p:spPr/>
        <p:txBody>
          <a:bodyPr/>
          <a:lstStyle/>
          <a:p>
            <a:endParaRPr lang="it-IT">
              <a:solidFill>
                <a:prstClr val="white">
                  <a:tint val="75000"/>
                </a:prstClr>
              </a:solidFill>
            </a:endParaRPr>
          </a:p>
        </p:txBody>
      </p:sp>
      <p:sp>
        <p:nvSpPr>
          <p:cNvPr id="5" name="Segnaposto numero diapositiva 4"/>
          <p:cNvSpPr>
            <a:spLocks noGrp="1"/>
          </p:cNvSpPr>
          <p:nvPr>
            <p:ph type="sldNum" sz="quarter" idx="12"/>
          </p:nvPr>
        </p:nvSpPr>
        <p:spPr/>
        <p:txBody>
          <a:bodyPr/>
          <a:lstStyle/>
          <a:p>
            <a:fld id="{371ECDE3-1100-4A4D-80AB-21719B0F6087}"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2289515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p>
            <a:r>
              <a:rPr kumimoji="0" lang="it-IT" smtClean="0"/>
              <a:t>Fare clic per modificare lo stile del titolo</a:t>
            </a:r>
            <a:endParaRPr kumimoji="0" lang="en-US"/>
          </a:p>
        </p:txBody>
      </p:sp>
      <p:sp>
        <p:nvSpPr>
          <p:cNvPr id="3" name="Segnaposto contenuto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fld id="{81CCE457-B201-4D11-9FC4-81D0B5D36AAC}" type="datetime1">
              <a:rPr lang="it-IT" smtClean="0"/>
              <a:pPr/>
              <a:t>09/10/2018</a:t>
            </a:fld>
            <a:endParaRPr lang="it-IT"/>
          </a:p>
        </p:txBody>
      </p:sp>
      <p:sp>
        <p:nvSpPr>
          <p:cNvPr id="6" name="Segnaposto piè di pagina 5"/>
          <p:cNvSpPr>
            <a:spLocks noGrp="1"/>
          </p:cNvSpPr>
          <p:nvPr>
            <p:ph type="ftr" sz="quarter" idx="11"/>
          </p:nvPr>
        </p:nvSpPr>
        <p:spPr/>
        <p:txBody>
          <a:bodyPr/>
          <a:lstStyle/>
          <a:p>
            <a:r>
              <a:rPr lang="it-IT" smtClean="0"/>
              <a:t>Milano, 18 ottobre 2013</a:t>
            </a:r>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transition>
    <p:wipe dir="d"/>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5A94290-0C62-497D-8104-55051D7035F4}" type="datetimeFigureOut">
              <a:rPr lang="it-IT" smtClean="0">
                <a:solidFill>
                  <a:prstClr val="white">
                    <a:tint val="75000"/>
                  </a:prstClr>
                </a:solidFill>
              </a:rPr>
              <a:pPr/>
              <a:t>09/10/2018</a:t>
            </a:fld>
            <a:endParaRPr lang="it-IT">
              <a:solidFill>
                <a:prstClr val="white">
                  <a:tint val="75000"/>
                </a:prstClr>
              </a:solidFill>
            </a:endParaRPr>
          </a:p>
        </p:txBody>
      </p:sp>
      <p:sp>
        <p:nvSpPr>
          <p:cNvPr id="3" name="Segnaposto piè di pagina 2"/>
          <p:cNvSpPr>
            <a:spLocks noGrp="1"/>
          </p:cNvSpPr>
          <p:nvPr>
            <p:ph type="ftr" sz="quarter" idx="11"/>
          </p:nvPr>
        </p:nvSpPr>
        <p:spPr/>
        <p:txBody>
          <a:bodyPr/>
          <a:lstStyle/>
          <a:p>
            <a:endParaRPr lang="it-IT">
              <a:solidFill>
                <a:prstClr val="white">
                  <a:tint val="75000"/>
                </a:prstClr>
              </a:solidFill>
            </a:endParaRPr>
          </a:p>
        </p:txBody>
      </p:sp>
      <p:sp>
        <p:nvSpPr>
          <p:cNvPr id="4" name="Segnaposto numero diapositiva 3"/>
          <p:cNvSpPr>
            <a:spLocks noGrp="1"/>
          </p:cNvSpPr>
          <p:nvPr>
            <p:ph type="sldNum" sz="quarter" idx="12"/>
          </p:nvPr>
        </p:nvSpPr>
        <p:spPr/>
        <p:txBody>
          <a:bodyPr/>
          <a:lstStyle/>
          <a:p>
            <a:fld id="{371ECDE3-1100-4A4D-80AB-21719B0F6087}"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14014623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35A94290-0C62-497D-8104-55051D7035F4}" type="datetimeFigureOut">
              <a:rPr lang="it-IT" smtClean="0">
                <a:solidFill>
                  <a:prstClr val="white">
                    <a:tint val="75000"/>
                  </a:prstClr>
                </a:solidFill>
              </a:rPr>
              <a:pPr/>
              <a:t>09/10/2018</a:t>
            </a:fld>
            <a:endParaRPr lang="it-IT">
              <a:solidFill>
                <a:prstClr val="white">
                  <a:tint val="75000"/>
                </a:prstClr>
              </a:solidFill>
            </a:endParaRPr>
          </a:p>
        </p:txBody>
      </p:sp>
      <p:sp>
        <p:nvSpPr>
          <p:cNvPr id="6" name="Segnaposto piè di pagina 5"/>
          <p:cNvSpPr>
            <a:spLocks noGrp="1"/>
          </p:cNvSpPr>
          <p:nvPr>
            <p:ph type="ftr" sz="quarter" idx="11"/>
          </p:nvPr>
        </p:nvSpPr>
        <p:spPr/>
        <p:txBody>
          <a:bodyPr/>
          <a:lstStyle/>
          <a:p>
            <a:endParaRPr lang="it-IT">
              <a:solidFill>
                <a:prstClr val="white">
                  <a:tint val="75000"/>
                </a:prstClr>
              </a:solidFill>
            </a:endParaRPr>
          </a:p>
        </p:txBody>
      </p:sp>
      <p:sp>
        <p:nvSpPr>
          <p:cNvPr id="7" name="Segnaposto numero diapositiva 6"/>
          <p:cNvSpPr>
            <a:spLocks noGrp="1"/>
          </p:cNvSpPr>
          <p:nvPr>
            <p:ph type="sldNum" sz="quarter" idx="12"/>
          </p:nvPr>
        </p:nvSpPr>
        <p:spPr/>
        <p:txBody>
          <a:bodyPr/>
          <a:lstStyle/>
          <a:p>
            <a:fld id="{371ECDE3-1100-4A4D-80AB-21719B0F6087}"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18135145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35A94290-0C62-497D-8104-55051D7035F4}" type="datetimeFigureOut">
              <a:rPr lang="it-IT" smtClean="0">
                <a:solidFill>
                  <a:prstClr val="white">
                    <a:tint val="75000"/>
                  </a:prstClr>
                </a:solidFill>
              </a:rPr>
              <a:pPr/>
              <a:t>09/10/2018</a:t>
            </a:fld>
            <a:endParaRPr lang="it-IT">
              <a:solidFill>
                <a:prstClr val="white">
                  <a:tint val="75000"/>
                </a:prstClr>
              </a:solidFill>
            </a:endParaRPr>
          </a:p>
        </p:txBody>
      </p:sp>
      <p:sp>
        <p:nvSpPr>
          <p:cNvPr id="6" name="Segnaposto piè di pagina 5"/>
          <p:cNvSpPr>
            <a:spLocks noGrp="1"/>
          </p:cNvSpPr>
          <p:nvPr>
            <p:ph type="ftr" sz="quarter" idx="11"/>
          </p:nvPr>
        </p:nvSpPr>
        <p:spPr/>
        <p:txBody>
          <a:bodyPr/>
          <a:lstStyle/>
          <a:p>
            <a:endParaRPr lang="it-IT">
              <a:solidFill>
                <a:prstClr val="white">
                  <a:tint val="75000"/>
                </a:prstClr>
              </a:solidFill>
            </a:endParaRPr>
          </a:p>
        </p:txBody>
      </p:sp>
      <p:sp>
        <p:nvSpPr>
          <p:cNvPr id="7" name="Segnaposto numero diapositiva 6"/>
          <p:cNvSpPr>
            <a:spLocks noGrp="1"/>
          </p:cNvSpPr>
          <p:nvPr>
            <p:ph type="sldNum" sz="quarter" idx="12"/>
          </p:nvPr>
        </p:nvSpPr>
        <p:spPr/>
        <p:txBody>
          <a:bodyPr/>
          <a:lstStyle/>
          <a:p>
            <a:fld id="{371ECDE3-1100-4A4D-80AB-21719B0F6087}"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8814706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5A94290-0C62-497D-8104-55051D7035F4}" type="datetimeFigureOut">
              <a:rPr lang="it-IT" smtClean="0">
                <a:solidFill>
                  <a:prstClr val="white">
                    <a:tint val="75000"/>
                  </a:prstClr>
                </a:solidFill>
              </a:rPr>
              <a:pPr/>
              <a:t>09/10/2018</a:t>
            </a:fld>
            <a:endParaRPr lang="it-IT">
              <a:solidFill>
                <a:prstClr val="white">
                  <a:tint val="75000"/>
                </a:prstClr>
              </a:solidFill>
            </a:endParaRPr>
          </a:p>
        </p:txBody>
      </p:sp>
      <p:sp>
        <p:nvSpPr>
          <p:cNvPr id="5" name="Segnaposto piè di pagina 4"/>
          <p:cNvSpPr>
            <a:spLocks noGrp="1"/>
          </p:cNvSpPr>
          <p:nvPr>
            <p:ph type="ftr" sz="quarter" idx="11"/>
          </p:nvPr>
        </p:nvSpPr>
        <p:spPr/>
        <p:txBody>
          <a:bodyPr/>
          <a:lstStyle/>
          <a:p>
            <a:endParaRPr lang="it-IT">
              <a:solidFill>
                <a:prstClr val="white">
                  <a:tint val="75000"/>
                </a:prstClr>
              </a:solidFill>
            </a:endParaRPr>
          </a:p>
        </p:txBody>
      </p:sp>
      <p:sp>
        <p:nvSpPr>
          <p:cNvPr id="6" name="Segnaposto numero diapositiva 5"/>
          <p:cNvSpPr>
            <a:spLocks noGrp="1"/>
          </p:cNvSpPr>
          <p:nvPr>
            <p:ph type="sldNum" sz="quarter" idx="12"/>
          </p:nvPr>
        </p:nvSpPr>
        <p:spPr/>
        <p:txBody>
          <a:bodyPr/>
          <a:lstStyle/>
          <a:p>
            <a:fld id="{371ECDE3-1100-4A4D-80AB-21719B0F6087}"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21314482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5A94290-0C62-497D-8104-55051D7035F4}" type="datetimeFigureOut">
              <a:rPr lang="it-IT" smtClean="0">
                <a:solidFill>
                  <a:prstClr val="white">
                    <a:tint val="75000"/>
                  </a:prstClr>
                </a:solidFill>
              </a:rPr>
              <a:pPr/>
              <a:t>09/10/2018</a:t>
            </a:fld>
            <a:endParaRPr lang="it-IT">
              <a:solidFill>
                <a:prstClr val="white">
                  <a:tint val="75000"/>
                </a:prstClr>
              </a:solidFill>
            </a:endParaRPr>
          </a:p>
        </p:txBody>
      </p:sp>
      <p:sp>
        <p:nvSpPr>
          <p:cNvPr id="5" name="Segnaposto piè di pagina 4"/>
          <p:cNvSpPr>
            <a:spLocks noGrp="1"/>
          </p:cNvSpPr>
          <p:nvPr>
            <p:ph type="ftr" sz="quarter" idx="11"/>
          </p:nvPr>
        </p:nvSpPr>
        <p:spPr/>
        <p:txBody>
          <a:bodyPr/>
          <a:lstStyle/>
          <a:p>
            <a:endParaRPr lang="it-IT">
              <a:solidFill>
                <a:prstClr val="white">
                  <a:tint val="75000"/>
                </a:prstClr>
              </a:solidFill>
            </a:endParaRPr>
          </a:p>
        </p:txBody>
      </p:sp>
      <p:sp>
        <p:nvSpPr>
          <p:cNvPr id="6" name="Segnaposto numero diapositiva 5"/>
          <p:cNvSpPr>
            <a:spLocks noGrp="1"/>
          </p:cNvSpPr>
          <p:nvPr>
            <p:ph type="sldNum" sz="quarter" idx="12"/>
          </p:nvPr>
        </p:nvSpPr>
        <p:spPr/>
        <p:txBody>
          <a:bodyPr/>
          <a:lstStyle/>
          <a:p>
            <a:fld id="{371ECDE3-1100-4A4D-80AB-21719B0F6087}"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3694286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tIns="45720" anchor="b"/>
          <a:lstStyle>
            <a:lvl1pPr>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p>
            <a:fld id="{2B375816-FC7A-4A2D-B8B9-8575B978A4B1}" type="datetime1">
              <a:rPr lang="it-IT" smtClean="0"/>
              <a:pPr/>
              <a:t>09/10/2018</a:t>
            </a:fld>
            <a:endParaRPr lang="it-IT"/>
          </a:p>
        </p:txBody>
      </p:sp>
      <p:sp>
        <p:nvSpPr>
          <p:cNvPr id="8" name="Segnaposto piè di pagina 7"/>
          <p:cNvSpPr>
            <a:spLocks noGrp="1"/>
          </p:cNvSpPr>
          <p:nvPr>
            <p:ph type="ftr" sz="quarter" idx="11"/>
          </p:nvPr>
        </p:nvSpPr>
        <p:spPr/>
        <p:txBody>
          <a:bodyPr/>
          <a:lstStyle/>
          <a:p>
            <a:r>
              <a:rPr lang="it-IT" smtClean="0"/>
              <a:t>Milano, 18 ottobre 2013</a:t>
            </a:r>
            <a:endParaRPr lang="it-IT"/>
          </a:p>
        </p:txBody>
      </p:sp>
      <p:sp>
        <p:nvSpPr>
          <p:cNvPr id="9" name="Segnaposto numero diapositiva 8"/>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it-IT" smtClean="0"/>
              <a:t>Fare clic per modificare lo stile del titolo</a:t>
            </a:r>
            <a:endParaRPr kumimoji="0" lang="en-US"/>
          </a:p>
        </p:txBody>
      </p:sp>
      <p:sp>
        <p:nvSpPr>
          <p:cNvPr id="3" name="Segnaposto data 2"/>
          <p:cNvSpPr>
            <a:spLocks noGrp="1"/>
          </p:cNvSpPr>
          <p:nvPr>
            <p:ph type="dt" sz="half" idx="10"/>
          </p:nvPr>
        </p:nvSpPr>
        <p:spPr/>
        <p:txBody>
          <a:bodyPr/>
          <a:lstStyle/>
          <a:p>
            <a:fld id="{ECC6DF1E-218F-4560-9416-43035AAD3841}" type="datetime1">
              <a:rPr lang="it-IT" smtClean="0"/>
              <a:pPr/>
              <a:t>09/10/2018</a:t>
            </a:fld>
            <a:endParaRPr lang="it-IT"/>
          </a:p>
        </p:txBody>
      </p:sp>
      <p:sp>
        <p:nvSpPr>
          <p:cNvPr id="4" name="Segnaposto piè di pagina 3"/>
          <p:cNvSpPr>
            <a:spLocks noGrp="1"/>
          </p:cNvSpPr>
          <p:nvPr>
            <p:ph type="ftr" sz="quarter" idx="11"/>
          </p:nvPr>
        </p:nvSpPr>
        <p:spPr/>
        <p:txBody>
          <a:bodyPr/>
          <a:lstStyle/>
          <a:p>
            <a:r>
              <a:rPr lang="it-IT" smtClean="0"/>
              <a:t>Milano, 18 ottobre 2013</a:t>
            </a:r>
            <a:endParaRPr lang="it-IT"/>
          </a:p>
        </p:txBody>
      </p:sp>
      <p:sp>
        <p:nvSpPr>
          <p:cNvPr id="5" name="Segnaposto numero diapositiva 4"/>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194183B-A9C2-4138-BF91-5CB4517FC986}" type="datetime1">
              <a:rPr lang="it-IT" smtClean="0"/>
              <a:pPr/>
              <a:t>09/10/2018</a:t>
            </a:fld>
            <a:endParaRPr lang="it-IT"/>
          </a:p>
        </p:txBody>
      </p:sp>
      <p:sp>
        <p:nvSpPr>
          <p:cNvPr id="3" name="Segnaposto piè di pagina 2"/>
          <p:cNvSpPr>
            <a:spLocks noGrp="1"/>
          </p:cNvSpPr>
          <p:nvPr>
            <p:ph type="ftr" sz="quarter" idx="11"/>
          </p:nvPr>
        </p:nvSpPr>
        <p:spPr/>
        <p:txBody>
          <a:bodyPr/>
          <a:lstStyle/>
          <a:p>
            <a:r>
              <a:rPr lang="it-IT" smtClean="0"/>
              <a:t>Milano, 18 ottobre 2013</a:t>
            </a:r>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fld id="{4ECB90FD-3306-43FB-A51B-1CDC354933AB}" type="datetime1">
              <a:rPr lang="it-IT" smtClean="0"/>
              <a:pPr/>
              <a:t>09/10/2018</a:t>
            </a:fld>
            <a:endParaRPr lang="it-IT"/>
          </a:p>
        </p:txBody>
      </p:sp>
      <p:sp>
        <p:nvSpPr>
          <p:cNvPr id="6" name="Segnaposto piè di pagina 5"/>
          <p:cNvSpPr>
            <a:spLocks noGrp="1"/>
          </p:cNvSpPr>
          <p:nvPr>
            <p:ph type="ftr" sz="quarter" idx="11"/>
          </p:nvPr>
        </p:nvSpPr>
        <p:spPr/>
        <p:txBody>
          <a:bodyPr/>
          <a:lstStyle/>
          <a:p>
            <a:r>
              <a:rPr lang="it-IT" smtClean="0"/>
              <a:t>Milano, 18 ottobre 2013</a:t>
            </a:r>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9" name="Ritaglia e arrotonda singolo angolo rettangolo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iangolo rettangolo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olo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it-IT" smtClean="0"/>
              <a:t>Fare clic per modificare lo stile del titolo</a:t>
            </a:r>
            <a:endParaRPr kumimoji="0" lang="en-US"/>
          </a:p>
        </p:txBody>
      </p:sp>
      <p:sp>
        <p:nvSpPr>
          <p:cNvPr id="4" name="Segnaposto testo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
        <p:nvSpPr>
          <p:cNvPr id="5" name="Segnaposto data 4"/>
          <p:cNvSpPr>
            <a:spLocks noGrp="1"/>
          </p:cNvSpPr>
          <p:nvPr>
            <p:ph type="dt" sz="half" idx="10"/>
          </p:nvPr>
        </p:nvSpPr>
        <p:spPr/>
        <p:txBody>
          <a:bodyPr/>
          <a:lstStyle/>
          <a:p>
            <a:fld id="{060837B3-9F38-445A-B115-015574DD4681}" type="datetime1">
              <a:rPr lang="it-IT" smtClean="0"/>
              <a:pPr/>
              <a:t>09/10/2018</a:t>
            </a:fld>
            <a:endParaRPr lang="it-IT"/>
          </a:p>
        </p:txBody>
      </p:sp>
      <p:sp>
        <p:nvSpPr>
          <p:cNvPr id="6" name="Segnaposto piè di pagina 5"/>
          <p:cNvSpPr>
            <a:spLocks noGrp="1"/>
          </p:cNvSpPr>
          <p:nvPr>
            <p:ph type="ftr" sz="quarter" idx="11"/>
          </p:nvPr>
        </p:nvSpPr>
        <p:spPr/>
        <p:txBody>
          <a:bodyPr/>
          <a:lstStyle/>
          <a:p>
            <a:r>
              <a:rPr lang="it-IT" smtClean="0"/>
              <a:t>Milano, 18 ottobre 2013</a:t>
            </a:r>
            <a:endParaRPr lang="it-IT"/>
          </a:p>
        </p:txBody>
      </p:sp>
      <p:sp>
        <p:nvSpPr>
          <p:cNvPr id="7" name="Segnaposto numero diapositiva 6"/>
          <p:cNvSpPr>
            <a:spLocks noGrp="1"/>
          </p:cNvSpPr>
          <p:nvPr>
            <p:ph type="sldNum" sz="quarter" idx="12"/>
          </p:nvPr>
        </p:nvSpPr>
        <p:spPr>
          <a:xfrm>
            <a:off x="8077200" y="6356350"/>
            <a:ext cx="609600" cy="365125"/>
          </a:xfrm>
        </p:spPr>
        <p:txBody>
          <a:bodyPr/>
          <a:lstStyle/>
          <a:p>
            <a:fld id="{B007B441-5312-499D-93C3-6E37886527FA}" type="slidenum">
              <a:rPr lang="it-IT" smtClean="0"/>
              <a:pPr/>
              <a:t>‹N›</a:t>
            </a:fld>
            <a:endParaRPr lang="it-IT"/>
          </a:p>
        </p:txBody>
      </p:sp>
      <p:sp>
        <p:nvSpPr>
          <p:cNvPr id="3" name="Segnaposto immagin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it-IT" smtClean="0"/>
              <a:t>Fare clic sull'icona per inserire un'immagine</a:t>
            </a:r>
            <a:endParaRPr kumimoji="0" lang="en-US" dirty="0"/>
          </a:p>
        </p:txBody>
      </p:sp>
      <p:sp>
        <p:nvSpPr>
          <p:cNvPr id="10" name="Figura a mano libera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igura a mano libera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578AEF"/>
            </a:gs>
            <a:gs pos="39999">
              <a:srgbClr val="85C2FF"/>
            </a:gs>
            <a:gs pos="70000">
              <a:srgbClr val="C4D6EB"/>
            </a:gs>
            <a:gs pos="100000">
              <a:srgbClr val="FFEBFA"/>
            </a:gs>
          </a:gsLst>
          <a:lin ang="5400000" scaled="1"/>
          <a:tileRect/>
        </a:gradFill>
        <a:effectLst/>
      </p:bgPr>
    </p:bg>
    <p:spTree>
      <p:nvGrpSpPr>
        <p:cNvPr id="1" name=""/>
        <p:cNvGrpSpPr/>
        <p:nvPr/>
      </p:nvGrpSpPr>
      <p:grpSpPr>
        <a:xfrm>
          <a:off x="0" y="0"/>
          <a:ext cx="0" cy="0"/>
          <a:chOff x="0" y="0"/>
          <a:chExt cx="0" cy="0"/>
        </a:xfrm>
      </p:grpSpPr>
      <p:sp>
        <p:nvSpPr>
          <p:cNvPr id="7" name="Figura a mano libera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igura a mano libera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Segnaposto titolo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348F39F-C93D-4F2A-80E6-44A3C0213FE4}" type="datetime1">
              <a:rPr lang="it-IT" smtClean="0"/>
              <a:pPr/>
              <a:t>09/10/2018</a:t>
            </a:fld>
            <a:endParaRPr lang="it-IT"/>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it-IT" smtClean="0"/>
              <a:t>Milano, 18 ottobre 2013</a:t>
            </a:r>
            <a:endParaRPr lang="it-IT"/>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007B441-5312-499D-93C3-6E37886527FA}" type="slidenum">
              <a:rPr lang="it-IT" smtClean="0"/>
              <a:pPr/>
              <a:t>‹N›</a:t>
            </a:fld>
            <a:endParaRPr lang="it-IT"/>
          </a:p>
        </p:txBody>
      </p:sp>
      <p:grpSp>
        <p:nvGrpSpPr>
          <p:cNvPr id="2" name="Gruppo 1"/>
          <p:cNvGrpSpPr/>
          <p:nvPr/>
        </p:nvGrpSpPr>
        <p:grpSpPr>
          <a:xfrm>
            <a:off x="-19017" y="202408"/>
            <a:ext cx="9180548" cy="649224"/>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wipe dir="d"/>
  </p:transition>
  <p:hf sldNum="0"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578AEF"/>
            </a:gs>
            <a:gs pos="39999">
              <a:srgbClr val="85C2FF"/>
            </a:gs>
            <a:gs pos="70000">
              <a:srgbClr val="C4D6EB"/>
            </a:gs>
            <a:gs pos="100000">
              <a:srgbClr val="FFEBFA"/>
            </a:gs>
          </a:gsLst>
          <a:lin ang="5400000" scaled="1"/>
          <a:tileRect/>
        </a:gradFill>
        <a:effectLst/>
      </p:bgPr>
    </p:bg>
    <p:spTree>
      <p:nvGrpSpPr>
        <p:cNvPr id="1" name=""/>
        <p:cNvGrpSpPr/>
        <p:nvPr/>
      </p:nvGrpSpPr>
      <p:grpSpPr>
        <a:xfrm>
          <a:off x="0" y="0"/>
          <a:ext cx="0" cy="0"/>
          <a:chOff x="0" y="0"/>
          <a:chExt cx="0" cy="0"/>
        </a:xfrm>
      </p:grpSpPr>
      <p:sp>
        <p:nvSpPr>
          <p:cNvPr id="7" name="Figura a mano libera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srgbClr val="002060"/>
              </a:solidFill>
            </a:endParaRPr>
          </a:p>
        </p:txBody>
      </p:sp>
      <p:sp>
        <p:nvSpPr>
          <p:cNvPr id="8" name="Figura a mano libera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srgbClr val="002060"/>
              </a:solidFill>
            </a:endParaRPr>
          </a:p>
        </p:txBody>
      </p:sp>
      <p:sp>
        <p:nvSpPr>
          <p:cNvPr id="9" name="Segnaposto titolo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348F39F-C93D-4F2A-80E6-44A3C0213FE4}" type="datetime1">
              <a:rPr lang="it-IT" smtClean="0">
                <a:solidFill>
                  <a:srgbClr val="04617B">
                    <a:shade val="90000"/>
                  </a:srgbClr>
                </a:solidFill>
              </a:rPr>
              <a:pPr/>
              <a:t>09/10/2018</a:t>
            </a:fld>
            <a:endParaRPr lang="it-IT">
              <a:solidFill>
                <a:srgbClr val="04617B">
                  <a:shade val="90000"/>
                </a:srgbClr>
              </a:solidFill>
            </a:endParaRPr>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it-IT" smtClean="0">
                <a:solidFill>
                  <a:srgbClr val="04617B">
                    <a:shade val="90000"/>
                  </a:srgbClr>
                </a:solidFill>
              </a:rPr>
              <a:t>Milano, 18 ottobre 2013</a:t>
            </a:r>
            <a:endParaRPr lang="it-IT">
              <a:solidFill>
                <a:srgbClr val="04617B">
                  <a:shade val="90000"/>
                </a:srgbClr>
              </a:solidFill>
            </a:endParaRPr>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007B441-5312-499D-93C3-6E37886527FA}" type="slidenum">
              <a:rPr lang="it-IT" smtClean="0">
                <a:solidFill>
                  <a:srgbClr val="04617B">
                    <a:shade val="90000"/>
                  </a:srgbClr>
                </a:solidFill>
              </a:rPr>
              <a:pPr/>
              <a:t>‹N›</a:t>
            </a:fld>
            <a:endParaRPr lang="it-IT">
              <a:solidFill>
                <a:srgbClr val="04617B">
                  <a:shade val="90000"/>
                </a:srgbClr>
              </a:solidFill>
            </a:endParaRPr>
          </a:p>
        </p:txBody>
      </p:sp>
      <p:grpSp>
        <p:nvGrpSpPr>
          <p:cNvPr id="2" name="Gruppo 1"/>
          <p:cNvGrpSpPr/>
          <p:nvPr/>
        </p:nvGrpSpPr>
        <p:grpSpPr>
          <a:xfrm>
            <a:off x="-19017" y="202408"/>
            <a:ext cx="9180548" cy="649224"/>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srgbClr val="002060"/>
                </a:solidFill>
              </a:endParaRPr>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srgbClr val="002060"/>
                </a:solidFill>
              </a:endParaRPr>
            </a:p>
          </p:txBody>
        </p:sp>
      </p:grpSp>
    </p:spTree>
    <p:extLst>
      <p:ext uri="{BB962C8B-B14F-4D97-AF65-F5344CB8AC3E}">
        <p14:creationId xmlns:p14="http://schemas.microsoft.com/office/powerpoint/2010/main" val="39751002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wipe dir="d"/>
  </p:transition>
  <p:hf sldNum="0"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A94290-0C62-497D-8104-55051D7035F4}" type="datetimeFigureOut">
              <a:rPr lang="it-IT" smtClean="0">
                <a:solidFill>
                  <a:prstClr val="white">
                    <a:tint val="75000"/>
                  </a:prstClr>
                </a:solidFill>
              </a:rPr>
              <a:pPr/>
              <a:t>09/10/2018</a:t>
            </a:fld>
            <a:endParaRPr lang="it-IT">
              <a:solidFill>
                <a:prstClr val="white">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white">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1ECDE3-1100-4A4D-80AB-21719B0F6087}"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2712673637"/>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A94290-0C62-497D-8104-55051D7035F4}" type="datetimeFigureOut">
              <a:rPr lang="it-IT" smtClean="0">
                <a:solidFill>
                  <a:prstClr val="white">
                    <a:tint val="75000"/>
                  </a:prstClr>
                </a:solidFill>
              </a:rPr>
              <a:pPr/>
              <a:t>09/10/2018</a:t>
            </a:fld>
            <a:endParaRPr lang="it-IT">
              <a:solidFill>
                <a:prstClr val="white">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white">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1ECDE3-1100-4A4D-80AB-21719B0F6087}" type="slidenum">
              <a:rPr lang="it-IT" smtClean="0">
                <a:solidFill>
                  <a:prstClr val="white">
                    <a:tint val="75000"/>
                  </a:prstClr>
                </a:solidFill>
              </a:rPr>
              <a:pPr/>
              <a:t>‹N›</a:t>
            </a:fld>
            <a:endParaRPr lang="it-IT">
              <a:solidFill>
                <a:prstClr val="white">
                  <a:tint val="75000"/>
                </a:prstClr>
              </a:solidFill>
            </a:endParaRPr>
          </a:p>
        </p:txBody>
      </p:sp>
    </p:spTree>
    <p:extLst>
      <p:ext uri="{BB962C8B-B14F-4D97-AF65-F5344CB8AC3E}">
        <p14:creationId xmlns:p14="http://schemas.microsoft.com/office/powerpoint/2010/main" val="52182545"/>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6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0.png"/><Relationship Id="rId5" Type="http://schemas.openxmlformats.org/officeDocument/2006/relationships/slideLayout" Target="../slideLayouts/slideLayout4.xml"/><Relationship Id="rId4" Type="http://schemas.openxmlformats.org/officeDocument/2006/relationships/video" Target="../media/media3.mp4"/></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6.png"/></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07/relationships/media" Target="../media/media6.mp4"/><Relationship Id="rId7" Type="http://schemas.openxmlformats.org/officeDocument/2006/relationships/image" Target="../media/image7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9.png"/><Relationship Id="rId5" Type="http://schemas.openxmlformats.org/officeDocument/2006/relationships/slideLayout" Target="../slideLayouts/slideLayout2.xml"/><Relationship Id="rId4" Type="http://schemas.openxmlformats.org/officeDocument/2006/relationships/video" Target="../media/media6.mp4"/></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34.xml"/><Relationship Id="rId4" Type="http://schemas.openxmlformats.org/officeDocument/2006/relationships/image" Target="../media/image74.png"/></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3.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7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3.xml"/><Relationship Id="rId4" Type="http://schemas.openxmlformats.org/officeDocument/2006/relationships/image" Target="../media/image82.jpeg"/></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3.jpeg"/><Relationship Id="rId1" Type="http://schemas.openxmlformats.org/officeDocument/2006/relationships/slideLayout" Target="../slideLayouts/slideLayout23.xml"/><Relationship Id="rId6" Type="http://schemas.openxmlformats.org/officeDocument/2006/relationships/image" Target="../media/image85.jpeg"/><Relationship Id="rId5" Type="http://schemas.microsoft.com/office/2007/relationships/hdphoto" Target="../media/hdphoto2.wdp"/><Relationship Id="rId4" Type="http://schemas.openxmlformats.org/officeDocument/2006/relationships/image" Target="../media/image84.jpeg"/></Relationships>
</file>

<file path=ppt/slides/_rels/slide7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3.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7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1.png"/><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3.jpeg"/><Relationship Id="rId1" Type="http://schemas.openxmlformats.org/officeDocument/2006/relationships/slideLayout" Target="../slideLayouts/slideLayout23.xml"/><Relationship Id="rId6" Type="http://schemas.microsoft.com/office/2007/relationships/hdphoto" Target="../media/hdphoto5.wdp"/><Relationship Id="rId5" Type="http://schemas.openxmlformats.org/officeDocument/2006/relationships/image" Target="../media/image95.jpeg"/><Relationship Id="rId4" Type="http://schemas.openxmlformats.org/officeDocument/2006/relationships/image" Target="../media/image94.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8" Type="http://schemas.openxmlformats.org/officeDocument/2006/relationships/image" Target="../media/image100.png"/><Relationship Id="rId13" Type="http://schemas.microsoft.com/office/2007/relationships/hdphoto" Target="../media/hdphoto11.wdp"/><Relationship Id="rId3" Type="http://schemas.microsoft.com/office/2007/relationships/hdphoto" Target="../media/hdphoto6.wdp"/><Relationship Id="rId7" Type="http://schemas.microsoft.com/office/2007/relationships/hdphoto" Target="../media/hdphoto8.wdp"/><Relationship Id="rId12"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23.xml"/><Relationship Id="rId6" Type="http://schemas.openxmlformats.org/officeDocument/2006/relationships/image" Target="../media/image99.png"/><Relationship Id="rId11" Type="http://schemas.microsoft.com/office/2007/relationships/hdphoto" Target="../media/hdphoto10.wdp"/><Relationship Id="rId5" Type="http://schemas.microsoft.com/office/2007/relationships/hdphoto" Target="../media/hdphoto7.wdp"/><Relationship Id="rId10" Type="http://schemas.openxmlformats.org/officeDocument/2006/relationships/image" Target="../media/image101.png"/><Relationship Id="rId4" Type="http://schemas.openxmlformats.org/officeDocument/2006/relationships/image" Target="../media/image98.png"/><Relationship Id="rId9" Type="http://schemas.microsoft.com/office/2007/relationships/hdphoto" Target="../media/hdphoto9.wdp"/></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4.xml"/><Relationship Id="rId5" Type="http://schemas.openxmlformats.org/officeDocument/2006/relationships/image" Target="../media/image106.png"/><Relationship Id="rId4" Type="http://schemas.openxmlformats.org/officeDocument/2006/relationships/image" Target="../media/image105.png"/></Relationships>
</file>

<file path=ppt/slides/_rels/slide84.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png"/><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4.xml"/><Relationship Id="rId5" Type="http://schemas.openxmlformats.org/officeDocument/2006/relationships/image" Target="../media/image112.png"/><Relationship Id="rId4" Type="http://schemas.openxmlformats.org/officeDocument/2006/relationships/image" Target="../media/image11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123728" y="-104522"/>
            <a:ext cx="5040560" cy="1013242"/>
          </a:xfrm>
        </p:spPr>
        <p:txBody>
          <a:bodyPr>
            <a:noAutofit/>
          </a:bodyPr>
          <a:lstStyle/>
          <a:p>
            <a:pPr algn="l"/>
            <a:r>
              <a:rPr lang="en-US" sz="3600" dirty="0" smtClean="0">
                <a:solidFill>
                  <a:schemeClr val="bg1"/>
                </a:solidFill>
                <a:effectLst/>
                <a:latin typeface="Arial Black" panose="020B0A04020102020204" pitchFamily="34" charset="0"/>
              </a:rPr>
              <a:t>Angina </a:t>
            </a:r>
            <a:r>
              <a:rPr lang="en-US" sz="3600" dirty="0" err="1" smtClean="0">
                <a:solidFill>
                  <a:schemeClr val="bg1"/>
                </a:solidFill>
                <a:effectLst/>
                <a:latin typeface="Arial Black" panose="020B0A04020102020204" pitchFamily="34" charset="0"/>
              </a:rPr>
              <a:t>Refrattaria</a:t>
            </a:r>
            <a:r>
              <a:rPr lang="en-US" sz="3600" dirty="0" smtClean="0">
                <a:solidFill>
                  <a:schemeClr val="bg1"/>
                </a:solidFill>
                <a:effectLst/>
                <a:latin typeface="Arial Black" panose="020B0A04020102020204" pitchFamily="34" charset="0"/>
              </a:rPr>
              <a:t> </a:t>
            </a:r>
            <a:endParaRPr lang="en-US" sz="3600" dirty="0">
              <a:solidFill>
                <a:schemeClr val="tx1"/>
              </a:solidFill>
              <a:effectLst/>
              <a:latin typeface="Arial Black" panose="020B0A04020102020204" pitchFamily="34" charset="0"/>
            </a:endParaRPr>
          </a:p>
        </p:txBody>
      </p:sp>
      <p:pic>
        <p:nvPicPr>
          <p:cNvPr id="5" name="Immagine 4" descr="CCM_Colori_60_72.jpg"/>
          <p:cNvPicPr>
            <a:picLocks noChangeAspect="1"/>
          </p:cNvPicPr>
          <p:nvPr/>
        </p:nvPicPr>
        <p:blipFill>
          <a:blip r:embed="rId2" cstate="print"/>
          <a:stretch>
            <a:fillRect/>
          </a:stretch>
        </p:blipFill>
        <p:spPr>
          <a:xfrm>
            <a:off x="2051720" y="6021288"/>
            <a:ext cx="1431654" cy="545391"/>
          </a:xfrm>
          <a:prstGeom prst="rect">
            <a:avLst/>
          </a:prstGeom>
        </p:spPr>
      </p:pic>
      <p:sp>
        <p:nvSpPr>
          <p:cNvPr id="8" name="CasellaDiTesto 7"/>
          <p:cNvSpPr txBox="1"/>
          <p:nvPr/>
        </p:nvSpPr>
        <p:spPr>
          <a:xfrm>
            <a:off x="2051720" y="1052736"/>
            <a:ext cx="5472608" cy="523220"/>
          </a:xfrm>
          <a:prstGeom prst="rect">
            <a:avLst/>
          </a:prstGeom>
          <a:solidFill>
            <a:srgbClr val="FFC000"/>
          </a:solidFill>
        </p:spPr>
        <p:txBody>
          <a:bodyPr wrap="square" rtlCol="0">
            <a:spAutoFit/>
          </a:bodyPr>
          <a:lstStyle/>
          <a:p>
            <a:r>
              <a:rPr lang="it-IT" sz="2800" b="1" dirty="0" smtClean="0">
                <a:solidFill>
                  <a:srgbClr val="FF0000"/>
                </a:solidFill>
                <a:latin typeface="Arial Black" panose="020B0A04020102020204" pitchFamily="34" charset="0"/>
              </a:rPr>
              <a:t>ISTRUZIONI PER L’USO</a:t>
            </a:r>
            <a:endParaRPr lang="it-IT" sz="2800" b="1" dirty="0">
              <a:solidFill>
                <a:srgbClr val="FF0000"/>
              </a:solidFill>
              <a:latin typeface="Arial Black" panose="020B0A04020102020204" pitchFamily="34" charset="0"/>
            </a:endParaRPr>
          </a:p>
        </p:txBody>
      </p:sp>
      <p:sp>
        <p:nvSpPr>
          <p:cNvPr id="10" name="Rettangolo 9"/>
          <p:cNvSpPr/>
          <p:nvPr/>
        </p:nvSpPr>
        <p:spPr>
          <a:xfrm>
            <a:off x="341784" y="3009726"/>
            <a:ext cx="4446240" cy="923330"/>
          </a:xfrm>
          <a:prstGeom prst="rect">
            <a:avLst/>
          </a:prstGeom>
        </p:spPr>
        <p:txBody>
          <a:bodyPr wrap="square">
            <a:spAutoFit/>
          </a:bodyPr>
          <a:lstStyle/>
          <a:p>
            <a:pPr algn="ctr"/>
            <a:r>
              <a:rPr lang="it-IT" b="1" dirty="0" smtClean="0">
                <a:solidFill>
                  <a:srgbClr val="00060C"/>
                </a:solidFill>
                <a:latin typeface="Arial Black" panose="020B0A04020102020204" pitchFamily="34" charset="0"/>
              </a:rPr>
              <a:t>Dott. Luca GRANCINI</a:t>
            </a:r>
          </a:p>
          <a:p>
            <a:pPr algn="ctr"/>
            <a:r>
              <a:rPr lang="it-IT" b="1" dirty="0" smtClean="0">
                <a:solidFill>
                  <a:srgbClr val="00060C"/>
                </a:solidFill>
                <a:latin typeface="Arial Black" panose="020B0A04020102020204" pitchFamily="34" charset="0"/>
              </a:rPr>
              <a:t>Centro Cardiologico</a:t>
            </a:r>
          </a:p>
          <a:p>
            <a:pPr algn="ctr"/>
            <a:r>
              <a:rPr lang="it-IT" b="1" dirty="0" smtClean="0">
                <a:solidFill>
                  <a:srgbClr val="00060C"/>
                </a:solidFill>
                <a:latin typeface="Arial Black" panose="020B0A04020102020204" pitchFamily="34" charset="0"/>
              </a:rPr>
              <a:t> Fondazione '</a:t>
            </a:r>
            <a:r>
              <a:rPr lang="it-IT" b="1" dirty="0" err="1" smtClean="0">
                <a:solidFill>
                  <a:srgbClr val="00060C"/>
                </a:solidFill>
                <a:latin typeface="Arial Black" panose="020B0A04020102020204" pitchFamily="34" charset="0"/>
              </a:rPr>
              <a:t>Monzino</a:t>
            </a:r>
            <a:r>
              <a:rPr lang="it-IT" b="1" dirty="0" smtClean="0">
                <a:solidFill>
                  <a:srgbClr val="00060C"/>
                </a:solidFill>
                <a:latin typeface="Arial Black" panose="020B0A04020102020204" pitchFamily="34" charset="0"/>
              </a:rPr>
              <a:t>', Milano</a:t>
            </a:r>
          </a:p>
        </p:txBody>
      </p:sp>
      <p:pic>
        <p:nvPicPr>
          <p:cNvPr id="3" name="Immagine 2"/>
          <p:cNvPicPr>
            <a:picLocks noChangeAspect="1"/>
          </p:cNvPicPr>
          <p:nvPr/>
        </p:nvPicPr>
        <p:blipFill>
          <a:blip r:embed="rId3"/>
          <a:stretch>
            <a:fillRect/>
          </a:stretch>
        </p:blipFill>
        <p:spPr>
          <a:xfrm>
            <a:off x="5057800" y="1681468"/>
            <a:ext cx="4086200" cy="5176531"/>
          </a:xfrm>
          <a:prstGeom prst="rect">
            <a:avLst/>
          </a:prstGeom>
        </p:spPr>
      </p:pic>
    </p:spTree>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5238328"/>
            <a:ext cx="8229600" cy="1143000"/>
          </a:xfrm>
        </p:spPr>
        <p:txBody>
          <a:bodyPr>
            <a:normAutofit/>
          </a:bodyPr>
          <a:lstStyle/>
          <a:p>
            <a:r>
              <a:rPr lang="it-IT" sz="2800" dirty="0" smtClean="0">
                <a:solidFill>
                  <a:schemeClr val="tx1"/>
                </a:solidFill>
              </a:rPr>
              <a:t/>
            </a:r>
            <a:br>
              <a:rPr lang="it-IT" sz="2800" dirty="0" smtClean="0">
                <a:solidFill>
                  <a:schemeClr val="tx1"/>
                </a:solidFill>
              </a:rPr>
            </a:br>
            <a:endParaRPr lang="it-IT" sz="2000" dirty="0">
              <a:solidFill>
                <a:schemeClr val="tx1"/>
              </a:solidFill>
            </a:endParaRPr>
          </a:p>
        </p:txBody>
      </p:sp>
      <p:pic>
        <p:nvPicPr>
          <p:cNvPr id="5" name="Picture 2"/>
          <p:cNvPicPr>
            <a:picLocks noChangeAspect="1" noChangeArrowheads="1"/>
          </p:cNvPicPr>
          <p:nvPr/>
        </p:nvPicPr>
        <p:blipFill>
          <a:blip r:embed="rId2" cstate="print"/>
          <a:srcRect l="5807" t="16750" r="2323" b="23129"/>
          <a:stretch>
            <a:fillRect/>
          </a:stretch>
        </p:blipFill>
        <p:spPr bwMode="auto">
          <a:xfrm>
            <a:off x="0" y="928793"/>
            <a:ext cx="9144000" cy="3364303"/>
          </a:xfrm>
          <a:prstGeom prst="rect">
            <a:avLst/>
          </a:prstGeom>
          <a:noFill/>
          <a:ln w="9525">
            <a:noFill/>
            <a:miter lim="800000"/>
            <a:headEnd/>
            <a:tailEnd/>
          </a:ln>
        </p:spPr>
      </p:pic>
      <p:sp>
        <p:nvSpPr>
          <p:cNvPr id="6" name="CasellaDiTesto 5"/>
          <p:cNvSpPr txBox="1"/>
          <p:nvPr/>
        </p:nvSpPr>
        <p:spPr>
          <a:xfrm>
            <a:off x="179512" y="4747791"/>
            <a:ext cx="8835111" cy="769441"/>
          </a:xfrm>
          <a:prstGeom prst="rect">
            <a:avLst/>
          </a:prstGeom>
          <a:noFill/>
        </p:spPr>
        <p:txBody>
          <a:bodyPr wrap="none" rtlCol="0">
            <a:spAutoFit/>
          </a:bodyPr>
          <a:lstStyle/>
          <a:p>
            <a:r>
              <a:rPr lang="en-US" sz="2200" b="1" dirty="0" smtClean="0">
                <a:latin typeface="Arial Black" panose="020B0A04020102020204" pitchFamily="34" charset="0"/>
              </a:rPr>
              <a:t>The </a:t>
            </a:r>
            <a:r>
              <a:rPr lang="en-US" sz="2200" b="1" dirty="0" err="1" smtClean="0">
                <a:latin typeface="Arial Black" panose="020B0A04020102020204" pitchFamily="34" charset="0"/>
              </a:rPr>
              <a:t>OPtions</a:t>
            </a:r>
            <a:r>
              <a:rPr lang="en-US" sz="2200" b="1" dirty="0" smtClean="0">
                <a:latin typeface="Arial Black" panose="020B0A04020102020204" pitchFamily="34" charset="0"/>
              </a:rPr>
              <a:t> In Myocardial Ischemic Syndrome Therapy </a:t>
            </a:r>
          </a:p>
          <a:p>
            <a:r>
              <a:rPr lang="en-US" sz="2200" b="1" dirty="0" smtClean="0">
                <a:latin typeface="Arial Black" panose="020B0A04020102020204" pitchFamily="34" charset="0"/>
              </a:rPr>
              <a:t>(OPTIMIST) program  at the Minneapolis Heart Institute</a:t>
            </a:r>
            <a:endParaRPr lang="it-IT" sz="2200" b="1" dirty="0">
              <a:latin typeface="Arial Black" panose="020B0A04020102020204" pitchFamily="34" charset="0"/>
            </a:endParaRPr>
          </a:p>
        </p:txBody>
      </p:sp>
      <p:sp>
        <p:nvSpPr>
          <p:cNvPr id="7" name="CasellaDiTesto 6"/>
          <p:cNvSpPr txBox="1"/>
          <p:nvPr/>
        </p:nvSpPr>
        <p:spPr>
          <a:xfrm>
            <a:off x="1187624" y="0"/>
            <a:ext cx="6669133" cy="646331"/>
          </a:xfrm>
          <a:prstGeom prst="rect">
            <a:avLst/>
          </a:prstGeom>
          <a:noFill/>
        </p:spPr>
        <p:txBody>
          <a:bodyPr wrap="none" rtlCol="0">
            <a:spAutoFit/>
          </a:bodyPr>
          <a:lstStyle/>
          <a:p>
            <a:pPr algn="ctr">
              <a:spcBef>
                <a:spcPct val="0"/>
              </a:spcBef>
            </a:pPr>
            <a:r>
              <a:rPr lang="it-IT" sz="3600" b="1" dirty="0" smtClean="0">
                <a:latin typeface="Arial Black" panose="020B0A04020102020204" pitchFamily="34" charset="0"/>
                <a:ea typeface="+mj-ea"/>
                <a:cs typeface="+mj-cs"/>
              </a:rPr>
              <a:t>Studio clinico più recente</a:t>
            </a:r>
          </a:p>
        </p:txBody>
      </p:sp>
    </p:spTree>
  </p:cSld>
  <p:clrMapOvr>
    <a:masterClrMapping/>
  </p:clrMapOvr>
  <p:transition>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5720" y="428604"/>
            <a:ext cx="3178696" cy="576064"/>
          </a:xfrm>
        </p:spPr>
        <p:txBody>
          <a:bodyPr>
            <a:normAutofit/>
          </a:bodyPr>
          <a:lstStyle/>
          <a:p>
            <a:r>
              <a:rPr lang="it-IT" sz="2400" dirty="0" smtClean="0">
                <a:latin typeface="Arial Black" panose="020B0A04020102020204" pitchFamily="34" charset="0"/>
              </a:rPr>
              <a:t>Premessa</a:t>
            </a:r>
            <a:endParaRPr lang="it-IT" sz="2400" dirty="0">
              <a:latin typeface="Arial Black" panose="020B0A04020102020204" pitchFamily="34" charset="0"/>
            </a:endParaRPr>
          </a:p>
        </p:txBody>
      </p:sp>
      <p:sp>
        <p:nvSpPr>
          <p:cNvPr id="5" name="Rettangolo 4"/>
          <p:cNvSpPr/>
          <p:nvPr/>
        </p:nvSpPr>
        <p:spPr>
          <a:xfrm>
            <a:off x="755576" y="1916832"/>
            <a:ext cx="7416824" cy="4524315"/>
          </a:xfrm>
          <a:prstGeom prst="rect">
            <a:avLst/>
          </a:prstGeom>
          <a:solidFill>
            <a:srgbClr val="FFC000"/>
          </a:solidFill>
          <a:ln w="38100">
            <a:solidFill>
              <a:schemeClr val="tx1"/>
            </a:solidFill>
          </a:ln>
        </p:spPr>
        <p:txBody>
          <a:bodyPr wrap="square">
            <a:spAutoFit/>
          </a:bodyPr>
          <a:lstStyle/>
          <a:p>
            <a:r>
              <a:rPr lang="en-US" sz="2400" dirty="0" smtClean="0"/>
              <a:t>“</a:t>
            </a:r>
            <a:r>
              <a:rPr lang="en-US" sz="2400" dirty="0" smtClean="0">
                <a:latin typeface="Arial Black" panose="020B0A04020102020204" pitchFamily="34" charset="0"/>
              </a:rPr>
              <a:t>As the population ages and mortality from coronary artery disease (CAD) decreases, a growing number of patients with severe CAD continue to experience angina which is not amenable to surgical or </a:t>
            </a:r>
            <a:r>
              <a:rPr lang="it-IT" sz="2400" dirty="0" err="1" smtClean="0">
                <a:latin typeface="Arial Black" panose="020B0A04020102020204" pitchFamily="34" charset="0"/>
              </a:rPr>
              <a:t>percutaneous</a:t>
            </a:r>
            <a:r>
              <a:rPr lang="it-IT" sz="2400" dirty="0" smtClean="0">
                <a:latin typeface="Arial Black" panose="020B0A04020102020204" pitchFamily="34" charset="0"/>
              </a:rPr>
              <a:t> </a:t>
            </a:r>
            <a:r>
              <a:rPr lang="it-IT" sz="2400" dirty="0" err="1" smtClean="0">
                <a:latin typeface="Arial Black" panose="020B0A04020102020204" pitchFamily="34" charset="0"/>
              </a:rPr>
              <a:t>coronary</a:t>
            </a:r>
            <a:r>
              <a:rPr lang="it-IT" sz="2400" dirty="0" smtClean="0">
                <a:latin typeface="Arial Black" panose="020B0A04020102020204" pitchFamily="34" charset="0"/>
              </a:rPr>
              <a:t> </a:t>
            </a:r>
            <a:r>
              <a:rPr lang="it-IT" sz="2400" dirty="0" err="1" smtClean="0">
                <a:latin typeface="Arial Black" panose="020B0A04020102020204" pitchFamily="34" charset="0"/>
              </a:rPr>
              <a:t>revascularization</a:t>
            </a:r>
            <a:r>
              <a:rPr lang="it-IT" sz="2400" dirty="0" smtClean="0">
                <a:latin typeface="Arial Black" panose="020B0A04020102020204" pitchFamily="34" charset="0"/>
              </a:rPr>
              <a:t> </a:t>
            </a:r>
            <a:r>
              <a:rPr lang="it-IT" sz="2400" dirty="0" err="1" smtClean="0">
                <a:latin typeface="Arial Black" panose="020B0A04020102020204" pitchFamily="34" charset="0"/>
              </a:rPr>
              <a:t>despite</a:t>
            </a:r>
            <a:r>
              <a:rPr lang="it-IT" sz="2400" dirty="0" smtClean="0">
                <a:latin typeface="Arial Black" panose="020B0A04020102020204" pitchFamily="34" charset="0"/>
              </a:rPr>
              <a:t> </a:t>
            </a:r>
            <a:r>
              <a:rPr lang="it-IT" sz="2400" dirty="0" err="1" smtClean="0">
                <a:latin typeface="Arial Black" panose="020B0A04020102020204" pitchFamily="34" charset="0"/>
              </a:rPr>
              <a:t>excellent</a:t>
            </a:r>
            <a:r>
              <a:rPr lang="it-IT" sz="2400" dirty="0" smtClean="0">
                <a:latin typeface="Arial Black" panose="020B0A04020102020204" pitchFamily="34" charset="0"/>
              </a:rPr>
              <a:t> </a:t>
            </a:r>
            <a:r>
              <a:rPr lang="it-IT" sz="2400" dirty="0" err="1" smtClean="0">
                <a:latin typeface="Arial Black" panose="020B0A04020102020204" pitchFamily="34" charset="0"/>
              </a:rPr>
              <a:t>medical</a:t>
            </a:r>
            <a:r>
              <a:rPr lang="it-IT" sz="2400" dirty="0" smtClean="0">
                <a:latin typeface="Arial Black" panose="020B0A04020102020204" pitchFamily="34" charset="0"/>
              </a:rPr>
              <a:t> </a:t>
            </a:r>
            <a:r>
              <a:rPr lang="en-US" sz="2400" dirty="0" smtClean="0">
                <a:latin typeface="Arial Black" panose="020B0A04020102020204" pitchFamily="34" charset="0"/>
              </a:rPr>
              <a:t>therapy. </a:t>
            </a:r>
          </a:p>
          <a:p>
            <a:endParaRPr lang="en-US" sz="2400" dirty="0" smtClean="0"/>
          </a:p>
          <a:p>
            <a:r>
              <a:rPr lang="en-US" sz="2400" b="1" dirty="0" smtClean="0">
                <a:solidFill>
                  <a:srgbClr val="FF0000"/>
                </a:solidFill>
                <a:latin typeface="Arial Black" panose="020B0A04020102020204" pitchFamily="34" charset="0"/>
              </a:rPr>
              <a:t>These patients with refractory angina are frequently </a:t>
            </a:r>
            <a:r>
              <a:rPr lang="en-US" sz="2400" b="1" dirty="0" err="1" smtClean="0">
                <a:solidFill>
                  <a:srgbClr val="FF0000"/>
                </a:solidFill>
                <a:latin typeface="Arial Black" panose="020B0A04020102020204" pitchFamily="34" charset="0"/>
              </a:rPr>
              <a:t>labelled</a:t>
            </a:r>
            <a:r>
              <a:rPr lang="en-US" sz="2400" b="1" dirty="0" smtClean="0">
                <a:solidFill>
                  <a:srgbClr val="FF0000"/>
                </a:solidFill>
                <a:latin typeface="Arial Black" panose="020B0A04020102020204" pitchFamily="34" charset="0"/>
              </a:rPr>
              <a:t> ‘no option’ patients with ‘end-stage’ CAD.”</a:t>
            </a:r>
          </a:p>
          <a:p>
            <a:endParaRPr lang="it-IT" sz="2400" dirty="0">
              <a:latin typeface="Arial Black" panose="020B0A04020102020204" pitchFamily="34" charset="0"/>
            </a:endParaRPr>
          </a:p>
        </p:txBody>
      </p:sp>
      <p:pic>
        <p:nvPicPr>
          <p:cNvPr id="6" name="Picture 2"/>
          <p:cNvPicPr>
            <a:picLocks noChangeAspect="1" noChangeArrowheads="1"/>
          </p:cNvPicPr>
          <p:nvPr/>
        </p:nvPicPr>
        <p:blipFill>
          <a:blip r:embed="rId2" cstate="print"/>
          <a:srcRect l="5807" t="16750" r="2323" b="23129"/>
          <a:stretch>
            <a:fillRect/>
          </a:stretch>
        </p:blipFill>
        <p:spPr bwMode="auto">
          <a:xfrm>
            <a:off x="5543600" y="0"/>
            <a:ext cx="3600400" cy="1324676"/>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60072"/>
            <a:ext cx="8229600" cy="348648"/>
          </a:xfrm>
        </p:spPr>
        <p:txBody>
          <a:bodyPr>
            <a:noAutofit/>
          </a:bodyPr>
          <a:lstStyle/>
          <a:p>
            <a:pPr algn="ctr"/>
            <a:r>
              <a:rPr lang="it-IT" sz="2800" b="1" dirty="0" smtClean="0">
                <a:latin typeface="Arial Black" panose="020B0A04020102020204" pitchFamily="34" charset="0"/>
              </a:rPr>
              <a:t>Disegno dello studio</a:t>
            </a:r>
            <a:endParaRPr lang="it-IT" sz="2800" b="1" dirty="0">
              <a:latin typeface="Arial Black" panose="020B0A04020102020204" pitchFamily="34" charset="0"/>
            </a:endParaRPr>
          </a:p>
        </p:txBody>
      </p:sp>
      <p:sp>
        <p:nvSpPr>
          <p:cNvPr id="3" name="Segnaposto contenuto 2"/>
          <p:cNvSpPr>
            <a:spLocks noGrp="1"/>
          </p:cNvSpPr>
          <p:nvPr>
            <p:ph idx="1"/>
          </p:nvPr>
        </p:nvSpPr>
        <p:spPr>
          <a:xfrm>
            <a:off x="457200" y="1344136"/>
            <a:ext cx="8229600" cy="4389120"/>
          </a:xfrm>
          <a:solidFill>
            <a:srgbClr val="FFC000"/>
          </a:solidFill>
          <a:ln w="38100">
            <a:solidFill>
              <a:schemeClr val="tx1"/>
            </a:solidFill>
          </a:ln>
        </p:spPr>
        <p:txBody>
          <a:bodyPr>
            <a:normAutofit fontScale="92500" lnSpcReduction="10000"/>
          </a:bodyPr>
          <a:lstStyle/>
          <a:p>
            <a:pPr marL="0" indent="0">
              <a:buClr>
                <a:srgbClr val="C00000"/>
              </a:buClr>
            </a:pPr>
            <a:r>
              <a:rPr lang="en-US" dirty="0" smtClean="0"/>
              <a:t> </a:t>
            </a:r>
            <a:r>
              <a:rPr lang="en-US" dirty="0" err="1" smtClean="0"/>
              <a:t>Attivazione</a:t>
            </a:r>
            <a:r>
              <a:rPr lang="en-US" dirty="0" smtClean="0"/>
              <a:t> a </a:t>
            </a:r>
            <a:r>
              <a:rPr lang="en-US" dirty="0" err="1" smtClean="0"/>
              <a:t>partire</a:t>
            </a:r>
            <a:r>
              <a:rPr lang="en-US" dirty="0" smtClean="0"/>
              <a:t> </a:t>
            </a:r>
            <a:r>
              <a:rPr lang="en-US" dirty="0" err="1" smtClean="0"/>
              <a:t>dal</a:t>
            </a:r>
            <a:r>
              <a:rPr lang="en-US" dirty="0" smtClean="0"/>
              <a:t> </a:t>
            </a:r>
            <a:r>
              <a:rPr lang="en-US" b="1" dirty="0" smtClean="0"/>
              <a:t>1996</a:t>
            </a:r>
            <a:r>
              <a:rPr lang="en-US" dirty="0" smtClean="0"/>
              <a:t> </a:t>
            </a:r>
            <a:r>
              <a:rPr lang="en-US" dirty="0" err="1" smtClean="0"/>
              <a:t>di</a:t>
            </a:r>
            <a:r>
              <a:rPr lang="en-US" dirty="0" smtClean="0"/>
              <a:t> un Centro per lo studio </a:t>
            </a:r>
            <a:r>
              <a:rPr lang="en-US" dirty="0" err="1" smtClean="0"/>
              <a:t>dell’angina</a:t>
            </a:r>
            <a:r>
              <a:rPr lang="en-US" dirty="0" smtClean="0"/>
              <a:t> </a:t>
            </a:r>
            <a:r>
              <a:rPr lang="en-US" dirty="0" err="1" smtClean="0"/>
              <a:t>refrattaria</a:t>
            </a:r>
            <a:r>
              <a:rPr lang="en-US" dirty="0" smtClean="0"/>
              <a:t>.</a:t>
            </a:r>
          </a:p>
          <a:p>
            <a:pPr marL="0" indent="0">
              <a:buClr>
                <a:srgbClr val="C00000"/>
              </a:buClr>
            </a:pPr>
            <a:r>
              <a:rPr lang="en-US" dirty="0" smtClean="0"/>
              <a:t> </a:t>
            </a:r>
            <a:r>
              <a:rPr lang="en-US" b="1" dirty="0" smtClean="0"/>
              <a:t>1200 </a:t>
            </a:r>
            <a:r>
              <a:rPr lang="en-US" b="1" dirty="0" err="1" smtClean="0"/>
              <a:t>pazienti</a:t>
            </a:r>
            <a:r>
              <a:rPr lang="en-US" b="1" dirty="0" smtClean="0"/>
              <a:t> </a:t>
            </a:r>
            <a:r>
              <a:rPr lang="en-US" dirty="0" err="1" smtClean="0"/>
              <a:t>coinvolti</a:t>
            </a:r>
            <a:r>
              <a:rPr lang="en-US" dirty="0" smtClean="0"/>
              <a:t> per un follow up </a:t>
            </a:r>
            <a:r>
              <a:rPr lang="en-US" dirty="0" err="1" smtClean="0"/>
              <a:t>medio</a:t>
            </a:r>
            <a:r>
              <a:rPr lang="en-US" dirty="0" smtClean="0"/>
              <a:t> </a:t>
            </a:r>
            <a:r>
              <a:rPr lang="en-US" dirty="0" err="1" smtClean="0"/>
              <a:t>di</a:t>
            </a:r>
            <a:r>
              <a:rPr lang="en-US" dirty="0" smtClean="0"/>
              <a:t> </a:t>
            </a:r>
            <a:r>
              <a:rPr lang="en-US" b="1" dirty="0" smtClean="0"/>
              <a:t>5.1 </a:t>
            </a:r>
            <a:r>
              <a:rPr lang="en-US" b="1" dirty="0" err="1" smtClean="0"/>
              <a:t>anni</a:t>
            </a:r>
            <a:r>
              <a:rPr lang="en-US" b="1" dirty="0" smtClean="0"/>
              <a:t> a </a:t>
            </a:r>
            <a:r>
              <a:rPr lang="en-US" b="1" dirty="0" err="1" smtClean="0"/>
              <a:t>partire</a:t>
            </a:r>
            <a:r>
              <a:rPr lang="en-US" b="1" dirty="0" smtClean="0"/>
              <a:t> </a:t>
            </a:r>
            <a:r>
              <a:rPr lang="en-US" b="1" dirty="0" err="1" smtClean="0"/>
              <a:t>dal</a:t>
            </a:r>
            <a:r>
              <a:rPr lang="en-US" b="1" dirty="0" smtClean="0"/>
              <a:t> 2002 ( OPTIMIST trial )</a:t>
            </a:r>
          </a:p>
          <a:p>
            <a:pPr marL="0" indent="0">
              <a:buClr>
                <a:srgbClr val="C00000"/>
              </a:buClr>
            </a:pPr>
            <a:r>
              <a:rPr lang="en-US" dirty="0" smtClean="0"/>
              <a:t> I </a:t>
            </a:r>
            <a:r>
              <a:rPr lang="en-US" dirty="0" err="1" smtClean="0"/>
              <a:t>pazienti</a:t>
            </a:r>
            <a:r>
              <a:rPr lang="it-IT" dirty="0" smtClean="0"/>
              <a:t> appartenevano prevalentemente al</a:t>
            </a:r>
            <a:r>
              <a:rPr lang="en-US" dirty="0" smtClean="0"/>
              <a:t> Midwest </a:t>
            </a:r>
            <a:r>
              <a:rPr lang="en-US" dirty="0" err="1" smtClean="0"/>
              <a:t>degli</a:t>
            </a:r>
            <a:r>
              <a:rPr lang="en-US" dirty="0" smtClean="0"/>
              <a:t> USA ma </a:t>
            </a:r>
            <a:r>
              <a:rPr lang="en-US" dirty="0" err="1" smtClean="0"/>
              <a:t>comprendevano</a:t>
            </a:r>
            <a:r>
              <a:rPr lang="en-US" dirty="0" smtClean="0"/>
              <a:t> </a:t>
            </a:r>
            <a:r>
              <a:rPr lang="en-US" dirty="0" err="1" smtClean="0"/>
              <a:t>anche</a:t>
            </a:r>
            <a:r>
              <a:rPr lang="en-US" dirty="0" smtClean="0"/>
              <a:t> </a:t>
            </a:r>
            <a:r>
              <a:rPr lang="en-US" dirty="0" err="1" smtClean="0"/>
              <a:t>pazienti</a:t>
            </a:r>
            <a:r>
              <a:rPr lang="en-US" dirty="0" smtClean="0"/>
              <a:t> </a:t>
            </a:r>
            <a:r>
              <a:rPr lang="en-US" dirty="0" err="1" smtClean="0"/>
              <a:t>provenienti</a:t>
            </a:r>
            <a:r>
              <a:rPr lang="en-US" dirty="0" smtClean="0"/>
              <a:t> </a:t>
            </a:r>
            <a:r>
              <a:rPr lang="en-US" dirty="0" err="1" smtClean="0"/>
              <a:t>da</a:t>
            </a:r>
            <a:r>
              <a:rPr lang="en-US" dirty="0" smtClean="0"/>
              <a:t> </a:t>
            </a:r>
            <a:r>
              <a:rPr lang="en-US" b="1" dirty="0" smtClean="0"/>
              <a:t>40 </a:t>
            </a:r>
            <a:r>
              <a:rPr lang="en-US" b="1" dirty="0" err="1" smtClean="0"/>
              <a:t>stati</a:t>
            </a:r>
            <a:r>
              <a:rPr lang="en-US" b="1" dirty="0" smtClean="0"/>
              <a:t> </a:t>
            </a:r>
            <a:r>
              <a:rPr lang="en-US" b="1" dirty="0" err="1" smtClean="0"/>
              <a:t>americani</a:t>
            </a:r>
            <a:r>
              <a:rPr lang="en-US" b="1" dirty="0" smtClean="0"/>
              <a:t>, Puerto Rico, and Canada.</a:t>
            </a:r>
          </a:p>
          <a:p>
            <a:pPr marL="0" indent="0">
              <a:buClr>
                <a:srgbClr val="C00000"/>
              </a:buClr>
            </a:pPr>
            <a:r>
              <a:rPr lang="en-US" dirty="0" smtClean="0"/>
              <a:t> </a:t>
            </a:r>
            <a:r>
              <a:rPr lang="en-US" dirty="0" err="1" smtClean="0"/>
              <a:t>Frequente</a:t>
            </a:r>
            <a:r>
              <a:rPr lang="en-US" dirty="0" smtClean="0"/>
              <a:t> </a:t>
            </a:r>
            <a:r>
              <a:rPr lang="en-US" dirty="0" err="1" smtClean="0"/>
              <a:t>impiego</a:t>
            </a:r>
            <a:r>
              <a:rPr lang="en-US" dirty="0" smtClean="0"/>
              <a:t> </a:t>
            </a:r>
            <a:r>
              <a:rPr lang="en-US" dirty="0" err="1" smtClean="0"/>
              <a:t>di</a:t>
            </a:r>
            <a:r>
              <a:rPr lang="en-US" dirty="0" smtClean="0"/>
              <a:t> </a:t>
            </a:r>
            <a:r>
              <a:rPr lang="en-US" dirty="0" err="1" smtClean="0"/>
              <a:t>trattamenti</a:t>
            </a:r>
            <a:r>
              <a:rPr lang="en-US" dirty="0" smtClean="0"/>
              <a:t> </a:t>
            </a:r>
            <a:r>
              <a:rPr lang="en-US" dirty="0" err="1" smtClean="0"/>
              <a:t>alternativi</a:t>
            </a:r>
            <a:r>
              <a:rPr lang="en-US" dirty="0" smtClean="0"/>
              <a:t>  </a:t>
            </a:r>
            <a:r>
              <a:rPr lang="en-US" b="1" dirty="0" smtClean="0"/>
              <a:t>(</a:t>
            </a:r>
            <a:r>
              <a:rPr lang="it-IT" b="1" dirty="0" smtClean="0"/>
              <a:t>EECP: 21,2</a:t>
            </a:r>
            <a:r>
              <a:rPr lang="en-US" b="1" dirty="0" smtClean="0"/>
              <a:t>%, </a:t>
            </a:r>
            <a:r>
              <a:rPr lang="en-US" b="1" dirty="0" err="1" smtClean="0"/>
              <a:t>angiogenesi</a:t>
            </a:r>
            <a:r>
              <a:rPr lang="en-US" b="1" dirty="0" smtClean="0"/>
              <a:t> 15.4%, TMR: 6,5%, </a:t>
            </a:r>
            <a:r>
              <a:rPr lang="it-IT" b="1" dirty="0" err="1" smtClean="0"/>
              <a:t>spinal</a:t>
            </a:r>
            <a:r>
              <a:rPr lang="it-IT" b="1" dirty="0" smtClean="0"/>
              <a:t> </a:t>
            </a:r>
            <a:r>
              <a:rPr lang="it-IT" b="1" dirty="0" err="1" smtClean="0"/>
              <a:t>cord</a:t>
            </a:r>
            <a:r>
              <a:rPr lang="it-IT" b="1" dirty="0" smtClean="0"/>
              <a:t> </a:t>
            </a:r>
            <a:r>
              <a:rPr lang="it-IT" b="1" dirty="0" err="1" smtClean="0"/>
              <a:t>stimulation</a:t>
            </a:r>
            <a:r>
              <a:rPr lang="it-IT" b="1" dirty="0" smtClean="0"/>
              <a:t>: 1.8%).</a:t>
            </a:r>
            <a:endParaRPr lang="en-US" b="1" dirty="0" smtClean="0"/>
          </a:p>
          <a:p>
            <a:pPr marL="0" indent="0">
              <a:buClr>
                <a:srgbClr val="C00000"/>
              </a:buClr>
            </a:pPr>
            <a:r>
              <a:rPr lang="en-US" dirty="0" smtClean="0"/>
              <a:t> </a:t>
            </a:r>
            <a:r>
              <a:rPr lang="en-US" dirty="0" err="1" smtClean="0"/>
              <a:t>Valutazione</a:t>
            </a:r>
            <a:r>
              <a:rPr lang="en-US" dirty="0" smtClean="0"/>
              <a:t> </a:t>
            </a:r>
            <a:r>
              <a:rPr lang="en-US" dirty="0" err="1" smtClean="0"/>
              <a:t>della</a:t>
            </a:r>
            <a:r>
              <a:rPr lang="en-US" dirty="0" smtClean="0"/>
              <a:t> </a:t>
            </a:r>
            <a:r>
              <a:rPr lang="en-US" dirty="0" err="1" smtClean="0"/>
              <a:t>sopravvivenza</a:t>
            </a:r>
            <a:r>
              <a:rPr lang="en-US" dirty="0" smtClean="0"/>
              <a:t> a </a:t>
            </a:r>
            <a:r>
              <a:rPr lang="en-US" dirty="0" err="1" smtClean="0"/>
              <a:t>lungo</a:t>
            </a:r>
            <a:r>
              <a:rPr lang="en-US" dirty="0" smtClean="0"/>
              <a:t> </a:t>
            </a:r>
            <a:r>
              <a:rPr lang="en-US" dirty="0" err="1" smtClean="0"/>
              <a:t>termine</a:t>
            </a:r>
            <a:r>
              <a:rPr lang="en-US" dirty="0" smtClean="0"/>
              <a:t> e </a:t>
            </a:r>
            <a:r>
              <a:rPr lang="en-US" dirty="0" err="1" smtClean="0"/>
              <a:t>dei</a:t>
            </a:r>
            <a:r>
              <a:rPr lang="en-US" dirty="0" smtClean="0"/>
              <a:t> </a:t>
            </a:r>
            <a:r>
              <a:rPr lang="en-US" dirty="0" err="1" smtClean="0"/>
              <a:t>suoi</a:t>
            </a:r>
            <a:r>
              <a:rPr lang="en-US" dirty="0" smtClean="0"/>
              <a:t> </a:t>
            </a:r>
            <a:r>
              <a:rPr lang="en-US" dirty="0" err="1" smtClean="0"/>
              <a:t>predittori</a:t>
            </a:r>
            <a:endParaRPr lang="it-IT" dirty="0"/>
          </a:p>
        </p:txBody>
      </p:sp>
    </p:spTree>
  </p:cSld>
  <p:clrMapOvr>
    <a:masterClrMapping/>
  </p:clrMapOvr>
  <p:transition>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935480"/>
            <a:ext cx="8229600" cy="2789664"/>
          </a:xfrm>
        </p:spPr>
        <p:txBody>
          <a:bodyPr/>
          <a:lstStyle/>
          <a:p>
            <a:pPr marL="0" indent="0">
              <a:buNone/>
            </a:pPr>
            <a:r>
              <a:rPr lang="it-IT" dirty="0" smtClean="0">
                <a:latin typeface="Arial Black" panose="020B0A04020102020204" pitchFamily="34" charset="0"/>
              </a:rPr>
              <a:t>“</a:t>
            </a:r>
            <a:r>
              <a:rPr lang="it-IT" dirty="0" err="1" smtClean="0">
                <a:latin typeface="Arial Black" panose="020B0A04020102020204" pitchFamily="34" charset="0"/>
              </a:rPr>
              <a:t>Our</a:t>
            </a:r>
            <a:r>
              <a:rPr lang="it-IT" dirty="0" smtClean="0">
                <a:latin typeface="Arial Black" panose="020B0A04020102020204" pitchFamily="34" charset="0"/>
              </a:rPr>
              <a:t> </a:t>
            </a:r>
            <a:r>
              <a:rPr lang="it-IT" dirty="0" err="1" smtClean="0">
                <a:latin typeface="Arial Black" panose="020B0A04020102020204" pitchFamily="34" charset="0"/>
              </a:rPr>
              <a:t>results</a:t>
            </a:r>
            <a:r>
              <a:rPr lang="it-IT" dirty="0" smtClean="0">
                <a:latin typeface="Arial Black" panose="020B0A04020102020204" pitchFamily="34" charset="0"/>
              </a:rPr>
              <a:t> </a:t>
            </a:r>
            <a:r>
              <a:rPr lang="it-IT" dirty="0" err="1" smtClean="0">
                <a:latin typeface="Arial Black" panose="020B0A04020102020204" pitchFamily="34" charset="0"/>
              </a:rPr>
              <a:t>demonstrate</a:t>
            </a:r>
            <a:r>
              <a:rPr lang="it-IT" dirty="0" smtClean="0">
                <a:latin typeface="Arial Black" panose="020B0A04020102020204" pitchFamily="34" charset="0"/>
              </a:rPr>
              <a:t> </a:t>
            </a:r>
            <a:r>
              <a:rPr lang="en-US" dirty="0" smtClean="0">
                <a:latin typeface="Arial Black" panose="020B0A04020102020204" pitchFamily="34" charset="0"/>
              </a:rPr>
              <a:t>that long-term mortality in patients with refractory angina is </a:t>
            </a:r>
            <a:r>
              <a:rPr lang="en-US" b="1" dirty="0" smtClean="0">
                <a:solidFill>
                  <a:srgbClr val="FFFF00"/>
                </a:solidFill>
                <a:latin typeface="Arial Black" panose="020B0A04020102020204" pitchFamily="34" charset="0"/>
              </a:rPr>
              <a:t>surprisingly low</a:t>
            </a:r>
            <a:r>
              <a:rPr lang="en-US" dirty="0" smtClean="0">
                <a:latin typeface="Arial Black" panose="020B0A04020102020204" pitchFamily="34" charset="0"/>
              </a:rPr>
              <a:t>, under 4% per year, and approaches that of patients with chronic stable angina (1.5%) who tend to have fewer </a:t>
            </a:r>
            <a:r>
              <a:rPr lang="en-US" dirty="0" err="1" smtClean="0">
                <a:latin typeface="Arial Black" panose="020B0A04020102020204" pitchFamily="34" charset="0"/>
              </a:rPr>
              <a:t>comorbidities</a:t>
            </a:r>
            <a:r>
              <a:rPr lang="en-US" dirty="0" smtClean="0">
                <a:latin typeface="Arial Black" panose="020B0A04020102020204" pitchFamily="34" charset="0"/>
              </a:rPr>
              <a:t> </a:t>
            </a:r>
            <a:r>
              <a:rPr lang="it-IT" dirty="0" smtClean="0">
                <a:latin typeface="Arial Black" panose="020B0A04020102020204" pitchFamily="34" charset="0"/>
              </a:rPr>
              <a:t>and </a:t>
            </a:r>
            <a:r>
              <a:rPr lang="it-IT" dirty="0" err="1" smtClean="0">
                <a:latin typeface="Arial Black" panose="020B0A04020102020204" pitchFamily="34" charset="0"/>
              </a:rPr>
              <a:t>preserved</a:t>
            </a:r>
            <a:r>
              <a:rPr lang="it-IT" dirty="0" smtClean="0">
                <a:latin typeface="Arial Black" panose="020B0A04020102020204" pitchFamily="34" charset="0"/>
              </a:rPr>
              <a:t> LV </a:t>
            </a:r>
            <a:r>
              <a:rPr lang="it-IT" dirty="0" err="1" smtClean="0">
                <a:latin typeface="Arial Black" panose="020B0A04020102020204" pitchFamily="34" charset="0"/>
              </a:rPr>
              <a:t>function</a:t>
            </a:r>
            <a:r>
              <a:rPr lang="it-IT" dirty="0" smtClean="0">
                <a:latin typeface="Arial Black" panose="020B0A04020102020204" pitchFamily="34" charset="0"/>
              </a:rPr>
              <a:t>.”</a:t>
            </a:r>
          </a:p>
          <a:p>
            <a:pPr>
              <a:buNone/>
            </a:pPr>
            <a:endParaRPr lang="it-IT" dirty="0" smtClean="0">
              <a:latin typeface="Arial Black" panose="020B0A04020102020204" pitchFamily="34" charset="0"/>
            </a:endParaRPr>
          </a:p>
          <a:p>
            <a:pPr>
              <a:buNone/>
            </a:pPr>
            <a:endParaRPr lang="it-IT" dirty="0"/>
          </a:p>
        </p:txBody>
      </p:sp>
      <p:sp>
        <p:nvSpPr>
          <p:cNvPr id="6" name="Titolo 1"/>
          <p:cNvSpPr txBox="1">
            <a:spLocks/>
          </p:cNvSpPr>
          <p:nvPr/>
        </p:nvSpPr>
        <p:spPr>
          <a:xfrm>
            <a:off x="428596" y="-214338"/>
            <a:ext cx="8229600" cy="636680"/>
          </a:xfrm>
          <a:prstGeom prst="rect">
            <a:avLst/>
          </a:prstGeom>
        </p:spPr>
        <p:txBody>
          <a:bodyPr vert="horz" lIns="0" rIns="0" bIns="0"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800" b="1" i="0" u="none" strike="noStrike" kern="1200" cap="none" spc="0" normalizeH="0" baseline="0" noProof="0" dirty="0" smtClean="0">
                <a:ln>
                  <a:noFill/>
                </a:ln>
                <a:solidFill>
                  <a:srgbClr val="FF0000"/>
                </a:solidFill>
                <a:effectLst/>
                <a:uLnTx/>
                <a:uFillTx/>
                <a:latin typeface="Arial Black" panose="020B0A04020102020204" pitchFamily="34" charset="0"/>
                <a:ea typeface="+mj-ea"/>
                <a:cs typeface="+mj-cs"/>
              </a:rPr>
              <a:t>Conclusioni (I)</a:t>
            </a:r>
          </a:p>
        </p:txBody>
      </p:sp>
    </p:spTree>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611560" y="1484784"/>
            <a:ext cx="8208912" cy="4893647"/>
          </a:xfrm>
          <a:prstGeom prst="rect">
            <a:avLst/>
          </a:prstGeom>
        </p:spPr>
        <p:txBody>
          <a:bodyPr wrap="square">
            <a:spAutoFit/>
          </a:bodyPr>
          <a:lstStyle/>
          <a:p>
            <a:r>
              <a:rPr lang="en-US" sz="2600" dirty="0" smtClean="0">
                <a:latin typeface="Arial Black" panose="020B0A04020102020204" pitchFamily="34" charset="0"/>
              </a:rPr>
              <a:t>“Multivariate predictors of mortality in patients with refractory angina </a:t>
            </a:r>
            <a:r>
              <a:rPr lang="en-US" sz="2600" b="1" dirty="0" smtClean="0">
                <a:solidFill>
                  <a:srgbClr val="FFFF00"/>
                </a:solidFill>
                <a:latin typeface="Arial Black" panose="020B0A04020102020204" pitchFamily="34" charset="0"/>
              </a:rPr>
              <a:t>are similar</a:t>
            </a:r>
            <a:r>
              <a:rPr lang="en-US" sz="2600" dirty="0" smtClean="0">
                <a:latin typeface="Arial Black" panose="020B0A04020102020204" pitchFamily="34" charset="0"/>
              </a:rPr>
              <a:t> to those in patients with other cardiovascular conditions: </a:t>
            </a:r>
            <a:r>
              <a:rPr lang="en-US" sz="2600" b="1" dirty="0" smtClean="0">
                <a:solidFill>
                  <a:srgbClr val="FFFF00"/>
                </a:solidFill>
                <a:latin typeface="Arial Black" panose="020B0A04020102020204" pitchFamily="34" charset="0"/>
              </a:rPr>
              <a:t>baseline age, DM, angina class, CKD, LV dysfunction, and CHF</a:t>
            </a:r>
            <a:r>
              <a:rPr lang="en-US" sz="2600" dirty="0" smtClean="0">
                <a:latin typeface="Arial Black" panose="020B0A04020102020204" pitchFamily="34" charset="0"/>
              </a:rPr>
              <a:t>.”</a:t>
            </a:r>
          </a:p>
          <a:p>
            <a:endParaRPr lang="en-US" sz="2600" dirty="0" smtClean="0">
              <a:latin typeface="Arial Black" panose="020B0A04020102020204" pitchFamily="34" charset="0"/>
            </a:endParaRPr>
          </a:p>
          <a:p>
            <a:r>
              <a:rPr lang="en-US" sz="2600" dirty="0" smtClean="0">
                <a:latin typeface="Arial Black" panose="020B0A04020102020204" pitchFamily="34" charset="0"/>
              </a:rPr>
              <a:t>“</a:t>
            </a:r>
            <a:r>
              <a:rPr lang="en-US" sz="2600" i="1" dirty="0" smtClean="0">
                <a:latin typeface="Arial Black" panose="020B0A04020102020204" pitchFamily="34" charset="0"/>
              </a:rPr>
              <a:t>Besides age, angina class (3 and 4) and LV dysfunction/CHF were the strongest predictors of mortality and therefore these patients deserve special focus for </a:t>
            </a:r>
            <a:r>
              <a:rPr lang="en-US" sz="2600" b="1" i="1" dirty="0" smtClean="0">
                <a:solidFill>
                  <a:srgbClr val="FFFF00"/>
                </a:solidFill>
                <a:latin typeface="Arial Black" panose="020B0A04020102020204" pitchFamily="34" charset="0"/>
              </a:rPr>
              <a:t>alternative  treatment </a:t>
            </a:r>
            <a:r>
              <a:rPr lang="it-IT" sz="2600" b="1" i="1" dirty="0" err="1" smtClean="0">
                <a:solidFill>
                  <a:srgbClr val="FFFF00"/>
                </a:solidFill>
                <a:latin typeface="Arial Black" panose="020B0A04020102020204" pitchFamily="34" charset="0"/>
              </a:rPr>
              <a:t>strategies</a:t>
            </a:r>
            <a:r>
              <a:rPr lang="it-IT" sz="2600" b="1" dirty="0" smtClean="0">
                <a:solidFill>
                  <a:srgbClr val="FFFF00"/>
                </a:solidFill>
                <a:latin typeface="Arial Black" panose="020B0A04020102020204" pitchFamily="34" charset="0"/>
              </a:rPr>
              <a:t>.</a:t>
            </a:r>
            <a:r>
              <a:rPr lang="it-IT" sz="2600" dirty="0" smtClean="0">
                <a:latin typeface="Arial Black" panose="020B0A04020102020204" pitchFamily="34" charset="0"/>
              </a:rPr>
              <a:t>”</a:t>
            </a:r>
          </a:p>
        </p:txBody>
      </p:sp>
      <p:sp>
        <p:nvSpPr>
          <p:cNvPr id="5" name="Titolo 1"/>
          <p:cNvSpPr>
            <a:spLocks noGrp="1"/>
          </p:cNvSpPr>
          <p:nvPr>
            <p:ph type="title"/>
          </p:nvPr>
        </p:nvSpPr>
        <p:spPr>
          <a:xfrm>
            <a:off x="428596" y="272040"/>
            <a:ext cx="8229600" cy="636680"/>
          </a:xfrm>
        </p:spPr>
        <p:txBody>
          <a:bodyPr>
            <a:normAutofit/>
          </a:bodyPr>
          <a:lstStyle/>
          <a:p>
            <a:pPr algn="ctr"/>
            <a:r>
              <a:rPr lang="it-IT" sz="2800" b="1" dirty="0" smtClean="0">
                <a:solidFill>
                  <a:srgbClr val="FF0000"/>
                </a:solidFill>
                <a:latin typeface="Arial Black" panose="020B0A04020102020204" pitchFamily="34" charset="0"/>
              </a:rPr>
              <a:t>Conclusioni (II)</a:t>
            </a:r>
          </a:p>
        </p:txBody>
      </p:sp>
    </p:spTree>
  </p:cSld>
  <p:clrMapOvr>
    <a:masterClrMapping/>
  </p:clrMapOvr>
  <p:transition>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a:buNone/>
            </a:pPr>
            <a:r>
              <a:rPr lang="en-US" dirty="0" smtClean="0">
                <a:latin typeface="Arial Black" panose="020B0A04020102020204" pitchFamily="34" charset="0"/>
              </a:rPr>
              <a:t>“Patients who are not candidates for traditional revascularization </a:t>
            </a:r>
            <a:r>
              <a:rPr lang="en-US" b="1" dirty="0" smtClean="0">
                <a:solidFill>
                  <a:srgbClr val="FFFF00"/>
                </a:solidFill>
                <a:latin typeface="Arial Black" panose="020B0A04020102020204" pitchFamily="34" charset="0"/>
              </a:rPr>
              <a:t>do not suffer </a:t>
            </a:r>
            <a:r>
              <a:rPr lang="en-US" dirty="0" smtClean="0">
                <a:latin typeface="Arial Black" panose="020B0A04020102020204" pitchFamily="34" charset="0"/>
              </a:rPr>
              <a:t>from excess mortality compared with other patients with CAD.</a:t>
            </a:r>
          </a:p>
          <a:p>
            <a:pPr>
              <a:buNone/>
            </a:pPr>
            <a:endParaRPr lang="en-US" dirty="0" smtClean="0">
              <a:latin typeface="Arial Black" panose="020B0A04020102020204" pitchFamily="34" charset="0"/>
            </a:endParaRPr>
          </a:p>
          <a:p>
            <a:pPr>
              <a:buNone/>
            </a:pPr>
            <a:r>
              <a:rPr lang="en-US" dirty="0" smtClean="0">
                <a:latin typeface="Arial Black" panose="020B0A04020102020204" pitchFamily="34" charset="0"/>
              </a:rPr>
              <a:t> Cause of death, though predominantly cardiovascular, was non-cardiac in nearly 30% of patients and the incidence of </a:t>
            </a:r>
            <a:r>
              <a:rPr lang="en-US" b="1" dirty="0" smtClean="0">
                <a:solidFill>
                  <a:srgbClr val="FFFF00"/>
                </a:solidFill>
                <a:latin typeface="Arial Black" panose="020B0A04020102020204" pitchFamily="34" charset="0"/>
              </a:rPr>
              <a:t>sudden cardiac death was low</a:t>
            </a:r>
            <a:r>
              <a:rPr lang="en-US" dirty="0" smtClean="0">
                <a:latin typeface="Arial Black" panose="020B0A04020102020204" pitchFamily="34" charset="0"/>
              </a:rPr>
              <a:t>.”</a:t>
            </a:r>
            <a:endParaRPr lang="it-IT" dirty="0">
              <a:latin typeface="Arial Black" panose="020B0A04020102020204" pitchFamily="34" charset="0"/>
            </a:endParaRPr>
          </a:p>
        </p:txBody>
      </p:sp>
      <p:sp>
        <p:nvSpPr>
          <p:cNvPr id="5" name="Titolo 1"/>
          <p:cNvSpPr txBox="1">
            <a:spLocks/>
          </p:cNvSpPr>
          <p:nvPr/>
        </p:nvSpPr>
        <p:spPr>
          <a:xfrm>
            <a:off x="-36512" y="128024"/>
            <a:ext cx="8229600" cy="636680"/>
          </a:xfrm>
          <a:prstGeom prst="rect">
            <a:avLst/>
          </a:prstGeom>
        </p:spPr>
        <p:txBody>
          <a:bodyPr vert="horz" lIns="0" rIns="0" bIns="0"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800" b="1" i="0" u="none" strike="noStrike" kern="1200" cap="none" spc="0" normalizeH="0" baseline="0" noProof="0" dirty="0" smtClean="0">
                <a:ln>
                  <a:noFill/>
                </a:ln>
                <a:solidFill>
                  <a:srgbClr val="FF0000"/>
                </a:solidFill>
                <a:effectLst/>
                <a:uLnTx/>
                <a:uFillTx/>
                <a:latin typeface="Arial Black" panose="020B0A04020102020204" pitchFamily="34" charset="0"/>
                <a:ea typeface="+mj-ea"/>
                <a:cs typeface="+mj-cs"/>
              </a:rPr>
              <a:t>Conclusioni (III)</a:t>
            </a:r>
          </a:p>
        </p:txBody>
      </p:sp>
    </p:spTree>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rotWithShape="1">
          <a:blip r:embed="rId2"/>
          <a:srcRect l="24631" t="24808" r="26568" b="44192"/>
          <a:stretch/>
        </p:blipFill>
        <p:spPr>
          <a:xfrm>
            <a:off x="683568" y="2276872"/>
            <a:ext cx="8064896" cy="2880320"/>
          </a:xfrm>
          <a:prstGeom prst="rect">
            <a:avLst/>
          </a:prstGeom>
        </p:spPr>
      </p:pic>
      <p:sp>
        <p:nvSpPr>
          <p:cNvPr id="6" name="CasellaDiTesto 5"/>
          <p:cNvSpPr txBox="1"/>
          <p:nvPr/>
        </p:nvSpPr>
        <p:spPr>
          <a:xfrm>
            <a:off x="1954394" y="404664"/>
            <a:ext cx="4777846" cy="523220"/>
          </a:xfrm>
          <a:prstGeom prst="rect">
            <a:avLst/>
          </a:prstGeom>
          <a:noFill/>
        </p:spPr>
        <p:txBody>
          <a:bodyPr wrap="none" rtlCol="0">
            <a:spAutoFit/>
          </a:bodyPr>
          <a:lstStyle/>
          <a:p>
            <a:r>
              <a:rPr lang="it-IT" sz="2800" b="1" dirty="0" smtClean="0">
                <a:solidFill>
                  <a:srgbClr val="FF0000"/>
                </a:solidFill>
                <a:latin typeface="Arial Black" panose="020B0A04020102020204" pitchFamily="34" charset="0"/>
              </a:rPr>
              <a:t>LINEE GUIDA ESC 2018</a:t>
            </a:r>
            <a:endParaRPr lang="it-IT" sz="2800" b="1" dirty="0">
              <a:solidFill>
                <a:srgbClr val="FF0000"/>
              </a:solidFill>
              <a:latin typeface="Arial Black" panose="020B0A04020102020204" pitchFamily="34" charset="0"/>
            </a:endParaRPr>
          </a:p>
        </p:txBody>
      </p:sp>
      <p:sp>
        <p:nvSpPr>
          <p:cNvPr id="7" name="Rettangolo 6"/>
          <p:cNvSpPr/>
          <p:nvPr/>
        </p:nvSpPr>
        <p:spPr>
          <a:xfrm>
            <a:off x="683568" y="4509120"/>
            <a:ext cx="8077435" cy="504056"/>
          </a:xfrm>
          <a:prstGeom prst="rect">
            <a:avLst/>
          </a:prstGeom>
          <a:solidFill>
            <a:srgbClr val="FFFF00">
              <a:alpha val="1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1895069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l="37088" t="18523" r="16796" b="21502"/>
          <a:stretch>
            <a:fillRect/>
          </a:stretch>
        </p:blipFill>
        <p:spPr bwMode="auto">
          <a:xfrm>
            <a:off x="49778" y="202669"/>
            <a:ext cx="9058726" cy="6623640"/>
          </a:xfrm>
          <a:prstGeom prst="rect">
            <a:avLst/>
          </a:prstGeom>
          <a:noFill/>
          <a:ln w="9525">
            <a:noFill/>
            <a:miter lim="800000"/>
            <a:headEnd/>
            <a:tailEnd/>
          </a:ln>
        </p:spPr>
      </p:pic>
      <p:sp>
        <p:nvSpPr>
          <p:cNvPr id="6" name="Ovale 5"/>
          <p:cNvSpPr/>
          <p:nvPr/>
        </p:nvSpPr>
        <p:spPr>
          <a:xfrm>
            <a:off x="2483768" y="2348880"/>
            <a:ext cx="1274440" cy="3456384"/>
          </a:xfrm>
          <a:prstGeom prst="ellipse">
            <a:avLst/>
          </a:prstGeom>
          <a:solidFill>
            <a:schemeClr val="accent1">
              <a:alpha val="1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p:cNvPicPr>
            <a:picLocks noChangeAspect="1"/>
          </p:cNvPicPr>
          <p:nvPr/>
        </p:nvPicPr>
        <p:blipFill>
          <a:blip r:embed="rId3"/>
          <a:stretch>
            <a:fillRect/>
          </a:stretch>
        </p:blipFill>
        <p:spPr>
          <a:xfrm>
            <a:off x="7380312" y="1484784"/>
            <a:ext cx="1224136" cy="4260839"/>
          </a:xfrm>
          <a:prstGeom prst="rect">
            <a:avLst/>
          </a:prstGeom>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19643" t="40969" r="54899" b="18672"/>
          <a:stretch>
            <a:fillRect/>
          </a:stretch>
        </p:blipFill>
        <p:spPr bwMode="auto">
          <a:xfrm>
            <a:off x="2699792" y="1988840"/>
            <a:ext cx="3312368" cy="2952328"/>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l="11895" t="15375" r="3983" b="29500"/>
          <a:stretch>
            <a:fillRect/>
          </a:stretch>
        </p:blipFill>
        <p:spPr bwMode="auto">
          <a:xfrm>
            <a:off x="2231232" y="273725"/>
            <a:ext cx="4068960" cy="1499091"/>
          </a:xfrm>
          <a:prstGeom prst="rect">
            <a:avLst/>
          </a:prstGeom>
          <a:noFill/>
          <a:ln w="9525">
            <a:noFill/>
            <a:miter lim="800000"/>
            <a:headEnd/>
            <a:tailEnd/>
          </a:ln>
        </p:spPr>
      </p:pic>
      <p:sp>
        <p:nvSpPr>
          <p:cNvPr id="7" name="CasellaDiTesto 6"/>
          <p:cNvSpPr txBox="1"/>
          <p:nvPr/>
        </p:nvSpPr>
        <p:spPr>
          <a:xfrm>
            <a:off x="251520" y="3140968"/>
            <a:ext cx="2376264" cy="2123658"/>
          </a:xfrm>
          <a:prstGeom prst="rect">
            <a:avLst/>
          </a:prstGeom>
          <a:noFill/>
        </p:spPr>
        <p:txBody>
          <a:bodyPr wrap="square" rtlCol="0">
            <a:spAutoFit/>
          </a:bodyPr>
          <a:lstStyle/>
          <a:p>
            <a:r>
              <a:rPr lang="it-IT" sz="2800" b="1" dirty="0" smtClean="0"/>
              <a:t>PCI  </a:t>
            </a:r>
            <a:r>
              <a:rPr lang="it-IT" sz="1400" b="1" dirty="0" smtClean="0"/>
              <a:t>VS</a:t>
            </a:r>
            <a:r>
              <a:rPr lang="it-IT" sz="2800" b="1" dirty="0" smtClean="0"/>
              <a:t> OMT</a:t>
            </a:r>
          </a:p>
          <a:p>
            <a:endParaRPr lang="it-IT" sz="2800" b="1" dirty="0" smtClean="0"/>
          </a:p>
          <a:p>
            <a:r>
              <a:rPr lang="it-IT" sz="2800" b="1" dirty="0" smtClean="0"/>
              <a:t>58% </a:t>
            </a:r>
            <a:r>
              <a:rPr lang="it-IT" sz="1400" b="1" dirty="0" smtClean="0"/>
              <a:t>VS </a:t>
            </a:r>
            <a:r>
              <a:rPr lang="it-IT" sz="2800" b="1" dirty="0" smtClean="0"/>
              <a:t>67%</a:t>
            </a:r>
          </a:p>
          <a:p>
            <a:r>
              <a:rPr lang="it-IT" sz="2000" b="1" dirty="0" smtClean="0"/>
              <a:t>anginosi a 1 anno</a:t>
            </a:r>
          </a:p>
          <a:p>
            <a:endParaRPr lang="it-IT" sz="2800" b="1" dirty="0"/>
          </a:p>
        </p:txBody>
      </p:sp>
      <p:sp>
        <p:nvSpPr>
          <p:cNvPr id="9" name="Rettangolo 8"/>
          <p:cNvSpPr/>
          <p:nvPr/>
        </p:nvSpPr>
        <p:spPr>
          <a:xfrm>
            <a:off x="6300192" y="2622391"/>
            <a:ext cx="2088232" cy="2246769"/>
          </a:xfrm>
          <a:prstGeom prst="rect">
            <a:avLst/>
          </a:prstGeom>
        </p:spPr>
        <p:txBody>
          <a:bodyPr wrap="square">
            <a:spAutoFit/>
          </a:bodyPr>
          <a:lstStyle/>
          <a:p>
            <a:endParaRPr lang="it-IT" b="1" dirty="0" smtClean="0"/>
          </a:p>
          <a:p>
            <a:endParaRPr lang="it-IT" b="1" dirty="0" smtClean="0"/>
          </a:p>
          <a:p>
            <a:r>
              <a:rPr lang="it-IT" sz="2800" b="1" dirty="0" smtClean="0"/>
              <a:t>PCI  </a:t>
            </a:r>
            <a:r>
              <a:rPr lang="it-IT" sz="1400" b="1" dirty="0" smtClean="0"/>
              <a:t>VS </a:t>
            </a:r>
            <a:r>
              <a:rPr lang="it-IT" sz="2800" b="1" dirty="0" smtClean="0"/>
              <a:t>OMT</a:t>
            </a:r>
          </a:p>
          <a:p>
            <a:endParaRPr lang="it-IT" sz="2800" b="1" dirty="0" smtClean="0"/>
          </a:p>
          <a:p>
            <a:r>
              <a:rPr lang="it-IT" sz="2800" b="1" dirty="0" smtClean="0"/>
              <a:t>41% vs 44%</a:t>
            </a:r>
          </a:p>
          <a:p>
            <a:r>
              <a:rPr lang="it-IT" sz="2000" b="1" dirty="0" smtClean="0"/>
              <a:t>anginosi a 3 anni</a:t>
            </a:r>
          </a:p>
        </p:txBody>
      </p:sp>
      <p:sp>
        <p:nvSpPr>
          <p:cNvPr id="8" name="Rettangolo 7"/>
          <p:cNvSpPr/>
          <p:nvPr/>
        </p:nvSpPr>
        <p:spPr>
          <a:xfrm>
            <a:off x="179512" y="3066696"/>
            <a:ext cx="2051721" cy="1946480"/>
          </a:xfrm>
          <a:prstGeom prst="rect">
            <a:avLst/>
          </a:prstGeom>
          <a:solidFill>
            <a:srgbClr val="FFFF00">
              <a:alpha val="1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p:cNvPicPr>
            <a:picLocks noChangeAspect="1"/>
          </p:cNvPicPr>
          <p:nvPr/>
        </p:nvPicPr>
        <p:blipFill>
          <a:blip r:embed="rId4"/>
          <a:stretch>
            <a:fillRect/>
          </a:stretch>
        </p:blipFill>
        <p:spPr>
          <a:xfrm>
            <a:off x="6165492" y="3043997"/>
            <a:ext cx="2078916" cy="1969179"/>
          </a:xfrm>
          <a:prstGeom prst="rect">
            <a:avLst/>
          </a:prstGeom>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ttangolo 41"/>
          <p:cNvSpPr/>
          <p:nvPr/>
        </p:nvSpPr>
        <p:spPr>
          <a:xfrm>
            <a:off x="179512" y="1412776"/>
            <a:ext cx="8784975" cy="4680520"/>
          </a:xfrm>
          <a:prstGeom prst="rect">
            <a:avLst/>
          </a:prstGeom>
          <a:solidFill>
            <a:srgbClr val="CCECFF">
              <a:alpha val="1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sp>
        <p:nvSpPr>
          <p:cNvPr id="17" name="Rectangle 10"/>
          <p:cNvSpPr>
            <a:spLocks noChangeArrowheads="1"/>
          </p:cNvSpPr>
          <p:nvPr/>
        </p:nvSpPr>
        <p:spPr bwMode="auto">
          <a:xfrm>
            <a:off x="179512" y="476672"/>
            <a:ext cx="8784975" cy="769947"/>
          </a:xfrm>
          <a:prstGeom prst="rect">
            <a:avLst/>
          </a:prstGeom>
          <a:solidFill>
            <a:srgbClr val="FFC000"/>
          </a:solidFill>
          <a:ln w="6350">
            <a:noFill/>
            <a:miter lim="800000"/>
            <a:headEnd/>
            <a:tailEnd/>
          </a:ln>
        </p:spPr>
        <p:txBody>
          <a:bodyPr anchor="ctr"/>
          <a:lstStyle/>
          <a:p>
            <a:pPr algn="ctr">
              <a:tabLst>
                <a:tab pos="900113" algn="l"/>
              </a:tabLst>
              <a:defRPr/>
            </a:pPr>
            <a:r>
              <a:rPr lang="it-IT" sz="2400" b="1" dirty="0" smtClean="0">
                <a:solidFill>
                  <a:srgbClr val="FF0000"/>
                </a:solidFill>
                <a:effectLst>
                  <a:outerShdw blurRad="38100" dist="38100" dir="2700000" algn="tl">
                    <a:srgbClr val="000000">
                      <a:alpha val="43137"/>
                    </a:srgbClr>
                  </a:outerShdw>
                </a:effectLst>
                <a:latin typeface="Arial Black" panose="020B0A04020102020204" pitchFamily="34" charset="0"/>
                <a:ea typeface="ＭＳ Ｐゴシック" pitchFamily="-107" charset="-128"/>
              </a:rPr>
              <a:t>Re-</a:t>
            </a:r>
            <a:r>
              <a:rPr lang="it-IT" sz="2400" b="1" dirty="0" err="1" smtClean="0">
                <a:solidFill>
                  <a:srgbClr val="FF0000"/>
                </a:solidFill>
                <a:effectLst>
                  <a:outerShdw blurRad="38100" dist="38100" dir="2700000" algn="tl">
                    <a:srgbClr val="000000">
                      <a:alpha val="43137"/>
                    </a:srgbClr>
                  </a:outerShdw>
                </a:effectLst>
                <a:latin typeface="Arial Black" panose="020B0A04020102020204" pitchFamily="34" charset="0"/>
                <a:ea typeface="ＭＳ Ｐゴシック" pitchFamily="-107" charset="-128"/>
              </a:rPr>
              <a:t>appraising</a:t>
            </a:r>
            <a:r>
              <a:rPr lang="it-IT" sz="2400" b="1" dirty="0" smtClean="0">
                <a:solidFill>
                  <a:srgbClr val="FF0000"/>
                </a:solidFill>
                <a:effectLst>
                  <a:outerShdw blurRad="38100" dist="38100" dir="2700000" algn="tl">
                    <a:srgbClr val="000000">
                      <a:alpha val="43137"/>
                    </a:srgbClr>
                  </a:outerShdw>
                </a:effectLst>
                <a:latin typeface="Arial Black" panose="020B0A04020102020204" pitchFamily="34" charset="0"/>
                <a:ea typeface="ＭＳ Ｐゴシック" pitchFamily="-107" charset="-128"/>
              </a:rPr>
              <a:t> post-PCI </a:t>
            </a:r>
            <a:r>
              <a:rPr lang="it-IT" sz="2400" b="1" dirty="0" err="1" smtClean="0">
                <a:solidFill>
                  <a:srgbClr val="FF0000"/>
                </a:solidFill>
                <a:effectLst>
                  <a:outerShdw blurRad="38100" dist="38100" dir="2700000" algn="tl">
                    <a:srgbClr val="000000">
                      <a:alpha val="43137"/>
                    </a:srgbClr>
                  </a:outerShdw>
                </a:effectLst>
                <a:latin typeface="Arial Black" panose="020B0A04020102020204" pitchFamily="34" charset="0"/>
                <a:ea typeface="ＭＳ Ｐゴシック" pitchFamily="-107" charset="-128"/>
              </a:rPr>
              <a:t>residual</a:t>
            </a:r>
            <a:r>
              <a:rPr lang="it-IT" sz="2400" b="1" dirty="0" smtClean="0">
                <a:solidFill>
                  <a:srgbClr val="FF0000"/>
                </a:solidFill>
                <a:effectLst>
                  <a:outerShdw blurRad="38100" dist="38100" dir="2700000" algn="tl">
                    <a:srgbClr val="000000">
                      <a:alpha val="43137"/>
                    </a:srgbClr>
                  </a:outerShdw>
                </a:effectLst>
                <a:latin typeface="Arial Black" panose="020B0A04020102020204" pitchFamily="34" charset="0"/>
                <a:ea typeface="ＭＳ Ｐゴシック" pitchFamily="-107" charset="-128"/>
              </a:rPr>
              <a:t> angina</a:t>
            </a:r>
          </a:p>
        </p:txBody>
      </p:sp>
      <p:grpSp>
        <p:nvGrpSpPr>
          <p:cNvPr id="2" name="Gruppo 1"/>
          <p:cNvGrpSpPr/>
          <p:nvPr/>
        </p:nvGrpSpPr>
        <p:grpSpPr>
          <a:xfrm>
            <a:off x="674252" y="1844824"/>
            <a:ext cx="8063345" cy="3461033"/>
            <a:chOff x="-7114007" y="1165394"/>
            <a:chExt cx="8063345" cy="3461033"/>
          </a:xfrm>
        </p:grpSpPr>
        <p:sp>
          <p:nvSpPr>
            <p:cNvPr id="13" name="מלבן 7"/>
            <p:cNvSpPr/>
            <p:nvPr/>
          </p:nvSpPr>
          <p:spPr>
            <a:xfrm>
              <a:off x="-7114007" y="1165394"/>
              <a:ext cx="7930195" cy="923330"/>
            </a:xfrm>
            <a:prstGeom prst="rect">
              <a:avLst/>
            </a:prstGeom>
          </p:spPr>
          <p:txBody>
            <a:bodyPr wrap="square">
              <a:spAutoFit/>
            </a:bodyPr>
            <a:lstStyle/>
            <a:p>
              <a:pPr algn="ctr"/>
              <a:r>
                <a:rPr lang="en-US"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Recently, </a:t>
              </a:r>
              <a:r>
                <a:rPr lang="en-US"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the </a:t>
              </a:r>
              <a:r>
                <a:rPr lang="en-US"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presence of residual angina </a:t>
              </a:r>
              <a:r>
                <a:rPr lang="en-US"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pectoris post-procedure </a:t>
              </a:r>
              <a:r>
                <a:rPr lang="en-US"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has emerged again as a major target. </a:t>
              </a:r>
              <a:endParaRPr lang="en-US"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pPr algn="ctr"/>
              <a:r>
                <a:rPr lang="en-US"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In </a:t>
              </a:r>
              <a:r>
                <a:rPr lang="en-US"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most trials</a:t>
              </a:r>
              <a:r>
                <a:rPr lang="en-US"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en-US" b="1" u="sng" dirty="0"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up </a:t>
              </a:r>
              <a:r>
                <a:rPr lang="en-US" b="1" u="sng"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to 25% of </a:t>
              </a:r>
              <a:r>
                <a:rPr lang="en-US" b="1" u="sng" dirty="0" err="1"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pts</a:t>
              </a:r>
              <a:r>
                <a:rPr lang="en-US" b="1" u="sng" dirty="0"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en-US" b="1" u="sng"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continue to have angina pectoris</a:t>
              </a:r>
              <a:r>
                <a:rPr lang="en-US" b="1" u="sng"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a:t>
              </a:r>
            </a:p>
          </p:txBody>
        </p:sp>
        <p:sp>
          <p:nvSpPr>
            <p:cNvPr id="14" name="מלבן 8"/>
            <p:cNvSpPr/>
            <p:nvPr/>
          </p:nvSpPr>
          <p:spPr>
            <a:xfrm>
              <a:off x="-7114006" y="2533546"/>
              <a:ext cx="8063344" cy="2092881"/>
            </a:xfrm>
            <a:prstGeom prst="rect">
              <a:avLst/>
            </a:prstGeom>
          </p:spPr>
          <p:txBody>
            <a:bodyPr wrap="square">
              <a:spAutoFit/>
            </a:bodyPr>
            <a:lstStyle/>
            <a:p>
              <a:pPr algn="ctr"/>
              <a:r>
                <a:rPr lang="en-US" sz="2400" b="1" dirty="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What could be the possible explanations for this</a:t>
              </a:r>
              <a:r>
                <a:rPr lang="en-US" sz="2400" b="1"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a:t>
              </a:r>
            </a:p>
            <a:p>
              <a:endParaRPr lang="en-US" sz="1000" b="1" dirty="0">
                <a:solidFill>
                  <a:schemeClr val="accent5">
                    <a:lumMod val="75000"/>
                  </a:scheme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pPr marL="342900" indent="-342900">
                <a:buAutoNum type="arabicPeriod"/>
              </a:pPr>
              <a:r>
                <a:rPr lang="en-US" sz="16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I</a:t>
              </a:r>
              <a:r>
                <a:rPr lang="en-US" sz="16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n </a:t>
              </a:r>
              <a:r>
                <a:rPr lang="en-US" sz="16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many cases we dilate and </a:t>
              </a:r>
              <a:r>
                <a:rPr lang="en-US" sz="16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stent lesions </a:t>
              </a:r>
              <a:r>
                <a:rPr lang="en-US" sz="16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which do not deserve to be treated, for instance when </a:t>
              </a:r>
              <a:r>
                <a:rPr lang="en-US" sz="16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FFR </a:t>
              </a:r>
              <a:r>
                <a:rPr lang="en-US" sz="16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is </a:t>
              </a:r>
              <a:r>
                <a:rPr lang="en-US" sz="16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&gt;0.80</a:t>
              </a:r>
            </a:p>
            <a:p>
              <a:pPr marL="342900" indent="-342900">
                <a:buAutoNum type="arabicPeriod"/>
              </a:pPr>
              <a:r>
                <a:rPr lang="en-US" sz="16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S</a:t>
              </a:r>
              <a:r>
                <a:rPr lang="en-US" sz="16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ometimes </a:t>
              </a:r>
              <a:r>
                <a:rPr lang="en-US" sz="16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we do not treat lesions that deserve to </a:t>
              </a:r>
              <a:r>
                <a:rPr lang="en-US" sz="16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be treated</a:t>
              </a:r>
              <a:r>
                <a:rPr lang="en-US" sz="16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 for instance, when the diameter of the stenosis is &lt;50</a:t>
              </a:r>
              <a:r>
                <a:rPr lang="en-US" sz="16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 and </a:t>
              </a:r>
              <a:r>
                <a:rPr lang="en-US" sz="16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FFR is &lt;</a:t>
              </a:r>
              <a:r>
                <a:rPr lang="en-US" sz="16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0.80</a:t>
              </a:r>
            </a:p>
            <a:p>
              <a:pPr marL="342900" indent="-342900">
                <a:buAutoNum type="arabicPeriod"/>
              </a:pPr>
              <a:r>
                <a:rPr lang="en-US" sz="16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Finally</a:t>
              </a:r>
              <a:r>
                <a:rPr lang="en-US" sz="16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 in current daily practice, we do not assess </a:t>
              </a:r>
              <a:r>
                <a:rPr lang="en-US" sz="16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the microvascular function</a:t>
              </a:r>
              <a:endParaRPr lang="en-US" sz="16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grpSp>
      <p:sp>
        <p:nvSpPr>
          <p:cNvPr id="45" name="TextBox 3"/>
          <p:cNvSpPr txBox="1"/>
          <p:nvPr/>
        </p:nvSpPr>
        <p:spPr>
          <a:xfrm>
            <a:off x="5004048" y="5970185"/>
            <a:ext cx="3168351" cy="246221"/>
          </a:xfrm>
          <a:prstGeom prst="rect">
            <a:avLst/>
          </a:prstGeom>
          <a:solidFill>
            <a:srgbClr val="FF9900"/>
          </a:solidFill>
        </p:spPr>
        <p:txBody>
          <a:bodyPr wrap="square" rtlCol="1">
            <a:spAutoFit/>
          </a:bodyPr>
          <a:lstStyle/>
          <a:p>
            <a:pPr algn="ctr"/>
            <a:r>
              <a:rPr lang="en-CA" sz="1000" b="1" u="sng" dirty="0" err="1" smtClean="0">
                <a:solidFill>
                  <a:schemeClr val="bg1"/>
                </a:solidFill>
                <a:latin typeface="Tahoma" pitchFamily="34" charset="0"/>
                <a:ea typeface="Tahoma" pitchFamily="34" charset="0"/>
                <a:cs typeface="Tahoma" pitchFamily="34" charset="0"/>
              </a:rPr>
              <a:t>Serruys</a:t>
            </a:r>
            <a:r>
              <a:rPr lang="en-CA" sz="1000" b="1" u="sng" dirty="0" smtClean="0">
                <a:solidFill>
                  <a:schemeClr val="bg1"/>
                </a:solidFill>
                <a:latin typeface="Tahoma" pitchFamily="34" charset="0"/>
                <a:ea typeface="Tahoma" pitchFamily="34" charset="0"/>
                <a:cs typeface="Tahoma" pitchFamily="34" charset="0"/>
              </a:rPr>
              <a:t> P</a:t>
            </a:r>
            <a:r>
              <a:rPr lang="en-CA" sz="1000" b="1" dirty="0" smtClean="0">
                <a:solidFill>
                  <a:schemeClr val="bg1"/>
                </a:solidFill>
                <a:latin typeface="Tahoma" pitchFamily="34" charset="0"/>
                <a:ea typeface="Tahoma" pitchFamily="34" charset="0"/>
                <a:cs typeface="Tahoma" pitchFamily="34" charset="0"/>
              </a:rPr>
              <a:t>. </a:t>
            </a:r>
            <a:r>
              <a:rPr lang="en-CA" sz="1000" b="1" i="1" dirty="0" err="1" smtClean="0">
                <a:solidFill>
                  <a:schemeClr val="bg1"/>
                </a:solidFill>
                <a:latin typeface="Tahoma" pitchFamily="34" charset="0"/>
                <a:ea typeface="Tahoma" pitchFamily="34" charset="0"/>
                <a:cs typeface="Tahoma" pitchFamily="34" charset="0"/>
              </a:rPr>
              <a:t>Euronitervention</a:t>
            </a:r>
            <a:r>
              <a:rPr lang="en-CA" sz="1000" b="1" i="1" dirty="0" smtClean="0">
                <a:solidFill>
                  <a:schemeClr val="bg1"/>
                </a:solidFill>
                <a:latin typeface="Tahoma" pitchFamily="34" charset="0"/>
                <a:ea typeface="Tahoma" pitchFamily="34" charset="0"/>
                <a:cs typeface="Tahoma" pitchFamily="34" charset="0"/>
              </a:rPr>
              <a:t> 2015;10:1253</a:t>
            </a:r>
            <a:endParaRPr lang="he-IL" sz="10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046662393"/>
      </p:ext>
    </p:extLst>
  </p:cSld>
  <p:clrMapOvr>
    <a:masterClrMapping/>
  </p:clrMapOvr>
  <p:transition>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578AEF"/>
            </a:gs>
            <a:gs pos="39999">
              <a:srgbClr val="85C2FF"/>
            </a:gs>
            <a:gs pos="70000">
              <a:srgbClr val="C4D6EB"/>
            </a:gs>
            <a:gs pos="100000">
              <a:srgbClr val="FFEBFA"/>
            </a:gs>
          </a:gsLst>
          <a:lin ang="5400000" scaled="1"/>
          <a:tileRect/>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28596" y="0"/>
            <a:ext cx="8229600" cy="642918"/>
          </a:xfrm>
        </p:spPr>
        <p:txBody>
          <a:bodyPr>
            <a:normAutofit fontScale="90000"/>
          </a:bodyPr>
          <a:lstStyle/>
          <a:p>
            <a:pPr algn="ctr"/>
            <a:r>
              <a:rPr lang="it-IT" b="1" dirty="0" smtClean="0">
                <a:solidFill>
                  <a:schemeClr val="tx1"/>
                </a:solidFill>
              </a:rPr>
              <a:t>Definizione </a:t>
            </a:r>
            <a:endParaRPr lang="it-IT" b="1" dirty="0">
              <a:solidFill>
                <a:schemeClr val="tx1"/>
              </a:solidFill>
            </a:endParaRPr>
          </a:p>
        </p:txBody>
      </p:sp>
      <p:sp>
        <p:nvSpPr>
          <p:cNvPr id="3" name="Segnaposto contenuto 2"/>
          <p:cNvSpPr>
            <a:spLocks noGrp="1"/>
          </p:cNvSpPr>
          <p:nvPr>
            <p:ph idx="1"/>
          </p:nvPr>
        </p:nvSpPr>
        <p:spPr>
          <a:xfrm>
            <a:off x="457200" y="1052736"/>
            <a:ext cx="8200996" cy="5271864"/>
          </a:xfrm>
          <a:solidFill>
            <a:srgbClr val="FFC000"/>
          </a:solidFill>
          <a:ln w="28575">
            <a:solidFill>
              <a:srgbClr val="00060C"/>
            </a:solidFill>
          </a:ln>
        </p:spPr>
        <p:txBody>
          <a:bodyPr wrap="square">
            <a:normAutofit lnSpcReduction="10000"/>
          </a:bodyPr>
          <a:lstStyle/>
          <a:p>
            <a:pPr algn="ctr">
              <a:buNone/>
            </a:pPr>
            <a:endParaRPr lang="en-US" sz="1800" b="1" i="1" dirty="0" smtClean="0"/>
          </a:p>
          <a:p>
            <a:pPr algn="ctr">
              <a:buNone/>
            </a:pPr>
            <a:r>
              <a:rPr lang="en-US" sz="3200" b="1" i="1" dirty="0" smtClean="0"/>
              <a:t> </a:t>
            </a:r>
            <a:r>
              <a:rPr lang="en-US" sz="3200" b="1" dirty="0" smtClean="0">
                <a:latin typeface="Arial Black" panose="020B0A04020102020204" pitchFamily="34" charset="0"/>
              </a:rPr>
              <a:t>Refractory </a:t>
            </a:r>
            <a:r>
              <a:rPr lang="en-US" sz="3200" b="1" dirty="0">
                <a:latin typeface="Arial Black" panose="020B0A04020102020204" pitchFamily="34" charset="0"/>
              </a:rPr>
              <a:t>angina (RA</a:t>
            </a:r>
            <a:r>
              <a:rPr lang="en-US" sz="3200" b="1" dirty="0" smtClean="0">
                <a:latin typeface="Arial Black" panose="020B0A04020102020204" pitchFamily="34" charset="0"/>
              </a:rPr>
              <a:t>)</a:t>
            </a:r>
          </a:p>
          <a:p>
            <a:pPr>
              <a:buNone/>
            </a:pPr>
            <a:endParaRPr lang="en-US" sz="1800" b="1" dirty="0">
              <a:latin typeface="Arial Black" panose="020B0A04020102020204" pitchFamily="34" charset="0"/>
            </a:endParaRPr>
          </a:p>
          <a:p>
            <a:pPr algn="just">
              <a:buNone/>
            </a:pPr>
            <a:r>
              <a:rPr lang="en-US" sz="1800" b="1" dirty="0" smtClean="0">
                <a:latin typeface="Arial Black" panose="020B0A04020102020204" pitchFamily="34" charset="0"/>
              </a:rPr>
              <a:t>    is </a:t>
            </a:r>
            <a:r>
              <a:rPr lang="en-US" sz="1800" b="1" dirty="0">
                <a:latin typeface="Arial Black" panose="020B0A04020102020204" pitchFamily="34" charset="0"/>
              </a:rPr>
              <a:t>conventionally defined as a chronic condition (≥3 </a:t>
            </a:r>
            <a:r>
              <a:rPr lang="en-US" sz="1800" b="1" dirty="0" smtClean="0">
                <a:latin typeface="Arial Black" panose="020B0A04020102020204" pitchFamily="34" charset="0"/>
              </a:rPr>
              <a:t>months in duration</a:t>
            </a:r>
            <a:r>
              <a:rPr lang="en-US" sz="1800" b="1" dirty="0">
                <a:latin typeface="Arial Black" panose="020B0A04020102020204" pitchFamily="34" charset="0"/>
              </a:rPr>
              <a:t>) </a:t>
            </a:r>
            <a:r>
              <a:rPr lang="en-US" sz="1800" b="1" dirty="0" err="1" smtClean="0">
                <a:latin typeface="Arial Black" panose="020B0A04020102020204" pitchFamily="34" charset="0"/>
              </a:rPr>
              <a:t>characterised</a:t>
            </a:r>
            <a:r>
              <a:rPr lang="en-US" sz="1800" b="1" dirty="0" smtClean="0">
                <a:latin typeface="Arial Black" panose="020B0A04020102020204" pitchFamily="34" charset="0"/>
              </a:rPr>
              <a:t> </a:t>
            </a:r>
            <a:r>
              <a:rPr lang="en-US" sz="1800" b="1" dirty="0">
                <a:latin typeface="Arial Black" panose="020B0A04020102020204" pitchFamily="34" charset="0"/>
              </a:rPr>
              <a:t>by angina in the setting of coronary artery disease (CAD), which cannot be controlled by a combination of optimal medical therapy, angioplasty or bypass surgery, and where reversible myocardial </a:t>
            </a:r>
            <a:r>
              <a:rPr lang="en-US" sz="1800" b="1" dirty="0" err="1">
                <a:latin typeface="Arial Black" panose="020B0A04020102020204" pitchFamily="34" charset="0"/>
              </a:rPr>
              <a:t>ischaemia</a:t>
            </a:r>
            <a:r>
              <a:rPr lang="en-US" sz="1800" b="1" dirty="0">
                <a:latin typeface="Arial Black" panose="020B0A04020102020204" pitchFamily="34" charset="0"/>
              </a:rPr>
              <a:t> has been clinically established to be the cause of the symptoms.</a:t>
            </a:r>
          </a:p>
          <a:p>
            <a:pPr>
              <a:buNone/>
            </a:pPr>
            <a:endParaRPr lang="en-US" sz="1800" b="1" dirty="0" smtClean="0">
              <a:latin typeface="Arial Black" panose="020B0A04020102020204" pitchFamily="34" charset="0"/>
            </a:endParaRPr>
          </a:p>
          <a:p>
            <a:pPr>
              <a:buNone/>
            </a:pPr>
            <a:endParaRPr lang="en-US" sz="1800" b="1" i="1" dirty="0">
              <a:latin typeface="Arial Black" panose="020B0A04020102020204" pitchFamily="34" charset="0"/>
            </a:endParaRPr>
          </a:p>
          <a:p>
            <a:pPr>
              <a:buNone/>
            </a:pPr>
            <a:r>
              <a:rPr lang="en-US" sz="1800" b="1" i="1" dirty="0" smtClean="0">
                <a:latin typeface="Arial Black" panose="020B0A04020102020204" pitchFamily="34" charset="0"/>
              </a:rPr>
              <a:t>     </a:t>
            </a:r>
          </a:p>
          <a:p>
            <a:pPr>
              <a:buNone/>
            </a:pPr>
            <a:endParaRPr lang="en-US" sz="1800" b="1" i="1" dirty="0" smtClean="0"/>
          </a:p>
          <a:p>
            <a:pPr>
              <a:buNone/>
            </a:pPr>
            <a:r>
              <a:rPr lang="en-US" sz="1800" b="1" dirty="0" smtClean="0">
                <a:latin typeface="Arial Black" panose="020B0A04020102020204" pitchFamily="34" charset="0"/>
              </a:rPr>
              <a:t>   ESC Joint Study Group on the treatment of refractory angina 2002 </a:t>
            </a:r>
            <a:r>
              <a:rPr lang="en-US" sz="1800" b="1" i="1" dirty="0" smtClean="0"/>
              <a:t> </a:t>
            </a:r>
            <a:r>
              <a:rPr lang="en-US" b="1" dirty="0" smtClean="0"/>
              <a:t>                                                            </a:t>
            </a:r>
          </a:p>
          <a:p>
            <a:pPr marL="0" indent="0">
              <a:buNone/>
            </a:pPr>
            <a:endParaRPr lang="it-IT" dirty="0"/>
          </a:p>
        </p:txBody>
      </p:sp>
    </p:spTree>
  </p:cSld>
  <p:clrMapOvr>
    <a:overrideClrMapping bg1="lt1" tx1="dk1" bg2="lt2" tx2="dk2" accent1="accent1" accent2="accent2" accent3="accent3" accent4="accent4" accent5="accent5" accent6="accent6" hlink="hlink" folHlink="folHlink"/>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dirty="0" smtClean="0">
                <a:solidFill>
                  <a:srgbClr val="FF0000"/>
                </a:solidFill>
                <a:latin typeface="Arial Black" panose="020B0A04020102020204" pitchFamily="34" charset="0"/>
              </a:rPr>
              <a:t>Angina refrattaria …</a:t>
            </a:r>
            <a:br>
              <a:rPr lang="it-IT" b="1" dirty="0" smtClean="0">
                <a:solidFill>
                  <a:srgbClr val="FF0000"/>
                </a:solidFill>
                <a:latin typeface="Arial Black" panose="020B0A04020102020204" pitchFamily="34" charset="0"/>
              </a:rPr>
            </a:br>
            <a:r>
              <a:rPr lang="it-IT" b="1" dirty="0" smtClean="0">
                <a:solidFill>
                  <a:srgbClr val="FF0000"/>
                </a:solidFill>
                <a:latin typeface="Arial Black" panose="020B0A04020102020204" pitchFamily="34" charset="0"/>
              </a:rPr>
              <a:t>Concetto virtuale?</a:t>
            </a:r>
            <a:endParaRPr lang="it-IT" b="1" dirty="0">
              <a:solidFill>
                <a:srgbClr val="FF0000"/>
              </a:solidFill>
              <a:latin typeface="Arial Black" panose="020B0A04020102020204" pitchFamily="34" charset="0"/>
            </a:endParaRPr>
          </a:p>
        </p:txBody>
      </p:sp>
      <p:pic>
        <p:nvPicPr>
          <p:cNvPr id="5" name="Picture 2"/>
          <p:cNvPicPr>
            <a:picLocks noGrp="1" noChangeAspect="1" noChangeArrowheads="1"/>
          </p:cNvPicPr>
          <p:nvPr>
            <p:ph idx="1"/>
          </p:nvPr>
        </p:nvPicPr>
        <p:blipFill>
          <a:blip r:embed="rId2" cstate="print"/>
          <a:srcRect l="19563" t="17628" r="5729" b="29877"/>
          <a:stretch>
            <a:fillRect/>
          </a:stretch>
        </p:blipFill>
        <p:spPr bwMode="auto">
          <a:xfrm>
            <a:off x="457200" y="2504295"/>
            <a:ext cx="8229600" cy="3251173"/>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l="17407" t="8843" r="24568" b="35159"/>
          <a:stretch/>
        </p:blipFill>
        <p:spPr>
          <a:xfrm>
            <a:off x="179512" y="1844824"/>
            <a:ext cx="8864563" cy="4812192"/>
          </a:xfrm>
          <a:prstGeom prst="rect">
            <a:avLst/>
          </a:prstGeom>
        </p:spPr>
      </p:pic>
      <p:sp>
        <p:nvSpPr>
          <p:cNvPr id="6" name="CasellaDiTesto 5"/>
          <p:cNvSpPr txBox="1"/>
          <p:nvPr/>
        </p:nvSpPr>
        <p:spPr>
          <a:xfrm>
            <a:off x="2446202" y="620688"/>
            <a:ext cx="4790094" cy="584775"/>
          </a:xfrm>
          <a:prstGeom prst="rect">
            <a:avLst/>
          </a:prstGeom>
          <a:noFill/>
        </p:spPr>
        <p:txBody>
          <a:bodyPr wrap="none" rtlCol="0">
            <a:spAutoFit/>
          </a:bodyPr>
          <a:lstStyle/>
          <a:p>
            <a:r>
              <a:rPr lang="it-IT" sz="3200" dirty="0" smtClean="0">
                <a:solidFill>
                  <a:srgbClr val="FF0000"/>
                </a:solidFill>
                <a:latin typeface="Arial Black" panose="020B0A04020102020204" pitchFamily="34" charset="0"/>
              </a:rPr>
              <a:t>ISCHEMIC CASCADE</a:t>
            </a:r>
            <a:endParaRPr lang="it-IT" sz="3200" dirty="0">
              <a:solidFill>
                <a:srgbClr val="FF0000"/>
              </a:solidFill>
              <a:latin typeface="Arial Black" panose="020B0A04020102020204" pitchFamily="34" charset="0"/>
            </a:endParaRPr>
          </a:p>
        </p:txBody>
      </p:sp>
      <p:cxnSp>
        <p:nvCxnSpPr>
          <p:cNvPr id="8" name="Connettore 2 7"/>
          <p:cNvCxnSpPr/>
          <p:nvPr/>
        </p:nvCxnSpPr>
        <p:spPr>
          <a:xfrm>
            <a:off x="5580112" y="3573016"/>
            <a:ext cx="1872208" cy="28083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p:cNvSpPr txBox="1"/>
          <p:nvPr/>
        </p:nvSpPr>
        <p:spPr>
          <a:xfrm>
            <a:off x="5004048" y="2852936"/>
            <a:ext cx="784189" cy="707886"/>
          </a:xfrm>
          <a:prstGeom prst="rect">
            <a:avLst/>
          </a:prstGeom>
          <a:noFill/>
        </p:spPr>
        <p:txBody>
          <a:bodyPr wrap="none" rtlCol="0">
            <a:spAutoFit/>
          </a:bodyPr>
          <a:lstStyle/>
          <a:p>
            <a:r>
              <a:rPr lang="it-IT" sz="4000" b="1" dirty="0" smtClean="0">
                <a:solidFill>
                  <a:srgbClr val="FF0000"/>
                </a:solidFill>
              </a:rPr>
              <a:t>RA</a:t>
            </a:r>
            <a:endParaRPr lang="it-IT" sz="4000" b="1" dirty="0">
              <a:solidFill>
                <a:srgbClr val="FF0000"/>
              </a:solidFill>
            </a:endParaRPr>
          </a:p>
        </p:txBody>
      </p:sp>
    </p:spTree>
    <p:extLst>
      <p:ext uri="{BB962C8B-B14F-4D97-AF65-F5344CB8AC3E}">
        <p14:creationId xmlns:p14="http://schemas.microsoft.com/office/powerpoint/2010/main" val="194907274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57222" y="-71462"/>
            <a:ext cx="8889662" cy="5991944"/>
          </a:xfrm>
        </p:spPr>
        <p:txBody>
          <a:bodyPr>
            <a:normAutofit/>
          </a:bodyPr>
          <a:lstStyle/>
          <a:p>
            <a:r>
              <a:rPr lang="en-US" sz="3600" b="1" dirty="0" smtClean="0"/>
              <a:t>                       </a:t>
            </a:r>
            <a:r>
              <a:rPr lang="en-US" sz="3200" b="1" dirty="0" smtClean="0">
                <a:solidFill>
                  <a:srgbClr val="FF0000"/>
                </a:solidFill>
                <a:latin typeface="Arial Black" panose="020B0A04020102020204" pitchFamily="34" charset="0"/>
              </a:rPr>
              <a:t>ANGINA REFRATTARIA</a:t>
            </a:r>
            <a:endParaRPr lang="it-IT" sz="3200" dirty="0" smtClean="0">
              <a:solidFill>
                <a:srgbClr val="FF0000"/>
              </a:solidFill>
              <a:latin typeface="Arial Black" panose="020B0A04020102020204" pitchFamily="34" charset="0"/>
            </a:endParaRPr>
          </a:p>
        </p:txBody>
      </p:sp>
      <p:pic>
        <p:nvPicPr>
          <p:cNvPr id="6146" name="Picture 2"/>
          <p:cNvPicPr>
            <a:picLocks noChangeAspect="1" noChangeArrowheads="1"/>
          </p:cNvPicPr>
          <p:nvPr/>
        </p:nvPicPr>
        <p:blipFill>
          <a:blip r:embed="rId2" cstate="print"/>
          <a:srcRect l="16603" t="68905" r="67901" b="6486"/>
          <a:stretch>
            <a:fillRect/>
          </a:stretch>
        </p:blipFill>
        <p:spPr bwMode="auto">
          <a:xfrm>
            <a:off x="1071538" y="607200"/>
            <a:ext cx="7000924" cy="6250824"/>
          </a:xfrm>
          <a:prstGeom prst="rect">
            <a:avLst/>
          </a:prstGeom>
          <a:noFill/>
          <a:ln w="9525">
            <a:noFill/>
            <a:miter lim="800000"/>
            <a:headEnd/>
            <a:tailEnd/>
          </a:ln>
        </p:spPr>
      </p:pic>
      <p:sp>
        <p:nvSpPr>
          <p:cNvPr id="6" name="Rettangolo 5"/>
          <p:cNvSpPr/>
          <p:nvPr/>
        </p:nvSpPr>
        <p:spPr>
          <a:xfrm>
            <a:off x="4929190" y="3214686"/>
            <a:ext cx="1858073" cy="369332"/>
          </a:xfrm>
          <a:prstGeom prst="rect">
            <a:avLst/>
          </a:prstGeom>
          <a:solidFill>
            <a:srgbClr val="FFFFFF"/>
          </a:solidFill>
          <a:ln>
            <a:solidFill>
              <a:srgbClr val="00060C"/>
            </a:solidFill>
          </a:ln>
        </p:spPr>
        <p:txBody>
          <a:bodyPr wrap="none">
            <a:spAutoFit/>
          </a:bodyPr>
          <a:lstStyle/>
          <a:p>
            <a:r>
              <a:rPr lang="it-IT" b="1" dirty="0" err="1" smtClean="0"/>
              <a:t>neuromodulation</a:t>
            </a:r>
            <a:endParaRPr lang="it-IT" dirty="0"/>
          </a:p>
        </p:txBody>
      </p:sp>
      <p:sp>
        <p:nvSpPr>
          <p:cNvPr id="8" name="Rettangolo 7"/>
          <p:cNvSpPr/>
          <p:nvPr/>
        </p:nvSpPr>
        <p:spPr>
          <a:xfrm>
            <a:off x="214282" y="3571876"/>
            <a:ext cx="3222104" cy="646331"/>
          </a:xfrm>
          <a:prstGeom prst="rect">
            <a:avLst/>
          </a:prstGeom>
          <a:solidFill>
            <a:srgbClr val="FFFFFF"/>
          </a:solidFill>
          <a:ln>
            <a:solidFill>
              <a:srgbClr val="00060C"/>
            </a:solidFill>
          </a:ln>
        </p:spPr>
        <p:txBody>
          <a:bodyPr wrap="square">
            <a:spAutoFit/>
          </a:bodyPr>
          <a:lstStyle/>
          <a:p>
            <a:pPr algn="ctr"/>
            <a:r>
              <a:rPr lang="en-US" b="1" dirty="0" smtClean="0"/>
              <a:t>imbalance of myocardial oxygen  supply and demand</a:t>
            </a:r>
          </a:p>
        </p:txBody>
      </p:sp>
      <p:sp>
        <p:nvSpPr>
          <p:cNvPr id="9" name="Rettangolo 8"/>
          <p:cNvSpPr/>
          <p:nvPr/>
        </p:nvSpPr>
        <p:spPr>
          <a:xfrm>
            <a:off x="3214678" y="6072206"/>
            <a:ext cx="2500330" cy="646331"/>
          </a:xfrm>
          <a:prstGeom prst="rect">
            <a:avLst/>
          </a:prstGeom>
        </p:spPr>
        <p:txBody>
          <a:bodyPr wrap="square">
            <a:spAutoFit/>
          </a:bodyPr>
          <a:lstStyle/>
          <a:p>
            <a:r>
              <a:rPr lang="en-US" sz="3600" b="1" dirty="0" smtClean="0">
                <a:solidFill>
                  <a:srgbClr val="FF0000"/>
                </a:solidFill>
              </a:rPr>
              <a:t>Or both?</a:t>
            </a:r>
          </a:p>
        </p:txBody>
      </p:sp>
    </p:spTree>
  </p:cSld>
  <p:clrMapOvr>
    <a:masterClrMapping/>
  </p:clrMapOvr>
  <p:transition>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4" name="Segnaposto piè di pagina 3"/>
          <p:cNvSpPr>
            <a:spLocks noGrp="1"/>
          </p:cNvSpPr>
          <p:nvPr>
            <p:ph type="ftr" sz="quarter" idx="11"/>
          </p:nvPr>
        </p:nvSpPr>
        <p:spPr/>
        <p:txBody>
          <a:bodyPr/>
          <a:lstStyle/>
          <a:p>
            <a:endParaRPr lang="it-IT" dirty="0"/>
          </a:p>
        </p:txBody>
      </p:sp>
      <p:pic>
        <p:nvPicPr>
          <p:cNvPr id="5122" name="Picture 2"/>
          <p:cNvPicPr>
            <a:picLocks noGrp="1" noChangeAspect="1" noChangeArrowheads="1"/>
          </p:cNvPicPr>
          <p:nvPr>
            <p:ph idx="1"/>
          </p:nvPr>
        </p:nvPicPr>
        <p:blipFill>
          <a:blip r:embed="rId2" cstate="print"/>
          <a:srcRect l="20291" t="13124" r="4079" b="11414"/>
          <a:stretch>
            <a:fillRect/>
          </a:stretch>
        </p:blipFill>
        <p:spPr bwMode="auto">
          <a:xfrm>
            <a:off x="395536" y="332656"/>
            <a:ext cx="7560840" cy="4241448"/>
          </a:xfrm>
          <a:prstGeom prst="rect">
            <a:avLst/>
          </a:prstGeom>
          <a:noFill/>
          <a:ln w="9525">
            <a:noFill/>
            <a:miter lim="800000"/>
            <a:headEnd/>
            <a:tailEnd/>
          </a:ln>
        </p:spPr>
      </p:pic>
      <p:sp>
        <p:nvSpPr>
          <p:cNvPr id="5" name="Rettangolo 4"/>
          <p:cNvSpPr/>
          <p:nvPr/>
        </p:nvSpPr>
        <p:spPr>
          <a:xfrm>
            <a:off x="395536" y="4725144"/>
            <a:ext cx="8496944" cy="1754326"/>
          </a:xfrm>
          <a:prstGeom prst="rect">
            <a:avLst/>
          </a:prstGeom>
          <a:solidFill>
            <a:srgbClr val="FFC000"/>
          </a:solidFill>
          <a:ln w="38100">
            <a:solidFill>
              <a:schemeClr val="tx1"/>
            </a:solidFill>
          </a:ln>
        </p:spPr>
        <p:txBody>
          <a:bodyPr wrap="square">
            <a:spAutoFit/>
          </a:bodyPr>
          <a:lstStyle/>
          <a:p>
            <a:r>
              <a:rPr lang="it-IT" dirty="0" err="1" smtClean="0"/>
              <a:t>Depression</a:t>
            </a:r>
            <a:r>
              <a:rPr lang="it-IT" dirty="0" smtClean="0"/>
              <a:t> and </a:t>
            </a:r>
            <a:r>
              <a:rPr lang="it-IT" dirty="0" err="1" smtClean="0"/>
              <a:t>anxiety</a:t>
            </a:r>
            <a:r>
              <a:rPr lang="it-IT" dirty="0" smtClean="0"/>
              <a:t> </a:t>
            </a:r>
            <a:r>
              <a:rPr lang="it-IT" dirty="0" err="1" smtClean="0"/>
              <a:t>increase</a:t>
            </a:r>
            <a:r>
              <a:rPr lang="it-IT" dirty="0" smtClean="0"/>
              <a:t> </a:t>
            </a:r>
            <a:r>
              <a:rPr lang="en-US" dirty="0" smtClean="0"/>
              <a:t>perceived pain. Foreman and Qin have described an impressive series of studies to demonstrate the presence of </a:t>
            </a:r>
            <a:r>
              <a:rPr lang="en-US" b="1" i="1" dirty="0" err="1" smtClean="0"/>
              <a:t>glucocorticoidsensitive</a:t>
            </a:r>
            <a:r>
              <a:rPr lang="en-US" b="1" i="1" dirty="0" smtClean="0"/>
              <a:t> neurons in the central nucleus of the </a:t>
            </a:r>
            <a:r>
              <a:rPr lang="en-US" b="1" i="1" dirty="0" err="1" smtClean="0"/>
              <a:t>amygdala</a:t>
            </a:r>
            <a:r>
              <a:rPr lang="en-US" dirty="0" smtClean="0"/>
              <a:t>, a pathway from which descends to modulate </a:t>
            </a:r>
            <a:r>
              <a:rPr lang="en-US" dirty="0" err="1" smtClean="0"/>
              <a:t>nociception</a:t>
            </a:r>
            <a:r>
              <a:rPr lang="en-US" dirty="0" smtClean="0"/>
              <a:t> in upper </a:t>
            </a:r>
            <a:r>
              <a:rPr lang="it-IT" dirty="0" err="1" smtClean="0"/>
              <a:t>thoracic</a:t>
            </a:r>
            <a:r>
              <a:rPr lang="it-IT" dirty="0" smtClean="0"/>
              <a:t> </a:t>
            </a:r>
            <a:r>
              <a:rPr lang="it-IT" dirty="0" err="1" smtClean="0"/>
              <a:t>spinal</a:t>
            </a:r>
            <a:r>
              <a:rPr lang="it-IT" dirty="0" smtClean="0"/>
              <a:t> </a:t>
            </a:r>
            <a:r>
              <a:rPr lang="it-IT" dirty="0" err="1" smtClean="0"/>
              <a:t>interneurons</a:t>
            </a:r>
            <a:r>
              <a:rPr lang="it-IT" dirty="0" smtClean="0"/>
              <a:t>. </a:t>
            </a:r>
            <a:r>
              <a:rPr lang="it-IT" dirty="0" err="1" smtClean="0"/>
              <a:t>This</a:t>
            </a:r>
            <a:r>
              <a:rPr lang="it-IT" dirty="0" smtClean="0"/>
              <a:t> </a:t>
            </a:r>
            <a:r>
              <a:rPr lang="it-IT" dirty="0" err="1" smtClean="0"/>
              <a:t>represents</a:t>
            </a:r>
            <a:r>
              <a:rPr lang="it-IT" dirty="0" smtClean="0"/>
              <a:t> </a:t>
            </a:r>
            <a:r>
              <a:rPr lang="it-IT" dirty="0" err="1" smtClean="0"/>
              <a:t>an</a:t>
            </a:r>
            <a:r>
              <a:rPr lang="it-IT" dirty="0" smtClean="0"/>
              <a:t> </a:t>
            </a:r>
            <a:r>
              <a:rPr lang="it-IT" dirty="0" err="1" smtClean="0"/>
              <a:t>important</a:t>
            </a:r>
            <a:r>
              <a:rPr lang="it-IT" dirty="0" smtClean="0"/>
              <a:t> </a:t>
            </a:r>
            <a:r>
              <a:rPr lang="en-US" b="1" i="1" dirty="0" smtClean="0">
                <a:solidFill>
                  <a:srgbClr val="FF0000"/>
                </a:solidFill>
              </a:rPr>
              <a:t>potential link </a:t>
            </a:r>
            <a:r>
              <a:rPr lang="en-US" dirty="0" smtClean="0"/>
              <a:t>between anxiety (which raises </a:t>
            </a:r>
            <a:r>
              <a:rPr lang="en-US" dirty="0" err="1" smtClean="0"/>
              <a:t>glucocorticoid</a:t>
            </a:r>
            <a:r>
              <a:rPr lang="en-US" dirty="0" smtClean="0"/>
              <a:t> levels) and hypersensitivity to </a:t>
            </a:r>
            <a:r>
              <a:rPr lang="en-US" dirty="0" err="1" smtClean="0"/>
              <a:t>nociceptive</a:t>
            </a:r>
            <a:r>
              <a:rPr lang="en-US" dirty="0" smtClean="0"/>
              <a:t> input from the heart.</a:t>
            </a:r>
            <a:endParaRPr lang="it-IT" dirty="0"/>
          </a:p>
        </p:txBody>
      </p:sp>
    </p:spTree>
  </p:cSld>
  <p:clrMapOvr>
    <a:masterClrMapping/>
  </p:clrMapOvr>
  <p:transition>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85192" y="3879696"/>
            <a:ext cx="8507288" cy="1997576"/>
          </a:xfrm>
        </p:spPr>
        <p:txBody>
          <a:bodyPr>
            <a:normAutofit fontScale="47500" lnSpcReduction="20000"/>
          </a:bodyPr>
          <a:lstStyle/>
          <a:p>
            <a:endParaRPr lang="it-IT" sz="3400" b="1" dirty="0" smtClean="0"/>
          </a:p>
          <a:p>
            <a:pPr>
              <a:buNone/>
            </a:pPr>
            <a:r>
              <a:rPr lang="en-US" sz="4500" dirty="0" smtClean="0">
                <a:latin typeface="+mj-lt"/>
              </a:rPr>
              <a:t>“We suggested that the </a:t>
            </a:r>
            <a:r>
              <a:rPr lang="en-US" sz="5100" b="1" i="1" dirty="0" smtClean="0">
                <a:latin typeface="+mj-lt"/>
              </a:rPr>
              <a:t>right insular activation might</a:t>
            </a:r>
          </a:p>
          <a:p>
            <a:pPr>
              <a:buNone/>
            </a:pPr>
            <a:r>
              <a:rPr lang="en-US" sz="5100" b="1" i="1" dirty="0" smtClean="0">
                <a:latin typeface="+mj-lt"/>
              </a:rPr>
              <a:t>be specific for a perception of myocardial pain without ischemic</a:t>
            </a:r>
          </a:p>
          <a:p>
            <a:pPr>
              <a:buNone/>
            </a:pPr>
            <a:r>
              <a:rPr lang="en-US" sz="5100" b="1" i="1" dirty="0" smtClean="0">
                <a:latin typeface="+mj-lt"/>
              </a:rPr>
              <a:t>injury</a:t>
            </a:r>
            <a:r>
              <a:rPr lang="en-US" sz="4500" dirty="0" smtClean="0">
                <a:latin typeface="+mj-lt"/>
              </a:rPr>
              <a:t> and that this activation is the cortical expression of</a:t>
            </a:r>
          </a:p>
          <a:p>
            <a:pPr>
              <a:buNone/>
            </a:pPr>
            <a:r>
              <a:rPr lang="it-IT" sz="4500" dirty="0" smtClean="0">
                <a:latin typeface="+mj-lt"/>
              </a:rPr>
              <a:t>the </a:t>
            </a:r>
            <a:r>
              <a:rPr lang="it-IT" sz="4500" dirty="0" err="1" smtClean="0">
                <a:latin typeface="+mj-lt"/>
              </a:rPr>
              <a:t>abnormal</a:t>
            </a:r>
            <a:r>
              <a:rPr lang="it-IT" sz="4500" dirty="0" smtClean="0">
                <a:latin typeface="+mj-lt"/>
              </a:rPr>
              <a:t> </a:t>
            </a:r>
            <a:r>
              <a:rPr lang="it-IT" sz="4500" dirty="0" err="1" smtClean="0">
                <a:latin typeface="+mj-lt"/>
              </a:rPr>
              <a:t>percept</a:t>
            </a:r>
            <a:r>
              <a:rPr lang="it-IT" sz="4500" dirty="0" smtClean="0">
                <a:latin typeface="+mj-lt"/>
              </a:rPr>
              <a:t>”</a:t>
            </a:r>
            <a:endParaRPr lang="it-IT" sz="4500" dirty="0">
              <a:latin typeface="+mj-lt"/>
            </a:endParaRPr>
          </a:p>
        </p:txBody>
      </p:sp>
      <p:pic>
        <p:nvPicPr>
          <p:cNvPr id="7170" name="Picture 2"/>
          <p:cNvPicPr>
            <a:picLocks noChangeAspect="1" noChangeArrowheads="1"/>
          </p:cNvPicPr>
          <p:nvPr/>
        </p:nvPicPr>
        <p:blipFill>
          <a:blip r:embed="rId2" cstate="print"/>
          <a:srcRect l="21303" t="16360" r="6197" b="35406"/>
          <a:stretch>
            <a:fillRect/>
          </a:stretch>
        </p:blipFill>
        <p:spPr bwMode="auto">
          <a:xfrm>
            <a:off x="323528" y="435361"/>
            <a:ext cx="8388424" cy="3137655"/>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20688"/>
            <a:ext cx="8229600" cy="4389120"/>
          </a:xfrm>
        </p:spPr>
        <p:txBody>
          <a:bodyPr>
            <a:normAutofit/>
          </a:bodyPr>
          <a:lstStyle/>
          <a:p>
            <a:r>
              <a:rPr lang="en-US" dirty="0" smtClean="0"/>
              <a:t>“</a:t>
            </a:r>
            <a:r>
              <a:rPr lang="en-US" b="1" i="1" dirty="0" smtClean="0">
                <a:solidFill>
                  <a:srgbClr val="FFFF00"/>
                </a:solidFill>
              </a:rPr>
              <a:t>Two clinical features</a:t>
            </a:r>
            <a:r>
              <a:rPr lang="en-US" dirty="0" smtClean="0"/>
              <a:t> of angina merit consideration. They</a:t>
            </a:r>
          </a:p>
          <a:p>
            <a:r>
              <a:rPr lang="en-US" dirty="0" smtClean="0"/>
              <a:t>are: </a:t>
            </a:r>
          </a:p>
          <a:p>
            <a:r>
              <a:rPr lang="en-US" dirty="0" smtClean="0"/>
              <a:t>- </a:t>
            </a:r>
            <a:r>
              <a:rPr lang="en-US" b="1" i="1" dirty="0" smtClean="0"/>
              <a:t>the poor correlation between the severity of symptoms</a:t>
            </a:r>
          </a:p>
          <a:p>
            <a:r>
              <a:rPr lang="en-US" b="1" i="1" dirty="0" smtClean="0"/>
              <a:t>and the extent of CAD</a:t>
            </a:r>
          </a:p>
          <a:p>
            <a:r>
              <a:rPr lang="en-US" dirty="0" smtClean="0"/>
              <a:t>- </a:t>
            </a:r>
            <a:r>
              <a:rPr lang="en-US" b="1" i="1" dirty="0" smtClean="0"/>
              <a:t>the variability in symptoms experienced by an individual patient</a:t>
            </a:r>
            <a:endParaRPr lang="en-US" dirty="0" smtClean="0"/>
          </a:p>
          <a:p>
            <a:r>
              <a:rPr lang="en-US" dirty="0" smtClean="0"/>
              <a:t>it becomes clear that a </a:t>
            </a:r>
            <a:r>
              <a:rPr lang="en-US" b="1" dirty="0" smtClean="0">
                <a:solidFill>
                  <a:srgbClr val="FFFF00"/>
                </a:solidFill>
              </a:rPr>
              <a:t>more sophisticated paradigm </a:t>
            </a:r>
            <a:r>
              <a:rPr lang="en-US" dirty="0" smtClean="0"/>
              <a:t>is required. “</a:t>
            </a:r>
          </a:p>
        </p:txBody>
      </p:sp>
      <p:pic>
        <p:nvPicPr>
          <p:cNvPr id="1026" name="Picture 2"/>
          <p:cNvPicPr>
            <a:picLocks noChangeAspect="1" noChangeArrowheads="1"/>
          </p:cNvPicPr>
          <p:nvPr/>
        </p:nvPicPr>
        <p:blipFill>
          <a:blip r:embed="rId2" cstate="print"/>
          <a:srcRect l="61985" t="17719" r="22519" b="55703"/>
          <a:stretch>
            <a:fillRect/>
          </a:stretch>
        </p:blipFill>
        <p:spPr bwMode="auto">
          <a:xfrm>
            <a:off x="3203848" y="4005064"/>
            <a:ext cx="2762974" cy="2664296"/>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60648"/>
            <a:ext cx="8229600" cy="636680"/>
          </a:xfrm>
        </p:spPr>
        <p:txBody>
          <a:bodyPr>
            <a:normAutofit/>
          </a:bodyPr>
          <a:lstStyle/>
          <a:p>
            <a:r>
              <a:rPr lang="it-IT" sz="2400" b="1" dirty="0" err="1" smtClean="0">
                <a:solidFill>
                  <a:srgbClr val="FF0000"/>
                </a:solidFill>
                <a:latin typeface="Arial Black" panose="020B0A04020102020204" pitchFamily="34" charset="0"/>
              </a:rPr>
              <a:t>Denervazione</a:t>
            </a:r>
            <a:r>
              <a:rPr lang="it-IT" sz="2400" b="1" dirty="0" smtClean="0">
                <a:solidFill>
                  <a:srgbClr val="FF0000"/>
                </a:solidFill>
                <a:latin typeface="Arial Black" panose="020B0A04020102020204" pitchFamily="34" charset="0"/>
              </a:rPr>
              <a:t> cardiaca per angina refrattaria?</a:t>
            </a:r>
            <a:endParaRPr lang="it-IT" sz="2400" b="1" dirty="0">
              <a:solidFill>
                <a:srgbClr val="FF0000"/>
              </a:solidFill>
              <a:latin typeface="Arial Black" panose="020B0A04020102020204" pitchFamily="34" charset="0"/>
            </a:endParaRPr>
          </a:p>
        </p:txBody>
      </p:sp>
      <p:pic>
        <p:nvPicPr>
          <p:cNvPr id="3074" name="Picture 2"/>
          <p:cNvPicPr>
            <a:picLocks noGrp="1" noChangeAspect="1" noChangeArrowheads="1"/>
          </p:cNvPicPr>
          <p:nvPr>
            <p:ph idx="1"/>
          </p:nvPr>
        </p:nvPicPr>
        <p:blipFill>
          <a:blip r:embed="rId2" cstate="print"/>
          <a:srcRect l="17719" t="17628" r="15874" b="8550"/>
          <a:stretch>
            <a:fillRect/>
          </a:stretch>
        </p:blipFill>
        <p:spPr bwMode="auto">
          <a:xfrm>
            <a:off x="467544" y="1412776"/>
            <a:ext cx="7488832" cy="4680520"/>
          </a:xfrm>
          <a:prstGeom prst="rect">
            <a:avLst/>
          </a:prstGeom>
          <a:noFill/>
          <a:ln w="9525">
            <a:noFill/>
            <a:miter lim="800000"/>
            <a:headEnd/>
            <a:tailEnd/>
          </a:ln>
        </p:spPr>
      </p:pic>
      <p:sp>
        <p:nvSpPr>
          <p:cNvPr id="6" name="Freccia in su 5"/>
          <p:cNvSpPr/>
          <p:nvPr/>
        </p:nvSpPr>
        <p:spPr>
          <a:xfrm rot="2692522">
            <a:off x="2051720" y="5877272"/>
            <a:ext cx="360040" cy="692696"/>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60648"/>
            <a:ext cx="8258204" cy="882336"/>
          </a:xfrm>
        </p:spPr>
        <p:txBody>
          <a:bodyPr>
            <a:noAutofit/>
          </a:bodyPr>
          <a:lstStyle/>
          <a:p>
            <a:pPr algn="ctr"/>
            <a:r>
              <a:rPr lang="it-IT" sz="3200" dirty="0" smtClean="0">
                <a:solidFill>
                  <a:srgbClr val="00060C"/>
                </a:solidFill>
              </a:rPr>
              <a:t/>
            </a:r>
            <a:br>
              <a:rPr lang="it-IT" sz="3200" dirty="0" smtClean="0">
                <a:solidFill>
                  <a:srgbClr val="00060C"/>
                </a:solidFill>
              </a:rPr>
            </a:br>
            <a:r>
              <a:rPr lang="it-IT" sz="2800" b="1" dirty="0" smtClean="0">
                <a:solidFill>
                  <a:srgbClr val="FF0000"/>
                </a:solidFill>
                <a:latin typeface="Arial Black" panose="020B0A04020102020204" pitchFamily="34" charset="0"/>
              </a:rPr>
              <a:t>POST HEART TRANSPLANT DENERVATION </a:t>
            </a:r>
            <a:endParaRPr lang="it-IT" sz="2800" b="1" dirty="0">
              <a:solidFill>
                <a:srgbClr val="FF0000"/>
              </a:solidFill>
              <a:latin typeface="Arial Black" panose="020B0A04020102020204" pitchFamily="34" charset="0"/>
            </a:endParaRPr>
          </a:p>
        </p:txBody>
      </p:sp>
      <p:sp>
        <p:nvSpPr>
          <p:cNvPr id="3" name="Segnaposto contenuto 2"/>
          <p:cNvSpPr>
            <a:spLocks noGrp="1"/>
          </p:cNvSpPr>
          <p:nvPr>
            <p:ph idx="1"/>
          </p:nvPr>
        </p:nvSpPr>
        <p:spPr>
          <a:xfrm>
            <a:off x="485804" y="1920200"/>
            <a:ext cx="8229600" cy="4389120"/>
          </a:xfrm>
          <a:solidFill>
            <a:srgbClr val="FFC000"/>
          </a:solidFill>
          <a:ln w="38100">
            <a:solidFill>
              <a:schemeClr val="tx1"/>
            </a:solidFill>
          </a:ln>
        </p:spPr>
        <p:txBody>
          <a:bodyPr>
            <a:normAutofit fontScale="77500" lnSpcReduction="20000"/>
          </a:bodyPr>
          <a:lstStyle/>
          <a:p>
            <a:pPr marL="0" indent="0">
              <a:buNone/>
            </a:pPr>
            <a:r>
              <a:rPr lang="en-US" b="1" dirty="0" smtClean="0"/>
              <a:t>Direct sympathetic and parasympathetic innervation is absent </a:t>
            </a:r>
          </a:p>
          <a:p>
            <a:pPr marL="0" indent="0">
              <a:buNone/>
            </a:pPr>
            <a:endParaRPr lang="en-US" b="1" dirty="0" smtClean="0"/>
          </a:p>
          <a:p>
            <a:pPr>
              <a:lnSpc>
                <a:spcPct val="120000"/>
              </a:lnSpc>
              <a:spcBef>
                <a:spcPts val="0"/>
              </a:spcBef>
              <a:spcAft>
                <a:spcPts val="600"/>
              </a:spcAft>
              <a:buClr>
                <a:srgbClr val="FF0000"/>
              </a:buClr>
              <a:buFont typeface="Wingdings" panose="05000000000000000000" pitchFamily="2" charset="2"/>
              <a:buChar char="ü"/>
            </a:pPr>
            <a:r>
              <a:rPr lang="en-US" dirty="0" smtClean="0">
                <a:latin typeface="+mj-lt"/>
              </a:rPr>
              <a:t>Denervation results in presynaptic </a:t>
            </a:r>
            <a:r>
              <a:rPr lang="en-US" dirty="0" err="1" smtClean="0">
                <a:latin typeface="+mj-lt"/>
              </a:rPr>
              <a:t>supersensitivity</a:t>
            </a:r>
            <a:r>
              <a:rPr lang="en-US" dirty="0" smtClean="0">
                <a:latin typeface="+mj-lt"/>
              </a:rPr>
              <a:t> to </a:t>
            </a:r>
            <a:r>
              <a:rPr lang="en-US" dirty="0" err="1" smtClean="0">
                <a:latin typeface="+mj-lt"/>
              </a:rPr>
              <a:t>catecholamines</a:t>
            </a:r>
            <a:r>
              <a:rPr lang="en-US" dirty="0" smtClean="0">
                <a:latin typeface="+mj-lt"/>
              </a:rPr>
              <a:t> which evidence reuptake at the adrenergic nerve terminal.</a:t>
            </a:r>
            <a:endParaRPr lang="en-US" dirty="0" smtClean="0">
              <a:latin typeface="Arial Black" panose="020B0A04020102020204" pitchFamily="34" charset="0"/>
            </a:endParaRPr>
          </a:p>
          <a:p>
            <a:pPr>
              <a:lnSpc>
                <a:spcPct val="120000"/>
              </a:lnSpc>
              <a:spcBef>
                <a:spcPts val="0"/>
              </a:spcBef>
              <a:spcAft>
                <a:spcPts val="600"/>
              </a:spcAft>
              <a:buClr>
                <a:srgbClr val="FF0000"/>
              </a:buClr>
              <a:buFont typeface="Wingdings" panose="05000000000000000000" pitchFamily="2" charset="2"/>
              <a:buChar char="ü"/>
            </a:pPr>
            <a:r>
              <a:rPr lang="en-US" dirty="0" smtClean="0">
                <a:latin typeface="Arial Black" panose="020B0A04020102020204" pitchFamily="34" charset="0"/>
              </a:rPr>
              <a:t>It seems </a:t>
            </a:r>
            <a:r>
              <a:rPr lang="en-US" dirty="0" err="1" smtClean="0">
                <a:latin typeface="Arial Black" panose="020B0A04020102020204" pitchFamily="34" charset="0"/>
              </a:rPr>
              <a:t>reinnervation</a:t>
            </a:r>
            <a:r>
              <a:rPr lang="en-US" dirty="0" smtClean="0">
                <a:latin typeface="Arial Black" panose="020B0A04020102020204" pitchFamily="34" charset="0"/>
              </a:rPr>
              <a:t> of the left ventricle may occur by efferent </a:t>
            </a:r>
            <a:r>
              <a:rPr lang="en-US" dirty="0" err="1" smtClean="0">
                <a:latin typeface="Arial Black" panose="020B0A04020102020204" pitchFamily="34" charset="0"/>
              </a:rPr>
              <a:t>sympathetics</a:t>
            </a:r>
            <a:r>
              <a:rPr lang="en-US" dirty="0" smtClean="0">
                <a:latin typeface="Arial Black" panose="020B0A04020102020204" pitchFamily="34" charset="0"/>
              </a:rPr>
              <a:t> after a year or more post transplant, but vagal </a:t>
            </a:r>
            <a:r>
              <a:rPr lang="en-US" dirty="0" err="1" smtClean="0">
                <a:latin typeface="Arial Black" panose="020B0A04020102020204" pitchFamily="34" charset="0"/>
              </a:rPr>
              <a:t>reinnervation</a:t>
            </a:r>
            <a:r>
              <a:rPr lang="en-US" dirty="0" smtClean="0">
                <a:latin typeface="Arial Black" panose="020B0A04020102020204" pitchFamily="34" charset="0"/>
              </a:rPr>
              <a:t> is unlikely.</a:t>
            </a:r>
          </a:p>
          <a:p>
            <a:pPr>
              <a:buClr>
                <a:srgbClr val="FF0000"/>
              </a:buClr>
              <a:buFont typeface="Wingdings" panose="05000000000000000000" pitchFamily="2" charset="2"/>
              <a:buChar char="ü"/>
            </a:pPr>
            <a:r>
              <a:rPr lang="en-US" dirty="0" smtClean="0">
                <a:latin typeface="Arial Black" panose="020B0A04020102020204" pitchFamily="34" charset="0"/>
              </a:rPr>
              <a:t>Some transplant patients evidence </a:t>
            </a:r>
            <a:r>
              <a:rPr lang="en-US" b="1" dirty="0" smtClean="0">
                <a:solidFill>
                  <a:srgbClr val="FF0000"/>
                </a:solidFill>
                <a:latin typeface="Arial Black" panose="020B0A04020102020204" pitchFamily="34" charset="0"/>
              </a:rPr>
              <a:t>angina</a:t>
            </a:r>
            <a:r>
              <a:rPr lang="en-US" dirty="0" smtClean="0">
                <a:latin typeface="Arial Black" panose="020B0A04020102020204" pitchFamily="34" charset="0"/>
              </a:rPr>
              <a:t>, supposedly due to sympathetic </a:t>
            </a:r>
            <a:r>
              <a:rPr lang="en-US" dirty="0" err="1" smtClean="0">
                <a:latin typeface="Arial Black" panose="020B0A04020102020204" pitchFamily="34" charset="0"/>
              </a:rPr>
              <a:t>reinnervation</a:t>
            </a:r>
            <a:r>
              <a:rPr lang="en-US" dirty="0" smtClean="0">
                <a:latin typeface="Arial Black" panose="020B0A04020102020204" pitchFamily="34" charset="0"/>
              </a:rPr>
              <a:t>. </a:t>
            </a:r>
          </a:p>
          <a:p>
            <a:pPr marL="0" indent="0">
              <a:buNone/>
            </a:pPr>
            <a:endParaRPr lang="en-US" dirty="0" smtClean="0"/>
          </a:p>
          <a:p>
            <a:pPr>
              <a:buNone/>
            </a:pPr>
            <a:r>
              <a:rPr lang="it-IT" dirty="0" smtClean="0"/>
              <a:t>Chris </a:t>
            </a:r>
            <a:r>
              <a:rPr lang="it-IT" dirty="0" err="1" smtClean="0"/>
              <a:t>Hamlin</a:t>
            </a:r>
            <a:r>
              <a:rPr lang="it-IT" dirty="0" smtClean="0"/>
              <a:t>, MD </a:t>
            </a:r>
            <a:endParaRPr lang="it-IT" dirty="0"/>
          </a:p>
        </p:txBody>
      </p:sp>
      <p:pic>
        <p:nvPicPr>
          <p:cNvPr id="5" name="Immagine 4" descr="Heart transplant.bmp"/>
          <p:cNvPicPr>
            <a:picLocks noChangeAspect="1"/>
          </p:cNvPicPr>
          <p:nvPr/>
        </p:nvPicPr>
        <p:blipFill>
          <a:blip r:embed="rId2" cstate="print"/>
          <a:stretch>
            <a:fillRect/>
          </a:stretch>
        </p:blipFill>
        <p:spPr>
          <a:xfrm>
            <a:off x="8130153" y="71438"/>
            <a:ext cx="920810" cy="1485354"/>
          </a:xfrm>
          <a:prstGeom prst="rect">
            <a:avLst/>
          </a:prstGeom>
        </p:spPr>
      </p:pic>
    </p:spTree>
  </p:cSld>
  <p:clrMapOvr>
    <a:masterClrMapping/>
  </p:clrMapOvr>
  <p:transition>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p:cNvSpPr>
            <a:spLocks noGrp="1"/>
          </p:cNvSpPr>
          <p:nvPr>
            <p:ph idx="1"/>
          </p:nvPr>
        </p:nvSpPr>
        <p:spPr>
          <a:xfrm>
            <a:off x="341788" y="476672"/>
            <a:ext cx="8838724" cy="4032448"/>
          </a:xfrm>
        </p:spPr>
        <p:txBody>
          <a:bodyPr>
            <a:normAutofit fontScale="40000" lnSpcReduction="20000"/>
          </a:bodyPr>
          <a:lstStyle/>
          <a:p>
            <a:endParaRPr lang="en-US" dirty="0" smtClean="0">
              <a:solidFill>
                <a:srgbClr val="FFFFFF"/>
              </a:solidFill>
            </a:endParaRPr>
          </a:p>
          <a:p>
            <a:r>
              <a:rPr lang="en-US" sz="7000" b="1" dirty="0" smtClean="0">
                <a:solidFill>
                  <a:srgbClr val="FF0000"/>
                </a:solidFill>
                <a:latin typeface="Arial Black" panose="020B0A04020102020204" pitchFamily="34" charset="0"/>
              </a:rPr>
              <a:t>Angina pectoris </a:t>
            </a:r>
            <a:r>
              <a:rPr lang="en-US" sz="7000" b="1" dirty="0" err="1" smtClean="0">
                <a:solidFill>
                  <a:srgbClr val="FF0000"/>
                </a:solidFill>
                <a:latin typeface="Arial Black" panose="020B0A04020102020204" pitchFamily="34" charset="0"/>
              </a:rPr>
              <a:t>classe</a:t>
            </a:r>
            <a:r>
              <a:rPr lang="en-US" sz="7000" b="1" dirty="0" smtClean="0">
                <a:solidFill>
                  <a:srgbClr val="FF0000"/>
                </a:solidFill>
                <a:latin typeface="Arial Black" panose="020B0A04020102020204" pitchFamily="34" charset="0"/>
              </a:rPr>
              <a:t> Canadian 3-4</a:t>
            </a:r>
          </a:p>
          <a:p>
            <a:endParaRPr lang="en-US" sz="5100" b="1" i="1" dirty="0">
              <a:solidFill>
                <a:srgbClr val="FF0000"/>
              </a:solidFill>
            </a:endParaRPr>
          </a:p>
          <a:p>
            <a:endParaRPr lang="en-US" sz="5100" b="1" i="1" dirty="0" smtClean="0">
              <a:solidFill>
                <a:srgbClr val="FF0000"/>
              </a:solidFill>
            </a:endParaRPr>
          </a:p>
          <a:p>
            <a:r>
              <a:rPr lang="it-IT" sz="7000" b="1" dirty="0" smtClean="0">
                <a:latin typeface="Arial Black" panose="020B0A04020102020204" pitchFamily="34" charset="0"/>
              </a:rPr>
              <a:t>Nonostante OMT </a:t>
            </a:r>
          </a:p>
          <a:p>
            <a:r>
              <a:rPr lang="it-IT" sz="7000" b="1" dirty="0" smtClean="0">
                <a:latin typeface="Arial Black" panose="020B0A04020102020204" pitchFamily="34" charset="0"/>
              </a:rPr>
              <a:t>Non possibili ulteriori trattamenti coronarici invasivi</a:t>
            </a:r>
            <a:r>
              <a:rPr lang="it-IT" sz="7000" dirty="0" smtClean="0">
                <a:latin typeface="Arial Black" panose="020B0A04020102020204" pitchFamily="34" charset="0"/>
              </a:rPr>
              <a:t>.</a:t>
            </a:r>
          </a:p>
          <a:p>
            <a:endParaRPr lang="en-US" sz="7000" dirty="0" smtClean="0">
              <a:solidFill>
                <a:srgbClr val="FFFFFF"/>
              </a:solidFill>
              <a:latin typeface="Arial Black" panose="020B0A04020102020204" pitchFamily="34" charset="0"/>
            </a:endParaRPr>
          </a:p>
          <a:p>
            <a:endParaRPr lang="en-US" sz="7000" dirty="0" smtClean="0">
              <a:solidFill>
                <a:srgbClr val="FFFFFF"/>
              </a:solidFill>
            </a:endParaRPr>
          </a:p>
          <a:p>
            <a:endParaRPr lang="en-US" dirty="0" smtClean="0">
              <a:solidFill>
                <a:srgbClr val="FFFFFF"/>
              </a:solidFill>
            </a:endParaRPr>
          </a:p>
          <a:p>
            <a:endParaRPr lang="en-US" dirty="0" smtClean="0">
              <a:solidFill>
                <a:srgbClr val="FFFFFF"/>
              </a:solidFill>
            </a:endParaRPr>
          </a:p>
          <a:p>
            <a:endParaRPr lang="en-US" dirty="0" smtClean="0">
              <a:solidFill>
                <a:srgbClr val="FFFFFF"/>
              </a:solidFill>
            </a:endParaRPr>
          </a:p>
          <a:p>
            <a:pPr>
              <a:buNone/>
            </a:pPr>
            <a:r>
              <a:rPr lang="en-US" dirty="0" smtClean="0"/>
              <a:t>                                                              </a:t>
            </a:r>
          </a:p>
        </p:txBody>
      </p:sp>
      <p:pic>
        <p:nvPicPr>
          <p:cNvPr id="2" name="Immagine 1"/>
          <p:cNvPicPr>
            <a:picLocks noChangeAspect="1"/>
          </p:cNvPicPr>
          <p:nvPr/>
        </p:nvPicPr>
        <p:blipFill>
          <a:blip r:embed="rId3"/>
          <a:stretch>
            <a:fillRect/>
          </a:stretch>
        </p:blipFill>
        <p:spPr>
          <a:xfrm>
            <a:off x="-36512" y="3717032"/>
            <a:ext cx="9225494" cy="3168352"/>
          </a:xfrm>
          <a:prstGeom prst="rect">
            <a:avLst/>
          </a:prstGeom>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checkerboard(across)">
                                      <p:cBhvr>
                                        <p:cTn id="7" dur="500"/>
                                        <p:tgtEl>
                                          <p:spTgt spid="5">
                                            <p:txEl>
                                              <p:pRg st="1" end="1"/>
                                            </p:txEl>
                                          </p:spTgt>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animEffect transition="in" filter="checkerboard(across)">
                                      <p:cBhvr>
                                        <p:cTn id="11" dur="500"/>
                                        <p:tgtEl>
                                          <p:spTgt spid="5">
                                            <p:txEl>
                                              <p:pRg st="4" end="4"/>
                                            </p:txEl>
                                          </p:spTgt>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animEffect transition="in" filter="checkerboard(across)">
                                      <p:cBhvr>
                                        <p:cTn id="15" dur="500"/>
                                        <p:tgtEl>
                                          <p:spTgt spid="5">
                                            <p:txEl>
                                              <p:pRg st="5" end="5"/>
                                            </p:txEl>
                                          </p:spTgt>
                                        </p:tgtEl>
                                      </p:cBhvr>
                                    </p:animEffect>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5">
                                            <p:txEl>
                                              <p:pRg st="11" end="11"/>
                                            </p:txEl>
                                          </p:spTgt>
                                        </p:tgtEl>
                                        <p:attrNameLst>
                                          <p:attrName>style.visibility</p:attrName>
                                        </p:attrNameLst>
                                      </p:cBhvr>
                                      <p:to>
                                        <p:strVal val="visible"/>
                                      </p:to>
                                    </p:set>
                                    <p:animEffect transition="in" filter="checkerboard(across)">
                                      <p:cBhvr>
                                        <p:cTn id="19" dur="500"/>
                                        <p:tgtEl>
                                          <p:spTgt spid="5">
                                            <p:txEl>
                                              <p:pRg st="11" end="1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34" y="785794"/>
            <a:ext cx="7772400" cy="928694"/>
          </a:xfrm>
        </p:spPr>
        <p:txBody>
          <a:bodyPr>
            <a:normAutofit fontScale="90000"/>
          </a:bodyPr>
          <a:lstStyle/>
          <a:p>
            <a:r>
              <a:rPr lang="en-US" sz="3200" dirty="0" smtClean="0">
                <a:solidFill>
                  <a:srgbClr val="002060"/>
                </a:solidFill>
              </a:rPr>
              <a:t/>
            </a:r>
            <a:br>
              <a:rPr lang="en-US" sz="3200" dirty="0" smtClean="0">
                <a:solidFill>
                  <a:srgbClr val="002060"/>
                </a:solidFill>
              </a:rPr>
            </a:br>
            <a:r>
              <a:rPr lang="en-US" sz="3200" dirty="0" smtClean="0">
                <a:solidFill>
                  <a:srgbClr val="002060"/>
                </a:solidFill>
              </a:rPr>
              <a:t/>
            </a:r>
            <a:br>
              <a:rPr lang="en-US" sz="3200" dirty="0" smtClean="0">
                <a:solidFill>
                  <a:srgbClr val="002060"/>
                </a:solidFill>
              </a:rPr>
            </a:br>
            <a:r>
              <a:rPr lang="en-US" sz="3200" dirty="0" smtClean="0">
                <a:solidFill>
                  <a:srgbClr val="002060"/>
                </a:solidFill>
              </a:rPr>
              <a:t/>
            </a:r>
            <a:br>
              <a:rPr lang="en-US" sz="3200" dirty="0" smtClean="0">
                <a:solidFill>
                  <a:srgbClr val="002060"/>
                </a:solidFill>
              </a:rPr>
            </a:br>
            <a:r>
              <a:rPr lang="en-US" sz="3200" dirty="0" smtClean="0">
                <a:solidFill>
                  <a:srgbClr val="002060"/>
                </a:solidFill>
              </a:rPr>
              <a:t> </a:t>
            </a:r>
            <a:r>
              <a:rPr lang="en-US" sz="3100" dirty="0" err="1" smtClean="0">
                <a:solidFill>
                  <a:srgbClr val="002060"/>
                </a:solidFill>
                <a:effectLst>
                  <a:outerShdw blurRad="38100" dist="38100" dir="2700000" algn="tl">
                    <a:srgbClr val="000000">
                      <a:alpha val="43137"/>
                    </a:srgbClr>
                  </a:outerShdw>
                </a:effectLst>
                <a:latin typeface="Arial Black" panose="020B0A04020102020204" pitchFamily="34" charset="0"/>
              </a:rPr>
              <a:t>Qualità</a:t>
            </a:r>
            <a:r>
              <a:rPr lang="en-US" sz="3100" dirty="0" smtClean="0">
                <a:solidFill>
                  <a:srgbClr val="002060"/>
                </a:solidFill>
                <a:effectLst>
                  <a:outerShdw blurRad="38100" dist="38100" dir="2700000" algn="tl">
                    <a:srgbClr val="000000">
                      <a:alpha val="43137"/>
                    </a:srgbClr>
                  </a:outerShdw>
                </a:effectLst>
                <a:latin typeface="Arial Black" panose="020B0A04020102020204" pitchFamily="34" charset="0"/>
              </a:rPr>
              <a:t> </a:t>
            </a:r>
            <a:r>
              <a:rPr lang="en-US" sz="3100" dirty="0" err="1" smtClean="0">
                <a:solidFill>
                  <a:srgbClr val="002060"/>
                </a:solidFill>
                <a:effectLst>
                  <a:outerShdw blurRad="38100" dist="38100" dir="2700000" algn="tl">
                    <a:srgbClr val="000000">
                      <a:alpha val="43137"/>
                    </a:srgbClr>
                  </a:outerShdw>
                </a:effectLst>
                <a:latin typeface="Arial Black" panose="020B0A04020102020204" pitchFamily="34" charset="0"/>
              </a:rPr>
              <a:t>di</a:t>
            </a:r>
            <a:r>
              <a:rPr lang="en-US" sz="3100" dirty="0" smtClean="0">
                <a:solidFill>
                  <a:srgbClr val="002060"/>
                </a:solidFill>
                <a:effectLst>
                  <a:outerShdw blurRad="38100" dist="38100" dir="2700000" algn="tl">
                    <a:srgbClr val="000000">
                      <a:alpha val="43137"/>
                    </a:srgbClr>
                  </a:outerShdw>
                </a:effectLst>
                <a:latin typeface="Arial Black" panose="020B0A04020102020204" pitchFamily="34" charset="0"/>
              </a:rPr>
              <a:t> vita </a:t>
            </a:r>
            <a:r>
              <a:rPr lang="en-US" sz="3100" dirty="0" err="1" smtClean="0">
                <a:solidFill>
                  <a:srgbClr val="002060"/>
                </a:solidFill>
                <a:effectLst>
                  <a:outerShdw blurRad="38100" dist="38100" dir="2700000" algn="tl">
                    <a:srgbClr val="000000">
                      <a:alpha val="43137"/>
                    </a:srgbClr>
                  </a:outerShdw>
                </a:effectLst>
                <a:latin typeface="Arial Black" panose="020B0A04020102020204" pitchFamily="34" charset="0"/>
              </a:rPr>
              <a:t>compromessa</a:t>
            </a:r>
            <a:r>
              <a:rPr lang="en-US" sz="3100" dirty="0" smtClean="0">
                <a:solidFill>
                  <a:srgbClr val="002060"/>
                </a:solidFill>
                <a:effectLst>
                  <a:outerShdw blurRad="38100" dist="38100" dir="2700000" algn="tl">
                    <a:srgbClr val="000000">
                      <a:alpha val="43137"/>
                    </a:srgbClr>
                  </a:outerShdw>
                </a:effectLst>
                <a:latin typeface="Arial Black" panose="020B0A04020102020204" pitchFamily="34" charset="0"/>
              </a:rPr>
              <a:t> </a:t>
            </a:r>
            <a:r>
              <a:rPr lang="en-US" sz="3200" dirty="0" smtClean="0">
                <a:solidFill>
                  <a:srgbClr val="002060"/>
                </a:solidFill>
                <a:latin typeface="Arial Black" panose="020B0A04020102020204" pitchFamily="34" charset="0"/>
              </a:rPr>
              <a:t/>
            </a:r>
            <a:br>
              <a:rPr lang="en-US" sz="3200" dirty="0" smtClean="0">
                <a:solidFill>
                  <a:srgbClr val="002060"/>
                </a:solidFill>
                <a:latin typeface="Arial Black" panose="020B0A04020102020204" pitchFamily="34" charset="0"/>
              </a:rPr>
            </a:br>
            <a:endParaRPr lang="en-US" sz="3200" dirty="0">
              <a:solidFill>
                <a:srgbClr val="002060"/>
              </a:solidFill>
              <a:latin typeface="Arial Black" panose="020B0A04020102020204" pitchFamily="34" charset="0"/>
            </a:endParaRPr>
          </a:p>
        </p:txBody>
      </p:sp>
      <p:sp>
        <p:nvSpPr>
          <p:cNvPr id="6" name="Segnaposto testo 5"/>
          <p:cNvSpPr>
            <a:spLocks noGrp="1"/>
          </p:cNvSpPr>
          <p:nvPr>
            <p:ph type="body" idx="1"/>
          </p:nvPr>
        </p:nvSpPr>
        <p:spPr>
          <a:xfrm>
            <a:off x="500034" y="1928802"/>
            <a:ext cx="7772400" cy="724336"/>
          </a:xfrm>
        </p:spPr>
        <p:txBody>
          <a:bodyPr>
            <a:normAutofit fontScale="47500" lnSpcReduction="20000"/>
          </a:bodyPr>
          <a:lstStyle/>
          <a:p>
            <a:r>
              <a:rPr lang="en-US" sz="5900" b="1" dirty="0" err="1" smtClean="0">
                <a:solidFill>
                  <a:srgbClr val="002060"/>
                </a:solidFill>
                <a:effectLst>
                  <a:outerShdw blurRad="38100" dist="38100" dir="2700000" algn="tl">
                    <a:srgbClr val="000000">
                      <a:alpha val="43137"/>
                    </a:srgbClr>
                  </a:outerShdw>
                </a:effectLst>
                <a:latin typeface="Arial Black" panose="020B0A04020102020204" pitchFamily="34" charset="0"/>
              </a:rPr>
              <a:t>Pazienti</a:t>
            </a:r>
            <a:r>
              <a:rPr lang="en-US" sz="5900" b="1" dirty="0" smtClean="0">
                <a:solidFill>
                  <a:srgbClr val="002060"/>
                </a:solidFill>
                <a:effectLst>
                  <a:outerShdw blurRad="38100" dist="38100" dir="2700000" algn="tl">
                    <a:srgbClr val="000000">
                      <a:alpha val="43137"/>
                    </a:srgbClr>
                  </a:outerShdw>
                </a:effectLst>
                <a:latin typeface="Arial Black" panose="020B0A04020102020204" pitchFamily="34" charset="0"/>
              </a:rPr>
              <a:t> ad alto </a:t>
            </a:r>
            <a:r>
              <a:rPr lang="en-US" sz="5900" b="1" dirty="0" err="1" smtClean="0">
                <a:solidFill>
                  <a:srgbClr val="002060"/>
                </a:solidFill>
                <a:effectLst>
                  <a:outerShdw blurRad="38100" dist="38100" dir="2700000" algn="tl">
                    <a:srgbClr val="000000">
                      <a:alpha val="43137"/>
                    </a:srgbClr>
                  </a:outerShdw>
                </a:effectLst>
                <a:latin typeface="Arial Black" panose="020B0A04020102020204" pitchFamily="34" charset="0"/>
              </a:rPr>
              <a:t>rischio</a:t>
            </a:r>
            <a:r>
              <a:rPr lang="en-US" sz="5900" b="1" dirty="0" smtClean="0">
                <a:solidFill>
                  <a:srgbClr val="002060"/>
                </a:solidFill>
                <a:effectLst>
                  <a:outerShdw blurRad="38100" dist="38100" dir="2700000" algn="tl">
                    <a:srgbClr val="000000">
                      <a:alpha val="43137"/>
                    </a:srgbClr>
                  </a:outerShdw>
                </a:effectLst>
                <a:latin typeface="Arial Black" panose="020B0A04020102020204" pitchFamily="34" charset="0"/>
              </a:rPr>
              <a:t> </a:t>
            </a:r>
            <a:r>
              <a:rPr lang="en-US" sz="5900" b="1" dirty="0" err="1" smtClean="0">
                <a:solidFill>
                  <a:srgbClr val="002060"/>
                </a:solidFill>
                <a:effectLst>
                  <a:outerShdw blurRad="38100" dist="38100" dir="2700000" algn="tl">
                    <a:srgbClr val="000000">
                      <a:alpha val="43137"/>
                    </a:srgbClr>
                  </a:outerShdw>
                </a:effectLst>
                <a:latin typeface="Arial Black" panose="020B0A04020102020204" pitchFamily="34" charset="0"/>
              </a:rPr>
              <a:t>di</a:t>
            </a:r>
            <a:r>
              <a:rPr lang="en-US" sz="5900" b="1" dirty="0" smtClean="0">
                <a:solidFill>
                  <a:srgbClr val="002060"/>
                </a:solidFill>
                <a:effectLst>
                  <a:outerShdw blurRad="38100" dist="38100" dir="2700000" algn="tl">
                    <a:srgbClr val="000000">
                      <a:alpha val="43137"/>
                    </a:srgbClr>
                  </a:outerShdw>
                </a:effectLst>
                <a:latin typeface="Arial Black" panose="020B0A04020102020204" pitchFamily="34" charset="0"/>
              </a:rPr>
              <a:t> </a:t>
            </a:r>
            <a:r>
              <a:rPr lang="en-US" sz="5900" b="1" dirty="0" err="1" smtClean="0">
                <a:solidFill>
                  <a:srgbClr val="002060"/>
                </a:solidFill>
                <a:effectLst>
                  <a:outerShdw blurRad="38100" dist="38100" dir="2700000" algn="tl">
                    <a:srgbClr val="000000">
                      <a:alpha val="43137"/>
                    </a:srgbClr>
                  </a:outerShdw>
                </a:effectLst>
                <a:latin typeface="Arial Black" panose="020B0A04020102020204" pitchFamily="34" charset="0"/>
              </a:rPr>
              <a:t>mortalità</a:t>
            </a: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endParaRPr lang="en-US" dirty="0" smtClean="0"/>
          </a:p>
          <a:p>
            <a:endParaRPr lang="en-US" dirty="0"/>
          </a:p>
        </p:txBody>
      </p:sp>
      <p:sp>
        <p:nvSpPr>
          <p:cNvPr id="8" name="CasellaDiTesto 7"/>
          <p:cNvSpPr txBox="1"/>
          <p:nvPr/>
        </p:nvSpPr>
        <p:spPr>
          <a:xfrm>
            <a:off x="500034" y="2788212"/>
            <a:ext cx="6520238" cy="1077218"/>
          </a:xfrm>
          <a:prstGeom prst="rect">
            <a:avLst/>
          </a:prstGeom>
          <a:noFill/>
        </p:spPr>
        <p:txBody>
          <a:bodyPr wrap="square" rtlCol="0">
            <a:spAutoFit/>
          </a:bodyPr>
          <a:lstStyle/>
          <a:p>
            <a:r>
              <a:rPr lang="en-US" sz="2800" b="1" dirty="0" err="1" smtClean="0">
                <a:solidFill>
                  <a:srgbClr val="002060"/>
                </a:solidFill>
                <a:effectLst>
                  <a:outerShdw blurRad="38100" dist="38100" dir="2700000" algn="tl">
                    <a:srgbClr val="000000">
                      <a:alpha val="43137"/>
                    </a:srgbClr>
                  </a:outerShdw>
                </a:effectLst>
                <a:latin typeface="Arial Black" panose="020B0A04020102020204" pitchFamily="34" charset="0"/>
              </a:rPr>
              <a:t>Frequenti</a:t>
            </a:r>
            <a:r>
              <a:rPr lang="en-US" sz="2800" b="1" dirty="0" smtClean="0">
                <a:solidFill>
                  <a:srgbClr val="002060"/>
                </a:solidFill>
                <a:effectLst>
                  <a:outerShdw blurRad="38100" dist="38100" dir="2700000" algn="tl">
                    <a:srgbClr val="000000">
                      <a:alpha val="43137"/>
                    </a:srgbClr>
                  </a:outerShdw>
                </a:effectLst>
                <a:latin typeface="Arial Black" panose="020B0A04020102020204" pitchFamily="34" charset="0"/>
              </a:rPr>
              <a:t> </a:t>
            </a:r>
            <a:r>
              <a:rPr lang="en-US" sz="2800" b="1" dirty="0" err="1" smtClean="0">
                <a:solidFill>
                  <a:srgbClr val="002060"/>
                </a:solidFill>
                <a:effectLst>
                  <a:outerShdw blurRad="38100" dist="38100" dir="2700000" algn="tl">
                    <a:srgbClr val="000000">
                      <a:alpha val="43137"/>
                    </a:srgbClr>
                  </a:outerShdw>
                </a:effectLst>
                <a:latin typeface="Arial Black" panose="020B0A04020102020204" pitchFamily="34" charset="0"/>
              </a:rPr>
              <a:t>ricoveri</a:t>
            </a:r>
            <a:r>
              <a:rPr lang="en-US" sz="2800" b="1" dirty="0" smtClean="0">
                <a:solidFill>
                  <a:srgbClr val="002060"/>
                </a:solidFill>
                <a:effectLst>
                  <a:outerShdw blurRad="38100" dist="38100" dir="2700000" algn="tl">
                    <a:srgbClr val="000000">
                      <a:alpha val="43137"/>
                    </a:srgbClr>
                  </a:outerShdw>
                </a:effectLst>
                <a:latin typeface="Arial Black" panose="020B0A04020102020204" pitchFamily="34" charset="0"/>
              </a:rPr>
              <a:t> </a:t>
            </a:r>
            <a:r>
              <a:rPr lang="en-US" sz="2800" b="1" dirty="0" err="1" smtClean="0">
                <a:solidFill>
                  <a:srgbClr val="002060"/>
                </a:solidFill>
                <a:effectLst>
                  <a:outerShdw blurRad="38100" dist="38100" dir="2700000" algn="tl">
                    <a:srgbClr val="000000">
                      <a:alpha val="43137"/>
                    </a:srgbClr>
                  </a:outerShdw>
                </a:effectLst>
                <a:latin typeface="Arial Black" panose="020B0A04020102020204" pitchFamily="34" charset="0"/>
              </a:rPr>
              <a:t>ospedalieri</a:t>
            </a: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endParaRPr lang="en-US" dirty="0"/>
          </a:p>
        </p:txBody>
      </p:sp>
      <p:sp>
        <p:nvSpPr>
          <p:cNvPr id="10" name="CasellaDiTesto 9"/>
          <p:cNvSpPr txBox="1"/>
          <p:nvPr/>
        </p:nvSpPr>
        <p:spPr>
          <a:xfrm>
            <a:off x="500034" y="4000504"/>
            <a:ext cx="5572164" cy="954107"/>
          </a:xfrm>
          <a:prstGeom prst="rect">
            <a:avLst/>
          </a:prstGeom>
          <a:noFill/>
        </p:spPr>
        <p:txBody>
          <a:bodyPr wrap="square" rtlCol="0">
            <a:spAutoFit/>
          </a:bodyPr>
          <a:lstStyle/>
          <a:p>
            <a:r>
              <a:rPr lang="en-US" sz="2800" b="1" dirty="0" err="1" smtClean="0">
                <a:solidFill>
                  <a:srgbClr val="002060"/>
                </a:solidFill>
                <a:effectLst>
                  <a:outerShdw blurRad="38100" dist="38100" dir="2700000" algn="tl">
                    <a:srgbClr val="000000">
                      <a:alpha val="43137"/>
                    </a:srgbClr>
                  </a:outerShdw>
                </a:effectLst>
                <a:latin typeface="Arial Black" panose="020B0A04020102020204" pitchFamily="34" charset="0"/>
              </a:rPr>
              <a:t>Gruppo</a:t>
            </a:r>
            <a:r>
              <a:rPr lang="en-US" sz="2800" b="1" dirty="0" smtClean="0">
                <a:solidFill>
                  <a:srgbClr val="002060"/>
                </a:solidFill>
                <a:effectLst>
                  <a:outerShdw blurRad="38100" dist="38100" dir="2700000" algn="tl">
                    <a:srgbClr val="000000">
                      <a:alpha val="43137"/>
                    </a:srgbClr>
                  </a:outerShdw>
                </a:effectLst>
                <a:latin typeface="Arial Black" panose="020B0A04020102020204" pitchFamily="34" charset="0"/>
              </a:rPr>
              <a:t> </a:t>
            </a:r>
            <a:r>
              <a:rPr lang="en-US" sz="2800" b="1" dirty="0" err="1" smtClean="0">
                <a:solidFill>
                  <a:srgbClr val="002060"/>
                </a:solidFill>
                <a:effectLst>
                  <a:outerShdw blurRad="38100" dist="38100" dir="2700000" algn="tl">
                    <a:srgbClr val="000000">
                      <a:alpha val="43137"/>
                    </a:srgbClr>
                  </a:outerShdw>
                </a:effectLst>
                <a:latin typeface="Arial Black" panose="020B0A04020102020204" pitchFamily="34" charset="0"/>
              </a:rPr>
              <a:t>di</a:t>
            </a:r>
            <a:r>
              <a:rPr lang="en-US" sz="2800" b="1" dirty="0" smtClean="0">
                <a:solidFill>
                  <a:srgbClr val="002060"/>
                </a:solidFill>
                <a:effectLst>
                  <a:outerShdw blurRad="38100" dist="38100" dir="2700000" algn="tl">
                    <a:srgbClr val="000000">
                      <a:alpha val="43137"/>
                    </a:srgbClr>
                  </a:outerShdw>
                </a:effectLst>
                <a:latin typeface="Arial Black" panose="020B0A04020102020204" pitchFamily="34" charset="0"/>
              </a:rPr>
              <a:t> </a:t>
            </a:r>
            <a:r>
              <a:rPr lang="en-US" sz="2800" b="1" dirty="0" err="1" smtClean="0">
                <a:solidFill>
                  <a:srgbClr val="002060"/>
                </a:solidFill>
                <a:effectLst>
                  <a:outerShdw blurRad="38100" dist="38100" dir="2700000" algn="tl">
                    <a:srgbClr val="000000">
                      <a:alpha val="43137"/>
                    </a:srgbClr>
                  </a:outerShdw>
                </a:effectLst>
                <a:latin typeface="Arial Black" panose="020B0A04020102020204" pitchFamily="34" charset="0"/>
              </a:rPr>
              <a:t>pazienti</a:t>
            </a:r>
            <a:r>
              <a:rPr lang="en-US" sz="2800" b="1" dirty="0" smtClean="0">
                <a:solidFill>
                  <a:srgbClr val="002060"/>
                </a:solidFill>
                <a:effectLst>
                  <a:outerShdw blurRad="38100" dist="38100" dir="2700000" algn="tl">
                    <a:srgbClr val="000000">
                      <a:alpha val="43137"/>
                    </a:srgbClr>
                  </a:outerShdw>
                </a:effectLst>
                <a:latin typeface="Arial Black" panose="020B0A04020102020204" pitchFamily="34" charset="0"/>
              </a:rPr>
              <a:t> in </a:t>
            </a:r>
            <a:r>
              <a:rPr lang="en-US" sz="2800" b="1" dirty="0" err="1" smtClean="0">
                <a:solidFill>
                  <a:srgbClr val="002060"/>
                </a:solidFill>
                <a:effectLst>
                  <a:outerShdw blurRad="38100" dist="38100" dir="2700000" algn="tl">
                    <a:srgbClr val="000000">
                      <a:alpha val="43137"/>
                    </a:srgbClr>
                  </a:outerShdw>
                </a:effectLst>
                <a:latin typeface="Arial Black" panose="020B0A04020102020204" pitchFamily="34" charset="0"/>
              </a:rPr>
              <a:t>rapida</a:t>
            </a:r>
            <a:r>
              <a:rPr lang="en-US" sz="2800" b="1" dirty="0" smtClean="0">
                <a:solidFill>
                  <a:srgbClr val="002060"/>
                </a:solidFill>
                <a:effectLst>
                  <a:outerShdw blurRad="38100" dist="38100" dir="2700000" algn="tl">
                    <a:srgbClr val="000000">
                      <a:alpha val="43137"/>
                    </a:srgbClr>
                  </a:outerShdw>
                </a:effectLst>
                <a:latin typeface="Arial Black" panose="020B0A04020102020204" pitchFamily="34" charset="0"/>
              </a:rPr>
              <a:t> </a:t>
            </a:r>
            <a:r>
              <a:rPr lang="en-US" sz="2800" b="1" dirty="0" err="1" smtClean="0">
                <a:solidFill>
                  <a:srgbClr val="002060"/>
                </a:solidFill>
                <a:effectLst>
                  <a:outerShdw blurRad="38100" dist="38100" dir="2700000" algn="tl">
                    <a:srgbClr val="000000">
                      <a:alpha val="43137"/>
                    </a:srgbClr>
                  </a:outerShdw>
                </a:effectLst>
                <a:latin typeface="Arial Black" panose="020B0A04020102020204" pitchFamily="34" charset="0"/>
              </a:rPr>
              <a:t>crescita</a:t>
            </a:r>
            <a:endParaRPr lang="en-US" sz="2800" b="1" dirty="0">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251520" y="188640"/>
            <a:ext cx="8724492" cy="576064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p:cNvSpPr>
            <a:spLocks noGrp="1"/>
          </p:cNvSpPr>
          <p:nvPr>
            <p:ph type="title"/>
          </p:nvPr>
        </p:nvSpPr>
        <p:spPr>
          <a:xfrm>
            <a:off x="457200" y="332656"/>
            <a:ext cx="8229600" cy="636680"/>
          </a:xfrm>
        </p:spPr>
        <p:txBody>
          <a:bodyPr>
            <a:normAutofit fontScale="90000"/>
          </a:bodyPr>
          <a:lstStyle/>
          <a:p>
            <a:pPr algn="ctr"/>
            <a:r>
              <a:rPr lang="it-IT" sz="4500" b="1" dirty="0" err="1" smtClean="0">
                <a:solidFill>
                  <a:schemeClr val="tx1"/>
                </a:solidFill>
              </a:rPr>
              <a:t>Preamble</a:t>
            </a:r>
            <a:r>
              <a:rPr lang="it-IT" sz="4500" b="1" dirty="0" smtClean="0">
                <a:solidFill>
                  <a:schemeClr val="tx1"/>
                </a:solidFill>
              </a:rPr>
              <a:t> (I)</a:t>
            </a:r>
            <a:endParaRPr lang="it-IT" sz="4500" b="1" dirty="0">
              <a:solidFill>
                <a:schemeClr val="tx1"/>
              </a:solidFill>
            </a:endParaRPr>
          </a:p>
        </p:txBody>
      </p:sp>
      <p:sp>
        <p:nvSpPr>
          <p:cNvPr id="3" name="Segnaposto contenuto 2"/>
          <p:cNvSpPr>
            <a:spLocks noGrp="1"/>
          </p:cNvSpPr>
          <p:nvPr>
            <p:ph idx="1"/>
          </p:nvPr>
        </p:nvSpPr>
        <p:spPr>
          <a:xfrm>
            <a:off x="457200" y="1560160"/>
            <a:ext cx="8229600" cy="4389120"/>
          </a:xfrm>
        </p:spPr>
        <p:txBody>
          <a:bodyPr>
            <a:normAutofit lnSpcReduction="10000"/>
          </a:bodyPr>
          <a:lstStyle/>
          <a:p>
            <a:r>
              <a:rPr lang="en-US" dirty="0"/>
              <a:t>With improvements in survival from coronary artery disease (CAD) and an ageing population, refractory angina (RA) is becoming </a:t>
            </a:r>
            <a:r>
              <a:rPr lang="en-US" b="1" dirty="0"/>
              <a:t>an increasingly common clinical problem facing clinicians in routine clinical practice. </a:t>
            </a:r>
            <a:endParaRPr lang="en-US" b="1" dirty="0" smtClean="0"/>
          </a:p>
          <a:p>
            <a:endParaRPr lang="en-US" dirty="0"/>
          </a:p>
          <a:p>
            <a:r>
              <a:rPr lang="en-US" b="1" dirty="0"/>
              <a:t>Although mortality rates are no worse in this cohort</a:t>
            </a:r>
            <a:r>
              <a:rPr lang="en-US" dirty="0"/>
              <a:t>, patients experience a </a:t>
            </a:r>
            <a:r>
              <a:rPr lang="en-US" b="1" dirty="0"/>
              <a:t>significantly impaired quality of life with disproportionately high </a:t>
            </a:r>
            <a:r>
              <a:rPr lang="en-US" b="1" dirty="0" smtClean="0"/>
              <a:t>utilization </a:t>
            </a:r>
            <a:r>
              <a:rPr lang="en-US" b="1" dirty="0"/>
              <a:t>of healthcare services. </a:t>
            </a:r>
            <a:r>
              <a:rPr lang="en-US" dirty="0"/>
              <a:t>It has been increasingly </a:t>
            </a:r>
            <a:r>
              <a:rPr lang="en-US" dirty="0" smtClean="0"/>
              <a:t>recognized </a:t>
            </a:r>
            <a:r>
              <a:rPr lang="en-US" dirty="0"/>
              <a:t>that the needs of RA patients are </a:t>
            </a:r>
            <a:r>
              <a:rPr lang="en-US" b="1" dirty="0"/>
              <a:t>multifactorial</a:t>
            </a:r>
            <a:r>
              <a:rPr lang="en-US" dirty="0"/>
              <a:t> and best provided by </a:t>
            </a:r>
            <a:r>
              <a:rPr lang="en-US" b="1" dirty="0"/>
              <a:t>specialist multi-disciplinary units.</a:t>
            </a:r>
            <a:endParaRPr lang="it-IT" b="1" dirty="0"/>
          </a:p>
        </p:txBody>
      </p:sp>
      <p:sp>
        <p:nvSpPr>
          <p:cNvPr id="8" name="CasellaDiTesto 7"/>
          <p:cNvSpPr txBox="1"/>
          <p:nvPr/>
        </p:nvSpPr>
        <p:spPr>
          <a:xfrm>
            <a:off x="611560" y="6309320"/>
            <a:ext cx="4803431" cy="369332"/>
          </a:xfrm>
          <a:prstGeom prst="rect">
            <a:avLst/>
          </a:prstGeom>
          <a:noFill/>
        </p:spPr>
        <p:txBody>
          <a:bodyPr wrap="none" rtlCol="0">
            <a:spAutoFit/>
          </a:bodyPr>
          <a:lstStyle/>
          <a:p>
            <a:r>
              <a:rPr lang="it-IT" dirty="0" smtClean="0"/>
              <a:t>ECR-</a:t>
            </a:r>
            <a:r>
              <a:rPr lang="it-IT" dirty="0" err="1" smtClean="0"/>
              <a:t>Vol</a:t>
            </a:r>
            <a:r>
              <a:rPr lang="it-IT" dirty="0" smtClean="0"/>
              <a:t> 11 </a:t>
            </a:r>
            <a:r>
              <a:rPr lang="it-IT" dirty="0" err="1" smtClean="0"/>
              <a:t>Issue</a:t>
            </a:r>
            <a:r>
              <a:rPr lang="it-IT" dirty="0" smtClean="0"/>
              <a:t> 2 </a:t>
            </a:r>
            <a:r>
              <a:rPr lang="it-IT" dirty="0" err="1" smtClean="0"/>
              <a:t>Winter</a:t>
            </a:r>
            <a:r>
              <a:rPr lang="it-IT" dirty="0" smtClean="0"/>
              <a:t> 2016 </a:t>
            </a:r>
            <a:r>
              <a:rPr lang="it-IT" dirty="0" err="1" smtClean="0"/>
              <a:t>Kewin</a:t>
            </a:r>
            <a:r>
              <a:rPr lang="it-IT" dirty="0" smtClean="0"/>
              <a:t> </a:t>
            </a:r>
            <a:r>
              <a:rPr lang="it-IT" dirty="0" err="1" smtClean="0"/>
              <a:t>Cheng</a:t>
            </a:r>
            <a:r>
              <a:rPr lang="it-IT" dirty="0" smtClean="0"/>
              <a:t> et al</a:t>
            </a:r>
            <a:endParaRPr lang="it-IT" dirty="0"/>
          </a:p>
        </p:txBody>
      </p:sp>
    </p:spTree>
    <p:extLst>
      <p:ext uri="{BB962C8B-B14F-4D97-AF65-F5344CB8AC3E}">
        <p14:creationId xmlns:p14="http://schemas.microsoft.com/office/powerpoint/2010/main" val="3645590376"/>
      </p:ext>
    </p:extLst>
  </p:cSld>
  <p:clrMapOvr>
    <a:masterClrMapping/>
  </p:clrMapOvr>
  <p:transition>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428604"/>
            <a:ext cx="9144000" cy="1143000"/>
          </a:xfrm>
        </p:spPr>
        <p:txBody>
          <a:bodyPr>
            <a:normAutofit fontScale="90000"/>
          </a:bodyPr>
          <a:lstStyle/>
          <a:p>
            <a:pPr algn="ctr"/>
            <a:r>
              <a:rPr lang="en-US" sz="3200" dirty="0" smtClean="0">
                <a:solidFill>
                  <a:srgbClr val="002060"/>
                </a:solidFill>
              </a:rPr>
              <a:t/>
            </a:r>
            <a:br>
              <a:rPr lang="en-US" sz="3200" dirty="0" smtClean="0">
                <a:solidFill>
                  <a:srgbClr val="002060"/>
                </a:solidFill>
              </a:rPr>
            </a:br>
            <a:r>
              <a:rPr lang="en-US" sz="4000" b="1" dirty="0" err="1" smtClean="0">
                <a:solidFill>
                  <a:srgbClr val="FF0000"/>
                </a:solidFill>
              </a:rPr>
              <a:t>T</a:t>
            </a:r>
            <a:r>
              <a:rPr lang="en-US" sz="4000" b="1" dirty="0" err="1" smtClean="0">
                <a:solidFill>
                  <a:srgbClr val="FF0000"/>
                </a:solidFill>
                <a:effectLst>
                  <a:outerShdw blurRad="38100" dist="38100" dir="2700000" algn="tl">
                    <a:srgbClr val="000000">
                      <a:alpha val="43137"/>
                    </a:srgbClr>
                  </a:outerShdw>
                </a:effectLst>
              </a:rPr>
              <a:t>erapia</a:t>
            </a:r>
            <a:r>
              <a:rPr lang="en-US" sz="4000" b="1" dirty="0" smtClean="0">
                <a:solidFill>
                  <a:srgbClr val="FF0000"/>
                </a:solidFill>
                <a:effectLst>
                  <a:outerShdw blurRad="38100" dist="38100" dir="2700000" algn="tl">
                    <a:srgbClr val="000000">
                      <a:alpha val="43137"/>
                    </a:srgbClr>
                  </a:outerShdw>
                </a:effectLst>
              </a:rPr>
              <a:t> </a:t>
            </a:r>
            <a:r>
              <a:rPr lang="en-US" sz="4000" b="1" dirty="0" err="1" smtClean="0">
                <a:solidFill>
                  <a:srgbClr val="FF0000"/>
                </a:solidFill>
                <a:effectLst>
                  <a:outerShdw blurRad="38100" dist="38100" dir="2700000" algn="tl">
                    <a:srgbClr val="000000">
                      <a:alpha val="43137"/>
                    </a:srgbClr>
                  </a:outerShdw>
                </a:effectLst>
              </a:rPr>
              <a:t>medica</a:t>
            </a:r>
            <a:r>
              <a:rPr lang="en-US" sz="4000" b="1" dirty="0" smtClean="0">
                <a:solidFill>
                  <a:srgbClr val="FF0000"/>
                </a:solidFill>
                <a:effectLst>
                  <a:outerShdw blurRad="38100" dist="38100" dir="2700000" algn="tl">
                    <a:srgbClr val="000000">
                      <a:alpha val="43137"/>
                    </a:srgbClr>
                  </a:outerShdw>
                </a:effectLst>
              </a:rPr>
              <a:t> </a:t>
            </a:r>
            <a:r>
              <a:rPr lang="en-US" sz="4000" b="1" dirty="0" err="1" smtClean="0">
                <a:solidFill>
                  <a:srgbClr val="FF0000"/>
                </a:solidFill>
                <a:effectLst>
                  <a:outerShdw blurRad="38100" dist="38100" dir="2700000" algn="tl">
                    <a:srgbClr val="000000">
                      <a:alpha val="43137"/>
                    </a:srgbClr>
                  </a:outerShdw>
                </a:effectLst>
              </a:rPr>
              <a:t>ottimizzata</a:t>
            </a:r>
            <a:r>
              <a:rPr lang="en-US" sz="4000" b="1" dirty="0" smtClean="0">
                <a:solidFill>
                  <a:srgbClr val="FF0000"/>
                </a:solidFill>
                <a:effectLst>
                  <a:outerShdw blurRad="38100" dist="38100" dir="2700000" algn="tl">
                    <a:srgbClr val="000000">
                      <a:alpha val="43137"/>
                    </a:srgbClr>
                  </a:outerShdw>
                </a:effectLst>
              </a:rPr>
              <a:t> e </a:t>
            </a:r>
            <a:r>
              <a:rPr lang="en-US" sz="4000" b="1" dirty="0" err="1" smtClean="0">
                <a:solidFill>
                  <a:srgbClr val="FF0000"/>
                </a:solidFill>
                <a:effectLst>
                  <a:outerShdw blurRad="38100" dist="38100" dir="2700000" algn="tl">
                    <a:srgbClr val="000000">
                      <a:alpha val="43137"/>
                    </a:srgbClr>
                  </a:outerShdw>
                </a:effectLst>
              </a:rPr>
              <a:t>altri</a:t>
            </a:r>
            <a:r>
              <a:rPr lang="en-US" sz="4000" b="1" dirty="0" smtClean="0">
                <a:solidFill>
                  <a:srgbClr val="FF0000"/>
                </a:solidFill>
                <a:effectLst>
                  <a:outerShdw blurRad="38100" dist="38100" dir="2700000" algn="tl">
                    <a:srgbClr val="000000">
                      <a:alpha val="43137"/>
                    </a:srgbClr>
                  </a:outerShdw>
                </a:effectLst>
              </a:rPr>
              <a:t> </a:t>
            </a:r>
            <a:r>
              <a:rPr lang="en-US" sz="4000" b="1" dirty="0" err="1" smtClean="0">
                <a:solidFill>
                  <a:srgbClr val="FF0000"/>
                </a:solidFill>
                <a:effectLst>
                  <a:outerShdw blurRad="38100" dist="38100" dir="2700000" algn="tl">
                    <a:srgbClr val="000000">
                      <a:alpha val="43137"/>
                    </a:srgbClr>
                  </a:outerShdw>
                </a:effectLst>
              </a:rPr>
              <a:t>trattamenti</a:t>
            </a:r>
            <a:r>
              <a:rPr lang="en-US" sz="3200" dirty="0" smtClean="0">
                <a:solidFill>
                  <a:srgbClr val="002060"/>
                </a:solidFill>
              </a:rPr>
              <a:t/>
            </a:r>
            <a:br>
              <a:rPr lang="en-US" sz="3200" dirty="0" smtClean="0">
                <a:solidFill>
                  <a:srgbClr val="002060"/>
                </a:solidFill>
              </a:rPr>
            </a:br>
            <a:endParaRPr lang="en-US" sz="3200" dirty="0">
              <a:solidFill>
                <a:srgbClr val="002060"/>
              </a:solidFill>
            </a:endParaRPr>
          </a:p>
        </p:txBody>
      </p:sp>
      <p:sp>
        <p:nvSpPr>
          <p:cNvPr id="4" name="Segnaposto contenuto 3"/>
          <p:cNvSpPr>
            <a:spLocks noGrp="1"/>
          </p:cNvSpPr>
          <p:nvPr>
            <p:ph idx="1"/>
          </p:nvPr>
        </p:nvSpPr>
        <p:spPr>
          <a:xfrm>
            <a:off x="428596" y="1643050"/>
            <a:ext cx="8229600" cy="4389120"/>
          </a:xfrm>
          <a:solidFill>
            <a:srgbClr val="FFC000"/>
          </a:solidFill>
          <a:ln w="38100">
            <a:solidFill>
              <a:srgbClr val="00060C"/>
            </a:solidFill>
          </a:ln>
        </p:spPr>
        <p:txBody>
          <a:bodyPr>
            <a:normAutofit fontScale="92500" lnSpcReduction="20000"/>
          </a:bodyPr>
          <a:lstStyle/>
          <a:p>
            <a:pPr marL="514350" indent="-514350">
              <a:buClr>
                <a:srgbClr val="C00000"/>
              </a:buClr>
            </a:pPr>
            <a:r>
              <a:rPr lang="en-US" dirty="0" smtClean="0">
                <a:solidFill>
                  <a:srgbClr val="00060C"/>
                </a:solidFill>
              </a:rPr>
              <a:t>ASA</a:t>
            </a:r>
          </a:p>
          <a:p>
            <a:pPr marL="514350" indent="-514350">
              <a:buClr>
                <a:srgbClr val="C00000"/>
              </a:buClr>
            </a:pPr>
            <a:r>
              <a:rPr lang="en-US" dirty="0" smtClean="0">
                <a:solidFill>
                  <a:srgbClr val="00060C"/>
                </a:solidFill>
              </a:rPr>
              <a:t>Beta </a:t>
            </a:r>
            <a:r>
              <a:rPr lang="en-US" dirty="0" err="1" smtClean="0">
                <a:solidFill>
                  <a:srgbClr val="00060C"/>
                </a:solidFill>
              </a:rPr>
              <a:t>bloccanti</a:t>
            </a:r>
            <a:r>
              <a:rPr lang="en-US" dirty="0" smtClean="0">
                <a:solidFill>
                  <a:srgbClr val="00060C"/>
                </a:solidFill>
              </a:rPr>
              <a:t> al fine </a:t>
            </a:r>
            <a:r>
              <a:rPr lang="en-US" dirty="0" err="1" smtClean="0">
                <a:solidFill>
                  <a:srgbClr val="00060C"/>
                </a:solidFill>
              </a:rPr>
              <a:t>di</a:t>
            </a:r>
            <a:r>
              <a:rPr lang="en-US" dirty="0" smtClean="0">
                <a:solidFill>
                  <a:srgbClr val="00060C"/>
                </a:solidFill>
              </a:rPr>
              <a:t> </a:t>
            </a:r>
            <a:r>
              <a:rPr lang="en-US" dirty="0" err="1" smtClean="0">
                <a:solidFill>
                  <a:srgbClr val="00060C"/>
                </a:solidFill>
              </a:rPr>
              <a:t>ridurre</a:t>
            </a:r>
            <a:r>
              <a:rPr lang="en-US" dirty="0" smtClean="0">
                <a:solidFill>
                  <a:srgbClr val="00060C"/>
                </a:solidFill>
              </a:rPr>
              <a:t> la </a:t>
            </a:r>
            <a:r>
              <a:rPr lang="en-US" dirty="0" err="1" smtClean="0">
                <a:solidFill>
                  <a:srgbClr val="00060C"/>
                </a:solidFill>
              </a:rPr>
              <a:t>frequenza</a:t>
            </a:r>
            <a:r>
              <a:rPr lang="en-US" dirty="0" smtClean="0">
                <a:solidFill>
                  <a:srgbClr val="00060C"/>
                </a:solidFill>
              </a:rPr>
              <a:t> </a:t>
            </a:r>
            <a:r>
              <a:rPr lang="en-US" dirty="0" err="1" smtClean="0">
                <a:solidFill>
                  <a:srgbClr val="00060C"/>
                </a:solidFill>
              </a:rPr>
              <a:t>cardiaca</a:t>
            </a:r>
            <a:r>
              <a:rPr lang="en-US" dirty="0" smtClean="0">
                <a:solidFill>
                  <a:srgbClr val="00060C"/>
                </a:solidFill>
              </a:rPr>
              <a:t> a </a:t>
            </a:r>
            <a:r>
              <a:rPr lang="en-US" dirty="0" err="1" smtClean="0">
                <a:solidFill>
                  <a:srgbClr val="00060C"/>
                </a:solidFill>
              </a:rPr>
              <a:t>riposo</a:t>
            </a:r>
            <a:r>
              <a:rPr lang="en-US" dirty="0" smtClean="0">
                <a:solidFill>
                  <a:srgbClr val="00060C"/>
                </a:solidFill>
              </a:rPr>
              <a:t> &lt; 60 </a:t>
            </a:r>
            <a:r>
              <a:rPr lang="en-US" dirty="0" err="1" smtClean="0">
                <a:solidFill>
                  <a:srgbClr val="00060C"/>
                </a:solidFill>
              </a:rPr>
              <a:t>bpm</a:t>
            </a:r>
            <a:r>
              <a:rPr lang="en-US" dirty="0" smtClean="0">
                <a:solidFill>
                  <a:srgbClr val="00060C"/>
                </a:solidFill>
              </a:rPr>
              <a:t>/min (</a:t>
            </a:r>
            <a:r>
              <a:rPr lang="en-US" dirty="0" err="1" smtClean="0">
                <a:solidFill>
                  <a:srgbClr val="00060C"/>
                </a:solidFill>
              </a:rPr>
              <a:t>considerare</a:t>
            </a:r>
            <a:r>
              <a:rPr lang="en-US" dirty="0" smtClean="0">
                <a:solidFill>
                  <a:srgbClr val="00060C"/>
                </a:solidFill>
              </a:rPr>
              <a:t> </a:t>
            </a:r>
            <a:r>
              <a:rPr lang="en-US" dirty="0" err="1" smtClean="0">
                <a:solidFill>
                  <a:srgbClr val="00060C"/>
                </a:solidFill>
              </a:rPr>
              <a:t>Ivabradina</a:t>
            </a:r>
            <a:r>
              <a:rPr lang="en-US" dirty="0" smtClean="0">
                <a:solidFill>
                  <a:srgbClr val="00060C"/>
                </a:solidFill>
              </a:rPr>
              <a:t>)</a:t>
            </a:r>
          </a:p>
          <a:p>
            <a:pPr marL="514350" indent="-514350">
              <a:buClr>
                <a:srgbClr val="C00000"/>
              </a:buClr>
            </a:pPr>
            <a:r>
              <a:rPr lang="en-US" dirty="0" err="1" smtClean="0">
                <a:solidFill>
                  <a:srgbClr val="00060C"/>
                </a:solidFill>
              </a:rPr>
              <a:t>Nitrati</a:t>
            </a:r>
            <a:r>
              <a:rPr lang="en-US" dirty="0" smtClean="0">
                <a:solidFill>
                  <a:srgbClr val="00060C"/>
                </a:solidFill>
              </a:rPr>
              <a:t>: ‘short e long acting’ per via </a:t>
            </a:r>
            <a:r>
              <a:rPr lang="en-US" dirty="0" err="1" smtClean="0">
                <a:solidFill>
                  <a:srgbClr val="00060C"/>
                </a:solidFill>
              </a:rPr>
              <a:t>orale</a:t>
            </a:r>
            <a:r>
              <a:rPr lang="en-US" dirty="0" smtClean="0">
                <a:solidFill>
                  <a:srgbClr val="00060C"/>
                </a:solidFill>
              </a:rPr>
              <a:t>;  </a:t>
            </a:r>
          </a:p>
          <a:p>
            <a:pPr marL="514350" indent="-514350">
              <a:buClr>
                <a:srgbClr val="C00000"/>
              </a:buClr>
            </a:pPr>
            <a:r>
              <a:rPr lang="en-US" dirty="0" smtClean="0">
                <a:solidFill>
                  <a:srgbClr val="00060C"/>
                </a:solidFill>
              </a:rPr>
              <a:t>Ca </a:t>
            </a:r>
            <a:r>
              <a:rPr lang="en-US" dirty="0" err="1" smtClean="0">
                <a:solidFill>
                  <a:srgbClr val="00060C"/>
                </a:solidFill>
              </a:rPr>
              <a:t>antagonisti</a:t>
            </a:r>
            <a:r>
              <a:rPr lang="en-US" dirty="0" smtClean="0">
                <a:solidFill>
                  <a:srgbClr val="00060C"/>
                </a:solidFill>
              </a:rPr>
              <a:t> </a:t>
            </a:r>
            <a:r>
              <a:rPr lang="en-US" dirty="0" err="1" smtClean="0">
                <a:solidFill>
                  <a:srgbClr val="00060C"/>
                </a:solidFill>
              </a:rPr>
              <a:t>diidropiridinici</a:t>
            </a:r>
            <a:r>
              <a:rPr lang="en-US" dirty="0" smtClean="0">
                <a:solidFill>
                  <a:srgbClr val="00060C"/>
                </a:solidFill>
              </a:rPr>
              <a:t> (in </a:t>
            </a:r>
            <a:r>
              <a:rPr lang="en-US" dirty="0" err="1" smtClean="0">
                <a:solidFill>
                  <a:srgbClr val="00060C"/>
                </a:solidFill>
              </a:rPr>
              <a:t>particolare</a:t>
            </a:r>
            <a:r>
              <a:rPr lang="en-US" dirty="0" smtClean="0">
                <a:solidFill>
                  <a:srgbClr val="00060C"/>
                </a:solidFill>
              </a:rPr>
              <a:t> </a:t>
            </a:r>
            <a:r>
              <a:rPr lang="en-US" dirty="0" err="1" smtClean="0">
                <a:solidFill>
                  <a:srgbClr val="00060C"/>
                </a:solidFill>
              </a:rPr>
              <a:t>amlodipina</a:t>
            </a:r>
            <a:r>
              <a:rPr lang="en-US" dirty="0" smtClean="0">
                <a:solidFill>
                  <a:srgbClr val="00060C"/>
                </a:solidFill>
              </a:rPr>
              <a:t>, </a:t>
            </a:r>
            <a:r>
              <a:rPr lang="en-US" dirty="0" err="1" smtClean="0">
                <a:solidFill>
                  <a:srgbClr val="00060C"/>
                </a:solidFill>
              </a:rPr>
              <a:t>felodipina</a:t>
            </a:r>
            <a:r>
              <a:rPr lang="en-US" dirty="0" smtClean="0">
                <a:solidFill>
                  <a:srgbClr val="00060C"/>
                </a:solidFill>
              </a:rPr>
              <a:t>)</a:t>
            </a:r>
          </a:p>
          <a:p>
            <a:pPr marL="514350" indent="-514350">
              <a:buClr>
                <a:srgbClr val="C00000"/>
              </a:buClr>
            </a:pPr>
            <a:r>
              <a:rPr lang="en-US" dirty="0" err="1" smtClean="0">
                <a:solidFill>
                  <a:srgbClr val="00060C"/>
                </a:solidFill>
              </a:rPr>
              <a:t>Ranolazina</a:t>
            </a:r>
            <a:endParaRPr lang="en-US" dirty="0" smtClean="0">
              <a:solidFill>
                <a:srgbClr val="00060C"/>
              </a:solidFill>
            </a:endParaRPr>
          </a:p>
          <a:p>
            <a:pPr marL="514350" indent="-514350">
              <a:buClr>
                <a:srgbClr val="C00000"/>
              </a:buClr>
            </a:pPr>
            <a:r>
              <a:rPr lang="en-US" dirty="0" err="1" smtClean="0">
                <a:solidFill>
                  <a:srgbClr val="00060C"/>
                </a:solidFill>
              </a:rPr>
              <a:t>Terapia</a:t>
            </a:r>
            <a:r>
              <a:rPr lang="en-US" dirty="0" smtClean="0">
                <a:solidFill>
                  <a:srgbClr val="00060C"/>
                </a:solidFill>
              </a:rPr>
              <a:t> </a:t>
            </a:r>
            <a:r>
              <a:rPr lang="en-US" dirty="0" err="1" smtClean="0">
                <a:solidFill>
                  <a:srgbClr val="00060C"/>
                </a:solidFill>
              </a:rPr>
              <a:t>ipolipemizzante</a:t>
            </a:r>
            <a:endParaRPr lang="en-US" dirty="0" smtClean="0">
              <a:solidFill>
                <a:srgbClr val="00060C"/>
              </a:solidFill>
            </a:endParaRPr>
          </a:p>
          <a:p>
            <a:pPr marL="514350" indent="-514350">
              <a:buClr>
                <a:srgbClr val="C00000"/>
              </a:buClr>
            </a:pPr>
            <a:r>
              <a:rPr lang="en-US" dirty="0" err="1" smtClean="0">
                <a:solidFill>
                  <a:srgbClr val="00060C"/>
                </a:solidFill>
              </a:rPr>
              <a:t>Correzione</a:t>
            </a:r>
            <a:r>
              <a:rPr lang="en-US" dirty="0" smtClean="0">
                <a:solidFill>
                  <a:srgbClr val="00060C"/>
                </a:solidFill>
              </a:rPr>
              <a:t> </a:t>
            </a:r>
            <a:r>
              <a:rPr lang="en-US" dirty="0" err="1" smtClean="0">
                <a:solidFill>
                  <a:srgbClr val="00060C"/>
                </a:solidFill>
              </a:rPr>
              <a:t>dei</a:t>
            </a:r>
            <a:r>
              <a:rPr lang="en-US" dirty="0" smtClean="0">
                <a:solidFill>
                  <a:srgbClr val="00060C"/>
                </a:solidFill>
              </a:rPr>
              <a:t> </a:t>
            </a:r>
            <a:r>
              <a:rPr lang="en-US" dirty="0" err="1" smtClean="0">
                <a:solidFill>
                  <a:srgbClr val="00060C"/>
                </a:solidFill>
              </a:rPr>
              <a:t>fattori</a:t>
            </a:r>
            <a:r>
              <a:rPr lang="en-US" dirty="0" smtClean="0">
                <a:solidFill>
                  <a:srgbClr val="00060C"/>
                </a:solidFill>
              </a:rPr>
              <a:t> </a:t>
            </a:r>
            <a:r>
              <a:rPr lang="en-US" dirty="0" err="1" smtClean="0">
                <a:solidFill>
                  <a:srgbClr val="00060C"/>
                </a:solidFill>
              </a:rPr>
              <a:t>di</a:t>
            </a:r>
            <a:r>
              <a:rPr lang="en-US" dirty="0" smtClean="0">
                <a:solidFill>
                  <a:srgbClr val="00060C"/>
                </a:solidFill>
              </a:rPr>
              <a:t> </a:t>
            </a:r>
            <a:r>
              <a:rPr lang="en-US" dirty="0" err="1" smtClean="0">
                <a:solidFill>
                  <a:srgbClr val="00060C"/>
                </a:solidFill>
              </a:rPr>
              <a:t>rischio</a:t>
            </a:r>
            <a:endParaRPr lang="en-US" dirty="0" smtClean="0">
              <a:solidFill>
                <a:srgbClr val="00060C"/>
              </a:solidFill>
            </a:endParaRPr>
          </a:p>
          <a:p>
            <a:pPr marL="514350" indent="-514350">
              <a:buClr>
                <a:srgbClr val="C00000"/>
              </a:buClr>
            </a:pPr>
            <a:r>
              <a:rPr lang="en-US" dirty="0" err="1" smtClean="0">
                <a:solidFill>
                  <a:srgbClr val="00060C"/>
                </a:solidFill>
              </a:rPr>
              <a:t>Correggere</a:t>
            </a:r>
            <a:r>
              <a:rPr lang="en-US" dirty="0" smtClean="0">
                <a:solidFill>
                  <a:srgbClr val="00060C"/>
                </a:solidFill>
              </a:rPr>
              <a:t>: anemia, FA a </a:t>
            </a:r>
            <a:r>
              <a:rPr lang="en-US" dirty="0" err="1" smtClean="0">
                <a:solidFill>
                  <a:srgbClr val="00060C"/>
                </a:solidFill>
              </a:rPr>
              <a:t>rapida</a:t>
            </a:r>
            <a:r>
              <a:rPr lang="en-US" dirty="0" smtClean="0">
                <a:solidFill>
                  <a:srgbClr val="00060C"/>
                </a:solidFill>
              </a:rPr>
              <a:t> </a:t>
            </a:r>
            <a:r>
              <a:rPr lang="en-US" dirty="0" err="1" smtClean="0">
                <a:solidFill>
                  <a:srgbClr val="00060C"/>
                </a:solidFill>
              </a:rPr>
              <a:t>risposta</a:t>
            </a:r>
            <a:r>
              <a:rPr lang="en-US" dirty="0" smtClean="0">
                <a:solidFill>
                  <a:srgbClr val="00060C"/>
                </a:solidFill>
              </a:rPr>
              <a:t> </a:t>
            </a:r>
            <a:r>
              <a:rPr lang="en-US" dirty="0" err="1" smtClean="0">
                <a:solidFill>
                  <a:srgbClr val="00060C"/>
                </a:solidFill>
              </a:rPr>
              <a:t>ventricolare</a:t>
            </a:r>
            <a:r>
              <a:rPr lang="en-US" dirty="0" smtClean="0">
                <a:solidFill>
                  <a:srgbClr val="00060C"/>
                </a:solidFill>
              </a:rPr>
              <a:t>, </a:t>
            </a:r>
            <a:r>
              <a:rPr lang="en-US" dirty="0" err="1" smtClean="0">
                <a:solidFill>
                  <a:srgbClr val="00060C"/>
                </a:solidFill>
              </a:rPr>
              <a:t>ipertensione</a:t>
            </a:r>
            <a:r>
              <a:rPr lang="en-US" dirty="0" smtClean="0">
                <a:solidFill>
                  <a:srgbClr val="00060C"/>
                </a:solidFill>
              </a:rPr>
              <a:t>, </a:t>
            </a:r>
            <a:r>
              <a:rPr lang="en-US" dirty="0" err="1" smtClean="0">
                <a:solidFill>
                  <a:srgbClr val="00060C"/>
                </a:solidFill>
              </a:rPr>
              <a:t>distiroidismo</a:t>
            </a:r>
            <a:r>
              <a:rPr lang="en-US" dirty="0" smtClean="0">
                <a:solidFill>
                  <a:srgbClr val="00060C"/>
                </a:solidFill>
              </a:rPr>
              <a:t>.</a:t>
            </a:r>
          </a:p>
          <a:p>
            <a:pPr marL="514350" indent="-514350">
              <a:buClr>
                <a:srgbClr val="C00000"/>
              </a:buClr>
            </a:pPr>
            <a:r>
              <a:rPr lang="en-US" dirty="0" err="1" smtClean="0">
                <a:solidFill>
                  <a:srgbClr val="00060C"/>
                </a:solidFill>
              </a:rPr>
              <a:t>Riabilitazione</a:t>
            </a:r>
            <a:r>
              <a:rPr lang="en-US" dirty="0" smtClean="0">
                <a:solidFill>
                  <a:srgbClr val="00060C"/>
                </a:solidFill>
              </a:rPr>
              <a:t> </a:t>
            </a:r>
            <a:r>
              <a:rPr lang="en-US" dirty="0" err="1" smtClean="0">
                <a:solidFill>
                  <a:srgbClr val="00060C"/>
                </a:solidFill>
              </a:rPr>
              <a:t>cardiorespiratoria</a:t>
            </a:r>
            <a:endParaRPr lang="en-US" dirty="0" smtClean="0">
              <a:solidFill>
                <a:srgbClr val="00060C"/>
              </a:solidFill>
            </a:endParaRPr>
          </a:p>
          <a:p>
            <a:pPr marL="514350" indent="-514350">
              <a:buClr>
                <a:srgbClr val="C00000"/>
              </a:buClr>
            </a:pPr>
            <a:endParaRPr lang="en-US" dirty="0" smtClean="0">
              <a:solidFill>
                <a:srgbClr val="00060C"/>
              </a:solidFill>
            </a:endParaRPr>
          </a:p>
          <a:p>
            <a:pPr marL="514350" indent="-514350">
              <a:buClr>
                <a:srgbClr val="C00000"/>
              </a:buClr>
            </a:pPr>
            <a:endParaRPr lang="en-US" dirty="0" smtClean="0">
              <a:solidFill>
                <a:srgbClr val="00060C"/>
              </a:solidFill>
            </a:endParaRPr>
          </a:p>
        </p:txBody>
      </p:sp>
      <p:sp>
        <p:nvSpPr>
          <p:cNvPr id="7" name="CasellaDiTesto 6"/>
          <p:cNvSpPr txBox="1"/>
          <p:nvPr/>
        </p:nvSpPr>
        <p:spPr>
          <a:xfrm>
            <a:off x="6000760" y="0"/>
            <a:ext cx="3143240" cy="276999"/>
          </a:xfrm>
          <a:prstGeom prst="rect">
            <a:avLst/>
          </a:prstGeom>
          <a:noFill/>
        </p:spPr>
        <p:txBody>
          <a:bodyPr wrap="square" rtlCol="0">
            <a:spAutoFit/>
          </a:bodyPr>
          <a:lstStyle/>
          <a:p>
            <a:r>
              <a:rPr lang="en-US" sz="1200" b="1" i="1" dirty="0" err="1" smtClean="0">
                <a:solidFill>
                  <a:srgbClr val="002060"/>
                </a:solidFill>
                <a:effectLst>
                  <a:outerShdw blurRad="38100" dist="38100" dir="2700000" algn="tl">
                    <a:srgbClr val="000000">
                      <a:alpha val="43137"/>
                    </a:srgbClr>
                  </a:outerShdw>
                </a:effectLst>
              </a:rPr>
              <a:t>Paziente</a:t>
            </a:r>
            <a:r>
              <a:rPr lang="en-US" sz="1200" b="1" i="1" dirty="0" smtClean="0">
                <a:solidFill>
                  <a:srgbClr val="002060"/>
                </a:solidFill>
                <a:effectLst>
                  <a:outerShdw blurRad="38100" dist="38100" dir="2700000" algn="tl">
                    <a:srgbClr val="000000">
                      <a:alpha val="43137"/>
                    </a:srgbClr>
                  </a:outerShdw>
                </a:effectLst>
              </a:rPr>
              <a:t> non </a:t>
            </a:r>
            <a:r>
              <a:rPr lang="en-US" sz="1200" b="1" i="1" dirty="0" err="1" smtClean="0">
                <a:solidFill>
                  <a:srgbClr val="002060"/>
                </a:solidFill>
                <a:effectLst>
                  <a:outerShdw blurRad="38100" dist="38100" dir="2700000" algn="tl">
                    <a:srgbClr val="000000">
                      <a:alpha val="43137"/>
                    </a:srgbClr>
                  </a:outerShdw>
                </a:effectLst>
              </a:rPr>
              <a:t>ulteriormente</a:t>
            </a:r>
            <a:r>
              <a:rPr lang="en-US" sz="1200" b="1" i="1" dirty="0" smtClean="0">
                <a:solidFill>
                  <a:srgbClr val="002060"/>
                </a:solidFill>
                <a:effectLst>
                  <a:outerShdw blurRad="38100" dist="38100" dir="2700000" algn="tl">
                    <a:srgbClr val="000000">
                      <a:alpha val="43137"/>
                    </a:srgbClr>
                  </a:outerShdw>
                </a:effectLst>
              </a:rPr>
              <a:t> </a:t>
            </a:r>
            <a:r>
              <a:rPr lang="en-US" sz="1200" b="1" i="1" dirty="0" err="1" smtClean="0">
                <a:solidFill>
                  <a:srgbClr val="002060"/>
                </a:solidFill>
                <a:effectLst>
                  <a:outerShdw blurRad="38100" dist="38100" dir="2700000" algn="tl">
                    <a:srgbClr val="000000">
                      <a:alpha val="43137"/>
                    </a:srgbClr>
                  </a:outerShdw>
                </a:effectLst>
              </a:rPr>
              <a:t>rivascolarizzabile</a:t>
            </a:r>
            <a:endParaRPr lang="en-US" sz="1200" b="1" i="1" dirty="0">
              <a:effectLst>
                <a:outerShdw blurRad="38100" dist="38100" dir="2700000" algn="tl">
                  <a:srgbClr val="000000">
                    <a:alpha val="43137"/>
                  </a:srgbClr>
                </a:outerShdw>
              </a:effectLst>
            </a:endParaRPr>
          </a:p>
        </p:txBody>
      </p:sp>
    </p:spTree>
  </p:cSld>
  <p:clrMapOvr>
    <a:masterClrMapping/>
  </p:clrMapOvr>
  <p:transition>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00042"/>
            <a:ext cx="8229600" cy="1347046"/>
          </a:xfrm>
        </p:spPr>
        <p:txBody>
          <a:bodyPr>
            <a:normAutofit fontScale="90000"/>
          </a:bodyPr>
          <a:lstStyle/>
          <a:p>
            <a:pPr algn="ctr"/>
            <a:r>
              <a:rPr lang="en-US" sz="3200" dirty="0" smtClean="0">
                <a:solidFill>
                  <a:srgbClr val="002060"/>
                </a:solidFill>
              </a:rPr>
              <a:t/>
            </a:r>
            <a:br>
              <a:rPr lang="en-US" sz="3200" dirty="0" smtClean="0">
                <a:solidFill>
                  <a:srgbClr val="002060"/>
                </a:solidFill>
              </a:rPr>
            </a:br>
            <a:r>
              <a:rPr lang="en-US" sz="3200" dirty="0" smtClean="0">
                <a:solidFill>
                  <a:srgbClr val="002060"/>
                </a:solidFill>
              </a:rPr>
              <a:t> </a:t>
            </a:r>
            <a:r>
              <a:rPr lang="en-US" sz="4000" b="1" dirty="0" err="1" smtClean="0">
                <a:solidFill>
                  <a:srgbClr val="FF0000"/>
                </a:solidFill>
              </a:rPr>
              <a:t>Condizioni</a:t>
            </a:r>
            <a:r>
              <a:rPr lang="en-US" sz="4000" b="1" dirty="0" smtClean="0">
                <a:solidFill>
                  <a:srgbClr val="FF0000"/>
                </a:solidFill>
              </a:rPr>
              <a:t> </a:t>
            </a:r>
            <a:r>
              <a:rPr lang="en-US" sz="4000" b="1" dirty="0" err="1" smtClean="0">
                <a:solidFill>
                  <a:srgbClr val="FF0000"/>
                </a:solidFill>
              </a:rPr>
              <a:t>comuni</a:t>
            </a:r>
            <a:r>
              <a:rPr lang="en-US" sz="4000" b="1" dirty="0" smtClean="0">
                <a:solidFill>
                  <a:srgbClr val="FF0000"/>
                </a:solidFill>
              </a:rPr>
              <a:t> per cui non è </a:t>
            </a:r>
            <a:r>
              <a:rPr lang="en-US" sz="4000" b="1" dirty="0" err="1" smtClean="0">
                <a:solidFill>
                  <a:srgbClr val="FF0000"/>
                </a:solidFill>
              </a:rPr>
              <a:t>possibile</a:t>
            </a:r>
            <a:r>
              <a:rPr lang="en-US" sz="4000" b="1" dirty="0" smtClean="0">
                <a:solidFill>
                  <a:srgbClr val="FF0000"/>
                </a:solidFill>
              </a:rPr>
              <a:t> </a:t>
            </a:r>
            <a:r>
              <a:rPr lang="en-US" sz="4000" b="1" dirty="0" err="1" smtClean="0">
                <a:solidFill>
                  <a:srgbClr val="FF0000"/>
                </a:solidFill>
              </a:rPr>
              <a:t>effettuare</a:t>
            </a:r>
            <a:r>
              <a:rPr lang="en-US" sz="4000" b="1" dirty="0" smtClean="0">
                <a:solidFill>
                  <a:srgbClr val="FF0000"/>
                </a:solidFill>
              </a:rPr>
              <a:t> </a:t>
            </a:r>
            <a:r>
              <a:rPr lang="en-US" sz="4000" b="1" dirty="0" err="1" smtClean="0">
                <a:solidFill>
                  <a:srgbClr val="FF0000"/>
                </a:solidFill>
              </a:rPr>
              <a:t>una</a:t>
            </a:r>
            <a:r>
              <a:rPr lang="en-US" sz="4000" b="1" dirty="0" smtClean="0">
                <a:solidFill>
                  <a:srgbClr val="FF0000"/>
                </a:solidFill>
              </a:rPr>
              <a:t> </a:t>
            </a:r>
            <a:r>
              <a:rPr lang="en-US" sz="4000" b="1" dirty="0" err="1" smtClean="0">
                <a:solidFill>
                  <a:srgbClr val="FF0000"/>
                </a:solidFill>
              </a:rPr>
              <a:t>rivascolarizzazione</a:t>
            </a:r>
            <a:r>
              <a:rPr lang="en-US" sz="4000" b="1" dirty="0" smtClean="0">
                <a:solidFill>
                  <a:srgbClr val="FF0000"/>
                </a:solidFill>
              </a:rPr>
              <a:t> </a:t>
            </a:r>
            <a:r>
              <a:rPr lang="en-US" sz="3200" dirty="0" smtClean="0">
                <a:solidFill>
                  <a:srgbClr val="002060"/>
                </a:solidFill>
              </a:rPr>
              <a:t/>
            </a:r>
            <a:br>
              <a:rPr lang="en-US" sz="3200" dirty="0" smtClean="0">
                <a:solidFill>
                  <a:srgbClr val="002060"/>
                </a:solidFill>
              </a:rPr>
            </a:br>
            <a:endParaRPr lang="en-US" sz="3200" dirty="0">
              <a:solidFill>
                <a:srgbClr val="002060"/>
              </a:solidFill>
            </a:endParaRPr>
          </a:p>
        </p:txBody>
      </p:sp>
      <p:sp>
        <p:nvSpPr>
          <p:cNvPr id="7" name="Segnaposto contenuto 6"/>
          <p:cNvSpPr>
            <a:spLocks noGrp="1"/>
          </p:cNvSpPr>
          <p:nvPr>
            <p:ph idx="1"/>
          </p:nvPr>
        </p:nvSpPr>
        <p:spPr>
          <a:xfrm>
            <a:off x="428596" y="1714488"/>
            <a:ext cx="8229600" cy="4389120"/>
          </a:xfrm>
          <a:solidFill>
            <a:srgbClr val="FFC000"/>
          </a:solidFill>
          <a:ln>
            <a:solidFill>
              <a:srgbClr val="00060C"/>
            </a:solidFill>
          </a:ln>
        </p:spPr>
        <p:txBody>
          <a:bodyPr>
            <a:normAutofit lnSpcReduction="10000"/>
          </a:bodyPr>
          <a:lstStyle/>
          <a:p>
            <a:pPr>
              <a:buClr>
                <a:srgbClr val="C00000"/>
              </a:buClr>
            </a:pPr>
            <a:r>
              <a:rPr lang="en-US" dirty="0" smtClean="0">
                <a:solidFill>
                  <a:srgbClr val="00060C"/>
                </a:solidFill>
              </a:rPr>
              <a:t> </a:t>
            </a:r>
            <a:r>
              <a:rPr lang="en-US" dirty="0" err="1" smtClean="0">
                <a:solidFill>
                  <a:srgbClr val="00060C"/>
                </a:solidFill>
              </a:rPr>
              <a:t>Anatomia</a:t>
            </a:r>
            <a:r>
              <a:rPr lang="en-US" dirty="0" smtClean="0">
                <a:solidFill>
                  <a:srgbClr val="00060C"/>
                </a:solidFill>
              </a:rPr>
              <a:t> </a:t>
            </a:r>
            <a:r>
              <a:rPr lang="en-US" dirty="0" err="1" smtClean="0">
                <a:solidFill>
                  <a:srgbClr val="00060C"/>
                </a:solidFill>
              </a:rPr>
              <a:t>coronarica</a:t>
            </a:r>
            <a:r>
              <a:rPr lang="en-US" dirty="0" smtClean="0">
                <a:solidFill>
                  <a:srgbClr val="00060C"/>
                </a:solidFill>
              </a:rPr>
              <a:t> </a:t>
            </a:r>
            <a:r>
              <a:rPr lang="en-US" dirty="0" err="1" smtClean="0">
                <a:solidFill>
                  <a:srgbClr val="00060C"/>
                </a:solidFill>
              </a:rPr>
              <a:t>sfavorevole</a:t>
            </a:r>
            <a:r>
              <a:rPr lang="en-US" dirty="0" smtClean="0">
                <a:solidFill>
                  <a:srgbClr val="00060C"/>
                </a:solidFill>
              </a:rPr>
              <a:t>, </a:t>
            </a:r>
            <a:r>
              <a:rPr lang="en-US" dirty="0" err="1" smtClean="0">
                <a:solidFill>
                  <a:srgbClr val="00060C"/>
                </a:solidFill>
              </a:rPr>
              <a:t>inclusa</a:t>
            </a:r>
            <a:r>
              <a:rPr lang="en-US" dirty="0" smtClean="0">
                <a:solidFill>
                  <a:srgbClr val="00060C"/>
                </a:solidFill>
              </a:rPr>
              <a:t> </a:t>
            </a:r>
            <a:r>
              <a:rPr lang="en-US" dirty="0" err="1" smtClean="0">
                <a:solidFill>
                  <a:srgbClr val="00060C"/>
                </a:solidFill>
              </a:rPr>
              <a:t>malattia</a:t>
            </a:r>
            <a:r>
              <a:rPr lang="en-US" dirty="0" smtClean="0">
                <a:solidFill>
                  <a:srgbClr val="00060C"/>
                </a:solidFill>
              </a:rPr>
              <a:t> </a:t>
            </a:r>
            <a:r>
              <a:rPr lang="en-US" dirty="0" err="1" smtClean="0">
                <a:solidFill>
                  <a:srgbClr val="00060C"/>
                </a:solidFill>
              </a:rPr>
              <a:t>aterosclerotica</a:t>
            </a:r>
            <a:r>
              <a:rPr lang="en-US" dirty="0" smtClean="0">
                <a:solidFill>
                  <a:srgbClr val="00060C"/>
                </a:solidFill>
              </a:rPr>
              <a:t> </a:t>
            </a:r>
            <a:r>
              <a:rPr lang="en-US" dirty="0" err="1" smtClean="0">
                <a:solidFill>
                  <a:srgbClr val="00060C"/>
                </a:solidFill>
              </a:rPr>
              <a:t>diffusa</a:t>
            </a:r>
            <a:r>
              <a:rPr lang="en-US" dirty="0" smtClean="0">
                <a:solidFill>
                  <a:srgbClr val="00060C"/>
                </a:solidFill>
              </a:rPr>
              <a:t> con </a:t>
            </a:r>
            <a:r>
              <a:rPr lang="en-US" dirty="0" err="1" smtClean="0">
                <a:solidFill>
                  <a:srgbClr val="00060C"/>
                </a:solidFill>
              </a:rPr>
              <a:t>funzione</a:t>
            </a:r>
            <a:r>
              <a:rPr lang="en-US" dirty="0" smtClean="0">
                <a:solidFill>
                  <a:srgbClr val="00060C"/>
                </a:solidFill>
              </a:rPr>
              <a:t> </a:t>
            </a:r>
            <a:r>
              <a:rPr lang="en-US" dirty="0" err="1" smtClean="0">
                <a:solidFill>
                  <a:srgbClr val="00060C"/>
                </a:solidFill>
              </a:rPr>
              <a:t>sistolica</a:t>
            </a:r>
            <a:r>
              <a:rPr lang="en-US" dirty="0" smtClean="0">
                <a:solidFill>
                  <a:srgbClr val="00060C"/>
                </a:solidFill>
              </a:rPr>
              <a:t> </a:t>
            </a:r>
            <a:r>
              <a:rPr lang="en-US" dirty="0" err="1" smtClean="0">
                <a:solidFill>
                  <a:srgbClr val="00060C"/>
                </a:solidFill>
              </a:rPr>
              <a:t>conservata</a:t>
            </a:r>
            <a:r>
              <a:rPr lang="en-US" dirty="0" smtClean="0">
                <a:solidFill>
                  <a:srgbClr val="00060C"/>
                </a:solidFill>
              </a:rPr>
              <a:t>.</a:t>
            </a:r>
          </a:p>
          <a:p>
            <a:pPr>
              <a:buClr>
                <a:srgbClr val="C00000"/>
              </a:buClr>
            </a:pPr>
            <a:r>
              <a:rPr lang="en-US" dirty="0" err="1" smtClean="0">
                <a:solidFill>
                  <a:srgbClr val="00060C"/>
                </a:solidFill>
              </a:rPr>
              <a:t>Precedente</a:t>
            </a:r>
            <a:r>
              <a:rPr lang="en-US" dirty="0" smtClean="0">
                <a:solidFill>
                  <a:srgbClr val="00060C"/>
                </a:solidFill>
              </a:rPr>
              <a:t> </a:t>
            </a:r>
            <a:r>
              <a:rPr lang="en-US" dirty="0" err="1" smtClean="0">
                <a:solidFill>
                  <a:srgbClr val="00060C"/>
                </a:solidFill>
              </a:rPr>
              <a:t>intervento</a:t>
            </a:r>
            <a:r>
              <a:rPr lang="en-US" dirty="0" smtClean="0">
                <a:solidFill>
                  <a:srgbClr val="00060C"/>
                </a:solidFill>
              </a:rPr>
              <a:t> </a:t>
            </a:r>
            <a:r>
              <a:rPr lang="en-US" dirty="0" err="1" smtClean="0">
                <a:solidFill>
                  <a:srgbClr val="00060C"/>
                </a:solidFill>
              </a:rPr>
              <a:t>di</a:t>
            </a:r>
            <a:r>
              <a:rPr lang="en-US" dirty="0" smtClean="0">
                <a:solidFill>
                  <a:srgbClr val="00060C"/>
                </a:solidFill>
              </a:rPr>
              <a:t> CABG/PCI in </a:t>
            </a:r>
            <a:r>
              <a:rPr lang="en-US" dirty="0" err="1" smtClean="0">
                <a:solidFill>
                  <a:srgbClr val="00060C"/>
                </a:solidFill>
              </a:rPr>
              <a:t>assenza</a:t>
            </a:r>
            <a:r>
              <a:rPr lang="en-US" dirty="0" smtClean="0">
                <a:solidFill>
                  <a:srgbClr val="00060C"/>
                </a:solidFill>
              </a:rPr>
              <a:t> </a:t>
            </a:r>
            <a:r>
              <a:rPr lang="en-US" dirty="0" err="1" smtClean="0">
                <a:solidFill>
                  <a:srgbClr val="00060C"/>
                </a:solidFill>
              </a:rPr>
              <a:t>di</a:t>
            </a:r>
            <a:r>
              <a:rPr lang="en-US" dirty="0" smtClean="0">
                <a:solidFill>
                  <a:srgbClr val="00060C"/>
                </a:solidFill>
              </a:rPr>
              <a:t> </a:t>
            </a:r>
            <a:r>
              <a:rPr lang="en-US" dirty="0" err="1" smtClean="0">
                <a:solidFill>
                  <a:srgbClr val="00060C"/>
                </a:solidFill>
              </a:rPr>
              <a:t>beneficio</a:t>
            </a:r>
            <a:r>
              <a:rPr lang="en-US" dirty="0" smtClean="0">
                <a:solidFill>
                  <a:srgbClr val="00060C"/>
                </a:solidFill>
              </a:rPr>
              <a:t> </a:t>
            </a:r>
            <a:r>
              <a:rPr lang="en-US" dirty="0" err="1" smtClean="0">
                <a:solidFill>
                  <a:srgbClr val="00060C"/>
                </a:solidFill>
              </a:rPr>
              <a:t>clinico</a:t>
            </a:r>
            <a:r>
              <a:rPr lang="en-US" dirty="0" smtClean="0">
                <a:solidFill>
                  <a:srgbClr val="00060C"/>
                </a:solidFill>
              </a:rPr>
              <a:t> </a:t>
            </a:r>
            <a:r>
              <a:rPr lang="en-US" dirty="0" err="1" smtClean="0">
                <a:solidFill>
                  <a:srgbClr val="00060C"/>
                </a:solidFill>
              </a:rPr>
              <a:t>ed</a:t>
            </a:r>
            <a:r>
              <a:rPr lang="en-US" dirty="0" smtClean="0">
                <a:solidFill>
                  <a:srgbClr val="00060C"/>
                </a:solidFill>
              </a:rPr>
              <a:t> </a:t>
            </a:r>
            <a:r>
              <a:rPr lang="en-US" dirty="0" err="1" smtClean="0">
                <a:solidFill>
                  <a:srgbClr val="00060C"/>
                </a:solidFill>
              </a:rPr>
              <a:t>impossibilità</a:t>
            </a:r>
            <a:r>
              <a:rPr lang="en-US" dirty="0" smtClean="0">
                <a:solidFill>
                  <a:srgbClr val="00060C"/>
                </a:solidFill>
              </a:rPr>
              <a:t> </a:t>
            </a:r>
            <a:r>
              <a:rPr lang="en-US" dirty="0" err="1" smtClean="0">
                <a:solidFill>
                  <a:srgbClr val="00060C"/>
                </a:solidFill>
              </a:rPr>
              <a:t>di</a:t>
            </a:r>
            <a:r>
              <a:rPr lang="en-US" dirty="0" smtClean="0">
                <a:solidFill>
                  <a:srgbClr val="00060C"/>
                </a:solidFill>
              </a:rPr>
              <a:t> </a:t>
            </a:r>
            <a:r>
              <a:rPr lang="en-US" dirty="0" err="1" smtClean="0">
                <a:solidFill>
                  <a:srgbClr val="00060C"/>
                </a:solidFill>
              </a:rPr>
              <a:t>successiva</a:t>
            </a:r>
            <a:r>
              <a:rPr lang="en-US" dirty="0" smtClean="0">
                <a:solidFill>
                  <a:srgbClr val="00060C"/>
                </a:solidFill>
              </a:rPr>
              <a:t> </a:t>
            </a:r>
            <a:r>
              <a:rPr lang="en-US" dirty="0" err="1" smtClean="0">
                <a:solidFill>
                  <a:srgbClr val="00060C"/>
                </a:solidFill>
              </a:rPr>
              <a:t>rivascolarizzazione</a:t>
            </a:r>
            <a:r>
              <a:rPr lang="en-US" dirty="0" smtClean="0">
                <a:solidFill>
                  <a:srgbClr val="00060C"/>
                </a:solidFill>
              </a:rPr>
              <a:t>.</a:t>
            </a:r>
          </a:p>
          <a:p>
            <a:pPr>
              <a:buClr>
                <a:srgbClr val="C00000"/>
              </a:buClr>
            </a:pPr>
            <a:r>
              <a:rPr lang="en-US" dirty="0" err="1" smtClean="0">
                <a:solidFill>
                  <a:srgbClr val="00060C"/>
                </a:solidFill>
              </a:rPr>
              <a:t>Peggioramento</a:t>
            </a:r>
            <a:r>
              <a:rPr lang="en-US" dirty="0" smtClean="0">
                <a:solidFill>
                  <a:srgbClr val="00060C"/>
                </a:solidFill>
              </a:rPr>
              <a:t> </a:t>
            </a:r>
            <a:r>
              <a:rPr lang="en-US" dirty="0" err="1" smtClean="0">
                <a:solidFill>
                  <a:srgbClr val="00060C"/>
                </a:solidFill>
              </a:rPr>
              <a:t>della</a:t>
            </a:r>
            <a:r>
              <a:rPr lang="en-US" dirty="0" smtClean="0">
                <a:solidFill>
                  <a:srgbClr val="00060C"/>
                </a:solidFill>
              </a:rPr>
              <a:t> </a:t>
            </a:r>
            <a:r>
              <a:rPr lang="en-US" dirty="0" err="1" smtClean="0">
                <a:solidFill>
                  <a:srgbClr val="00060C"/>
                </a:solidFill>
              </a:rPr>
              <a:t>funzione</a:t>
            </a:r>
            <a:r>
              <a:rPr lang="en-US" dirty="0" smtClean="0">
                <a:solidFill>
                  <a:srgbClr val="00060C"/>
                </a:solidFill>
              </a:rPr>
              <a:t> </a:t>
            </a:r>
            <a:r>
              <a:rPr lang="en-US" dirty="0" err="1" smtClean="0">
                <a:solidFill>
                  <a:srgbClr val="00060C"/>
                </a:solidFill>
              </a:rPr>
              <a:t>sistolica</a:t>
            </a:r>
            <a:r>
              <a:rPr lang="en-US" dirty="0" smtClean="0">
                <a:solidFill>
                  <a:srgbClr val="00060C"/>
                </a:solidFill>
              </a:rPr>
              <a:t> </a:t>
            </a:r>
            <a:r>
              <a:rPr lang="en-US" dirty="0" err="1" smtClean="0">
                <a:solidFill>
                  <a:srgbClr val="00060C"/>
                </a:solidFill>
              </a:rPr>
              <a:t>ventricolare</a:t>
            </a:r>
            <a:r>
              <a:rPr lang="en-US" dirty="0" smtClean="0">
                <a:solidFill>
                  <a:srgbClr val="00060C"/>
                </a:solidFill>
              </a:rPr>
              <a:t> </a:t>
            </a:r>
            <a:r>
              <a:rPr lang="en-US" dirty="0" err="1" smtClean="0">
                <a:solidFill>
                  <a:srgbClr val="00060C"/>
                </a:solidFill>
              </a:rPr>
              <a:t>successivamente</a:t>
            </a:r>
            <a:r>
              <a:rPr lang="en-US" dirty="0" smtClean="0">
                <a:solidFill>
                  <a:srgbClr val="00060C"/>
                </a:solidFill>
              </a:rPr>
              <a:t> ad </a:t>
            </a:r>
            <a:r>
              <a:rPr lang="en-US" dirty="0" err="1" smtClean="0">
                <a:solidFill>
                  <a:srgbClr val="00060C"/>
                </a:solidFill>
              </a:rPr>
              <a:t>intervento</a:t>
            </a:r>
            <a:r>
              <a:rPr lang="en-US" dirty="0" smtClean="0">
                <a:solidFill>
                  <a:srgbClr val="00060C"/>
                </a:solidFill>
              </a:rPr>
              <a:t> </a:t>
            </a:r>
            <a:r>
              <a:rPr lang="en-US" dirty="0" err="1" smtClean="0">
                <a:solidFill>
                  <a:srgbClr val="00060C"/>
                </a:solidFill>
              </a:rPr>
              <a:t>di</a:t>
            </a:r>
            <a:r>
              <a:rPr lang="en-US" dirty="0" smtClean="0">
                <a:solidFill>
                  <a:srgbClr val="00060C"/>
                </a:solidFill>
              </a:rPr>
              <a:t> </a:t>
            </a:r>
            <a:r>
              <a:rPr lang="en-US" dirty="0" err="1" smtClean="0">
                <a:solidFill>
                  <a:srgbClr val="00060C"/>
                </a:solidFill>
              </a:rPr>
              <a:t>rivascolarizzazione</a:t>
            </a:r>
            <a:r>
              <a:rPr lang="en-US" dirty="0" smtClean="0">
                <a:solidFill>
                  <a:srgbClr val="00060C"/>
                </a:solidFill>
              </a:rPr>
              <a:t>.</a:t>
            </a:r>
          </a:p>
          <a:p>
            <a:pPr>
              <a:buClr>
                <a:srgbClr val="C00000"/>
              </a:buClr>
            </a:pPr>
            <a:r>
              <a:rPr lang="en-US" dirty="0" err="1" smtClean="0">
                <a:solidFill>
                  <a:srgbClr val="00060C"/>
                </a:solidFill>
              </a:rPr>
              <a:t>Patologie</a:t>
            </a:r>
            <a:r>
              <a:rPr lang="en-US" dirty="0" smtClean="0">
                <a:solidFill>
                  <a:srgbClr val="00060C"/>
                </a:solidFill>
              </a:rPr>
              <a:t> </a:t>
            </a:r>
            <a:r>
              <a:rPr lang="en-US" dirty="0" err="1" smtClean="0">
                <a:solidFill>
                  <a:srgbClr val="00060C"/>
                </a:solidFill>
              </a:rPr>
              <a:t>extracardiache</a:t>
            </a:r>
            <a:r>
              <a:rPr lang="en-US" dirty="0" smtClean="0">
                <a:solidFill>
                  <a:srgbClr val="00060C"/>
                </a:solidFill>
              </a:rPr>
              <a:t> </a:t>
            </a:r>
            <a:r>
              <a:rPr lang="en-US" dirty="0" err="1" smtClean="0">
                <a:solidFill>
                  <a:srgbClr val="00060C"/>
                </a:solidFill>
              </a:rPr>
              <a:t>che</a:t>
            </a:r>
            <a:r>
              <a:rPr lang="en-US" dirty="0" smtClean="0">
                <a:solidFill>
                  <a:srgbClr val="00060C"/>
                </a:solidFill>
              </a:rPr>
              <a:t> </a:t>
            </a:r>
            <a:r>
              <a:rPr lang="en-US" dirty="0" err="1" smtClean="0">
                <a:solidFill>
                  <a:srgbClr val="00060C"/>
                </a:solidFill>
              </a:rPr>
              <a:t>incrementano</a:t>
            </a:r>
            <a:r>
              <a:rPr lang="en-US" dirty="0" smtClean="0">
                <a:solidFill>
                  <a:srgbClr val="00060C"/>
                </a:solidFill>
              </a:rPr>
              <a:t> </a:t>
            </a:r>
            <a:r>
              <a:rPr lang="en-US" dirty="0" err="1" smtClean="0">
                <a:solidFill>
                  <a:srgbClr val="00060C"/>
                </a:solidFill>
              </a:rPr>
              <a:t>il</a:t>
            </a:r>
            <a:r>
              <a:rPr lang="en-US" dirty="0" smtClean="0">
                <a:solidFill>
                  <a:srgbClr val="00060C"/>
                </a:solidFill>
              </a:rPr>
              <a:t> </a:t>
            </a:r>
            <a:r>
              <a:rPr lang="en-US" dirty="0" err="1" smtClean="0">
                <a:solidFill>
                  <a:srgbClr val="00060C"/>
                </a:solidFill>
              </a:rPr>
              <a:t>rischio</a:t>
            </a:r>
            <a:r>
              <a:rPr lang="en-US" dirty="0" smtClean="0">
                <a:solidFill>
                  <a:srgbClr val="00060C"/>
                </a:solidFill>
              </a:rPr>
              <a:t> </a:t>
            </a:r>
            <a:r>
              <a:rPr lang="en-US" dirty="0" err="1" smtClean="0">
                <a:solidFill>
                  <a:srgbClr val="00060C"/>
                </a:solidFill>
              </a:rPr>
              <a:t>preoperatorio</a:t>
            </a:r>
            <a:r>
              <a:rPr lang="en-US" dirty="0" smtClean="0">
                <a:solidFill>
                  <a:srgbClr val="00060C"/>
                </a:solidFill>
              </a:rPr>
              <a:t> e </a:t>
            </a:r>
            <a:r>
              <a:rPr lang="en-US" dirty="0" err="1" smtClean="0">
                <a:solidFill>
                  <a:srgbClr val="00060C"/>
                </a:solidFill>
              </a:rPr>
              <a:t>postoperatorio</a:t>
            </a:r>
            <a:r>
              <a:rPr lang="en-US" dirty="0" smtClean="0">
                <a:solidFill>
                  <a:srgbClr val="00060C"/>
                </a:solidFill>
              </a:rPr>
              <a:t> (</a:t>
            </a:r>
            <a:r>
              <a:rPr lang="en-US" dirty="0" err="1" smtClean="0">
                <a:solidFill>
                  <a:srgbClr val="00060C"/>
                </a:solidFill>
              </a:rPr>
              <a:t>aterosclerosi</a:t>
            </a:r>
            <a:r>
              <a:rPr lang="en-US" dirty="0" smtClean="0">
                <a:solidFill>
                  <a:srgbClr val="00060C"/>
                </a:solidFill>
              </a:rPr>
              <a:t>, IRC, </a:t>
            </a:r>
            <a:r>
              <a:rPr lang="en-US" dirty="0" err="1" smtClean="0">
                <a:solidFill>
                  <a:srgbClr val="00060C"/>
                </a:solidFill>
              </a:rPr>
              <a:t>patologie</a:t>
            </a:r>
            <a:r>
              <a:rPr lang="en-US" dirty="0" smtClean="0">
                <a:solidFill>
                  <a:srgbClr val="00060C"/>
                </a:solidFill>
              </a:rPr>
              <a:t> </a:t>
            </a:r>
            <a:r>
              <a:rPr lang="en-US" dirty="0" err="1" smtClean="0">
                <a:solidFill>
                  <a:srgbClr val="00060C"/>
                </a:solidFill>
              </a:rPr>
              <a:t>polmonari</a:t>
            </a:r>
            <a:r>
              <a:rPr lang="en-US" dirty="0" smtClean="0">
                <a:solidFill>
                  <a:srgbClr val="00060C"/>
                </a:solidFill>
              </a:rPr>
              <a:t>)</a:t>
            </a:r>
          </a:p>
          <a:p>
            <a:pPr>
              <a:buClr>
                <a:srgbClr val="C00000"/>
              </a:buClr>
            </a:pPr>
            <a:r>
              <a:rPr lang="en-US" dirty="0" err="1" smtClean="0">
                <a:solidFill>
                  <a:srgbClr val="00060C"/>
                </a:solidFill>
              </a:rPr>
              <a:t>Età</a:t>
            </a:r>
            <a:endParaRPr lang="en-US" dirty="0">
              <a:solidFill>
                <a:srgbClr val="00060C"/>
              </a:solidFill>
            </a:endParaRPr>
          </a:p>
        </p:txBody>
      </p:sp>
      <p:sp>
        <p:nvSpPr>
          <p:cNvPr id="8" name="CasellaDiTesto 7"/>
          <p:cNvSpPr txBox="1"/>
          <p:nvPr/>
        </p:nvSpPr>
        <p:spPr>
          <a:xfrm>
            <a:off x="6000760" y="0"/>
            <a:ext cx="3143240" cy="276999"/>
          </a:xfrm>
          <a:prstGeom prst="rect">
            <a:avLst/>
          </a:prstGeom>
          <a:noFill/>
        </p:spPr>
        <p:txBody>
          <a:bodyPr wrap="square" rtlCol="0">
            <a:spAutoFit/>
          </a:bodyPr>
          <a:lstStyle/>
          <a:p>
            <a:r>
              <a:rPr lang="en-US" sz="1200" b="1" i="1" dirty="0" err="1" smtClean="0">
                <a:solidFill>
                  <a:srgbClr val="002060"/>
                </a:solidFill>
                <a:effectLst>
                  <a:outerShdw blurRad="38100" dist="38100" dir="2700000" algn="tl">
                    <a:srgbClr val="000000">
                      <a:alpha val="43137"/>
                    </a:srgbClr>
                  </a:outerShdw>
                </a:effectLst>
              </a:rPr>
              <a:t>Paziente</a:t>
            </a:r>
            <a:r>
              <a:rPr lang="en-US" sz="1200" b="1" i="1" dirty="0" smtClean="0">
                <a:solidFill>
                  <a:srgbClr val="002060"/>
                </a:solidFill>
                <a:effectLst>
                  <a:outerShdw blurRad="38100" dist="38100" dir="2700000" algn="tl">
                    <a:srgbClr val="000000">
                      <a:alpha val="43137"/>
                    </a:srgbClr>
                  </a:outerShdw>
                </a:effectLst>
              </a:rPr>
              <a:t> non </a:t>
            </a:r>
            <a:r>
              <a:rPr lang="en-US" sz="1200" b="1" i="1" dirty="0" err="1" smtClean="0">
                <a:solidFill>
                  <a:srgbClr val="002060"/>
                </a:solidFill>
                <a:effectLst>
                  <a:outerShdw blurRad="38100" dist="38100" dir="2700000" algn="tl">
                    <a:srgbClr val="000000">
                      <a:alpha val="43137"/>
                    </a:srgbClr>
                  </a:outerShdw>
                </a:effectLst>
              </a:rPr>
              <a:t>ulteriormente</a:t>
            </a:r>
            <a:r>
              <a:rPr lang="en-US" sz="1200" b="1" i="1" dirty="0" smtClean="0">
                <a:solidFill>
                  <a:srgbClr val="002060"/>
                </a:solidFill>
                <a:effectLst>
                  <a:outerShdw blurRad="38100" dist="38100" dir="2700000" algn="tl">
                    <a:srgbClr val="000000">
                      <a:alpha val="43137"/>
                    </a:srgbClr>
                  </a:outerShdw>
                </a:effectLst>
              </a:rPr>
              <a:t> </a:t>
            </a:r>
            <a:r>
              <a:rPr lang="en-US" sz="1200" b="1" i="1" dirty="0" err="1" smtClean="0">
                <a:solidFill>
                  <a:srgbClr val="002060"/>
                </a:solidFill>
                <a:effectLst>
                  <a:outerShdw blurRad="38100" dist="38100" dir="2700000" algn="tl">
                    <a:srgbClr val="000000">
                      <a:alpha val="43137"/>
                    </a:srgbClr>
                  </a:outerShdw>
                </a:effectLst>
              </a:rPr>
              <a:t>rivascolarizzabile</a:t>
            </a:r>
            <a:endParaRPr lang="en-US" sz="1200" b="1" i="1" dirty="0">
              <a:effectLst>
                <a:outerShdw blurRad="38100" dist="38100" dir="2700000" algn="tl">
                  <a:srgbClr val="000000">
                    <a:alpha val="43137"/>
                  </a:srgbClr>
                </a:outerShdw>
              </a:effectLst>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7">
                                            <p:bg/>
                                          </p:spTgt>
                                        </p:tgtEl>
                                        <p:attrNameLst>
                                          <p:attrName>style.visibility</p:attrName>
                                        </p:attrNameLst>
                                      </p:cBhvr>
                                      <p:to>
                                        <p:strVal val="visible"/>
                                      </p:to>
                                    </p:set>
                                    <p:anim calcmode="lin" valueType="num">
                                      <p:cBhvr>
                                        <p:cTn id="12" dur="1000" fill="hold"/>
                                        <p:tgtEl>
                                          <p:spTgt spid="7">
                                            <p:bg/>
                                          </p:spTgt>
                                        </p:tgtEl>
                                        <p:attrNameLst>
                                          <p:attrName>ppt_w</p:attrName>
                                        </p:attrNameLst>
                                      </p:cBhvr>
                                      <p:tavLst>
                                        <p:tav tm="0">
                                          <p:val>
                                            <p:fltVal val="0"/>
                                          </p:val>
                                        </p:tav>
                                        <p:tav tm="100000">
                                          <p:val>
                                            <p:strVal val="#ppt_w"/>
                                          </p:val>
                                        </p:tav>
                                      </p:tavLst>
                                    </p:anim>
                                    <p:anim calcmode="lin" valueType="num">
                                      <p:cBhvr>
                                        <p:cTn id="13" dur="1000" fill="hold"/>
                                        <p:tgtEl>
                                          <p:spTgt spid="7">
                                            <p:bg/>
                                          </p:spTgt>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p:cTn id="18"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9" dur="1000" fill="hold"/>
                                        <p:tgtEl>
                                          <p:spTgt spid="7">
                                            <p:txEl>
                                              <p:pRg st="0" end="0"/>
                                            </p:txEl>
                                          </p:spTgt>
                                        </p:tgtEl>
                                        <p:attrNameLst>
                                          <p:attrName>ppt_h</p:attrName>
                                        </p:attrNameLst>
                                      </p:cBhvr>
                                      <p:tavLst>
                                        <p:tav tm="0">
                                          <p:val>
                                            <p:fltVal val="0"/>
                                          </p:val>
                                        </p:tav>
                                        <p:tav tm="100000">
                                          <p:val>
                                            <p:strVal val="#ppt_h"/>
                                          </p:val>
                                        </p:tav>
                                      </p:tavLst>
                                    </p:anim>
                                  </p:childTnLst>
                                </p:cTn>
                              </p:par>
                            </p:childTnLst>
                          </p:cTn>
                        </p:par>
                        <p:par>
                          <p:cTn id="20" fill="hold">
                            <p:stCondLst>
                              <p:cond delay="1000"/>
                            </p:stCondLst>
                            <p:childTnLst>
                              <p:par>
                                <p:cTn id="21" presetID="23" presetClass="entr" presetSubtype="16" fill="hold" grpId="0" nodeType="after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 calcmode="lin" valueType="num">
                                      <p:cBhvr>
                                        <p:cTn id="23"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7">
                                            <p:txEl>
                                              <p:pRg st="1" end="1"/>
                                            </p:txEl>
                                          </p:spTgt>
                                        </p:tgtEl>
                                        <p:attrNameLst>
                                          <p:attrName>ppt_h</p:attrName>
                                        </p:attrNameLst>
                                      </p:cBhvr>
                                      <p:tavLst>
                                        <p:tav tm="0">
                                          <p:val>
                                            <p:fltVal val="0"/>
                                          </p:val>
                                        </p:tav>
                                        <p:tav tm="100000">
                                          <p:val>
                                            <p:strVal val="#ppt_h"/>
                                          </p:val>
                                        </p:tav>
                                      </p:tavLst>
                                    </p:anim>
                                  </p:childTnLst>
                                </p:cTn>
                              </p:par>
                            </p:childTnLst>
                          </p:cTn>
                        </p:par>
                        <p:par>
                          <p:cTn id="25" fill="hold">
                            <p:stCondLst>
                              <p:cond delay="2000"/>
                            </p:stCondLst>
                            <p:childTnLst>
                              <p:par>
                                <p:cTn id="26" presetID="23" presetClass="entr" presetSubtype="16" fill="hold" grpId="0" nodeType="after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 calcmode="lin" valueType="num">
                                      <p:cBhvr>
                                        <p:cTn id="28"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7">
                                            <p:txEl>
                                              <p:pRg st="2" end="2"/>
                                            </p:txEl>
                                          </p:spTgt>
                                        </p:tgtEl>
                                        <p:attrNameLst>
                                          <p:attrName>ppt_h</p:attrName>
                                        </p:attrNameLst>
                                      </p:cBhvr>
                                      <p:tavLst>
                                        <p:tav tm="0">
                                          <p:val>
                                            <p:fltVal val="0"/>
                                          </p:val>
                                        </p:tav>
                                        <p:tav tm="100000">
                                          <p:val>
                                            <p:strVal val="#ppt_h"/>
                                          </p:val>
                                        </p:tav>
                                      </p:tavLst>
                                    </p:anim>
                                  </p:childTnLst>
                                </p:cTn>
                              </p:par>
                            </p:childTnLst>
                          </p:cTn>
                        </p:par>
                        <p:par>
                          <p:cTn id="30" fill="hold">
                            <p:stCondLst>
                              <p:cond delay="3000"/>
                            </p:stCondLst>
                            <p:childTnLst>
                              <p:par>
                                <p:cTn id="31" presetID="23" presetClass="entr" presetSubtype="16" fill="hold" grpId="0" nodeType="after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 calcmode="lin" valueType="num">
                                      <p:cBhvr>
                                        <p:cTn id="33" dur="1000" fill="hold"/>
                                        <p:tgtEl>
                                          <p:spTgt spid="7">
                                            <p:txEl>
                                              <p:pRg st="3" end="3"/>
                                            </p:txEl>
                                          </p:spTgt>
                                        </p:tgtEl>
                                        <p:attrNameLst>
                                          <p:attrName>ppt_w</p:attrName>
                                        </p:attrNameLst>
                                      </p:cBhvr>
                                      <p:tavLst>
                                        <p:tav tm="0">
                                          <p:val>
                                            <p:fltVal val="0"/>
                                          </p:val>
                                        </p:tav>
                                        <p:tav tm="100000">
                                          <p:val>
                                            <p:strVal val="#ppt_w"/>
                                          </p:val>
                                        </p:tav>
                                      </p:tavLst>
                                    </p:anim>
                                    <p:anim calcmode="lin" valueType="num">
                                      <p:cBhvr>
                                        <p:cTn id="34" dur="1000" fill="hold"/>
                                        <p:tgtEl>
                                          <p:spTgt spid="7">
                                            <p:txEl>
                                              <p:pRg st="3" end="3"/>
                                            </p:txEl>
                                          </p:spTgt>
                                        </p:tgtEl>
                                        <p:attrNameLst>
                                          <p:attrName>ppt_h</p:attrName>
                                        </p:attrNameLst>
                                      </p:cBhvr>
                                      <p:tavLst>
                                        <p:tav tm="0">
                                          <p:val>
                                            <p:fltVal val="0"/>
                                          </p:val>
                                        </p:tav>
                                        <p:tav tm="100000">
                                          <p:val>
                                            <p:strVal val="#ppt_h"/>
                                          </p:val>
                                        </p:tav>
                                      </p:tavLst>
                                    </p:anim>
                                  </p:childTnLst>
                                </p:cTn>
                              </p:par>
                            </p:childTnLst>
                          </p:cTn>
                        </p:par>
                        <p:par>
                          <p:cTn id="35" fill="hold">
                            <p:stCondLst>
                              <p:cond delay="4000"/>
                            </p:stCondLst>
                            <p:childTnLst>
                              <p:par>
                                <p:cTn id="36" presetID="23" presetClass="entr" presetSubtype="16" fill="hold" grpId="0" nodeType="after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 calcmode="lin" valueType="num">
                                      <p:cBhvr>
                                        <p:cTn id="38" dur="1000" fill="hold"/>
                                        <p:tgtEl>
                                          <p:spTgt spid="7">
                                            <p:txEl>
                                              <p:pRg st="4" end="4"/>
                                            </p:txEl>
                                          </p:spTgt>
                                        </p:tgtEl>
                                        <p:attrNameLst>
                                          <p:attrName>ppt_w</p:attrName>
                                        </p:attrNameLst>
                                      </p:cBhvr>
                                      <p:tavLst>
                                        <p:tav tm="0">
                                          <p:val>
                                            <p:fltVal val="0"/>
                                          </p:val>
                                        </p:tav>
                                        <p:tav tm="100000">
                                          <p:val>
                                            <p:strVal val="#ppt_w"/>
                                          </p:val>
                                        </p:tav>
                                      </p:tavLst>
                                    </p:anim>
                                    <p:anim calcmode="lin" valueType="num">
                                      <p:cBhvr>
                                        <p:cTn id="39" dur="1000" fill="hold"/>
                                        <p:tgtEl>
                                          <p:spTgt spid="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14290"/>
            <a:ext cx="8229600" cy="1143000"/>
          </a:xfrm>
        </p:spPr>
        <p:txBody>
          <a:bodyPr>
            <a:normAutofit fontScale="90000"/>
          </a:bodyPr>
          <a:lstStyle/>
          <a:p>
            <a:pPr algn="ctr"/>
            <a:r>
              <a:rPr lang="en-US" sz="4400" b="1" dirty="0" err="1" smtClean="0">
                <a:solidFill>
                  <a:srgbClr val="FF0000"/>
                </a:solidFill>
                <a:effectLst>
                  <a:outerShdw blurRad="38100" dist="38100" dir="2700000" algn="tl">
                    <a:srgbClr val="000000">
                      <a:alpha val="43137"/>
                    </a:srgbClr>
                  </a:outerShdw>
                </a:effectLst>
              </a:rPr>
              <a:t>Trattamenti</a:t>
            </a:r>
            <a:r>
              <a:rPr lang="en-US" sz="4400" b="1" dirty="0" smtClean="0">
                <a:solidFill>
                  <a:srgbClr val="002060"/>
                </a:solidFill>
                <a:effectLst>
                  <a:outerShdw blurRad="38100" dist="38100" dir="2700000" algn="tl">
                    <a:srgbClr val="000000">
                      <a:alpha val="43137"/>
                    </a:srgbClr>
                  </a:outerShdw>
                </a:effectLst>
              </a:rPr>
              <a:t> </a:t>
            </a:r>
            <a:r>
              <a:rPr lang="en-US" sz="4400" b="1" dirty="0" smtClean="0">
                <a:solidFill>
                  <a:srgbClr val="FF0000"/>
                </a:solidFill>
                <a:effectLst>
                  <a:outerShdw blurRad="38100" dist="38100" dir="2700000" algn="tl">
                    <a:srgbClr val="000000">
                      <a:alpha val="43137"/>
                    </a:srgbClr>
                  </a:outerShdw>
                </a:effectLst>
              </a:rPr>
              <a:t>non </a:t>
            </a:r>
            <a:r>
              <a:rPr lang="en-US" sz="4400" b="1" dirty="0" err="1" smtClean="0">
                <a:solidFill>
                  <a:srgbClr val="FF0000"/>
                </a:solidFill>
                <a:effectLst>
                  <a:outerShdw blurRad="38100" dist="38100" dir="2700000" algn="tl">
                    <a:srgbClr val="000000">
                      <a:alpha val="43137"/>
                    </a:srgbClr>
                  </a:outerShdw>
                </a:effectLst>
              </a:rPr>
              <a:t>convenzionali</a:t>
            </a:r>
            <a:r>
              <a:rPr lang="en-US" sz="3200" dirty="0" smtClean="0">
                <a:solidFill>
                  <a:srgbClr val="002060"/>
                </a:solidFill>
              </a:rPr>
              <a:t/>
            </a:r>
            <a:br>
              <a:rPr lang="en-US" sz="3200" dirty="0" smtClean="0">
                <a:solidFill>
                  <a:srgbClr val="002060"/>
                </a:solidFill>
              </a:rPr>
            </a:br>
            <a:r>
              <a:rPr lang="en-US" sz="3200" dirty="0" smtClean="0">
                <a:solidFill>
                  <a:srgbClr val="002060"/>
                </a:solidFill>
              </a:rPr>
              <a:t/>
            </a:r>
            <a:br>
              <a:rPr lang="en-US" sz="3200" dirty="0" smtClean="0">
                <a:solidFill>
                  <a:srgbClr val="002060"/>
                </a:solidFill>
              </a:rPr>
            </a:br>
            <a:endParaRPr lang="en-US" sz="3200" dirty="0">
              <a:solidFill>
                <a:srgbClr val="002060"/>
              </a:solidFill>
            </a:endParaRPr>
          </a:p>
        </p:txBody>
      </p:sp>
      <p:sp>
        <p:nvSpPr>
          <p:cNvPr id="4" name="Segnaposto contenuto 3"/>
          <p:cNvSpPr>
            <a:spLocks noGrp="1"/>
          </p:cNvSpPr>
          <p:nvPr>
            <p:ph idx="1"/>
          </p:nvPr>
        </p:nvSpPr>
        <p:spPr>
          <a:xfrm>
            <a:off x="428596" y="1194472"/>
            <a:ext cx="8229600" cy="5092048"/>
          </a:xfrm>
          <a:solidFill>
            <a:srgbClr val="FFC000"/>
          </a:solidFill>
          <a:ln w="38100">
            <a:solidFill>
              <a:schemeClr val="tx1"/>
            </a:solidFill>
          </a:ln>
        </p:spPr>
        <p:txBody>
          <a:bodyPr>
            <a:noAutofit/>
          </a:bodyPr>
          <a:lstStyle/>
          <a:p>
            <a:pPr>
              <a:lnSpc>
                <a:spcPct val="150000"/>
              </a:lnSpc>
              <a:buClr>
                <a:srgbClr val="C00000"/>
              </a:buClr>
            </a:pPr>
            <a:r>
              <a:rPr lang="en-US" sz="2800" dirty="0" err="1" smtClean="0">
                <a:solidFill>
                  <a:srgbClr val="00060C"/>
                </a:solidFill>
              </a:rPr>
              <a:t>Contropulsazione</a:t>
            </a:r>
            <a:r>
              <a:rPr lang="en-US" sz="2800" dirty="0" smtClean="0">
                <a:solidFill>
                  <a:srgbClr val="00060C"/>
                </a:solidFill>
              </a:rPr>
              <a:t> </a:t>
            </a:r>
            <a:r>
              <a:rPr lang="en-US" sz="2800" dirty="0" err="1" smtClean="0">
                <a:solidFill>
                  <a:srgbClr val="00060C"/>
                </a:solidFill>
              </a:rPr>
              <a:t>esterna</a:t>
            </a:r>
            <a:r>
              <a:rPr lang="en-US" sz="2800" dirty="0" smtClean="0">
                <a:solidFill>
                  <a:srgbClr val="00060C"/>
                </a:solidFill>
              </a:rPr>
              <a:t> ( EECP )</a:t>
            </a:r>
          </a:p>
          <a:p>
            <a:pPr>
              <a:lnSpc>
                <a:spcPct val="150000"/>
              </a:lnSpc>
              <a:buClr>
                <a:srgbClr val="C00000"/>
              </a:buClr>
            </a:pPr>
            <a:r>
              <a:rPr lang="it-IT" sz="2800" dirty="0" smtClean="0">
                <a:solidFill>
                  <a:srgbClr val="00060C"/>
                </a:solidFill>
              </a:rPr>
              <a:t>Trapianto di cellule staminali </a:t>
            </a:r>
          </a:p>
          <a:p>
            <a:pPr>
              <a:lnSpc>
                <a:spcPct val="150000"/>
              </a:lnSpc>
              <a:buClr>
                <a:srgbClr val="C00000"/>
              </a:buClr>
            </a:pPr>
            <a:r>
              <a:rPr lang="en-US" sz="2800" dirty="0" err="1" smtClean="0">
                <a:solidFill>
                  <a:srgbClr val="00060C"/>
                </a:solidFill>
              </a:rPr>
              <a:t>Stimolazione</a:t>
            </a:r>
            <a:r>
              <a:rPr lang="en-US" sz="2800" dirty="0" smtClean="0">
                <a:solidFill>
                  <a:srgbClr val="00060C"/>
                </a:solidFill>
              </a:rPr>
              <a:t> </a:t>
            </a:r>
            <a:r>
              <a:rPr lang="en-US" sz="2800" dirty="0" err="1" smtClean="0">
                <a:solidFill>
                  <a:srgbClr val="00060C"/>
                </a:solidFill>
              </a:rPr>
              <a:t>midollare</a:t>
            </a:r>
            <a:r>
              <a:rPr lang="en-US" sz="2800" dirty="0" smtClean="0">
                <a:solidFill>
                  <a:srgbClr val="00060C"/>
                </a:solidFill>
              </a:rPr>
              <a:t> </a:t>
            </a:r>
          </a:p>
          <a:p>
            <a:pPr>
              <a:lnSpc>
                <a:spcPct val="150000"/>
              </a:lnSpc>
              <a:buClr>
                <a:srgbClr val="C00000"/>
              </a:buClr>
            </a:pPr>
            <a:r>
              <a:rPr lang="en-US" sz="2800" dirty="0" err="1" smtClean="0">
                <a:solidFill>
                  <a:srgbClr val="00060C"/>
                </a:solidFill>
              </a:rPr>
              <a:t>Transcutaneous</a:t>
            </a:r>
            <a:r>
              <a:rPr lang="en-US" sz="2800" dirty="0" smtClean="0">
                <a:solidFill>
                  <a:srgbClr val="00060C"/>
                </a:solidFill>
              </a:rPr>
              <a:t> </a:t>
            </a:r>
            <a:r>
              <a:rPr lang="en-US" sz="2800" dirty="0" err="1" smtClean="0">
                <a:solidFill>
                  <a:srgbClr val="00060C"/>
                </a:solidFill>
              </a:rPr>
              <a:t>elettrical</a:t>
            </a:r>
            <a:r>
              <a:rPr lang="en-US" sz="2800" dirty="0" smtClean="0">
                <a:solidFill>
                  <a:srgbClr val="00060C"/>
                </a:solidFill>
              </a:rPr>
              <a:t> stimulation ( TENS )</a:t>
            </a:r>
          </a:p>
          <a:p>
            <a:pPr>
              <a:lnSpc>
                <a:spcPct val="150000"/>
              </a:lnSpc>
              <a:buClr>
                <a:srgbClr val="C00000"/>
              </a:buClr>
            </a:pPr>
            <a:r>
              <a:rPr lang="en-US" sz="2800" dirty="0" smtClean="0">
                <a:solidFill>
                  <a:srgbClr val="00060C"/>
                </a:solidFill>
              </a:rPr>
              <a:t>Shock waves (?)</a:t>
            </a:r>
          </a:p>
          <a:p>
            <a:pPr>
              <a:lnSpc>
                <a:spcPct val="150000"/>
              </a:lnSpc>
              <a:buClr>
                <a:srgbClr val="C00000"/>
              </a:buClr>
            </a:pPr>
            <a:r>
              <a:rPr lang="en-US" sz="2800" dirty="0" smtClean="0">
                <a:solidFill>
                  <a:srgbClr val="00060C"/>
                </a:solidFill>
              </a:rPr>
              <a:t>(</a:t>
            </a:r>
            <a:r>
              <a:rPr lang="en-US" sz="2800" dirty="0" err="1" smtClean="0">
                <a:solidFill>
                  <a:srgbClr val="00060C"/>
                </a:solidFill>
              </a:rPr>
              <a:t>Rivascolarizzazione</a:t>
            </a:r>
            <a:r>
              <a:rPr lang="en-US" sz="2800" dirty="0" smtClean="0">
                <a:solidFill>
                  <a:srgbClr val="00060C"/>
                </a:solidFill>
              </a:rPr>
              <a:t> </a:t>
            </a:r>
            <a:r>
              <a:rPr lang="en-US" sz="2800" dirty="0" err="1" smtClean="0">
                <a:solidFill>
                  <a:srgbClr val="00060C"/>
                </a:solidFill>
              </a:rPr>
              <a:t>transmiocardica</a:t>
            </a:r>
            <a:r>
              <a:rPr lang="en-US" sz="2800" dirty="0" smtClean="0">
                <a:solidFill>
                  <a:srgbClr val="00060C"/>
                </a:solidFill>
              </a:rPr>
              <a:t> con </a:t>
            </a:r>
            <a:r>
              <a:rPr lang="it-IT" sz="2800" dirty="0" smtClean="0">
                <a:solidFill>
                  <a:srgbClr val="00060C"/>
                </a:solidFill>
              </a:rPr>
              <a:t>laser)</a:t>
            </a:r>
          </a:p>
          <a:p>
            <a:pPr>
              <a:lnSpc>
                <a:spcPct val="150000"/>
              </a:lnSpc>
              <a:buClr>
                <a:srgbClr val="C00000"/>
              </a:buClr>
            </a:pPr>
            <a:r>
              <a:rPr lang="it-IT" sz="2800" dirty="0" err="1" smtClean="0">
                <a:solidFill>
                  <a:srgbClr val="00060C"/>
                </a:solidFill>
              </a:rPr>
              <a:t>Coronary</a:t>
            </a:r>
            <a:r>
              <a:rPr lang="it-IT" sz="2800" dirty="0" smtClean="0">
                <a:solidFill>
                  <a:srgbClr val="00060C"/>
                </a:solidFill>
              </a:rPr>
              <a:t> </a:t>
            </a:r>
            <a:r>
              <a:rPr lang="it-IT" sz="2800" dirty="0" err="1" smtClean="0">
                <a:solidFill>
                  <a:srgbClr val="00060C"/>
                </a:solidFill>
              </a:rPr>
              <a:t>sinus</a:t>
            </a:r>
            <a:r>
              <a:rPr lang="it-IT" sz="2800" dirty="0" smtClean="0">
                <a:solidFill>
                  <a:srgbClr val="00060C"/>
                </a:solidFill>
              </a:rPr>
              <a:t> </a:t>
            </a:r>
            <a:r>
              <a:rPr lang="it-IT" sz="2800" smtClean="0">
                <a:solidFill>
                  <a:srgbClr val="00060C"/>
                </a:solidFill>
              </a:rPr>
              <a:t>reducer</a:t>
            </a:r>
            <a:endParaRPr lang="it-IT" sz="2800" dirty="0" smtClean="0">
              <a:solidFill>
                <a:srgbClr val="00060C"/>
              </a:solidFill>
            </a:endParaRPr>
          </a:p>
          <a:p>
            <a:pPr>
              <a:lnSpc>
                <a:spcPct val="150000"/>
              </a:lnSpc>
              <a:buClr>
                <a:srgbClr val="C00000"/>
              </a:buClr>
              <a:buNone/>
            </a:pPr>
            <a:endParaRPr lang="en-US" sz="2800" dirty="0">
              <a:solidFill>
                <a:srgbClr val="00060C"/>
              </a:solidFill>
            </a:endParaRPr>
          </a:p>
        </p:txBody>
      </p:sp>
    </p:spTree>
  </p:cSld>
  <p:clrMapOvr>
    <a:masterClrMapping/>
  </p:clrMapOvr>
  <p:transition>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4000" b="1" dirty="0" smtClean="0">
                <a:solidFill>
                  <a:srgbClr val="FF0000"/>
                </a:solidFill>
                <a:latin typeface="Arial Black" panose="020B0A04020102020204" pitchFamily="34" charset="0"/>
              </a:rPr>
              <a:t>PCI angina refrattaria …</a:t>
            </a:r>
            <a:br>
              <a:rPr lang="it-IT" sz="4000" b="1" dirty="0" smtClean="0">
                <a:solidFill>
                  <a:srgbClr val="FF0000"/>
                </a:solidFill>
                <a:latin typeface="Arial Black" panose="020B0A04020102020204" pitchFamily="34" charset="0"/>
              </a:rPr>
            </a:br>
            <a:r>
              <a:rPr lang="it-IT" sz="4000" b="1" dirty="0" smtClean="0">
                <a:solidFill>
                  <a:srgbClr val="FF0000"/>
                </a:solidFill>
                <a:latin typeface="Arial Black" panose="020B0A04020102020204" pitchFamily="34" charset="0"/>
              </a:rPr>
              <a:t>Concetto assoluto o relativo? </a:t>
            </a:r>
            <a:endParaRPr lang="it-IT" sz="4000" b="1" dirty="0">
              <a:solidFill>
                <a:srgbClr val="FF0000"/>
              </a:solidFill>
              <a:latin typeface="Arial Black" panose="020B0A04020102020204" pitchFamily="34" charset="0"/>
            </a:endParaRPr>
          </a:p>
        </p:txBody>
      </p:sp>
      <p:pic>
        <p:nvPicPr>
          <p:cNvPr id="1027" name="Picture 3"/>
          <p:cNvPicPr>
            <a:picLocks noGrp="1" noChangeAspect="1" noChangeArrowheads="1"/>
          </p:cNvPicPr>
          <p:nvPr>
            <p:ph idx="1"/>
          </p:nvPr>
        </p:nvPicPr>
        <p:blipFill>
          <a:blip r:embed="rId2" cstate="print"/>
          <a:srcRect l="2039" t="29111" r="79514" b="46985"/>
          <a:stretch>
            <a:fillRect/>
          </a:stretch>
        </p:blipFill>
        <p:spPr bwMode="auto">
          <a:xfrm>
            <a:off x="4572000" y="2564904"/>
            <a:ext cx="4101922" cy="2988543"/>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l="3512" t="54921" r="75458" b="22438"/>
          <a:stretch>
            <a:fillRect/>
          </a:stretch>
        </p:blipFill>
        <p:spPr bwMode="auto">
          <a:xfrm>
            <a:off x="395536" y="4581128"/>
            <a:ext cx="3212183" cy="1944216"/>
          </a:xfrm>
          <a:prstGeom prst="rect">
            <a:avLst/>
          </a:prstGeom>
          <a:noFill/>
          <a:ln w="9525">
            <a:noFill/>
            <a:miter lim="800000"/>
            <a:headEnd/>
            <a:tailEnd/>
          </a:ln>
        </p:spPr>
      </p:pic>
      <p:sp>
        <p:nvSpPr>
          <p:cNvPr id="3" name="Freccia curva 2"/>
          <p:cNvSpPr/>
          <p:nvPr/>
        </p:nvSpPr>
        <p:spPr>
          <a:xfrm>
            <a:off x="3081560" y="3140968"/>
            <a:ext cx="813816" cy="868680"/>
          </a:xfrm>
          <a:prstGeom prst="ben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chemeClr val="tx1"/>
                </a:solidFill>
                <a:latin typeface="Arial Black" panose="020B0A04020102020204" pitchFamily="34" charset="0"/>
              </a:rPr>
              <a:t>CTO</a:t>
            </a:r>
            <a:endParaRPr lang="it-IT" b="1" dirty="0">
              <a:solidFill>
                <a:schemeClr val="tx1"/>
              </a:solidFill>
              <a:latin typeface="Arial Black" panose="020B0A04020102020204" pitchFamily="34" charset="0"/>
            </a:endParaRPr>
          </a:p>
        </p:txBody>
      </p:sp>
      <p:sp>
        <p:nvSpPr>
          <p:cNvPr id="3" name="Segnaposto contenuto 2"/>
          <p:cNvSpPr>
            <a:spLocks noGrp="1"/>
          </p:cNvSpPr>
          <p:nvPr>
            <p:ph idx="1"/>
          </p:nvPr>
        </p:nvSpPr>
        <p:spPr>
          <a:xfrm>
            <a:off x="457200" y="2136224"/>
            <a:ext cx="8229600" cy="4389120"/>
          </a:xfrm>
        </p:spPr>
        <p:txBody>
          <a:bodyPr>
            <a:normAutofit/>
          </a:bodyPr>
          <a:lstStyle/>
          <a:p>
            <a:pPr marL="0" indent="0">
              <a:buNone/>
            </a:pPr>
            <a:r>
              <a:rPr lang="it-IT" dirty="0" err="1" smtClean="0"/>
              <a:t>Patients</a:t>
            </a:r>
            <a:r>
              <a:rPr lang="it-IT" dirty="0" smtClean="0"/>
              <a:t> </a:t>
            </a:r>
            <a:r>
              <a:rPr lang="en-US" dirty="0" smtClean="0"/>
              <a:t>with CTO </a:t>
            </a:r>
            <a:r>
              <a:rPr lang="en-US" b="1" dirty="0" smtClean="0">
                <a:solidFill>
                  <a:srgbClr val="FF0000"/>
                </a:solidFill>
              </a:rPr>
              <a:t>are among the few stable angina subgroups with strong indirect evidence that a successful outcome may lead to a mortality benefit</a:t>
            </a:r>
            <a:r>
              <a:rPr lang="en-US" b="1" dirty="0" smtClean="0"/>
              <a:t>.</a:t>
            </a:r>
          </a:p>
          <a:p>
            <a:endParaRPr lang="en-US" b="1" dirty="0" smtClean="0"/>
          </a:p>
          <a:p>
            <a:pPr>
              <a:buNone/>
            </a:pPr>
            <a:r>
              <a:rPr lang="en-US" dirty="0" smtClean="0"/>
              <a:t>The comparison of surgical vs. PCI registries identifies</a:t>
            </a:r>
          </a:p>
          <a:p>
            <a:pPr marL="0" indent="0">
              <a:buNone/>
            </a:pPr>
            <a:r>
              <a:rPr lang="en-US" dirty="0" smtClean="0"/>
              <a:t>the </a:t>
            </a:r>
            <a:r>
              <a:rPr lang="en-US" b="1" dirty="0" smtClean="0">
                <a:solidFill>
                  <a:srgbClr val="FF0000"/>
                </a:solidFill>
              </a:rPr>
              <a:t>presence of a persistent occlusion of one or more arteries in the PCI arm as one of the </a:t>
            </a:r>
            <a:r>
              <a:rPr lang="en-US" b="1" dirty="0" err="1" smtClean="0">
                <a:solidFill>
                  <a:srgbClr val="FF0000"/>
                </a:solidFill>
              </a:rPr>
              <a:t>mostpowerful</a:t>
            </a:r>
            <a:r>
              <a:rPr lang="en-US" b="1" dirty="0" smtClean="0">
                <a:solidFill>
                  <a:srgbClr val="FF0000"/>
                </a:solidFill>
              </a:rPr>
              <a:t> predictors of worse outcome, in comparison with complete surgical revascularization</a:t>
            </a:r>
            <a:r>
              <a:rPr lang="en-US" b="1" dirty="0" smtClean="0"/>
              <a:t>.</a:t>
            </a:r>
            <a:endParaRPr lang="it-IT" b="1" dirty="0"/>
          </a:p>
        </p:txBody>
      </p:sp>
      <p:pic>
        <p:nvPicPr>
          <p:cNvPr id="5" name="Picture 2"/>
          <p:cNvPicPr>
            <a:picLocks noChangeAspect="1" noChangeArrowheads="1"/>
          </p:cNvPicPr>
          <p:nvPr/>
        </p:nvPicPr>
        <p:blipFill>
          <a:blip r:embed="rId2" cstate="print"/>
          <a:srcRect l="3884" t="15987" r="4806" b="28236"/>
          <a:stretch>
            <a:fillRect/>
          </a:stretch>
        </p:blipFill>
        <p:spPr bwMode="auto">
          <a:xfrm>
            <a:off x="2987824" y="188640"/>
            <a:ext cx="4824536" cy="1656912"/>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783352"/>
            <a:ext cx="8229600" cy="2069584"/>
          </a:xfrm>
          <a:solidFill>
            <a:srgbClr val="FFC000"/>
          </a:solidFill>
          <a:ln w="38100">
            <a:solidFill>
              <a:srgbClr val="00060C"/>
            </a:solidFill>
          </a:ln>
        </p:spPr>
        <p:txBody>
          <a:bodyPr/>
          <a:lstStyle/>
          <a:p>
            <a:pPr marL="0" indent="0">
              <a:buNone/>
            </a:pPr>
            <a:r>
              <a:rPr lang="en-US" b="1" dirty="0" smtClean="0">
                <a:solidFill>
                  <a:srgbClr val="FF0000"/>
                </a:solidFill>
              </a:rPr>
              <a:t>Treatment denial, avoiding referral to dedicated </a:t>
            </a:r>
            <a:r>
              <a:rPr lang="en-US" b="1" dirty="0" err="1" smtClean="0">
                <a:solidFill>
                  <a:srgbClr val="FF0000"/>
                </a:solidFill>
              </a:rPr>
              <a:t>centres</a:t>
            </a:r>
            <a:r>
              <a:rPr lang="en-US" b="1" dirty="0" smtClean="0">
                <a:solidFill>
                  <a:srgbClr val="FF0000"/>
                </a:solidFill>
              </a:rPr>
              <a:t> and operators, appears particularly </a:t>
            </a:r>
            <a:r>
              <a:rPr lang="en-US" b="1" i="1" dirty="0" smtClean="0">
                <a:solidFill>
                  <a:srgbClr val="00060C"/>
                </a:solidFill>
                <a:effectLst>
                  <a:outerShdw blurRad="38100" dist="38100" dir="2700000" algn="tl">
                    <a:srgbClr val="000000">
                      <a:alpha val="43137"/>
                    </a:srgbClr>
                  </a:outerShdw>
                </a:effectLst>
              </a:rPr>
              <a:t>cruel</a:t>
            </a:r>
            <a:r>
              <a:rPr lang="en-US" b="1" dirty="0" smtClean="0">
                <a:solidFill>
                  <a:srgbClr val="FF0000"/>
                </a:solidFill>
              </a:rPr>
              <a:t>  in symptomatic patients who experience major symptom relief and quality of life improvement post-procedure</a:t>
            </a:r>
            <a:endParaRPr lang="it-IT" b="1" dirty="0" smtClean="0">
              <a:solidFill>
                <a:srgbClr val="FF0000"/>
              </a:solidFill>
            </a:endParaRPr>
          </a:p>
          <a:p>
            <a:endParaRPr lang="it-IT" dirty="0"/>
          </a:p>
        </p:txBody>
      </p:sp>
      <p:pic>
        <p:nvPicPr>
          <p:cNvPr id="5" name="Picture 2"/>
          <p:cNvPicPr>
            <a:picLocks noChangeAspect="1" noChangeArrowheads="1"/>
          </p:cNvPicPr>
          <p:nvPr/>
        </p:nvPicPr>
        <p:blipFill>
          <a:blip r:embed="rId2" cstate="print"/>
          <a:srcRect l="3884" t="15987" r="4806" b="28236"/>
          <a:stretch>
            <a:fillRect/>
          </a:stretch>
        </p:blipFill>
        <p:spPr bwMode="auto">
          <a:xfrm>
            <a:off x="-44982" y="3717032"/>
            <a:ext cx="9225494" cy="3168352"/>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2050" name="Picture 2"/>
          <p:cNvPicPr>
            <a:picLocks noGrp="1" noChangeAspect="1" noChangeArrowheads="1"/>
          </p:cNvPicPr>
          <p:nvPr>
            <p:ph idx="1"/>
          </p:nvPr>
        </p:nvPicPr>
        <p:blipFill>
          <a:blip r:embed="rId2" cstate="print"/>
          <a:srcRect l="13107" t="12706" r="11262" b="6910"/>
          <a:stretch>
            <a:fillRect/>
          </a:stretch>
        </p:blipFill>
        <p:spPr bwMode="auto">
          <a:xfrm>
            <a:off x="1" y="692695"/>
            <a:ext cx="9158468" cy="5472743"/>
          </a:xfrm>
          <a:prstGeom prst="rect">
            <a:avLst/>
          </a:prstGeom>
          <a:noFill/>
          <a:ln w="9525">
            <a:noFill/>
            <a:miter lim="800000"/>
            <a:headEnd/>
            <a:tailEnd/>
          </a:ln>
        </p:spPr>
      </p:pic>
      <p:sp>
        <p:nvSpPr>
          <p:cNvPr id="5" name="Freccia a destra 4"/>
          <p:cNvSpPr/>
          <p:nvPr/>
        </p:nvSpPr>
        <p:spPr>
          <a:xfrm>
            <a:off x="1577368" y="836712"/>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endParaRPr>
          </a:p>
        </p:txBody>
      </p:sp>
      <p:pic>
        <p:nvPicPr>
          <p:cNvPr id="4" name="Immagine 3"/>
          <p:cNvPicPr>
            <a:picLocks noChangeAspect="1"/>
          </p:cNvPicPr>
          <p:nvPr/>
        </p:nvPicPr>
        <p:blipFill>
          <a:blip r:embed="rId3"/>
          <a:stretch>
            <a:fillRect/>
          </a:stretch>
        </p:blipFill>
        <p:spPr>
          <a:xfrm>
            <a:off x="5468484" y="1640192"/>
            <a:ext cx="2617213" cy="766609"/>
          </a:xfrm>
          <a:prstGeom prst="rect">
            <a:avLst/>
          </a:prstGeom>
        </p:spPr>
      </p:pic>
      <p:pic>
        <p:nvPicPr>
          <p:cNvPr id="6" name="Immagine 5"/>
          <p:cNvPicPr>
            <a:picLocks noChangeAspect="1"/>
          </p:cNvPicPr>
          <p:nvPr/>
        </p:nvPicPr>
        <p:blipFill>
          <a:blip r:embed="rId3"/>
          <a:stretch>
            <a:fillRect/>
          </a:stretch>
        </p:blipFill>
        <p:spPr>
          <a:xfrm>
            <a:off x="5796136" y="2769251"/>
            <a:ext cx="2209934" cy="957155"/>
          </a:xfrm>
          <a:prstGeom prst="rect">
            <a:avLst/>
          </a:prstGeom>
        </p:spPr>
      </p:pic>
      <p:pic>
        <p:nvPicPr>
          <p:cNvPr id="7" name="Immagine 6"/>
          <p:cNvPicPr>
            <a:picLocks noChangeAspect="1"/>
          </p:cNvPicPr>
          <p:nvPr/>
        </p:nvPicPr>
        <p:blipFill>
          <a:blip r:embed="rId4"/>
          <a:stretch>
            <a:fillRect/>
          </a:stretch>
        </p:blipFill>
        <p:spPr>
          <a:xfrm>
            <a:off x="3419872" y="2276872"/>
            <a:ext cx="1944216" cy="843210"/>
          </a:xfrm>
          <a:prstGeom prst="rect">
            <a:avLst/>
          </a:prstGeom>
          <a:solidFill>
            <a:srgbClr val="FF0000">
              <a:alpha val="12000"/>
            </a:srgbClr>
          </a:solid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l="40550" t="33192" r="29895" b="9381"/>
          <a:stretch/>
        </p:blipFill>
        <p:spPr>
          <a:xfrm>
            <a:off x="2771826" y="14257"/>
            <a:ext cx="6264670" cy="6843743"/>
          </a:xfrm>
          <a:prstGeom prst="rect">
            <a:avLst/>
          </a:prstGeom>
        </p:spPr>
      </p:pic>
      <p:sp>
        <p:nvSpPr>
          <p:cNvPr id="6" name="CasellaDiTesto 5"/>
          <p:cNvSpPr txBox="1"/>
          <p:nvPr/>
        </p:nvSpPr>
        <p:spPr>
          <a:xfrm>
            <a:off x="107504" y="2905780"/>
            <a:ext cx="2058577" cy="523220"/>
          </a:xfrm>
          <a:prstGeom prst="rect">
            <a:avLst/>
          </a:prstGeom>
          <a:noFill/>
        </p:spPr>
        <p:txBody>
          <a:bodyPr wrap="none" rtlCol="0">
            <a:spAutoFit/>
          </a:bodyPr>
          <a:lstStyle/>
          <a:p>
            <a:r>
              <a:rPr lang="it-IT" sz="2800" dirty="0" smtClean="0">
                <a:latin typeface="Arial Black" panose="020B0A04020102020204" pitchFamily="34" charset="0"/>
              </a:rPr>
              <a:t>ESC 2018</a:t>
            </a:r>
            <a:endParaRPr lang="it-IT" sz="2800" dirty="0">
              <a:latin typeface="Arial Black" panose="020B0A04020102020204" pitchFamily="34" charset="0"/>
            </a:endParaRPr>
          </a:p>
        </p:txBody>
      </p:sp>
      <p:sp>
        <p:nvSpPr>
          <p:cNvPr id="7" name="Rettangolo 6"/>
          <p:cNvSpPr/>
          <p:nvPr/>
        </p:nvSpPr>
        <p:spPr>
          <a:xfrm>
            <a:off x="3203848" y="2852936"/>
            <a:ext cx="5472608" cy="1656184"/>
          </a:xfrm>
          <a:prstGeom prst="rect">
            <a:avLst/>
          </a:prstGeom>
          <a:solidFill>
            <a:srgbClr val="FF0000">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0731586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4098" name="Picture 2"/>
          <p:cNvPicPr>
            <a:picLocks noChangeAspect="1" noChangeArrowheads="1"/>
          </p:cNvPicPr>
          <p:nvPr/>
        </p:nvPicPr>
        <p:blipFill>
          <a:blip r:embed="rId2" cstate="print"/>
          <a:srcRect l="20750" t="19313" r="5090" b="12766"/>
          <a:stretch>
            <a:fillRect/>
          </a:stretch>
        </p:blipFill>
        <p:spPr bwMode="auto">
          <a:xfrm>
            <a:off x="0" y="764704"/>
            <a:ext cx="9144000" cy="4708478"/>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ttangolo 20"/>
          <p:cNvSpPr/>
          <p:nvPr/>
        </p:nvSpPr>
        <p:spPr>
          <a:xfrm>
            <a:off x="443883" y="1700808"/>
            <a:ext cx="8376589" cy="4680520"/>
          </a:xfrm>
          <a:prstGeom prst="rect">
            <a:avLst/>
          </a:prstGeom>
          <a:solidFill>
            <a:srgbClr val="CCECFF">
              <a:alpha val="1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sp>
        <p:nvSpPr>
          <p:cNvPr id="6" name="Rectangle 10"/>
          <p:cNvSpPr>
            <a:spLocks noChangeArrowheads="1"/>
          </p:cNvSpPr>
          <p:nvPr/>
        </p:nvSpPr>
        <p:spPr bwMode="auto">
          <a:xfrm>
            <a:off x="443883" y="780462"/>
            <a:ext cx="8376589" cy="848338"/>
          </a:xfrm>
          <a:prstGeom prst="rect">
            <a:avLst/>
          </a:prstGeom>
          <a:solidFill>
            <a:srgbClr val="FFC000"/>
          </a:solidFill>
          <a:ln w="6350">
            <a:noFill/>
            <a:miter lim="800000"/>
            <a:headEnd/>
            <a:tailEnd/>
          </a:ln>
        </p:spPr>
        <p:txBody>
          <a:bodyPr anchor="ctr"/>
          <a:lstStyle/>
          <a:p>
            <a:pPr algn="ctr">
              <a:tabLst>
                <a:tab pos="900113" algn="l"/>
              </a:tabLst>
              <a:defRPr/>
            </a:pPr>
            <a:r>
              <a:rPr lang="it-IT" sz="2400" b="1" dirty="0" err="1" smtClean="0">
                <a:solidFill>
                  <a:schemeClr val="bg1"/>
                </a:solidFill>
                <a:effectLst>
                  <a:outerShdw blurRad="38100" dist="38100" dir="2700000" algn="tl">
                    <a:srgbClr val="000000">
                      <a:alpha val="43137"/>
                    </a:srgbClr>
                  </a:outerShdw>
                </a:effectLst>
                <a:latin typeface="Arial Black" panose="020B0A04020102020204" pitchFamily="34" charset="0"/>
                <a:ea typeface="ＭＳ Ｐゴシック" pitchFamily="-107" charset="-128"/>
              </a:rPr>
              <a:t>Refractory</a:t>
            </a:r>
            <a:r>
              <a:rPr lang="it-IT" sz="2400" b="1" dirty="0" smtClean="0">
                <a:solidFill>
                  <a:schemeClr val="bg1"/>
                </a:solidFill>
                <a:effectLst>
                  <a:outerShdw blurRad="38100" dist="38100" dir="2700000" algn="tl">
                    <a:srgbClr val="000000">
                      <a:alpha val="43137"/>
                    </a:srgbClr>
                  </a:outerShdw>
                </a:effectLst>
                <a:latin typeface="Arial Black" panose="020B0A04020102020204" pitchFamily="34" charset="0"/>
                <a:ea typeface="ＭＳ Ｐゴシック" pitchFamily="-107" charset="-128"/>
              </a:rPr>
              <a:t> angina </a:t>
            </a:r>
          </a:p>
          <a:p>
            <a:pPr algn="ctr">
              <a:tabLst>
                <a:tab pos="900113" algn="l"/>
              </a:tabLst>
              <a:defRPr/>
            </a:pPr>
            <a:r>
              <a:rPr lang="it-IT" sz="2000" b="1" dirty="0" smtClean="0">
                <a:solidFill>
                  <a:srgbClr val="FF0000"/>
                </a:solidFill>
                <a:effectLst>
                  <a:outerShdw blurRad="38100" dist="38100" dir="2700000" algn="tl">
                    <a:srgbClr val="000000">
                      <a:alpha val="43137"/>
                    </a:srgbClr>
                  </a:outerShdw>
                </a:effectLst>
                <a:latin typeface="Arial Black" panose="020B0A04020102020204" pitchFamily="34" charset="0"/>
                <a:ea typeface="ＭＳ Ｐゴシック" pitchFamily="-107" charset="-128"/>
                <a:cs typeface="Calibri" panose="020F0502020204030204" pitchFamily="34" charset="0"/>
              </a:rPr>
              <a:t>The </a:t>
            </a:r>
            <a:r>
              <a:rPr lang="it-IT" sz="2000" b="1" dirty="0" err="1" smtClean="0">
                <a:solidFill>
                  <a:srgbClr val="FF0000"/>
                </a:solidFill>
                <a:effectLst>
                  <a:outerShdw blurRad="38100" dist="38100" dir="2700000" algn="tl">
                    <a:srgbClr val="000000">
                      <a:alpha val="43137"/>
                    </a:srgbClr>
                  </a:outerShdw>
                </a:effectLst>
                <a:latin typeface="Arial Black" panose="020B0A04020102020204" pitchFamily="34" charset="0"/>
                <a:ea typeface="ＭＳ Ｐゴシック" pitchFamily="-107" charset="-128"/>
                <a:cs typeface="Calibri" panose="020F0502020204030204" pitchFamily="34" charset="0"/>
              </a:rPr>
              <a:t>concept</a:t>
            </a:r>
            <a:r>
              <a:rPr lang="it-IT" sz="2000" b="1" dirty="0" smtClean="0">
                <a:solidFill>
                  <a:srgbClr val="FF0000"/>
                </a:solidFill>
                <a:effectLst>
                  <a:outerShdw blurRad="38100" dist="38100" dir="2700000" algn="tl">
                    <a:srgbClr val="000000">
                      <a:alpha val="43137"/>
                    </a:srgbClr>
                  </a:outerShdw>
                </a:effectLst>
                <a:latin typeface="Arial Black" panose="020B0A04020102020204" pitchFamily="34" charset="0"/>
                <a:ea typeface="ＭＳ Ｐゴシック" pitchFamily="-107" charset="-128"/>
                <a:cs typeface="Calibri" panose="020F0502020204030204" pitchFamily="34" charset="0"/>
              </a:rPr>
              <a:t> of «no-option» </a:t>
            </a:r>
          </a:p>
        </p:txBody>
      </p:sp>
      <p:sp>
        <p:nvSpPr>
          <p:cNvPr id="13" name="Ovale 12"/>
          <p:cNvSpPr/>
          <p:nvPr/>
        </p:nvSpPr>
        <p:spPr>
          <a:xfrm>
            <a:off x="3466555" y="3068960"/>
            <a:ext cx="1788953" cy="1739929"/>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lin ang="5400000" scaled="1"/>
            <a:tileRect/>
          </a:gra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b="1"/>
          </a:p>
        </p:txBody>
      </p:sp>
      <p:sp>
        <p:nvSpPr>
          <p:cNvPr id="14" name="Ovale 13"/>
          <p:cNvSpPr/>
          <p:nvPr/>
        </p:nvSpPr>
        <p:spPr>
          <a:xfrm>
            <a:off x="4186635" y="2132856"/>
            <a:ext cx="1825558" cy="1732690"/>
          </a:xfrm>
          <a:prstGeom prst="ellipse">
            <a:avLst/>
          </a:prstGeom>
          <a:solidFill>
            <a:srgbClr val="FF0000">
              <a:alpha val="31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p:cNvSpPr/>
          <p:nvPr/>
        </p:nvSpPr>
        <p:spPr>
          <a:xfrm>
            <a:off x="2699792" y="2132857"/>
            <a:ext cx="1825558" cy="1732690"/>
          </a:xfrm>
          <a:prstGeom prst="ellipse">
            <a:avLst/>
          </a:prstGeom>
          <a:solidFill>
            <a:srgbClr val="FFFF00">
              <a:alpha val="2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p:cNvSpPr txBox="1"/>
          <p:nvPr/>
        </p:nvSpPr>
        <p:spPr>
          <a:xfrm>
            <a:off x="2962499" y="2708920"/>
            <a:ext cx="1102933" cy="584775"/>
          </a:xfrm>
          <a:prstGeom prst="rect">
            <a:avLst/>
          </a:prstGeom>
          <a:noFill/>
        </p:spPr>
        <p:txBody>
          <a:bodyPr wrap="square" rtlCol="0">
            <a:spAutoFit/>
          </a:bodyPr>
          <a:lstStyle/>
          <a:p>
            <a:pPr algn="ctr"/>
            <a:r>
              <a:rPr lang="it-IT" sz="1600" b="1" dirty="0" err="1" smtClean="0">
                <a:solidFill>
                  <a:srgbClr val="00060C"/>
                </a:solidFill>
                <a:effectLst>
                  <a:outerShdw blurRad="38100" dist="38100" dir="2700000" algn="tl">
                    <a:srgbClr val="000000">
                      <a:alpha val="43137"/>
                    </a:srgbClr>
                  </a:outerShdw>
                </a:effectLst>
                <a:latin typeface="Tahoma" pitchFamily="34" charset="0"/>
                <a:ea typeface="Tahoma" pitchFamily="34" charset="0"/>
                <a:cs typeface="Tahoma" pitchFamily="34" charset="0"/>
              </a:rPr>
              <a:t>Cardiac</a:t>
            </a:r>
            <a:endParaRPr lang="it-IT" sz="1600" b="1" dirty="0" smtClean="0">
              <a:solidFill>
                <a:srgbClr val="00060C"/>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pPr algn="ctr"/>
            <a:r>
              <a:rPr lang="it-IT" sz="1600" b="1" dirty="0" err="1" smtClean="0">
                <a:solidFill>
                  <a:srgbClr val="00060C"/>
                </a:solidFill>
                <a:effectLst>
                  <a:outerShdw blurRad="38100" dist="38100" dir="2700000" algn="tl">
                    <a:srgbClr val="000000">
                      <a:alpha val="43137"/>
                    </a:srgbClr>
                  </a:outerShdw>
                </a:effectLst>
                <a:latin typeface="Tahoma" pitchFamily="34" charset="0"/>
                <a:ea typeface="Tahoma" pitchFamily="34" charset="0"/>
                <a:cs typeface="Tahoma" pitchFamily="34" charset="0"/>
              </a:rPr>
              <a:t>pain</a:t>
            </a:r>
            <a:endParaRPr lang="it-IT" sz="1600" b="1" dirty="0">
              <a:solidFill>
                <a:srgbClr val="00060C"/>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16" name="CasellaDiTesto 15"/>
          <p:cNvSpPr txBox="1"/>
          <p:nvPr/>
        </p:nvSpPr>
        <p:spPr>
          <a:xfrm>
            <a:off x="4474667" y="2708920"/>
            <a:ext cx="1419817" cy="584775"/>
          </a:xfrm>
          <a:prstGeom prst="rect">
            <a:avLst/>
          </a:prstGeom>
          <a:noFill/>
        </p:spPr>
        <p:txBody>
          <a:bodyPr wrap="square" rtlCol="0">
            <a:spAutoFit/>
          </a:bodyPr>
          <a:lstStyle/>
          <a:p>
            <a:pPr algn="ctr"/>
            <a:r>
              <a:rPr lang="it-IT" sz="1600" b="1" dirty="0" err="1" smtClean="0">
                <a:solidFill>
                  <a:srgbClr val="00060C"/>
                </a:solidFill>
                <a:effectLst>
                  <a:outerShdw blurRad="38100" dist="38100" dir="2700000" algn="tl">
                    <a:srgbClr val="000000">
                      <a:alpha val="43137"/>
                    </a:srgbClr>
                  </a:outerShdw>
                </a:effectLst>
                <a:latin typeface="Tahoma" pitchFamily="34" charset="0"/>
                <a:ea typeface="Tahoma" pitchFamily="34" charset="0"/>
                <a:cs typeface="Tahoma" pitchFamily="34" charset="0"/>
              </a:rPr>
              <a:t>Myocardial</a:t>
            </a:r>
            <a:endParaRPr lang="it-IT" sz="1600" b="1" dirty="0" smtClean="0">
              <a:solidFill>
                <a:srgbClr val="00060C"/>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pPr algn="ctr"/>
            <a:r>
              <a:rPr lang="it-IT" sz="1600" b="1" dirty="0" smtClean="0">
                <a:solidFill>
                  <a:srgbClr val="00060C"/>
                </a:solidFill>
                <a:effectLst>
                  <a:outerShdw blurRad="38100" dist="38100" dir="2700000" algn="tl">
                    <a:srgbClr val="000000">
                      <a:alpha val="43137"/>
                    </a:srgbClr>
                  </a:outerShdw>
                </a:effectLst>
                <a:latin typeface="Tahoma" pitchFamily="34" charset="0"/>
                <a:ea typeface="Tahoma" pitchFamily="34" charset="0"/>
                <a:cs typeface="Tahoma" pitchFamily="34" charset="0"/>
              </a:rPr>
              <a:t>ischemia</a:t>
            </a:r>
            <a:endParaRPr lang="it-IT" sz="1600" b="1" dirty="0">
              <a:solidFill>
                <a:srgbClr val="00060C"/>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17" name="CasellaDiTesto 16"/>
          <p:cNvSpPr txBox="1"/>
          <p:nvPr/>
        </p:nvSpPr>
        <p:spPr>
          <a:xfrm>
            <a:off x="3500755" y="3740782"/>
            <a:ext cx="1766000" cy="738664"/>
          </a:xfrm>
          <a:prstGeom prst="rect">
            <a:avLst/>
          </a:prstGeom>
          <a:noFill/>
        </p:spPr>
        <p:txBody>
          <a:bodyPr wrap="square" rtlCol="0">
            <a:spAutoFit/>
          </a:bodyPr>
          <a:lstStyle/>
          <a:p>
            <a:pPr algn="ctr"/>
            <a:r>
              <a:rPr lang="it-IT" sz="1400" b="1" dirty="0" err="1" smtClean="0">
                <a:solidFill>
                  <a:srgbClr val="00060C"/>
                </a:solidFill>
                <a:effectLst>
                  <a:outerShdw blurRad="38100" dist="38100" dir="2700000" algn="tl">
                    <a:srgbClr val="000000">
                      <a:alpha val="43137"/>
                    </a:srgbClr>
                  </a:outerShdw>
                </a:effectLst>
                <a:latin typeface="Tahoma" pitchFamily="34" charset="0"/>
                <a:ea typeface="Tahoma" pitchFamily="34" charset="0"/>
                <a:cs typeface="Tahoma" pitchFamily="34" charset="0"/>
              </a:rPr>
              <a:t>Unsuitability</a:t>
            </a:r>
            <a:endParaRPr lang="it-IT" sz="1400" b="1" dirty="0" smtClean="0">
              <a:solidFill>
                <a:srgbClr val="00060C"/>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pPr algn="ctr"/>
            <a:r>
              <a:rPr lang="it-IT" sz="1400" b="1" dirty="0" smtClean="0">
                <a:solidFill>
                  <a:srgbClr val="00060C"/>
                </a:solidFill>
                <a:effectLst>
                  <a:outerShdw blurRad="38100" dist="38100" dir="2700000" algn="tl">
                    <a:srgbClr val="000000">
                      <a:alpha val="43137"/>
                    </a:srgbClr>
                  </a:outerShdw>
                </a:effectLst>
                <a:latin typeface="Tahoma" pitchFamily="34" charset="0"/>
                <a:ea typeface="Tahoma" pitchFamily="34" charset="0"/>
                <a:cs typeface="Tahoma" pitchFamily="34" charset="0"/>
              </a:rPr>
              <a:t> for </a:t>
            </a:r>
            <a:r>
              <a:rPr lang="it-IT" sz="1400" b="1" dirty="0" err="1" smtClean="0">
                <a:solidFill>
                  <a:srgbClr val="00060C"/>
                </a:solidFill>
                <a:effectLst>
                  <a:outerShdw blurRad="38100" dist="38100" dir="2700000" algn="tl">
                    <a:srgbClr val="000000">
                      <a:alpha val="43137"/>
                    </a:srgbClr>
                  </a:outerShdw>
                </a:effectLst>
                <a:latin typeface="Tahoma" pitchFamily="34" charset="0"/>
                <a:ea typeface="Tahoma" pitchFamily="34" charset="0"/>
                <a:cs typeface="Tahoma" pitchFamily="34" charset="0"/>
              </a:rPr>
              <a:t>revascularization</a:t>
            </a:r>
            <a:endParaRPr lang="it-IT" sz="1400" b="1" dirty="0">
              <a:solidFill>
                <a:srgbClr val="00060C"/>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grpSp>
        <p:nvGrpSpPr>
          <p:cNvPr id="5" name="Gruppo 4"/>
          <p:cNvGrpSpPr/>
          <p:nvPr/>
        </p:nvGrpSpPr>
        <p:grpSpPr>
          <a:xfrm>
            <a:off x="669361" y="2821139"/>
            <a:ext cx="1886583" cy="1246495"/>
            <a:chOff x="669361" y="2821139"/>
            <a:chExt cx="1886583" cy="1246495"/>
          </a:xfrm>
        </p:grpSpPr>
        <p:sp>
          <p:nvSpPr>
            <p:cNvPr id="2" name="CasellaDiTesto 1"/>
            <p:cNvSpPr txBox="1"/>
            <p:nvPr/>
          </p:nvSpPr>
          <p:spPr>
            <a:xfrm>
              <a:off x="669361" y="2821139"/>
              <a:ext cx="1584176" cy="1246495"/>
            </a:xfrm>
            <a:prstGeom prst="rect">
              <a:avLst/>
            </a:prstGeom>
            <a:noFill/>
          </p:spPr>
          <p:txBody>
            <a:bodyPr wrap="square" rtlCol="0">
              <a:spAutoFit/>
            </a:bodyPr>
            <a:lstStyle/>
            <a:p>
              <a:pPr algn="ctr"/>
              <a:r>
                <a:rPr lang="it-IT" sz="1400" b="1" dirty="0" err="1" smtClean="0">
                  <a:solidFill>
                    <a:srgbClr val="00060C"/>
                  </a:solidFill>
                  <a:effectLst>
                    <a:outerShdw blurRad="38100" dist="38100" dir="2700000" algn="tl">
                      <a:srgbClr val="000000">
                        <a:alpha val="43137"/>
                      </a:srgbClr>
                    </a:outerShdw>
                  </a:effectLst>
                  <a:latin typeface="Tahoma" pitchFamily="34" charset="0"/>
                  <a:ea typeface="Tahoma" pitchFamily="34" charset="0"/>
                  <a:cs typeface="Tahoma" pitchFamily="34" charset="0"/>
                </a:rPr>
                <a:t>Grading</a:t>
              </a:r>
              <a:r>
                <a:rPr lang="it-IT" sz="1400" b="1" dirty="0" smtClean="0">
                  <a:solidFill>
                    <a:srgbClr val="00060C"/>
                  </a:solidFill>
                  <a:effectLst>
                    <a:outerShdw blurRad="38100" dist="38100" dir="2700000" algn="tl">
                      <a:srgbClr val="000000">
                        <a:alpha val="43137"/>
                      </a:srgbClr>
                    </a:outerShdw>
                  </a:effectLst>
                  <a:latin typeface="Tahoma" pitchFamily="34" charset="0"/>
                  <a:ea typeface="Tahoma" pitchFamily="34" charset="0"/>
                  <a:cs typeface="Tahoma" pitchFamily="34" charset="0"/>
                </a:rPr>
                <a:t> angina</a:t>
              </a:r>
            </a:p>
            <a:p>
              <a:pPr algn="ctr">
                <a:lnSpc>
                  <a:spcPts val="600"/>
                </a:lnSpc>
              </a:pPr>
              <a:endParaRPr lang="it-IT" sz="1400" b="1" dirty="0" smtClean="0">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endParaRPr>
            </a:p>
            <a:p>
              <a:pPr algn="ctr"/>
              <a:r>
                <a:rPr lang="it-IT" sz="14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a:t>
              </a:r>
              <a:endParaRPr lang="it-IT" sz="14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pPr algn="ctr"/>
              <a:r>
                <a:rPr lang="it-IT" sz="1400" b="1" i="1" dirty="0"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Canadian CV Society </a:t>
              </a:r>
              <a:r>
                <a:rPr lang="it-IT" sz="1400" b="1" i="1" dirty="0" err="1"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classification</a:t>
              </a:r>
              <a:endParaRPr lang="it-IT" sz="1400" b="1" i="1"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3" name="Freccia in giù 2"/>
            <p:cNvSpPr/>
            <p:nvPr/>
          </p:nvSpPr>
          <p:spPr>
            <a:xfrm rot="5400000">
              <a:off x="2248658" y="2816810"/>
              <a:ext cx="299822" cy="31475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 name="Gruppo 6"/>
          <p:cNvGrpSpPr/>
          <p:nvPr/>
        </p:nvGrpSpPr>
        <p:grpSpPr>
          <a:xfrm>
            <a:off x="6107859" y="2717605"/>
            <a:ext cx="2712613" cy="1677382"/>
            <a:chOff x="6107859" y="2717605"/>
            <a:chExt cx="2712613" cy="1677382"/>
          </a:xfrm>
        </p:grpSpPr>
        <p:sp>
          <p:nvSpPr>
            <p:cNvPr id="15" name="Freccia in giù 14"/>
            <p:cNvSpPr/>
            <p:nvPr/>
          </p:nvSpPr>
          <p:spPr>
            <a:xfrm rot="5400000" flipV="1">
              <a:off x="6083849" y="2837167"/>
              <a:ext cx="299822" cy="25180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p:cNvSpPr txBox="1"/>
            <p:nvPr/>
          </p:nvSpPr>
          <p:spPr>
            <a:xfrm>
              <a:off x="6300192" y="2717605"/>
              <a:ext cx="2520280" cy="1677382"/>
            </a:xfrm>
            <a:prstGeom prst="rect">
              <a:avLst/>
            </a:prstGeom>
            <a:noFill/>
          </p:spPr>
          <p:txBody>
            <a:bodyPr wrap="square" rtlCol="0">
              <a:spAutoFit/>
            </a:bodyPr>
            <a:lstStyle/>
            <a:p>
              <a:pPr algn="ctr"/>
              <a:r>
                <a:rPr lang="it-IT" sz="1400" b="1" dirty="0" err="1" smtClean="0">
                  <a:solidFill>
                    <a:srgbClr val="00060C"/>
                  </a:solidFill>
                  <a:effectLst>
                    <a:outerShdw blurRad="38100" dist="38100" dir="2700000" algn="tl">
                      <a:srgbClr val="000000">
                        <a:alpha val="43137"/>
                      </a:srgbClr>
                    </a:outerShdw>
                  </a:effectLst>
                  <a:latin typeface="Tahoma" pitchFamily="34" charset="0"/>
                  <a:ea typeface="Tahoma" pitchFamily="34" charset="0"/>
                  <a:cs typeface="Tahoma" pitchFamily="34" charset="0"/>
                </a:rPr>
                <a:t>Documenting</a:t>
              </a:r>
              <a:r>
                <a:rPr lang="it-IT" sz="1400" b="1" dirty="0" smtClean="0">
                  <a:solidFill>
                    <a:srgbClr val="00060C"/>
                  </a:solidFill>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it-IT" sz="1400" b="1" dirty="0" err="1" smtClean="0">
                  <a:solidFill>
                    <a:srgbClr val="00060C"/>
                  </a:solidFill>
                  <a:effectLst>
                    <a:outerShdw blurRad="38100" dist="38100" dir="2700000" algn="tl">
                      <a:srgbClr val="000000">
                        <a:alpha val="43137"/>
                      </a:srgbClr>
                    </a:outerShdw>
                  </a:effectLst>
                  <a:latin typeface="Tahoma" pitchFamily="34" charset="0"/>
                  <a:ea typeface="Tahoma" pitchFamily="34" charset="0"/>
                  <a:cs typeface="Tahoma" pitchFamily="34" charset="0"/>
                </a:rPr>
                <a:t>myocardial</a:t>
              </a:r>
              <a:r>
                <a:rPr lang="it-IT" sz="1400" b="1" dirty="0" smtClean="0">
                  <a:solidFill>
                    <a:srgbClr val="00060C"/>
                  </a:solidFill>
                  <a:effectLst>
                    <a:outerShdw blurRad="38100" dist="38100" dir="2700000" algn="tl">
                      <a:srgbClr val="000000">
                        <a:alpha val="43137"/>
                      </a:srgbClr>
                    </a:outerShdw>
                  </a:effectLst>
                  <a:latin typeface="Tahoma" pitchFamily="34" charset="0"/>
                  <a:ea typeface="Tahoma" pitchFamily="34" charset="0"/>
                  <a:cs typeface="Tahoma" pitchFamily="34" charset="0"/>
                </a:rPr>
                <a:t> ischemia</a:t>
              </a:r>
            </a:p>
            <a:p>
              <a:pPr algn="ctr">
                <a:lnSpc>
                  <a:spcPts val="600"/>
                </a:lnSpc>
              </a:pPr>
              <a:endParaRPr lang="it-IT" sz="1400" b="1" dirty="0" smtClean="0">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endParaRPr>
            </a:p>
            <a:p>
              <a:pPr algn="ctr"/>
              <a:r>
                <a:rPr lang="it-IT" sz="14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a:t>
              </a:r>
              <a:endParaRPr lang="it-IT" sz="14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r>
                <a:rPr lang="it-IT" sz="1400" b="1" i="1"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 </a:t>
              </a:r>
              <a:r>
                <a:rPr lang="it-IT" sz="1400" b="1" i="1" dirty="0"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EST</a:t>
              </a:r>
            </a:p>
            <a:p>
              <a:r>
                <a:rPr lang="it-IT" sz="1400" b="1" i="1" dirty="0"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 </a:t>
              </a:r>
              <a:r>
                <a:rPr lang="it-IT" sz="1400" b="1" i="1" dirty="0" err="1"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Dobutamine</a:t>
              </a:r>
              <a:r>
                <a:rPr lang="it-IT" sz="1400" b="1" i="1" dirty="0"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it-IT" sz="1400" b="1" i="1" dirty="0" err="1"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echo</a:t>
              </a:r>
              <a:endParaRPr lang="it-IT" sz="1400" b="1" i="1" dirty="0"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r>
                <a:rPr lang="it-IT" sz="1400" b="1" i="1" dirty="0"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 </a:t>
              </a:r>
              <a:r>
                <a:rPr lang="it-IT" sz="1400" b="1" i="1" dirty="0" err="1"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Myocardial</a:t>
              </a:r>
              <a:r>
                <a:rPr lang="it-IT" sz="1400" b="1" i="1" dirty="0"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SPECT</a:t>
              </a:r>
            </a:p>
            <a:p>
              <a:r>
                <a:rPr lang="it-IT" sz="1400" b="1" i="1" dirty="0"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 </a:t>
              </a:r>
              <a:r>
                <a:rPr lang="it-IT" sz="1400" b="1" i="1" dirty="0" err="1"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Cardiac</a:t>
              </a:r>
              <a:r>
                <a:rPr lang="it-IT" sz="1400" b="1" i="1" dirty="0"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NMR w stress</a:t>
              </a:r>
              <a:endParaRPr lang="it-IT" sz="1400" b="1" i="1"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grpSp>
      <p:grpSp>
        <p:nvGrpSpPr>
          <p:cNvPr id="9" name="Gruppo 8"/>
          <p:cNvGrpSpPr/>
          <p:nvPr/>
        </p:nvGrpSpPr>
        <p:grpSpPr>
          <a:xfrm>
            <a:off x="1907704" y="4941168"/>
            <a:ext cx="5112568" cy="1314147"/>
            <a:chOff x="1907704" y="4941168"/>
            <a:chExt cx="5112568" cy="1314147"/>
          </a:xfrm>
        </p:grpSpPr>
        <p:sp>
          <p:nvSpPr>
            <p:cNvPr id="19" name="Freccia in giù 18"/>
            <p:cNvSpPr/>
            <p:nvPr/>
          </p:nvSpPr>
          <p:spPr>
            <a:xfrm>
              <a:off x="4263006" y="4941168"/>
              <a:ext cx="304541" cy="285250"/>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p:cNvSpPr txBox="1"/>
            <p:nvPr/>
          </p:nvSpPr>
          <p:spPr>
            <a:xfrm>
              <a:off x="1907704" y="5301208"/>
              <a:ext cx="5112568" cy="954107"/>
            </a:xfrm>
            <a:prstGeom prst="rect">
              <a:avLst/>
            </a:prstGeom>
            <a:solidFill>
              <a:srgbClr val="FFC000"/>
            </a:solidFill>
          </p:spPr>
          <p:txBody>
            <a:bodyPr wrap="square" rtlCol="0">
              <a:spAutoFit/>
            </a:bodyPr>
            <a:lstStyle/>
            <a:p>
              <a:pPr algn="ctr"/>
              <a:r>
                <a:rPr lang="it-IT" sz="1400" b="1" dirty="0"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CAD due to 1 or </a:t>
              </a:r>
              <a:r>
                <a:rPr lang="it-IT" sz="1400" b="1" dirty="0" err="1"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several</a:t>
              </a:r>
              <a:r>
                <a:rPr lang="it-IT" sz="1400" b="1" dirty="0"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it-IT" sz="1400" b="1" dirty="0" err="1"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significant</a:t>
              </a:r>
              <a:r>
                <a:rPr lang="it-IT" sz="1400" b="1" dirty="0"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it-IT" sz="1400" b="1" dirty="0" err="1"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epicardial</a:t>
              </a:r>
              <a:r>
                <a:rPr lang="it-IT" sz="1400" b="1" dirty="0"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it-IT" sz="1400" b="1" dirty="0" err="1"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stenoses</a:t>
              </a:r>
              <a:r>
                <a:rPr lang="it-IT" sz="1400" b="1" dirty="0"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and/or </a:t>
              </a:r>
              <a:r>
                <a:rPr lang="it-IT" sz="1400" b="1" dirty="0" err="1"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microvascular</a:t>
              </a:r>
              <a:r>
                <a:rPr lang="it-IT" sz="1400" b="1" dirty="0"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it-IT" sz="1400" b="1" dirty="0" err="1"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dysfunction</a:t>
              </a:r>
              <a:r>
                <a:rPr lang="it-IT" sz="1400" b="1" dirty="0"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it-IT" sz="1400" b="1" dirty="0" err="1"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where</a:t>
              </a:r>
              <a:r>
                <a:rPr lang="it-IT" sz="1400" b="1" dirty="0"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PCI or bypass </a:t>
              </a:r>
              <a:r>
                <a:rPr lang="it-IT" sz="1400" b="1" dirty="0" err="1"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cannot</a:t>
              </a:r>
              <a:r>
                <a:rPr lang="it-IT" sz="1400" b="1" dirty="0"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it-IT" sz="1400" b="1" dirty="0" err="1"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reasonable</a:t>
              </a:r>
              <a:r>
                <a:rPr lang="it-IT" sz="1400" b="1" dirty="0"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it-IT" sz="1400" b="1" dirty="0" err="1"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attempted</a:t>
              </a:r>
              <a:r>
                <a:rPr lang="it-IT" sz="1400" b="1" dirty="0"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or </a:t>
              </a:r>
              <a:r>
                <a:rPr lang="it-IT" sz="1400" b="1" dirty="0" err="1"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is</a:t>
              </a:r>
              <a:r>
                <a:rPr lang="it-IT" sz="1400" b="1" dirty="0"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it-IT" sz="1400" b="1" dirty="0" err="1"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nor</a:t>
              </a:r>
              <a:r>
                <a:rPr lang="it-IT" sz="1400" b="1" dirty="0"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it-IT" sz="1400" b="1" dirty="0" err="1"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expected</a:t>
              </a:r>
              <a:r>
                <a:rPr lang="it-IT" sz="1400" b="1" dirty="0"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to </a:t>
              </a:r>
              <a:r>
                <a:rPr lang="it-IT" sz="1400" b="1" dirty="0" err="1"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improve</a:t>
              </a:r>
              <a:r>
                <a:rPr lang="it-IT" sz="1400" b="1" dirty="0"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it-IT" sz="1400" b="1" dirty="0" err="1"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myocardial</a:t>
              </a:r>
              <a:r>
                <a:rPr lang="it-IT" sz="1400" b="1" dirty="0"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it-IT" sz="1400" b="1" dirty="0" err="1"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perfusion</a:t>
              </a:r>
              <a:r>
                <a:rPr lang="it-IT" sz="1400" b="1" dirty="0"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a:t>
              </a:r>
              <a:endParaRPr lang="it-IT" sz="1400" b="1"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262801670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79512" y="404664"/>
            <a:ext cx="8783766" cy="5374950"/>
          </a:xfrm>
          <a:prstGeom prst="rect">
            <a:avLst/>
          </a:prstGeom>
        </p:spPr>
      </p:pic>
      <p:sp>
        <p:nvSpPr>
          <p:cNvPr id="2" name="Titolo 1"/>
          <p:cNvSpPr>
            <a:spLocks noGrp="1"/>
          </p:cNvSpPr>
          <p:nvPr>
            <p:ph type="title"/>
          </p:nvPr>
        </p:nvSpPr>
        <p:spPr>
          <a:xfrm>
            <a:off x="457200" y="704088"/>
            <a:ext cx="8229600" cy="636680"/>
          </a:xfrm>
        </p:spPr>
        <p:txBody>
          <a:bodyPr>
            <a:normAutofit fontScale="90000"/>
          </a:bodyPr>
          <a:lstStyle/>
          <a:p>
            <a:pPr algn="ctr"/>
            <a:r>
              <a:rPr lang="it-IT" sz="4500" b="1" dirty="0" err="1" smtClean="0">
                <a:solidFill>
                  <a:schemeClr val="tx1"/>
                </a:solidFill>
              </a:rPr>
              <a:t>Preamble</a:t>
            </a:r>
            <a:r>
              <a:rPr lang="it-IT" sz="4500" b="1" dirty="0" smtClean="0">
                <a:solidFill>
                  <a:schemeClr val="tx1"/>
                </a:solidFill>
              </a:rPr>
              <a:t> (II)</a:t>
            </a:r>
            <a:endParaRPr lang="it-IT" sz="4500" b="1" dirty="0">
              <a:solidFill>
                <a:schemeClr val="tx1"/>
              </a:solidFill>
            </a:endParaRPr>
          </a:p>
        </p:txBody>
      </p:sp>
      <p:sp>
        <p:nvSpPr>
          <p:cNvPr id="3" name="Segnaposto contenuto 2"/>
          <p:cNvSpPr>
            <a:spLocks noGrp="1"/>
          </p:cNvSpPr>
          <p:nvPr>
            <p:ph idx="1"/>
          </p:nvPr>
        </p:nvSpPr>
        <p:spPr>
          <a:xfrm>
            <a:off x="457200" y="1560160"/>
            <a:ext cx="8229600" cy="4389120"/>
          </a:xfrm>
        </p:spPr>
        <p:txBody>
          <a:bodyPr>
            <a:normAutofit/>
          </a:bodyPr>
          <a:lstStyle/>
          <a:p>
            <a:r>
              <a:rPr lang="en-US" dirty="0"/>
              <a:t>P</a:t>
            </a:r>
            <a:r>
              <a:rPr lang="en-US" dirty="0" smtClean="0"/>
              <a:t>atients </a:t>
            </a:r>
            <a:r>
              <a:rPr lang="en-US" dirty="0"/>
              <a:t>can develop </a:t>
            </a:r>
            <a:r>
              <a:rPr lang="en-US" b="1" dirty="0"/>
              <a:t>persistent symptoms and pessimistic health beliefs, translating to negative </a:t>
            </a:r>
            <a:r>
              <a:rPr lang="en-US" b="1" dirty="0" err="1"/>
              <a:t>behaviours</a:t>
            </a:r>
            <a:r>
              <a:rPr lang="en-US" b="1" dirty="0"/>
              <a:t> and an impaired quality of life.</a:t>
            </a:r>
            <a:r>
              <a:rPr lang="en-US" dirty="0"/>
              <a:t> In this regard, a shift in our approach of RA to that of managing a </a:t>
            </a:r>
            <a:r>
              <a:rPr lang="en-US" b="1" dirty="0"/>
              <a:t>‘chronic chest pain syndrome’ </a:t>
            </a:r>
            <a:r>
              <a:rPr lang="en-US" dirty="0"/>
              <a:t>may help us not only to better appreciate the multifactorial </a:t>
            </a:r>
            <a:r>
              <a:rPr lang="en-US" dirty="0" err="1"/>
              <a:t>aetiologies</a:t>
            </a:r>
            <a:r>
              <a:rPr lang="en-US" dirty="0"/>
              <a:t> that are in operation in any given patient but also encourage the use of a </a:t>
            </a:r>
            <a:r>
              <a:rPr lang="en-US" b="1" dirty="0"/>
              <a:t>holistic approach </a:t>
            </a:r>
            <a:r>
              <a:rPr lang="en-US" dirty="0"/>
              <a:t>to manage these patients more effectively.</a:t>
            </a:r>
          </a:p>
          <a:p>
            <a:endParaRPr lang="it-IT" b="1" dirty="0"/>
          </a:p>
        </p:txBody>
      </p:sp>
      <p:sp>
        <p:nvSpPr>
          <p:cNvPr id="8" name="CasellaDiTesto 7"/>
          <p:cNvSpPr txBox="1"/>
          <p:nvPr/>
        </p:nvSpPr>
        <p:spPr>
          <a:xfrm>
            <a:off x="611560" y="6309320"/>
            <a:ext cx="4803431" cy="369332"/>
          </a:xfrm>
          <a:prstGeom prst="rect">
            <a:avLst/>
          </a:prstGeom>
          <a:noFill/>
        </p:spPr>
        <p:txBody>
          <a:bodyPr wrap="none" rtlCol="0">
            <a:spAutoFit/>
          </a:bodyPr>
          <a:lstStyle/>
          <a:p>
            <a:r>
              <a:rPr lang="it-IT" dirty="0" smtClean="0"/>
              <a:t>ECR-</a:t>
            </a:r>
            <a:r>
              <a:rPr lang="it-IT" dirty="0" err="1" smtClean="0"/>
              <a:t>Vol</a:t>
            </a:r>
            <a:r>
              <a:rPr lang="it-IT" dirty="0" smtClean="0"/>
              <a:t> 11 </a:t>
            </a:r>
            <a:r>
              <a:rPr lang="it-IT" dirty="0" err="1" smtClean="0"/>
              <a:t>Issue</a:t>
            </a:r>
            <a:r>
              <a:rPr lang="it-IT" dirty="0" smtClean="0"/>
              <a:t> 2 </a:t>
            </a:r>
            <a:r>
              <a:rPr lang="it-IT" dirty="0" err="1" smtClean="0"/>
              <a:t>winter</a:t>
            </a:r>
            <a:r>
              <a:rPr lang="it-IT" dirty="0" smtClean="0"/>
              <a:t> 2016 </a:t>
            </a:r>
            <a:r>
              <a:rPr lang="it-IT" dirty="0" err="1" smtClean="0"/>
              <a:t>Kewin</a:t>
            </a:r>
            <a:r>
              <a:rPr lang="it-IT" dirty="0" smtClean="0"/>
              <a:t> </a:t>
            </a:r>
            <a:r>
              <a:rPr lang="it-IT" dirty="0" err="1" smtClean="0"/>
              <a:t>Cheng</a:t>
            </a:r>
            <a:r>
              <a:rPr lang="it-IT" dirty="0" smtClean="0"/>
              <a:t> et al</a:t>
            </a:r>
            <a:endParaRPr lang="it-IT" dirty="0"/>
          </a:p>
        </p:txBody>
      </p:sp>
    </p:spTree>
    <p:extLst>
      <p:ext uri="{BB962C8B-B14F-4D97-AF65-F5344CB8AC3E}">
        <p14:creationId xmlns:p14="http://schemas.microsoft.com/office/powerpoint/2010/main" val="1850376667"/>
      </p:ext>
    </p:extLst>
  </p:cSld>
  <p:clrMapOvr>
    <a:masterClrMapping/>
  </p:clrMapOvr>
  <p:transition>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11560" y="1423809"/>
            <a:ext cx="7997518" cy="4608512"/>
          </a:xfrm>
          <a:prstGeom prst="rect">
            <a:avLst/>
          </a:prstGeom>
          <a:solidFill>
            <a:srgbClr val="CCECFF">
              <a:alpha val="1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pic>
        <p:nvPicPr>
          <p:cNvPr id="1026" name="Picture 2" descr="T:\Cartelle Condivise\Scanner\segremo\20151118190826994_0001.jpg"/>
          <p:cNvPicPr>
            <a:picLocks noChangeAspect="1" noChangeArrowheads="1"/>
          </p:cNvPicPr>
          <p:nvPr/>
        </p:nvPicPr>
        <p:blipFill rotWithShape="1">
          <a:blip r:embed="rId2">
            <a:extLst>
              <a:ext uri="{28A0092B-C50C-407E-A947-70E740481C1C}">
                <a14:useLocalDpi xmlns:a14="http://schemas.microsoft.com/office/drawing/2010/main" val="0"/>
              </a:ext>
            </a:extLst>
          </a:blip>
          <a:srcRect l="19174" t="15363" r="47306" b="15522"/>
          <a:stretch/>
        </p:blipFill>
        <p:spPr bwMode="auto">
          <a:xfrm rot="5400000">
            <a:off x="2701843" y="1198622"/>
            <a:ext cx="3470608" cy="5058886"/>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7092280" y="2204864"/>
            <a:ext cx="1016625" cy="3108543"/>
          </a:xfrm>
          <a:prstGeom prst="rect">
            <a:avLst/>
          </a:prstGeom>
          <a:noFill/>
        </p:spPr>
        <p:txBody>
          <a:bodyPr wrap="none" rtlCol="0">
            <a:spAutoFit/>
          </a:bodyPr>
          <a:lstStyle/>
          <a:p>
            <a:r>
              <a:rPr lang="it-IT" sz="14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7-8 </a:t>
            </a:r>
            <a:r>
              <a:rPr lang="it-IT" sz="1400" b="1" dirty="0" err="1"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METs</a:t>
            </a:r>
            <a:endParaRPr lang="it-IT" sz="14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endParaRPr lang="it-IT" sz="14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endParaRPr lang="it-IT" sz="14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endParaRPr lang="it-IT" sz="14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endParaRPr lang="it-IT" sz="14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r>
              <a:rPr lang="it-IT" sz="14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5-6 </a:t>
            </a:r>
            <a:r>
              <a:rPr lang="it-IT" sz="1400" b="1" dirty="0" err="1"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METs</a:t>
            </a:r>
            <a:endParaRPr lang="it-IT" sz="14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endParaRPr lang="it-IT" sz="14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endParaRPr lang="it-IT" sz="14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endParaRPr lang="it-IT" sz="14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endParaRPr lang="it-IT" sz="14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r>
              <a:rPr lang="it-IT" sz="14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3-4 </a:t>
            </a:r>
            <a:r>
              <a:rPr lang="it-IT" sz="1400" b="1" dirty="0" err="1"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METs</a:t>
            </a:r>
            <a:endParaRPr lang="it-IT" sz="14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endParaRPr lang="it-IT" sz="14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endParaRPr lang="it-IT" sz="14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r>
              <a:rPr lang="it-IT" sz="1400" b="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1-2 </a:t>
            </a:r>
            <a:r>
              <a:rPr lang="it-IT" sz="1400" b="1" dirty="0" err="1"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METs</a:t>
            </a:r>
            <a:endParaRPr lang="it-IT" sz="1400" b="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5" name="Text Box 4"/>
          <p:cNvSpPr txBox="1">
            <a:spLocks noChangeArrowheads="1"/>
          </p:cNvSpPr>
          <p:nvPr/>
        </p:nvSpPr>
        <p:spPr bwMode="auto">
          <a:xfrm>
            <a:off x="5364088" y="5991091"/>
            <a:ext cx="2664296" cy="246221"/>
          </a:xfrm>
          <a:prstGeom prst="rect">
            <a:avLst/>
          </a:prstGeom>
          <a:solidFill>
            <a:srgbClr val="FF9900"/>
          </a:solidFill>
          <a:ln>
            <a:noFill/>
          </a:ln>
          <a:effectLst/>
          <a:extLst/>
        </p:spPr>
        <p:txBody>
          <a:bodyPr wrap="square">
            <a:spAutoFit/>
          </a:bodyPr>
          <a:lstStyle/>
          <a:p>
            <a:pPr algn="ctr">
              <a:lnSpc>
                <a:spcPct val="100000"/>
              </a:lnSpc>
            </a:pPr>
            <a:r>
              <a:rPr lang="en-US" sz="1000" b="1" u="sng" dirty="0" smtClean="0">
                <a:solidFill>
                  <a:schemeClr val="bg1"/>
                </a:solidFill>
                <a:latin typeface="Tahoma" pitchFamily="34" charset="0"/>
                <a:ea typeface="Tahoma" pitchFamily="34" charset="0"/>
                <a:cs typeface="Tahoma" pitchFamily="34" charset="0"/>
              </a:rPr>
              <a:t>Campeau L</a:t>
            </a:r>
            <a:r>
              <a:rPr lang="en-US" sz="1000" b="1" i="1" dirty="0" smtClean="0">
                <a:solidFill>
                  <a:schemeClr val="bg1"/>
                </a:solidFill>
                <a:latin typeface="Tahoma" pitchFamily="34" charset="0"/>
                <a:ea typeface="Tahoma" pitchFamily="34" charset="0"/>
                <a:cs typeface="Tahoma" pitchFamily="34" charset="0"/>
              </a:rPr>
              <a:t>. Circulation </a:t>
            </a:r>
            <a:r>
              <a:rPr lang="en-US" sz="1000" b="1" dirty="0" smtClean="0">
                <a:solidFill>
                  <a:schemeClr val="bg1"/>
                </a:solidFill>
                <a:latin typeface="Tahoma" pitchFamily="34" charset="0"/>
                <a:ea typeface="Tahoma" pitchFamily="34" charset="0"/>
                <a:cs typeface="Tahoma" pitchFamily="34" charset="0"/>
              </a:rPr>
              <a:t>1976;54:522</a:t>
            </a:r>
          </a:p>
        </p:txBody>
      </p:sp>
      <p:sp>
        <p:nvSpPr>
          <p:cNvPr id="6" name="Rectangle 10"/>
          <p:cNvSpPr>
            <a:spLocks noChangeArrowheads="1"/>
          </p:cNvSpPr>
          <p:nvPr/>
        </p:nvSpPr>
        <p:spPr bwMode="auto">
          <a:xfrm>
            <a:off x="611560" y="415697"/>
            <a:ext cx="7997518" cy="848338"/>
          </a:xfrm>
          <a:prstGeom prst="rect">
            <a:avLst/>
          </a:prstGeom>
          <a:solidFill>
            <a:srgbClr val="FFC000"/>
          </a:solidFill>
          <a:ln w="6350">
            <a:noFill/>
            <a:miter lim="800000"/>
            <a:headEnd/>
            <a:tailEnd/>
          </a:ln>
        </p:spPr>
        <p:txBody>
          <a:bodyPr anchor="ctr"/>
          <a:lstStyle/>
          <a:p>
            <a:pPr algn="ctr">
              <a:tabLst>
                <a:tab pos="900113" algn="l"/>
              </a:tabLst>
              <a:defRPr/>
            </a:pPr>
            <a:r>
              <a:rPr lang="it-IT" sz="2400" b="1" dirty="0" err="1" smtClean="0">
                <a:solidFill>
                  <a:schemeClr val="bg1"/>
                </a:solidFill>
                <a:effectLst>
                  <a:outerShdw blurRad="38100" dist="38100" dir="2700000" algn="tl">
                    <a:srgbClr val="000000">
                      <a:alpha val="43137"/>
                    </a:srgbClr>
                  </a:outerShdw>
                </a:effectLst>
                <a:latin typeface="Arial Black" panose="020B0A04020102020204" pitchFamily="34" charset="0"/>
                <a:ea typeface="ＭＳ Ｐゴシック" pitchFamily="-107" charset="-128"/>
              </a:rPr>
              <a:t>Grading</a:t>
            </a:r>
            <a:r>
              <a:rPr lang="it-IT" sz="2400" b="1" dirty="0" smtClean="0">
                <a:solidFill>
                  <a:schemeClr val="bg1"/>
                </a:solidFill>
                <a:effectLst>
                  <a:outerShdw blurRad="38100" dist="38100" dir="2700000" algn="tl">
                    <a:srgbClr val="000000">
                      <a:alpha val="43137"/>
                    </a:srgbClr>
                  </a:outerShdw>
                </a:effectLst>
                <a:latin typeface="Arial Black" panose="020B0A04020102020204" pitchFamily="34" charset="0"/>
                <a:ea typeface="ＭＳ Ｐゴシック" pitchFamily="-107" charset="-128"/>
              </a:rPr>
              <a:t> angina pectoris</a:t>
            </a:r>
          </a:p>
          <a:p>
            <a:pPr algn="ctr">
              <a:tabLst>
                <a:tab pos="900113" algn="l"/>
              </a:tabLst>
              <a:defRPr/>
            </a:pPr>
            <a:r>
              <a:rPr lang="it-IT" sz="2000" b="1" i="1" dirty="0" smtClean="0">
                <a:solidFill>
                  <a:srgbClr val="FF0000"/>
                </a:solidFill>
                <a:effectLst>
                  <a:outerShdw blurRad="38100" dist="38100" dir="2700000" algn="tl">
                    <a:srgbClr val="000000">
                      <a:alpha val="43137"/>
                    </a:srgbClr>
                  </a:outerShdw>
                </a:effectLst>
                <a:latin typeface="Tahoma" pitchFamily="34" charset="0"/>
                <a:ea typeface="ＭＳ Ｐゴシック" pitchFamily="-107" charset="-128"/>
              </a:rPr>
              <a:t>The Canadian </a:t>
            </a:r>
            <a:r>
              <a:rPr lang="it-IT" sz="2000" b="1" i="1" dirty="0" err="1" smtClean="0">
                <a:solidFill>
                  <a:srgbClr val="FF0000"/>
                </a:solidFill>
                <a:effectLst>
                  <a:outerShdw blurRad="38100" dist="38100" dir="2700000" algn="tl">
                    <a:srgbClr val="000000">
                      <a:alpha val="43137"/>
                    </a:srgbClr>
                  </a:outerShdw>
                </a:effectLst>
                <a:latin typeface="Tahoma" pitchFamily="34" charset="0"/>
                <a:ea typeface="ＭＳ Ｐゴシック" pitchFamily="-107" charset="-128"/>
              </a:rPr>
              <a:t>Cardiovascular</a:t>
            </a:r>
            <a:r>
              <a:rPr lang="it-IT" sz="2000" b="1" i="1" dirty="0" smtClean="0">
                <a:solidFill>
                  <a:srgbClr val="FF0000"/>
                </a:solidFill>
                <a:effectLst>
                  <a:outerShdw blurRad="38100" dist="38100" dir="2700000" algn="tl">
                    <a:srgbClr val="000000">
                      <a:alpha val="43137"/>
                    </a:srgbClr>
                  </a:outerShdw>
                </a:effectLst>
                <a:latin typeface="Tahoma" pitchFamily="34" charset="0"/>
                <a:ea typeface="ＭＳ Ｐゴシック" pitchFamily="-107" charset="-128"/>
              </a:rPr>
              <a:t> Society </a:t>
            </a:r>
            <a:r>
              <a:rPr lang="it-IT" sz="2000" b="1" i="1" dirty="0" err="1" smtClean="0">
                <a:solidFill>
                  <a:srgbClr val="FF0000"/>
                </a:solidFill>
                <a:effectLst>
                  <a:outerShdw blurRad="38100" dist="38100" dir="2700000" algn="tl">
                    <a:srgbClr val="000000">
                      <a:alpha val="43137"/>
                    </a:srgbClr>
                  </a:outerShdw>
                </a:effectLst>
                <a:latin typeface="Tahoma" pitchFamily="34" charset="0"/>
                <a:ea typeface="ＭＳ Ｐゴシック" pitchFamily="-107" charset="-128"/>
              </a:rPr>
              <a:t>classification</a:t>
            </a:r>
            <a:endParaRPr lang="it-IT" sz="2000" b="1" i="1" dirty="0" smtClean="0">
              <a:solidFill>
                <a:srgbClr val="FF0000"/>
              </a:solidFill>
              <a:effectLst>
                <a:outerShdw blurRad="38100" dist="38100" dir="2700000" algn="tl">
                  <a:srgbClr val="000000">
                    <a:alpha val="43137"/>
                  </a:srgbClr>
                </a:outerShdw>
              </a:effectLst>
              <a:latin typeface="Tahoma" pitchFamily="34" charset="0"/>
              <a:ea typeface="ＭＳ Ｐゴシック" pitchFamily="-107" charset="-128"/>
            </a:endParaRPr>
          </a:p>
        </p:txBody>
      </p:sp>
      <p:sp>
        <p:nvSpPr>
          <p:cNvPr id="3" name="Parentesi graffa aperta 2"/>
          <p:cNvSpPr/>
          <p:nvPr/>
        </p:nvSpPr>
        <p:spPr>
          <a:xfrm>
            <a:off x="1547664" y="4149080"/>
            <a:ext cx="216024" cy="1320679"/>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7" name="CasellaDiTesto 6"/>
          <p:cNvSpPr txBox="1"/>
          <p:nvPr/>
        </p:nvSpPr>
        <p:spPr>
          <a:xfrm>
            <a:off x="1000846" y="4602614"/>
            <a:ext cx="474810" cy="338554"/>
          </a:xfrm>
          <a:prstGeom prst="rect">
            <a:avLst/>
          </a:prstGeom>
          <a:noFill/>
        </p:spPr>
        <p:txBody>
          <a:bodyPr wrap="none" rtlCol="0">
            <a:spAutoFit/>
          </a:bodyPr>
          <a:lstStyle/>
          <a:p>
            <a:pPr algn="ctr"/>
            <a:r>
              <a:rPr lang="it-IT" sz="1600" b="1" dirty="0" smtClean="0">
                <a:latin typeface="Tahoma" pitchFamily="34" charset="0"/>
                <a:ea typeface="Tahoma" pitchFamily="34" charset="0"/>
                <a:cs typeface="Tahoma" pitchFamily="34" charset="0"/>
              </a:rPr>
              <a:t>RA</a:t>
            </a:r>
            <a:endParaRPr lang="it-IT" sz="1600" b="1" dirty="0">
              <a:latin typeface="Tahoma" pitchFamily="34" charset="0"/>
              <a:ea typeface="Tahoma" pitchFamily="34" charset="0"/>
              <a:cs typeface="Tahoma" pitchFamily="34" charset="0"/>
            </a:endParaRPr>
          </a:p>
        </p:txBody>
      </p:sp>
      <p:sp>
        <p:nvSpPr>
          <p:cNvPr id="8" name="Rettangolo 7"/>
          <p:cNvSpPr/>
          <p:nvPr/>
        </p:nvSpPr>
        <p:spPr>
          <a:xfrm>
            <a:off x="1907704" y="4046008"/>
            <a:ext cx="5058886" cy="1423751"/>
          </a:xfrm>
          <a:prstGeom prst="rect">
            <a:avLst/>
          </a:prstGeom>
          <a:solidFill>
            <a:srgbClr val="C00000">
              <a:alpha val="14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43789168"/>
      </p:ext>
    </p:extLst>
  </p:cSld>
  <p:clrMapOvr>
    <a:masterClrMapping/>
  </p:clrMapOvr>
  <p:transition>
    <p:wipe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a:xfrm>
            <a:off x="0" y="291990"/>
            <a:ext cx="9144000" cy="636680"/>
          </a:xfrm>
        </p:spPr>
        <p:txBody>
          <a:bodyPr>
            <a:noAutofit/>
          </a:bodyPr>
          <a:lstStyle/>
          <a:p>
            <a:pPr algn="ctr"/>
            <a:r>
              <a:rPr lang="it-IT" sz="2400" b="1" dirty="0" smtClean="0">
                <a:latin typeface="Arial Black" panose="020B0A04020102020204" pitchFamily="34" charset="0"/>
              </a:rPr>
              <a:t>Fenotipi anatomici dei pazienti non </a:t>
            </a:r>
            <a:r>
              <a:rPr lang="it-IT" sz="2400" b="1" dirty="0" err="1" smtClean="0">
                <a:latin typeface="Arial Black" panose="020B0A04020102020204" pitchFamily="34" charset="0"/>
              </a:rPr>
              <a:t>rivascolarizzabili</a:t>
            </a:r>
            <a:endParaRPr lang="it-IT" sz="2400" dirty="0">
              <a:latin typeface="Arial Black" panose="020B0A04020102020204" pitchFamily="34" charset="0"/>
            </a:endParaRPr>
          </a:p>
        </p:txBody>
      </p:sp>
      <p:sp>
        <p:nvSpPr>
          <p:cNvPr id="6" name="Rettangolo 5"/>
          <p:cNvSpPr/>
          <p:nvPr/>
        </p:nvSpPr>
        <p:spPr>
          <a:xfrm>
            <a:off x="2071670" y="1571636"/>
            <a:ext cx="2214578" cy="221457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rgbClr val="00060C"/>
                </a:solidFill>
              </a:rPr>
              <a:t>Profilo A:</a:t>
            </a:r>
          </a:p>
          <a:p>
            <a:pPr algn="ctr"/>
            <a:endParaRPr lang="it-IT" b="1" i="1" dirty="0" smtClean="0">
              <a:solidFill>
                <a:srgbClr val="00060C"/>
              </a:solidFill>
            </a:endParaRPr>
          </a:p>
          <a:p>
            <a:pPr algn="ctr"/>
            <a:r>
              <a:rPr lang="it-IT" b="1" i="1" dirty="0" smtClean="0">
                <a:solidFill>
                  <a:srgbClr val="00060C"/>
                </a:solidFill>
              </a:rPr>
              <a:t>Sospetta sindrome X</a:t>
            </a:r>
            <a:endParaRPr lang="it-IT" b="1" i="1" dirty="0">
              <a:solidFill>
                <a:srgbClr val="00060C"/>
              </a:solidFill>
            </a:endParaRPr>
          </a:p>
        </p:txBody>
      </p:sp>
      <p:sp>
        <p:nvSpPr>
          <p:cNvPr id="7" name="Rettangolo 6"/>
          <p:cNvSpPr/>
          <p:nvPr/>
        </p:nvSpPr>
        <p:spPr>
          <a:xfrm>
            <a:off x="4429124" y="1566698"/>
            <a:ext cx="2214578" cy="221457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rgbClr val="00060C"/>
                </a:solidFill>
              </a:rPr>
              <a:t>Profilo B:</a:t>
            </a:r>
          </a:p>
          <a:p>
            <a:pPr algn="ctr"/>
            <a:endParaRPr lang="it-IT" b="1" dirty="0" smtClean="0">
              <a:solidFill>
                <a:srgbClr val="00060C"/>
              </a:solidFill>
            </a:endParaRPr>
          </a:p>
          <a:p>
            <a:pPr algn="ctr"/>
            <a:r>
              <a:rPr lang="it-IT" b="1" i="1" dirty="0" smtClean="0">
                <a:solidFill>
                  <a:srgbClr val="00060C"/>
                </a:solidFill>
              </a:rPr>
              <a:t>Territorio a rischio limitato</a:t>
            </a:r>
          </a:p>
          <a:p>
            <a:pPr algn="ctr"/>
            <a:endParaRPr lang="it-IT" b="1" dirty="0">
              <a:solidFill>
                <a:srgbClr val="90C6F6"/>
              </a:solidFill>
            </a:endParaRPr>
          </a:p>
        </p:txBody>
      </p:sp>
      <p:sp>
        <p:nvSpPr>
          <p:cNvPr id="8" name="Rettangolo 7"/>
          <p:cNvSpPr/>
          <p:nvPr/>
        </p:nvSpPr>
        <p:spPr>
          <a:xfrm>
            <a:off x="2088295" y="4000528"/>
            <a:ext cx="2214578" cy="2214578"/>
          </a:xfrm>
          <a:prstGeom prst="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rgbClr val="00060C"/>
                </a:solidFill>
              </a:rPr>
              <a:t>Profilo C:</a:t>
            </a:r>
          </a:p>
          <a:p>
            <a:pPr algn="ctr"/>
            <a:endParaRPr lang="it-IT" b="1" dirty="0" smtClean="0">
              <a:solidFill>
                <a:srgbClr val="00060C"/>
              </a:solidFill>
            </a:endParaRPr>
          </a:p>
          <a:p>
            <a:pPr algn="ctr"/>
            <a:r>
              <a:rPr lang="it-IT" b="1" i="1" dirty="0" smtClean="0">
                <a:solidFill>
                  <a:srgbClr val="00060C"/>
                </a:solidFill>
              </a:rPr>
              <a:t>Malattia coronarica diffusa, “</a:t>
            </a:r>
            <a:r>
              <a:rPr lang="it-IT" b="1" i="1" dirty="0" err="1" smtClean="0">
                <a:solidFill>
                  <a:srgbClr val="00060C"/>
                </a:solidFill>
              </a:rPr>
              <a:t>thread-like</a:t>
            </a:r>
            <a:r>
              <a:rPr lang="it-IT" b="1" i="1" dirty="0" smtClean="0">
                <a:solidFill>
                  <a:srgbClr val="00060C"/>
                </a:solidFill>
              </a:rPr>
              <a:t>”</a:t>
            </a:r>
            <a:endParaRPr lang="it-IT" b="1" i="1" dirty="0">
              <a:solidFill>
                <a:srgbClr val="90C6F6"/>
              </a:solidFill>
            </a:endParaRPr>
          </a:p>
        </p:txBody>
      </p:sp>
      <p:sp>
        <p:nvSpPr>
          <p:cNvPr id="9" name="Rettangolo 8"/>
          <p:cNvSpPr/>
          <p:nvPr/>
        </p:nvSpPr>
        <p:spPr>
          <a:xfrm>
            <a:off x="4429124" y="4000528"/>
            <a:ext cx="2214578" cy="221457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rgbClr val="00060C"/>
                </a:solidFill>
              </a:rPr>
              <a:t>Profilo D:</a:t>
            </a:r>
          </a:p>
          <a:p>
            <a:pPr algn="ctr"/>
            <a:endParaRPr lang="it-IT" b="1" dirty="0" smtClean="0">
              <a:solidFill>
                <a:srgbClr val="00060C"/>
              </a:solidFill>
            </a:endParaRPr>
          </a:p>
          <a:p>
            <a:pPr algn="ctr"/>
            <a:r>
              <a:rPr lang="it-IT" b="1" i="1" dirty="0" smtClean="0">
                <a:solidFill>
                  <a:srgbClr val="00060C"/>
                </a:solidFill>
              </a:rPr>
              <a:t>Malattia coronarica end-stage</a:t>
            </a:r>
          </a:p>
          <a:p>
            <a:pPr algn="ctr"/>
            <a:endParaRPr lang="it-IT" b="1" i="1" dirty="0">
              <a:solidFill>
                <a:srgbClr val="90C6F6"/>
              </a:solidFill>
            </a:endParaRPr>
          </a:p>
        </p:txBody>
      </p:sp>
      <p:cxnSp>
        <p:nvCxnSpPr>
          <p:cNvPr id="11" name="Connettore 1 10"/>
          <p:cNvCxnSpPr/>
          <p:nvPr/>
        </p:nvCxnSpPr>
        <p:spPr>
          <a:xfrm rot="5400000">
            <a:off x="1750211" y="3893359"/>
            <a:ext cx="5214950" cy="0"/>
          </a:xfrm>
          <a:prstGeom prst="line">
            <a:avLst/>
          </a:prstGeom>
          <a:ln w="28575">
            <a:solidFill>
              <a:srgbClr val="00060C"/>
            </a:solidFill>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rot="10800000">
            <a:off x="1785918" y="3890902"/>
            <a:ext cx="5214974" cy="0"/>
          </a:xfrm>
          <a:prstGeom prst="line">
            <a:avLst/>
          </a:prstGeom>
          <a:ln w="28575">
            <a:solidFill>
              <a:srgbClr val="00060C"/>
            </a:solidFill>
          </a:ln>
        </p:spPr>
        <p:style>
          <a:lnRef idx="1">
            <a:schemeClr val="accent1"/>
          </a:lnRef>
          <a:fillRef idx="0">
            <a:schemeClr val="accent1"/>
          </a:fillRef>
          <a:effectRef idx="0">
            <a:schemeClr val="accent1"/>
          </a:effectRef>
          <a:fontRef idx="minor">
            <a:schemeClr val="tx1"/>
          </a:fontRef>
        </p:style>
      </p:cxnSp>
      <p:sp>
        <p:nvSpPr>
          <p:cNvPr id="10" name="Ovale 9"/>
          <p:cNvSpPr/>
          <p:nvPr/>
        </p:nvSpPr>
        <p:spPr>
          <a:xfrm rot="5400000">
            <a:off x="3249304" y="2538352"/>
            <a:ext cx="4680520" cy="2573383"/>
          </a:xfrm>
          <a:prstGeom prst="ellipse">
            <a:avLst/>
          </a:prstGeom>
          <a:solidFill>
            <a:schemeClr val="bg1">
              <a:alpha val="29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90C6F6"/>
              </a:solidFill>
            </a:endParaRPr>
          </a:p>
        </p:txBody>
      </p:sp>
      <p:sp>
        <p:nvSpPr>
          <p:cNvPr id="12" name="Rettangolo 11"/>
          <p:cNvSpPr/>
          <p:nvPr/>
        </p:nvSpPr>
        <p:spPr>
          <a:xfrm>
            <a:off x="2071545" y="4000528"/>
            <a:ext cx="2214578" cy="2214578"/>
          </a:xfrm>
          <a:prstGeom prst="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rgbClr val="00060C"/>
                </a:solidFill>
              </a:rPr>
              <a:t>Profilo C:</a:t>
            </a:r>
          </a:p>
          <a:p>
            <a:pPr algn="ctr"/>
            <a:endParaRPr lang="it-IT" b="1" dirty="0" smtClean="0">
              <a:solidFill>
                <a:srgbClr val="00060C"/>
              </a:solidFill>
            </a:endParaRPr>
          </a:p>
          <a:p>
            <a:pPr algn="ctr"/>
            <a:r>
              <a:rPr lang="it-IT" b="1" i="1" dirty="0" smtClean="0">
                <a:solidFill>
                  <a:srgbClr val="00060C"/>
                </a:solidFill>
              </a:rPr>
              <a:t>Malattia coronarica diffusa, “</a:t>
            </a:r>
            <a:r>
              <a:rPr lang="it-IT" b="1" i="1" dirty="0" err="1" smtClean="0">
                <a:solidFill>
                  <a:srgbClr val="00060C"/>
                </a:solidFill>
              </a:rPr>
              <a:t>thread-like</a:t>
            </a:r>
            <a:r>
              <a:rPr lang="it-IT" b="1" i="1" dirty="0" smtClean="0">
                <a:solidFill>
                  <a:srgbClr val="00060C"/>
                </a:solidFill>
              </a:rPr>
              <a:t>”</a:t>
            </a:r>
            <a:endParaRPr lang="it-IT" b="1" i="1" dirty="0">
              <a:solidFill>
                <a:srgbClr val="90C6F6"/>
              </a:solidFill>
            </a:endParaRPr>
          </a:p>
        </p:txBody>
      </p:sp>
    </p:spTree>
    <p:extLst>
      <p:ext uri="{BB962C8B-B14F-4D97-AF65-F5344CB8AC3E}">
        <p14:creationId xmlns:p14="http://schemas.microsoft.com/office/powerpoint/2010/main" val="189888621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60648"/>
            <a:ext cx="8229600" cy="636680"/>
          </a:xfrm>
        </p:spPr>
        <p:txBody>
          <a:bodyPr>
            <a:noAutofit/>
          </a:bodyPr>
          <a:lstStyle/>
          <a:p>
            <a:pPr algn="ctr"/>
            <a:r>
              <a:rPr lang="it-IT" sz="4400" b="1" dirty="0" err="1" smtClean="0">
                <a:solidFill>
                  <a:srgbClr val="FF0000"/>
                </a:solidFill>
              </a:rPr>
              <a:t>General</a:t>
            </a:r>
            <a:r>
              <a:rPr lang="it-IT" sz="4400" b="1" dirty="0" smtClean="0">
                <a:solidFill>
                  <a:srgbClr val="FF0000"/>
                </a:solidFill>
              </a:rPr>
              <a:t> </a:t>
            </a:r>
            <a:r>
              <a:rPr lang="it-IT" sz="4400" b="1" dirty="0" err="1" smtClean="0">
                <a:solidFill>
                  <a:srgbClr val="FF0000"/>
                </a:solidFill>
              </a:rPr>
              <a:t>principles</a:t>
            </a:r>
            <a:endParaRPr lang="it-IT" sz="4400" dirty="0">
              <a:solidFill>
                <a:srgbClr val="FF0000"/>
              </a:solidFill>
            </a:endParaRPr>
          </a:p>
        </p:txBody>
      </p:sp>
      <p:sp>
        <p:nvSpPr>
          <p:cNvPr id="3" name="Segnaposto contenuto 2"/>
          <p:cNvSpPr>
            <a:spLocks noGrp="1"/>
          </p:cNvSpPr>
          <p:nvPr>
            <p:ph idx="1"/>
          </p:nvPr>
        </p:nvSpPr>
        <p:spPr>
          <a:xfrm>
            <a:off x="457200" y="1200120"/>
            <a:ext cx="8229600" cy="4389120"/>
          </a:xfrm>
          <a:solidFill>
            <a:srgbClr val="FFC000"/>
          </a:solidFill>
          <a:ln w="38100">
            <a:solidFill>
              <a:schemeClr val="tx1"/>
            </a:solidFill>
          </a:ln>
        </p:spPr>
        <p:txBody>
          <a:bodyPr>
            <a:normAutofit/>
          </a:bodyPr>
          <a:lstStyle/>
          <a:p>
            <a:pPr>
              <a:buNone/>
            </a:pPr>
            <a:r>
              <a:rPr lang="en-US" b="1" dirty="0" smtClean="0"/>
              <a:t>1. The status of unsuitability for revascularization can be</a:t>
            </a:r>
          </a:p>
          <a:p>
            <a:pPr>
              <a:buNone/>
            </a:pPr>
            <a:r>
              <a:rPr lang="it-IT" b="1" dirty="0" err="1" smtClean="0"/>
              <a:t>temporary</a:t>
            </a:r>
            <a:r>
              <a:rPr lang="it-IT" b="1" dirty="0" smtClean="0"/>
              <a:t>.</a:t>
            </a:r>
          </a:p>
          <a:p>
            <a:pPr>
              <a:buNone/>
            </a:pPr>
            <a:r>
              <a:rPr lang="en-US" sz="1600" dirty="0" smtClean="0"/>
              <a:t>The “no-option” label may be difficult to remove once it has been affixed to a patient.</a:t>
            </a:r>
          </a:p>
          <a:p>
            <a:pPr>
              <a:buNone/>
            </a:pPr>
            <a:r>
              <a:rPr lang="en-US" sz="1600" b="1" dirty="0" smtClean="0"/>
              <a:t>Revascularization rates up to 25% have been reported among cohorts of patients enrolled in “</a:t>
            </a:r>
            <a:r>
              <a:rPr lang="en-US" sz="1600" b="1" dirty="0" err="1" smtClean="0"/>
              <a:t>nonrevascularizable</a:t>
            </a:r>
            <a:r>
              <a:rPr lang="en-US" sz="1600" b="1" dirty="0" smtClean="0"/>
              <a:t>” RFA trials with longer-term follow-up.</a:t>
            </a:r>
            <a:endParaRPr lang="it-IT" sz="1600" b="1" dirty="0" smtClean="0"/>
          </a:p>
          <a:p>
            <a:pPr>
              <a:buNone/>
            </a:pPr>
            <a:r>
              <a:rPr lang="en-US" sz="1400" dirty="0" smtClean="0"/>
              <a:t>The decision to proceed or not with a coronary revascularization </a:t>
            </a:r>
            <a:r>
              <a:rPr lang="en-US" sz="1400" b="1" dirty="0" smtClean="0"/>
              <a:t>should rely  on a recent </a:t>
            </a:r>
            <a:r>
              <a:rPr lang="it-IT" sz="1400" b="1" dirty="0" err="1" smtClean="0"/>
              <a:t>angiogram</a:t>
            </a:r>
            <a:r>
              <a:rPr lang="it-IT" sz="1400" b="1" dirty="0" smtClean="0"/>
              <a:t> ( 1 </a:t>
            </a:r>
            <a:r>
              <a:rPr lang="it-IT" sz="1400" b="1" dirty="0" err="1" smtClean="0"/>
              <a:t>year</a:t>
            </a:r>
            <a:r>
              <a:rPr lang="it-IT" sz="1400" b="1" dirty="0" smtClean="0"/>
              <a:t>).</a:t>
            </a:r>
          </a:p>
          <a:p>
            <a:pPr>
              <a:buNone/>
            </a:pPr>
            <a:r>
              <a:rPr lang="en-US" b="1" dirty="0" smtClean="0"/>
              <a:t>2. The decision should be the result of multidisciplinary</a:t>
            </a:r>
          </a:p>
          <a:p>
            <a:pPr>
              <a:buNone/>
            </a:pPr>
            <a:r>
              <a:rPr lang="it-IT" b="1" dirty="0" err="1" smtClean="0"/>
              <a:t>dialogue</a:t>
            </a:r>
            <a:r>
              <a:rPr lang="it-IT" b="1" dirty="0" smtClean="0"/>
              <a:t>. </a:t>
            </a:r>
          </a:p>
          <a:p>
            <a:pPr>
              <a:buNone/>
            </a:pPr>
            <a:r>
              <a:rPr lang="en-US" b="1" dirty="0" smtClean="0"/>
              <a:t>3. What constitutes an optimal medical therapy should</a:t>
            </a:r>
          </a:p>
          <a:p>
            <a:pPr>
              <a:buNone/>
            </a:pPr>
            <a:r>
              <a:rPr lang="it-IT" b="1" dirty="0" err="1" smtClean="0"/>
              <a:t>be</a:t>
            </a:r>
            <a:r>
              <a:rPr lang="it-IT" b="1" dirty="0" smtClean="0"/>
              <a:t> </a:t>
            </a:r>
            <a:r>
              <a:rPr lang="it-IT" b="1" dirty="0" err="1" smtClean="0"/>
              <a:t>explicitly</a:t>
            </a:r>
            <a:r>
              <a:rPr lang="it-IT" b="1" dirty="0" smtClean="0"/>
              <a:t> </a:t>
            </a:r>
            <a:r>
              <a:rPr lang="it-IT" b="1" dirty="0" err="1" smtClean="0"/>
              <a:t>detailed</a:t>
            </a:r>
            <a:endParaRPr lang="it-IT" dirty="0"/>
          </a:p>
        </p:txBody>
      </p:sp>
      <p:sp>
        <p:nvSpPr>
          <p:cNvPr id="4" name="Rettangolo 3"/>
          <p:cNvSpPr/>
          <p:nvPr/>
        </p:nvSpPr>
        <p:spPr>
          <a:xfrm>
            <a:off x="457200" y="2420888"/>
            <a:ext cx="8229600" cy="864096"/>
          </a:xfrm>
          <a:prstGeom prst="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90C6F6"/>
              </a:solidFill>
            </a:endParaRPr>
          </a:p>
        </p:txBody>
      </p:sp>
    </p:spTree>
    <p:extLst>
      <p:ext uri="{BB962C8B-B14F-4D97-AF65-F5344CB8AC3E}">
        <p14:creationId xmlns:p14="http://schemas.microsoft.com/office/powerpoint/2010/main" val="42595488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wipe(down)">
                                      <p:cBhvr>
                                        <p:cTn id="12" dur="500"/>
                                        <p:tgtEl>
                                          <p:spTgt spid="3">
                                            <p:txEl>
                                              <p:pRg st="5" end="5"/>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wipe(down)">
                                      <p:cBhvr>
                                        <p:cTn id="15" dur="500"/>
                                        <p:tgtEl>
                                          <p:spTgt spid="3">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wipe(down)">
                                      <p:cBhvr>
                                        <p:cTn id="20" dur="500"/>
                                        <p:tgtEl>
                                          <p:spTgt spid="3">
                                            <p:txEl>
                                              <p:pRg st="7" end="7"/>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wipe(down)">
                                      <p:cBhvr>
                                        <p:cTn id="2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611560" y="2426227"/>
            <a:ext cx="8424936" cy="4315141"/>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755576" y="2787893"/>
            <a:ext cx="8136904" cy="2862322"/>
          </a:xfrm>
          <a:prstGeom prst="rect">
            <a:avLst/>
          </a:prstGeom>
        </p:spPr>
        <p:txBody>
          <a:bodyPr wrap="square">
            <a:spAutoFit/>
          </a:bodyPr>
          <a:lstStyle/>
          <a:p>
            <a:endParaRPr lang="en-US" dirty="0" smtClean="0">
              <a:solidFill>
                <a:srgbClr val="002060"/>
              </a:solidFill>
            </a:endParaRPr>
          </a:p>
          <a:p>
            <a:r>
              <a:rPr lang="en-US" dirty="0" smtClean="0">
                <a:solidFill>
                  <a:srgbClr val="002060"/>
                </a:solidFill>
                <a:latin typeface="Arial Black" panose="020B0A04020102020204" pitchFamily="34" charset="0"/>
              </a:rPr>
              <a:t>Contrary to what was initially conveyed, </a:t>
            </a:r>
            <a:r>
              <a:rPr lang="en-US" dirty="0" smtClean="0">
                <a:solidFill>
                  <a:srgbClr val="FF0000"/>
                </a:solidFill>
                <a:latin typeface="Arial Black" panose="020B0A04020102020204" pitchFamily="34" charset="0"/>
              </a:rPr>
              <a:t>MVA does not necessarily have a benign prognosis. </a:t>
            </a:r>
            <a:r>
              <a:rPr lang="en-US" dirty="0" smtClean="0">
                <a:solidFill>
                  <a:srgbClr val="002060"/>
                </a:solidFill>
                <a:latin typeface="Arial Black" panose="020B0A04020102020204" pitchFamily="34" charset="0"/>
              </a:rPr>
              <a:t>Just like obstructive CAD, dysfunction of the microcirculation </a:t>
            </a:r>
            <a:r>
              <a:rPr lang="en-US" dirty="0" smtClean="0">
                <a:solidFill>
                  <a:srgbClr val="FF0000"/>
                </a:solidFill>
                <a:latin typeface="Arial Black" panose="020B0A04020102020204" pitchFamily="34" charset="0"/>
              </a:rPr>
              <a:t>results in ischemia and is therefore associated with adverse long-term outcome</a:t>
            </a:r>
            <a:r>
              <a:rPr lang="en-US" dirty="0" smtClean="0">
                <a:solidFill>
                  <a:srgbClr val="002060"/>
                </a:solidFill>
                <a:latin typeface="Arial Black" panose="020B0A04020102020204" pitchFamily="34" charset="0"/>
              </a:rPr>
              <a:t>.</a:t>
            </a:r>
          </a:p>
          <a:p>
            <a:endParaRPr lang="en-US" dirty="0" smtClean="0">
              <a:solidFill>
                <a:srgbClr val="002060"/>
              </a:solidFill>
              <a:latin typeface="Arial Black" panose="020B0A04020102020204" pitchFamily="34" charset="0"/>
            </a:endParaRPr>
          </a:p>
          <a:p>
            <a:endParaRPr lang="en-US" dirty="0" smtClean="0">
              <a:solidFill>
                <a:srgbClr val="002060"/>
              </a:solidFill>
              <a:latin typeface="Arial Black" panose="020B0A04020102020204" pitchFamily="34" charset="0"/>
            </a:endParaRPr>
          </a:p>
          <a:p>
            <a:r>
              <a:rPr lang="en-US" b="1" dirty="0" smtClean="0">
                <a:solidFill>
                  <a:srgbClr val="002060"/>
                </a:solidFill>
                <a:latin typeface="Arial Black" panose="020B0A04020102020204" pitchFamily="34" charset="0"/>
              </a:rPr>
              <a:t>MVA is most frequently evoked in patients with normal coronary angiogram but </a:t>
            </a:r>
            <a:r>
              <a:rPr lang="en-US" b="1" dirty="0" smtClean="0">
                <a:solidFill>
                  <a:srgbClr val="FF0000"/>
                </a:solidFill>
                <a:latin typeface="Arial Black" panose="020B0A04020102020204" pitchFamily="34" charset="0"/>
              </a:rPr>
              <a:t>is frequently present in patients with advanced CAD, including patients with prior CABG surgery.</a:t>
            </a:r>
            <a:endParaRPr lang="it-IT" b="1" dirty="0">
              <a:solidFill>
                <a:srgbClr val="FF0000"/>
              </a:solidFill>
              <a:latin typeface="Arial Black" panose="020B0A04020102020204" pitchFamily="34" charset="0"/>
            </a:endParaRPr>
          </a:p>
        </p:txBody>
      </p:sp>
      <p:pic>
        <p:nvPicPr>
          <p:cNvPr id="4" name="Immagine 3"/>
          <p:cNvPicPr>
            <a:picLocks noChangeAspect="1"/>
          </p:cNvPicPr>
          <p:nvPr/>
        </p:nvPicPr>
        <p:blipFill>
          <a:blip r:embed="rId2"/>
          <a:stretch>
            <a:fillRect/>
          </a:stretch>
        </p:blipFill>
        <p:spPr>
          <a:xfrm>
            <a:off x="3453287" y="188640"/>
            <a:ext cx="2237426" cy="2237426"/>
          </a:xfrm>
          <a:prstGeom prst="rect">
            <a:avLst/>
          </a:prstGeom>
        </p:spPr>
      </p:pic>
    </p:spTree>
    <p:extLst>
      <p:ext uri="{BB962C8B-B14F-4D97-AF65-F5344CB8AC3E}">
        <p14:creationId xmlns:p14="http://schemas.microsoft.com/office/powerpoint/2010/main" val="294521195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2462293" y="2255397"/>
            <a:ext cx="4629987" cy="4629987"/>
          </a:xfrm>
          <a:prstGeom prst="rect">
            <a:avLst/>
          </a:prstGeom>
        </p:spPr>
      </p:pic>
      <p:pic>
        <p:nvPicPr>
          <p:cNvPr id="6" name="Immagine 5"/>
          <p:cNvPicPr>
            <a:picLocks noChangeAspect="1"/>
          </p:cNvPicPr>
          <p:nvPr/>
        </p:nvPicPr>
        <p:blipFill>
          <a:blip r:embed="rId3"/>
          <a:stretch>
            <a:fillRect/>
          </a:stretch>
        </p:blipFill>
        <p:spPr>
          <a:xfrm>
            <a:off x="3707904" y="17971"/>
            <a:ext cx="2237426" cy="2237426"/>
          </a:xfrm>
          <a:prstGeom prst="rect">
            <a:avLst/>
          </a:prstGeom>
        </p:spPr>
      </p:pic>
      <p:pic>
        <p:nvPicPr>
          <p:cNvPr id="7" name="Immagine 6"/>
          <p:cNvPicPr>
            <a:picLocks noChangeAspect="1"/>
          </p:cNvPicPr>
          <p:nvPr/>
        </p:nvPicPr>
        <p:blipFill>
          <a:blip r:embed="rId4"/>
          <a:stretch>
            <a:fillRect/>
          </a:stretch>
        </p:blipFill>
        <p:spPr>
          <a:xfrm>
            <a:off x="3635896" y="1783053"/>
            <a:ext cx="2359356" cy="493819"/>
          </a:xfrm>
          <a:prstGeom prst="rect">
            <a:avLst/>
          </a:prstGeom>
        </p:spPr>
      </p:pic>
    </p:spTree>
    <p:extLst>
      <p:ext uri="{BB962C8B-B14F-4D97-AF65-F5344CB8AC3E}">
        <p14:creationId xmlns:p14="http://schemas.microsoft.com/office/powerpoint/2010/main" val="1616558487"/>
      </p:ext>
    </p:extLst>
  </p:cSld>
  <p:clrMapOvr>
    <a:masterClrMapping/>
  </p:clrMapOvr>
  <p:transition>
    <p:wipe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302479" y="2364490"/>
            <a:ext cx="8496944" cy="421726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1115616" y="2667684"/>
            <a:ext cx="7128792" cy="3231654"/>
          </a:xfrm>
          <a:prstGeom prst="rect">
            <a:avLst/>
          </a:prstGeom>
        </p:spPr>
        <p:txBody>
          <a:bodyPr wrap="square">
            <a:spAutoFit/>
          </a:bodyPr>
          <a:lstStyle/>
          <a:p>
            <a:r>
              <a:rPr lang="en-US" sz="2000" dirty="0" smtClean="0">
                <a:solidFill>
                  <a:srgbClr val="002060"/>
                </a:solidFill>
              </a:rPr>
              <a:t>In patients with no prior CABG surgery, classic examples of phenotype B are those patients with </a:t>
            </a:r>
            <a:r>
              <a:rPr lang="en-US" sz="2000" b="1" dirty="0" smtClean="0">
                <a:solidFill>
                  <a:srgbClr val="FF0000"/>
                </a:solidFill>
                <a:latin typeface="Arial Black" panose="020B0A04020102020204" pitchFamily="34" charset="0"/>
              </a:rPr>
              <a:t>chronic total occlusions in a single vessel such as the left circumflex or the right coronary artery </a:t>
            </a:r>
          </a:p>
          <a:p>
            <a:endParaRPr lang="en-US" sz="2000" dirty="0" smtClean="0">
              <a:solidFill>
                <a:srgbClr val="002060"/>
              </a:solidFill>
            </a:endParaRPr>
          </a:p>
          <a:p>
            <a:r>
              <a:rPr lang="en-US" sz="2000" dirty="0" smtClean="0">
                <a:solidFill>
                  <a:srgbClr val="002060"/>
                </a:solidFill>
              </a:rPr>
              <a:t>- </a:t>
            </a:r>
            <a:r>
              <a:rPr lang="en-US" sz="2000" dirty="0" smtClean="0">
                <a:solidFill>
                  <a:srgbClr val="002060"/>
                </a:solidFill>
                <a:latin typeface="Arial Black" panose="020B0A04020102020204" pitchFamily="34" charset="0"/>
              </a:rPr>
              <a:t>Other examples are side branch </a:t>
            </a:r>
            <a:r>
              <a:rPr lang="en-US" sz="2000" dirty="0" err="1" smtClean="0">
                <a:solidFill>
                  <a:srgbClr val="002060"/>
                </a:solidFill>
                <a:latin typeface="Arial Black" panose="020B0A04020102020204" pitchFamily="34" charset="0"/>
              </a:rPr>
              <a:t>stenoses</a:t>
            </a:r>
            <a:r>
              <a:rPr lang="en-US" sz="2000" dirty="0" smtClean="0">
                <a:solidFill>
                  <a:srgbClr val="002060"/>
                </a:solidFill>
                <a:latin typeface="Arial Black" panose="020B0A04020102020204" pitchFamily="34" charset="0"/>
              </a:rPr>
              <a:t> or </a:t>
            </a:r>
            <a:r>
              <a:rPr lang="it-IT" sz="2000" dirty="0" err="1" smtClean="0">
                <a:solidFill>
                  <a:srgbClr val="002060"/>
                </a:solidFill>
                <a:latin typeface="Arial Black" panose="020B0A04020102020204" pitchFamily="34" charset="0"/>
              </a:rPr>
              <a:t>distal</a:t>
            </a:r>
            <a:r>
              <a:rPr lang="it-IT" sz="2000" dirty="0" smtClean="0">
                <a:solidFill>
                  <a:srgbClr val="002060"/>
                </a:solidFill>
                <a:latin typeface="Arial Black" panose="020B0A04020102020204" pitchFamily="34" charset="0"/>
              </a:rPr>
              <a:t> </a:t>
            </a:r>
            <a:r>
              <a:rPr lang="it-IT" sz="2000" dirty="0" err="1" smtClean="0">
                <a:solidFill>
                  <a:srgbClr val="002060"/>
                </a:solidFill>
                <a:latin typeface="Arial Black" panose="020B0A04020102020204" pitchFamily="34" charset="0"/>
              </a:rPr>
              <a:t>coronary</a:t>
            </a:r>
            <a:r>
              <a:rPr lang="it-IT" sz="2000" dirty="0" smtClean="0">
                <a:solidFill>
                  <a:srgbClr val="002060"/>
                </a:solidFill>
                <a:latin typeface="Arial Black" panose="020B0A04020102020204" pitchFamily="34" charset="0"/>
              </a:rPr>
              <a:t> </a:t>
            </a:r>
            <a:r>
              <a:rPr lang="it-IT" sz="2000" dirty="0" err="1" smtClean="0">
                <a:solidFill>
                  <a:srgbClr val="002060"/>
                </a:solidFill>
                <a:latin typeface="Arial Black" panose="020B0A04020102020204" pitchFamily="34" charset="0"/>
              </a:rPr>
              <a:t>stenoses</a:t>
            </a:r>
            <a:r>
              <a:rPr lang="it-IT" sz="2000" dirty="0" smtClean="0">
                <a:solidFill>
                  <a:srgbClr val="002060"/>
                </a:solidFill>
                <a:latin typeface="Arial Black" panose="020B0A04020102020204" pitchFamily="34" charset="0"/>
              </a:rPr>
              <a:t>.</a:t>
            </a:r>
            <a:r>
              <a:rPr lang="en-US" sz="2000" dirty="0" smtClean="0">
                <a:solidFill>
                  <a:srgbClr val="002060"/>
                </a:solidFill>
                <a:latin typeface="Arial Black" panose="020B0A04020102020204" pitchFamily="34" charset="0"/>
              </a:rPr>
              <a:t> </a:t>
            </a:r>
          </a:p>
          <a:p>
            <a:endParaRPr lang="en-US" sz="2000" dirty="0" smtClean="0">
              <a:solidFill>
                <a:srgbClr val="002060"/>
              </a:solidFill>
            </a:endParaRPr>
          </a:p>
          <a:p>
            <a:r>
              <a:rPr lang="en-US" sz="2000" dirty="0" smtClean="0">
                <a:solidFill>
                  <a:srgbClr val="002060"/>
                </a:solidFill>
              </a:rPr>
              <a:t>-</a:t>
            </a:r>
            <a:r>
              <a:rPr lang="en-US" sz="2000" b="1" dirty="0" smtClean="0">
                <a:solidFill>
                  <a:srgbClr val="FF0000"/>
                </a:solidFill>
                <a:latin typeface="Arial Black" panose="020B0A04020102020204" pitchFamily="34" charset="0"/>
              </a:rPr>
              <a:t>When a PCI is technically impossible, a coronary operation remains a theoretical option. </a:t>
            </a:r>
            <a:endParaRPr lang="it-IT" sz="2000" b="1" dirty="0">
              <a:solidFill>
                <a:srgbClr val="FF0000"/>
              </a:solidFill>
              <a:latin typeface="Arial Black" panose="020B0A04020102020204" pitchFamily="34" charset="0"/>
            </a:endParaRPr>
          </a:p>
        </p:txBody>
      </p:sp>
      <p:pic>
        <p:nvPicPr>
          <p:cNvPr id="4" name="Immagine 3"/>
          <p:cNvPicPr>
            <a:picLocks noChangeAspect="1"/>
          </p:cNvPicPr>
          <p:nvPr/>
        </p:nvPicPr>
        <p:blipFill>
          <a:blip r:embed="rId2"/>
          <a:stretch>
            <a:fillRect/>
          </a:stretch>
        </p:blipFill>
        <p:spPr>
          <a:xfrm>
            <a:off x="3419872" y="116632"/>
            <a:ext cx="2237426" cy="2237426"/>
          </a:xfrm>
          <a:prstGeom prst="rect">
            <a:avLst/>
          </a:prstGeom>
        </p:spPr>
      </p:pic>
      <p:sp>
        <p:nvSpPr>
          <p:cNvPr id="5" name="CasellaDiTesto 4"/>
          <p:cNvSpPr txBox="1"/>
          <p:nvPr/>
        </p:nvSpPr>
        <p:spPr>
          <a:xfrm>
            <a:off x="3419872" y="1835532"/>
            <a:ext cx="2262158" cy="369332"/>
          </a:xfrm>
          <a:prstGeom prst="rect">
            <a:avLst/>
          </a:prstGeom>
          <a:noFill/>
        </p:spPr>
        <p:txBody>
          <a:bodyPr wrap="none" rtlCol="0">
            <a:spAutoFit/>
          </a:bodyPr>
          <a:lstStyle/>
          <a:p>
            <a:r>
              <a:rPr lang="it-IT" dirty="0" smtClean="0">
                <a:latin typeface="Arial Black" panose="020B0A04020102020204" pitchFamily="34" charset="0"/>
              </a:rPr>
              <a:t>NO PRIOR CABG</a:t>
            </a:r>
            <a:endParaRPr lang="it-IT" dirty="0">
              <a:latin typeface="Arial Black" panose="020B0A04020102020204" pitchFamily="34" charset="0"/>
            </a:endParaRPr>
          </a:p>
        </p:txBody>
      </p:sp>
    </p:spTree>
    <p:extLst>
      <p:ext uri="{BB962C8B-B14F-4D97-AF65-F5344CB8AC3E}">
        <p14:creationId xmlns:p14="http://schemas.microsoft.com/office/powerpoint/2010/main" val="3407745728"/>
      </p:ext>
    </p:extLst>
  </p:cSld>
  <p:clrMapOvr>
    <a:masterClrMapping/>
  </p:clrMapOvr>
  <p:transition>
    <p:wipe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p:nvPr/>
        </p:nvPicPr>
        <p:blipFill rotWithShape="1">
          <a:blip r:embed="rId2" cstate="print"/>
          <a:srcRect l="37695" t="24513" r="18848" b="9096"/>
          <a:stretch/>
        </p:blipFill>
        <p:spPr bwMode="auto">
          <a:xfrm>
            <a:off x="4499993" y="1412777"/>
            <a:ext cx="4536503" cy="5472607"/>
          </a:xfrm>
          <a:prstGeom prst="rect">
            <a:avLst/>
          </a:prstGeom>
          <a:ln>
            <a:noFill/>
          </a:ln>
          <a:extLst>
            <a:ext uri="{53640926-AAD7-44D8-BBD7-CCE9431645EC}">
              <a14:shadowObscured xmlns:a14="http://schemas.microsoft.com/office/drawing/2010/main"/>
            </a:ext>
          </a:extLst>
        </p:spPr>
      </p:pic>
      <p:sp>
        <p:nvSpPr>
          <p:cNvPr id="4" name="Ovale 3"/>
          <p:cNvSpPr/>
          <p:nvPr/>
        </p:nvSpPr>
        <p:spPr>
          <a:xfrm rot="6005451">
            <a:off x="6665367" y="2437418"/>
            <a:ext cx="1905937" cy="2541699"/>
          </a:xfrm>
          <a:prstGeom prst="ellipse">
            <a:avLst/>
          </a:prstGeom>
          <a:solidFill>
            <a:srgbClr val="FF0000">
              <a:alpha val="2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90C6F6"/>
              </a:solidFill>
            </a:endParaRPr>
          </a:p>
        </p:txBody>
      </p:sp>
      <p:pic>
        <p:nvPicPr>
          <p:cNvPr id="3" name="Immagine 2"/>
          <p:cNvPicPr>
            <a:picLocks noChangeAspect="1"/>
          </p:cNvPicPr>
          <p:nvPr/>
        </p:nvPicPr>
        <p:blipFill>
          <a:blip r:embed="rId3"/>
          <a:stretch>
            <a:fillRect/>
          </a:stretch>
        </p:blipFill>
        <p:spPr>
          <a:xfrm>
            <a:off x="539552" y="33350"/>
            <a:ext cx="2243522" cy="2243522"/>
          </a:xfrm>
          <a:prstGeom prst="rect">
            <a:avLst/>
          </a:prstGeom>
        </p:spPr>
      </p:pic>
      <p:pic>
        <p:nvPicPr>
          <p:cNvPr id="6" name="Immagine 5"/>
          <p:cNvPicPr>
            <a:picLocks noChangeAspect="1"/>
          </p:cNvPicPr>
          <p:nvPr/>
        </p:nvPicPr>
        <p:blipFill>
          <a:blip r:embed="rId4"/>
          <a:stretch>
            <a:fillRect/>
          </a:stretch>
        </p:blipFill>
        <p:spPr>
          <a:xfrm>
            <a:off x="611560" y="1700808"/>
            <a:ext cx="2085013" cy="493819"/>
          </a:xfrm>
          <a:prstGeom prst="rect">
            <a:avLst/>
          </a:prstGeom>
        </p:spPr>
      </p:pic>
    </p:spTree>
    <p:extLst>
      <p:ext uri="{BB962C8B-B14F-4D97-AF65-F5344CB8AC3E}">
        <p14:creationId xmlns:p14="http://schemas.microsoft.com/office/powerpoint/2010/main" val="3686232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90872" y="2424256"/>
            <a:ext cx="8229600" cy="4389120"/>
          </a:xfrm>
          <a:solidFill>
            <a:srgbClr val="FFC000"/>
          </a:solidFill>
          <a:ln w="38100">
            <a:solidFill>
              <a:srgbClr val="00060C"/>
            </a:solidFill>
          </a:ln>
        </p:spPr>
        <p:txBody>
          <a:bodyPr>
            <a:normAutofit fontScale="92500"/>
          </a:bodyPr>
          <a:lstStyle/>
          <a:p>
            <a:pPr>
              <a:buClr>
                <a:srgbClr val="C00000"/>
              </a:buClr>
            </a:pPr>
            <a:r>
              <a:rPr lang="en-US" b="1" dirty="0" smtClean="0"/>
              <a:t>When a PCI is technically impossible</a:t>
            </a:r>
            <a:r>
              <a:rPr lang="en-US" dirty="0" smtClean="0"/>
              <a:t>, a coronary reoperation</a:t>
            </a:r>
          </a:p>
          <a:p>
            <a:pPr>
              <a:buClr>
                <a:srgbClr val="C00000"/>
              </a:buClr>
              <a:buNone/>
            </a:pPr>
            <a:r>
              <a:rPr lang="en-US" dirty="0" smtClean="0"/>
              <a:t>(</a:t>
            </a:r>
            <a:r>
              <a:rPr lang="en-US" b="1" dirty="0" smtClean="0"/>
              <a:t>redo CABG) remains a theoretical option</a:t>
            </a:r>
            <a:r>
              <a:rPr lang="en-US" dirty="0" smtClean="0"/>
              <a:t>. </a:t>
            </a:r>
          </a:p>
          <a:p>
            <a:pPr>
              <a:buClr>
                <a:srgbClr val="C00000"/>
              </a:buClr>
            </a:pPr>
            <a:r>
              <a:rPr lang="en-US" dirty="0" smtClean="0"/>
              <a:t>The benefits of repeating the surgery on patients with patent</a:t>
            </a:r>
          </a:p>
          <a:p>
            <a:pPr>
              <a:buClr>
                <a:srgbClr val="C00000"/>
              </a:buClr>
              <a:buNone/>
            </a:pPr>
            <a:r>
              <a:rPr lang="en-US" dirty="0" smtClean="0"/>
              <a:t>grafts are not well characterized. </a:t>
            </a:r>
          </a:p>
          <a:p>
            <a:pPr>
              <a:buClr>
                <a:srgbClr val="C00000"/>
              </a:buClr>
            </a:pPr>
            <a:r>
              <a:rPr lang="en-US" dirty="0" smtClean="0"/>
              <a:t>The risks associated with reoperation are </a:t>
            </a:r>
            <a:r>
              <a:rPr lang="en-US" b="1" i="1" dirty="0" smtClean="0"/>
              <a:t>2 to 4 times higher</a:t>
            </a:r>
          </a:p>
          <a:p>
            <a:pPr marL="0" indent="0">
              <a:buClr>
                <a:srgbClr val="C00000"/>
              </a:buClr>
              <a:buNone/>
            </a:pPr>
            <a:r>
              <a:rPr lang="en-US" dirty="0" smtClean="0"/>
              <a:t>than initial surgery. Consequently, </a:t>
            </a:r>
            <a:r>
              <a:rPr lang="en-US" b="1" i="1" dirty="0" smtClean="0"/>
              <a:t>an extensive amount </a:t>
            </a:r>
            <a:r>
              <a:rPr lang="en-US" dirty="0" smtClean="0"/>
              <a:t>of jeopardized myocardium is expected before reoperation is considered.</a:t>
            </a:r>
          </a:p>
          <a:p>
            <a:pPr marL="0" indent="0">
              <a:buClr>
                <a:srgbClr val="C00000"/>
              </a:buClr>
            </a:pPr>
            <a:r>
              <a:rPr lang="en-US" sz="2200" b="1" dirty="0" smtClean="0">
                <a:latin typeface="Arial Black" panose="020B0A04020102020204" pitchFamily="34" charset="0"/>
              </a:rPr>
              <a:t>This </a:t>
            </a:r>
            <a:r>
              <a:rPr lang="it-IT" sz="2200" b="1" dirty="0" err="1" smtClean="0">
                <a:latin typeface="Arial Black" panose="020B0A04020102020204" pitchFamily="34" charset="0"/>
              </a:rPr>
              <a:t>is</a:t>
            </a:r>
            <a:r>
              <a:rPr lang="it-IT" sz="2200" b="1" dirty="0" smtClean="0">
                <a:latin typeface="Arial Black" panose="020B0A04020102020204" pitchFamily="34" charset="0"/>
              </a:rPr>
              <a:t> </a:t>
            </a:r>
            <a:r>
              <a:rPr lang="it-IT" sz="2200" b="1" dirty="0" err="1" smtClean="0">
                <a:latin typeface="Arial Black" panose="020B0A04020102020204" pitchFamily="34" charset="0"/>
              </a:rPr>
              <a:t>particularly</a:t>
            </a:r>
            <a:r>
              <a:rPr lang="it-IT" sz="2200" b="1" dirty="0" smtClean="0">
                <a:latin typeface="Arial Black" panose="020B0A04020102020204" pitchFamily="34" charset="0"/>
              </a:rPr>
              <a:t> </a:t>
            </a:r>
            <a:r>
              <a:rPr lang="en-US" sz="2200" b="1" dirty="0" smtClean="0">
                <a:latin typeface="Arial Black" panose="020B0A04020102020204" pitchFamily="34" charset="0"/>
              </a:rPr>
              <a:t>the case when a patent internal mammary artery (IMA) has been grafted to the LAD</a:t>
            </a:r>
            <a:endParaRPr lang="it-IT" sz="2200" b="1" dirty="0">
              <a:latin typeface="Arial Black" panose="020B0A04020102020204" pitchFamily="34" charset="0"/>
            </a:endParaRPr>
          </a:p>
        </p:txBody>
      </p:sp>
      <p:pic>
        <p:nvPicPr>
          <p:cNvPr id="2" name="Immagine 1"/>
          <p:cNvPicPr>
            <a:picLocks noChangeAspect="1"/>
          </p:cNvPicPr>
          <p:nvPr/>
        </p:nvPicPr>
        <p:blipFill>
          <a:blip r:embed="rId2"/>
          <a:stretch>
            <a:fillRect/>
          </a:stretch>
        </p:blipFill>
        <p:spPr>
          <a:xfrm>
            <a:off x="3453287" y="39446"/>
            <a:ext cx="2237426" cy="2237426"/>
          </a:xfrm>
          <a:prstGeom prst="rect">
            <a:avLst/>
          </a:prstGeom>
        </p:spPr>
      </p:pic>
      <p:pic>
        <p:nvPicPr>
          <p:cNvPr id="5" name="Immagine 4"/>
          <p:cNvPicPr>
            <a:picLocks noChangeAspect="1"/>
          </p:cNvPicPr>
          <p:nvPr/>
        </p:nvPicPr>
        <p:blipFill>
          <a:blip r:embed="rId3"/>
          <a:stretch>
            <a:fillRect/>
          </a:stretch>
        </p:blipFill>
        <p:spPr>
          <a:xfrm>
            <a:off x="3491880" y="1700808"/>
            <a:ext cx="2085013" cy="493819"/>
          </a:xfrm>
          <a:prstGeom prst="rect">
            <a:avLst/>
          </a:prstGeom>
        </p:spPr>
      </p:pic>
    </p:spTree>
    <p:extLst>
      <p:ext uri="{BB962C8B-B14F-4D97-AF65-F5344CB8AC3E}">
        <p14:creationId xmlns:p14="http://schemas.microsoft.com/office/powerpoint/2010/main" val="340932857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wipe(down)">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down)">
                                      <p:cBhvr>
                                        <p:cTn id="15" dur="500"/>
                                        <p:tgtEl>
                                          <p:spTgt spid="3">
                                            <p:txEl>
                                              <p:pRg st="4" end="4"/>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wipe(down)">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wipe(down)">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p:nvPr/>
        </p:nvPicPr>
        <p:blipFill rotWithShape="1">
          <a:blip r:embed="rId2" cstate="print"/>
          <a:srcRect l="41691" t="34740" r="22464" b="19968"/>
          <a:stretch/>
        </p:blipFill>
        <p:spPr bwMode="auto">
          <a:xfrm>
            <a:off x="395536" y="2348880"/>
            <a:ext cx="4032448" cy="3888432"/>
          </a:xfrm>
          <a:prstGeom prst="rect">
            <a:avLst/>
          </a:prstGeom>
          <a:ln>
            <a:noFill/>
          </a:ln>
          <a:extLst>
            <a:ext uri="{53640926-AAD7-44D8-BBD7-CCE9431645EC}">
              <a14:shadowObscured xmlns:a14="http://schemas.microsoft.com/office/drawing/2010/main"/>
            </a:ext>
          </a:extLst>
        </p:spPr>
      </p:pic>
      <p:pic>
        <p:nvPicPr>
          <p:cNvPr id="8" name="Immagine 7"/>
          <p:cNvPicPr/>
          <p:nvPr/>
        </p:nvPicPr>
        <p:blipFill rotWithShape="1">
          <a:blip r:embed="rId3" cstate="print"/>
          <a:srcRect l="44939" t="35227" r="14540" b="23214"/>
          <a:stretch/>
        </p:blipFill>
        <p:spPr bwMode="auto">
          <a:xfrm>
            <a:off x="5004048" y="2420888"/>
            <a:ext cx="3888432" cy="3744416"/>
          </a:xfrm>
          <a:prstGeom prst="rect">
            <a:avLst/>
          </a:prstGeom>
          <a:ln>
            <a:noFill/>
          </a:ln>
          <a:extLst>
            <a:ext uri="{53640926-AAD7-44D8-BBD7-CCE9431645EC}">
              <a14:shadowObscured xmlns:a14="http://schemas.microsoft.com/office/drawing/2010/main"/>
            </a:ext>
          </a:extLst>
        </p:spPr>
      </p:pic>
      <p:pic>
        <p:nvPicPr>
          <p:cNvPr id="4" name="Immagine 3"/>
          <p:cNvPicPr>
            <a:picLocks noChangeAspect="1"/>
          </p:cNvPicPr>
          <p:nvPr/>
        </p:nvPicPr>
        <p:blipFill>
          <a:blip r:embed="rId4"/>
          <a:stretch>
            <a:fillRect/>
          </a:stretch>
        </p:blipFill>
        <p:spPr>
          <a:xfrm>
            <a:off x="3563024" y="-33663"/>
            <a:ext cx="2449136" cy="2382543"/>
          </a:xfrm>
          <a:prstGeom prst="rect">
            <a:avLst/>
          </a:prstGeom>
        </p:spPr>
      </p:pic>
    </p:spTree>
    <p:extLst>
      <p:ext uri="{BB962C8B-B14F-4D97-AF65-F5344CB8AC3E}">
        <p14:creationId xmlns:p14="http://schemas.microsoft.com/office/powerpoint/2010/main" val="253004781"/>
      </p:ext>
    </p:extLst>
  </p:cSld>
  <p:clrMapOvr>
    <a:masterClrMapping/>
  </p:clrMapOvr>
  <p:transition>
    <p:wipe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39552" y="1973560"/>
            <a:ext cx="8147248" cy="4839816"/>
          </a:xfrm>
          <a:solidFill>
            <a:srgbClr val="FFC000"/>
          </a:solidFill>
          <a:ln w="38100">
            <a:solidFill>
              <a:schemeClr val="tx1"/>
            </a:solidFill>
          </a:ln>
        </p:spPr>
        <p:txBody>
          <a:bodyPr>
            <a:normAutofit fontScale="92500"/>
          </a:bodyPr>
          <a:lstStyle/>
          <a:p>
            <a:pPr>
              <a:buClr>
                <a:srgbClr val="C00000"/>
              </a:buClr>
            </a:pPr>
            <a:r>
              <a:rPr lang="en-US" dirty="0" smtClean="0"/>
              <a:t>“</a:t>
            </a:r>
            <a:r>
              <a:rPr lang="en-US" dirty="0" err="1" smtClean="0"/>
              <a:t>Angiographically</a:t>
            </a:r>
            <a:r>
              <a:rPr lang="en-US" dirty="0" smtClean="0"/>
              <a:t>, these coronary arteries have a </a:t>
            </a:r>
            <a:r>
              <a:rPr lang="en-US" b="1" dirty="0" smtClean="0">
                <a:solidFill>
                  <a:srgbClr val="FF0000"/>
                </a:solidFill>
              </a:rPr>
              <a:t>thread-like</a:t>
            </a:r>
          </a:p>
          <a:p>
            <a:pPr marL="0" indent="0">
              <a:buClr>
                <a:srgbClr val="C00000"/>
              </a:buClr>
              <a:buNone/>
            </a:pPr>
            <a:r>
              <a:rPr lang="en-US" b="1" dirty="0" smtClean="0">
                <a:solidFill>
                  <a:srgbClr val="FF0000"/>
                </a:solidFill>
              </a:rPr>
              <a:t>    appearance.</a:t>
            </a:r>
          </a:p>
          <a:p>
            <a:pPr>
              <a:buClr>
                <a:srgbClr val="C00000"/>
              </a:buClr>
            </a:pPr>
            <a:r>
              <a:rPr lang="en-US" dirty="0" smtClean="0"/>
              <a:t>The coronary arteries are steadily infiltrated from the </a:t>
            </a:r>
            <a:r>
              <a:rPr lang="en-US" dirty="0" err="1" smtClean="0"/>
              <a:t>ostium</a:t>
            </a:r>
            <a:r>
              <a:rPr lang="en-US" dirty="0" smtClean="0"/>
              <a:t> to the distal beds, but the lesions are rarely occlusive.</a:t>
            </a:r>
          </a:p>
          <a:p>
            <a:pPr>
              <a:buClr>
                <a:srgbClr val="C00000"/>
              </a:buClr>
            </a:pPr>
            <a:r>
              <a:rPr lang="en-US" dirty="0" smtClean="0"/>
              <a:t>Phenotype C is the prominent angiographic presentation of nearly 30% of people of South Asian origin with ischemic heart disease.</a:t>
            </a:r>
          </a:p>
          <a:p>
            <a:pPr>
              <a:buClr>
                <a:srgbClr val="C00000"/>
              </a:buClr>
            </a:pPr>
            <a:r>
              <a:rPr lang="en-US" dirty="0" err="1" smtClean="0"/>
              <a:t>Anedoctally</a:t>
            </a:r>
            <a:r>
              <a:rPr lang="en-US" dirty="0" smtClean="0"/>
              <a:t>, diffuse coronary atherosclerosis has been associated with </a:t>
            </a:r>
            <a:r>
              <a:rPr lang="en-US" b="1" dirty="0" smtClean="0">
                <a:solidFill>
                  <a:srgbClr val="FF0000"/>
                </a:solidFill>
              </a:rPr>
              <a:t>systemic </a:t>
            </a:r>
            <a:r>
              <a:rPr lang="en-US" b="1" dirty="0" err="1" smtClean="0">
                <a:solidFill>
                  <a:srgbClr val="FF0000"/>
                </a:solidFill>
              </a:rPr>
              <a:t>vasculitides</a:t>
            </a:r>
            <a:r>
              <a:rPr lang="en-US" dirty="0" smtClean="0"/>
              <a:t>.  There are </a:t>
            </a:r>
            <a:r>
              <a:rPr lang="en-US" b="1" dirty="0" smtClean="0">
                <a:solidFill>
                  <a:srgbClr val="FF0000"/>
                </a:solidFill>
              </a:rPr>
              <a:t>no specific prognostic data </a:t>
            </a:r>
            <a:r>
              <a:rPr lang="en-US" dirty="0" smtClean="0"/>
              <a:t>for patients showing angiographic features of phenotype C.</a:t>
            </a:r>
            <a:r>
              <a:rPr lang="en-US" b="1" dirty="0" smtClean="0"/>
              <a:t> “</a:t>
            </a:r>
          </a:p>
          <a:p>
            <a:pPr>
              <a:buClr>
                <a:srgbClr val="C00000"/>
              </a:buClr>
            </a:pPr>
            <a:endParaRPr lang="en-US" b="1" dirty="0"/>
          </a:p>
          <a:p>
            <a:pPr>
              <a:buClr>
                <a:srgbClr val="C00000"/>
              </a:buClr>
            </a:pPr>
            <a:endParaRPr lang="it-IT" dirty="0"/>
          </a:p>
        </p:txBody>
      </p:sp>
      <p:pic>
        <p:nvPicPr>
          <p:cNvPr id="6" name="Immagine 5"/>
          <p:cNvPicPr>
            <a:picLocks noChangeAspect="1"/>
          </p:cNvPicPr>
          <p:nvPr/>
        </p:nvPicPr>
        <p:blipFill>
          <a:blip r:embed="rId2"/>
          <a:stretch>
            <a:fillRect/>
          </a:stretch>
        </p:blipFill>
        <p:spPr>
          <a:xfrm>
            <a:off x="3605006" y="14077"/>
            <a:ext cx="2016340" cy="1962997"/>
          </a:xfrm>
          <a:prstGeom prst="rect">
            <a:avLst/>
          </a:prstGeom>
        </p:spPr>
      </p:pic>
    </p:spTree>
  </p:cSld>
  <p:clrMapOvr>
    <a:masterClrMapping/>
  </p:clrMapOvr>
  <p:transition>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340768"/>
            <a:ext cx="8229600" cy="4389120"/>
          </a:xfrm>
          <a:solidFill>
            <a:srgbClr val="FFC000"/>
          </a:solidFill>
          <a:ln w="38100">
            <a:solidFill>
              <a:srgbClr val="00060C"/>
            </a:solidFill>
          </a:ln>
        </p:spPr>
        <p:txBody>
          <a:bodyPr>
            <a:normAutofit/>
          </a:bodyPr>
          <a:lstStyle/>
          <a:p>
            <a:pPr algn="just">
              <a:buClr>
                <a:srgbClr val="C00000"/>
              </a:buClr>
            </a:pPr>
            <a:r>
              <a:rPr lang="en-US" sz="2400" dirty="0" smtClean="0"/>
              <a:t>“In the USA cardiovascular disease is still the primary cause of mortality, but its natural history has evolved from a rapid, fatal course into a </a:t>
            </a:r>
            <a:r>
              <a:rPr lang="en-US" sz="2400" b="1" dirty="0" smtClean="0"/>
              <a:t>slowly progressive chronic illness”</a:t>
            </a:r>
          </a:p>
          <a:p>
            <a:pPr algn="just">
              <a:buClr>
                <a:srgbClr val="C00000"/>
              </a:buClr>
            </a:pPr>
            <a:endParaRPr lang="en-US" sz="2400" dirty="0" smtClean="0"/>
          </a:p>
          <a:p>
            <a:pPr algn="just">
              <a:buClr>
                <a:srgbClr val="C00000"/>
              </a:buClr>
            </a:pPr>
            <a:r>
              <a:rPr lang="it-IT" sz="2400" dirty="0" smtClean="0"/>
              <a:t>“In </a:t>
            </a:r>
            <a:r>
              <a:rPr lang="it-IT" sz="2400" dirty="0" err="1" smtClean="0"/>
              <a:t>order</a:t>
            </a:r>
            <a:r>
              <a:rPr lang="it-IT" sz="2400" dirty="0" smtClean="0"/>
              <a:t> </a:t>
            </a:r>
            <a:r>
              <a:rPr lang="it-IT" sz="2400" dirty="0" err="1" smtClean="0"/>
              <a:t>to</a:t>
            </a:r>
            <a:r>
              <a:rPr lang="it-IT" sz="2400" dirty="0" smtClean="0"/>
              <a:t> compare </a:t>
            </a:r>
            <a:r>
              <a:rPr lang="en-US" sz="2400" dirty="0" smtClean="0"/>
              <a:t>therapies for chronic stable angina and to assess the impact of the disease on the population, </a:t>
            </a:r>
            <a:r>
              <a:rPr lang="en-US" sz="2400" b="1" dirty="0" smtClean="0"/>
              <a:t>accurate measurements of quality of life (QOL) and symptom scales are required”.</a:t>
            </a:r>
            <a:endParaRPr lang="it-IT" sz="2400" b="1" dirty="0" smtClean="0"/>
          </a:p>
          <a:p>
            <a:pPr>
              <a:buClr>
                <a:srgbClr val="C00000"/>
              </a:buClr>
            </a:pPr>
            <a:endParaRPr lang="en-US" dirty="0" smtClean="0"/>
          </a:p>
        </p:txBody>
      </p:sp>
      <p:pic>
        <p:nvPicPr>
          <p:cNvPr id="5" name="Immagine 4"/>
          <p:cNvPicPr>
            <a:picLocks noChangeAspect="1"/>
          </p:cNvPicPr>
          <p:nvPr/>
        </p:nvPicPr>
        <p:blipFill>
          <a:blip r:embed="rId2"/>
          <a:stretch>
            <a:fillRect/>
          </a:stretch>
        </p:blipFill>
        <p:spPr>
          <a:xfrm>
            <a:off x="456843" y="-171400"/>
            <a:ext cx="8230313" cy="1530229"/>
          </a:xfrm>
          <a:prstGeom prst="rect">
            <a:avLst/>
          </a:prstGeom>
        </p:spPr>
      </p:pic>
    </p:spTree>
  </p:cSld>
  <p:clrMapOvr>
    <a:masterClrMapping/>
  </p:clrMapOvr>
  <p:transition>
    <p:wipe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p:cNvPicPr>
            <a:picLocks noGrp="1"/>
          </p:cNvPicPr>
          <p:nvPr>
            <p:ph idx="1"/>
          </p:nvPr>
        </p:nvPicPr>
        <p:blipFill rotWithShape="1">
          <a:blip r:embed="rId2" cstate="print"/>
          <a:srcRect l="33379" t="42533" r="14411" b="9740"/>
          <a:stretch/>
        </p:blipFill>
        <p:spPr bwMode="auto">
          <a:xfrm>
            <a:off x="179512" y="2295203"/>
            <a:ext cx="4536504" cy="4014117"/>
          </a:xfrm>
          <a:prstGeom prst="rect">
            <a:avLst/>
          </a:prstGeom>
          <a:ln>
            <a:noFill/>
          </a:ln>
          <a:extLst>
            <a:ext uri="{53640926-AAD7-44D8-BBD7-CCE9431645EC}">
              <a14:shadowObscured xmlns:a14="http://schemas.microsoft.com/office/drawing/2010/main"/>
            </a:ext>
          </a:extLst>
        </p:spPr>
      </p:pic>
      <p:pic>
        <p:nvPicPr>
          <p:cNvPr id="7" name="Immagine 6"/>
          <p:cNvPicPr/>
          <p:nvPr/>
        </p:nvPicPr>
        <p:blipFill rotWithShape="1">
          <a:blip r:embed="rId3" cstate="print"/>
          <a:srcRect l="35326" t="34090" r="16230" b="10877"/>
          <a:stretch/>
        </p:blipFill>
        <p:spPr bwMode="auto">
          <a:xfrm>
            <a:off x="4644008" y="2297554"/>
            <a:ext cx="4392488" cy="4011766"/>
          </a:xfrm>
          <a:prstGeom prst="rect">
            <a:avLst/>
          </a:prstGeom>
          <a:ln>
            <a:noFill/>
          </a:ln>
          <a:extLst>
            <a:ext uri="{53640926-AAD7-44D8-BBD7-CCE9431645EC}">
              <a14:shadowObscured xmlns:a14="http://schemas.microsoft.com/office/drawing/2010/main"/>
            </a:ext>
          </a:extLst>
        </p:spPr>
      </p:pic>
      <p:pic>
        <p:nvPicPr>
          <p:cNvPr id="3" name="Immagine 2"/>
          <p:cNvPicPr>
            <a:picLocks noChangeAspect="1"/>
          </p:cNvPicPr>
          <p:nvPr/>
        </p:nvPicPr>
        <p:blipFill>
          <a:blip r:embed="rId4"/>
          <a:stretch>
            <a:fillRect/>
          </a:stretch>
        </p:blipFill>
        <p:spPr>
          <a:xfrm>
            <a:off x="3696630" y="33350"/>
            <a:ext cx="2243522" cy="2243522"/>
          </a:xfrm>
          <a:prstGeom prst="rect">
            <a:avLst/>
          </a:prstGeom>
        </p:spPr>
      </p:pic>
    </p:spTree>
  </p:cSld>
  <p:clrMapOvr>
    <a:masterClrMapping/>
  </p:clrMapOvr>
  <p:transition>
    <p:wipe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11560" y="1412776"/>
            <a:ext cx="8075240" cy="4911824"/>
          </a:xfrm>
          <a:solidFill>
            <a:srgbClr val="FFC000"/>
          </a:solidFill>
          <a:ln w="38100">
            <a:solidFill>
              <a:schemeClr val="tx1"/>
            </a:solidFill>
          </a:ln>
        </p:spPr>
        <p:txBody>
          <a:bodyPr>
            <a:normAutofit fontScale="85000" lnSpcReduction="20000"/>
          </a:bodyPr>
          <a:lstStyle/>
          <a:p>
            <a:pPr>
              <a:buClr>
                <a:srgbClr val="C00000"/>
              </a:buClr>
            </a:pPr>
            <a:r>
              <a:rPr lang="en-US" dirty="0" smtClean="0"/>
              <a:t>In the proximal to mid coronary </a:t>
            </a:r>
            <a:r>
              <a:rPr lang="en-US" dirty="0" err="1" smtClean="0"/>
              <a:t>segments,normal</a:t>
            </a:r>
            <a:r>
              <a:rPr lang="en-US" dirty="0" smtClean="0"/>
              <a:t> or near normal </a:t>
            </a:r>
            <a:r>
              <a:rPr lang="en-US" dirty="0" err="1" smtClean="0"/>
              <a:t>calibre</a:t>
            </a:r>
            <a:r>
              <a:rPr lang="en-US" dirty="0" smtClean="0"/>
              <a:t> arteries are </a:t>
            </a:r>
            <a:r>
              <a:rPr lang="en-US" b="1" dirty="0" smtClean="0">
                <a:solidFill>
                  <a:srgbClr val="FF0000"/>
                </a:solidFill>
              </a:rPr>
              <a:t>interrupted by severe </a:t>
            </a:r>
            <a:r>
              <a:rPr lang="en-US" b="1" dirty="0" err="1" smtClean="0">
                <a:solidFill>
                  <a:srgbClr val="FF0000"/>
                </a:solidFill>
              </a:rPr>
              <a:t>epicardial</a:t>
            </a:r>
            <a:r>
              <a:rPr lang="en-US" b="1" dirty="0" smtClean="0">
                <a:solidFill>
                  <a:srgbClr val="FF0000"/>
                </a:solidFill>
              </a:rPr>
              <a:t> atherosclerotic plaques. </a:t>
            </a:r>
          </a:p>
          <a:p>
            <a:pPr>
              <a:buClr>
                <a:srgbClr val="C00000"/>
              </a:buClr>
            </a:pPr>
            <a:r>
              <a:rPr lang="en-US" dirty="0" smtClean="0"/>
              <a:t>In the distal coronary segments, </a:t>
            </a:r>
            <a:r>
              <a:rPr lang="it-IT" dirty="0" smtClean="0"/>
              <a:t>a more diffuse </a:t>
            </a:r>
            <a:r>
              <a:rPr lang="it-IT" dirty="0" err="1" smtClean="0"/>
              <a:t>infiltration</a:t>
            </a:r>
            <a:r>
              <a:rPr lang="it-IT" dirty="0" smtClean="0"/>
              <a:t> </a:t>
            </a:r>
            <a:r>
              <a:rPr lang="it-IT" dirty="0" err="1" smtClean="0"/>
              <a:t>is</a:t>
            </a:r>
            <a:r>
              <a:rPr lang="it-IT" dirty="0" smtClean="0"/>
              <a:t> </a:t>
            </a:r>
            <a:r>
              <a:rPr lang="it-IT" dirty="0" err="1" smtClean="0"/>
              <a:t>possible</a:t>
            </a:r>
            <a:r>
              <a:rPr lang="it-IT" dirty="0" smtClean="0"/>
              <a:t>. An </a:t>
            </a:r>
            <a:r>
              <a:rPr lang="en-US" dirty="0" smtClean="0"/>
              <a:t>extensive network of coronary collaterals is frequently visible </a:t>
            </a:r>
            <a:r>
              <a:rPr lang="it-IT" dirty="0" smtClean="0"/>
              <a:t>on </a:t>
            </a:r>
            <a:r>
              <a:rPr lang="it-IT" dirty="0" err="1" smtClean="0"/>
              <a:t>angiogram</a:t>
            </a:r>
            <a:r>
              <a:rPr lang="it-IT" dirty="0" smtClean="0"/>
              <a:t>.</a:t>
            </a:r>
          </a:p>
          <a:p>
            <a:pPr>
              <a:buClr>
                <a:srgbClr val="C00000"/>
              </a:buClr>
            </a:pPr>
            <a:r>
              <a:rPr lang="it-IT" dirty="0" smtClean="0"/>
              <a:t>In </a:t>
            </a:r>
            <a:r>
              <a:rPr lang="it-IT" dirty="0" err="1" smtClean="0"/>
              <a:t>phenotype</a:t>
            </a:r>
            <a:r>
              <a:rPr lang="it-IT" dirty="0" smtClean="0"/>
              <a:t> D</a:t>
            </a:r>
            <a:r>
              <a:rPr lang="it-IT" b="1" dirty="0" smtClean="0">
                <a:solidFill>
                  <a:srgbClr val="FF0000"/>
                </a:solidFill>
              </a:rPr>
              <a:t>, </a:t>
            </a:r>
            <a:r>
              <a:rPr lang="en-US" b="1" dirty="0" smtClean="0">
                <a:solidFill>
                  <a:srgbClr val="FF0000"/>
                </a:solidFill>
              </a:rPr>
              <a:t>segments of coronary artery with a normal </a:t>
            </a:r>
            <a:r>
              <a:rPr lang="en-US" b="1" dirty="0" err="1" smtClean="0">
                <a:solidFill>
                  <a:srgbClr val="FF0000"/>
                </a:solidFill>
              </a:rPr>
              <a:t>calibre</a:t>
            </a:r>
            <a:r>
              <a:rPr lang="en-US" b="1" dirty="0" smtClean="0">
                <a:solidFill>
                  <a:srgbClr val="FF0000"/>
                </a:solidFill>
              </a:rPr>
              <a:t> are still present.</a:t>
            </a:r>
          </a:p>
          <a:p>
            <a:pPr>
              <a:buClr>
                <a:srgbClr val="C00000"/>
              </a:buClr>
            </a:pPr>
            <a:r>
              <a:rPr lang="en-US" dirty="0" smtClean="0"/>
              <a:t>Normal or near normal </a:t>
            </a:r>
            <a:r>
              <a:rPr lang="en-US" dirty="0" err="1" smtClean="0"/>
              <a:t>calibre</a:t>
            </a:r>
            <a:r>
              <a:rPr lang="en-US" dirty="0" smtClean="0"/>
              <a:t> arteries are interrupted by segments of severe </a:t>
            </a:r>
            <a:r>
              <a:rPr lang="en-US" dirty="0" err="1" smtClean="0"/>
              <a:t>epicardial</a:t>
            </a:r>
            <a:r>
              <a:rPr lang="en-US" dirty="0" smtClean="0"/>
              <a:t> atherosclerotic plaque.</a:t>
            </a:r>
          </a:p>
          <a:p>
            <a:pPr>
              <a:buClr>
                <a:srgbClr val="C00000"/>
              </a:buClr>
            </a:pPr>
            <a:r>
              <a:rPr lang="en-US" dirty="0" smtClean="0"/>
              <a:t>Frequently, patients with type D phenotype </a:t>
            </a:r>
            <a:r>
              <a:rPr lang="en-US" b="1" dirty="0" smtClean="0">
                <a:solidFill>
                  <a:srgbClr val="FF0000"/>
                </a:solidFill>
              </a:rPr>
              <a:t>have had prior CABG which has allowed them to survive despite a slow but inexorable progression of atherosclerosis.</a:t>
            </a:r>
          </a:p>
          <a:p>
            <a:pPr>
              <a:buClr>
                <a:srgbClr val="C00000"/>
              </a:buClr>
            </a:pPr>
            <a:r>
              <a:rPr lang="en-US" dirty="0" smtClean="0"/>
              <a:t> The </a:t>
            </a:r>
            <a:r>
              <a:rPr lang="en-US" b="1" dirty="0" smtClean="0">
                <a:solidFill>
                  <a:srgbClr val="FF0000"/>
                </a:solidFill>
              </a:rPr>
              <a:t>accelerated progression </a:t>
            </a:r>
            <a:r>
              <a:rPr lang="en-US" dirty="0" smtClean="0"/>
              <a:t>of atherosclerosis </a:t>
            </a:r>
            <a:r>
              <a:rPr lang="en-US" b="1" dirty="0" smtClean="0">
                <a:solidFill>
                  <a:srgbClr val="FF0000"/>
                </a:solidFill>
              </a:rPr>
              <a:t>in the grafted coronary vessels</a:t>
            </a:r>
            <a:r>
              <a:rPr lang="en-US" dirty="0" smtClean="0"/>
              <a:t> is a </a:t>
            </a:r>
            <a:r>
              <a:rPr lang="it-IT" dirty="0" err="1" smtClean="0"/>
              <a:t>well-known</a:t>
            </a:r>
            <a:r>
              <a:rPr lang="it-IT" dirty="0" smtClean="0"/>
              <a:t> </a:t>
            </a:r>
            <a:r>
              <a:rPr lang="it-IT" dirty="0" err="1" smtClean="0"/>
              <a:t>contributory</a:t>
            </a:r>
            <a:r>
              <a:rPr lang="it-IT" dirty="0" smtClean="0"/>
              <a:t> </a:t>
            </a:r>
            <a:r>
              <a:rPr lang="it-IT" dirty="0" err="1" smtClean="0"/>
              <a:t>phenomenon</a:t>
            </a:r>
            <a:r>
              <a:rPr lang="it-IT" dirty="0" smtClean="0"/>
              <a:t>.</a:t>
            </a:r>
            <a:endParaRPr lang="it-IT" dirty="0"/>
          </a:p>
        </p:txBody>
      </p:sp>
      <p:pic>
        <p:nvPicPr>
          <p:cNvPr id="5" name="Immagine 4"/>
          <p:cNvPicPr>
            <a:picLocks noChangeAspect="1"/>
          </p:cNvPicPr>
          <p:nvPr/>
        </p:nvPicPr>
        <p:blipFill>
          <a:blip r:embed="rId2"/>
          <a:stretch>
            <a:fillRect/>
          </a:stretch>
        </p:blipFill>
        <p:spPr>
          <a:xfrm>
            <a:off x="3707904" y="11179"/>
            <a:ext cx="1397799" cy="1401597"/>
          </a:xfrm>
          <a:prstGeom prst="rect">
            <a:avLst/>
          </a:prstGeom>
        </p:spPr>
      </p:pic>
    </p:spTree>
  </p:cSld>
  <p:clrMapOvr>
    <a:masterClrMapping/>
  </p:clrMapOvr>
  <p:transition>
    <p:wipe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46856" y="2348880"/>
            <a:ext cx="8229600" cy="2736304"/>
          </a:xfrm>
          <a:solidFill>
            <a:srgbClr val="FFC000"/>
          </a:solidFill>
          <a:ln w="38100">
            <a:solidFill>
              <a:schemeClr val="tx1"/>
            </a:solidFill>
          </a:ln>
        </p:spPr>
        <p:txBody>
          <a:bodyPr>
            <a:normAutofit/>
          </a:bodyPr>
          <a:lstStyle/>
          <a:p>
            <a:pPr>
              <a:buClr>
                <a:srgbClr val="C00000"/>
              </a:buClr>
            </a:pPr>
            <a:r>
              <a:rPr lang="it-IT" dirty="0" err="1" smtClean="0"/>
              <a:t>Likewise</a:t>
            </a:r>
            <a:r>
              <a:rPr lang="it-IT" dirty="0" smtClean="0"/>
              <a:t>, </a:t>
            </a:r>
            <a:r>
              <a:rPr lang="it-IT" dirty="0" err="1" smtClean="0"/>
              <a:t>disease</a:t>
            </a:r>
            <a:r>
              <a:rPr lang="it-IT" dirty="0" smtClean="0"/>
              <a:t> </a:t>
            </a:r>
            <a:r>
              <a:rPr lang="en-US" dirty="0" smtClean="0"/>
              <a:t>progression in </a:t>
            </a:r>
            <a:r>
              <a:rPr lang="en-US" dirty="0" err="1" smtClean="0"/>
              <a:t>nongrafted</a:t>
            </a:r>
            <a:r>
              <a:rPr lang="en-US" dirty="0" smtClean="0"/>
              <a:t> native vessels can </a:t>
            </a:r>
            <a:r>
              <a:rPr lang="en-US" b="1" dirty="0" smtClean="0">
                <a:solidFill>
                  <a:srgbClr val="FF0000"/>
                </a:solidFill>
              </a:rPr>
              <a:t>occur at a rate up to 40% over a decade.</a:t>
            </a:r>
          </a:p>
          <a:p>
            <a:pPr>
              <a:buClr>
                <a:srgbClr val="C00000"/>
              </a:buClr>
            </a:pPr>
            <a:r>
              <a:rPr lang="en-US" dirty="0" smtClean="0"/>
              <a:t>Data are scarce on the prevalence and natural history of patients with phenotype D, mainly because, historically, series presenting “no-option” patients have regrouped heterogeneous </a:t>
            </a:r>
            <a:r>
              <a:rPr lang="it-IT" dirty="0" err="1" smtClean="0"/>
              <a:t>populations</a:t>
            </a:r>
            <a:r>
              <a:rPr lang="it-IT" dirty="0" smtClean="0"/>
              <a:t>.</a:t>
            </a:r>
            <a:endParaRPr lang="it-IT" dirty="0"/>
          </a:p>
        </p:txBody>
      </p:sp>
      <p:pic>
        <p:nvPicPr>
          <p:cNvPr id="2" name="Immagine 1"/>
          <p:cNvPicPr>
            <a:picLocks noChangeAspect="1"/>
          </p:cNvPicPr>
          <p:nvPr/>
        </p:nvPicPr>
        <p:blipFill>
          <a:blip r:embed="rId2"/>
          <a:stretch>
            <a:fillRect/>
          </a:stretch>
        </p:blipFill>
        <p:spPr>
          <a:xfrm>
            <a:off x="3563888" y="32462"/>
            <a:ext cx="2243522" cy="2249619"/>
          </a:xfrm>
          <a:prstGeom prst="rect">
            <a:avLst/>
          </a:prstGeom>
        </p:spPr>
      </p:pic>
    </p:spTree>
  </p:cSld>
  <p:clrMapOvr>
    <a:masterClrMapping/>
  </p:clrMapOvr>
  <p:transition>
    <p:wipe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34" y="285728"/>
            <a:ext cx="8229600" cy="1143000"/>
          </a:xfrm>
        </p:spPr>
        <p:txBody>
          <a:bodyPr>
            <a:normAutofit fontScale="90000"/>
          </a:bodyPr>
          <a:lstStyle/>
          <a:p>
            <a:pPr algn="ctr"/>
            <a:r>
              <a:rPr lang="en-US" sz="3200" dirty="0" smtClean="0">
                <a:solidFill>
                  <a:srgbClr val="002060"/>
                </a:solidFill>
              </a:rPr>
              <a:t/>
            </a:r>
            <a:br>
              <a:rPr lang="en-US" sz="3200" dirty="0" smtClean="0">
                <a:solidFill>
                  <a:srgbClr val="002060"/>
                </a:solidFill>
              </a:rPr>
            </a:br>
            <a:r>
              <a:rPr lang="en-US" sz="3200" dirty="0" smtClean="0">
                <a:solidFill>
                  <a:srgbClr val="002060"/>
                </a:solidFill>
              </a:rPr>
              <a:t/>
            </a:r>
            <a:br>
              <a:rPr lang="en-US" sz="3200" dirty="0" smtClean="0">
                <a:solidFill>
                  <a:srgbClr val="002060"/>
                </a:solidFill>
              </a:rPr>
            </a:br>
            <a:r>
              <a:rPr lang="en-US" sz="6000" b="1" dirty="0" err="1" smtClean="0">
                <a:solidFill>
                  <a:srgbClr val="FF0000"/>
                </a:solidFill>
                <a:effectLst>
                  <a:outerShdw blurRad="38100" dist="38100" dir="2700000" algn="tl">
                    <a:srgbClr val="000000">
                      <a:alpha val="43137"/>
                    </a:srgbClr>
                  </a:outerShdw>
                </a:effectLst>
              </a:rPr>
              <a:t>Caso</a:t>
            </a:r>
            <a:r>
              <a:rPr lang="en-US" sz="6000" b="1" dirty="0" smtClean="0">
                <a:solidFill>
                  <a:srgbClr val="FF0000"/>
                </a:solidFill>
                <a:effectLst>
                  <a:outerShdw blurRad="38100" dist="38100" dir="2700000" algn="tl">
                    <a:srgbClr val="000000">
                      <a:alpha val="43137"/>
                    </a:srgbClr>
                  </a:outerShdw>
                </a:effectLst>
              </a:rPr>
              <a:t> </a:t>
            </a:r>
            <a:r>
              <a:rPr lang="en-US" sz="6000" b="1" dirty="0" err="1" smtClean="0">
                <a:solidFill>
                  <a:srgbClr val="FF0000"/>
                </a:solidFill>
                <a:effectLst>
                  <a:outerShdw blurRad="38100" dist="38100" dir="2700000" algn="tl">
                    <a:srgbClr val="000000">
                      <a:alpha val="43137"/>
                    </a:srgbClr>
                  </a:outerShdw>
                </a:effectLst>
              </a:rPr>
              <a:t>clinico</a:t>
            </a:r>
            <a:endParaRPr lang="en-US" sz="6000" b="1" dirty="0">
              <a:solidFill>
                <a:srgbClr val="FF0000"/>
              </a:solidFill>
              <a:effectLst>
                <a:outerShdw blurRad="38100" dist="38100" dir="2700000" algn="tl">
                  <a:srgbClr val="000000">
                    <a:alpha val="43137"/>
                  </a:srgbClr>
                </a:outerShdw>
              </a:effectLst>
            </a:endParaRPr>
          </a:p>
        </p:txBody>
      </p:sp>
      <p:sp>
        <p:nvSpPr>
          <p:cNvPr id="4" name="Segnaposto contenuto 3"/>
          <p:cNvSpPr>
            <a:spLocks noGrp="1"/>
          </p:cNvSpPr>
          <p:nvPr>
            <p:ph idx="1"/>
          </p:nvPr>
        </p:nvSpPr>
        <p:spPr>
          <a:xfrm>
            <a:off x="142844" y="1428736"/>
            <a:ext cx="8786874" cy="5214974"/>
          </a:xfrm>
          <a:solidFill>
            <a:srgbClr val="FFC000"/>
          </a:solidFill>
          <a:ln w="38100">
            <a:solidFill>
              <a:schemeClr val="tx1"/>
            </a:solidFill>
          </a:ln>
        </p:spPr>
        <p:txBody>
          <a:bodyPr>
            <a:normAutofit fontScale="85000" lnSpcReduction="20000"/>
          </a:bodyPr>
          <a:lstStyle/>
          <a:p>
            <a:pPr algn="just">
              <a:buClr>
                <a:srgbClr val="C00000"/>
              </a:buClr>
              <a:buNone/>
            </a:pPr>
            <a:r>
              <a:rPr lang="it-IT" dirty="0" smtClean="0">
                <a:solidFill>
                  <a:srgbClr val="00060C"/>
                </a:solidFill>
              </a:rPr>
              <a:t>   78 anni uomo</a:t>
            </a:r>
          </a:p>
          <a:p>
            <a:pPr algn="just">
              <a:buClr>
                <a:srgbClr val="C00000"/>
              </a:buClr>
            </a:pPr>
            <a:endParaRPr lang="it-IT" dirty="0" smtClean="0">
              <a:solidFill>
                <a:srgbClr val="00060C"/>
              </a:solidFill>
            </a:endParaRPr>
          </a:p>
          <a:p>
            <a:pPr algn="just">
              <a:buClr>
                <a:srgbClr val="C00000"/>
              </a:buClr>
            </a:pPr>
            <a:r>
              <a:rPr lang="it-IT" dirty="0" smtClean="0">
                <a:solidFill>
                  <a:srgbClr val="00060C"/>
                </a:solidFill>
              </a:rPr>
              <a:t>Familiarità positiva per CAD </a:t>
            </a:r>
          </a:p>
          <a:p>
            <a:pPr algn="just">
              <a:buClr>
                <a:srgbClr val="C00000"/>
              </a:buClr>
            </a:pPr>
            <a:r>
              <a:rPr lang="it-IT" dirty="0" smtClean="0">
                <a:solidFill>
                  <a:srgbClr val="00060C"/>
                </a:solidFill>
              </a:rPr>
              <a:t>Ipertensione arteriosa in terapia </a:t>
            </a:r>
          </a:p>
          <a:p>
            <a:pPr algn="just">
              <a:buClr>
                <a:srgbClr val="C00000"/>
              </a:buClr>
            </a:pPr>
            <a:r>
              <a:rPr lang="it-IT" dirty="0" err="1" smtClean="0">
                <a:solidFill>
                  <a:srgbClr val="00060C"/>
                </a:solidFill>
              </a:rPr>
              <a:t>Ipercolesterolemia</a:t>
            </a:r>
            <a:r>
              <a:rPr lang="it-IT" dirty="0" smtClean="0">
                <a:solidFill>
                  <a:srgbClr val="00060C"/>
                </a:solidFill>
              </a:rPr>
              <a:t> in terapia</a:t>
            </a:r>
          </a:p>
          <a:p>
            <a:pPr algn="just">
              <a:buClr>
                <a:srgbClr val="C00000"/>
              </a:buClr>
            </a:pPr>
            <a:r>
              <a:rPr lang="it-IT" dirty="0" smtClean="0">
                <a:solidFill>
                  <a:srgbClr val="00060C"/>
                </a:solidFill>
              </a:rPr>
              <a:t>LVEF 30-50%</a:t>
            </a:r>
          </a:p>
          <a:p>
            <a:pPr algn="just">
              <a:buClr>
                <a:srgbClr val="C00000"/>
              </a:buClr>
            </a:pPr>
            <a:r>
              <a:rPr lang="it-IT" dirty="0" smtClean="0">
                <a:solidFill>
                  <a:srgbClr val="00060C"/>
                </a:solidFill>
              </a:rPr>
              <a:t>Portatore di pacemaker ICD </a:t>
            </a:r>
          </a:p>
          <a:p>
            <a:pPr algn="just">
              <a:buClr>
                <a:srgbClr val="C00000"/>
              </a:buClr>
            </a:pPr>
            <a:r>
              <a:rPr lang="it-IT" dirty="0" smtClean="0">
                <a:solidFill>
                  <a:srgbClr val="00060C"/>
                </a:solidFill>
              </a:rPr>
              <a:t>Anamnesi positiva per angina per sforzi lievi moderati</a:t>
            </a:r>
          </a:p>
          <a:p>
            <a:pPr algn="just">
              <a:buClr>
                <a:srgbClr val="C00000"/>
              </a:buClr>
            </a:pPr>
            <a:r>
              <a:rPr lang="it-IT" dirty="0" smtClean="0">
                <a:solidFill>
                  <a:srgbClr val="00060C"/>
                </a:solidFill>
              </a:rPr>
              <a:t>Pregresso Bypass: nel 1989 bypass </a:t>
            </a:r>
            <a:r>
              <a:rPr lang="it-IT" dirty="0" err="1" smtClean="0">
                <a:solidFill>
                  <a:srgbClr val="00060C"/>
                </a:solidFill>
              </a:rPr>
              <a:t>aortocoronarico</a:t>
            </a:r>
            <a:r>
              <a:rPr lang="it-IT" dirty="0" smtClean="0">
                <a:solidFill>
                  <a:srgbClr val="00060C"/>
                </a:solidFill>
              </a:rPr>
              <a:t> su D2 e IVA (sequenziale), su PL di CFX ed MO (sequenziale) e su IVP. Nel 2002, per riscontro di occlusione sul </a:t>
            </a:r>
            <a:r>
              <a:rPr lang="it-IT" dirty="0" err="1" smtClean="0">
                <a:solidFill>
                  <a:srgbClr val="00060C"/>
                </a:solidFill>
              </a:rPr>
              <a:t>graft</a:t>
            </a:r>
            <a:r>
              <a:rPr lang="it-IT" dirty="0" smtClean="0">
                <a:solidFill>
                  <a:srgbClr val="00060C"/>
                </a:solidFill>
              </a:rPr>
              <a:t> per IVA-D2, nuovo CABG con LIMA su IVA ed arteria radiale su PL di CFX.</a:t>
            </a:r>
          </a:p>
          <a:p>
            <a:pPr algn="just">
              <a:buClr>
                <a:srgbClr val="C00000"/>
              </a:buClr>
            </a:pPr>
            <a:r>
              <a:rPr lang="it-IT" dirty="0" smtClean="0">
                <a:solidFill>
                  <a:srgbClr val="00060C"/>
                </a:solidFill>
              </a:rPr>
              <a:t>Multiple PCI: SVG&gt;M0, radiale su PL ed SVG&gt; IVP nel 2003 e nel 2008, PCI sul ramo interventricolare posteriore.</a:t>
            </a:r>
          </a:p>
          <a:p>
            <a:pPr algn="just">
              <a:buClr>
                <a:srgbClr val="C00000"/>
              </a:buClr>
            </a:pPr>
            <a:r>
              <a:rPr lang="en-US" dirty="0" smtClean="0">
                <a:solidFill>
                  <a:srgbClr val="00060C"/>
                </a:solidFill>
              </a:rPr>
              <a:t>2011 Failure PCI: CTO of CFX; </a:t>
            </a:r>
            <a:r>
              <a:rPr lang="en-US" dirty="0" err="1" smtClean="0">
                <a:solidFill>
                  <a:srgbClr val="00060C"/>
                </a:solidFill>
              </a:rPr>
              <a:t>riscontro</a:t>
            </a:r>
            <a:r>
              <a:rPr lang="en-US" dirty="0" smtClean="0">
                <a:solidFill>
                  <a:srgbClr val="00060C"/>
                </a:solidFill>
              </a:rPr>
              <a:t> </a:t>
            </a:r>
            <a:r>
              <a:rPr lang="en-US" dirty="0" err="1" smtClean="0">
                <a:solidFill>
                  <a:srgbClr val="00060C"/>
                </a:solidFill>
              </a:rPr>
              <a:t>di</a:t>
            </a:r>
            <a:r>
              <a:rPr lang="en-US" dirty="0" smtClean="0">
                <a:solidFill>
                  <a:srgbClr val="00060C"/>
                </a:solidFill>
              </a:rPr>
              <a:t> </a:t>
            </a:r>
            <a:r>
              <a:rPr lang="en-US" dirty="0" err="1" smtClean="0">
                <a:solidFill>
                  <a:srgbClr val="00060C"/>
                </a:solidFill>
              </a:rPr>
              <a:t>occlusione</a:t>
            </a:r>
            <a:r>
              <a:rPr lang="en-US" dirty="0" smtClean="0">
                <a:solidFill>
                  <a:srgbClr val="00060C"/>
                </a:solidFill>
              </a:rPr>
              <a:t> </a:t>
            </a:r>
            <a:r>
              <a:rPr lang="en-US" dirty="0" err="1" smtClean="0">
                <a:solidFill>
                  <a:srgbClr val="00060C"/>
                </a:solidFill>
              </a:rPr>
              <a:t>della</a:t>
            </a:r>
            <a:r>
              <a:rPr lang="en-US" dirty="0" smtClean="0">
                <a:solidFill>
                  <a:srgbClr val="00060C"/>
                </a:solidFill>
              </a:rPr>
              <a:t> </a:t>
            </a:r>
            <a:r>
              <a:rPr lang="en-US" dirty="0" err="1" smtClean="0">
                <a:solidFill>
                  <a:srgbClr val="00060C"/>
                </a:solidFill>
              </a:rPr>
              <a:t>radiale</a:t>
            </a:r>
            <a:r>
              <a:rPr lang="en-US" dirty="0" smtClean="0">
                <a:solidFill>
                  <a:srgbClr val="00060C"/>
                </a:solidFill>
              </a:rPr>
              <a:t> </a:t>
            </a:r>
            <a:r>
              <a:rPr lang="en-US" dirty="0" err="1" smtClean="0">
                <a:solidFill>
                  <a:srgbClr val="00060C"/>
                </a:solidFill>
              </a:rPr>
              <a:t>su</a:t>
            </a:r>
            <a:r>
              <a:rPr lang="en-US" dirty="0" smtClean="0">
                <a:solidFill>
                  <a:srgbClr val="00060C"/>
                </a:solidFill>
              </a:rPr>
              <a:t> PL</a:t>
            </a:r>
            <a:endParaRPr lang="it-IT" dirty="0" smtClean="0">
              <a:solidFill>
                <a:srgbClr val="00060C"/>
              </a:solidFill>
            </a:endParaRPr>
          </a:p>
          <a:p>
            <a:pPr>
              <a:buClr>
                <a:srgbClr val="C00000"/>
              </a:buClr>
            </a:pPr>
            <a:endParaRPr lang="en-US" dirty="0">
              <a:solidFill>
                <a:srgbClr val="00060C"/>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480"/>
                            </p:stCondLst>
                            <p:childTnLst>
                              <p:par>
                                <p:cTn id="11" presetID="37" presetClass="entr" presetSubtype="0" fill="hold" grpId="0" nodeType="after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fade">
                                      <p:cBhvr>
                                        <p:cTn id="13" dur="1000"/>
                                        <p:tgtEl>
                                          <p:spTgt spid="4">
                                            <p:bg/>
                                          </p:spTgt>
                                        </p:tgtEl>
                                      </p:cBhvr>
                                    </p:animEffect>
                                    <p:anim calcmode="lin" valueType="num">
                                      <p:cBhvr>
                                        <p:cTn id="14" dur="1000" fill="hold"/>
                                        <p:tgtEl>
                                          <p:spTgt spid="4">
                                            <p:bg/>
                                          </p:spTgt>
                                        </p:tgtEl>
                                        <p:attrNameLst>
                                          <p:attrName>ppt_x</p:attrName>
                                        </p:attrNameLst>
                                      </p:cBhvr>
                                      <p:tavLst>
                                        <p:tav tm="0">
                                          <p:val>
                                            <p:strVal val="#ppt_x"/>
                                          </p:val>
                                        </p:tav>
                                        <p:tav tm="100000">
                                          <p:val>
                                            <p:strVal val="#ppt_x"/>
                                          </p:val>
                                        </p:tav>
                                      </p:tavLst>
                                    </p:anim>
                                    <p:anim calcmode="lin" valueType="num">
                                      <p:cBhvr>
                                        <p:cTn id="15" dur="900" decel="100000" fill="hold"/>
                                        <p:tgtEl>
                                          <p:spTgt spid="4">
                                            <p:bg/>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bg/>
                                          </p:spTgt>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par>
                          <p:cTn id="25" fill="hold">
                            <p:stCondLst>
                              <p:cond delay="1000"/>
                            </p:stCondLst>
                            <p:childTnLst>
                              <p:par>
                                <p:cTn id="26" presetID="37" presetClass="entr" presetSubtype="0" fill="hold" grpId="0" nodeType="after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900" decel="100000" fill="hold"/>
                                        <p:tgtEl>
                                          <p:spTgt spid="4">
                                            <p:txEl>
                                              <p:pRg st="2" end="2"/>
                                            </p:txEl>
                                          </p:spTgt>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4">
                                            <p:txEl>
                                              <p:pRg st="2" end="2"/>
                                            </p:txEl>
                                          </p:spTgt>
                                        </p:tgtEl>
                                        <p:attrNameLst>
                                          <p:attrName>ppt_y</p:attrName>
                                        </p:attrNameLst>
                                      </p:cBhvr>
                                      <p:tavLst>
                                        <p:tav tm="0">
                                          <p:val>
                                            <p:strVal val="#ppt_y-.03"/>
                                          </p:val>
                                        </p:tav>
                                        <p:tav tm="100000">
                                          <p:val>
                                            <p:strVal val="#ppt_y"/>
                                          </p:val>
                                        </p:tav>
                                      </p:tavLst>
                                    </p:anim>
                                  </p:childTnLst>
                                </p:cTn>
                              </p:par>
                            </p:childTnLst>
                          </p:cTn>
                        </p:par>
                        <p:par>
                          <p:cTn id="32" fill="hold">
                            <p:stCondLst>
                              <p:cond delay="2000"/>
                            </p:stCondLst>
                            <p:childTnLst>
                              <p:par>
                                <p:cTn id="33" presetID="37" presetClass="entr" presetSubtype="0" fill="hold" grpId="0" nodeType="after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anim calcmode="lin" valueType="num">
                                      <p:cBhvr>
                                        <p:cTn id="3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4">
                                            <p:txEl>
                                              <p:pRg st="3" end="3"/>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4">
                                            <p:txEl>
                                              <p:pRg st="3" end="3"/>
                                            </p:txEl>
                                          </p:spTgt>
                                        </p:tgtEl>
                                        <p:attrNameLst>
                                          <p:attrName>ppt_y</p:attrName>
                                        </p:attrNameLst>
                                      </p:cBhvr>
                                      <p:tavLst>
                                        <p:tav tm="0">
                                          <p:val>
                                            <p:strVal val="#ppt_y-.03"/>
                                          </p:val>
                                        </p:tav>
                                        <p:tav tm="100000">
                                          <p:val>
                                            <p:strVal val="#ppt_y"/>
                                          </p:val>
                                        </p:tav>
                                      </p:tavLst>
                                    </p:anim>
                                  </p:childTnLst>
                                </p:cTn>
                              </p:par>
                            </p:childTnLst>
                          </p:cTn>
                        </p:par>
                        <p:par>
                          <p:cTn id="39" fill="hold">
                            <p:stCondLst>
                              <p:cond delay="3000"/>
                            </p:stCondLst>
                            <p:childTnLst>
                              <p:par>
                                <p:cTn id="40" presetID="37" presetClass="entr" presetSubtype="0" fill="hold" grpId="0" nodeType="after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fade">
                                      <p:cBhvr>
                                        <p:cTn id="42" dur="1000"/>
                                        <p:tgtEl>
                                          <p:spTgt spid="4">
                                            <p:txEl>
                                              <p:pRg st="4" end="4"/>
                                            </p:txEl>
                                          </p:spTgt>
                                        </p:tgtEl>
                                      </p:cBhvr>
                                    </p:animEffect>
                                    <p:anim calcmode="lin" valueType="num">
                                      <p:cBhvr>
                                        <p:cTn id="4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4" dur="900" decel="100000" fill="hold"/>
                                        <p:tgtEl>
                                          <p:spTgt spid="4">
                                            <p:txEl>
                                              <p:pRg st="4" end="4"/>
                                            </p:txEl>
                                          </p:spTgt>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4">
                                            <p:txEl>
                                              <p:pRg st="4" end="4"/>
                                            </p:txEl>
                                          </p:spTgt>
                                        </p:tgtEl>
                                        <p:attrNameLst>
                                          <p:attrName>ppt_y</p:attrName>
                                        </p:attrNameLst>
                                      </p:cBhvr>
                                      <p:tavLst>
                                        <p:tav tm="0">
                                          <p:val>
                                            <p:strVal val="#ppt_y-.03"/>
                                          </p:val>
                                        </p:tav>
                                        <p:tav tm="100000">
                                          <p:val>
                                            <p:strVal val="#ppt_y"/>
                                          </p:val>
                                        </p:tav>
                                      </p:tavLst>
                                    </p:anim>
                                  </p:childTnLst>
                                </p:cTn>
                              </p:par>
                            </p:childTnLst>
                          </p:cTn>
                        </p:par>
                        <p:par>
                          <p:cTn id="46" fill="hold">
                            <p:stCondLst>
                              <p:cond delay="4000"/>
                            </p:stCondLst>
                            <p:childTnLst>
                              <p:par>
                                <p:cTn id="47" presetID="37" presetClass="entr" presetSubtype="0" fill="hold" grpId="0" nodeType="after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Effect transition="in" filter="fade">
                                      <p:cBhvr>
                                        <p:cTn id="49" dur="1000"/>
                                        <p:tgtEl>
                                          <p:spTgt spid="4">
                                            <p:txEl>
                                              <p:pRg st="5" end="5"/>
                                            </p:txEl>
                                          </p:spTgt>
                                        </p:tgtEl>
                                      </p:cBhvr>
                                    </p:animEffect>
                                    <p:anim calcmode="lin" valueType="num">
                                      <p:cBhvr>
                                        <p:cTn id="5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1" dur="900" decel="100000" fill="hold"/>
                                        <p:tgtEl>
                                          <p:spTgt spid="4">
                                            <p:txEl>
                                              <p:pRg st="5" end="5"/>
                                            </p:tx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4">
                                            <p:txEl>
                                              <p:pRg st="5" end="5"/>
                                            </p:txEl>
                                          </p:spTgt>
                                        </p:tgtEl>
                                        <p:attrNameLst>
                                          <p:attrName>ppt_y</p:attrName>
                                        </p:attrNameLst>
                                      </p:cBhvr>
                                      <p:tavLst>
                                        <p:tav tm="0">
                                          <p:val>
                                            <p:strVal val="#ppt_y-.03"/>
                                          </p:val>
                                        </p:tav>
                                        <p:tav tm="100000">
                                          <p:val>
                                            <p:strVal val="#ppt_y"/>
                                          </p:val>
                                        </p:tav>
                                      </p:tavLst>
                                    </p:anim>
                                  </p:childTnLst>
                                </p:cTn>
                              </p:par>
                            </p:childTnLst>
                          </p:cTn>
                        </p:par>
                        <p:par>
                          <p:cTn id="53" fill="hold">
                            <p:stCondLst>
                              <p:cond delay="5000"/>
                            </p:stCondLst>
                            <p:childTnLst>
                              <p:par>
                                <p:cTn id="54" presetID="37" presetClass="entr" presetSubtype="0" fill="hold" grpId="0" nodeType="afterEffect">
                                  <p:stCondLst>
                                    <p:cond delay="0"/>
                                  </p:stCondLst>
                                  <p:childTnLst>
                                    <p:set>
                                      <p:cBhvr>
                                        <p:cTn id="55" dur="1" fill="hold">
                                          <p:stCondLst>
                                            <p:cond delay="0"/>
                                          </p:stCondLst>
                                        </p:cTn>
                                        <p:tgtEl>
                                          <p:spTgt spid="4">
                                            <p:txEl>
                                              <p:pRg st="6" end="6"/>
                                            </p:txEl>
                                          </p:spTgt>
                                        </p:tgtEl>
                                        <p:attrNameLst>
                                          <p:attrName>style.visibility</p:attrName>
                                        </p:attrNameLst>
                                      </p:cBhvr>
                                      <p:to>
                                        <p:strVal val="visible"/>
                                      </p:to>
                                    </p:set>
                                    <p:animEffect transition="in" filter="fade">
                                      <p:cBhvr>
                                        <p:cTn id="56" dur="1000"/>
                                        <p:tgtEl>
                                          <p:spTgt spid="4">
                                            <p:txEl>
                                              <p:pRg st="6" end="6"/>
                                            </p:txEl>
                                          </p:spTgt>
                                        </p:tgtEl>
                                      </p:cBhvr>
                                    </p:animEffect>
                                    <p:anim calcmode="lin" valueType="num">
                                      <p:cBhvr>
                                        <p:cTn id="57"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8" dur="900" decel="100000" fill="hold"/>
                                        <p:tgtEl>
                                          <p:spTgt spid="4">
                                            <p:txEl>
                                              <p:pRg st="6" end="6"/>
                                            </p:txEl>
                                          </p:spTgt>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4">
                                            <p:txEl>
                                              <p:pRg st="6" end="6"/>
                                            </p:txEl>
                                          </p:spTgt>
                                        </p:tgtEl>
                                        <p:attrNameLst>
                                          <p:attrName>ppt_y</p:attrName>
                                        </p:attrNameLst>
                                      </p:cBhvr>
                                      <p:tavLst>
                                        <p:tav tm="0">
                                          <p:val>
                                            <p:strVal val="#ppt_y-.03"/>
                                          </p:val>
                                        </p:tav>
                                        <p:tav tm="100000">
                                          <p:val>
                                            <p:strVal val="#ppt_y"/>
                                          </p:val>
                                        </p:tav>
                                      </p:tavLst>
                                    </p:anim>
                                  </p:childTnLst>
                                </p:cTn>
                              </p:par>
                            </p:childTnLst>
                          </p:cTn>
                        </p:par>
                        <p:par>
                          <p:cTn id="60" fill="hold">
                            <p:stCondLst>
                              <p:cond delay="6000"/>
                            </p:stCondLst>
                            <p:childTnLst>
                              <p:par>
                                <p:cTn id="61" presetID="37" presetClass="entr" presetSubtype="0" fill="hold" grpId="0" nodeType="afterEffect">
                                  <p:stCondLst>
                                    <p:cond delay="0"/>
                                  </p:stCondLst>
                                  <p:childTnLst>
                                    <p:set>
                                      <p:cBhvr>
                                        <p:cTn id="62" dur="1" fill="hold">
                                          <p:stCondLst>
                                            <p:cond delay="0"/>
                                          </p:stCondLst>
                                        </p:cTn>
                                        <p:tgtEl>
                                          <p:spTgt spid="4">
                                            <p:txEl>
                                              <p:pRg st="7" end="7"/>
                                            </p:txEl>
                                          </p:spTgt>
                                        </p:tgtEl>
                                        <p:attrNameLst>
                                          <p:attrName>style.visibility</p:attrName>
                                        </p:attrNameLst>
                                      </p:cBhvr>
                                      <p:to>
                                        <p:strVal val="visible"/>
                                      </p:to>
                                    </p:set>
                                    <p:animEffect transition="in" filter="fade">
                                      <p:cBhvr>
                                        <p:cTn id="63" dur="1000"/>
                                        <p:tgtEl>
                                          <p:spTgt spid="4">
                                            <p:txEl>
                                              <p:pRg st="7" end="7"/>
                                            </p:txEl>
                                          </p:spTgt>
                                        </p:tgtEl>
                                      </p:cBhvr>
                                    </p:animEffect>
                                    <p:anim calcmode="lin" valueType="num">
                                      <p:cBhvr>
                                        <p:cTn id="64"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4">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4">
                                            <p:txEl>
                                              <p:pRg st="7" end="7"/>
                                            </p:txEl>
                                          </p:spTgt>
                                        </p:tgtEl>
                                        <p:attrNameLst>
                                          <p:attrName>ppt_y</p:attrName>
                                        </p:attrNameLst>
                                      </p:cBhvr>
                                      <p:tavLst>
                                        <p:tav tm="0">
                                          <p:val>
                                            <p:strVal val="#ppt_y-.03"/>
                                          </p:val>
                                        </p:tav>
                                        <p:tav tm="100000">
                                          <p:val>
                                            <p:strVal val="#ppt_y"/>
                                          </p:val>
                                        </p:tav>
                                      </p:tavLst>
                                    </p:anim>
                                  </p:childTnLst>
                                </p:cTn>
                              </p:par>
                            </p:childTnLst>
                          </p:cTn>
                        </p:par>
                        <p:par>
                          <p:cTn id="67" fill="hold">
                            <p:stCondLst>
                              <p:cond delay="7000"/>
                            </p:stCondLst>
                            <p:childTnLst>
                              <p:par>
                                <p:cTn id="68" presetID="37" presetClass="entr" presetSubtype="0" fill="hold" grpId="0" nodeType="afterEffect">
                                  <p:stCondLst>
                                    <p:cond delay="0"/>
                                  </p:stCondLst>
                                  <p:childTnLst>
                                    <p:set>
                                      <p:cBhvr>
                                        <p:cTn id="69" dur="1" fill="hold">
                                          <p:stCondLst>
                                            <p:cond delay="0"/>
                                          </p:stCondLst>
                                        </p:cTn>
                                        <p:tgtEl>
                                          <p:spTgt spid="4">
                                            <p:txEl>
                                              <p:pRg st="8" end="8"/>
                                            </p:txEl>
                                          </p:spTgt>
                                        </p:tgtEl>
                                        <p:attrNameLst>
                                          <p:attrName>style.visibility</p:attrName>
                                        </p:attrNameLst>
                                      </p:cBhvr>
                                      <p:to>
                                        <p:strVal val="visible"/>
                                      </p:to>
                                    </p:set>
                                    <p:animEffect transition="in" filter="fade">
                                      <p:cBhvr>
                                        <p:cTn id="70" dur="1000"/>
                                        <p:tgtEl>
                                          <p:spTgt spid="4">
                                            <p:txEl>
                                              <p:pRg st="8" end="8"/>
                                            </p:txEl>
                                          </p:spTgt>
                                        </p:tgtEl>
                                      </p:cBhvr>
                                    </p:animEffect>
                                    <p:anim calcmode="lin" valueType="num">
                                      <p:cBhvr>
                                        <p:cTn id="71"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72" dur="900" decel="100000" fill="hold"/>
                                        <p:tgtEl>
                                          <p:spTgt spid="4">
                                            <p:txEl>
                                              <p:pRg st="8" end="8"/>
                                            </p:txEl>
                                          </p:spTgt>
                                        </p:tgtEl>
                                        <p:attrNameLst>
                                          <p:attrName>ppt_y</p:attrName>
                                        </p:attrNameLst>
                                      </p:cBhvr>
                                      <p:tavLst>
                                        <p:tav tm="0">
                                          <p:val>
                                            <p:strVal val="#ppt_y+1"/>
                                          </p:val>
                                        </p:tav>
                                        <p:tav tm="100000">
                                          <p:val>
                                            <p:strVal val="#ppt_y-.03"/>
                                          </p:val>
                                        </p:tav>
                                      </p:tavLst>
                                    </p:anim>
                                    <p:anim calcmode="lin" valueType="num">
                                      <p:cBhvr>
                                        <p:cTn id="73" dur="100" accel="100000" fill="hold">
                                          <p:stCondLst>
                                            <p:cond delay="900"/>
                                          </p:stCondLst>
                                        </p:cTn>
                                        <p:tgtEl>
                                          <p:spTgt spid="4">
                                            <p:txEl>
                                              <p:pRg st="8" end="8"/>
                                            </p:txEl>
                                          </p:spTgt>
                                        </p:tgtEl>
                                        <p:attrNameLst>
                                          <p:attrName>ppt_y</p:attrName>
                                        </p:attrNameLst>
                                      </p:cBhvr>
                                      <p:tavLst>
                                        <p:tav tm="0">
                                          <p:val>
                                            <p:strVal val="#ppt_y-.03"/>
                                          </p:val>
                                        </p:tav>
                                        <p:tav tm="100000">
                                          <p:val>
                                            <p:strVal val="#ppt_y"/>
                                          </p:val>
                                        </p:tav>
                                      </p:tavLst>
                                    </p:anim>
                                  </p:childTnLst>
                                </p:cTn>
                              </p:par>
                            </p:childTnLst>
                          </p:cTn>
                        </p:par>
                        <p:par>
                          <p:cTn id="74" fill="hold">
                            <p:stCondLst>
                              <p:cond delay="8000"/>
                            </p:stCondLst>
                            <p:childTnLst>
                              <p:par>
                                <p:cTn id="75" presetID="37" presetClass="entr" presetSubtype="0" fill="hold" grpId="0" nodeType="afterEffect">
                                  <p:stCondLst>
                                    <p:cond delay="0"/>
                                  </p:stCondLst>
                                  <p:childTnLst>
                                    <p:set>
                                      <p:cBhvr>
                                        <p:cTn id="76" dur="1" fill="hold">
                                          <p:stCondLst>
                                            <p:cond delay="0"/>
                                          </p:stCondLst>
                                        </p:cTn>
                                        <p:tgtEl>
                                          <p:spTgt spid="4">
                                            <p:txEl>
                                              <p:pRg st="9" end="9"/>
                                            </p:txEl>
                                          </p:spTgt>
                                        </p:tgtEl>
                                        <p:attrNameLst>
                                          <p:attrName>style.visibility</p:attrName>
                                        </p:attrNameLst>
                                      </p:cBhvr>
                                      <p:to>
                                        <p:strVal val="visible"/>
                                      </p:to>
                                    </p:set>
                                    <p:animEffect transition="in" filter="fade">
                                      <p:cBhvr>
                                        <p:cTn id="77" dur="1000"/>
                                        <p:tgtEl>
                                          <p:spTgt spid="4">
                                            <p:txEl>
                                              <p:pRg st="9" end="9"/>
                                            </p:txEl>
                                          </p:spTgt>
                                        </p:tgtEl>
                                      </p:cBhvr>
                                    </p:animEffect>
                                    <p:anim calcmode="lin" valueType="num">
                                      <p:cBhvr>
                                        <p:cTn id="78"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79" dur="900" decel="100000" fill="hold"/>
                                        <p:tgtEl>
                                          <p:spTgt spid="4">
                                            <p:txEl>
                                              <p:pRg st="9" end="9"/>
                                            </p:txEl>
                                          </p:spTgt>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4">
                                            <p:txEl>
                                              <p:pRg st="9" end="9"/>
                                            </p:txEl>
                                          </p:spTgt>
                                        </p:tgtEl>
                                        <p:attrNameLst>
                                          <p:attrName>ppt_y</p:attrName>
                                        </p:attrNameLst>
                                      </p:cBhvr>
                                      <p:tavLst>
                                        <p:tav tm="0">
                                          <p:val>
                                            <p:strVal val="#ppt_y-.03"/>
                                          </p:val>
                                        </p:tav>
                                        <p:tav tm="100000">
                                          <p:val>
                                            <p:strVal val="#ppt_y"/>
                                          </p:val>
                                        </p:tav>
                                      </p:tavLst>
                                    </p:anim>
                                  </p:childTnLst>
                                </p:cTn>
                              </p:par>
                            </p:childTnLst>
                          </p:cTn>
                        </p:par>
                        <p:par>
                          <p:cTn id="81" fill="hold">
                            <p:stCondLst>
                              <p:cond delay="9000"/>
                            </p:stCondLst>
                            <p:childTnLst>
                              <p:par>
                                <p:cTn id="82" presetID="37" presetClass="entr" presetSubtype="0" fill="hold" grpId="0" nodeType="afterEffect">
                                  <p:stCondLst>
                                    <p:cond delay="0"/>
                                  </p:stCondLst>
                                  <p:childTnLst>
                                    <p:set>
                                      <p:cBhvr>
                                        <p:cTn id="83" dur="1" fill="hold">
                                          <p:stCondLst>
                                            <p:cond delay="0"/>
                                          </p:stCondLst>
                                        </p:cTn>
                                        <p:tgtEl>
                                          <p:spTgt spid="4">
                                            <p:txEl>
                                              <p:pRg st="10" end="10"/>
                                            </p:txEl>
                                          </p:spTgt>
                                        </p:tgtEl>
                                        <p:attrNameLst>
                                          <p:attrName>style.visibility</p:attrName>
                                        </p:attrNameLst>
                                      </p:cBhvr>
                                      <p:to>
                                        <p:strVal val="visible"/>
                                      </p:to>
                                    </p:set>
                                    <p:animEffect transition="in" filter="fade">
                                      <p:cBhvr>
                                        <p:cTn id="84" dur="1000"/>
                                        <p:tgtEl>
                                          <p:spTgt spid="4">
                                            <p:txEl>
                                              <p:pRg st="10" end="10"/>
                                            </p:txEl>
                                          </p:spTgt>
                                        </p:tgtEl>
                                      </p:cBhvr>
                                    </p:animEffect>
                                    <p:anim calcmode="lin" valueType="num">
                                      <p:cBhvr>
                                        <p:cTn id="85"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86" dur="900" decel="100000" fill="hold"/>
                                        <p:tgtEl>
                                          <p:spTgt spid="4">
                                            <p:txEl>
                                              <p:pRg st="10" end="10"/>
                                            </p:txEl>
                                          </p:spTgt>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4">
                                            <p:txEl>
                                              <p:pRg st="10" end="1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4282" y="642918"/>
            <a:ext cx="8686800" cy="1143000"/>
          </a:xfrm>
        </p:spPr>
        <p:txBody>
          <a:bodyPr>
            <a:normAutofit fontScale="90000"/>
          </a:bodyPr>
          <a:lstStyle/>
          <a:p>
            <a:pPr algn="ctr"/>
            <a:r>
              <a:rPr lang="en-US" sz="3200" dirty="0" smtClean="0">
                <a:solidFill>
                  <a:srgbClr val="002060"/>
                </a:solidFill>
              </a:rPr>
              <a:t/>
            </a:r>
            <a:br>
              <a:rPr lang="en-US" sz="3200" dirty="0" smtClean="0">
                <a:solidFill>
                  <a:srgbClr val="002060"/>
                </a:solidFill>
              </a:rPr>
            </a:br>
            <a:r>
              <a:rPr lang="it-IT" sz="3200" b="1" dirty="0" smtClean="0">
                <a:solidFill>
                  <a:srgbClr val="FF0000"/>
                </a:solidFill>
                <a:effectLst>
                  <a:outerShdw blurRad="38100" dist="38100" dir="2700000" algn="tl">
                    <a:srgbClr val="000000">
                      <a:alpha val="43137"/>
                    </a:srgbClr>
                  </a:outerShdw>
                </a:effectLst>
              </a:rPr>
              <a:t>Permane malattia critica </a:t>
            </a:r>
            <a:r>
              <a:rPr lang="it-IT" sz="3200" b="1" dirty="0" err="1" smtClean="0">
                <a:solidFill>
                  <a:srgbClr val="FF0000"/>
                </a:solidFill>
                <a:effectLst>
                  <a:outerShdw blurRad="38100" dist="38100" dir="2700000" algn="tl">
                    <a:srgbClr val="000000">
                      <a:alpha val="43137"/>
                    </a:srgbClr>
                  </a:outerShdw>
                </a:effectLst>
              </a:rPr>
              <a:t>trivasale</a:t>
            </a:r>
            <a:r>
              <a:rPr lang="it-IT" sz="3200" b="1" dirty="0" smtClean="0">
                <a:solidFill>
                  <a:srgbClr val="FF0000"/>
                </a:solidFill>
                <a:effectLst>
                  <a:outerShdw blurRad="38100" dist="38100" dir="2700000" algn="tl">
                    <a:srgbClr val="000000">
                      <a:alpha val="43137"/>
                    </a:srgbClr>
                  </a:outerShdw>
                </a:effectLst>
              </a:rPr>
              <a:t> e CTO di CFX</a:t>
            </a:r>
            <a:br>
              <a:rPr lang="it-IT" sz="3200" b="1" dirty="0" smtClean="0">
                <a:solidFill>
                  <a:srgbClr val="FF0000"/>
                </a:solidFill>
                <a:effectLst>
                  <a:outerShdw blurRad="38100" dist="38100" dir="2700000" algn="tl">
                    <a:srgbClr val="000000">
                      <a:alpha val="43137"/>
                    </a:srgbClr>
                  </a:outerShdw>
                </a:effectLst>
              </a:rPr>
            </a:br>
            <a:r>
              <a:rPr lang="it-IT" sz="3200" b="1" dirty="0" smtClean="0">
                <a:solidFill>
                  <a:srgbClr val="FF0000"/>
                </a:solidFill>
                <a:effectLst>
                  <a:outerShdw blurRad="38100" dist="38100" dir="2700000" algn="tl">
                    <a:srgbClr val="000000">
                      <a:alpha val="43137"/>
                    </a:srgbClr>
                  </a:outerShdw>
                </a:effectLst>
              </a:rPr>
              <a:t>Tentativo fallito di PCI su radiale&gt;PL</a:t>
            </a:r>
            <a:r>
              <a:rPr lang="it-IT" sz="2800" b="1" dirty="0" smtClean="0">
                <a:effectLst>
                  <a:outerShdw blurRad="38100" dist="38100" dir="2700000" algn="tl">
                    <a:srgbClr val="000000">
                      <a:alpha val="43137"/>
                    </a:srgbClr>
                  </a:outerShdw>
                </a:effectLst>
              </a:rPr>
              <a:t/>
            </a:r>
            <a:br>
              <a:rPr lang="it-IT" sz="2800" b="1" dirty="0" smtClean="0">
                <a:effectLst>
                  <a:outerShdw blurRad="38100" dist="38100" dir="2700000" algn="tl">
                    <a:srgbClr val="000000">
                      <a:alpha val="43137"/>
                    </a:srgbClr>
                  </a:outerShdw>
                </a:effectLst>
              </a:rPr>
            </a:br>
            <a:endParaRPr lang="en-US" sz="3200" b="1" dirty="0">
              <a:solidFill>
                <a:srgbClr val="002060"/>
              </a:solidFill>
              <a:effectLst>
                <a:outerShdw blurRad="38100" dist="38100" dir="2700000" algn="tl">
                  <a:srgbClr val="000000">
                    <a:alpha val="43137"/>
                  </a:srgbClr>
                </a:outerShdw>
              </a:effectLst>
            </a:endParaRPr>
          </a:p>
        </p:txBody>
      </p:sp>
      <p:pic>
        <p:nvPicPr>
          <p:cNvPr id="9" name="Picture 2"/>
          <p:cNvPicPr>
            <a:picLocks noChangeAspect="1" noChangeArrowheads="1"/>
          </p:cNvPicPr>
          <p:nvPr/>
        </p:nvPicPr>
        <p:blipFill>
          <a:blip r:embed="rId2" cstate="print"/>
          <a:srcRect l="37500" t="24903" r="13867" b="17717"/>
          <a:stretch>
            <a:fillRect/>
          </a:stretch>
        </p:blipFill>
        <p:spPr bwMode="auto">
          <a:xfrm>
            <a:off x="357158" y="1628800"/>
            <a:ext cx="4268634" cy="4679080"/>
          </a:xfrm>
          <a:prstGeom prst="rect">
            <a:avLst/>
          </a:prstGeom>
          <a:noFill/>
          <a:ln w="9525">
            <a:noFill/>
            <a:miter lim="800000"/>
            <a:headEnd/>
            <a:tailEnd/>
          </a:ln>
          <a:effectLst/>
        </p:spPr>
      </p:pic>
      <p:pic>
        <p:nvPicPr>
          <p:cNvPr id="10" name="Picture 2"/>
          <p:cNvPicPr>
            <a:picLocks noChangeAspect="1" noChangeArrowheads="1"/>
          </p:cNvPicPr>
          <p:nvPr/>
        </p:nvPicPr>
        <p:blipFill>
          <a:blip r:embed="rId3" cstate="print"/>
          <a:srcRect l="40430" t="30957" r="18554" b="21435"/>
          <a:stretch>
            <a:fillRect/>
          </a:stretch>
        </p:blipFill>
        <p:spPr bwMode="auto">
          <a:xfrm>
            <a:off x="4572000" y="1628800"/>
            <a:ext cx="4104456" cy="4679080"/>
          </a:xfrm>
          <a:prstGeom prst="rect">
            <a:avLst/>
          </a:prstGeom>
          <a:noFill/>
          <a:ln w="9525">
            <a:noFill/>
            <a:miter lim="800000"/>
            <a:headEnd/>
            <a:tailEnd/>
          </a:ln>
          <a:effectLst/>
        </p:spPr>
      </p:pic>
      <p:sp>
        <p:nvSpPr>
          <p:cNvPr id="5" name="CasellaDiTesto 4"/>
          <p:cNvSpPr txBox="1"/>
          <p:nvPr/>
        </p:nvSpPr>
        <p:spPr>
          <a:xfrm>
            <a:off x="4067944" y="6237312"/>
            <a:ext cx="1018227" cy="584775"/>
          </a:xfrm>
          <a:prstGeom prst="rect">
            <a:avLst/>
          </a:prstGeom>
          <a:noFill/>
        </p:spPr>
        <p:txBody>
          <a:bodyPr wrap="none" rtlCol="0">
            <a:spAutoFit/>
          </a:bodyPr>
          <a:lstStyle/>
          <a:p>
            <a:r>
              <a:rPr lang="it-IT" sz="3200" b="1" dirty="0" smtClean="0">
                <a:solidFill>
                  <a:srgbClr val="FF0000"/>
                </a:solidFill>
              </a:rPr>
              <a:t>2011</a:t>
            </a:r>
            <a:endParaRPr lang="it-IT" sz="3200" b="1" dirty="0">
              <a:solidFill>
                <a:srgbClr val="FF0000"/>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1000"/>
                                        <p:tgtEl>
                                          <p:spTgt spid="9"/>
                                        </p:tgtEl>
                                      </p:cBhvr>
                                    </p:animEffect>
                                  </p:childTnLst>
                                </p:cTn>
                              </p:par>
                              <p:par>
                                <p:cTn id="12" presetID="3" presetClass="entr" presetSubtype="1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linds(horizontal)">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fontScale="90000"/>
          </a:bodyPr>
          <a:lstStyle/>
          <a:p>
            <a:pPr algn="ctr"/>
            <a:r>
              <a:rPr lang="en-US" sz="2400" dirty="0" smtClean="0">
                <a:solidFill>
                  <a:srgbClr val="FF0000"/>
                </a:solidFill>
              </a:rPr>
              <a:t>Il </a:t>
            </a:r>
            <a:r>
              <a:rPr lang="en-US" sz="2400" dirty="0" err="1" smtClean="0">
                <a:solidFill>
                  <a:srgbClr val="FF0000"/>
                </a:solidFill>
              </a:rPr>
              <a:t>paziente</a:t>
            </a:r>
            <a:r>
              <a:rPr lang="en-US" sz="2400" dirty="0" smtClean="0">
                <a:solidFill>
                  <a:srgbClr val="FF0000"/>
                </a:solidFill>
              </a:rPr>
              <a:t> continua a </a:t>
            </a:r>
            <a:r>
              <a:rPr lang="en-US" sz="2400" dirty="0" err="1" smtClean="0">
                <a:solidFill>
                  <a:srgbClr val="FF0000"/>
                </a:solidFill>
              </a:rPr>
              <a:t>riferire</a:t>
            </a:r>
            <a:r>
              <a:rPr lang="en-US" sz="2400" dirty="0" smtClean="0">
                <a:solidFill>
                  <a:srgbClr val="FF0000"/>
                </a:solidFill>
              </a:rPr>
              <a:t> </a:t>
            </a:r>
            <a:r>
              <a:rPr lang="en-US" sz="2400" dirty="0" err="1" smtClean="0">
                <a:solidFill>
                  <a:srgbClr val="FF0000"/>
                </a:solidFill>
              </a:rPr>
              <a:t>episodi</a:t>
            </a:r>
            <a:r>
              <a:rPr lang="en-US" sz="2400" dirty="0" smtClean="0">
                <a:solidFill>
                  <a:srgbClr val="FF0000"/>
                </a:solidFill>
              </a:rPr>
              <a:t> </a:t>
            </a:r>
            <a:r>
              <a:rPr lang="en-US" sz="2400" dirty="0" err="1" smtClean="0">
                <a:solidFill>
                  <a:srgbClr val="FF0000"/>
                </a:solidFill>
              </a:rPr>
              <a:t>subentranti</a:t>
            </a:r>
            <a:r>
              <a:rPr lang="en-US" sz="2400" dirty="0" smtClean="0">
                <a:solidFill>
                  <a:srgbClr val="FF0000"/>
                </a:solidFill>
              </a:rPr>
              <a:t> </a:t>
            </a:r>
            <a:r>
              <a:rPr lang="en-US" sz="2400" dirty="0" err="1" smtClean="0">
                <a:solidFill>
                  <a:srgbClr val="FF0000"/>
                </a:solidFill>
              </a:rPr>
              <a:t>di</a:t>
            </a:r>
            <a:r>
              <a:rPr lang="en-US" sz="2400" dirty="0" smtClean="0">
                <a:solidFill>
                  <a:srgbClr val="FF0000"/>
                </a:solidFill>
              </a:rPr>
              <a:t> angina per </a:t>
            </a:r>
            <a:r>
              <a:rPr lang="en-US" sz="2400" dirty="0" err="1" smtClean="0">
                <a:solidFill>
                  <a:srgbClr val="FF0000"/>
                </a:solidFill>
              </a:rPr>
              <a:t>sforzi</a:t>
            </a:r>
            <a:r>
              <a:rPr lang="en-US" sz="2400" dirty="0" smtClean="0">
                <a:solidFill>
                  <a:srgbClr val="FF0000"/>
                </a:solidFill>
              </a:rPr>
              <a:t> </a:t>
            </a:r>
            <a:r>
              <a:rPr lang="en-US" sz="2400" dirty="0" err="1" smtClean="0">
                <a:solidFill>
                  <a:srgbClr val="FF0000"/>
                </a:solidFill>
              </a:rPr>
              <a:t>lievi</a:t>
            </a:r>
            <a:r>
              <a:rPr lang="en-US" sz="2400" dirty="0" smtClean="0">
                <a:solidFill>
                  <a:srgbClr val="FF0000"/>
                </a:solidFill>
              </a:rPr>
              <a:t>, </a:t>
            </a:r>
            <a:r>
              <a:rPr lang="en-US" sz="2400" dirty="0" err="1" smtClean="0">
                <a:solidFill>
                  <a:srgbClr val="FF0000"/>
                </a:solidFill>
              </a:rPr>
              <a:t>sensibile</a:t>
            </a:r>
            <a:r>
              <a:rPr lang="en-US" sz="2400" dirty="0" smtClean="0">
                <a:solidFill>
                  <a:srgbClr val="FF0000"/>
                </a:solidFill>
              </a:rPr>
              <a:t> all’ </a:t>
            </a:r>
            <a:r>
              <a:rPr lang="en-US" sz="2400" dirty="0" err="1" smtClean="0">
                <a:solidFill>
                  <a:srgbClr val="FF0000"/>
                </a:solidFill>
              </a:rPr>
              <a:t>assunzione</a:t>
            </a:r>
            <a:r>
              <a:rPr lang="en-US" sz="2400" dirty="0" smtClean="0">
                <a:solidFill>
                  <a:srgbClr val="FF0000"/>
                </a:solidFill>
              </a:rPr>
              <a:t> </a:t>
            </a:r>
            <a:r>
              <a:rPr lang="en-US" sz="2400" dirty="0" err="1" smtClean="0">
                <a:solidFill>
                  <a:srgbClr val="FF0000"/>
                </a:solidFill>
              </a:rPr>
              <a:t>di</a:t>
            </a:r>
            <a:r>
              <a:rPr lang="en-US" sz="2400" dirty="0" smtClean="0">
                <a:solidFill>
                  <a:srgbClr val="FF0000"/>
                </a:solidFill>
              </a:rPr>
              <a:t> </a:t>
            </a:r>
            <a:r>
              <a:rPr lang="en-US" sz="2400" dirty="0" err="1" smtClean="0">
                <a:solidFill>
                  <a:srgbClr val="FF0000"/>
                </a:solidFill>
              </a:rPr>
              <a:t>nitrati</a:t>
            </a:r>
            <a:r>
              <a:rPr lang="en-US" sz="2400" dirty="0" smtClean="0">
                <a:solidFill>
                  <a:srgbClr val="FF0000"/>
                </a:solidFill>
              </a:rPr>
              <a:t> SL.</a:t>
            </a:r>
            <a:br>
              <a:rPr lang="en-US" sz="2400" dirty="0" smtClean="0">
                <a:solidFill>
                  <a:srgbClr val="FF0000"/>
                </a:solidFill>
              </a:rPr>
            </a:br>
            <a:r>
              <a:rPr lang="en-US" sz="3200" dirty="0" smtClean="0">
                <a:solidFill>
                  <a:srgbClr val="002060"/>
                </a:solidFill>
              </a:rPr>
              <a:t/>
            </a:r>
            <a:br>
              <a:rPr lang="en-US" sz="3200" dirty="0" smtClean="0">
                <a:solidFill>
                  <a:srgbClr val="002060"/>
                </a:solidFill>
              </a:rPr>
            </a:br>
            <a:r>
              <a:rPr lang="en-US" sz="3200" dirty="0" smtClean="0">
                <a:solidFill>
                  <a:srgbClr val="002060"/>
                </a:solidFill>
              </a:rPr>
              <a:t/>
            </a:r>
            <a:br>
              <a:rPr lang="en-US" sz="3200" dirty="0" smtClean="0">
                <a:solidFill>
                  <a:srgbClr val="002060"/>
                </a:solidFill>
              </a:rPr>
            </a:br>
            <a:endParaRPr lang="en-US" sz="3200" dirty="0">
              <a:solidFill>
                <a:srgbClr val="002060"/>
              </a:solidFill>
            </a:endParaRPr>
          </a:p>
        </p:txBody>
      </p:sp>
      <p:sp>
        <p:nvSpPr>
          <p:cNvPr id="4" name="Sottotitolo 3"/>
          <p:cNvSpPr>
            <a:spLocks noGrp="1"/>
          </p:cNvSpPr>
          <p:nvPr>
            <p:ph type="subTitle" idx="1"/>
          </p:nvPr>
        </p:nvSpPr>
        <p:spPr>
          <a:xfrm>
            <a:off x="744558" y="2428868"/>
            <a:ext cx="7643867" cy="3214710"/>
          </a:xfrm>
          <a:solidFill>
            <a:srgbClr val="FFC000"/>
          </a:solidFill>
          <a:ln w="38100">
            <a:solidFill>
              <a:srgbClr val="00060C"/>
            </a:solidFill>
          </a:ln>
        </p:spPr>
        <p:txBody>
          <a:bodyPr numCol="2">
            <a:normAutofit fontScale="92500" lnSpcReduction="20000"/>
          </a:bodyPr>
          <a:lstStyle/>
          <a:p>
            <a:pPr algn="l">
              <a:buClr>
                <a:srgbClr val="C00000"/>
              </a:buClr>
              <a:buFont typeface="Arial" pitchFamily="34" charset="0"/>
              <a:buChar char="•"/>
            </a:pPr>
            <a:endParaRPr lang="it-IT" sz="2200" dirty="0" smtClean="0">
              <a:solidFill>
                <a:srgbClr val="00060C"/>
              </a:solidFill>
              <a:effectLst>
                <a:outerShdw blurRad="38100" dist="38100" dir="2700000" algn="tl">
                  <a:srgbClr val="000000">
                    <a:alpha val="43137"/>
                  </a:srgbClr>
                </a:outerShdw>
              </a:effectLst>
            </a:endParaRPr>
          </a:p>
          <a:p>
            <a:pPr algn="l">
              <a:buClr>
                <a:srgbClr val="C00000"/>
              </a:buClr>
              <a:buFont typeface="Arial" pitchFamily="34" charset="0"/>
              <a:buChar char="•"/>
            </a:pPr>
            <a:r>
              <a:rPr lang="it-IT" sz="2400" dirty="0" smtClean="0">
                <a:solidFill>
                  <a:srgbClr val="00060C"/>
                </a:solidFill>
                <a:effectLst>
                  <a:outerShdw blurRad="38100" dist="38100" dir="2700000" algn="tl">
                    <a:srgbClr val="000000">
                      <a:alpha val="43137"/>
                    </a:srgbClr>
                  </a:outerShdw>
                </a:effectLst>
              </a:rPr>
              <a:t>ASA 100 mg </a:t>
            </a:r>
          </a:p>
          <a:p>
            <a:pPr algn="l">
              <a:buClr>
                <a:srgbClr val="C00000"/>
              </a:buClr>
              <a:buFont typeface="Arial" pitchFamily="34" charset="0"/>
              <a:buChar char="•"/>
            </a:pPr>
            <a:r>
              <a:rPr lang="it-IT" sz="2400" dirty="0" smtClean="0">
                <a:solidFill>
                  <a:srgbClr val="00060C"/>
                </a:solidFill>
                <a:effectLst>
                  <a:outerShdw blurRad="38100" dist="38100" dir="2700000" algn="tl">
                    <a:srgbClr val="000000">
                      <a:alpha val="43137"/>
                    </a:srgbClr>
                  </a:outerShdw>
                </a:effectLst>
              </a:rPr>
              <a:t> </a:t>
            </a:r>
            <a:r>
              <a:rPr lang="it-IT" sz="2400" dirty="0" err="1" smtClean="0">
                <a:solidFill>
                  <a:srgbClr val="00060C"/>
                </a:solidFill>
                <a:effectLst>
                  <a:outerShdw blurRad="38100" dist="38100" dir="2700000" algn="tl">
                    <a:srgbClr val="000000">
                      <a:alpha val="43137"/>
                    </a:srgbClr>
                  </a:outerShdw>
                </a:effectLst>
              </a:rPr>
              <a:t>Ticlopidina</a:t>
            </a:r>
            <a:r>
              <a:rPr lang="it-IT" sz="2400" dirty="0" smtClean="0">
                <a:solidFill>
                  <a:srgbClr val="00060C"/>
                </a:solidFill>
                <a:effectLst>
                  <a:outerShdw blurRad="38100" dist="38100" dir="2700000" algn="tl">
                    <a:srgbClr val="000000">
                      <a:alpha val="43137"/>
                    </a:srgbClr>
                  </a:outerShdw>
                </a:effectLst>
              </a:rPr>
              <a:t> 250 mg  1 </a:t>
            </a:r>
            <a:r>
              <a:rPr lang="it-IT" sz="2400" dirty="0" err="1" smtClean="0">
                <a:solidFill>
                  <a:srgbClr val="00060C"/>
                </a:solidFill>
                <a:effectLst>
                  <a:outerShdw blurRad="38100" dist="38100" dir="2700000" algn="tl">
                    <a:srgbClr val="000000">
                      <a:alpha val="43137"/>
                    </a:srgbClr>
                  </a:outerShdw>
                </a:effectLst>
              </a:rPr>
              <a:t>cp</a:t>
            </a:r>
            <a:r>
              <a:rPr lang="it-IT" sz="2400" dirty="0" smtClean="0">
                <a:solidFill>
                  <a:srgbClr val="00060C"/>
                </a:solidFill>
                <a:effectLst>
                  <a:outerShdw blurRad="38100" dist="38100" dir="2700000" algn="tl">
                    <a:srgbClr val="000000">
                      <a:alpha val="43137"/>
                    </a:srgbClr>
                  </a:outerShdw>
                </a:effectLst>
              </a:rPr>
              <a:t> x2</a:t>
            </a:r>
          </a:p>
          <a:p>
            <a:pPr algn="l">
              <a:buClr>
                <a:srgbClr val="C00000"/>
              </a:buClr>
              <a:buFont typeface="Arial" pitchFamily="34" charset="0"/>
              <a:buChar char="•"/>
            </a:pPr>
            <a:r>
              <a:rPr lang="it-IT" sz="2400" dirty="0" smtClean="0">
                <a:solidFill>
                  <a:srgbClr val="00060C"/>
                </a:solidFill>
                <a:effectLst>
                  <a:outerShdw blurRad="38100" dist="38100" dir="2700000" algn="tl">
                    <a:srgbClr val="000000">
                      <a:alpha val="43137"/>
                    </a:srgbClr>
                  </a:outerShdw>
                </a:effectLst>
              </a:rPr>
              <a:t> </a:t>
            </a:r>
            <a:r>
              <a:rPr lang="it-IT" sz="2400" dirty="0" err="1" smtClean="0">
                <a:solidFill>
                  <a:srgbClr val="00060C"/>
                </a:solidFill>
                <a:effectLst>
                  <a:outerShdw blurRad="38100" dist="38100" dir="2700000" algn="tl">
                    <a:srgbClr val="000000">
                      <a:alpha val="43137"/>
                    </a:srgbClr>
                  </a:outerShdw>
                </a:effectLst>
              </a:rPr>
              <a:t>Amiodarone</a:t>
            </a:r>
            <a:r>
              <a:rPr lang="it-IT" sz="2400" dirty="0" smtClean="0">
                <a:solidFill>
                  <a:srgbClr val="00060C"/>
                </a:solidFill>
                <a:effectLst>
                  <a:outerShdw blurRad="38100" dist="38100" dir="2700000" algn="tl">
                    <a:srgbClr val="000000">
                      <a:alpha val="43137"/>
                    </a:srgbClr>
                  </a:outerShdw>
                </a:effectLst>
              </a:rPr>
              <a:t> 200 mg</a:t>
            </a:r>
          </a:p>
          <a:p>
            <a:pPr algn="l">
              <a:buClr>
                <a:srgbClr val="C00000"/>
              </a:buClr>
              <a:buFont typeface="Arial" pitchFamily="34" charset="0"/>
              <a:buChar char="•"/>
            </a:pPr>
            <a:r>
              <a:rPr lang="it-IT" sz="2400" dirty="0" smtClean="0">
                <a:solidFill>
                  <a:srgbClr val="00060C"/>
                </a:solidFill>
                <a:effectLst>
                  <a:outerShdw blurRad="38100" dist="38100" dir="2700000" algn="tl">
                    <a:srgbClr val="000000">
                      <a:alpha val="43137"/>
                    </a:srgbClr>
                  </a:outerShdw>
                </a:effectLst>
              </a:rPr>
              <a:t> </a:t>
            </a:r>
            <a:r>
              <a:rPr lang="it-IT" sz="2400" dirty="0" err="1" smtClean="0">
                <a:solidFill>
                  <a:srgbClr val="00060C"/>
                </a:solidFill>
                <a:effectLst>
                  <a:outerShdw blurRad="38100" dist="38100" dir="2700000" algn="tl">
                    <a:srgbClr val="000000">
                      <a:alpha val="43137"/>
                    </a:srgbClr>
                  </a:outerShdw>
                </a:effectLst>
              </a:rPr>
              <a:t>Furosemide</a:t>
            </a:r>
            <a:r>
              <a:rPr lang="it-IT" sz="2400" dirty="0" smtClean="0">
                <a:solidFill>
                  <a:srgbClr val="00060C"/>
                </a:solidFill>
                <a:effectLst>
                  <a:outerShdw blurRad="38100" dist="38100" dir="2700000" algn="tl">
                    <a:srgbClr val="000000">
                      <a:alpha val="43137"/>
                    </a:srgbClr>
                  </a:outerShdw>
                </a:effectLst>
              </a:rPr>
              <a:t> 25 mg</a:t>
            </a:r>
          </a:p>
          <a:p>
            <a:pPr algn="l">
              <a:buClr>
                <a:srgbClr val="C00000"/>
              </a:buClr>
              <a:buFont typeface="Arial" pitchFamily="34" charset="0"/>
              <a:buChar char="•"/>
            </a:pPr>
            <a:r>
              <a:rPr lang="it-IT" sz="2400" dirty="0" smtClean="0">
                <a:solidFill>
                  <a:srgbClr val="00060C"/>
                </a:solidFill>
                <a:effectLst>
                  <a:outerShdw blurRad="38100" dist="38100" dir="2700000" algn="tl">
                    <a:srgbClr val="000000">
                      <a:alpha val="43137"/>
                    </a:srgbClr>
                  </a:outerShdw>
                </a:effectLst>
              </a:rPr>
              <a:t> </a:t>
            </a:r>
            <a:r>
              <a:rPr lang="it-IT" sz="2400" dirty="0" err="1" smtClean="0">
                <a:solidFill>
                  <a:srgbClr val="00060C"/>
                </a:solidFill>
                <a:effectLst>
                  <a:outerShdw blurRad="38100" dist="38100" dir="2700000" algn="tl">
                    <a:srgbClr val="000000">
                      <a:alpha val="43137"/>
                    </a:srgbClr>
                  </a:outerShdw>
                </a:effectLst>
              </a:rPr>
              <a:t>Spironolattone</a:t>
            </a:r>
            <a:r>
              <a:rPr lang="it-IT" sz="2400" dirty="0" smtClean="0">
                <a:solidFill>
                  <a:srgbClr val="00060C"/>
                </a:solidFill>
                <a:effectLst>
                  <a:outerShdw blurRad="38100" dist="38100" dir="2700000" algn="tl">
                    <a:srgbClr val="000000">
                      <a:alpha val="43137"/>
                    </a:srgbClr>
                  </a:outerShdw>
                </a:effectLst>
              </a:rPr>
              <a:t> 100 mg</a:t>
            </a:r>
          </a:p>
          <a:p>
            <a:pPr algn="l">
              <a:buClr>
                <a:srgbClr val="C00000"/>
              </a:buClr>
              <a:buFont typeface="Arial" pitchFamily="34" charset="0"/>
              <a:buChar char="•"/>
            </a:pPr>
            <a:r>
              <a:rPr lang="it-IT" sz="2400" smtClean="0">
                <a:solidFill>
                  <a:srgbClr val="00060C"/>
                </a:solidFill>
                <a:effectLst>
                  <a:outerShdw blurRad="38100" dist="38100" dir="2700000" algn="tl">
                    <a:srgbClr val="000000">
                      <a:alpha val="43137"/>
                    </a:srgbClr>
                  </a:outerShdw>
                </a:effectLst>
              </a:rPr>
              <a:t> Monoket</a:t>
            </a:r>
            <a:r>
              <a:rPr lang="it-IT" sz="2400" dirty="0" smtClean="0">
                <a:solidFill>
                  <a:srgbClr val="00060C"/>
                </a:solidFill>
                <a:effectLst>
                  <a:outerShdw blurRad="38100" dist="38100" dir="2700000" algn="tl">
                    <a:srgbClr val="000000">
                      <a:alpha val="43137"/>
                    </a:srgbClr>
                  </a:outerShdw>
                </a:effectLst>
              </a:rPr>
              <a:t> 80 mg 1 </a:t>
            </a:r>
            <a:r>
              <a:rPr lang="it-IT" sz="2400" dirty="0" err="1" smtClean="0">
                <a:solidFill>
                  <a:srgbClr val="00060C"/>
                </a:solidFill>
                <a:effectLst>
                  <a:outerShdw blurRad="38100" dist="38100" dir="2700000" algn="tl">
                    <a:srgbClr val="000000">
                      <a:alpha val="43137"/>
                    </a:srgbClr>
                  </a:outerShdw>
                </a:effectLst>
              </a:rPr>
              <a:t>cp</a:t>
            </a:r>
            <a:r>
              <a:rPr lang="it-IT" sz="2400" dirty="0" smtClean="0">
                <a:solidFill>
                  <a:srgbClr val="00060C"/>
                </a:solidFill>
                <a:effectLst>
                  <a:outerShdw blurRad="38100" dist="38100" dir="2700000" algn="tl">
                    <a:srgbClr val="000000">
                      <a:alpha val="43137"/>
                    </a:srgbClr>
                  </a:outerShdw>
                </a:effectLst>
              </a:rPr>
              <a:t> x2</a:t>
            </a:r>
          </a:p>
          <a:p>
            <a:pPr algn="l">
              <a:buClr>
                <a:srgbClr val="C00000"/>
              </a:buClr>
              <a:buFont typeface="Arial" pitchFamily="34" charset="0"/>
              <a:buChar char="•"/>
            </a:pPr>
            <a:endParaRPr lang="it-IT" sz="2400" dirty="0" smtClean="0">
              <a:solidFill>
                <a:srgbClr val="00060C"/>
              </a:solidFill>
              <a:effectLst>
                <a:outerShdw blurRad="38100" dist="38100" dir="2700000" algn="tl">
                  <a:srgbClr val="000000">
                    <a:alpha val="43137"/>
                  </a:srgbClr>
                </a:outerShdw>
              </a:effectLst>
            </a:endParaRPr>
          </a:p>
          <a:p>
            <a:pPr algn="l">
              <a:buClr>
                <a:srgbClr val="C00000"/>
              </a:buClr>
              <a:buFont typeface="Arial" pitchFamily="34" charset="0"/>
              <a:buChar char="•"/>
            </a:pPr>
            <a:endParaRPr lang="it-IT" sz="2400" dirty="0" smtClean="0">
              <a:solidFill>
                <a:srgbClr val="00060C"/>
              </a:solidFill>
              <a:effectLst>
                <a:outerShdw blurRad="38100" dist="38100" dir="2700000" algn="tl">
                  <a:srgbClr val="000000">
                    <a:alpha val="43137"/>
                  </a:srgbClr>
                </a:outerShdw>
              </a:effectLst>
            </a:endParaRPr>
          </a:p>
          <a:p>
            <a:pPr algn="l">
              <a:buClr>
                <a:srgbClr val="C00000"/>
              </a:buClr>
              <a:buFont typeface="Arial" pitchFamily="34" charset="0"/>
              <a:buChar char="•"/>
            </a:pPr>
            <a:endParaRPr lang="it-IT" sz="2400" dirty="0" smtClean="0">
              <a:solidFill>
                <a:srgbClr val="00060C"/>
              </a:solidFill>
              <a:effectLst>
                <a:outerShdw blurRad="38100" dist="38100" dir="2700000" algn="tl">
                  <a:srgbClr val="000000">
                    <a:alpha val="43137"/>
                  </a:srgbClr>
                </a:outerShdw>
              </a:effectLst>
            </a:endParaRPr>
          </a:p>
          <a:p>
            <a:pPr algn="l">
              <a:buClr>
                <a:srgbClr val="C00000"/>
              </a:buClr>
              <a:buFont typeface="Arial" pitchFamily="34" charset="0"/>
              <a:buChar char="•"/>
            </a:pPr>
            <a:r>
              <a:rPr lang="it-IT" sz="2400" dirty="0" err="1" smtClean="0">
                <a:solidFill>
                  <a:srgbClr val="00060C"/>
                </a:solidFill>
                <a:effectLst>
                  <a:outerShdw blurRad="38100" dist="38100" dir="2700000" algn="tl">
                    <a:srgbClr val="000000">
                      <a:alpha val="43137"/>
                    </a:srgbClr>
                  </a:outerShdw>
                </a:effectLst>
              </a:rPr>
              <a:t>Rosuvastatina</a:t>
            </a:r>
            <a:r>
              <a:rPr lang="it-IT" sz="2400" dirty="0" smtClean="0">
                <a:solidFill>
                  <a:srgbClr val="00060C"/>
                </a:solidFill>
                <a:effectLst>
                  <a:outerShdw blurRad="38100" dist="38100" dir="2700000" algn="tl">
                    <a:srgbClr val="000000">
                      <a:alpha val="43137"/>
                    </a:srgbClr>
                  </a:outerShdw>
                </a:effectLst>
              </a:rPr>
              <a:t> 10 mg</a:t>
            </a:r>
          </a:p>
          <a:p>
            <a:pPr algn="l">
              <a:buClr>
                <a:srgbClr val="C00000"/>
              </a:buClr>
              <a:buFont typeface="Arial" pitchFamily="34" charset="0"/>
              <a:buChar char="•"/>
            </a:pPr>
            <a:r>
              <a:rPr lang="it-IT" sz="2400" dirty="0" smtClean="0">
                <a:solidFill>
                  <a:srgbClr val="00060C"/>
                </a:solidFill>
                <a:effectLst>
                  <a:outerShdw blurRad="38100" dist="38100" dir="2700000" algn="tl">
                    <a:srgbClr val="000000">
                      <a:alpha val="43137"/>
                    </a:srgbClr>
                  </a:outerShdw>
                </a:effectLst>
              </a:rPr>
              <a:t> </a:t>
            </a:r>
            <a:r>
              <a:rPr lang="it-IT" sz="2400" dirty="0" err="1" smtClean="0">
                <a:solidFill>
                  <a:srgbClr val="00060C"/>
                </a:solidFill>
                <a:effectLst>
                  <a:outerShdw blurRad="38100" dist="38100" dir="2700000" algn="tl">
                    <a:srgbClr val="000000">
                      <a:alpha val="43137"/>
                    </a:srgbClr>
                  </a:outerShdw>
                </a:effectLst>
              </a:rPr>
              <a:t>Pantoprazolo</a:t>
            </a:r>
            <a:r>
              <a:rPr lang="it-IT" sz="2400" dirty="0" smtClean="0">
                <a:solidFill>
                  <a:srgbClr val="00060C"/>
                </a:solidFill>
                <a:effectLst>
                  <a:outerShdw blurRad="38100" dist="38100" dir="2700000" algn="tl">
                    <a:srgbClr val="000000">
                      <a:alpha val="43137"/>
                    </a:srgbClr>
                  </a:outerShdw>
                </a:effectLst>
              </a:rPr>
              <a:t> 40 mg</a:t>
            </a:r>
          </a:p>
          <a:p>
            <a:pPr algn="l">
              <a:buClr>
                <a:srgbClr val="C00000"/>
              </a:buClr>
              <a:buFont typeface="Arial" pitchFamily="34" charset="0"/>
              <a:buChar char="•"/>
            </a:pPr>
            <a:r>
              <a:rPr lang="it-IT" sz="2400" dirty="0" smtClean="0">
                <a:solidFill>
                  <a:srgbClr val="00060C"/>
                </a:solidFill>
                <a:effectLst>
                  <a:outerShdw blurRad="38100" dist="38100" dir="2700000" algn="tl">
                    <a:srgbClr val="000000">
                      <a:alpha val="43137"/>
                    </a:srgbClr>
                  </a:outerShdw>
                </a:effectLst>
              </a:rPr>
              <a:t> </a:t>
            </a:r>
            <a:r>
              <a:rPr lang="it-IT" sz="2400" dirty="0" err="1" smtClean="0">
                <a:solidFill>
                  <a:srgbClr val="00060C"/>
                </a:solidFill>
                <a:effectLst>
                  <a:outerShdw blurRad="38100" dist="38100" dir="2700000" algn="tl">
                    <a:srgbClr val="000000">
                      <a:alpha val="43137"/>
                    </a:srgbClr>
                  </a:outerShdw>
                </a:effectLst>
              </a:rPr>
              <a:t>Carvedilolo</a:t>
            </a:r>
            <a:r>
              <a:rPr lang="it-IT" sz="2400" dirty="0" smtClean="0">
                <a:solidFill>
                  <a:srgbClr val="00060C"/>
                </a:solidFill>
                <a:effectLst>
                  <a:outerShdw blurRad="38100" dist="38100" dir="2700000" algn="tl">
                    <a:srgbClr val="000000">
                      <a:alpha val="43137"/>
                    </a:srgbClr>
                  </a:outerShdw>
                </a:effectLst>
              </a:rPr>
              <a:t> 25 mg 1 </a:t>
            </a:r>
            <a:r>
              <a:rPr lang="it-IT" sz="2400" dirty="0" err="1" smtClean="0">
                <a:solidFill>
                  <a:srgbClr val="00060C"/>
                </a:solidFill>
                <a:effectLst>
                  <a:outerShdw blurRad="38100" dist="38100" dir="2700000" algn="tl">
                    <a:srgbClr val="000000">
                      <a:alpha val="43137"/>
                    </a:srgbClr>
                  </a:outerShdw>
                </a:effectLst>
              </a:rPr>
              <a:t>cp</a:t>
            </a:r>
            <a:r>
              <a:rPr lang="it-IT" sz="2400" dirty="0" smtClean="0">
                <a:solidFill>
                  <a:srgbClr val="00060C"/>
                </a:solidFill>
                <a:effectLst>
                  <a:outerShdw blurRad="38100" dist="38100" dir="2700000" algn="tl">
                    <a:srgbClr val="000000">
                      <a:alpha val="43137"/>
                    </a:srgbClr>
                  </a:outerShdw>
                </a:effectLst>
              </a:rPr>
              <a:t> x2</a:t>
            </a:r>
          </a:p>
          <a:p>
            <a:pPr algn="l">
              <a:buClr>
                <a:srgbClr val="C00000"/>
              </a:buClr>
              <a:buFont typeface="Arial" pitchFamily="34" charset="0"/>
              <a:buChar char="•"/>
            </a:pPr>
            <a:r>
              <a:rPr lang="it-IT" sz="2400" dirty="0" smtClean="0">
                <a:solidFill>
                  <a:srgbClr val="00060C"/>
                </a:solidFill>
                <a:effectLst>
                  <a:outerShdw blurRad="38100" dist="38100" dir="2700000" algn="tl">
                    <a:srgbClr val="000000">
                      <a:alpha val="43137"/>
                    </a:srgbClr>
                  </a:outerShdw>
                </a:effectLst>
              </a:rPr>
              <a:t> </a:t>
            </a:r>
            <a:r>
              <a:rPr lang="it-IT" sz="2400" dirty="0" err="1" smtClean="0">
                <a:solidFill>
                  <a:srgbClr val="00060C"/>
                </a:solidFill>
                <a:effectLst>
                  <a:outerShdw blurRad="38100" dist="38100" dir="2700000" algn="tl">
                    <a:srgbClr val="000000">
                      <a:alpha val="43137"/>
                    </a:srgbClr>
                  </a:outerShdw>
                </a:effectLst>
              </a:rPr>
              <a:t>Ranolazina</a:t>
            </a:r>
            <a:r>
              <a:rPr lang="it-IT" sz="2400" dirty="0" smtClean="0">
                <a:solidFill>
                  <a:srgbClr val="00060C"/>
                </a:solidFill>
                <a:effectLst>
                  <a:outerShdw blurRad="38100" dist="38100" dir="2700000" algn="tl">
                    <a:srgbClr val="000000">
                      <a:alpha val="43137"/>
                    </a:srgbClr>
                  </a:outerShdw>
                </a:effectLst>
              </a:rPr>
              <a:t> 375 mg 1 </a:t>
            </a:r>
            <a:r>
              <a:rPr lang="it-IT" sz="2400" dirty="0" err="1" smtClean="0">
                <a:solidFill>
                  <a:srgbClr val="00060C"/>
                </a:solidFill>
                <a:effectLst>
                  <a:outerShdw blurRad="38100" dist="38100" dir="2700000" algn="tl">
                    <a:srgbClr val="000000">
                      <a:alpha val="43137"/>
                    </a:srgbClr>
                  </a:outerShdw>
                </a:effectLst>
              </a:rPr>
              <a:t>cp</a:t>
            </a:r>
            <a:r>
              <a:rPr lang="it-IT" sz="2400" dirty="0" smtClean="0">
                <a:solidFill>
                  <a:srgbClr val="00060C"/>
                </a:solidFill>
                <a:effectLst>
                  <a:outerShdw blurRad="38100" dist="38100" dir="2700000" algn="tl">
                    <a:srgbClr val="000000">
                      <a:alpha val="43137"/>
                    </a:srgbClr>
                  </a:outerShdw>
                </a:effectLst>
              </a:rPr>
              <a:t> x2</a:t>
            </a:r>
          </a:p>
          <a:p>
            <a:pPr algn="l">
              <a:buClr>
                <a:srgbClr val="C00000"/>
              </a:buClr>
              <a:buFont typeface="Arial" pitchFamily="34" charset="0"/>
              <a:buChar char="•"/>
            </a:pPr>
            <a:r>
              <a:rPr lang="it-IT" sz="2400" dirty="0" smtClean="0">
                <a:solidFill>
                  <a:srgbClr val="00060C"/>
                </a:solidFill>
                <a:effectLst>
                  <a:outerShdw blurRad="38100" dist="38100" dir="2700000" algn="tl">
                    <a:srgbClr val="000000">
                      <a:alpha val="43137"/>
                    </a:srgbClr>
                  </a:outerShdw>
                </a:effectLst>
              </a:rPr>
              <a:t> </a:t>
            </a:r>
            <a:r>
              <a:rPr lang="it-IT" sz="2400" dirty="0" err="1" smtClean="0">
                <a:solidFill>
                  <a:srgbClr val="00060C"/>
                </a:solidFill>
                <a:effectLst>
                  <a:outerShdw blurRad="38100" dist="38100" dir="2700000" algn="tl">
                    <a:srgbClr val="000000">
                      <a:alpha val="43137"/>
                    </a:srgbClr>
                  </a:outerShdw>
                </a:effectLst>
              </a:rPr>
              <a:t>Ivabradina</a:t>
            </a:r>
            <a:r>
              <a:rPr lang="it-IT" sz="2400" dirty="0" smtClean="0">
                <a:solidFill>
                  <a:srgbClr val="00060C"/>
                </a:solidFill>
                <a:effectLst>
                  <a:outerShdw blurRad="38100" dist="38100" dir="2700000" algn="tl">
                    <a:srgbClr val="000000">
                      <a:alpha val="43137"/>
                    </a:srgbClr>
                  </a:outerShdw>
                </a:effectLst>
              </a:rPr>
              <a:t> 5 mg 1-½ + 1 </a:t>
            </a:r>
            <a:r>
              <a:rPr lang="it-IT" sz="2400" dirty="0" err="1" smtClean="0">
                <a:solidFill>
                  <a:srgbClr val="00060C"/>
                </a:solidFill>
                <a:effectLst>
                  <a:outerShdw blurRad="38100" dist="38100" dir="2700000" algn="tl">
                    <a:srgbClr val="000000">
                      <a:alpha val="43137"/>
                    </a:srgbClr>
                  </a:outerShdw>
                </a:effectLst>
              </a:rPr>
              <a:t>cp</a:t>
            </a:r>
            <a:endParaRPr lang="it-IT" sz="2400" dirty="0" smtClean="0">
              <a:solidFill>
                <a:srgbClr val="00060C"/>
              </a:solidFill>
              <a:effectLst>
                <a:outerShdw blurRad="38100" dist="38100" dir="2700000" algn="tl">
                  <a:srgbClr val="000000">
                    <a:alpha val="43137"/>
                  </a:srgbClr>
                </a:outerShdw>
              </a:effectLst>
            </a:endParaRPr>
          </a:p>
          <a:p>
            <a:pPr algn="l">
              <a:buClr>
                <a:srgbClr val="C00000"/>
              </a:buClr>
              <a:buFont typeface="Arial" pitchFamily="34" charset="0"/>
              <a:buChar char="•"/>
            </a:pPr>
            <a:endParaRPr lang="it-IT" sz="2400" dirty="0" smtClean="0">
              <a:solidFill>
                <a:srgbClr val="00060C"/>
              </a:solidFill>
              <a:effectLst>
                <a:outerShdw blurRad="38100" dist="38100" dir="2700000" algn="tl">
                  <a:srgbClr val="000000">
                    <a:alpha val="43137"/>
                  </a:srgbClr>
                </a:outerShdw>
              </a:effectLst>
            </a:endParaRPr>
          </a:p>
          <a:p>
            <a:pPr lvl="0" algn="l">
              <a:buClr>
                <a:srgbClr val="C00000"/>
              </a:buClr>
              <a:buFont typeface="Arial" pitchFamily="34" charset="0"/>
              <a:buChar char="•"/>
            </a:pPr>
            <a:r>
              <a:rPr lang="it-IT" sz="2400" dirty="0" smtClean="0">
                <a:solidFill>
                  <a:srgbClr val="00060C"/>
                </a:solidFill>
                <a:effectLst>
                  <a:outerShdw blurRad="38100" dist="38100" dir="2700000" algn="tl">
                    <a:srgbClr val="000000">
                      <a:alpha val="43137"/>
                    </a:srgbClr>
                  </a:outerShdw>
                </a:effectLst>
              </a:rPr>
              <a:t>Nitrati SL 5/</a:t>
            </a:r>
            <a:r>
              <a:rPr lang="it-IT" sz="2400" dirty="0" err="1" smtClean="0">
                <a:solidFill>
                  <a:srgbClr val="00060C"/>
                </a:solidFill>
                <a:effectLst>
                  <a:outerShdw blurRad="38100" dist="38100" dir="2700000" algn="tl">
                    <a:srgbClr val="000000">
                      <a:alpha val="43137"/>
                    </a:srgbClr>
                  </a:outerShdw>
                </a:effectLst>
              </a:rPr>
              <a:t>die</a:t>
            </a:r>
            <a:endParaRPr lang="it-IT" sz="2400" dirty="0" smtClean="0">
              <a:solidFill>
                <a:srgbClr val="00060C"/>
              </a:solidFill>
              <a:effectLst>
                <a:outerShdw blurRad="38100" dist="38100" dir="2700000" algn="tl">
                  <a:srgbClr val="000000">
                    <a:alpha val="43137"/>
                  </a:srgbClr>
                </a:outerShdw>
              </a:effectLst>
            </a:endParaRPr>
          </a:p>
          <a:p>
            <a:pPr>
              <a:buClr>
                <a:srgbClr val="C00000"/>
              </a:buClr>
            </a:pPr>
            <a:endParaRPr lang="en-US" dirty="0">
              <a:solidFill>
                <a:srgbClr val="00060C"/>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1000"/>
                                        <p:tgtEl>
                                          <p:spTgt spid="2"/>
                                        </p:tgtEl>
                                      </p:cBhvr>
                                    </p:animEffect>
                                  </p:childTnLst>
                                </p:cTn>
                              </p:par>
                            </p:childTnLst>
                          </p:cTn>
                        </p:par>
                        <p:par>
                          <p:cTn id="8" fill="hold">
                            <p:stCondLst>
                              <p:cond delay="1000"/>
                            </p:stCondLst>
                            <p:childTnLst>
                              <p:par>
                                <p:cTn id="9" presetID="23" presetClass="entr" presetSubtype="528" fill="hold" grpId="0" nodeType="afterEffect">
                                  <p:stCondLst>
                                    <p:cond delay="0"/>
                                  </p:stCondLst>
                                  <p:childTnLst>
                                    <p:set>
                                      <p:cBhvr>
                                        <p:cTn id="10" dur="1" fill="hold">
                                          <p:stCondLst>
                                            <p:cond delay="0"/>
                                          </p:stCondLst>
                                        </p:cTn>
                                        <p:tgtEl>
                                          <p:spTgt spid="4">
                                            <p:bg/>
                                          </p:spTgt>
                                        </p:tgtEl>
                                        <p:attrNameLst>
                                          <p:attrName>style.visibility</p:attrName>
                                        </p:attrNameLst>
                                      </p:cBhvr>
                                      <p:to>
                                        <p:strVal val="visible"/>
                                      </p:to>
                                    </p:set>
                                    <p:anim calcmode="lin" valueType="num">
                                      <p:cBhvr>
                                        <p:cTn id="11" dur="500" fill="hold"/>
                                        <p:tgtEl>
                                          <p:spTgt spid="4">
                                            <p:bg/>
                                          </p:spTgt>
                                        </p:tgtEl>
                                        <p:attrNameLst>
                                          <p:attrName>ppt_w</p:attrName>
                                        </p:attrNameLst>
                                      </p:cBhvr>
                                      <p:tavLst>
                                        <p:tav tm="0">
                                          <p:val>
                                            <p:fltVal val="0"/>
                                          </p:val>
                                        </p:tav>
                                        <p:tav tm="100000">
                                          <p:val>
                                            <p:strVal val="#ppt_w"/>
                                          </p:val>
                                        </p:tav>
                                      </p:tavLst>
                                    </p:anim>
                                    <p:anim calcmode="lin" valueType="num">
                                      <p:cBhvr>
                                        <p:cTn id="12" dur="500" fill="hold"/>
                                        <p:tgtEl>
                                          <p:spTgt spid="4">
                                            <p:bg/>
                                          </p:spTgt>
                                        </p:tgtEl>
                                        <p:attrNameLst>
                                          <p:attrName>ppt_h</p:attrName>
                                        </p:attrNameLst>
                                      </p:cBhvr>
                                      <p:tavLst>
                                        <p:tav tm="0">
                                          <p:val>
                                            <p:fltVal val="0"/>
                                          </p:val>
                                        </p:tav>
                                        <p:tav tm="100000">
                                          <p:val>
                                            <p:strVal val="#ppt_h"/>
                                          </p:val>
                                        </p:tav>
                                      </p:tavLst>
                                    </p:anim>
                                    <p:anim calcmode="lin" valueType="num">
                                      <p:cBhvr>
                                        <p:cTn id="13" dur="500" fill="hold"/>
                                        <p:tgtEl>
                                          <p:spTgt spid="4">
                                            <p:bg/>
                                          </p:spTgt>
                                        </p:tgtEl>
                                        <p:attrNameLst>
                                          <p:attrName>ppt_x</p:attrName>
                                        </p:attrNameLst>
                                      </p:cBhvr>
                                      <p:tavLst>
                                        <p:tav tm="0">
                                          <p:val>
                                            <p:fltVal val="0.5"/>
                                          </p:val>
                                        </p:tav>
                                        <p:tav tm="100000">
                                          <p:val>
                                            <p:strVal val="#ppt_x"/>
                                          </p:val>
                                        </p:tav>
                                      </p:tavLst>
                                    </p:anim>
                                    <p:anim calcmode="lin" valueType="num">
                                      <p:cBhvr>
                                        <p:cTn id="14" dur="500" fill="hold"/>
                                        <p:tgtEl>
                                          <p:spTgt spid="4">
                                            <p:bg/>
                                          </p:spTgt>
                                        </p:tgtEl>
                                        <p:attrNameLst>
                                          <p:attrName>ppt_y</p:attrName>
                                        </p:attrNameLst>
                                      </p:cBhvr>
                                      <p:tavLst>
                                        <p:tav tm="0">
                                          <p:val>
                                            <p:fltVal val="0.5"/>
                                          </p:val>
                                        </p:tav>
                                        <p:tav tm="100000">
                                          <p:val>
                                            <p:strVal val="#ppt_y"/>
                                          </p:val>
                                        </p:tav>
                                      </p:tavLst>
                                    </p:anim>
                                  </p:childTnLst>
                                </p:cTn>
                              </p:par>
                            </p:childTnLst>
                          </p:cTn>
                        </p:par>
                        <p:par>
                          <p:cTn id="15" fill="hold">
                            <p:stCondLst>
                              <p:cond delay="1500"/>
                            </p:stCondLst>
                            <p:childTnLst>
                              <p:par>
                                <p:cTn id="16" presetID="37" presetClass="entr" presetSubtype="0" fill="hold" grpId="0" nodeType="after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1000"/>
                                        <p:tgtEl>
                                          <p:spTgt spid="4">
                                            <p:txEl>
                                              <p:pRg st="1" end="1"/>
                                            </p:txEl>
                                          </p:spTgt>
                                        </p:tgtEl>
                                      </p:cBhvr>
                                    </p:animEffect>
                                    <p:anim calcmode="lin" valueType="num">
                                      <p:cBhvr>
                                        <p:cTn id="1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0" dur="900" decel="100000" fill="hold"/>
                                        <p:tgtEl>
                                          <p:spTgt spid="4">
                                            <p:txEl>
                                              <p:pRg st="1" end="1"/>
                                            </p:txEl>
                                          </p:spTgt>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4">
                                            <p:txEl>
                                              <p:pRg st="1" end="1"/>
                                            </p:txEl>
                                          </p:spTgt>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1000"/>
                                        <p:tgtEl>
                                          <p:spTgt spid="4">
                                            <p:txEl>
                                              <p:pRg st="2" end="2"/>
                                            </p:txEl>
                                          </p:spTgt>
                                        </p:tgtEl>
                                      </p:cBhvr>
                                    </p:animEffect>
                                    <p:anim calcmode="lin" valueType="num">
                                      <p:cBhvr>
                                        <p:cTn id="2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6" dur="900" decel="100000" fill="hold"/>
                                        <p:tgtEl>
                                          <p:spTgt spid="4">
                                            <p:txEl>
                                              <p:pRg st="2" end="2"/>
                                            </p:txEl>
                                          </p:spTgt>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4">
                                            <p:txEl>
                                              <p:pRg st="2" end="2"/>
                                            </p:txEl>
                                          </p:spTgt>
                                        </p:tgtEl>
                                        <p:attrNameLst>
                                          <p:attrName>ppt_y</p:attrName>
                                        </p:attrNameLst>
                                      </p:cBhvr>
                                      <p:tavLst>
                                        <p:tav tm="0">
                                          <p:val>
                                            <p:strVal val="#ppt_y-.03"/>
                                          </p:val>
                                        </p:tav>
                                        <p:tav tm="100000">
                                          <p:val>
                                            <p:strVal val="#ppt_y"/>
                                          </p:val>
                                        </p:tav>
                                      </p:tavLst>
                                    </p:anim>
                                  </p:childTnLst>
                                </p:cTn>
                              </p:par>
                              <p:par>
                                <p:cTn id="28" presetID="37" presetClass="entr" presetSubtype="0" fill="hold" grpId="0" nodeType="with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1000"/>
                                        <p:tgtEl>
                                          <p:spTgt spid="4">
                                            <p:txEl>
                                              <p:pRg st="3" end="3"/>
                                            </p:txEl>
                                          </p:spTgt>
                                        </p:tgtEl>
                                      </p:cBhvr>
                                    </p:animEffect>
                                    <p:anim calcmode="lin" valueType="num">
                                      <p:cBhvr>
                                        <p:cTn id="3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2" dur="900" decel="100000" fill="hold"/>
                                        <p:tgtEl>
                                          <p:spTgt spid="4">
                                            <p:txEl>
                                              <p:pRg st="3" end="3"/>
                                            </p:txEl>
                                          </p:spTgt>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4">
                                            <p:txEl>
                                              <p:pRg st="3" end="3"/>
                                            </p:txEl>
                                          </p:spTgt>
                                        </p:tgtEl>
                                        <p:attrNameLst>
                                          <p:attrName>ppt_y</p:attrName>
                                        </p:attrNameLst>
                                      </p:cBhvr>
                                      <p:tavLst>
                                        <p:tav tm="0">
                                          <p:val>
                                            <p:strVal val="#ppt_y-.03"/>
                                          </p:val>
                                        </p:tav>
                                        <p:tav tm="100000">
                                          <p:val>
                                            <p:strVal val="#ppt_y"/>
                                          </p:val>
                                        </p:tav>
                                      </p:tavLst>
                                    </p:anim>
                                  </p:childTnLst>
                                </p:cTn>
                              </p:par>
                              <p:par>
                                <p:cTn id="34" presetID="37" presetClass="entr" presetSubtype="0" fill="hold" grpId="0" nodeType="with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fade">
                                      <p:cBhvr>
                                        <p:cTn id="36" dur="1000"/>
                                        <p:tgtEl>
                                          <p:spTgt spid="4">
                                            <p:txEl>
                                              <p:pRg st="4" end="4"/>
                                            </p:txEl>
                                          </p:spTgt>
                                        </p:tgtEl>
                                      </p:cBhvr>
                                    </p:animEffect>
                                    <p:anim calcmode="lin" valueType="num">
                                      <p:cBhvr>
                                        <p:cTn id="37"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8" dur="900" decel="100000" fill="hold"/>
                                        <p:tgtEl>
                                          <p:spTgt spid="4">
                                            <p:txEl>
                                              <p:pRg st="4" end="4"/>
                                            </p:txEl>
                                          </p:spTgt>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4">
                                            <p:txEl>
                                              <p:pRg st="4" end="4"/>
                                            </p:txEl>
                                          </p:spTgt>
                                        </p:tgtEl>
                                        <p:attrNameLst>
                                          <p:attrName>ppt_y</p:attrName>
                                        </p:attrNameLst>
                                      </p:cBhvr>
                                      <p:tavLst>
                                        <p:tav tm="0">
                                          <p:val>
                                            <p:strVal val="#ppt_y-.03"/>
                                          </p:val>
                                        </p:tav>
                                        <p:tav tm="100000">
                                          <p:val>
                                            <p:strVal val="#ppt_y"/>
                                          </p:val>
                                        </p:tav>
                                      </p:tavLst>
                                    </p:anim>
                                  </p:childTnLst>
                                </p:cTn>
                              </p:par>
                              <p:par>
                                <p:cTn id="40" presetID="37" presetClass="entr" presetSubtype="0" fill="hold" grpId="0" nodeType="with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900" decel="100000" fill="hold"/>
                                        <p:tgtEl>
                                          <p:spTgt spid="4">
                                            <p:txEl>
                                              <p:pRg st="5" end="5"/>
                                            </p:txEl>
                                          </p:spTgt>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4">
                                            <p:txEl>
                                              <p:pRg st="5" end="5"/>
                                            </p:txEl>
                                          </p:spTgt>
                                        </p:tgtEl>
                                        <p:attrNameLst>
                                          <p:attrName>ppt_y</p:attrName>
                                        </p:attrNameLst>
                                      </p:cBhvr>
                                      <p:tavLst>
                                        <p:tav tm="0">
                                          <p:val>
                                            <p:strVal val="#ppt_y-.03"/>
                                          </p:val>
                                        </p:tav>
                                        <p:tav tm="100000">
                                          <p:val>
                                            <p:strVal val="#ppt_y"/>
                                          </p:val>
                                        </p:tav>
                                      </p:tavLst>
                                    </p:anim>
                                  </p:childTnLst>
                                </p:cTn>
                              </p:par>
                              <p:par>
                                <p:cTn id="46" presetID="37" presetClass="entr" presetSubtype="0" fill="hold" grpId="0" nodeType="with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Effect transition="in" filter="fade">
                                      <p:cBhvr>
                                        <p:cTn id="48" dur="1000"/>
                                        <p:tgtEl>
                                          <p:spTgt spid="4">
                                            <p:txEl>
                                              <p:pRg st="6" end="6"/>
                                            </p:txEl>
                                          </p:spTgt>
                                        </p:tgtEl>
                                      </p:cBhvr>
                                    </p:animEffect>
                                    <p:anim calcmode="lin" valueType="num">
                                      <p:cBhvr>
                                        <p:cTn id="4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0" dur="900" decel="100000" fill="hold"/>
                                        <p:tgtEl>
                                          <p:spTgt spid="4">
                                            <p:txEl>
                                              <p:pRg st="6" end="6"/>
                                            </p:txEl>
                                          </p:spTgt>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4">
                                            <p:txEl>
                                              <p:pRg st="6" end="6"/>
                                            </p:txEl>
                                          </p:spTgt>
                                        </p:tgtEl>
                                        <p:attrNameLst>
                                          <p:attrName>ppt_y</p:attrName>
                                        </p:attrNameLst>
                                      </p:cBhvr>
                                      <p:tavLst>
                                        <p:tav tm="0">
                                          <p:val>
                                            <p:strVal val="#ppt_y-.03"/>
                                          </p:val>
                                        </p:tav>
                                        <p:tav tm="100000">
                                          <p:val>
                                            <p:strVal val="#ppt_y"/>
                                          </p:val>
                                        </p:tav>
                                      </p:tavLst>
                                    </p:anim>
                                  </p:childTnLst>
                                </p:cTn>
                              </p:par>
                              <p:par>
                                <p:cTn id="52" presetID="37" presetClass="entr" presetSubtype="0" fill="hold" grpId="0" nodeType="withEffect">
                                  <p:stCondLst>
                                    <p:cond delay="0"/>
                                  </p:stCondLst>
                                  <p:childTnLst>
                                    <p:set>
                                      <p:cBhvr>
                                        <p:cTn id="53" dur="1" fill="hold">
                                          <p:stCondLst>
                                            <p:cond delay="0"/>
                                          </p:stCondLst>
                                        </p:cTn>
                                        <p:tgtEl>
                                          <p:spTgt spid="4">
                                            <p:txEl>
                                              <p:pRg st="10" end="10"/>
                                            </p:txEl>
                                          </p:spTgt>
                                        </p:tgtEl>
                                        <p:attrNameLst>
                                          <p:attrName>style.visibility</p:attrName>
                                        </p:attrNameLst>
                                      </p:cBhvr>
                                      <p:to>
                                        <p:strVal val="visible"/>
                                      </p:to>
                                    </p:set>
                                    <p:animEffect transition="in" filter="fade">
                                      <p:cBhvr>
                                        <p:cTn id="54" dur="1000"/>
                                        <p:tgtEl>
                                          <p:spTgt spid="4">
                                            <p:txEl>
                                              <p:pRg st="10" end="10"/>
                                            </p:txEl>
                                          </p:spTgt>
                                        </p:tgtEl>
                                      </p:cBhvr>
                                    </p:animEffect>
                                    <p:anim calcmode="lin" valueType="num">
                                      <p:cBhvr>
                                        <p:cTn id="55"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56" dur="900" decel="100000" fill="hold"/>
                                        <p:tgtEl>
                                          <p:spTgt spid="4">
                                            <p:txEl>
                                              <p:pRg st="10" end="10"/>
                                            </p:txEl>
                                          </p:spTgt>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4">
                                            <p:txEl>
                                              <p:pRg st="10" end="10"/>
                                            </p:txEl>
                                          </p:spTgt>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0"/>
                                  </p:stCondLst>
                                  <p:childTnLst>
                                    <p:set>
                                      <p:cBhvr>
                                        <p:cTn id="59" dur="1" fill="hold">
                                          <p:stCondLst>
                                            <p:cond delay="0"/>
                                          </p:stCondLst>
                                        </p:cTn>
                                        <p:tgtEl>
                                          <p:spTgt spid="4">
                                            <p:txEl>
                                              <p:pRg st="11" end="11"/>
                                            </p:txEl>
                                          </p:spTgt>
                                        </p:tgtEl>
                                        <p:attrNameLst>
                                          <p:attrName>style.visibility</p:attrName>
                                        </p:attrNameLst>
                                      </p:cBhvr>
                                      <p:to>
                                        <p:strVal val="visible"/>
                                      </p:to>
                                    </p:set>
                                    <p:animEffect transition="in" filter="fade">
                                      <p:cBhvr>
                                        <p:cTn id="60" dur="1000"/>
                                        <p:tgtEl>
                                          <p:spTgt spid="4">
                                            <p:txEl>
                                              <p:pRg st="11" end="11"/>
                                            </p:txEl>
                                          </p:spTgt>
                                        </p:tgtEl>
                                      </p:cBhvr>
                                    </p:animEffect>
                                    <p:anim calcmode="lin" valueType="num">
                                      <p:cBhvr>
                                        <p:cTn id="61"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62" dur="900" decel="100000" fill="hold"/>
                                        <p:tgtEl>
                                          <p:spTgt spid="4">
                                            <p:txEl>
                                              <p:pRg st="11" end="11"/>
                                            </p:tx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4">
                                            <p:txEl>
                                              <p:pRg st="11" end="11"/>
                                            </p:txEl>
                                          </p:spTgt>
                                        </p:tgtEl>
                                        <p:attrNameLst>
                                          <p:attrName>ppt_y</p:attrName>
                                        </p:attrNameLst>
                                      </p:cBhvr>
                                      <p:tavLst>
                                        <p:tav tm="0">
                                          <p:val>
                                            <p:strVal val="#ppt_y-.03"/>
                                          </p:val>
                                        </p:tav>
                                        <p:tav tm="100000">
                                          <p:val>
                                            <p:strVal val="#ppt_y"/>
                                          </p:val>
                                        </p:tav>
                                      </p:tavLst>
                                    </p:anim>
                                  </p:childTnLst>
                                </p:cTn>
                              </p:par>
                              <p:par>
                                <p:cTn id="64" presetID="37" presetClass="entr" presetSubtype="0" fill="hold" grpId="0" nodeType="withEffect">
                                  <p:stCondLst>
                                    <p:cond delay="0"/>
                                  </p:stCondLst>
                                  <p:childTnLst>
                                    <p:set>
                                      <p:cBhvr>
                                        <p:cTn id="65" dur="1" fill="hold">
                                          <p:stCondLst>
                                            <p:cond delay="0"/>
                                          </p:stCondLst>
                                        </p:cTn>
                                        <p:tgtEl>
                                          <p:spTgt spid="4">
                                            <p:txEl>
                                              <p:pRg st="12" end="12"/>
                                            </p:txEl>
                                          </p:spTgt>
                                        </p:tgtEl>
                                        <p:attrNameLst>
                                          <p:attrName>style.visibility</p:attrName>
                                        </p:attrNameLst>
                                      </p:cBhvr>
                                      <p:to>
                                        <p:strVal val="visible"/>
                                      </p:to>
                                    </p:set>
                                    <p:animEffect transition="in" filter="fade">
                                      <p:cBhvr>
                                        <p:cTn id="66" dur="1000"/>
                                        <p:tgtEl>
                                          <p:spTgt spid="4">
                                            <p:txEl>
                                              <p:pRg st="12" end="12"/>
                                            </p:txEl>
                                          </p:spTgt>
                                        </p:tgtEl>
                                      </p:cBhvr>
                                    </p:animEffect>
                                    <p:anim calcmode="lin" valueType="num">
                                      <p:cBhvr>
                                        <p:cTn id="67"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68" dur="900" decel="100000" fill="hold"/>
                                        <p:tgtEl>
                                          <p:spTgt spid="4">
                                            <p:txEl>
                                              <p:pRg st="12" end="12"/>
                                            </p:txEl>
                                          </p:spTgt>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4">
                                            <p:txEl>
                                              <p:pRg st="12" end="12"/>
                                            </p:txEl>
                                          </p:spTgt>
                                        </p:tgtEl>
                                        <p:attrNameLst>
                                          <p:attrName>ppt_y</p:attrName>
                                        </p:attrNameLst>
                                      </p:cBhvr>
                                      <p:tavLst>
                                        <p:tav tm="0">
                                          <p:val>
                                            <p:strVal val="#ppt_y-.03"/>
                                          </p:val>
                                        </p:tav>
                                        <p:tav tm="100000">
                                          <p:val>
                                            <p:strVal val="#ppt_y"/>
                                          </p:val>
                                        </p:tav>
                                      </p:tavLst>
                                    </p:anim>
                                  </p:childTnLst>
                                </p:cTn>
                              </p:par>
                              <p:par>
                                <p:cTn id="70" presetID="37" presetClass="entr" presetSubtype="0" fill="hold" grpId="0" nodeType="withEffect">
                                  <p:stCondLst>
                                    <p:cond delay="0"/>
                                  </p:stCondLst>
                                  <p:childTnLst>
                                    <p:set>
                                      <p:cBhvr>
                                        <p:cTn id="71" dur="1" fill="hold">
                                          <p:stCondLst>
                                            <p:cond delay="0"/>
                                          </p:stCondLst>
                                        </p:cTn>
                                        <p:tgtEl>
                                          <p:spTgt spid="4">
                                            <p:txEl>
                                              <p:pRg st="13" end="13"/>
                                            </p:txEl>
                                          </p:spTgt>
                                        </p:tgtEl>
                                        <p:attrNameLst>
                                          <p:attrName>style.visibility</p:attrName>
                                        </p:attrNameLst>
                                      </p:cBhvr>
                                      <p:to>
                                        <p:strVal val="visible"/>
                                      </p:to>
                                    </p:set>
                                    <p:animEffect transition="in" filter="fade">
                                      <p:cBhvr>
                                        <p:cTn id="72" dur="1000"/>
                                        <p:tgtEl>
                                          <p:spTgt spid="4">
                                            <p:txEl>
                                              <p:pRg st="13" end="13"/>
                                            </p:txEl>
                                          </p:spTgt>
                                        </p:tgtEl>
                                      </p:cBhvr>
                                    </p:animEffect>
                                    <p:anim calcmode="lin" valueType="num">
                                      <p:cBhvr>
                                        <p:cTn id="73" dur="1000" fill="hold"/>
                                        <p:tgtEl>
                                          <p:spTgt spid="4">
                                            <p:txEl>
                                              <p:pRg st="13" end="13"/>
                                            </p:txEl>
                                          </p:spTgt>
                                        </p:tgtEl>
                                        <p:attrNameLst>
                                          <p:attrName>ppt_x</p:attrName>
                                        </p:attrNameLst>
                                      </p:cBhvr>
                                      <p:tavLst>
                                        <p:tav tm="0">
                                          <p:val>
                                            <p:strVal val="#ppt_x"/>
                                          </p:val>
                                        </p:tav>
                                        <p:tav tm="100000">
                                          <p:val>
                                            <p:strVal val="#ppt_x"/>
                                          </p:val>
                                        </p:tav>
                                      </p:tavLst>
                                    </p:anim>
                                    <p:anim calcmode="lin" valueType="num">
                                      <p:cBhvr>
                                        <p:cTn id="74" dur="900" decel="100000" fill="hold"/>
                                        <p:tgtEl>
                                          <p:spTgt spid="4">
                                            <p:txEl>
                                              <p:pRg st="13" end="13"/>
                                            </p:txEl>
                                          </p:spTgt>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4">
                                            <p:txEl>
                                              <p:pRg st="13" end="13"/>
                                            </p:txEl>
                                          </p:spTgt>
                                        </p:tgtEl>
                                        <p:attrNameLst>
                                          <p:attrName>ppt_y</p:attrName>
                                        </p:attrNameLst>
                                      </p:cBhvr>
                                      <p:tavLst>
                                        <p:tav tm="0">
                                          <p:val>
                                            <p:strVal val="#ppt_y-.03"/>
                                          </p:val>
                                        </p:tav>
                                        <p:tav tm="100000">
                                          <p:val>
                                            <p:strVal val="#ppt_y"/>
                                          </p:val>
                                        </p:tav>
                                      </p:tavLst>
                                    </p:anim>
                                  </p:childTnLst>
                                </p:cTn>
                              </p:par>
                              <p:par>
                                <p:cTn id="76" presetID="37" presetClass="entr" presetSubtype="0" fill="hold" grpId="0" nodeType="withEffect">
                                  <p:stCondLst>
                                    <p:cond delay="0"/>
                                  </p:stCondLst>
                                  <p:childTnLst>
                                    <p:set>
                                      <p:cBhvr>
                                        <p:cTn id="77" dur="1" fill="hold">
                                          <p:stCondLst>
                                            <p:cond delay="0"/>
                                          </p:stCondLst>
                                        </p:cTn>
                                        <p:tgtEl>
                                          <p:spTgt spid="4">
                                            <p:txEl>
                                              <p:pRg st="14" end="14"/>
                                            </p:txEl>
                                          </p:spTgt>
                                        </p:tgtEl>
                                        <p:attrNameLst>
                                          <p:attrName>style.visibility</p:attrName>
                                        </p:attrNameLst>
                                      </p:cBhvr>
                                      <p:to>
                                        <p:strVal val="visible"/>
                                      </p:to>
                                    </p:set>
                                    <p:animEffect transition="in" filter="fade">
                                      <p:cBhvr>
                                        <p:cTn id="78" dur="1000"/>
                                        <p:tgtEl>
                                          <p:spTgt spid="4">
                                            <p:txEl>
                                              <p:pRg st="14" end="14"/>
                                            </p:txEl>
                                          </p:spTgt>
                                        </p:tgtEl>
                                      </p:cBhvr>
                                    </p:animEffect>
                                    <p:anim calcmode="lin" valueType="num">
                                      <p:cBhvr>
                                        <p:cTn id="79" dur="1000" fill="hold"/>
                                        <p:tgtEl>
                                          <p:spTgt spid="4">
                                            <p:txEl>
                                              <p:pRg st="14" end="14"/>
                                            </p:txEl>
                                          </p:spTgt>
                                        </p:tgtEl>
                                        <p:attrNameLst>
                                          <p:attrName>ppt_x</p:attrName>
                                        </p:attrNameLst>
                                      </p:cBhvr>
                                      <p:tavLst>
                                        <p:tav tm="0">
                                          <p:val>
                                            <p:strVal val="#ppt_x"/>
                                          </p:val>
                                        </p:tav>
                                        <p:tav tm="100000">
                                          <p:val>
                                            <p:strVal val="#ppt_x"/>
                                          </p:val>
                                        </p:tav>
                                      </p:tavLst>
                                    </p:anim>
                                    <p:anim calcmode="lin" valueType="num">
                                      <p:cBhvr>
                                        <p:cTn id="80" dur="900" decel="100000" fill="hold"/>
                                        <p:tgtEl>
                                          <p:spTgt spid="4">
                                            <p:txEl>
                                              <p:pRg st="14" end="14"/>
                                            </p:txEl>
                                          </p:spTgt>
                                        </p:tgtEl>
                                        <p:attrNameLst>
                                          <p:attrName>ppt_y</p:attrName>
                                        </p:attrNameLst>
                                      </p:cBhvr>
                                      <p:tavLst>
                                        <p:tav tm="0">
                                          <p:val>
                                            <p:strVal val="#ppt_y+1"/>
                                          </p:val>
                                        </p:tav>
                                        <p:tav tm="100000">
                                          <p:val>
                                            <p:strVal val="#ppt_y-.03"/>
                                          </p:val>
                                        </p:tav>
                                      </p:tavLst>
                                    </p:anim>
                                    <p:anim calcmode="lin" valueType="num">
                                      <p:cBhvr>
                                        <p:cTn id="81" dur="100" accel="100000" fill="hold">
                                          <p:stCondLst>
                                            <p:cond delay="900"/>
                                          </p:stCondLst>
                                        </p:cTn>
                                        <p:tgtEl>
                                          <p:spTgt spid="4">
                                            <p:txEl>
                                              <p:pRg st="14" end="14"/>
                                            </p:txEl>
                                          </p:spTgt>
                                        </p:tgtEl>
                                        <p:attrNameLst>
                                          <p:attrName>ppt_y</p:attrName>
                                        </p:attrNameLst>
                                      </p:cBhvr>
                                      <p:tavLst>
                                        <p:tav tm="0">
                                          <p:val>
                                            <p:strVal val="#ppt_y-.03"/>
                                          </p:val>
                                        </p:tav>
                                        <p:tav tm="100000">
                                          <p:val>
                                            <p:strVal val="#ppt_y"/>
                                          </p:val>
                                        </p:tav>
                                      </p:tavLst>
                                    </p:anim>
                                  </p:childTnLst>
                                </p:cTn>
                              </p:par>
                            </p:childTnLst>
                          </p:cTn>
                        </p:par>
                        <p:par>
                          <p:cTn id="82" fill="hold">
                            <p:stCondLst>
                              <p:cond delay="2500"/>
                            </p:stCondLst>
                            <p:childTnLst>
                              <p:par>
                                <p:cTn id="83" presetID="37" presetClass="entr" presetSubtype="0" fill="hold" grpId="0" nodeType="afterEffect">
                                  <p:stCondLst>
                                    <p:cond delay="0"/>
                                  </p:stCondLst>
                                  <p:childTnLst>
                                    <p:set>
                                      <p:cBhvr>
                                        <p:cTn id="84" dur="1" fill="hold">
                                          <p:stCondLst>
                                            <p:cond delay="0"/>
                                          </p:stCondLst>
                                        </p:cTn>
                                        <p:tgtEl>
                                          <p:spTgt spid="4">
                                            <p:txEl>
                                              <p:pRg st="16" end="16"/>
                                            </p:txEl>
                                          </p:spTgt>
                                        </p:tgtEl>
                                        <p:attrNameLst>
                                          <p:attrName>style.visibility</p:attrName>
                                        </p:attrNameLst>
                                      </p:cBhvr>
                                      <p:to>
                                        <p:strVal val="visible"/>
                                      </p:to>
                                    </p:set>
                                    <p:animEffect transition="in" filter="fade">
                                      <p:cBhvr>
                                        <p:cTn id="85" dur="500"/>
                                        <p:tgtEl>
                                          <p:spTgt spid="4">
                                            <p:txEl>
                                              <p:pRg st="16" end="16"/>
                                            </p:txEl>
                                          </p:spTgt>
                                        </p:tgtEl>
                                      </p:cBhvr>
                                    </p:animEffect>
                                    <p:anim calcmode="lin" valueType="num">
                                      <p:cBhvr>
                                        <p:cTn id="86" dur="500" fill="hold"/>
                                        <p:tgtEl>
                                          <p:spTgt spid="4">
                                            <p:txEl>
                                              <p:pRg st="16" end="16"/>
                                            </p:txEl>
                                          </p:spTgt>
                                        </p:tgtEl>
                                        <p:attrNameLst>
                                          <p:attrName>ppt_x</p:attrName>
                                        </p:attrNameLst>
                                      </p:cBhvr>
                                      <p:tavLst>
                                        <p:tav tm="0">
                                          <p:val>
                                            <p:strVal val="#ppt_x"/>
                                          </p:val>
                                        </p:tav>
                                        <p:tav tm="100000">
                                          <p:val>
                                            <p:strVal val="#ppt_x"/>
                                          </p:val>
                                        </p:tav>
                                      </p:tavLst>
                                    </p:anim>
                                    <p:anim calcmode="lin" valueType="num">
                                      <p:cBhvr>
                                        <p:cTn id="87" dur="450" decel="100000" fill="hold"/>
                                        <p:tgtEl>
                                          <p:spTgt spid="4">
                                            <p:txEl>
                                              <p:pRg st="16" end="16"/>
                                            </p:txEl>
                                          </p:spTgt>
                                        </p:tgtEl>
                                        <p:attrNameLst>
                                          <p:attrName>ppt_y</p:attrName>
                                        </p:attrNameLst>
                                      </p:cBhvr>
                                      <p:tavLst>
                                        <p:tav tm="0">
                                          <p:val>
                                            <p:strVal val="#ppt_y+1"/>
                                          </p:val>
                                        </p:tav>
                                        <p:tav tm="100000">
                                          <p:val>
                                            <p:strVal val="#ppt_y-.03"/>
                                          </p:val>
                                        </p:tav>
                                      </p:tavLst>
                                    </p:anim>
                                    <p:anim calcmode="lin" valueType="num">
                                      <p:cBhvr>
                                        <p:cTn id="88" dur="50" accel="100000" fill="hold">
                                          <p:stCondLst>
                                            <p:cond delay="450"/>
                                          </p:stCondLst>
                                        </p:cTn>
                                        <p:tgtEl>
                                          <p:spTgt spid="4">
                                            <p:txEl>
                                              <p:pRg st="16" end="1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4282" y="642918"/>
            <a:ext cx="8686800" cy="1143000"/>
          </a:xfrm>
        </p:spPr>
        <p:txBody>
          <a:bodyPr>
            <a:normAutofit fontScale="90000"/>
          </a:bodyPr>
          <a:lstStyle/>
          <a:p>
            <a:pPr algn="ctr"/>
            <a:r>
              <a:rPr lang="en-US" sz="3200" dirty="0" smtClean="0">
                <a:solidFill>
                  <a:srgbClr val="002060"/>
                </a:solidFill>
              </a:rPr>
              <a:t/>
            </a:r>
            <a:br>
              <a:rPr lang="en-US" sz="3200" dirty="0" smtClean="0">
                <a:solidFill>
                  <a:srgbClr val="002060"/>
                </a:solidFill>
              </a:rPr>
            </a:br>
            <a:r>
              <a:rPr lang="en-US" sz="3200" dirty="0" smtClean="0">
                <a:solidFill>
                  <a:srgbClr val="002060"/>
                </a:solidFill>
              </a:rPr>
              <a:t/>
            </a:r>
            <a:br>
              <a:rPr lang="en-US" sz="3200" dirty="0" smtClean="0">
                <a:solidFill>
                  <a:srgbClr val="002060"/>
                </a:solidFill>
              </a:rPr>
            </a:br>
            <a:r>
              <a:rPr lang="it-IT" sz="2800" b="1" dirty="0" smtClean="0">
                <a:solidFill>
                  <a:srgbClr val="FF0000"/>
                </a:solidFill>
                <a:effectLst>
                  <a:outerShdw blurRad="38100" dist="38100" dir="2700000" algn="tl">
                    <a:srgbClr val="000000">
                      <a:alpha val="43137"/>
                    </a:srgbClr>
                  </a:outerShdw>
                </a:effectLst>
              </a:rPr>
              <a:t>Dicembre 2012 PCI ed impianto di DES di SVG su MO</a:t>
            </a:r>
            <a:r>
              <a:rPr lang="it-IT" sz="2800" dirty="0" smtClean="0">
                <a:solidFill>
                  <a:srgbClr val="FF0000"/>
                </a:solidFill>
              </a:rPr>
              <a:t/>
            </a:r>
            <a:br>
              <a:rPr lang="it-IT" sz="2800" dirty="0" smtClean="0">
                <a:solidFill>
                  <a:srgbClr val="FF0000"/>
                </a:solidFill>
              </a:rPr>
            </a:br>
            <a:endParaRPr lang="en-US" sz="3200" dirty="0">
              <a:solidFill>
                <a:srgbClr val="FF0000"/>
              </a:solidFill>
            </a:endParaRPr>
          </a:p>
        </p:txBody>
      </p:sp>
      <p:pic>
        <p:nvPicPr>
          <p:cNvPr id="10" name="Picture 2"/>
          <p:cNvPicPr>
            <a:picLocks noChangeAspect="1" noChangeArrowheads="1"/>
          </p:cNvPicPr>
          <p:nvPr/>
        </p:nvPicPr>
        <p:blipFill>
          <a:blip r:embed="rId2" cstate="print"/>
          <a:srcRect l="39258" t="31494" r="19726" b="18701"/>
          <a:stretch>
            <a:fillRect/>
          </a:stretch>
        </p:blipFill>
        <p:spPr bwMode="auto">
          <a:xfrm>
            <a:off x="-19941" y="1643050"/>
            <a:ext cx="4375917" cy="4851560"/>
          </a:xfrm>
          <a:prstGeom prst="rect">
            <a:avLst/>
          </a:prstGeom>
          <a:noFill/>
          <a:ln w="9525">
            <a:noFill/>
            <a:miter lim="800000"/>
            <a:headEnd/>
            <a:tailEnd/>
          </a:ln>
          <a:effectLst/>
        </p:spPr>
      </p:pic>
      <p:pic>
        <p:nvPicPr>
          <p:cNvPr id="11" name="Picture 2"/>
          <p:cNvPicPr>
            <a:picLocks noChangeAspect="1" noChangeArrowheads="1"/>
          </p:cNvPicPr>
          <p:nvPr/>
        </p:nvPicPr>
        <p:blipFill>
          <a:blip r:embed="rId3" cstate="print"/>
          <a:srcRect l="40430" t="24903" r="13281" b="13940"/>
          <a:stretch>
            <a:fillRect/>
          </a:stretch>
        </p:blipFill>
        <p:spPr bwMode="auto">
          <a:xfrm>
            <a:off x="4483874" y="1643050"/>
            <a:ext cx="4417208" cy="4810286"/>
          </a:xfrm>
          <a:prstGeom prst="rect">
            <a:avLst/>
          </a:prstGeom>
          <a:noFill/>
          <a:ln w="9525">
            <a:noFill/>
            <a:miter lim="800000"/>
            <a:headEnd/>
            <a:tailEnd/>
          </a:ln>
          <a:effec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heckerboard(across)">
                                      <p:cBhvr>
                                        <p:cTn id="11" dur="1000"/>
                                        <p:tgtEl>
                                          <p:spTgt spid="10"/>
                                        </p:tgtEl>
                                      </p:cBhvr>
                                    </p:animEffect>
                                  </p:childTnLst>
                                </p:cTn>
                              </p:par>
                              <p:par>
                                <p:cTn id="12" presetID="5" presetClass="entr" presetSubtype="1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heckerboard(across)">
                                      <p:cBhvr>
                                        <p:cTn id="1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34" y="1500174"/>
            <a:ext cx="8305800" cy="3939358"/>
          </a:xfrm>
        </p:spPr>
        <p:txBody>
          <a:bodyPr>
            <a:normAutofit fontScale="90000"/>
          </a:bodyPr>
          <a:lstStyle/>
          <a:p>
            <a:pPr algn="ctr"/>
            <a:r>
              <a:rPr lang="en-US" sz="3200" dirty="0" smtClean="0">
                <a:solidFill>
                  <a:srgbClr val="002060"/>
                </a:solidFill>
              </a:rPr>
              <a:t/>
            </a:r>
            <a:br>
              <a:rPr lang="en-US" sz="3200" dirty="0" smtClean="0">
                <a:solidFill>
                  <a:srgbClr val="002060"/>
                </a:solidFill>
              </a:rPr>
            </a:br>
            <a:r>
              <a:rPr lang="en-US" sz="3200" dirty="0" smtClean="0">
                <a:solidFill>
                  <a:srgbClr val="002060"/>
                </a:solidFill>
              </a:rPr>
              <a:t/>
            </a:r>
            <a:br>
              <a:rPr lang="en-US" sz="3200" dirty="0" smtClean="0">
                <a:solidFill>
                  <a:srgbClr val="002060"/>
                </a:solidFill>
              </a:rPr>
            </a:br>
            <a:r>
              <a:rPr lang="en-US" sz="3200" b="1" dirty="0" err="1" smtClean="0">
                <a:solidFill>
                  <a:srgbClr val="002060"/>
                </a:solidFill>
              </a:rPr>
              <a:t>Nel</a:t>
            </a:r>
            <a:r>
              <a:rPr lang="en-US" sz="3200" b="1" dirty="0" smtClean="0">
                <a:solidFill>
                  <a:srgbClr val="002060"/>
                </a:solidFill>
              </a:rPr>
              <a:t> </a:t>
            </a:r>
            <a:r>
              <a:rPr lang="en-US" sz="3200" b="1" dirty="0" err="1" smtClean="0">
                <a:solidFill>
                  <a:srgbClr val="002060"/>
                </a:solidFill>
              </a:rPr>
              <a:t>maggio</a:t>
            </a:r>
            <a:r>
              <a:rPr lang="en-US" sz="3200" b="1" dirty="0" smtClean="0">
                <a:solidFill>
                  <a:srgbClr val="002060"/>
                </a:solidFill>
              </a:rPr>
              <a:t> 2013 </a:t>
            </a:r>
            <a:r>
              <a:rPr lang="en-US" sz="3200" b="1" dirty="0" err="1" smtClean="0">
                <a:solidFill>
                  <a:srgbClr val="002060"/>
                </a:solidFill>
              </a:rPr>
              <a:t>peggioramento</a:t>
            </a:r>
            <a:r>
              <a:rPr lang="en-US" sz="3200" b="1" dirty="0" smtClean="0">
                <a:solidFill>
                  <a:srgbClr val="002060"/>
                </a:solidFill>
              </a:rPr>
              <a:t> </a:t>
            </a:r>
            <a:r>
              <a:rPr lang="en-US" sz="3200" b="1" dirty="0" err="1" smtClean="0">
                <a:solidFill>
                  <a:srgbClr val="002060"/>
                </a:solidFill>
              </a:rPr>
              <a:t>della</a:t>
            </a:r>
            <a:r>
              <a:rPr lang="en-US" sz="3200" b="1" dirty="0" smtClean="0">
                <a:solidFill>
                  <a:srgbClr val="002060"/>
                </a:solidFill>
              </a:rPr>
              <a:t> </a:t>
            </a:r>
            <a:r>
              <a:rPr lang="en-US" sz="3200" b="1" dirty="0" err="1" smtClean="0">
                <a:solidFill>
                  <a:srgbClr val="002060"/>
                </a:solidFill>
              </a:rPr>
              <a:t>soglia</a:t>
            </a:r>
            <a:r>
              <a:rPr lang="en-US" sz="3200" b="1" dirty="0" smtClean="0">
                <a:solidFill>
                  <a:srgbClr val="002060"/>
                </a:solidFill>
              </a:rPr>
              <a:t> </a:t>
            </a:r>
            <a:r>
              <a:rPr lang="en-US" sz="3200" b="1" dirty="0" err="1" smtClean="0">
                <a:solidFill>
                  <a:srgbClr val="002060"/>
                </a:solidFill>
              </a:rPr>
              <a:t>anginosa</a:t>
            </a:r>
            <a:r>
              <a:rPr lang="en-US" sz="3200" b="1" dirty="0" smtClean="0">
                <a:solidFill>
                  <a:srgbClr val="002060"/>
                </a:solidFill>
              </a:rPr>
              <a:t> con </a:t>
            </a:r>
            <a:r>
              <a:rPr lang="en-US" sz="3200" b="1" dirty="0" err="1" smtClean="0">
                <a:solidFill>
                  <a:srgbClr val="002060"/>
                </a:solidFill>
              </a:rPr>
              <a:t>comparsa</a:t>
            </a:r>
            <a:r>
              <a:rPr lang="en-US" sz="3200" b="1" dirty="0" smtClean="0">
                <a:solidFill>
                  <a:srgbClr val="002060"/>
                </a:solidFill>
              </a:rPr>
              <a:t> </a:t>
            </a:r>
            <a:r>
              <a:rPr lang="en-US" sz="3200" b="1" dirty="0" err="1" smtClean="0">
                <a:solidFill>
                  <a:srgbClr val="002060"/>
                </a:solidFill>
              </a:rPr>
              <a:t>di</a:t>
            </a:r>
            <a:r>
              <a:rPr lang="en-US" sz="3200" b="1" dirty="0" smtClean="0">
                <a:solidFill>
                  <a:srgbClr val="002060"/>
                </a:solidFill>
              </a:rPr>
              <a:t> </a:t>
            </a:r>
            <a:r>
              <a:rPr lang="en-US" sz="3200" b="1" dirty="0" err="1" smtClean="0">
                <a:solidFill>
                  <a:srgbClr val="002060"/>
                </a:solidFill>
              </a:rPr>
              <a:t>sintomatologia</a:t>
            </a:r>
            <a:r>
              <a:rPr lang="en-US" sz="3200" b="1" dirty="0" smtClean="0">
                <a:solidFill>
                  <a:srgbClr val="002060"/>
                </a:solidFill>
              </a:rPr>
              <a:t> a </a:t>
            </a:r>
            <a:r>
              <a:rPr lang="en-US" sz="3200" b="1" dirty="0" err="1" smtClean="0">
                <a:solidFill>
                  <a:srgbClr val="002060"/>
                </a:solidFill>
              </a:rPr>
              <a:t>riposo</a:t>
            </a:r>
            <a:r>
              <a:rPr lang="en-US" sz="3200" b="1" dirty="0" smtClean="0">
                <a:solidFill>
                  <a:srgbClr val="002060"/>
                </a:solidFill>
              </a:rPr>
              <a:t> </a:t>
            </a:r>
            <a:r>
              <a:rPr lang="en-US" sz="3200" b="1" dirty="0" err="1" smtClean="0">
                <a:solidFill>
                  <a:srgbClr val="002060"/>
                </a:solidFill>
              </a:rPr>
              <a:t>parzialmente</a:t>
            </a:r>
            <a:r>
              <a:rPr lang="en-US" sz="3200" b="1" dirty="0" smtClean="0">
                <a:solidFill>
                  <a:srgbClr val="002060"/>
                </a:solidFill>
              </a:rPr>
              <a:t> </a:t>
            </a:r>
            <a:r>
              <a:rPr lang="en-US" sz="3200" b="1" dirty="0" err="1" smtClean="0">
                <a:solidFill>
                  <a:srgbClr val="002060"/>
                </a:solidFill>
              </a:rPr>
              <a:t>responsiva</a:t>
            </a:r>
            <a:r>
              <a:rPr lang="en-US" sz="3200" b="1" dirty="0" smtClean="0">
                <a:solidFill>
                  <a:srgbClr val="002060"/>
                </a:solidFill>
              </a:rPr>
              <a:t> </a:t>
            </a:r>
            <a:r>
              <a:rPr lang="en-US" sz="3200" b="1" dirty="0" err="1" smtClean="0">
                <a:solidFill>
                  <a:srgbClr val="002060"/>
                </a:solidFill>
              </a:rPr>
              <a:t>ai</a:t>
            </a:r>
            <a:r>
              <a:rPr lang="en-US" sz="3200" b="1" dirty="0" smtClean="0">
                <a:solidFill>
                  <a:srgbClr val="002060"/>
                </a:solidFill>
              </a:rPr>
              <a:t> </a:t>
            </a:r>
            <a:r>
              <a:rPr lang="en-US" sz="3200" b="1" dirty="0" err="1" smtClean="0">
                <a:solidFill>
                  <a:srgbClr val="002060"/>
                </a:solidFill>
              </a:rPr>
              <a:t>nitrati</a:t>
            </a:r>
            <a:r>
              <a:rPr lang="en-US" sz="3200" b="1" dirty="0" smtClean="0">
                <a:solidFill>
                  <a:srgbClr val="002060"/>
                </a:solidFill>
              </a:rPr>
              <a:t>. </a:t>
            </a:r>
            <a:br>
              <a:rPr lang="en-US" sz="3200" b="1" dirty="0" smtClean="0">
                <a:solidFill>
                  <a:srgbClr val="002060"/>
                </a:solidFill>
              </a:rPr>
            </a:br>
            <a:r>
              <a:rPr lang="en-US" sz="3200" b="1" dirty="0" smtClean="0">
                <a:solidFill>
                  <a:srgbClr val="002060"/>
                </a:solidFill>
              </a:rPr>
              <a:t>In </a:t>
            </a:r>
            <a:r>
              <a:rPr lang="en-US" sz="3200" b="1" dirty="0" err="1" smtClean="0">
                <a:solidFill>
                  <a:srgbClr val="002060"/>
                </a:solidFill>
              </a:rPr>
              <a:t>considerazione</a:t>
            </a:r>
            <a:r>
              <a:rPr lang="en-US" sz="3200" b="1" dirty="0" smtClean="0">
                <a:solidFill>
                  <a:srgbClr val="002060"/>
                </a:solidFill>
              </a:rPr>
              <a:t> dell’ </a:t>
            </a:r>
            <a:r>
              <a:rPr lang="en-US" sz="3200" b="1" dirty="0" err="1" smtClean="0">
                <a:solidFill>
                  <a:srgbClr val="002060"/>
                </a:solidFill>
              </a:rPr>
              <a:t>impossibilità</a:t>
            </a:r>
            <a:r>
              <a:rPr lang="en-US" sz="3200" b="1" dirty="0" smtClean="0">
                <a:solidFill>
                  <a:srgbClr val="002060"/>
                </a:solidFill>
              </a:rPr>
              <a:t> </a:t>
            </a:r>
            <a:r>
              <a:rPr lang="en-US" sz="3200" b="1" dirty="0" err="1" smtClean="0">
                <a:solidFill>
                  <a:srgbClr val="002060"/>
                </a:solidFill>
              </a:rPr>
              <a:t>di</a:t>
            </a:r>
            <a:r>
              <a:rPr lang="en-US" sz="3200" b="1" dirty="0" smtClean="0">
                <a:solidFill>
                  <a:srgbClr val="002060"/>
                </a:solidFill>
              </a:rPr>
              <a:t> </a:t>
            </a:r>
            <a:r>
              <a:rPr lang="en-US" sz="3200" b="1" dirty="0" err="1" smtClean="0">
                <a:solidFill>
                  <a:srgbClr val="002060"/>
                </a:solidFill>
              </a:rPr>
              <a:t>effettuare</a:t>
            </a:r>
            <a:r>
              <a:rPr lang="en-US" sz="3200" b="1" dirty="0" smtClean="0">
                <a:solidFill>
                  <a:srgbClr val="002060"/>
                </a:solidFill>
              </a:rPr>
              <a:t> </a:t>
            </a:r>
            <a:r>
              <a:rPr lang="en-US" sz="3200" b="1" dirty="0" err="1" smtClean="0">
                <a:solidFill>
                  <a:srgbClr val="002060"/>
                </a:solidFill>
              </a:rPr>
              <a:t>una</a:t>
            </a:r>
            <a:r>
              <a:rPr lang="en-US" sz="3200" b="1" dirty="0" smtClean="0">
                <a:solidFill>
                  <a:srgbClr val="002060"/>
                </a:solidFill>
              </a:rPr>
              <a:t> MRI </a:t>
            </a:r>
            <a:r>
              <a:rPr lang="en-US" sz="3200" b="1" dirty="0" err="1" smtClean="0">
                <a:solidFill>
                  <a:srgbClr val="002060"/>
                </a:solidFill>
              </a:rPr>
              <a:t>da</a:t>
            </a:r>
            <a:r>
              <a:rPr lang="en-US" sz="3200" b="1" dirty="0" smtClean="0">
                <a:solidFill>
                  <a:srgbClr val="002060"/>
                </a:solidFill>
              </a:rPr>
              <a:t> stress per la </a:t>
            </a:r>
            <a:r>
              <a:rPr lang="en-US" sz="3200" b="1" dirty="0" err="1" smtClean="0">
                <a:solidFill>
                  <a:srgbClr val="002060"/>
                </a:solidFill>
              </a:rPr>
              <a:t>presenza</a:t>
            </a:r>
            <a:r>
              <a:rPr lang="en-US" sz="3200" b="1" dirty="0" smtClean="0">
                <a:solidFill>
                  <a:srgbClr val="002060"/>
                </a:solidFill>
              </a:rPr>
              <a:t> </a:t>
            </a:r>
            <a:r>
              <a:rPr lang="en-US" sz="3200" b="1" dirty="0" err="1" smtClean="0">
                <a:solidFill>
                  <a:srgbClr val="002060"/>
                </a:solidFill>
              </a:rPr>
              <a:t>di</a:t>
            </a:r>
            <a:r>
              <a:rPr lang="en-US" sz="3200" b="1" dirty="0" smtClean="0">
                <a:solidFill>
                  <a:srgbClr val="002060"/>
                </a:solidFill>
              </a:rPr>
              <a:t> ICD, </a:t>
            </a:r>
            <a:r>
              <a:rPr lang="en-US" sz="3200" b="1" dirty="0" err="1" smtClean="0">
                <a:solidFill>
                  <a:srgbClr val="002060"/>
                </a:solidFill>
              </a:rPr>
              <a:t>si</a:t>
            </a:r>
            <a:r>
              <a:rPr lang="en-US" sz="3200" b="1" dirty="0" smtClean="0">
                <a:solidFill>
                  <a:srgbClr val="002060"/>
                </a:solidFill>
              </a:rPr>
              <a:t> </a:t>
            </a:r>
            <a:r>
              <a:rPr lang="en-US" sz="3200" b="1" dirty="0" err="1" smtClean="0">
                <a:solidFill>
                  <a:srgbClr val="002060"/>
                </a:solidFill>
              </a:rPr>
              <a:t>effettuava</a:t>
            </a:r>
            <a:r>
              <a:rPr lang="en-US" sz="3200" b="1" dirty="0" smtClean="0">
                <a:solidFill>
                  <a:srgbClr val="002060"/>
                </a:solidFill>
              </a:rPr>
              <a:t> </a:t>
            </a:r>
            <a:r>
              <a:rPr lang="en-US" sz="3200" b="1" dirty="0" err="1" smtClean="0">
                <a:solidFill>
                  <a:srgbClr val="002060"/>
                </a:solidFill>
              </a:rPr>
              <a:t>AngioTC</a:t>
            </a:r>
            <a:r>
              <a:rPr lang="en-US" sz="3200" b="1" dirty="0" smtClean="0">
                <a:solidFill>
                  <a:srgbClr val="002060"/>
                </a:solidFill>
              </a:rPr>
              <a:t> perfusion </a:t>
            </a:r>
            <a:r>
              <a:rPr lang="en-US" sz="3200" b="1" dirty="0" err="1" smtClean="0">
                <a:solidFill>
                  <a:srgbClr val="002060"/>
                </a:solidFill>
              </a:rPr>
              <a:t>che</a:t>
            </a:r>
            <a:r>
              <a:rPr lang="en-US" sz="3200" b="1" dirty="0" smtClean="0">
                <a:solidFill>
                  <a:srgbClr val="002060"/>
                </a:solidFill>
              </a:rPr>
              <a:t> </a:t>
            </a:r>
            <a:r>
              <a:rPr lang="en-US" sz="3200" b="1" dirty="0" err="1" smtClean="0">
                <a:solidFill>
                  <a:srgbClr val="002060"/>
                </a:solidFill>
              </a:rPr>
              <a:t>risultava</a:t>
            </a:r>
            <a:r>
              <a:rPr lang="en-US" sz="3200" b="1" dirty="0" smtClean="0">
                <a:solidFill>
                  <a:srgbClr val="002060"/>
                </a:solidFill>
              </a:rPr>
              <a:t> non </a:t>
            </a:r>
            <a:r>
              <a:rPr lang="en-US" sz="3200" b="1" dirty="0" err="1" smtClean="0">
                <a:solidFill>
                  <a:srgbClr val="002060"/>
                </a:solidFill>
              </a:rPr>
              <a:t>valutabile</a:t>
            </a:r>
            <a:r>
              <a:rPr lang="en-US" sz="3200" b="1" dirty="0" smtClean="0">
                <a:solidFill>
                  <a:srgbClr val="002060"/>
                </a:solidFill>
              </a:rPr>
              <a:t> per la </a:t>
            </a:r>
            <a:r>
              <a:rPr lang="en-US" sz="3200" b="1" dirty="0" err="1" smtClean="0">
                <a:solidFill>
                  <a:srgbClr val="002060"/>
                </a:solidFill>
              </a:rPr>
              <a:t>presenza</a:t>
            </a:r>
            <a:r>
              <a:rPr lang="en-US" sz="3200" b="1" dirty="0" smtClean="0">
                <a:solidFill>
                  <a:srgbClr val="002060"/>
                </a:solidFill>
              </a:rPr>
              <a:t> </a:t>
            </a:r>
            <a:r>
              <a:rPr lang="en-US" sz="3200" b="1" dirty="0" err="1" smtClean="0">
                <a:solidFill>
                  <a:srgbClr val="002060"/>
                </a:solidFill>
              </a:rPr>
              <a:t>di</a:t>
            </a:r>
            <a:r>
              <a:rPr lang="en-US" sz="3200" b="1" dirty="0" smtClean="0">
                <a:solidFill>
                  <a:srgbClr val="002060"/>
                </a:solidFill>
              </a:rPr>
              <a:t> </a:t>
            </a:r>
            <a:r>
              <a:rPr lang="en-US" sz="3200" b="1" dirty="0" err="1" smtClean="0">
                <a:solidFill>
                  <a:srgbClr val="002060"/>
                </a:solidFill>
              </a:rPr>
              <a:t>aritmie</a:t>
            </a:r>
            <a:r>
              <a:rPr lang="en-US" sz="3200" b="1" dirty="0" smtClean="0">
                <a:solidFill>
                  <a:srgbClr val="002060"/>
                </a:solidFill>
              </a:rPr>
              <a:t>.</a:t>
            </a:r>
            <a:br>
              <a:rPr lang="en-US" sz="3200" b="1" dirty="0" smtClean="0">
                <a:solidFill>
                  <a:srgbClr val="002060"/>
                </a:solidFill>
              </a:rPr>
            </a:br>
            <a:r>
              <a:rPr lang="en-US" sz="3200" b="1" dirty="0" err="1" smtClean="0">
                <a:solidFill>
                  <a:srgbClr val="FF0000"/>
                </a:solidFill>
              </a:rPr>
              <a:t>Nel</a:t>
            </a:r>
            <a:r>
              <a:rPr lang="en-US" sz="3200" b="1" dirty="0" smtClean="0">
                <a:solidFill>
                  <a:srgbClr val="FF0000"/>
                </a:solidFill>
              </a:rPr>
              <a:t> </a:t>
            </a:r>
            <a:r>
              <a:rPr lang="en-US" sz="3200" b="1" dirty="0" err="1" smtClean="0">
                <a:solidFill>
                  <a:srgbClr val="FF0000"/>
                </a:solidFill>
              </a:rPr>
              <a:t>sospetto</a:t>
            </a:r>
            <a:r>
              <a:rPr lang="en-US" sz="3200" b="1" dirty="0" smtClean="0">
                <a:solidFill>
                  <a:srgbClr val="FF0000"/>
                </a:solidFill>
              </a:rPr>
              <a:t> </a:t>
            </a:r>
            <a:r>
              <a:rPr lang="en-US" sz="3200" b="1" dirty="0" err="1" smtClean="0">
                <a:solidFill>
                  <a:srgbClr val="FF0000"/>
                </a:solidFill>
              </a:rPr>
              <a:t>di</a:t>
            </a:r>
            <a:r>
              <a:rPr lang="en-US" sz="3200" b="1" dirty="0" smtClean="0">
                <a:solidFill>
                  <a:srgbClr val="FF0000"/>
                </a:solidFill>
              </a:rPr>
              <a:t> </a:t>
            </a:r>
            <a:r>
              <a:rPr lang="en-US" sz="3200" b="1" dirty="0" err="1" smtClean="0">
                <a:solidFill>
                  <a:srgbClr val="FF0000"/>
                </a:solidFill>
              </a:rPr>
              <a:t>una</a:t>
            </a:r>
            <a:r>
              <a:rPr lang="en-US" sz="3200" b="1" dirty="0" smtClean="0">
                <a:solidFill>
                  <a:srgbClr val="FF0000"/>
                </a:solidFill>
              </a:rPr>
              <a:t> ISR </a:t>
            </a:r>
            <a:r>
              <a:rPr lang="en-US" sz="3200" b="1" dirty="0" err="1" smtClean="0">
                <a:solidFill>
                  <a:srgbClr val="FF0000"/>
                </a:solidFill>
              </a:rPr>
              <a:t>della</a:t>
            </a:r>
            <a:r>
              <a:rPr lang="en-US" sz="3200" b="1" dirty="0" smtClean="0">
                <a:solidFill>
                  <a:srgbClr val="FF0000"/>
                </a:solidFill>
              </a:rPr>
              <a:t> SVG </a:t>
            </a:r>
            <a:r>
              <a:rPr lang="en-US" sz="3200" b="1" dirty="0" err="1" smtClean="0">
                <a:solidFill>
                  <a:srgbClr val="FF0000"/>
                </a:solidFill>
              </a:rPr>
              <a:t>su</a:t>
            </a:r>
            <a:r>
              <a:rPr lang="en-US" sz="3200" b="1" dirty="0" smtClean="0">
                <a:solidFill>
                  <a:srgbClr val="FF0000"/>
                </a:solidFill>
              </a:rPr>
              <a:t> MO </a:t>
            </a:r>
            <a:r>
              <a:rPr lang="en-US" sz="3200" b="1" dirty="0" err="1" smtClean="0">
                <a:solidFill>
                  <a:srgbClr val="FF0000"/>
                </a:solidFill>
              </a:rPr>
              <a:t>si</a:t>
            </a:r>
            <a:r>
              <a:rPr lang="en-US" sz="3200" b="1" dirty="0" smtClean="0">
                <a:solidFill>
                  <a:srgbClr val="FF0000"/>
                </a:solidFill>
              </a:rPr>
              <a:t> </a:t>
            </a:r>
            <a:r>
              <a:rPr lang="en-US" sz="3200" b="1" dirty="0" err="1" smtClean="0">
                <a:solidFill>
                  <a:srgbClr val="FF0000"/>
                </a:solidFill>
              </a:rPr>
              <a:t>decideva</a:t>
            </a:r>
            <a:r>
              <a:rPr lang="en-US" sz="3200" b="1" dirty="0" smtClean="0">
                <a:solidFill>
                  <a:srgbClr val="FF0000"/>
                </a:solidFill>
              </a:rPr>
              <a:t> </a:t>
            </a:r>
            <a:r>
              <a:rPr lang="en-US" sz="3200" b="1" dirty="0" err="1" smtClean="0">
                <a:solidFill>
                  <a:srgbClr val="FF0000"/>
                </a:solidFill>
              </a:rPr>
              <a:t>di</a:t>
            </a:r>
            <a:r>
              <a:rPr lang="en-US" sz="3200" b="1" dirty="0" smtClean="0">
                <a:solidFill>
                  <a:srgbClr val="FF0000"/>
                </a:solidFill>
              </a:rPr>
              <a:t> </a:t>
            </a:r>
            <a:r>
              <a:rPr lang="en-US" sz="3200" b="1" dirty="0" err="1" smtClean="0">
                <a:solidFill>
                  <a:srgbClr val="FF0000"/>
                </a:solidFill>
              </a:rPr>
              <a:t>procedere</a:t>
            </a:r>
            <a:r>
              <a:rPr lang="en-US" sz="3200" b="1" dirty="0" smtClean="0">
                <a:solidFill>
                  <a:srgbClr val="FF0000"/>
                </a:solidFill>
              </a:rPr>
              <a:t> ad un </a:t>
            </a:r>
            <a:r>
              <a:rPr lang="en-US" sz="3200" b="1" dirty="0" err="1" smtClean="0">
                <a:solidFill>
                  <a:srgbClr val="FF0000"/>
                </a:solidFill>
              </a:rPr>
              <a:t>ricovero</a:t>
            </a:r>
            <a:r>
              <a:rPr lang="en-US" sz="3200" b="1" dirty="0" smtClean="0">
                <a:solidFill>
                  <a:srgbClr val="FF0000"/>
                </a:solidFill>
              </a:rPr>
              <a:t> </a:t>
            </a:r>
            <a:r>
              <a:rPr lang="en-US" sz="3200" b="1" dirty="0" err="1" smtClean="0">
                <a:solidFill>
                  <a:srgbClr val="FF0000"/>
                </a:solidFill>
              </a:rPr>
              <a:t>urgente</a:t>
            </a:r>
            <a:r>
              <a:rPr lang="en-US" sz="3200" dirty="0" smtClean="0">
                <a:solidFill>
                  <a:srgbClr val="002060"/>
                </a:solidFill>
              </a:rPr>
              <a:t/>
            </a:r>
            <a:br>
              <a:rPr lang="en-US" sz="3200" dirty="0" smtClean="0">
                <a:solidFill>
                  <a:srgbClr val="002060"/>
                </a:solidFill>
              </a:rPr>
            </a:br>
            <a:endParaRPr lang="en-US" sz="3200" dirty="0">
              <a:solidFill>
                <a:srgbClr val="002060"/>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8596" y="142852"/>
            <a:ext cx="8305800" cy="4653738"/>
          </a:xfrm>
        </p:spPr>
        <p:txBody>
          <a:bodyPr>
            <a:normAutofit/>
          </a:bodyPr>
          <a:lstStyle/>
          <a:p>
            <a:pPr algn="ctr"/>
            <a:r>
              <a:rPr lang="en-US" sz="3200" dirty="0" smtClean="0">
                <a:solidFill>
                  <a:srgbClr val="002060"/>
                </a:solidFill>
              </a:rPr>
              <a:t/>
            </a:r>
            <a:br>
              <a:rPr lang="en-US" sz="3200" dirty="0" smtClean="0">
                <a:solidFill>
                  <a:srgbClr val="002060"/>
                </a:solidFill>
              </a:rPr>
            </a:br>
            <a:r>
              <a:rPr lang="en-US" sz="3200" dirty="0" smtClean="0">
                <a:solidFill>
                  <a:srgbClr val="002060"/>
                </a:solidFill>
              </a:rPr>
              <a:t/>
            </a:r>
            <a:br>
              <a:rPr lang="en-US" sz="3200" dirty="0" smtClean="0">
                <a:solidFill>
                  <a:srgbClr val="002060"/>
                </a:solidFill>
              </a:rPr>
            </a:br>
            <a:r>
              <a:rPr lang="en-US" sz="3200" dirty="0" smtClean="0">
                <a:solidFill>
                  <a:srgbClr val="002060"/>
                </a:solidFill>
              </a:rPr>
              <a:t/>
            </a:r>
            <a:br>
              <a:rPr lang="en-US" sz="3200" dirty="0" smtClean="0">
                <a:solidFill>
                  <a:srgbClr val="002060"/>
                </a:solidFill>
              </a:rPr>
            </a:br>
            <a:endParaRPr lang="en-US" sz="3200" dirty="0">
              <a:solidFill>
                <a:srgbClr val="002060"/>
              </a:solidFill>
            </a:endParaRPr>
          </a:p>
        </p:txBody>
      </p:sp>
      <p:pic>
        <p:nvPicPr>
          <p:cNvPr id="9" name="Picture 2"/>
          <p:cNvPicPr>
            <a:picLocks noChangeAspect="1" noChangeArrowheads="1"/>
          </p:cNvPicPr>
          <p:nvPr/>
        </p:nvPicPr>
        <p:blipFill>
          <a:blip r:embed="rId2" cstate="print"/>
          <a:srcRect t="22640" r="36980" b="54284"/>
          <a:stretch>
            <a:fillRect/>
          </a:stretch>
        </p:blipFill>
        <p:spPr bwMode="auto">
          <a:xfrm>
            <a:off x="42526" y="2132856"/>
            <a:ext cx="9101474" cy="2827231"/>
          </a:xfrm>
          <a:prstGeom prst="rect">
            <a:avLst/>
          </a:prstGeom>
          <a:noFill/>
          <a:ln w="9525">
            <a:noFill/>
            <a:miter lim="800000"/>
            <a:headEnd/>
            <a:tailEnd/>
          </a:ln>
          <a:effectLst/>
        </p:spPr>
      </p:pic>
      <p:sp>
        <p:nvSpPr>
          <p:cNvPr id="10" name="CasellaDiTesto 9"/>
          <p:cNvSpPr txBox="1"/>
          <p:nvPr/>
        </p:nvSpPr>
        <p:spPr>
          <a:xfrm>
            <a:off x="1523332" y="785794"/>
            <a:ext cx="6474016" cy="646331"/>
          </a:xfrm>
          <a:prstGeom prst="rect">
            <a:avLst/>
          </a:prstGeom>
          <a:noFill/>
        </p:spPr>
        <p:txBody>
          <a:bodyPr wrap="none" rtlCol="0">
            <a:spAutoFit/>
          </a:bodyPr>
          <a:lstStyle/>
          <a:p>
            <a:pPr algn="ctr"/>
            <a:r>
              <a:rPr lang="en-US" sz="3600" b="1" dirty="0" err="1" smtClean="0">
                <a:solidFill>
                  <a:srgbClr val="FF0000"/>
                </a:solidFill>
              </a:rPr>
              <a:t>Ecocardiogramma</a:t>
            </a:r>
            <a:r>
              <a:rPr lang="en-US" sz="3600" b="1" dirty="0" smtClean="0">
                <a:solidFill>
                  <a:srgbClr val="FF0000"/>
                </a:solidFill>
              </a:rPr>
              <a:t> pre </a:t>
            </a:r>
            <a:r>
              <a:rPr lang="en-US" sz="3600" b="1" dirty="0" err="1" smtClean="0">
                <a:solidFill>
                  <a:srgbClr val="FF0000"/>
                </a:solidFill>
              </a:rPr>
              <a:t>procedura</a:t>
            </a:r>
            <a:r>
              <a:rPr lang="en-US" dirty="0" smtClean="0"/>
              <a:t>.</a:t>
            </a:r>
            <a:endParaRPr lang="en-US" dirty="0"/>
          </a:p>
        </p:txBody>
      </p:sp>
      <p:sp>
        <p:nvSpPr>
          <p:cNvPr id="11" name="Ovale 10"/>
          <p:cNvSpPr/>
          <p:nvPr/>
        </p:nvSpPr>
        <p:spPr>
          <a:xfrm>
            <a:off x="6383600" y="3299018"/>
            <a:ext cx="2076832" cy="135411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Horizontal)">
                                      <p:cBhvr>
                                        <p:cTn id="7" dur="1000"/>
                                        <p:tgtEl>
                                          <p:spTgt spid="10"/>
                                        </p:tgtEl>
                                      </p:cBhvr>
                                    </p:animEffect>
                                  </p:childTnLst>
                                </p:cTn>
                              </p:par>
                            </p:childTnLst>
                          </p:cTn>
                        </p:par>
                        <p:par>
                          <p:cTn id="8" fill="hold">
                            <p:stCondLst>
                              <p:cond delay="1000"/>
                            </p:stCondLst>
                            <p:childTnLst>
                              <p:par>
                                <p:cTn id="9" presetID="5"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heckerboard(across)">
                                      <p:cBhvr>
                                        <p:cTn id="11" dur="1000"/>
                                        <p:tgtEl>
                                          <p:spTgt spid="9"/>
                                        </p:tgtEl>
                                      </p:cBhvr>
                                    </p:animEffect>
                                  </p:childTnLst>
                                </p:cTn>
                              </p:par>
                            </p:childTnLst>
                          </p:cTn>
                        </p:par>
                        <p:par>
                          <p:cTn id="12" fill="hold">
                            <p:stCondLst>
                              <p:cond delay="2000"/>
                            </p:stCondLst>
                            <p:childTnLst>
                              <p:par>
                                <p:cTn id="13" presetID="23" presetClass="entr" presetSubtype="16"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2000" fill="hold"/>
                                        <p:tgtEl>
                                          <p:spTgt spid="11"/>
                                        </p:tgtEl>
                                        <p:attrNameLst>
                                          <p:attrName>ppt_w</p:attrName>
                                        </p:attrNameLst>
                                      </p:cBhvr>
                                      <p:tavLst>
                                        <p:tav tm="0">
                                          <p:val>
                                            <p:fltVal val="0"/>
                                          </p:val>
                                        </p:tav>
                                        <p:tav tm="100000">
                                          <p:val>
                                            <p:strVal val="#ppt_w"/>
                                          </p:val>
                                        </p:tav>
                                      </p:tavLst>
                                    </p:anim>
                                    <p:anim calcmode="lin" valueType="num">
                                      <p:cBhvr>
                                        <p:cTn id="16" dur="20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4282" y="500042"/>
            <a:ext cx="8715436" cy="1214446"/>
          </a:xfrm>
        </p:spPr>
        <p:txBody>
          <a:bodyPr>
            <a:normAutofit fontScale="90000"/>
          </a:bodyPr>
          <a:lstStyle/>
          <a:p>
            <a:pPr algn="ctr"/>
            <a:r>
              <a:rPr lang="en-US" sz="3200" dirty="0" smtClean="0">
                <a:solidFill>
                  <a:srgbClr val="002060"/>
                </a:solidFill>
              </a:rPr>
              <a:t/>
            </a:r>
            <a:br>
              <a:rPr lang="en-US" sz="3200" dirty="0" smtClean="0">
                <a:solidFill>
                  <a:srgbClr val="002060"/>
                </a:solidFill>
              </a:rPr>
            </a:br>
            <a:r>
              <a:rPr lang="en-US" sz="4400" b="1" dirty="0" smtClean="0">
                <a:solidFill>
                  <a:srgbClr val="FF0000"/>
                </a:solidFill>
                <a:effectLst>
                  <a:outerShdw blurRad="38100" dist="38100" dir="2700000" algn="tl">
                    <a:srgbClr val="000000">
                      <a:alpha val="43137"/>
                    </a:srgbClr>
                  </a:outerShdw>
                </a:effectLst>
              </a:rPr>
              <a:t>CGF: </a:t>
            </a:r>
            <a:r>
              <a:rPr lang="en-US" sz="4400" b="1" dirty="0" err="1" smtClean="0">
                <a:solidFill>
                  <a:srgbClr val="FF0000"/>
                </a:solidFill>
                <a:effectLst>
                  <a:outerShdw blurRad="38100" dist="38100" dir="2700000" algn="tl">
                    <a:srgbClr val="000000">
                      <a:alpha val="43137"/>
                    </a:srgbClr>
                  </a:outerShdw>
                </a:effectLst>
              </a:rPr>
              <a:t>quadro</a:t>
            </a:r>
            <a:r>
              <a:rPr lang="en-US" sz="4400" b="1" dirty="0" smtClean="0">
                <a:solidFill>
                  <a:srgbClr val="FF0000"/>
                </a:solidFill>
                <a:effectLst>
                  <a:outerShdw blurRad="38100" dist="38100" dir="2700000" algn="tl">
                    <a:srgbClr val="000000">
                      <a:alpha val="43137"/>
                    </a:srgbClr>
                  </a:outerShdw>
                </a:effectLst>
              </a:rPr>
              <a:t> </a:t>
            </a:r>
            <a:r>
              <a:rPr lang="en-US" sz="4400" b="1" dirty="0" err="1" smtClean="0">
                <a:solidFill>
                  <a:srgbClr val="FF0000"/>
                </a:solidFill>
                <a:effectLst>
                  <a:outerShdw blurRad="38100" dist="38100" dir="2700000" algn="tl">
                    <a:srgbClr val="000000">
                      <a:alpha val="43137"/>
                    </a:srgbClr>
                  </a:outerShdw>
                </a:effectLst>
              </a:rPr>
              <a:t>coronarografico</a:t>
            </a:r>
            <a:r>
              <a:rPr lang="en-US" sz="4400" b="1" dirty="0" smtClean="0">
                <a:solidFill>
                  <a:srgbClr val="FF0000"/>
                </a:solidFill>
                <a:effectLst>
                  <a:outerShdw blurRad="38100" dist="38100" dir="2700000" algn="tl">
                    <a:srgbClr val="000000">
                      <a:alpha val="43137"/>
                    </a:srgbClr>
                  </a:outerShdw>
                </a:effectLst>
              </a:rPr>
              <a:t> </a:t>
            </a:r>
            <a:r>
              <a:rPr lang="en-US" sz="4400" b="1" dirty="0" err="1" smtClean="0">
                <a:solidFill>
                  <a:srgbClr val="FF0000"/>
                </a:solidFill>
                <a:effectLst>
                  <a:outerShdw blurRad="38100" dist="38100" dir="2700000" algn="tl">
                    <a:srgbClr val="000000">
                      <a:alpha val="43137"/>
                    </a:srgbClr>
                  </a:outerShdw>
                </a:effectLst>
              </a:rPr>
              <a:t>stazionario</a:t>
            </a:r>
            <a:r>
              <a:rPr lang="en-US" sz="4400" dirty="0" smtClean="0">
                <a:solidFill>
                  <a:srgbClr val="FF0000"/>
                </a:solidFill>
              </a:rPr>
              <a:t/>
            </a:r>
            <a:br>
              <a:rPr lang="en-US" sz="4400" dirty="0" smtClean="0">
                <a:solidFill>
                  <a:srgbClr val="FF0000"/>
                </a:solidFill>
              </a:rPr>
            </a:br>
            <a:endParaRPr lang="en-US" sz="4400" dirty="0">
              <a:solidFill>
                <a:srgbClr val="FF0000"/>
              </a:solidFill>
            </a:endParaRPr>
          </a:p>
        </p:txBody>
      </p:sp>
      <p:pic>
        <p:nvPicPr>
          <p:cNvPr id="5" name="gallotti donato basa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67744" y="1268760"/>
            <a:ext cx="5544616" cy="5544616"/>
          </a:xfrm>
          <a:prstGeom prst="rect">
            <a:avLst/>
          </a:prstGeom>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chemeClr val="tx1"/>
                </a:solidFill>
              </a:rPr>
              <a:t>Un po’ di numeri …</a:t>
            </a:r>
            <a:endParaRPr lang="it-IT" b="1" dirty="0">
              <a:solidFill>
                <a:schemeClr val="tx1"/>
              </a:solidFill>
            </a:endParaRPr>
          </a:p>
        </p:txBody>
      </p:sp>
      <p:pic>
        <p:nvPicPr>
          <p:cNvPr id="4098" name="Picture 2"/>
          <p:cNvPicPr>
            <a:picLocks noGrp="1" noChangeAspect="1" noChangeArrowheads="1"/>
          </p:cNvPicPr>
          <p:nvPr>
            <p:ph idx="1"/>
          </p:nvPr>
        </p:nvPicPr>
        <p:blipFill>
          <a:blip r:embed="rId2" cstate="print"/>
          <a:srcRect l="41652" t="43875" r="38932" b="32552"/>
          <a:stretch>
            <a:fillRect/>
          </a:stretch>
        </p:blipFill>
        <p:spPr bwMode="auto">
          <a:xfrm>
            <a:off x="2105361" y="2204864"/>
            <a:ext cx="5485608" cy="3744416"/>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4282" y="500042"/>
            <a:ext cx="8715436" cy="1214446"/>
          </a:xfrm>
        </p:spPr>
        <p:txBody>
          <a:bodyPr>
            <a:normAutofit fontScale="90000"/>
          </a:bodyPr>
          <a:lstStyle/>
          <a:p>
            <a:pPr algn="ctr"/>
            <a:r>
              <a:rPr lang="en-US" sz="3200" dirty="0" smtClean="0">
                <a:solidFill>
                  <a:srgbClr val="002060"/>
                </a:solidFill>
              </a:rPr>
              <a:t/>
            </a:r>
            <a:br>
              <a:rPr lang="en-US" sz="3200" dirty="0" smtClean="0">
                <a:solidFill>
                  <a:srgbClr val="002060"/>
                </a:solidFill>
              </a:rPr>
            </a:br>
            <a:r>
              <a:rPr lang="en-US" sz="4400" b="1" dirty="0" smtClean="0">
                <a:solidFill>
                  <a:srgbClr val="FF0000"/>
                </a:solidFill>
                <a:effectLst>
                  <a:outerShdw blurRad="38100" dist="38100" dir="2700000" algn="tl">
                    <a:srgbClr val="000000">
                      <a:alpha val="43137"/>
                    </a:srgbClr>
                  </a:outerShdw>
                </a:effectLst>
              </a:rPr>
              <a:t>CGF: </a:t>
            </a:r>
            <a:r>
              <a:rPr lang="en-US" sz="4400" b="1" dirty="0" err="1" smtClean="0">
                <a:solidFill>
                  <a:srgbClr val="FF0000"/>
                </a:solidFill>
                <a:effectLst>
                  <a:outerShdw blurRad="38100" dist="38100" dir="2700000" algn="tl">
                    <a:srgbClr val="000000">
                      <a:alpha val="43137"/>
                    </a:srgbClr>
                  </a:outerShdw>
                </a:effectLst>
              </a:rPr>
              <a:t>quadro</a:t>
            </a:r>
            <a:r>
              <a:rPr lang="en-US" sz="4400" b="1" dirty="0" smtClean="0">
                <a:solidFill>
                  <a:srgbClr val="FF0000"/>
                </a:solidFill>
                <a:effectLst>
                  <a:outerShdw blurRad="38100" dist="38100" dir="2700000" algn="tl">
                    <a:srgbClr val="000000">
                      <a:alpha val="43137"/>
                    </a:srgbClr>
                  </a:outerShdw>
                </a:effectLst>
              </a:rPr>
              <a:t> </a:t>
            </a:r>
            <a:r>
              <a:rPr lang="en-US" sz="4400" b="1" dirty="0" err="1" smtClean="0">
                <a:solidFill>
                  <a:srgbClr val="FF0000"/>
                </a:solidFill>
                <a:effectLst>
                  <a:outerShdw blurRad="38100" dist="38100" dir="2700000" algn="tl">
                    <a:srgbClr val="000000">
                      <a:alpha val="43137"/>
                    </a:srgbClr>
                  </a:outerShdw>
                </a:effectLst>
              </a:rPr>
              <a:t>coronarografico</a:t>
            </a:r>
            <a:r>
              <a:rPr lang="en-US" sz="4400" b="1" dirty="0" smtClean="0">
                <a:solidFill>
                  <a:srgbClr val="FF0000"/>
                </a:solidFill>
                <a:effectLst>
                  <a:outerShdw blurRad="38100" dist="38100" dir="2700000" algn="tl">
                    <a:srgbClr val="000000">
                      <a:alpha val="43137"/>
                    </a:srgbClr>
                  </a:outerShdw>
                </a:effectLst>
              </a:rPr>
              <a:t> </a:t>
            </a:r>
            <a:r>
              <a:rPr lang="en-US" sz="4400" b="1" dirty="0" err="1" smtClean="0">
                <a:solidFill>
                  <a:srgbClr val="FF0000"/>
                </a:solidFill>
                <a:effectLst>
                  <a:outerShdw blurRad="38100" dist="38100" dir="2700000" algn="tl">
                    <a:srgbClr val="000000">
                      <a:alpha val="43137"/>
                    </a:srgbClr>
                  </a:outerShdw>
                </a:effectLst>
              </a:rPr>
              <a:t>stazionario</a:t>
            </a:r>
            <a:r>
              <a:rPr lang="en-US" sz="4400" dirty="0" smtClean="0">
                <a:solidFill>
                  <a:srgbClr val="FF0000"/>
                </a:solidFill>
              </a:rPr>
              <a:t/>
            </a:r>
            <a:br>
              <a:rPr lang="en-US" sz="4400" dirty="0" smtClean="0">
                <a:solidFill>
                  <a:srgbClr val="FF0000"/>
                </a:solidFill>
              </a:rPr>
            </a:br>
            <a:endParaRPr lang="en-US" sz="4400" dirty="0">
              <a:solidFill>
                <a:srgbClr val="FF0000"/>
              </a:solidFill>
            </a:endParaRPr>
          </a:p>
        </p:txBody>
      </p:sp>
      <p:pic>
        <p:nvPicPr>
          <p:cNvPr id="16" name="Picture 3"/>
          <p:cNvPicPr>
            <a:picLocks noGrp="1" noChangeAspect="1" noChangeArrowheads="1"/>
          </p:cNvPicPr>
          <p:nvPr>
            <p:ph sz="quarter" idx="2"/>
          </p:nvPr>
        </p:nvPicPr>
        <p:blipFill>
          <a:blip r:embed="rId2" cstate="print"/>
          <a:srcRect l="45704" t="29297" r="15624" b="20165"/>
          <a:stretch>
            <a:fillRect/>
          </a:stretch>
        </p:blipFill>
        <p:spPr bwMode="auto">
          <a:xfrm>
            <a:off x="571472" y="1857364"/>
            <a:ext cx="3750658" cy="3775075"/>
          </a:xfrm>
          <a:prstGeom prst="rect">
            <a:avLst/>
          </a:prstGeom>
          <a:noFill/>
          <a:ln w="19050">
            <a:solidFill>
              <a:schemeClr val="tx1"/>
            </a:solidFill>
            <a:miter lim="800000"/>
            <a:headEnd/>
            <a:tailEnd/>
          </a:ln>
          <a:effectLst/>
        </p:spPr>
      </p:pic>
      <p:pic>
        <p:nvPicPr>
          <p:cNvPr id="17" name="Picture 2"/>
          <p:cNvPicPr>
            <a:picLocks noGrp="1" noChangeAspect="1" noChangeArrowheads="1"/>
          </p:cNvPicPr>
          <p:nvPr>
            <p:ph sz="quarter" idx="4"/>
          </p:nvPr>
        </p:nvPicPr>
        <p:blipFill>
          <a:blip r:embed="rId3" cstate="print"/>
          <a:srcRect l="33399" t="25635" r="13281" b="18872"/>
          <a:stretch>
            <a:fillRect/>
          </a:stretch>
        </p:blipFill>
        <p:spPr bwMode="auto">
          <a:xfrm>
            <a:off x="4572000" y="1857364"/>
            <a:ext cx="3786214" cy="3786214"/>
          </a:xfrm>
          <a:prstGeom prst="rect">
            <a:avLst/>
          </a:prstGeom>
          <a:noFill/>
          <a:ln w="19050">
            <a:solidFill>
              <a:schemeClr val="tx1"/>
            </a:solidFill>
            <a:miter lim="800000"/>
            <a:headEnd/>
            <a:tailEnd/>
          </a:ln>
          <a:effectLst/>
        </p:spPr>
      </p:pic>
      <p:sp>
        <p:nvSpPr>
          <p:cNvPr id="24" name="Arco 23"/>
          <p:cNvSpPr/>
          <p:nvPr/>
        </p:nvSpPr>
        <p:spPr>
          <a:xfrm rot="1259308">
            <a:off x="5630521" y="2814120"/>
            <a:ext cx="714380" cy="857256"/>
          </a:xfrm>
          <a:prstGeom prst="arc">
            <a:avLst>
              <a:gd name="adj1" fmla="val 16694237"/>
              <a:gd name="adj2" fmla="val 0"/>
            </a:avLst>
          </a:prstGeom>
          <a:ln w="50800">
            <a:solidFill>
              <a:srgbClr val="FF0000"/>
            </a:solidFill>
            <a:prstDash val="sysDash"/>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CasellaDiTesto 24"/>
          <p:cNvSpPr txBox="1"/>
          <p:nvPr/>
        </p:nvSpPr>
        <p:spPr>
          <a:xfrm>
            <a:off x="6429388" y="3214686"/>
            <a:ext cx="567207" cy="369332"/>
          </a:xfrm>
          <a:prstGeom prst="rect">
            <a:avLst/>
          </a:prstGeom>
          <a:noFill/>
        </p:spPr>
        <p:txBody>
          <a:bodyPr wrap="none" rtlCol="0">
            <a:spAutoFit/>
          </a:bodyPr>
          <a:lstStyle/>
          <a:p>
            <a:r>
              <a:rPr lang="en-US" b="1" dirty="0" smtClean="0">
                <a:solidFill>
                  <a:srgbClr val="FF0000"/>
                </a:solidFill>
              </a:rPr>
              <a:t>CTO</a:t>
            </a:r>
            <a:endParaRPr lang="en-US" b="1" dirty="0">
              <a:solidFill>
                <a:srgbClr val="FF0000"/>
              </a:solidFill>
            </a:endParaRPr>
          </a:p>
        </p:txBody>
      </p:sp>
      <p:sp>
        <p:nvSpPr>
          <p:cNvPr id="28" name="CasellaDiTesto 27"/>
          <p:cNvSpPr txBox="1"/>
          <p:nvPr/>
        </p:nvSpPr>
        <p:spPr>
          <a:xfrm>
            <a:off x="6572264" y="2571744"/>
            <a:ext cx="642942" cy="369332"/>
          </a:xfrm>
          <a:prstGeom prst="rect">
            <a:avLst/>
          </a:prstGeom>
          <a:noFill/>
        </p:spPr>
        <p:txBody>
          <a:bodyPr wrap="square" rtlCol="0">
            <a:spAutoFit/>
          </a:bodyPr>
          <a:lstStyle/>
          <a:p>
            <a:r>
              <a:rPr lang="en-US" b="1" dirty="0" smtClean="0"/>
              <a:t>M1</a:t>
            </a:r>
            <a:endParaRPr lang="en-US" b="1" dirty="0"/>
          </a:p>
        </p:txBody>
      </p:sp>
      <p:sp>
        <p:nvSpPr>
          <p:cNvPr id="31" name="Arco 30"/>
          <p:cNvSpPr/>
          <p:nvPr/>
        </p:nvSpPr>
        <p:spPr>
          <a:xfrm rot="19078910">
            <a:off x="5599855" y="2979238"/>
            <a:ext cx="714380" cy="357190"/>
          </a:xfrm>
          <a:prstGeom prst="arc">
            <a:avLst>
              <a:gd name="adj1" fmla="val 15196121"/>
              <a:gd name="adj2" fmla="val 20570976"/>
            </a:avLst>
          </a:prstGeom>
          <a:ln w="50800" cap="rnd">
            <a:solidFill>
              <a:srgbClr val="00060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igura a mano libera 31"/>
          <p:cNvSpPr/>
          <p:nvPr/>
        </p:nvSpPr>
        <p:spPr>
          <a:xfrm>
            <a:off x="6255834" y="2813825"/>
            <a:ext cx="568712" cy="174702"/>
          </a:xfrm>
          <a:custGeom>
            <a:avLst/>
            <a:gdLst>
              <a:gd name="connsiteX0" fmla="*/ 0 w 568712"/>
              <a:gd name="connsiteY0" fmla="*/ 63190 h 174702"/>
              <a:gd name="connsiteX1" fmla="*/ 312234 w 568712"/>
              <a:gd name="connsiteY1" fmla="*/ 18585 h 174702"/>
              <a:gd name="connsiteX2" fmla="*/ 568712 w 568712"/>
              <a:gd name="connsiteY2" fmla="*/ 174702 h 174702"/>
              <a:gd name="connsiteX3" fmla="*/ 568712 w 568712"/>
              <a:gd name="connsiteY3" fmla="*/ 174702 h 174702"/>
            </a:gdLst>
            <a:ahLst/>
            <a:cxnLst>
              <a:cxn ang="0">
                <a:pos x="connsiteX0" y="connsiteY0"/>
              </a:cxn>
              <a:cxn ang="0">
                <a:pos x="connsiteX1" y="connsiteY1"/>
              </a:cxn>
              <a:cxn ang="0">
                <a:pos x="connsiteX2" y="connsiteY2"/>
              </a:cxn>
              <a:cxn ang="0">
                <a:pos x="connsiteX3" y="connsiteY3"/>
              </a:cxn>
            </a:cxnLst>
            <a:rect l="l" t="t" r="r" b="b"/>
            <a:pathLst>
              <a:path w="568712" h="174702">
                <a:moveTo>
                  <a:pt x="0" y="63190"/>
                </a:moveTo>
                <a:cubicBezTo>
                  <a:pt x="108724" y="31595"/>
                  <a:pt x="217449" y="0"/>
                  <a:pt x="312234" y="18585"/>
                </a:cubicBezTo>
                <a:cubicBezTo>
                  <a:pt x="407019" y="37170"/>
                  <a:pt x="568712" y="174702"/>
                  <a:pt x="568712" y="174702"/>
                </a:cubicBezTo>
                <a:lnTo>
                  <a:pt x="568712" y="174702"/>
                </a:lnTo>
              </a:path>
            </a:pathLst>
          </a:custGeom>
          <a:ln w="508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CasellaDiTesto 32"/>
          <p:cNvSpPr txBox="1"/>
          <p:nvPr/>
        </p:nvSpPr>
        <p:spPr>
          <a:xfrm>
            <a:off x="5643570" y="2500306"/>
            <a:ext cx="428628" cy="369332"/>
          </a:xfrm>
          <a:prstGeom prst="rect">
            <a:avLst/>
          </a:prstGeom>
          <a:noFill/>
        </p:spPr>
        <p:txBody>
          <a:bodyPr wrap="square" rtlCol="0">
            <a:spAutoFit/>
          </a:bodyPr>
          <a:lstStyle/>
          <a:p>
            <a:r>
              <a:rPr lang="en-US" b="1" dirty="0" smtClean="0">
                <a:solidFill>
                  <a:srgbClr val="00060C"/>
                </a:solidFill>
              </a:rPr>
              <a:t>TC</a:t>
            </a:r>
            <a:endParaRPr lang="en-US" b="1" dirty="0">
              <a:solidFill>
                <a:srgbClr val="00060C"/>
              </a:solidFill>
            </a:endParaRPr>
          </a:p>
        </p:txBody>
      </p:sp>
    </p:spTree>
    <p:extLst>
      <p:ext uri="{BB962C8B-B14F-4D97-AF65-F5344CB8AC3E}">
        <p14:creationId xmlns:p14="http://schemas.microsoft.com/office/powerpoint/2010/main" val="319852441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strVal val="#ppt_w*0.70"/>
                                          </p:val>
                                        </p:tav>
                                        <p:tav tm="100000">
                                          <p:val>
                                            <p:strVal val="#ppt_w"/>
                                          </p:val>
                                        </p:tav>
                                      </p:tavLst>
                                    </p:anim>
                                    <p:anim calcmode="lin" valueType="num">
                                      <p:cBhvr>
                                        <p:cTn id="12" dur="500" fill="hold"/>
                                        <p:tgtEl>
                                          <p:spTgt spid="16"/>
                                        </p:tgtEl>
                                        <p:attrNameLst>
                                          <p:attrName>ppt_h</p:attrName>
                                        </p:attrNameLst>
                                      </p:cBhvr>
                                      <p:tavLst>
                                        <p:tav tm="0">
                                          <p:val>
                                            <p:strVal val="#ppt_h"/>
                                          </p:val>
                                        </p:tav>
                                        <p:tav tm="100000">
                                          <p:val>
                                            <p:strVal val="#ppt_h"/>
                                          </p:val>
                                        </p:tav>
                                      </p:tavLst>
                                    </p:anim>
                                    <p:animEffect transition="in" filter="fade">
                                      <p:cBhvr>
                                        <p:cTn id="13" dur="500"/>
                                        <p:tgtEl>
                                          <p:spTgt spid="16"/>
                                        </p:tgtEl>
                                      </p:cBhvr>
                                    </p:animEffect>
                                  </p:childTnLst>
                                </p:cTn>
                              </p:par>
                              <p:par>
                                <p:cTn id="14" presetID="55"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strVal val="#ppt_w*0.70"/>
                                          </p:val>
                                        </p:tav>
                                        <p:tav tm="100000">
                                          <p:val>
                                            <p:strVal val="#ppt_w"/>
                                          </p:val>
                                        </p:tav>
                                      </p:tavLst>
                                    </p:anim>
                                    <p:anim calcmode="lin" valueType="num">
                                      <p:cBhvr>
                                        <p:cTn id="17" dur="500" fill="hold"/>
                                        <p:tgtEl>
                                          <p:spTgt spid="17"/>
                                        </p:tgtEl>
                                        <p:attrNameLst>
                                          <p:attrName>ppt_h</p:attrName>
                                        </p:attrNameLst>
                                      </p:cBhvr>
                                      <p:tavLst>
                                        <p:tav tm="0">
                                          <p:val>
                                            <p:strVal val="#ppt_h"/>
                                          </p:val>
                                        </p:tav>
                                        <p:tav tm="100000">
                                          <p:val>
                                            <p:strVal val="#ppt_h"/>
                                          </p:val>
                                        </p:tav>
                                      </p:tavLst>
                                    </p:anim>
                                    <p:animEffect transition="in" filter="fade">
                                      <p:cBhvr>
                                        <p:cTn id="18" dur="500"/>
                                        <p:tgtEl>
                                          <p:spTgt spid="17"/>
                                        </p:tgtEl>
                                      </p:cBhvr>
                                    </p:animEffect>
                                  </p:childTnLst>
                                </p:cTn>
                              </p:par>
                            </p:childTnLst>
                          </p:cTn>
                        </p:par>
                        <p:par>
                          <p:cTn id="19" fill="hold">
                            <p:stCondLst>
                              <p:cond delay="1000"/>
                            </p:stCondLst>
                            <p:childTnLst>
                              <p:par>
                                <p:cTn id="20" presetID="55" presetClass="entr" presetSubtype="0" fill="hold" grpId="0" nodeType="after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strVal val="#ppt_w*0.70"/>
                                          </p:val>
                                        </p:tav>
                                        <p:tav tm="100000">
                                          <p:val>
                                            <p:strVal val="#ppt_w"/>
                                          </p:val>
                                        </p:tav>
                                      </p:tavLst>
                                    </p:anim>
                                    <p:anim calcmode="lin" valueType="num">
                                      <p:cBhvr>
                                        <p:cTn id="23" dur="500" fill="hold"/>
                                        <p:tgtEl>
                                          <p:spTgt spid="31"/>
                                        </p:tgtEl>
                                        <p:attrNameLst>
                                          <p:attrName>ppt_h</p:attrName>
                                        </p:attrNameLst>
                                      </p:cBhvr>
                                      <p:tavLst>
                                        <p:tav tm="0">
                                          <p:val>
                                            <p:strVal val="#ppt_h"/>
                                          </p:val>
                                        </p:tav>
                                        <p:tav tm="100000">
                                          <p:val>
                                            <p:strVal val="#ppt_h"/>
                                          </p:val>
                                        </p:tav>
                                      </p:tavLst>
                                    </p:anim>
                                    <p:animEffect transition="in" filter="fade">
                                      <p:cBhvr>
                                        <p:cTn id="24" dur="500"/>
                                        <p:tgtEl>
                                          <p:spTgt spid="31"/>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strVal val="#ppt_w*0.70"/>
                                          </p:val>
                                        </p:tav>
                                        <p:tav tm="100000">
                                          <p:val>
                                            <p:strVal val="#ppt_w"/>
                                          </p:val>
                                        </p:tav>
                                      </p:tavLst>
                                    </p:anim>
                                    <p:anim calcmode="lin" valueType="num">
                                      <p:cBhvr>
                                        <p:cTn id="28" dur="500" fill="hold"/>
                                        <p:tgtEl>
                                          <p:spTgt spid="33"/>
                                        </p:tgtEl>
                                        <p:attrNameLst>
                                          <p:attrName>ppt_h</p:attrName>
                                        </p:attrNameLst>
                                      </p:cBhvr>
                                      <p:tavLst>
                                        <p:tav tm="0">
                                          <p:val>
                                            <p:strVal val="#ppt_h"/>
                                          </p:val>
                                        </p:tav>
                                        <p:tav tm="100000">
                                          <p:val>
                                            <p:strVal val="#ppt_h"/>
                                          </p:val>
                                        </p:tav>
                                      </p:tavLst>
                                    </p:anim>
                                    <p:animEffect transition="in" filter="fade">
                                      <p:cBhvr>
                                        <p:cTn id="29" dur="500"/>
                                        <p:tgtEl>
                                          <p:spTgt spid="33"/>
                                        </p:tgtEl>
                                      </p:cBhvr>
                                    </p:animEffect>
                                  </p:childTnLst>
                                </p:cTn>
                              </p:par>
                            </p:childTnLst>
                          </p:cTn>
                        </p:par>
                        <p:par>
                          <p:cTn id="30" fill="hold">
                            <p:stCondLst>
                              <p:cond delay="1500"/>
                            </p:stCondLst>
                            <p:childTnLst>
                              <p:par>
                                <p:cTn id="31" presetID="55" presetClass="entr" presetSubtype="0"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strVal val="#ppt_w*0.70"/>
                                          </p:val>
                                        </p:tav>
                                        <p:tav tm="100000">
                                          <p:val>
                                            <p:strVal val="#ppt_w"/>
                                          </p:val>
                                        </p:tav>
                                      </p:tavLst>
                                    </p:anim>
                                    <p:anim calcmode="lin" valueType="num">
                                      <p:cBhvr>
                                        <p:cTn id="34" dur="500" fill="hold"/>
                                        <p:tgtEl>
                                          <p:spTgt spid="24"/>
                                        </p:tgtEl>
                                        <p:attrNameLst>
                                          <p:attrName>ppt_h</p:attrName>
                                        </p:attrNameLst>
                                      </p:cBhvr>
                                      <p:tavLst>
                                        <p:tav tm="0">
                                          <p:val>
                                            <p:strVal val="#ppt_h"/>
                                          </p:val>
                                        </p:tav>
                                        <p:tav tm="100000">
                                          <p:val>
                                            <p:strVal val="#ppt_h"/>
                                          </p:val>
                                        </p:tav>
                                      </p:tavLst>
                                    </p:anim>
                                    <p:animEffect transition="in" filter="fade">
                                      <p:cBhvr>
                                        <p:cTn id="35" dur="500"/>
                                        <p:tgtEl>
                                          <p:spTgt spid="24"/>
                                        </p:tgtEl>
                                      </p:cBhvr>
                                    </p:animEffect>
                                  </p:childTnLst>
                                </p:cTn>
                              </p:par>
                              <p:par>
                                <p:cTn id="36" presetID="55"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500" fill="hold"/>
                                        <p:tgtEl>
                                          <p:spTgt spid="25"/>
                                        </p:tgtEl>
                                        <p:attrNameLst>
                                          <p:attrName>ppt_w</p:attrName>
                                        </p:attrNameLst>
                                      </p:cBhvr>
                                      <p:tavLst>
                                        <p:tav tm="0">
                                          <p:val>
                                            <p:strVal val="#ppt_w*0.70"/>
                                          </p:val>
                                        </p:tav>
                                        <p:tav tm="100000">
                                          <p:val>
                                            <p:strVal val="#ppt_w"/>
                                          </p:val>
                                        </p:tav>
                                      </p:tavLst>
                                    </p:anim>
                                    <p:anim calcmode="lin" valueType="num">
                                      <p:cBhvr>
                                        <p:cTn id="39" dur="500" fill="hold"/>
                                        <p:tgtEl>
                                          <p:spTgt spid="25"/>
                                        </p:tgtEl>
                                        <p:attrNameLst>
                                          <p:attrName>ppt_h</p:attrName>
                                        </p:attrNameLst>
                                      </p:cBhvr>
                                      <p:tavLst>
                                        <p:tav tm="0">
                                          <p:val>
                                            <p:strVal val="#ppt_h"/>
                                          </p:val>
                                        </p:tav>
                                        <p:tav tm="100000">
                                          <p:val>
                                            <p:strVal val="#ppt_h"/>
                                          </p:val>
                                        </p:tav>
                                      </p:tavLst>
                                    </p:anim>
                                    <p:animEffect transition="in" filter="fade">
                                      <p:cBhvr>
                                        <p:cTn id="40" dur="500"/>
                                        <p:tgtEl>
                                          <p:spTgt spid="25"/>
                                        </p:tgtEl>
                                      </p:cBhvr>
                                    </p:animEffect>
                                  </p:childTnLst>
                                </p:cTn>
                              </p:par>
                            </p:childTnLst>
                          </p:cTn>
                        </p:par>
                        <p:par>
                          <p:cTn id="41" fill="hold">
                            <p:stCondLst>
                              <p:cond delay="2000"/>
                            </p:stCondLst>
                            <p:childTnLst>
                              <p:par>
                                <p:cTn id="42" presetID="55" presetClass="entr" presetSubtype="0" fill="hold" grpId="0" nodeType="after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p:cTn id="44" dur="500" fill="hold"/>
                                        <p:tgtEl>
                                          <p:spTgt spid="32"/>
                                        </p:tgtEl>
                                        <p:attrNameLst>
                                          <p:attrName>ppt_w</p:attrName>
                                        </p:attrNameLst>
                                      </p:cBhvr>
                                      <p:tavLst>
                                        <p:tav tm="0">
                                          <p:val>
                                            <p:strVal val="#ppt_w*0.70"/>
                                          </p:val>
                                        </p:tav>
                                        <p:tav tm="100000">
                                          <p:val>
                                            <p:strVal val="#ppt_w"/>
                                          </p:val>
                                        </p:tav>
                                      </p:tavLst>
                                    </p:anim>
                                    <p:anim calcmode="lin" valueType="num">
                                      <p:cBhvr>
                                        <p:cTn id="45" dur="500" fill="hold"/>
                                        <p:tgtEl>
                                          <p:spTgt spid="32"/>
                                        </p:tgtEl>
                                        <p:attrNameLst>
                                          <p:attrName>ppt_h</p:attrName>
                                        </p:attrNameLst>
                                      </p:cBhvr>
                                      <p:tavLst>
                                        <p:tav tm="0">
                                          <p:val>
                                            <p:strVal val="#ppt_h"/>
                                          </p:val>
                                        </p:tav>
                                        <p:tav tm="100000">
                                          <p:val>
                                            <p:strVal val="#ppt_h"/>
                                          </p:val>
                                        </p:tav>
                                      </p:tavLst>
                                    </p:anim>
                                    <p:animEffect transition="in" filter="fade">
                                      <p:cBhvr>
                                        <p:cTn id="46" dur="500"/>
                                        <p:tgtEl>
                                          <p:spTgt spid="32"/>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500" fill="hold"/>
                                        <p:tgtEl>
                                          <p:spTgt spid="28"/>
                                        </p:tgtEl>
                                        <p:attrNameLst>
                                          <p:attrName>ppt_w</p:attrName>
                                        </p:attrNameLst>
                                      </p:cBhvr>
                                      <p:tavLst>
                                        <p:tav tm="0">
                                          <p:val>
                                            <p:strVal val="#ppt_w*0.70"/>
                                          </p:val>
                                        </p:tav>
                                        <p:tav tm="100000">
                                          <p:val>
                                            <p:strVal val="#ppt_w"/>
                                          </p:val>
                                        </p:tav>
                                      </p:tavLst>
                                    </p:anim>
                                    <p:anim calcmode="lin" valueType="num">
                                      <p:cBhvr>
                                        <p:cTn id="50" dur="500" fill="hold"/>
                                        <p:tgtEl>
                                          <p:spTgt spid="28"/>
                                        </p:tgtEl>
                                        <p:attrNameLst>
                                          <p:attrName>ppt_h</p:attrName>
                                        </p:attrNameLst>
                                      </p:cBhvr>
                                      <p:tavLst>
                                        <p:tav tm="0">
                                          <p:val>
                                            <p:strVal val="#ppt_h"/>
                                          </p:val>
                                        </p:tav>
                                        <p:tav tm="100000">
                                          <p:val>
                                            <p:strVal val="#ppt_h"/>
                                          </p:val>
                                        </p:tav>
                                      </p:tavLst>
                                    </p:anim>
                                    <p:animEffect transition="in" filter="fade">
                                      <p:cBhvr>
                                        <p:cTn id="5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p:bldP spid="28" grpId="0"/>
      <p:bldP spid="31" grpId="0" animBg="1"/>
      <p:bldP spid="32" grpId="0" animBg="1"/>
      <p:bldP spid="3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4376" t="25895" r="16148" b="17143"/>
          <a:stretch>
            <a:fillRect/>
          </a:stretch>
        </p:blipFill>
        <p:spPr bwMode="auto">
          <a:xfrm>
            <a:off x="571472" y="1357298"/>
            <a:ext cx="5274165" cy="4857784"/>
          </a:xfrm>
          <a:prstGeom prst="rect">
            <a:avLst/>
          </a:prstGeom>
          <a:noFill/>
          <a:ln w="19050">
            <a:solidFill>
              <a:srgbClr val="00060C"/>
            </a:solidFill>
            <a:miter lim="800000"/>
            <a:headEnd/>
            <a:tailEnd/>
          </a:ln>
          <a:effectLst/>
        </p:spPr>
      </p:pic>
      <p:sp>
        <p:nvSpPr>
          <p:cNvPr id="10" name="Rettangolo 9"/>
          <p:cNvSpPr/>
          <p:nvPr/>
        </p:nvSpPr>
        <p:spPr>
          <a:xfrm>
            <a:off x="5929322" y="2143116"/>
            <a:ext cx="3000396" cy="1754326"/>
          </a:xfrm>
          <a:prstGeom prst="rect">
            <a:avLst/>
          </a:prstGeom>
        </p:spPr>
        <p:txBody>
          <a:bodyPr wrap="square">
            <a:spAutoFit/>
          </a:bodyPr>
          <a:lstStyle/>
          <a:p>
            <a:r>
              <a:rPr lang="en-US" dirty="0" err="1" smtClean="0">
                <a:solidFill>
                  <a:srgbClr val="002060"/>
                </a:solidFill>
              </a:rPr>
              <a:t>Finecross</a:t>
            </a:r>
            <a:r>
              <a:rPr lang="en-US" dirty="0" smtClean="0">
                <a:solidFill>
                  <a:srgbClr val="002060"/>
                </a:solidFill>
              </a:rPr>
              <a:t> 130 cm + </a:t>
            </a:r>
          </a:p>
          <a:p>
            <a:r>
              <a:rPr lang="en-US" dirty="0" smtClean="0">
                <a:solidFill>
                  <a:srgbClr val="002060"/>
                </a:solidFill>
              </a:rPr>
              <a:t>Conquest pro 12 + </a:t>
            </a:r>
          </a:p>
          <a:p>
            <a:r>
              <a:rPr lang="en-US" dirty="0" err="1" smtClean="0">
                <a:solidFill>
                  <a:srgbClr val="002060"/>
                </a:solidFill>
              </a:rPr>
              <a:t>Ryujin</a:t>
            </a:r>
            <a:r>
              <a:rPr lang="en-US" dirty="0" smtClean="0">
                <a:solidFill>
                  <a:srgbClr val="002060"/>
                </a:solidFill>
              </a:rPr>
              <a:t> 1,25 mm </a:t>
            </a:r>
            <a:r>
              <a:rPr lang="en-US" dirty="0" err="1" smtClean="0">
                <a:solidFill>
                  <a:srgbClr val="002060"/>
                </a:solidFill>
              </a:rPr>
              <a:t>di</a:t>
            </a:r>
            <a:r>
              <a:rPr lang="en-US" dirty="0" smtClean="0">
                <a:solidFill>
                  <a:srgbClr val="002060"/>
                </a:solidFill>
              </a:rPr>
              <a:t> </a:t>
            </a:r>
            <a:r>
              <a:rPr lang="en-US" dirty="0" err="1" smtClean="0">
                <a:solidFill>
                  <a:srgbClr val="002060"/>
                </a:solidFill>
              </a:rPr>
              <a:t>ancoraggio</a:t>
            </a: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endParaRPr lang="en-US" b="1" dirty="0">
              <a:solidFill>
                <a:srgbClr val="FF0000"/>
              </a:solidFill>
              <a:effectLst>
                <a:outerShdw blurRad="38100" dist="38100" dir="2700000" algn="tl">
                  <a:srgbClr val="000000">
                    <a:alpha val="43137"/>
                  </a:srgbClr>
                </a:outerShdw>
              </a:effectLst>
            </a:endParaRPr>
          </a:p>
        </p:txBody>
      </p:sp>
      <p:sp>
        <p:nvSpPr>
          <p:cNvPr id="12" name="CasellaDiTesto 11"/>
          <p:cNvSpPr txBox="1"/>
          <p:nvPr/>
        </p:nvSpPr>
        <p:spPr>
          <a:xfrm>
            <a:off x="2143108" y="357166"/>
            <a:ext cx="4643470" cy="646331"/>
          </a:xfrm>
          <a:prstGeom prst="rect">
            <a:avLst/>
          </a:prstGeom>
          <a:noFill/>
        </p:spPr>
        <p:txBody>
          <a:bodyPr wrap="square" rtlCol="0">
            <a:spAutoFit/>
          </a:bodyPr>
          <a:lstStyle/>
          <a:p>
            <a:pPr algn="ctr"/>
            <a:r>
              <a:rPr lang="en-US" sz="3600" b="1" dirty="0" err="1" smtClean="0">
                <a:solidFill>
                  <a:srgbClr val="FF0000"/>
                </a:solidFill>
              </a:rPr>
              <a:t>Approccio</a:t>
            </a:r>
            <a:r>
              <a:rPr lang="en-US" sz="3600" b="1" dirty="0" smtClean="0">
                <a:solidFill>
                  <a:srgbClr val="FF0000"/>
                </a:solidFill>
              </a:rPr>
              <a:t> </a:t>
            </a:r>
            <a:r>
              <a:rPr lang="en-US" sz="3600" b="1" dirty="0" err="1" smtClean="0">
                <a:solidFill>
                  <a:srgbClr val="FF0000"/>
                </a:solidFill>
              </a:rPr>
              <a:t>Anterogrado</a:t>
            </a:r>
            <a:endParaRPr lang="en-US" sz="3600" b="1" dirty="0">
              <a:solidFill>
                <a:srgbClr val="FF0000"/>
              </a:solidFill>
            </a:endParaRPr>
          </a:p>
        </p:txBody>
      </p:sp>
      <p:sp>
        <p:nvSpPr>
          <p:cNvPr id="11" name="CasellaDiTesto 10"/>
          <p:cNvSpPr txBox="1"/>
          <p:nvPr/>
        </p:nvSpPr>
        <p:spPr>
          <a:xfrm>
            <a:off x="6929454" y="3429000"/>
            <a:ext cx="1285884" cy="461665"/>
          </a:xfrm>
          <a:prstGeom prst="rect">
            <a:avLst/>
          </a:prstGeom>
          <a:noFill/>
        </p:spPr>
        <p:txBody>
          <a:bodyPr wrap="square" rtlCol="0">
            <a:spAutoFit/>
          </a:bodyPr>
          <a:lstStyle/>
          <a:p>
            <a:r>
              <a:rPr lang="en-US" sz="2400" b="1" dirty="0" smtClean="0">
                <a:solidFill>
                  <a:srgbClr val="FF0000"/>
                </a:solidFill>
                <a:effectLst>
                  <a:outerShdw blurRad="38100" dist="38100" dir="2700000" algn="tl">
                    <a:srgbClr val="000000">
                      <a:alpha val="43137"/>
                    </a:srgbClr>
                  </a:outerShdw>
                </a:effectLst>
              </a:rPr>
              <a:t>failure</a:t>
            </a:r>
            <a:endParaRPr lang="en-US" sz="2400"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450" decel="100000" fill="hold"/>
                                        <p:tgtEl>
                                          <p:spTgt spid="9"/>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9"/>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450" decel="100000" fill="hold"/>
                                        <p:tgtEl>
                                          <p:spTgt spid="10"/>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childTnLst>
                          </p:cTn>
                        </p:par>
                        <p:par>
                          <p:cTn id="23" fill="hold">
                            <p:stCondLst>
                              <p:cond delay="1500"/>
                            </p:stCondLst>
                            <p:childTnLst>
                              <p:par>
                                <p:cTn id="24" presetID="55"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strVal val="#ppt_w*0.70"/>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Effect transition="in" filter="fade">
                                      <p:cBhvr>
                                        <p:cTn id="2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34" y="214290"/>
            <a:ext cx="8229600" cy="1143000"/>
          </a:xfrm>
        </p:spPr>
        <p:txBody>
          <a:bodyPr>
            <a:normAutofit/>
          </a:bodyPr>
          <a:lstStyle/>
          <a:p>
            <a:pPr algn="ctr"/>
            <a:r>
              <a:rPr lang="en-US" sz="3600" b="1" dirty="0" err="1" smtClean="0">
                <a:solidFill>
                  <a:srgbClr val="002060"/>
                </a:solidFill>
                <a:effectLst>
                  <a:outerShdw blurRad="38100" dist="38100" dir="2700000" algn="tl">
                    <a:srgbClr val="000000">
                      <a:alpha val="43137"/>
                    </a:srgbClr>
                  </a:outerShdw>
                </a:effectLst>
              </a:rPr>
              <a:t>Approccio</a:t>
            </a:r>
            <a:r>
              <a:rPr lang="en-US" sz="3600" b="1" dirty="0" smtClean="0">
                <a:solidFill>
                  <a:srgbClr val="002060"/>
                </a:solidFill>
                <a:effectLst>
                  <a:outerShdw blurRad="38100" dist="38100" dir="2700000" algn="tl">
                    <a:srgbClr val="000000">
                      <a:alpha val="43137"/>
                    </a:srgbClr>
                  </a:outerShdw>
                </a:effectLst>
              </a:rPr>
              <a:t> </a:t>
            </a:r>
            <a:r>
              <a:rPr lang="en-US" sz="3600" b="1" dirty="0" err="1" smtClean="0">
                <a:solidFill>
                  <a:srgbClr val="002060"/>
                </a:solidFill>
                <a:effectLst>
                  <a:outerShdw blurRad="38100" dist="38100" dir="2700000" algn="tl">
                    <a:srgbClr val="000000">
                      <a:alpha val="43137"/>
                    </a:srgbClr>
                  </a:outerShdw>
                </a:effectLst>
              </a:rPr>
              <a:t>retrogrado</a:t>
            </a:r>
            <a:r>
              <a:rPr lang="en-US" sz="3600" b="1" dirty="0" smtClean="0">
                <a:solidFill>
                  <a:srgbClr val="002060"/>
                </a:solidFill>
                <a:effectLst>
                  <a:outerShdw blurRad="38100" dist="38100" dir="2700000" algn="tl">
                    <a:srgbClr val="000000">
                      <a:alpha val="43137"/>
                    </a:srgbClr>
                  </a:outerShdw>
                </a:effectLst>
              </a:rPr>
              <a:t/>
            </a:r>
            <a:br>
              <a:rPr lang="en-US" sz="3600" b="1" dirty="0" smtClean="0">
                <a:solidFill>
                  <a:srgbClr val="002060"/>
                </a:solidFill>
                <a:effectLst>
                  <a:outerShdw blurRad="38100" dist="38100" dir="2700000" algn="tl">
                    <a:srgbClr val="000000">
                      <a:alpha val="43137"/>
                    </a:srgbClr>
                  </a:outerShdw>
                </a:effectLst>
              </a:rPr>
            </a:br>
            <a:r>
              <a:rPr lang="en-US" sz="3600" b="1" dirty="0" err="1" smtClean="0">
                <a:solidFill>
                  <a:srgbClr val="002060"/>
                </a:solidFill>
                <a:effectLst>
                  <a:outerShdw blurRad="38100" dist="38100" dir="2700000" algn="tl">
                    <a:srgbClr val="000000">
                      <a:alpha val="43137"/>
                    </a:srgbClr>
                  </a:outerShdw>
                </a:effectLst>
              </a:rPr>
              <a:t>attraverso</a:t>
            </a:r>
            <a:r>
              <a:rPr lang="en-US" sz="3600" b="1" dirty="0" smtClean="0">
                <a:solidFill>
                  <a:srgbClr val="002060"/>
                </a:solidFill>
                <a:effectLst>
                  <a:outerShdw blurRad="38100" dist="38100" dir="2700000" algn="tl">
                    <a:srgbClr val="000000">
                      <a:alpha val="43137"/>
                    </a:srgbClr>
                  </a:outerShdw>
                </a:effectLst>
              </a:rPr>
              <a:t> </a:t>
            </a:r>
            <a:r>
              <a:rPr lang="en-US" sz="3600" b="1" dirty="0" err="1" smtClean="0">
                <a:solidFill>
                  <a:srgbClr val="002060"/>
                </a:solidFill>
                <a:effectLst>
                  <a:outerShdw blurRad="38100" dist="38100" dir="2700000" algn="tl">
                    <a:srgbClr val="000000">
                      <a:alpha val="43137"/>
                    </a:srgbClr>
                  </a:outerShdw>
                </a:effectLst>
              </a:rPr>
              <a:t>circolo</a:t>
            </a:r>
            <a:r>
              <a:rPr lang="en-US" sz="3600" b="1" dirty="0" smtClean="0">
                <a:solidFill>
                  <a:srgbClr val="002060"/>
                </a:solidFill>
                <a:effectLst>
                  <a:outerShdw blurRad="38100" dist="38100" dir="2700000" algn="tl">
                    <a:srgbClr val="000000">
                      <a:alpha val="43137"/>
                    </a:srgbClr>
                  </a:outerShdw>
                </a:effectLst>
              </a:rPr>
              <a:t> </a:t>
            </a:r>
            <a:r>
              <a:rPr lang="en-US" sz="3600" b="1" dirty="0" err="1" smtClean="0">
                <a:solidFill>
                  <a:srgbClr val="002060"/>
                </a:solidFill>
                <a:effectLst>
                  <a:outerShdw blurRad="38100" dist="38100" dir="2700000" algn="tl">
                    <a:srgbClr val="000000">
                      <a:alpha val="43137"/>
                    </a:srgbClr>
                  </a:outerShdw>
                </a:effectLst>
              </a:rPr>
              <a:t>epicardico</a:t>
            </a:r>
            <a:endParaRPr lang="en-US" sz="3600" b="1" dirty="0">
              <a:solidFill>
                <a:srgbClr val="002060"/>
              </a:solidFill>
              <a:effectLst>
                <a:outerShdw blurRad="38100" dist="38100" dir="2700000" algn="tl">
                  <a:srgbClr val="000000">
                    <a:alpha val="43137"/>
                  </a:srgbClr>
                </a:outerShdw>
              </a:effectLst>
            </a:endParaRPr>
          </a:p>
        </p:txBody>
      </p:sp>
      <p:sp>
        <p:nvSpPr>
          <p:cNvPr id="7" name="CasellaDiTesto 6"/>
          <p:cNvSpPr txBox="1"/>
          <p:nvPr/>
        </p:nvSpPr>
        <p:spPr>
          <a:xfrm>
            <a:off x="357158" y="6215082"/>
            <a:ext cx="2571768" cy="369332"/>
          </a:xfrm>
          <a:prstGeom prst="rect">
            <a:avLst/>
          </a:prstGeom>
          <a:noFill/>
        </p:spPr>
        <p:txBody>
          <a:bodyPr wrap="square" rtlCol="0">
            <a:spAutoFit/>
          </a:bodyPr>
          <a:lstStyle/>
          <a:p>
            <a:r>
              <a:rPr lang="en-US" b="1" dirty="0" err="1" smtClean="0">
                <a:effectLst>
                  <a:outerShdw blurRad="38100" dist="38100" dir="2700000" algn="tl">
                    <a:srgbClr val="000000">
                      <a:alpha val="43137"/>
                    </a:srgbClr>
                  </a:outerShdw>
                </a:effectLst>
              </a:rPr>
              <a:t>Finecross</a:t>
            </a:r>
            <a:r>
              <a:rPr lang="en-US" b="1" dirty="0" smtClean="0">
                <a:effectLst>
                  <a:outerShdw blurRad="38100" dist="38100" dir="2700000" algn="tl">
                    <a:srgbClr val="000000">
                      <a:alpha val="43137"/>
                    </a:srgbClr>
                  </a:outerShdw>
                </a:effectLst>
              </a:rPr>
              <a:t> 150 + </a:t>
            </a:r>
            <a:r>
              <a:rPr lang="en-US" b="1" dirty="0" err="1" smtClean="0">
                <a:effectLst>
                  <a:outerShdw blurRad="38100" dist="38100" dir="2700000" algn="tl">
                    <a:srgbClr val="000000">
                      <a:alpha val="43137"/>
                    </a:srgbClr>
                  </a:outerShdw>
                </a:effectLst>
              </a:rPr>
              <a:t>Sion</a:t>
            </a:r>
            <a:endParaRPr lang="en-US" b="1" dirty="0">
              <a:effectLst>
                <a:outerShdw blurRad="38100" dist="38100" dir="2700000" algn="tl">
                  <a:srgbClr val="000000">
                    <a:alpha val="43137"/>
                  </a:srgbClr>
                </a:outerShdw>
              </a:effectLst>
            </a:endParaRPr>
          </a:p>
        </p:txBody>
      </p:sp>
      <p:pic>
        <p:nvPicPr>
          <p:cNvPr id="8" name="Immagine 7"/>
          <p:cNvPicPr/>
          <p:nvPr/>
        </p:nvPicPr>
        <p:blipFill rotWithShape="1">
          <a:blip r:embed="rId2" cstate="print"/>
          <a:srcRect l="32243" t="28989" r="13240" b="8319"/>
          <a:stretch/>
        </p:blipFill>
        <p:spPr bwMode="auto">
          <a:xfrm>
            <a:off x="1763688" y="1895474"/>
            <a:ext cx="4752528" cy="3981798"/>
          </a:xfrm>
          <a:prstGeom prst="rect">
            <a:avLst/>
          </a:prstGeom>
          <a:ln>
            <a:noFill/>
          </a:ln>
          <a:extLst>
            <a:ext uri="{53640926-AAD7-44D8-BBD7-CCE9431645EC}">
              <a14:shadowObscured xmlns:a14="http://schemas.microsoft.com/office/drawing/2010/main"/>
            </a:ext>
          </a:extLst>
        </p:spPr>
      </p:pic>
      <p:sp>
        <p:nvSpPr>
          <p:cNvPr id="5" name="CasellaDiTesto 4"/>
          <p:cNvSpPr txBox="1"/>
          <p:nvPr/>
        </p:nvSpPr>
        <p:spPr>
          <a:xfrm>
            <a:off x="7020272" y="2708920"/>
            <a:ext cx="1861407" cy="646331"/>
          </a:xfrm>
          <a:prstGeom prst="rect">
            <a:avLst/>
          </a:prstGeom>
          <a:noFill/>
        </p:spPr>
        <p:txBody>
          <a:bodyPr wrap="none" rtlCol="0">
            <a:spAutoFit/>
          </a:bodyPr>
          <a:lstStyle/>
          <a:p>
            <a:r>
              <a:rPr lang="it-IT" dirty="0" smtClean="0"/>
              <a:t> </a:t>
            </a:r>
            <a:r>
              <a:rPr lang="it-IT" sz="3600" b="1" dirty="0" smtClean="0"/>
              <a:t>IVP &gt; PL </a:t>
            </a:r>
            <a:endParaRPr lang="it-IT" sz="3600" b="1" dirty="0"/>
          </a:p>
        </p:txBody>
      </p:sp>
      <p:sp>
        <p:nvSpPr>
          <p:cNvPr id="9" name="Figura a mano libera 8"/>
          <p:cNvSpPr/>
          <p:nvPr/>
        </p:nvSpPr>
        <p:spPr>
          <a:xfrm>
            <a:off x="5202196" y="4156364"/>
            <a:ext cx="932838" cy="731520"/>
          </a:xfrm>
          <a:custGeom>
            <a:avLst/>
            <a:gdLst>
              <a:gd name="connsiteX0" fmla="*/ 151200 w 932838"/>
              <a:gd name="connsiteY0" fmla="*/ 731520 h 731520"/>
              <a:gd name="connsiteX1" fmla="*/ 217702 w 932838"/>
              <a:gd name="connsiteY1" fmla="*/ 648392 h 731520"/>
              <a:gd name="connsiteX2" fmla="*/ 167826 w 932838"/>
              <a:gd name="connsiteY2" fmla="*/ 598516 h 731520"/>
              <a:gd name="connsiteX3" fmla="*/ 51448 w 932838"/>
              <a:gd name="connsiteY3" fmla="*/ 565265 h 731520"/>
              <a:gd name="connsiteX4" fmla="*/ 18197 w 932838"/>
              <a:gd name="connsiteY4" fmla="*/ 465512 h 731520"/>
              <a:gd name="connsiteX5" fmla="*/ 201077 w 932838"/>
              <a:gd name="connsiteY5" fmla="*/ 432261 h 731520"/>
              <a:gd name="connsiteX6" fmla="*/ 250953 w 932838"/>
              <a:gd name="connsiteY6" fmla="*/ 448887 h 731520"/>
              <a:gd name="connsiteX7" fmla="*/ 616713 w 932838"/>
              <a:gd name="connsiteY7" fmla="*/ 448887 h 731520"/>
              <a:gd name="connsiteX8" fmla="*/ 633339 w 932838"/>
              <a:gd name="connsiteY8" fmla="*/ 399011 h 731520"/>
              <a:gd name="connsiteX9" fmla="*/ 816219 w 932838"/>
              <a:gd name="connsiteY9" fmla="*/ 315883 h 731520"/>
              <a:gd name="connsiteX10" fmla="*/ 866095 w 932838"/>
              <a:gd name="connsiteY10" fmla="*/ 282632 h 731520"/>
              <a:gd name="connsiteX11" fmla="*/ 899346 w 932838"/>
              <a:gd name="connsiteY11" fmla="*/ 149629 h 731520"/>
              <a:gd name="connsiteX12" fmla="*/ 932597 w 932838"/>
              <a:gd name="connsiteY12" fmla="*/ 0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2838" h="731520">
                <a:moveTo>
                  <a:pt x="151200" y="731520"/>
                </a:moveTo>
                <a:cubicBezTo>
                  <a:pt x="173367" y="703811"/>
                  <a:pt x="213300" y="683603"/>
                  <a:pt x="217702" y="648392"/>
                </a:cubicBezTo>
                <a:cubicBezTo>
                  <a:pt x="220618" y="625062"/>
                  <a:pt x="187389" y="611558"/>
                  <a:pt x="167826" y="598516"/>
                </a:cubicBezTo>
                <a:cubicBezTo>
                  <a:pt x="153519" y="588978"/>
                  <a:pt x="60312" y="567481"/>
                  <a:pt x="51448" y="565265"/>
                </a:cubicBezTo>
                <a:lnTo>
                  <a:pt x="18197" y="465512"/>
                </a:lnTo>
                <a:cubicBezTo>
                  <a:pt x="-19531" y="352328"/>
                  <a:pt x="-15897" y="414180"/>
                  <a:pt x="201077" y="432261"/>
                </a:cubicBezTo>
                <a:cubicBezTo>
                  <a:pt x="217702" y="437803"/>
                  <a:pt x="233769" y="445450"/>
                  <a:pt x="250953" y="448887"/>
                </a:cubicBezTo>
                <a:cubicBezTo>
                  <a:pt x="407191" y="480135"/>
                  <a:pt x="418832" y="462079"/>
                  <a:pt x="616713" y="448887"/>
                </a:cubicBezTo>
                <a:cubicBezTo>
                  <a:pt x="622255" y="432262"/>
                  <a:pt x="620947" y="411403"/>
                  <a:pt x="633339" y="399011"/>
                </a:cubicBezTo>
                <a:cubicBezTo>
                  <a:pt x="705244" y="327106"/>
                  <a:pt x="730222" y="333083"/>
                  <a:pt x="816219" y="315883"/>
                </a:cubicBezTo>
                <a:cubicBezTo>
                  <a:pt x="832844" y="304799"/>
                  <a:pt x="853613" y="298235"/>
                  <a:pt x="866095" y="282632"/>
                </a:cubicBezTo>
                <a:cubicBezTo>
                  <a:pt x="880010" y="265239"/>
                  <a:pt x="898062" y="154337"/>
                  <a:pt x="899346" y="149629"/>
                </a:cubicBezTo>
                <a:cubicBezTo>
                  <a:pt x="937854" y="8433"/>
                  <a:pt x="932597" y="97102"/>
                  <a:pt x="932597" y="0"/>
                </a:cubicBezTo>
              </a:path>
            </a:pathLst>
          </a:cu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C000"/>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34" y="214290"/>
            <a:ext cx="8229600" cy="1143000"/>
          </a:xfrm>
        </p:spPr>
        <p:txBody>
          <a:bodyPr>
            <a:normAutofit/>
          </a:bodyPr>
          <a:lstStyle/>
          <a:p>
            <a:pPr algn="ctr"/>
            <a:r>
              <a:rPr lang="en-US" sz="3600" b="1" dirty="0" err="1" smtClean="0">
                <a:solidFill>
                  <a:srgbClr val="FF0000"/>
                </a:solidFill>
                <a:effectLst>
                  <a:outerShdw blurRad="38100" dist="38100" dir="2700000" algn="tl">
                    <a:srgbClr val="000000">
                      <a:alpha val="43137"/>
                    </a:srgbClr>
                  </a:outerShdw>
                </a:effectLst>
              </a:rPr>
              <a:t>Approccio</a:t>
            </a:r>
            <a:r>
              <a:rPr lang="en-US" sz="3600" b="1" dirty="0" smtClean="0">
                <a:solidFill>
                  <a:srgbClr val="FF0000"/>
                </a:solidFill>
                <a:effectLst>
                  <a:outerShdw blurRad="38100" dist="38100" dir="2700000" algn="tl">
                    <a:srgbClr val="000000">
                      <a:alpha val="43137"/>
                    </a:srgbClr>
                  </a:outerShdw>
                </a:effectLst>
              </a:rPr>
              <a:t> </a:t>
            </a:r>
            <a:r>
              <a:rPr lang="en-US" sz="3600" b="1" dirty="0" err="1" smtClean="0">
                <a:solidFill>
                  <a:srgbClr val="FF0000"/>
                </a:solidFill>
                <a:effectLst>
                  <a:outerShdw blurRad="38100" dist="38100" dir="2700000" algn="tl">
                    <a:srgbClr val="000000">
                      <a:alpha val="43137"/>
                    </a:srgbClr>
                  </a:outerShdw>
                </a:effectLst>
              </a:rPr>
              <a:t>retrogrado</a:t>
            </a:r>
            <a:r>
              <a:rPr lang="en-US" sz="3600" b="1" dirty="0" smtClean="0">
                <a:solidFill>
                  <a:srgbClr val="FF0000"/>
                </a:solidFill>
                <a:effectLst>
                  <a:outerShdw blurRad="38100" dist="38100" dir="2700000" algn="tl">
                    <a:srgbClr val="000000">
                      <a:alpha val="43137"/>
                    </a:srgbClr>
                  </a:outerShdw>
                </a:effectLst>
              </a:rPr>
              <a:t/>
            </a:r>
            <a:br>
              <a:rPr lang="en-US" sz="3600" b="1" dirty="0" smtClean="0">
                <a:solidFill>
                  <a:srgbClr val="FF0000"/>
                </a:solidFill>
                <a:effectLst>
                  <a:outerShdw blurRad="38100" dist="38100" dir="2700000" algn="tl">
                    <a:srgbClr val="000000">
                      <a:alpha val="43137"/>
                    </a:srgbClr>
                  </a:outerShdw>
                </a:effectLst>
              </a:rPr>
            </a:br>
            <a:r>
              <a:rPr lang="en-US" sz="3600" b="1" dirty="0" err="1" smtClean="0">
                <a:solidFill>
                  <a:srgbClr val="FF0000"/>
                </a:solidFill>
                <a:effectLst>
                  <a:outerShdw blurRad="38100" dist="38100" dir="2700000" algn="tl">
                    <a:srgbClr val="000000">
                      <a:alpha val="43137"/>
                    </a:srgbClr>
                  </a:outerShdw>
                </a:effectLst>
              </a:rPr>
              <a:t>attraverso</a:t>
            </a:r>
            <a:r>
              <a:rPr lang="en-US" sz="3600" b="1" dirty="0" smtClean="0">
                <a:solidFill>
                  <a:srgbClr val="FF0000"/>
                </a:solidFill>
                <a:effectLst>
                  <a:outerShdw blurRad="38100" dist="38100" dir="2700000" algn="tl">
                    <a:srgbClr val="000000">
                      <a:alpha val="43137"/>
                    </a:srgbClr>
                  </a:outerShdw>
                </a:effectLst>
              </a:rPr>
              <a:t> </a:t>
            </a:r>
            <a:r>
              <a:rPr lang="en-US" sz="3600" b="1" dirty="0" err="1" smtClean="0">
                <a:solidFill>
                  <a:srgbClr val="FF0000"/>
                </a:solidFill>
                <a:effectLst>
                  <a:outerShdw blurRad="38100" dist="38100" dir="2700000" algn="tl">
                    <a:srgbClr val="000000">
                      <a:alpha val="43137"/>
                    </a:srgbClr>
                  </a:outerShdw>
                </a:effectLst>
              </a:rPr>
              <a:t>circolo</a:t>
            </a:r>
            <a:r>
              <a:rPr lang="en-US" sz="3600" b="1" dirty="0" smtClean="0">
                <a:solidFill>
                  <a:srgbClr val="FF0000"/>
                </a:solidFill>
                <a:effectLst>
                  <a:outerShdw blurRad="38100" dist="38100" dir="2700000" algn="tl">
                    <a:srgbClr val="000000">
                      <a:alpha val="43137"/>
                    </a:srgbClr>
                  </a:outerShdw>
                </a:effectLst>
              </a:rPr>
              <a:t> </a:t>
            </a:r>
            <a:r>
              <a:rPr lang="en-US" sz="3600" b="1" dirty="0" err="1" smtClean="0">
                <a:solidFill>
                  <a:srgbClr val="FF0000"/>
                </a:solidFill>
                <a:effectLst>
                  <a:outerShdw blurRad="38100" dist="38100" dir="2700000" algn="tl">
                    <a:srgbClr val="000000">
                      <a:alpha val="43137"/>
                    </a:srgbClr>
                  </a:outerShdw>
                </a:effectLst>
              </a:rPr>
              <a:t>epicardico</a:t>
            </a:r>
            <a:endParaRPr lang="en-US" sz="3600" b="1" dirty="0">
              <a:solidFill>
                <a:srgbClr val="FF0000"/>
              </a:solidFill>
              <a:effectLst>
                <a:outerShdw blurRad="38100" dist="38100" dir="2700000" algn="tl">
                  <a:srgbClr val="000000">
                    <a:alpha val="43137"/>
                  </a:srgbClr>
                </a:outerShdw>
              </a:effectLst>
            </a:endParaRPr>
          </a:p>
        </p:txBody>
      </p:sp>
      <p:pic>
        <p:nvPicPr>
          <p:cNvPr id="6" name="gallotti donato cross circolo collatera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496" y="1628800"/>
            <a:ext cx="4608512" cy="4608512"/>
          </a:xfrm>
          <a:prstGeom prst="rect">
            <a:avLst/>
          </a:prstGeom>
        </p:spPr>
      </p:pic>
      <p:pic>
        <p:nvPicPr>
          <p:cNvPr id="10" name="gallotti donato cross circolo collaterale 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534289" y="1638672"/>
            <a:ext cx="4598640" cy="4598640"/>
          </a:xfrm>
          <a:prstGeom prst="rect">
            <a:avLst/>
          </a:prstGeom>
        </p:spPr>
      </p:pic>
    </p:spTree>
    <p:extLst>
      <p:ext uri="{BB962C8B-B14F-4D97-AF65-F5344CB8AC3E}">
        <p14:creationId xmlns:p14="http://schemas.microsoft.com/office/powerpoint/2010/main" val="8985615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76" fill="hold"/>
                                        <p:tgtEl>
                                          <p:spTgt spid="6"/>
                                        </p:tgtEl>
                                      </p:cBhvr>
                                    </p:cmd>
                                  </p:childTnLst>
                                </p:cTn>
                              </p:par>
                            </p:childTnLst>
                          </p:cTn>
                        </p:par>
                        <p:par>
                          <p:cTn id="7" fill="hold">
                            <p:stCondLst>
                              <p:cond delay="22276"/>
                            </p:stCondLst>
                            <p:childTnLst>
                              <p:par>
                                <p:cTn id="8" presetID="1" presetClass="mediacall" presetSubtype="0" fill="hold" nodeType="afterEffect">
                                  <p:stCondLst>
                                    <p:cond delay="0"/>
                                  </p:stCondLst>
                                  <p:childTnLst>
                                    <p:cmd type="call" cmd="playFrom(0.0)">
                                      <p:cBhvr>
                                        <p:cTn id="9" dur="453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remove"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vol="80000">
                <p:cTn id="16" repeatCount="indefinite" fill="remove" display="0">
                  <p:stCondLst>
                    <p:cond delay="indefinite"/>
                  </p:stCondLst>
                </p:cTn>
                <p:tgtEl>
                  <p:spTgt spid="10"/>
                </p:tgtEl>
              </p:cMediaNode>
            </p:video>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35156" t="26563" r="22070" b="14111"/>
          <a:stretch>
            <a:fillRect/>
          </a:stretch>
        </p:blipFill>
        <p:spPr bwMode="auto">
          <a:xfrm>
            <a:off x="1857356" y="571480"/>
            <a:ext cx="5214974" cy="5786478"/>
          </a:xfrm>
          <a:prstGeom prst="rect">
            <a:avLst/>
          </a:prstGeom>
          <a:noFill/>
          <a:ln w="19050">
            <a:solidFill>
              <a:srgbClr val="00060C"/>
            </a:solidFill>
            <a:miter lim="800000"/>
            <a:headEnd/>
            <a:tailEnd/>
          </a:ln>
          <a:effectLst/>
        </p:spPr>
      </p:pic>
      <p:pic>
        <p:nvPicPr>
          <p:cNvPr id="1027" name="Picture 3"/>
          <p:cNvPicPr>
            <a:picLocks noChangeAspect="1" noChangeArrowheads="1"/>
          </p:cNvPicPr>
          <p:nvPr/>
        </p:nvPicPr>
        <p:blipFill>
          <a:blip r:embed="rId3" cstate="print"/>
          <a:srcRect l="38672" t="27832" r="34960" b="35547"/>
          <a:stretch>
            <a:fillRect/>
          </a:stretch>
        </p:blipFill>
        <p:spPr bwMode="auto">
          <a:xfrm>
            <a:off x="1643042" y="1857364"/>
            <a:ext cx="2250297" cy="2000264"/>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l="41016" t="30762" r="37305" b="37743"/>
          <a:stretch>
            <a:fillRect/>
          </a:stretch>
        </p:blipFill>
        <p:spPr bwMode="auto">
          <a:xfrm>
            <a:off x="5786446" y="3429000"/>
            <a:ext cx="2143140" cy="2071702"/>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cstate="print"/>
          <a:srcRect l="35921" t="27832" r="34553" b="33572"/>
          <a:stretch>
            <a:fillRect/>
          </a:stretch>
        </p:blipFill>
        <p:spPr bwMode="auto">
          <a:xfrm>
            <a:off x="6143636" y="428604"/>
            <a:ext cx="2077950" cy="2000264"/>
          </a:xfrm>
          <a:prstGeom prst="rect">
            <a:avLst/>
          </a:prstGeom>
          <a:noFill/>
          <a:ln w="9525">
            <a:noFill/>
            <a:miter lim="800000"/>
            <a:headEnd/>
            <a:tailEnd/>
          </a:ln>
          <a:effectLst/>
        </p:spPr>
      </p:pic>
      <p:cxnSp>
        <p:nvCxnSpPr>
          <p:cNvPr id="10" name="Connettore 2 9"/>
          <p:cNvCxnSpPr/>
          <p:nvPr/>
        </p:nvCxnSpPr>
        <p:spPr>
          <a:xfrm rot="10800000" flipV="1">
            <a:off x="4857752" y="642918"/>
            <a:ext cx="1214446" cy="92869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p:nvCxnSpPr>
        <p:spPr>
          <a:xfrm rot="16200000" flipV="1">
            <a:off x="5607851" y="2178835"/>
            <a:ext cx="1143008" cy="1071570"/>
          </a:xfrm>
          <a:prstGeom prst="straightConnector1">
            <a:avLst/>
          </a:prstGeom>
          <a:ln w="254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a:off x="4000496" y="2643182"/>
            <a:ext cx="1428760" cy="1588"/>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900" decel="100000" fill="hold"/>
                                        <p:tgtEl>
                                          <p:spTgt spid="102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2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3" presetClass="entr" presetSubtype="16"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childTnLst>
                                </p:cTn>
                              </p:par>
                            </p:childTnLst>
                          </p:cTn>
                        </p:par>
                        <p:par>
                          <p:cTn id="16" fill="hold">
                            <p:stCondLst>
                              <p:cond delay="1500"/>
                            </p:stCondLst>
                            <p:childTnLst>
                              <p:par>
                                <p:cTn id="17" presetID="23" presetClass="entr" presetSubtype="16" fill="hold" nodeType="afterEffect">
                                  <p:stCondLst>
                                    <p:cond delay="0"/>
                                  </p:stCondLst>
                                  <p:childTnLst>
                                    <p:set>
                                      <p:cBhvr>
                                        <p:cTn id="18" dur="1" fill="hold">
                                          <p:stCondLst>
                                            <p:cond delay="0"/>
                                          </p:stCondLst>
                                        </p:cTn>
                                        <p:tgtEl>
                                          <p:spTgt spid="1029"/>
                                        </p:tgtEl>
                                        <p:attrNameLst>
                                          <p:attrName>style.visibility</p:attrName>
                                        </p:attrNameLst>
                                      </p:cBhvr>
                                      <p:to>
                                        <p:strVal val="visible"/>
                                      </p:to>
                                    </p:set>
                                    <p:anim calcmode="lin" valueType="num">
                                      <p:cBhvr>
                                        <p:cTn id="19" dur="500" fill="hold"/>
                                        <p:tgtEl>
                                          <p:spTgt spid="1029"/>
                                        </p:tgtEl>
                                        <p:attrNameLst>
                                          <p:attrName>ppt_w</p:attrName>
                                        </p:attrNameLst>
                                      </p:cBhvr>
                                      <p:tavLst>
                                        <p:tav tm="0">
                                          <p:val>
                                            <p:fltVal val="0"/>
                                          </p:val>
                                        </p:tav>
                                        <p:tav tm="100000">
                                          <p:val>
                                            <p:strVal val="#ppt_w"/>
                                          </p:val>
                                        </p:tav>
                                      </p:tavLst>
                                    </p:anim>
                                    <p:anim calcmode="lin" valueType="num">
                                      <p:cBhvr>
                                        <p:cTn id="20" dur="500" fill="hold"/>
                                        <p:tgtEl>
                                          <p:spTgt spid="1029"/>
                                        </p:tgtEl>
                                        <p:attrNameLst>
                                          <p:attrName>ppt_h</p:attrName>
                                        </p:attrNameLst>
                                      </p:cBhvr>
                                      <p:tavLst>
                                        <p:tav tm="0">
                                          <p:val>
                                            <p:fltVal val="0"/>
                                          </p:val>
                                        </p:tav>
                                        <p:tav tm="100000">
                                          <p:val>
                                            <p:strVal val="#ppt_h"/>
                                          </p:val>
                                        </p:tav>
                                      </p:tavLst>
                                    </p:anim>
                                  </p:childTnLst>
                                </p:cTn>
                              </p:par>
                            </p:childTnLst>
                          </p:cTn>
                        </p:par>
                        <p:par>
                          <p:cTn id="21" fill="hold">
                            <p:stCondLst>
                              <p:cond delay="2000"/>
                            </p:stCondLst>
                            <p:childTnLst>
                              <p:par>
                                <p:cTn id="22" presetID="23"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childTnLst>
                                </p:cTn>
                              </p:par>
                            </p:childTnLst>
                          </p:cTn>
                        </p:par>
                        <p:par>
                          <p:cTn id="26" fill="hold">
                            <p:stCondLst>
                              <p:cond delay="2500"/>
                            </p:stCondLst>
                            <p:childTnLst>
                              <p:par>
                                <p:cTn id="27" presetID="23" presetClass="entr" presetSubtype="16" fill="hold" nodeType="afterEffect">
                                  <p:stCondLst>
                                    <p:cond delay="0"/>
                                  </p:stCondLst>
                                  <p:childTnLst>
                                    <p:set>
                                      <p:cBhvr>
                                        <p:cTn id="28" dur="1" fill="hold">
                                          <p:stCondLst>
                                            <p:cond delay="0"/>
                                          </p:stCondLst>
                                        </p:cTn>
                                        <p:tgtEl>
                                          <p:spTgt spid="1028"/>
                                        </p:tgtEl>
                                        <p:attrNameLst>
                                          <p:attrName>style.visibility</p:attrName>
                                        </p:attrNameLst>
                                      </p:cBhvr>
                                      <p:to>
                                        <p:strVal val="visible"/>
                                      </p:to>
                                    </p:set>
                                    <p:anim calcmode="lin" valueType="num">
                                      <p:cBhvr>
                                        <p:cTn id="29" dur="500" fill="hold"/>
                                        <p:tgtEl>
                                          <p:spTgt spid="1028"/>
                                        </p:tgtEl>
                                        <p:attrNameLst>
                                          <p:attrName>ppt_w</p:attrName>
                                        </p:attrNameLst>
                                      </p:cBhvr>
                                      <p:tavLst>
                                        <p:tav tm="0">
                                          <p:val>
                                            <p:fltVal val="0"/>
                                          </p:val>
                                        </p:tav>
                                        <p:tav tm="100000">
                                          <p:val>
                                            <p:strVal val="#ppt_w"/>
                                          </p:val>
                                        </p:tav>
                                      </p:tavLst>
                                    </p:anim>
                                    <p:anim calcmode="lin" valueType="num">
                                      <p:cBhvr>
                                        <p:cTn id="30" dur="500" fill="hold"/>
                                        <p:tgtEl>
                                          <p:spTgt spid="1028"/>
                                        </p:tgtEl>
                                        <p:attrNameLst>
                                          <p:attrName>ppt_h</p:attrName>
                                        </p:attrNameLst>
                                      </p:cBhvr>
                                      <p:tavLst>
                                        <p:tav tm="0">
                                          <p:val>
                                            <p:fltVal val="0"/>
                                          </p:val>
                                        </p:tav>
                                        <p:tav tm="100000">
                                          <p:val>
                                            <p:strVal val="#ppt_h"/>
                                          </p:val>
                                        </p:tav>
                                      </p:tavLst>
                                    </p:anim>
                                  </p:childTnLst>
                                </p:cTn>
                              </p:par>
                            </p:childTnLst>
                          </p:cTn>
                        </p:par>
                        <p:par>
                          <p:cTn id="31" fill="hold">
                            <p:stCondLst>
                              <p:cond delay="3000"/>
                            </p:stCondLst>
                            <p:childTnLst>
                              <p:par>
                                <p:cTn id="32" presetID="23" presetClass="entr" presetSubtype="16"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childTnLst>
                                </p:cTn>
                              </p:par>
                            </p:childTnLst>
                          </p:cTn>
                        </p:par>
                        <p:par>
                          <p:cTn id="36" fill="hold">
                            <p:stCondLst>
                              <p:cond delay="3500"/>
                            </p:stCondLst>
                            <p:childTnLst>
                              <p:par>
                                <p:cTn id="37" presetID="23" presetClass="entr" presetSubtype="16" fill="hold" nodeType="afterEffect">
                                  <p:stCondLst>
                                    <p:cond delay="0"/>
                                  </p:stCondLst>
                                  <p:childTnLst>
                                    <p:set>
                                      <p:cBhvr>
                                        <p:cTn id="38" dur="1" fill="hold">
                                          <p:stCondLst>
                                            <p:cond delay="0"/>
                                          </p:stCondLst>
                                        </p:cTn>
                                        <p:tgtEl>
                                          <p:spTgt spid="1027"/>
                                        </p:tgtEl>
                                        <p:attrNameLst>
                                          <p:attrName>style.visibility</p:attrName>
                                        </p:attrNameLst>
                                      </p:cBhvr>
                                      <p:to>
                                        <p:strVal val="visible"/>
                                      </p:to>
                                    </p:set>
                                    <p:anim calcmode="lin" valueType="num">
                                      <p:cBhvr>
                                        <p:cTn id="39" dur="500" fill="hold"/>
                                        <p:tgtEl>
                                          <p:spTgt spid="1027"/>
                                        </p:tgtEl>
                                        <p:attrNameLst>
                                          <p:attrName>ppt_w</p:attrName>
                                        </p:attrNameLst>
                                      </p:cBhvr>
                                      <p:tavLst>
                                        <p:tav tm="0">
                                          <p:val>
                                            <p:fltVal val="0"/>
                                          </p:val>
                                        </p:tav>
                                        <p:tav tm="100000">
                                          <p:val>
                                            <p:strVal val="#ppt_w"/>
                                          </p:val>
                                        </p:tav>
                                      </p:tavLst>
                                    </p:anim>
                                    <p:anim calcmode="lin" valueType="num">
                                      <p:cBhvr>
                                        <p:cTn id="40" dur="500" fill="hold"/>
                                        <p:tgtEl>
                                          <p:spTgt spid="10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allotti donato cross circolo collaterale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75656" y="44624"/>
            <a:ext cx="6696744" cy="6696744"/>
          </a:xfrm>
          <a:prstGeom prst="rect">
            <a:avLst/>
          </a:prstGeom>
        </p:spPr>
      </p:pic>
    </p:spTree>
    <p:extLst>
      <p:ext uri="{BB962C8B-B14F-4D97-AF65-F5344CB8AC3E}">
        <p14:creationId xmlns:p14="http://schemas.microsoft.com/office/powerpoint/2010/main" val="427552887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cstate="print"/>
          <a:srcRect l="34376" t="27523" r="14846" b="12260"/>
          <a:stretch>
            <a:fillRect/>
          </a:stretch>
        </p:blipFill>
        <p:spPr bwMode="auto">
          <a:xfrm>
            <a:off x="251520" y="642918"/>
            <a:ext cx="4250182" cy="4410567"/>
          </a:xfrm>
          <a:prstGeom prst="rect">
            <a:avLst/>
          </a:prstGeom>
          <a:noFill/>
          <a:ln w="19050">
            <a:solidFill>
              <a:srgbClr val="00060C"/>
            </a:solidFill>
            <a:miter lim="800000"/>
            <a:headEnd/>
            <a:tailEnd/>
          </a:ln>
          <a:effectLst/>
        </p:spPr>
      </p:pic>
      <p:pic>
        <p:nvPicPr>
          <p:cNvPr id="16387" name="Picture 3"/>
          <p:cNvPicPr>
            <a:picLocks noChangeAspect="1" noChangeArrowheads="1"/>
          </p:cNvPicPr>
          <p:nvPr/>
        </p:nvPicPr>
        <p:blipFill>
          <a:blip r:embed="rId3" cstate="print"/>
          <a:srcRect l="33984" t="29297" r="13281" b="10644"/>
          <a:stretch>
            <a:fillRect/>
          </a:stretch>
        </p:blipFill>
        <p:spPr bwMode="auto">
          <a:xfrm>
            <a:off x="4457612" y="642917"/>
            <a:ext cx="4330338" cy="4426571"/>
          </a:xfrm>
          <a:prstGeom prst="rect">
            <a:avLst/>
          </a:prstGeom>
          <a:noFill/>
          <a:ln w="19050">
            <a:solidFill>
              <a:srgbClr val="00060C"/>
            </a:solidFill>
            <a:miter lim="800000"/>
            <a:headEnd/>
            <a:tailEnd/>
          </a:ln>
          <a:effectLst/>
        </p:spPr>
      </p:pic>
      <p:sp>
        <p:nvSpPr>
          <p:cNvPr id="7" name="CasellaDiTesto 6"/>
          <p:cNvSpPr txBox="1"/>
          <p:nvPr/>
        </p:nvSpPr>
        <p:spPr>
          <a:xfrm>
            <a:off x="214282" y="5930116"/>
            <a:ext cx="8715436" cy="523220"/>
          </a:xfrm>
          <a:prstGeom prst="rect">
            <a:avLst/>
          </a:prstGeom>
          <a:noFill/>
        </p:spPr>
        <p:txBody>
          <a:bodyPr wrap="square" rtlCol="0">
            <a:spAutoFit/>
          </a:bodyPr>
          <a:lstStyle/>
          <a:p>
            <a:pPr algn="ctr"/>
            <a:r>
              <a:rPr lang="en-US" sz="2800" b="1" dirty="0" err="1" smtClean="0">
                <a:effectLst>
                  <a:outerShdw blurRad="38100" dist="38100" dir="2700000" algn="tl">
                    <a:srgbClr val="000000">
                      <a:alpha val="43137"/>
                    </a:srgbClr>
                  </a:outerShdw>
                </a:effectLst>
              </a:rPr>
              <a:t>Impiantati</a:t>
            </a:r>
            <a:r>
              <a:rPr lang="en-US" sz="2800" b="1" dirty="0" smtClean="0">
                <a:effectLst>
                  <a:outerShdw blurRad="38100" dist="38100" dir="2700000" algn="tl">
                    <a:srgbClr val="000000">
                      <a:alpha val="43137"/>
                    </a:srgbClr>
                  </a:outerShdw>
                </a:effectLst>
              </a:rPr>
              <a:t> 3 DES a </a:t>
            </a:r>
            <a:r>
              <a:rPr lang="en-US" sz="2800" b="1" dirty="0" err="1" smtClean="0">
                <a:effectLst>
                  <a:outerShdw blurRad="38100" dist="38100" dir="2700000" algn="tl">
                    <a:srgbClr val="000000">
                      <a:alpha val="43137"/>
                    </a:srgbClr>
                  </a:outerShdw>
                </a:effectLst>
              </a:rPr>
              <a:t>rilascio</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di</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zotarolimus</a:t>
            </a:r>
            <a:r>
              <a:rPr lang="en-US" sz="2800" b="1" dirty="0" smtClean="0">
                <a:effectLst>
                  <a:outerShdw blurRad="38100" dist="38100" dir="2700000" algn="tl">
                    <a:srgbClr val="000000">
                      <a:alpha val="43137"/>
                    </a:srgbClr>
                  </a:outerShdw>
                </a:effectLst>
              </a:rPr>
              <a:t>: 98 mm </a:t>
            </a:r>
            <a:r>
              <a:rPr lang="en-US" sz="2800" b="1" dirty="0" err="1" smtClean="0">
                <a:effectLst>
                  <a:outerShdw blurRad="38100" dist="38100" dir="2700000" algn="tl">
                    <a:srgbClr val="000000">
                      <a:alpha val="43137"/>
                    </a:srgbClr>
                  </a:outerShdw>
                </a:effectLst>
              </a:rPr>
              <a:t>totali</a:t>
            </a:r>
            <a:endParaRPr lang="en-US" sz="2800" b="1" dirty="0">
              <a:effectLst>
                <a:outerShdw blurRad="38100" dist="38100" dir="2700000" algn="tl">
                  <a:srgbClr val="000000">
                    <a:alpha val="43137"/>
                  </a:srgbClr>
                </a:outerShdw>
              </a:effectLst>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par>
                                <p:cTn id="9" presetID="3" presetClass="entr" presetSubtype="10" fill="hold" nodeType="withEffect">
                                  <p:stCondLst>
                                    <p:cond delay="0"/>
                                  </p:stCondLst>
                                  <p:childTnLst>
                                    <p:set>
                                      <p:cBhvr>
                                        <p:cTn id="10" dur="1" fill="hold">
                                          <p:stCondLst>
                                            <p:cond delay="0"/>
                                          </p:stCondLst>
                                        </p:cTn>
                                        <p:tgtEl>
                                          <p:spTgt spid="16386"/>
                                        </p:tgtEl>
                                        <p:attrNameLst>
                                          <p:attrName>style.visibility</p:attrName>
                                        </p:attrNameLst>
                                      </p:cBhvr>
                                      <p:to>
                                        <p:strVal val="visible"/>
                                      </p:to>
                                    </p:set>
                                    <p:animEffect transition="in" filter="blinds(horizontal)">
                                      <p:cBhvr>
                                        <p:cTn id="11" dur="500"/>
                                        <p:tgtEl>
                                          <p:spTgt spid="16386"/>
                                        </p:tgtEl>
                                      </p:cBhvr>
                                    </p:animEffect>
                                  </p:childTnLst>
                                </p:cTn>
                              </p:par>
                              <p:par>
                                <p:cTn id="12" presetID="3" presetClass="entr" presetSubtype="10" fill="hold" nodeType="withEffect">
                                  <p:stCondLst>
                                    <p:cond delay="0"/>
                                  </p:stCondLst>
                                  <p:childTnLst>
                                    <p:set>
                                      <p:cBhvr>
                                        <p:cTn id="13" dur="1" fill="hold">
                                          <p:stCondLst>
                                            <p:cond delay="0"/>
                                          </p:stCondLst>
                                        </p:cTn>
                                        <p:tgtEl>
                                          <p:spTgt spid="16387"/>
                                        </p:tgtEl>
                                        <p:attrNameLst>
                                          <p:attrName>style.visibility</p:attrName>
                                        </p:attrNameLst>
                                      </p:cBhvr>
                                      <p:to>
                                        <p:strVal val="visible"/>
                                      </p:to>
                                    </p:set>
                                    <p:animEffect transition="in" filter="blinds(horizontal)">
                                      <p:cBhvr>
                                        <p:cTn id="14"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8596" y="0"/>
            <a:ext cx="8229600" cy="1143000"/>
          </a:xfrm>
        </p:spPr>
        <p:txBody>
          <a:bodyPr/>
          <a:lstStyle/>
          <a:p>
            <a:pPr algn="ctr"/>
            <a:r>
              <a:rPr lang="en-US" b="1" dirty="0" err="1" smtClean="0">
                <a:solidFill>
                  <a:srgbClr val="FF0000"/>
                </a:solidFill>
                <a:effectLst>
                  <a:outerShdw blurRad="38100" dist="38100" dir="2700000" algn="tl">
                    <a:srgbClr val="000000">
                      <a:alpha val="43137"/>
                    </a:srgbClr>
                  </a:outerShdw>
                </a:effectLst>
              </a:rPr>
              <a:t>Risultato</a:t>
            </a:r>
            <a:r>
              <a:rPr lang="en-US" b="1" dirty="0" smtClean="0">
                <a:solidFill>
                  <a:srgbClr val="FF0000"/>
                </a:solidFill>
                <a:effectLst>
                  <a:outerShdw blurRad="38100" dist="38100" dir="2700000" algn="tl">
                    <a:srgbClr val="000000">
                      <a:alpha val="43137"/>
                    </a:srgbClr>
                  </a:outerShdw>
                </a:effectLst>
              </a:rPr>
              <a:t> Finale</a:t>
            </a:r>
            <a:endParaRPr lang="en-US" b="1" dirty="0">
              <a:solidFill>
                <a:srgbClr val="FF0000"/>
              </a:solidFill>
              <a:effectLst>
                <a:outerShdw blurRad="38100" dist="38100" dir="2700000" algn="tl">
                  <a:srgbClr val="000000">
                    <a:alpha val="43137"/>
                  </a:srgbClr>
                </a:outerShdw>
              </a:effectLst>
            </a:endParaRPr>
          </a:p>
        </p:txBody>
      </p:sp>
      <p:pic>
        <p:nvPicPr>
          <p:cNvPr id="4" name="gallotti donato cross circolo collateral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428" y="1466932"/>
            <a:ext cx="4536504" cy="4536504"/>
          </a:xfrm>
          <a:prstGeom prst="rect">
            <a:avLst/>
          </a:prstGeom>
        </p:spPr>
      </p:pic>
      <p:pic>
        <p:nvPicPr>
          <p:cNvPr id="5" name="gallotti donato finale 7">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543396" y="1453716"/>
            <a:ext cx="4588768" cy="4588768"/>
          </a:xfrm>
          <a:prstGeom prst="rect">
            <a:avLst/>
          </a:prstGeom>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8" fill="hold"/>
                                        <p:tgtEl>
                                          <p:spTgt spid="4"/>
                                        </p:tgtEl>
                                      </p:cBhvr>
                                    </p:cmd>
                                  </p:childTnLst>
                                </p:cTn>
                              </p:par>
                            </p:childTnLst>
                          </p:cTn>
                        </p:par>
                        <p:par>
                          <p:cTn id="7" fill="hold">
                            <p:stCondLst>
                              <p:cond delay="3738"/>
                            </p:stCondLst>
                            <p:childTnLst>
                              <p:par>
                                <p:cTn id="8" presetID="1" presetClass="mediacall" presetSubtype="0" fill="hold" nodeType="afterEffect">
                                  <p:stCondLst>
                                    <p:cond delay="0"/>
                                  </p:stCondLst>
                                  <p:childTnLst>
                                    <p:cmd type="call" cmd="playFrom(0.0)">
                                      <p:cBhvr>
                                        <p:cTn id="9" dur="49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remove"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repeatCount="indefinite" fill="remove"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8596" y="0"/>
            <a:ext cx="8229600" cy="1143000"/>
          </a:xfrm>
        </p:spPr>
        <p:txBody>
          <a:bodyPr/>
          <a:lstStyle/>
          <a:p>
            <a:pPr algn="ctr"/>
            <a:r>
              <a:rPr lang="en-US" b="1" dirty="0" err="1" smtClean="0">
                <a:solidFill>
                  <a:srgbClr val="FF0000"/>
                </a:solidFill>
                <a:effectLst>
                  <a:outerShdw blurRad="38100" dist="38100" dir="2700000" algn="tl">
                    <a:srgbClr val="000000">
                      <a:alpha val="43137"/>
                    </a:srgbClr>
                  </a:outerShdw>
                </a:effectLst>
              </a:rPr>
              <a:t>Risultato</a:t>
            </a:r>
            <a:r>
              <a:rPr lang="en-US" b="1" dirty="0" smtClean="0">
                <a:solidFill>
                  <a:srgbClr val="FF0000"/>
                </a:solidFill>
                <a:effectLst>
                  <a:outerShdw blurRad="38100" dist="38100" dir="2700000" algn="tl">
                    <a:srgbClr val="000000">
                      <a:alpha val="43137"/>
                    </a:srgbClr>
                  </a:outerShdw>
                </a:effectLst>
              </a:rPr>
              <a:t> Finale</a:t>
            </a:r>
            <a:endParaRPr lang="en-US" b="1" dirty="0">
              <a:solidFill>
                <a:srgbClr val="FF0000"/>
              </a:solidFill>
              <a:effectLst>
                <a:outerShdw blurRad="38100" dist="38100" dir="2700000" algn="tl">
                  <a:srgbClr val="000000">
                    <a:alpha val="43137"/>
                  </a:srgbClr>
                </a:outerShdw>
              </a:effectLst>
            </a:endParaRPr>
          </a:p>
        </p:txBody>
      </p:sp>
      <p:pic>
        <p:nvPicPr>
          <p:cNvPr id="17410" name="Picture 2"/>
          <p:cNvPicPr>
            <a:picLocks noGrp="1" noChangeAspect="1" noChangeArrowheads="1"/>
          </p:cNvPicPr>
          <p:nvPr>
            <p:ph idx="1"/>
          </p:nvPr>
        </p:nvPicPr>
        <p:blipFill>
          <a:blip r:embed="rId2" cstate="print"/>
          <a:srcRect l="33074" t="25895" r="13544" b="7378"/>
          <a:stretch>
            <a:fillRect/>
          </a:stretch>
        </p:blipFill>
        <p:spPr bwMode="auto">
          <a:xfrm>
            <a:off x="1571604" y="1196752"/>
            <a:ext cx="6072230" cy="5472608"/>
          </a:xfrm>
          <a:prstGeom prst="rect">
            <a:avLst/>
          </a:prstGeom>
          <a:noFill/>
          <a:ln w="28575">
            <a:solidFill>
              <a:srgbClr val="00060C"/>
            </a:solidFill>
            <a:miter lim="800000"/>
            <a:headEnd/>
            <a:tailEnd/>
          </a:ln>
          <a:effectLst/>
        </p:spPr>
      </p:pic>
      <p:sp>
        <p:nvSpPr>
          <p:cNvPr id="6" name="CasellaDiTesto 5"/>
          <p:cNvSpPr txBox="1"/>
          <p:nvPr/>
        </p:nvSpPr>
        <p:spPr>
          <a:xfrm>
            <a:off x="4714876" y="1928802"/>
            <a:ext cx="3568246" cy="461665"/>
          </a:xfrm>
          <a:prstGeom prst="rect">
            <a:avLst/>
          </a:prstGeom>
          <a:noFill/>
        </p:spPr>
        <p:txBody>
          <a:bodyPr wrap="square" rtlCol="0">
            <a:spAutoFit/>
          </a:bodyPr>
          <a:lstStyle/>
          <a:p>
            <a:r>
              <a:rPr lang="en-US" sz="2400" b="1" dirty="0" smtClean="0">
                <a:solidFill>
                  <a:srgbClr val="FF0000"/>
                </a:solidFill>
                <a:effectLst>
                  <a:outerShdw blurRad="38100" dist="38100" dir="2700000" algn="tl">
                    <a:srgbClr val="000000">
                      <a:alpha val="43137"/>
                    </a:srgbClr>
                  </a:outerShdw>
                </a:effectLst>
              </a:rPr>
              <a:t>CFX </a:t>
            </a:r>
            <a:r>
              <a:rPr lang="en-US" sz="2400" b="1" dirty="0" err="1" smtClean="0">
                <a:solidFill>
                  <a:srgbClr val="FF0000"/>
                </a:solidFill>
                <a:effectLst>
                  <a:outerShdw blurRad="38100" dist="38100" dir="2700000" algn="tl">
                    <a:srgbClr val="000000">
                      <a:alpha val="43137"/>
                    </a:srgbClr>
                  </a:outerShdw>
                </a:effectLst>
              </a:rPr>
              <a:t>codominante</a:t>
            </a:r>
            <a:r>
              <a:rPr lang="en-US" sz="2400" b="1" dirty="0" smtClean="0">
                <a:solidFill>
                  <a:srgbClr val="FF0000"/>
                </a:solidFill>
                <a:effectLst>
                  <a:outerShdw blurRad="38100" dist="38100" dir="2700000" algn="tl">
                    <a:srgbClr val="000000">
                      <a:alpha val="43137"/>
                    </a:srgbClr>
                  </a:outerShdw>
                </a:effectLst>
              </a:rPr>
              <a:t> !!!</a:t>
            </a:r>
            <a:endParaRPr lang="en-US" sz="2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5425293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0" presetClass="entr" presetSubtype="0" fill="hold" nodeType="afterEffect">
                                  <p:stCondLst>
                                    <p:cond delay="0"/>
                                  </p:stCondLst>
                                  <p:iterate type="lt">
                                    <p:tmPct val="10000"/>
                                  </p:iterate>
                                  <p:childTnLst>
                                    <p:set>
                                      <p:cBhvr>
                                        <p:cTn id="11" dur="1" fill="hold">
                                          <p:stCondLst>
                                            <p:cond delay="0"/>
                                          </p:stCondLst>
                                        </p:cTn>
                                        <p:tgtEl>
                                          <p:spTgt spid="17410"/>
                                        </p:tgtEl>
                                        <p:attrNameLst>
                                          <p:attrName>style.visibility</p:attrName>
                                        </p:attrNameLst>
                                      </p:cBhvr>
                                      <p:to>
                                        <p:strVal val="visible"/>
                                      </p:to>
                                    </p:set>
                                    <p:animEffect transition="in" filter="fade">
                                      <p:cBhvr>
                                        <p:cTn id="12" dur="500"/>
                                        <p:tgtEl>
                                          <p:spTgt spid="17410"/>
                                        </p:tgtEl>
                                      </p:cBhvr>
                                    </p:animEffect>
                                    <p:anim calcmode="lin" valueType="num">
                                      <p:cBhvr>
                                        <p:cTn id="13" dur="500" fill="hold"/>
                                        <p:tgtEl>
                                          <p:spTgt spid="17410"/>
                                        </p:tgtEl>
                                        <p:attrNameLst>
                                          <p:attrName>ppt_x</p:attrName>
                                        </p:attrNameLst>
                                      </p:cBhvr>
                                      <p:tavLst>
                                        <p:tav tm="0">
                                          <p:val>
                                            <p:strVal val="#ppt_x-.1"/>
                                          </p:val>
                                        </p:tav>
                                        <p:tav tm="100000">
                                          <p:val>
                                            <p:strVal val="#ppt_x"/>
                                          </p:val>
                                        </p:tav>
                                      </p:tavLst>
                                    </p:anim>
                                    <p:anim calcmode="lin" valueType="num">
                                      <p:cBhvr>
                                        <p:cTn id="14" dur="500" fill="hold"/>
                                        <p:tgtEl>
                                          <p:spTgt spid="17410"/>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3" presetClass="entr" presetSubtype="16"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28596" y="500042"/>
            <a:ext cx="7851648" cy="914392"/>
          </a:xfrm>
        </p:spPr>
        <p:txBody>
          <a:bodyPr>
            <a:normAutofit fontScale="90000"/>
          </a:bodyPr>
          <a:lstStyle/>
          <a:p>
            <a:pPr algn="l"/>
            <a:r>
              <a:rPr lang="en-US" sz="3200" dirty="0" smtClean="0">
                <a:solidFill>
                  <a:srgbClr val="002060"/>
                </a:solidFill>
              </a:rPr>
              <a:t/>
            </a:r>
            <a:br>
              <a:rPr lang="en-US" sz="3200" dirty="0" smtClean="0">
                <a:solidFill>
                  <a:srgbClr val="002060"/>
                </a:solidFill>
              </a:rPr>
            </a:br>
            <a:r>
              <a:rPr lang="en-US" sz="3200" dirty="0" smtClean="0">
                <a:solidFill>
                  <a:srgbClr val="002060"/>
                </a:solidFill>
              </a:rPr>
              <a:t/>
            </a:r>
            <a:br>
              <a:rPr lang="en-US" sz="3200" dirty="0" smtClean="0">
                <a:solidFill>
                  <a:srgbClr val="002060"/>
                </a:solidFill>
              </a:rPr>
            </a:br>
            <a:endParaRPr lang="en-US" sz="3200" dirty="0">
              <a:solidFill>
                <a:srgbClr val="002060"/>
              </a:solidFill>
            </a:endParaRPr>
          </a:p>
        </p:txBody>
      </p:sp>
      <p:sp>
        <p:nvSpPr>
          <p:cNvPr id="4" name="Sottotitolo 3"/>
          <p:cNvSpPr>
            <a:spLocks noGrp="1"/>
          </p:cNvSpPr>
          <p:nvPr>
            <p:ph type="subTitle" idx="1"/>
          </p:nvPr>
        </p:nvSpPr>
        <p:spPr>
          <a:xfrm>
            <a:off x="605736" y="2510566"/>
            <a:ext cx="7854696" cy="2214578"/>
          </a:xfrm>
          <a:solidFill>
            <a:srgbClr val="FFC000"/>
          </a:solidFill>
          <a:ln w="38100">
            <a:solidFill>
              <a:srgbClr val="00060C"/>
            </a:solidFill>
          </a:ln>
        </p:spPr>
        <p:txBody>
          <a:bodyPr/>
          <a:lstStyle/>
          <a:p>
            <a:pPr algn="l"/>
            <a:r>
              <a:rPr lang="en-US" sz="2800" dirty="0" err="1" smtClean="0">
                <a:solidFill>
                  <a:srgbClr val="002060"/>
                </a:solidFill>
              </a:rPr>
              <a:t>Paziente</a:t>
            </a:r>
            <a:r>
              <a:rPr lang="en-US" sz="2800" dirty="0" smtClean="0">
                <a:solidFill>
                  <a:srgbClr val="002060"/>
                </a:solidFill>
              </a:rPr>
              <a:t> </a:t>
            </a:r>
            <a:r>
              <a:rPr lang="en-US" sz="2800" dirty="0" err="1" smtClean="0">
                <a:solidFill>
                  <a:srgbClr val="002060"/>
                </a:solidFill>
              </a:rPr>
              <a:t>asintomatico</a:t>
            </a:r>
            <a:r>
              <a:rPr lang="en-US" sz="2800" dirty="0" smtClean="0">
                <a:solidFill>
                  <a:srgbClr val="002060"/>
                </a:solidFill>
              </a:rPr>
              <a:t> ( </a:t>
            </a:r>
            <a:r>
              <a:rPr lang="en-US" sz="2800" b="1" dirty="0" err="1" smtClean="0">
                <a:solidFill>
                  <a:srgbClr val="002060"/>
                </a:solidFill>
                <a:effectLst>
                  <a:outerShdw blurRad="38100" dist="38100" dir="2700000" algn="tl">
                    <a:srgbClr val="000000">
                      <a:alpha val="43137"/>
                    </a:srgbClr>
                  </a:outerShdw>
                </a:effectLst>
              </a:rPr>
              <a:t>classe</a:t>
            </a:r>
            <a:r>
              <a:rPr lang="en-US" sz="2800" b="1" dirty="0" smtClean="0">
                <a:solidFill>
                  <a:srgbClr val="002060"/>
                </a:solidFill>
                <a:effectLst>
                  <a:outerShdw blurRad="38100" dist="38100" dir="2700000" algn="tl">
                    <a:srgbClr val="000000">
                      <a:alpha val="43137"/>
                    </a:srgbClr>
                  </a:outerShdw>
                </a:effectLst>
              </a:rPr>
              <a:t> Canadian 0 </a:t>
            </a:r>
            <a:r>
              <a:rPr lang="en-US" sz="2800" dirty="0" smtClean="0">
                <a:solidFill>
                  <a:srgbClr val="002060"/>
                </a:solidFill>
              </a:rPr>
              <a:t>).</a:t>
            </a:r>
          </a:p>
          <a:p>
            <a:pPr algn="l"/>
            <a:r>
              <a:rPr lang="en-US" sz="2800" dirty="0" err="1" smtClean="0">
                <a:solidFill>
                  <a:srgbClr val="002060"/>
                </a:solidFill>
              </a:rPr>
              <a:t>Sospesi</a:t>
            </a:r>
            <a:r>
              <a:rPr lang="en-US" sz="2800" dirty="0" smtClean="0">
                <a:solidFill>
                  <a:srgbClr val="002060"/>
                </a:solidFill>
              </a:rPr>
              <a:t> </a:t>
            </a:r>
            <a:r>
              <a:rPr lang="en-US" sz="2800" dirty="0" err="1" smtClean="0">
                <a:solidFill>
                  <a:srgbClr val="002060"/>
                </a:solidFill>
              </a:rPr>
              <a:t>nitrati</a:t>
            </a:r>
            <a:r>
              <a:rPr lang="en-US" sz="2800" dirty="0" smtClean="0">
                <a:solidFill>
                  <a:srgbClr val="002060"/>
                </a:solidFill>
              </a:rPr>
              <a:t> post </a:t>
            </a:r>
            <a:r>
              <a:rPr lang="en-US" sz="2800" dirty="0" err="1" smtClean="0">
                <a:solidFill>
                  <a:srgbClr val="002060"/>
                </a:solidFill>
              </a:rPr>
              <a:t>dimissione</a:t>
            </a:r>
            <a:endParaRPr lang="en-US" sz="2800" dirty="0" smtClean="0">
              <a:solidFill>
                <a:srgbClr val="002060"/>
              </a:solidFill>
            </a:endParaRPr>
          </a:p>
          <a:p>
            <a:pPr algn="l"/>
            <a:r>
              <a:rPr lang="en-US" sz="2800" dirty="0" smtClean="0">
                <a:solidFill>
                  <a:srgbClr val="002060"/>
                </a:solidFill>
              </a:rPr>
              <a:t>Non assume </a:t>
            </a:r>
            <a:r>
              <a:rPr lang="en-US" sz="2800" dirty="0" err="1" smtClean="0">
                <a:solidFill>
                  <a:srgbClr val="002060"/>
                </a:solidFill>
              </a:rPr>
              <a:t>più</a:t>
            </a:r>
            <a:r>
              <a:rPr lang="en-US" sz="2800" dirty="0" smtClean="0">
                <a:solidFill>
                  <a:srgbClr val="002060"/>
                </a:solidFill>
              </a:rPr>
              <a:t> </a:t>
            </a:r>
            <a:r>
              <a:rPr lang="en-US" sz="2800" dirty="0" err="1" smtClean="0">
                <a:solidFill>
                  <a:srgbClr val="002060"/>
                </a:solidFill>
              </a:rPr>
              <a:t>Nitrati</a:t>
            </a:r>
            <a:r>
              <a:rPr lang="en-US" sz="2800" dirty="0" smtClean="0">
                <a:solidFill>
                  <a:srgbClr val="002060"/>
                </a:solidFill>
              </a:rPr>
              <a:t> S.L.</a:t>
            </a:r>
          </a:p>
          <a:p>
            <a:endParaRPr lang="en-US" dirty="0"/>
          </a:p>
        </p:txBody>
      </p:sp>
      <p:sp>
        <p:nvSpPr>
          <p:cNvPr id="9" name="Rettangolo 8"/>
          <p:cNvSpPr/>
          <p:nvPr/>
        </p:nvSpPr>
        <p:spPr>
          <a:xfrm>
            <a:off x="2357422" y="857232"/>
            <a:ext cx="4978029" cy="830997"/>
          </a:xfrm>
          <a:prstGeom prst="rect">
            <a:avLst/>
          </a:prstGeom>
        </p:spPr>
        <p:txBody>
          <a:bodyPr wrap="none">
            <a:spAutoFit/>
          </a:bodyPr>
          <a:lstStyle/>
          <a:p>
            <a:r>
              <a:rPr lang="en-US" sz="4800" b="1" dirty="0" smtClean="0">
                <a:solidFill>
                  <a:srgbClr val="FF0000"/>
                </a:solidFill>
                <a:effectLst>
                  <a:outerShdw blurRad="38100" dist="38100" dir="2700000" algn="tl">
                    <a:srgbClr val="000000">
                      <a:alpha val="43137"/>
                    </a:srgbClr>
                  </a:outerShdw>
                </a:effectLst>
              </a:rPr>
              <a:t>Follow up a 6 </a:t>
            </a:r>
            <a:r>
              <a:rPr lang="en-US" sz="4800" b="1" dirty="0" err="1" smtClean="0">
                <a:solidFill>
                  <a:srgbClr val="FF0000"/>
                </a:solidFill>
                <a:effectLst>
                  <a:outerShdw blurRad="38100" dist="38100" dir="2700000" algn="tl">
                    <a:srgbClr val="000000">
                      <a:alpha val="43137"/>
                    </a:srgbClr>
                  </a:outerShdw>
                </a:effectLst>
              </a:rPr>
              <a:t>mesi</a:t>
            </a:r>
            <a:endParaRPr lang="en-US" sz="4800" b="1" dirty="0">
              <a:solidFill>
                <a:srgbClr val="FF0000"/>
              </a:solidFill>
              <a:effectLst>
                <a:outerShdw blurRad="38100" dist="38100" dir="2700000" algn="tl">
                  <a:srgbClr val="000000">
                    <a:alpha val="43137"/>
                  </a:srgbClr>
                </a:outerShdw>
              </a:effectLst>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1"/>
                                          </p:val>
                                        </p:tav>
                                        <p:tav tm="100000">
                                          <p:val>
                                            <p:strVal val="#ppt_x"/>
                                          </p:val>
                                        </p:tav>
                                      </p:tavLst>
                                    </p:anim>
                                    <p:anim calcmode="lin" valueType="num">
                                      <p:cBhvr>
                                        <p:cTn id="9" dur="500" fill="hold"/>
                                        <p:tgtEl>
                                          <p:spTgt spid="9"/>
                                        </p:tgtEl>
                                        <p:attrNameLst>
                                          <p:attrName>ppt_y</p:attrName>
                                        </p:attrNameLst>
                                      </p:cBhvr>
                                      <p:tavLst>
                                        <p:tav tm="0">
                                          <p:val>
                                            <p:strVal val="#ppt_y"/>
                                          </p:val>
                                        </p:tav>
                                        <p:tav tm="100000">
                                          <p:val>
                                            <p:strVal val="#ppt_y"/>
                                          </p:val>
                                        </p:tav>
                                      </p:tavLst>
                                    </p:anim>
                                  </p:childTnLst>
                                </p:cTn>
                              </p:par>
                            </p:childTnLst>
                          </p:cTn>
                        </p:par>
                        <p:par>
                          <p:cTn id="10" fill="hold">
                            <p:stCondLst>
                              <p:cond delay="1150"/>
                            </p:stCondLst>
                            <p:childTnLst>
                              <p:par>
                                <p:cTn id="11" presetID="42" presetClass="entr" presetSubtype="0" fill="hold" grpId="0" nodeType="after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fade">
                                      <p:cBhvr>
                                        <p:cTn id="13" dur="500"/>
                                        <p:tgtEl>
                                          <p:spTgt spid="4">
                                            <p:bg/>
                                          </p:spTgt>
                                        </p:tgtEl>
                                      </p:cBhvr>
                                    </p:animEffect>
                                    <p:anim calcmode="lin" valueType="num">
                                      <p:cBhvr>
                                        <p:cTn id="14" dur="500" fill="hold"/>
                                        <p:tgtEl>
                                          <p:spTgt spid="4">
                                            <p:bg/>
                                          </p:spTgt>
                                        </p:tgtEl>
                                        <p:attrNameLst>
                                          <p:attrName>ppt_x</p:attrName>
                                        </p:attrNameLst>
                                      </p:cBhvr>
                                      <p:tavLst>
                                        <p:tav tm="0">
                                          <p:val>
                                            <p:strVal val="#ppt_x"/>
                                          </p:val>
                                        </p:tav>
                                        <p:tav tm="100000">
                                          <p:val>
                                            <p:strVal val="#ppt_x"/>
                                          </p:val>
                                        </p:tav>
                                      </p:tavLst>
                                    </p:anim>
                                    <p:anim calcmode="lin" valueType="num">
                                      <p:cBhvr>
                                        <p:cTn id="15" dur="500" fill="hold"/>
                                        <p:tgtEl>
                                          <p:spTgt spid="4">
                                            <p:bg/>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anim calcmode="lin" valueType="num">
                                      <p:cBhvr>
                                        <p:cTn id="2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42" presetClass="entr" presetSubtype="0" fill="hold" grpId="0" nodeType="after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500"/>
                                        <p:tgtEl>
                                          <p:spTgt spid="4">
                                            <p:txEl>
                                              <p:pRg st="1" end="1"/>
                                            </p:txEl>
                                          </p:spTgt>
                                        </p:tgtEl>
                                      </p:cBhvr>
                                    </p:animEffect>
                                    <p:anim calcmode="lin" valueType="num">
                                      <p:cBhvr>
                                        <p:cTn id="2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fade">
                                      <p:cBhvr>
                                        <p:cTn id="32" dur="500"/>
                                        <p:tgtEl>
                                          <p:spTgt spid="4">
                                            <p:txEl>
                                              <p:pRg st="2" end="2"/>
                                            </p:txEl>
                                          </p:spTgt>
                                        </p:tgtEl>
                                      </p:cBhvr>
                                    </p:animEffect>
                                    <p:anim calcmode="lin" valueType="num">
                                      <p:cBhvr>
                                        <p:cTn id="3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4"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88640"/>
            <a:ext cx="8229600" cy="1143000"/>
          </a:xfrm>
        </p:spPr>
        <p:txBody>
          <a:bodyPr>
            <a:normAutofit fontScale="90000"/>
          </a:bodyPr>
          <a:lstStyle/>
          <a:p>
            <a:r>
              <a:rPr lang="it-IT" b="1" dirty="0" smtClean="0">
                <a:solidFill>
                  <a:schemeClr val="tx1"/>
                </a:solidFill>
                <a:latin typeface="Arial Black" panose="020B0A04020102020204" pitchFamily="34" charset="0"/>
              </a:rPr>
              <a:t>Angina pectoris cronica</a:t>
            </a:r>
          </a:p>
        </p:txBody>
      </p:sp>
      <p:sp>
        <p:nvSpPr>
          <p:cNvPr id="3" name="Segnaposto contenuto 2"/>
          <p:cNvSpPr>
            <a:spLocks noGrp="1"/>
          </p:cNvSpPr>
          <p:nvPr>
            <p:ph idx="1"/>
          </p:nvPr>
        </p:nvSpPr>
        <p:spPr/>
        <p:txBody>
          <a:bodyPr/>
          <a:lstStyle/>
          <a:p>
            <a:r>
              <a:rPr lang="it-IT" dirty="0" smtClean="0"/>
              <a:t>9 milioni di Americani  </a:t>
            </a:r>
            <a:r>
              <a:rPr lang="it-IT" sz="1400" dirty="0" smtClean="0"/>
              <a:t>( </a:t>
            </a:r>
            <a:r>
              <a:rPr lang="it-IT" sz="1400" dirty="0" err="1" smtClean="0"/>
              <a:t>Rosamond</a:t>
            </a:r>
            <a:r>
              <a:rPr lang="it-IT" sz="1400" dirty="0" smtClean="0"/>
              <a:t> </a:t>
            </a:r>
            <a:r>
              <a:rPr lang="it-IT" sz="1400" dirty="0" err="1" smtClean="0"/>
              <a:t>Circul</a:t>
            </a:r>
            <a:r>
              <a:rPr lang="it-IT" sz="1400" dirty="0" smtClean="0"/>
              <a:t> 2008; 117: e 25-146 )</a:t>
            </a:r>
          </a:p>
          <a:p>
            <a:r>
              <a:rPr lang="it-IT" dirty="0" smtClean="0"/>
              <a:t>3% intera popolazione</a:t>
            </a:r>
          </a:p>
        </p:txBody>
      </p:sp>
      <p:pic>
        <p:nvPicPr>
          <p:cNvPr id="5" name="Picture 2"/>
          <p:cNvPicPr>
            <a:picLocks noChangeAspect="1" noChangeArrowheads="1"/>
          </p:cNvPicPr>
          <p:nvPr/>
        </p:nvPicPr>
        <p:blipFill>
          <a:blip r:embed="rId2" cstate="print"/>
          <a:srcRect l="24175" t="44531" r="51845" b="26596"/>
          <a:stretch>
            <a:fillRect/>
          </a:stretch>
        </p:blipFill>
        <p:spPr bwMode="auto">
          <a:xfrm>
            <a:off x="971600" y="3356991"/>
            <a:ext cx="3096344" cy="2095987"/>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l="35243" t="27471" r="55534" b="46281"/>
          <a:stretch>
            <a:fillRect/>
          </a:stretch>
        </p:blipFill>
        <p:spPr bwMode="auto">
          <a:xfrm>
            <a:off x="6516216" y="2924944"/>
            <a:ext cx="1512168" cy="2419470"/>
          </a:xfrm>
          <a:prstGeom prst="rect">
            <a:avLst/>
          </a:prstGeom>
          <a:noFill/>
          <a:ln w="9525">
            <a:noFill/>
            <a:miter lim="800000"/>
            <a:headEnd/>
            <a:tailEnd/>
          </a:ln>
        </p:spPr>
      </p:pic>
      <p:sp>
        <p:nvSpPr>
          <p:cNvPr id="7" name="Freccia a destra rientrata 6"/>
          <p:cNvSpPr/>
          <p:nvPr/>
        </p:nvSpPr>
        <p:spPr>
          <a:xfrm>
            <a:off x="4817728" y="4077072"/>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wipe di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3" name="Rettangolo 12"/>
          <p:cNvSpPr/>
          <p:nvPr/>
        </p:nvSpPr>
        <p:spPr>
          <a:xfrm>
            <a:off x="357158" y="500042"/>
            <a:ext cx="8247290" cy="5786478"/>
          </a:xfrm>
          <a:prstGeom prst="rect">
            <a:avLst/>
          </a:prstGeom>
          <a:solidFill>
            <a:srgbClr val="CCECFF">
              <a:alpha val="1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solidFill>
                <a:prstClr val="white"/>
              </a:solidFill>
            </a:endParaRPr>
          </a:p>
        </p:txBody>
      </p:sp>
      <p:sp>
        <p:nvSpPr>
          <p:cNvPr id="14" name="CasellaDiTesto 13"/>
          <p:cNvSpPr txBox="1"/>
          <p:nvPr/>
        </p:nvSpPr>
        <p:spPr>
          <a:xfrm>
            <a:off x="611560" y="1628800"/>
            <a:ext cx="4032448" cy="3046988"/>
          </a:xfrm>
          <a:prstGeom prst="rect">
            <a:avLst/>
          </a:prstGeom>
          <a:noFill/>
        </p:spPr>
        <p:txBody>
          <a:bodyPr wrap="square" rtlCol="0">
            <a:spAutoFit/>
          </a:bodyPr>
          <a:lstStyle/>
          <a:p>
            <a:pPr algn="ctr"/>
            <a:r>
              <a:rPr lang="it-IT" sz="2800" b="1" dirty="0" err="1"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Refractory</a:t>
            </a:r>
            <a:r>
              <a:rPr lang="it-IT" sz="2800" b="1"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Angina</a:t>
            </a:r>
          </a:p>
          <a:p>
            <a:pPr algn="ctr"/>
            <a:endParaRPr lang="it-IT" sz="2400" b="1"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pPr algn="ctr"/>
            <a:endParaRPr lang="it-IT" sz="2400" b="1"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pPr algn="ctr"/>
            <a:r>
              <a:rPr lang="it-IT" sz="20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Piero Montorsi, MD</a:t>
            </a:r>
          </a:p>
          <a:p>
            <a:pPr algn="ctr"/>
            <a:endParaRPr lang="it-IT" b="1" dirty="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pPr algn="ctr"/>
            <a:endParaRPr lang="it-IT"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pPr algn="ctr"/>
            <a:endParaRPr lang="it-IT" sz="2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pPr algn="ctr"/>
            <a:r>
              <a:rPr lang="it-IT" sz="1200" b="1" i="1" dirty="0" err="1" smtClean="0">
                <a:solidFill>
                  <a:srgbClr val="FFFFCC"/>
                </a:solidFill>
                <a:effectLst>
                  <a:outerShdw blurRad="38100" dist="38100" dir="2700000" algn="tl">
                    <a:srgbClr val="000000">
                      <a:alpha val="43137"/>
                    </a:srgbClr>
                  </a:outerShdw>
                </a:effectLst>
                <a:latin typeface="Tahoma" pitchFamily="34" charset="0"/>
                <a:ea typeface="Tahoma" pitchFamily="34" charset="0"/>
                <a:cs typeface="Tahoma" pitchFamily="34" charset="0"/>
              </a:rPr>
              <a:t>Deartment</a:t>
            </a:r>
            <a:r>
              <a:rPr lang="it-IT" sz="1200" b="1" i="1" dirty="0" smtClean="0">
                <a:solidFill>
                  <a:srgbClr val="FFFFCC"/>
                </a:solidFill>
                <a:effectLst>
                  <a:outerShdw blurRad="38100" dist="38100" dir="2700000" algn="tl">
                    <a:srgbClr val="000000">
                      <a:alpha val="43137"/>
                    </a:srgbClr>
                  </a:outerShdw>
                </a:effectLst>
                <a:latin typeface="Tahoma" pitchFamily="34" charset="0"/>
                <a:ea typeface="Tahoma" pitchFamily="34" charset="0"/>
                <a:cs typeface="Tahoma" pitchFamily="34" charset="0"/>
              </a:rPr>
              <a:t> of </a:t>
            </a:r>
            <a:r>
              <a:rPr lang="it-IT" sz="1200" b="1" i="1" dirty="0" err="1" smtClean="0">
                <a:solidFill>
                  <a:srgbClr val="FFFFCC"/>
                </a:solidFill>
                <a:effectLst>
                  <a:outerShdw blurRad="38100" dist="38100" dir="2700000" algn="tl">
                    <a:srgbClr val="000000">
                      <a:alpha val="43137"/>
                    </a:srgbClr>
                  </a:outerShdw>
                </a:effectLst>
                <a:latin typeface="Tahoma" pitchFamily="34" charset="0"/>
                <a:ea typeface="Tahoma" pitchFamily="34" charset="0"/>
                <a:cs typeface="Tahoma" pitchFamily="34" charset="0"/>
              </a:rPr>
              <a:t>Clinical</a:t>
            </a:r>
            <a:r>
              <a:rPr lang="it-IT" sz="1200" b="1" i="1" dirty="0" smtClean="0">
                <a:solidFill>
                  <a:srgbClr val="FFFFCC"/>
                </a:solidFill>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it-IT" sz="1200" b="1" i="1" dirty="0" err="1" smtClean="0">
                <a:solidFill>
                  <a:srgbClr val="FFFFCC"/>
                </a:solidFill>
                <a:effectLst>
                  <a:outerShdw blurRad="38100" dist="38100" dir="2700000" algn="tl">
                    <a:srgbClr val="000000">
                      <a:alpha val="43137"/>
                    </a:srgbClr>
                  </a:outerShdw>
                </a:effectLst>
                <a:latin typeface="Tahoma" pitchFamily="34" charset="0"/>
                <a:ea typeface="Tahoma" pitchFamily="34" charset="0"/>
                <a:cs typeface="Tahoma" pitchFamily="34" charset="0"/>
              </a:rPr>
              <a:t>Sciences</a:t>
            </a:r>
            <a:r>
              <a:rPr lang="it-IT" sz="1200" b="1" i="1" dirty="0" smtClean="0">
                <a:solidFill>
                  <a:srgbClr val="FFFFCC"/>
                </a:solidFill>
                <a:effectLst>
                  <a:outerShdw blurRad="38100" dist="38100" dir="2700000" algn="tl">
                    <a:srgbClr val="000000">
                      <a:alpha val="43137"/>
                    </a:srgbClr>
                  </a:outerShdw>
                </a:effectLst>
                <a:latin typeface="Tahoma" pitchFamily="34" charset="0"/>
                <a:ea typeface="Tahoma" pitchFamily="34" charset="0"/>
                <a:cs typeface="Tahoma" pitchFamily="34" charset="0"/>
              </a:rPr>
              <a:t> and Community </a:t>
            </a:r>
            <a:r>
              <a:rPr lang="it-IT" sz="1200" b="1" i="1" dirty="0" err="1" smtClean="0">
                <a:solidFill>
                  <a:srgbClr val="FFFFCC"/>
                </a:solidFill>
                <a:effectLst>
                  <a:outerShdw blurRad="38100" dist="38100" dir="2700000" algn="tl">
                    <a:srgbClr val="000000">
                      <a:alpha val="43137"/>
                    </a:srgbClr>
                  </a:outerShdw>
                </a:effectLst>
                <a:latin typeface="Tahoma" pitchFamily="34" charset="0"/>
                <a:ea typeface="Tahoma" pitchFamily="34" charset="0"/>
                <a:cs typeface="Tahoma" pitchFamily="34" charset="0"/>
              </a:rPr>
              <a:t>Health</a:t>
            </a:r>
            <a:r>
              <a:rPr lang="it-IT" sz="1200" b="1" i="1" dirty="0" smtClean="0">
                <a:solidFill>
                  <a:srgbClr val="FFFFCC"/>
                </a:solidFill>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it-IT" sz="1200" b="1" i="1" dirty="0" err="1" smtClean="0">
                <a:solidFill>
                  <a:srgbClr val="FFFFCC"/>
                </a:solidFill>
                <a:effectLst>
                  <a:outerShdw blurRad="38100" dist="38100" dir="2700000" algn="tl">
                    <a:srgbClr val="000000">
                      <a:alpha val="43137"/>
                    </a:srgbClr>
                  </a:outerShdw>
                </a:effectLst>
                <a:latin typeface="Tahoma" pitchFamily="34" charset="0"/>
                <a:ea typeface="Tahoma" pitchFamily="34" charset="0"/>
                <a:cs typeface="Tahoma" pitchFamily="34" charset="0"/>
              </a:rPr>
              <a:t>University</a:t>
            </a:r>
            <a:r>
              <a:rPr lang="it-IT" sz="1200" b="1" i="1" dirty="0" smtClean="0">
                <a:solidFill>
                  <a:srgbClr val="FFFFCC"/>
                </a:solidFill>
                <a:effectLst>
                  <a:outerShdw blurRad="38100" dist="38100" dir="2700000" algn="tl">
                    <a:srgbClr val="000000">
                      <a:alpha val="43137"/>
                    </a:srgbClr>
                  </a:outerShdw>
                </a:effectLst>
                <a:latin typeface="Tahoma" pitchFamily="34" charset="0"/>
                <a:ea typeface="Tahoma" pitchFamily="34" charset="0"/>
                <a:cs typeface="Tahoma" pitchFamily="34" charset="0"/>
              </a:rPr>
              <a:t> of Milan</a:t>
            </a:r>
          </a:p>
          <a:p>
            <a:pPr algn="ctr"/>
            <a:r>
              <a:rPr lang="it-IT" sz="1200" b="1" i="1" dirty="0" smtClean="0">
                <a:solidFill>
                  <a:srgbClr val="FFFFCC"/>
                </a:solidFill>
                <a:effectLst>
                  <a:outerShdw blurRad="38100" dist="38100" dir="2700000" algn="tl">
                    <a:srgbClr val="000000">
                      <a:alpha val="43137"/>
                    </a:srgbClr>
                  </a:outerShdw>
                </a:effectLst>
                <a:latin typeface="Tahoma" pitchFamily="34" charset="0"/>
                <a:ea typeface="Tahoma" pitchFamily="34" charset="0"/>
                <a:cs typeface="Tahoma" pitchFamily="34" charset="0"/>
              </a:rPr>
              <a:t>Centro Cardiologico </a:t>
            </a:r>
            <a:r>
              <a:rPr lang="it-IT" sz="1200" b="1" i="1" dirty="0" err="1" smtClean="0">
                <a:solidFill>
                  <a:srgbClr val="FFFFCC"/>
                </a:solidFill>
                <a:effectLst>
                  <a:outerShdw blurRad="38100" dist="38100" dir="2700000" algn="tl">
                    <a:srgbClr val="000000">
                      <a:alpha val="43137"/>
                    </a:srgbClr>
                  </a:outerShdw>
                </a:effectLst>
                <a:latin typeface="Tahoma" pitchFamily="34" charset="0"/>
                <a:ea typeface="Tahoma" pitchFamily="34" charset="0"/>
                <a:cs typeface="Tahoma" pitchFamily="34" charset="0"/>
              </a:rPr>
              <a:t>Monzino</a:t>
            </a:r>
            <a:r>
              <a:rPr lang="it-IT" sz="1200" b="1" i="1" dirty="0" smtClean="0">
                <a:solidFill>
                  <a:srgbClr val="FFFFCC"/>
                </a:solidFill>
                <a:effectLst>
                  <a:outerShdw blurRad="38100" dist="38100" dir="2700000" algn="tl">
                    <a:srgbClr val="000000">
                      <a:alpha val="43137"/>
                    </a:srgbClr>
                  </a:outerShdw>
                </a:effectLst>
                <a:latin typeface="Tahoma" pitchFamily="34" charset="0"/>
                <a:ea typeface="Tahoma" pitchFamily="34" charset="0"/>
                <a:cs typeface="Tahoma" pitchFamily="34" charset="0"/>
              </a:rPr>
              <a:t>, IRCCS</a:t>
            </a:r>
            <a:endParaRPr lang="it-IT" sz="1200" b="1" i="1" dirty="0">
              <a:solidFill>
                <a:srgbClr val="FFFFCC"/>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pic>
        <p:nvPicPr>
          <p:cNvPr id="4" name="Picture 6" descr="Angina Netter"/>
          <p:cNvPicPr>
            <a:picLocks noChangeAspect="1" noChangeArrowheads="1"/>
          </p:cNvPicPr>
          <p:nvPr/>
        </p:nvPicPr>
        <p:blipFill>
          <a:blip r:embed="rId2">
            <a:extLst>
              <a:ext uri="{28A0092B-C50C-407E-A947-70E740481C1C}">
                <a14:useLocalDpi xmlns:a14="http://schemas.microsoft.com/office/drawing/2010/main" val="0"/>
              </a:ext>
            </a:extLst>
          </a:blip>
          <a:srcRect r="30324" b="5185"/>
          <a:stretch>
            <a:fillRect/>
          </a:stretch>
        </p:blipFill>
        <p:spPr bwMode="auto">
          <a:xfrm>
            <a:off x="5082168" y="1175576"/>
            <a:ext cx="3382894" cy="431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T:\Cartelle Condivise\Scanner\segremo\20151118142403697_0001.jpg"/>
          <p:cNvPicPr>
            <a:picLocks noChangeAspect="1" noChangeArrowheads="1"/>
          </p:cNvPicPr>
          <p:nvPr/>
        </p:nvPicPr>
        <p:blipFill rotWithShape="1">
          <a:blip r:embed="rId3">
            <a:extLst>
              <a:ext uri="{28A0092B-C50C-407E-A947-70E740481C1C}">
                <a14:useLocalDpi xmlns:a14="http://schemas.microsoft.com/office/drawing/2010/main" val="0"/>
              </a:ext>
            </a:extLst>
          </a:blip>
          <a:srcRect l="9299" t="60821" r="72239" b="30310"/>
          <a:stretch/>
        </p:blipFill>
        <p:spPr bwMode="auto">
          <a:xfrm rot="10800000">
            <a:off x="1705329" y="5335127"/>
            <a:ext cx="2112290" cy="7172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515" t="31598" r="66418" b="59811"/>
          <a:stretch/>
        </p:blipFill>
        <p:spPr bwMode="auto">
          <a:xfrm>
            <a:off x="412018" y="546172"/>
            <a:ext cx="864096" cy="629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894" t="77773" r="25341" b="18395"/>
          <a:stretch/>
        </p:blipFill>
        <p:spPr bwMode="auto">
          <a:xfrm>
            <a:off x="7164288" y="6219388"/>
            <a:ext cx="1314840" cy="32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90620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2" name="Rettangolo 11"/>
          <p:cNvSpPr/>
          <p:nvPr/>
        </p:nvSpPr>
        <p:spPr>
          <a:xfrm>
            <a:off x="467544" y="1325010"/>
            <a:ext cx="7920880" cy="4840294"/>
          </a:xfrm>
          <a:prstGeom prst="rect">
            <a:avLst/>
          </a:prstGeom>
          <a:solidFill>
            <a:srgbClr val="CCECFF">
              <a:alpha val="1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solidFill>
                <a:prstClr val="white"/>
              </a:solidFill>
            </a:endParaRPr>
          </a:p>
        </p:txBody>
      </p:sp>
      <p:sp>
        <p:nvSpPr>
          <p:cNvPr id="8" name="Text Box 4"/>
          <p:cNvSpPr txBox="1">
            <a:spLocks noChangeArrowheads="1"/>
          </p:cNvSpPr>
          <p:nvPr/>
        </p:nvSpPr>
        <p:spPr bwMode="auto">
          <a:xfrm>
            <a:off x="5522046" y="6042193"/>
            <a:ext cx="2650354" cy="246221"/>
          </a:xfrm>
          <a:prstGeom prst="rect">
            <a:avLst/>
          </a:prstGeom>
          <a:solidFill>
            <a:srgbClr val="FF9900"/>
          </a:solidFill>
          <a:ln>
            <a:noFill/>
          </a:ln>
          <a:effectLst/>
          <a:extLst/>
        </p:spPr>
        <p:txBody>
          <a:bodyPr wrap="square">
            <a:spAutoFit/>
          </a:bodyPr>
          <a:lstStyle/>
          <a:p>
            <a:pPr algn="ctr"/>
            <a:r>
              <a:rPr lang="en-US" sz="1000" b="1" u="sng" dirty="0" smtClean="0">
                <a:solidFill>
                  <a:prstClr val="black"/>
                </a:solidFill>
                <a:latin typeface="Tahoma" pitchFamily="34" charset="0"/>
                <a:ea typeface="Tahoma" pitchFamily="34" charset="0"/>
                <a:cs typeface="Tahoma" pitchFamily="34" charset="0"/>
              </a:rPr>
              <a:t>Beck CS</a:t>
            </a:r>
            <a:r>
              <a:rPr lang="en-US" sz="1000" b="1" i="1" dirty="0" smtClean="0">
                <a:solidFill>
                  <a:prstClr val="black"/>
                </a:solidFill>
                <a:latin typeface="Tahoma" pitchFamily="34" charset="0"/>
                <a:ea typeface="Tahoma" pitchFamily="34" charset="0"/>
                <a:cs typeface="Tahoma" pitchFamily="34" charset="0"/>
              </a:rPr>
              <a:t>. JAMA</a:t>
            </a:r>
            <a:r>
              <a:rPr lang="en-US" sz="1000" b="1" dirty="0" smtClean="0">
                <a:solidFill>
                  <a:prstClr val="black"/>
                </a:solidFill>
                <a:latin typeface="Tahoma" pitchFamily="34" charset="0"/>
                <a:ea typeface="Tahoma" pitchFamily="34" charset="0"/>
                <a:cs typeface="Tahoma" pitchFamily="34" charset="0"/>
              </a:rPr>
              <a:t> </a:t>
            </a:r>
            <a:r>
              <a:rPr lang="en-US" sz="1000" b="1" dirty="0">
                <a:solidFill>
                  <a:prstClr val="black"/>
                </a:solidFill>
                <a:latin typeface="Tahoma" pitchFamily="34" charset="0"/>
                <a:ea typeface="Tahoma" pitchFamily="34" charset="0"/>
                <a:cs typeface="Tahoma" pitchFamily="34" charset="0"/>
              </a:rPr>
              <a:t>1955,159 (13):</a:t>
            </a:r>
            <a:r>
              <a:rPr lang="en-US" sz="1000" b="1" dirty="0" smtClean="0">
                <a:solidFill>
                  <a:prstClr val="black"/>
                </a:solidFill>
                <a:latin typeface="Tahoma" pitchFamily="34" charset="0"/>
                <a:ea typeface="Tahoma" pitchFamily="34" charset="0"/>
                <a:cs typeface="Tahoma" pitchFamily="34" charset="0"/>
              </a:rPr>
              <a:t>1264</a:t>
            </a:r>
            <a:endParaRPr lang="en-US" sz="1000" b="1" dirty="0">
              <a:solidFill>
                <a:prstClr val="black"/>
              </a:solidFill>
              <a:latin typeface="Tahoma" pitchFamily="34" charset="0"/>
              <a:ea typeface="Tahoma" pitchFamily="34" charset="0"/>
              <a:cs typeface="Tahoma" pitchFamily="34" charset="0"/>
            </a:endParaRPr>
          </a:p>
        </p:txBody>
      </p:sp>
      <p:pic>
        <p:nvPicPr>
          <p:cNvPr id="9" name="Picture 6" descr="Beck cop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251" y="2667408"/>
            <a:ext cx="3883529" cy="33495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p:cNvPicPr>
            <a:picLocks noChangeAspect="1"/>
          </p:cNvPicPr>
          <p:nvPr/>
        </p:nvPicPr>
        <p:blipFill>
          <a:blip r:embed="rId3"/>
          <a:stretch>
            <a:fillRect/>
          </a:stretch>
        </p:blipFill>
        <p:spPr>
          <a:xfrm>
            <a:off x="7222354" y="1415898"/>
            <a:ext cx="1035996" cy="1252261"/>
          </a:xfrm>
          <a:prstGeom prst="rect">
            <a:avLst/>
          </a:prstGeom>
        </p:spPr>
      </p:pic>
      <p:grpSp>
        <p:nvGrpSpPr>
          <p:cNvPr id="2" name="Gruppo 1"/>
          <p:cNvGrpSpPr/>
          <p:nvPr/>
        </p:nvGrpSpPr>
        <p:grpSpPr>
          <a:xfrm>
            <a:off x="755577" y="1479340"/>
            <a:ext cx="6408712" cy="980312"/>
            <a:chOff x="2129051" y="1479340"/>
            <a:chExt cx="4995743" cy="757471"/>
          </a:xfrm>
        </p:grpSpPr>
        <p:pic>
          <p:nvPicPr>
            <p:cNvPr id="7" name="Picture 3" descr="Beck JAMA article title 1955 cop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821" t="33944" r="17570" b="39601"/>
            <a:stretch/>
          </p:blipFill>
          <p:spPr bwMode="auto">
            <a:xfrm>
              <a:off x="2129051" y="1479340"/>
              <a:ext cx="4916232" cy="4718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Beck JAMA article title 1955 cop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887" t="62948" r="-1048" b="23892"/>
            <a:stretch/>
          </p:blipFill>
          <p:spPr bwMode="auto">
            <a:xfrm>
              <a:off x="2129052" y="1951205"/>
              <a:ext cx="4995742" cy="2856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Beck JAMA article title 1955 copy"/>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883" t="84442" r="31690" b="5361"/>
            <a:stretch/>
          </p:blipFill>
          <p:spPr bwMode="auto">
            <a:xfrm>
              <a:off x="3967535" y="2028595"/>
              <a:ext cx="3077747" cy="208216"/>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4"/>
          <p:cNvSpPr txBox="1">
            <a:spLocks noChangeArrowheads="1"/>
          </p:cNvSpPr>
          <p:nvPr/>
        </p:nvSpPr>
        <p:spPr bwMode="auto">
          <a:xfrm>
            <a:off x="5004048" y="3284984"/>
            <a:ext cx="3240359" cy="204766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Clr>
                <a:prstClr val="white"/>
              </a:buClr>
              <a:buFont typeface="Arial"/>
              <a:buNone/>
            </a:pPr>
            <a:r>
              <a:rPr lang="en-US" sz="1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The purpose of the intervention was to redistribute myocardial BF into ischemic territories in </a:t>
            </a:r>
            <a:r>
              <a:rPr lang="en-US" sz="1400" b="1" dirty="0" err="1"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pts</a:t>
            </a:r>
            <a:r>
              <a:rPr lang="en-US" sz="1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 with disabling AP</a:t>
            </a:r>
          </a:p>
          <a:p>
            <a:pPr>
              <a:buClr>
                <a:prstClr val="white"/>
              </a:buClr>
              <a:buFont typeface="Wingdings" pitchFamily="2" charset="2"/>
              <a:buChar char="Ø"/>
            </a:pPr>
            <a:endParaRPr lang="it-IT" sz="1400" dirty="0">
              <a:solidFill>
                <a:prstClr val="white"/>
              </a:solidFill>
            </a:endParaRPr>
          </a:p>
          <a:p>
            <a:pPr>
              <a:buClr>
                <a:prstClr val="white"/>
              </a:buClr>
              <a:buFont typeface="Wingdings" pitchFamily="2" charset="2"/>
              <a:buChar char="Ø"/>
            </a:pPr>
            <a:r>
              <a:rPr lang="en-US" sz="1400" b="1" dirty="0"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rPr>
              <a:t>Significant relief of angina</a:t>
            </a:r>
          </a:p>
          <a:p>
            <a:pPr>
              <a:buClr>
                <a:prstClr val="white"/>
              </a:buClr>
              <a:buFont typeface="Wingdings" pitchFamily="2" charset="2"/>
              <a:buChar char="Ø"/>
            </a:pPr>
            <a:r>
              <a:rPr lang="en-US" sz="1400" b="1" dirty="0"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rPr>
              <a:t>Improved functional class </a:t>
            </a:r>
          </a:p>
          <a:p>
            <a:pPr>
              <a:buClr>
                <a:prstClr val="white"/>
              </a:buClr>
              <a:buFont typeface="Wingdings" pitchFamily="2" charset="2"/>
              <a:buChar char="Ø"/>
            </a:pPr>
            <a:r>
              <a:rPr lang="en-US" sz="1400" b="1" dirty="0"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rPr>
              <a:t>Reduced 5 year mortality</a:t>
            </a:r>
          </a:p>
        </p:txBody>
      </p:sp>
      <p:sp>
        <p:nvSpPr>
          <p:cNvPr id="4" name="CasellaDiTesto 3"/>
          <p:cNvSpPr txBox="1"/>
          <p:nvPr/>
        </p:nvSpPr>
        <p:spPr>
          <a:xfrm>
            <a:off x="7238246" y="2668159"/>
            <a:ext cx="1032655" cy="276999"/>
          </a:xfrm>
          <a:prstGeom prst="rect">
            <a:avLst/>
          </a:prstGeom>
          <a:noFill/>
        </p:spPr>
        <p:txBody>
          <a:bodyPr wrap="none" rtlCol="0">
            <a:spAutoFit/>
          </a:bodyPr>
          <a:lstStyle/>
          <a:p>
            <a:r>
              <a:rPr lang="it-IT" sz="12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1894-1971</a:t>
            </a:r>
            <a:endParaRPr lang="it-IT" sz="1200" b="1" dirty="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18" name="Rectangle 10"/>
          <p:cNvSpPr>
            <a:spLocks noChangeArrowheads="1"/>
          </p:cNvSpPr>
          <p:nvPr/>
        </p:nvSpPr>
        <p:spPr bwMode="auto">
          <a:xfrm>
            <a:off x="508488" y="260648"/>
            <a:ext cx="7879936" cy="936104"/>
          </a:xfrm>
          <a:prstGeom prst="rect">
            <a:avLst/>
          </a:prstGeom>
          <a:solidFill>
            <a:srgbClr val="006600"/>
          </a:solidFill>
          <a:ln w="6350">
            <a:noFill/>
            <a:miter lim="800000"/>
            <a:headEnd/>
            <a:tailEnd/>
          </a:ln>
        </p:spPr>
        <p:txBody>
          <a:bodyPr anchor="ctr"/>
          <a:lstStyle/>
          <a:p>
            <a:pPr algn="ctr">
              <a:tabLst>
                <a:tab pos="900113" algn="l"/>
              </a:tabLst>
              <a:defRPr/>
            </a:pPr>
            <a:r>
              <a:rPr lang="it-IT" sz="24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Treatment </a:t>
            </a:r>
            <a:r>
              <a:rPr lang="it-IT" sz="24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options</a:t>
            </a:r>
            <a:r>
              <a:rPr lang="it-IT" sz="24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 for </a:t>
            </a:r>
            <a:r>
              <a:rPr lang="it-IT" sz="24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refractory</a:t>
            </a:r>
            <a:r>
              <a:rPr lang="it-IT" sz="24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 angina</a:t>
            </a:r>
          </a:p>
          <a:p>
            <a:pPr algn="ctr">
              <a:tabLst>
                <a:tab pos="900113" algn="l"/>
              </a:tabLst>
              <a:defRPr/>
            </a:pPr>
            <a:r>
              <a:rPr lang="it-IT" sz="2000" b="1" i="1" dirty="0" err="1"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Narrowing</a:t>
            </a:r>
            <a:r>
              <a:rPr lang="it-IT" sz="2000" b="1" i="1" dirty="0"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 the </a:t>
            </a:r>
            <a:r>
              <a:rPr lang="it-IT" sz="2000" b="1" i="1" dirty="0" err="1"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coronary</a:t>
            </a:r>
            <a:r>
              <a:rPr lang="it-IT" sz="2000" b="1" i="1" dirty="0"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 </a:t>
            </a:r>
            <a:r>
              <a:rPr lang="it-IT" sz="2000" b="1" i="1" dirty="0" err="1"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sinus</a:t>
            </a:r>
            <a:endParaRPr lang="it-IT" sz="2000" b="1" i="1" dirty="0"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endParaRPr>
          </a:p>
        </p:txBody>
      </p:sp>
    </p:spTree>
    <p:extLst>
      <p:ext uri="{BB962C8B-B14F-4D97-AF65-F5344CB8AC3E}">
        <p14:creationId xmlns:p14="http://schemas.microsoft.com/office/powerpoint/2010/main" val="389100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4" name="Rettangolo 23"/>
          <p:cNvSpPr/>
          <p:nvPr/>
        </p:nvSpPr>
        <p:spPr>
          <a:xfrm>
            <a:off x="323528" y="1412776"/>
            <a:ext cx="8352928" cy="4752528"/>
          </a:xfrm>
          <a:prstGeom prst="rect">
            <a:avLst/>
          </a:prstGeom>
          <a:solidFill>
            <a:srgbClr val="CCECFF">
              <a:alpha val="1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solidFill>
                <a:prstClr val="white"/>
              </a:solidFill>
            </a:endParaRPr>
          </a:p>
        </p:txBody>
      </p:sp>
      <p:pic>
        <p:nvPicPr>
          <p:cNvPr id="8" name="Picture 2" descr="illustrations01_Se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3177518"/>
            <a:ext cx="2225375" cy="267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uppo 25"/>
          <p:cNvGrpSpPr/>
          <p:nvPr/>
        </p:nvGrpSpPr>
        <p:grpSpPr>
          <a:xfrm>
            <a:off x="2987824" y="3177518"/>
            <a:ext cx="2743177" cy="2699754"/>
            <a:chOff x="3568719" y="1210525"/>
            <a:chExt cx="4325598" cy="4789374"/>
          </a:xfrm>
        </p:grpSpPr>
        <p:pic>
          <p:nvPicPr>
            <p:cNvPr id="31" name="Picture 2" descr="illustrations03_S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2617" y="1210525"/>
              <a:ext cx="4111700" cy="478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AutoShape 6"/>
            <p:cNvSpPr>
              <a:spLocks noChangeArrowheads="1"/>
            </p:cNvSpPr>
            <p:nvPr/>
          </p:nvSpPr>
          <p:spPr bwMode="auto">
            <a:xfrm>
              <a:off x="3568719" y="3586424"/>
              <a:ext cx="989012" cy="393700"/>
            </a:xfrm>
            <a:prstGeom prst="rightArrow">
              <a:avLst>
                <a:gd name="adj1" fmla="val 49694"/>
                <a:gd name="adj2" fmla="val 67571"/>
              </a:avLst>
            </a:prstGeom>
            <a:gradFill rotWithShape="1">
              <a:gsLst>
                <a:gs pos="0">
                  <a:schemeClr val="bg1"/>
                </a:gs>
                <a:gs pos="100000">
                  <a:srgbClr val="8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ct val="80000"/>
                </a:lnSpc>
                <a:spcBef>
                  <a:spcPct val="50000"/>
                </a:spcBef>
              </a:pPr>
              <a:endParaRPr lang="he-IL" sz="1400">
                <a:solidFill>
                  <a:prstClr val="white"/>
                </a:solidFill>
                <a:ea typeface="SimSun" panose="02010600030101010101" pitchFamily="2" charset="-122"/>
              </a:endParaRPr>
            </a:p>
          </p:txBody>
        </p:sp>
        <p:sp>
          <p:nvSpPr>
            <p:cNvPr id="29" name="AutoShape 7"/>
            <p:cNvSpPr>
              <a:spLocks noChangeArrowheads="1"/>
            </p:cNvSpPr>
            <p:nvPr/>
          </p:nvSpPr>
          <p:spPr bwMode="auto">
            <a:xfrm>
              <a:off x="3655118" y="4205288"/>
              <a:ext cx="736600" cy="312737"/>
            </a:xfrm>
            <a:prstGeom prst="rightArrow">
              <a:avLst>
                <a:gd name="adj1" fmla="val 49694"/>
                <a:gd name="adj2" fmla="val 67450"/>
              </a:avLst>
            </a:prstGeom>
            <a:gradFill rotWithShape="1">
              <a:gsLst>
                <a:gs pos="0">
                  <a:schemeClr val="bg1"/>
                </a:gs>
                <a:gs pos="100000">
                  <a:srgbClr val="8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ct val="80000"/>
                </a:lnSpc>
                <a:spcBef>
                  <a:spcPct val="50000"/>
                </a:spcBef>
              </a:pPr>
              <a:endParaRPr lang="he-IL" sz="1400">
                <a:solidFill>
                  <a:prstClr val="white"/>
                </a:solidFill>
                <a:ea typeface="SimSun" panose="02010600030101010101" pitchFamily="2" charset="-122"/>
              </a:endParaRPr>
            </a:p>
          </p:txBody>
        </p:sp>
        <p:sp>
          <p:nvSpPr>
            <p:cNvPr id="30" name="AutoShape 8"/>
            <p:cNvSpPr>
              <a:spLocks noChangeArrowheads="1"/>
            </p:cNvSpPr>
            <p:nvPr/>
          </p:nvSpPr>
          <p:spPr bwMode="auto">
            <a:xfrm>
              <a:off x="3651269" y="2917825"/>
              <a:ext cx="784225" cy="312738"/>
            </a:xfrm>
            <a:prstGeom prst="rightArrow">
              <a:avLst>
                <a:gd name="adj1" fmla="val 49694"/>
                <a:gd name="adj2" fmla="val 67450"/>
              </a:avLst>
            </a:prstGeom>
            <a:gradFill rotWithShape="1">
              <a:gsLst>
                <a:gs pos="0">
                  <a:schemeClr val="bg1"/>
                </a:gs>
                <a:gs pos="100000">
                  <a:srgbClr val="8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ct val="80000"/>
                </a:lnSpc>
                <a:spcBef>
                  <a:spcPct val="50000"/>
                </a:spcBef>
              </a:pPr>
              <a:endParaRPr lang="he-IL" sz="1400">
                <a:solidFill>
                  <a:prstClr val="white"/>
                </a:solidFill>
                <a:ea typeface="SimSun" panose="02010600030101010101" pitchFamily="2" charset="-122"/>
              </a:endParaRPr>
            </a:p>
          </p:txBody>
        </p:sp>
      </p:grpSp>
      <p:sp>
        <p:nvSpPr>
          <p:cNvPr id="23" name="Rectangle 10"/>
          <p:cNvSpPr>
            <a:spLocks noChangeArrowheads="1"/>
          </p:cNvSpPr>
          <p:nvPr/>
        </p:nvSpPr>
        <p:spPr bwMode="auto">
          <a:xfrm>
            <a:off x="323528" y="404664"/>
            <a:ext cx="8352928" cy="864096"/>
          </a:xfrm>
          <a:prstGeom prst="rect">
            <a:avLst/>
          </a:prstGeom>
          <a:solidFill>
            <a:srgbClr val="006600"/>
          </a:solidFill>
          <a:ln w="6350">
            <a:noFill/>
            <a:miter lim="800000"/>
            <a:headEnd/>
            <a:tailEnd/>
          </a:ln>
        </p:spPr>
        <p:txBody>
          <a:bodyPr anchor="ctr"/>
          <a:lstStyle/>
          <a:p>
            <a:pPr algn="ctr">
              <a:tabLst>
                <a:tab pos="900113" algn="l"/>
              </a:tabLst>
              <a:defRPr/>
            </a:pPr>
            <a:r>
              <a:rPr lang="it-IT" sz="24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Narrowing</a:t>
            </a:r>
            <a:r>
              <a:rPr lang="it-IT" sz="24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 the </a:t>
            </a:r>
            <a:r>
              <a:rPr lang="it-IT" sz="24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coronary</a:t>
            </a:r>
            <a:r>
              <a:rPr lang="it-IT" sz="24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 </a:t>
            </a:r>
            <a:r>
              <a:rPr lang="it-IT" sz="24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sinus</a:t>
            </a:r>
            <a:endParaRPr lang="it-IT" sz="24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endParaRPr>
          </a:p>
        </p:txBody>
      </p:sp>
      <p:sp>
        <p:nvSpPr>
          <p:cNvPr id="2" name="CasellaDiTesto 1"/>
          <p:cNvSpPr txBox="1"/>
          <p:nvPr/>
        </p:nvSpPr>
        <p:spPr>
          <a:xfrm>
            <a:off x="611560" y="1484784"/>
            <a:ext cx="2376264" cy="1600438"/>
          </a:xfrm>
          <a:prstGeom prst="rect">
            <a:avLst/>
          </a:prstGeom>
          <a:noFill/>
        </p:spPr>
        <p:txBody>
          <a:bodyPr wrap="square" rtlCol="0">
            <a:spAutoFit/>
          </a:bodyPr>
          <a:lstStyle/>
          <a:p>
            <a:pPr algn="ctr"/>
            <a:r>
              <a:rPr lang="it-IT" sz="1400" b="1" dirty="0" err="1" smtClean="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Normal</a:t>
            </a:r>
            <a:r>
              <a:rPr lang="it-IT" sz="1400" b="1" dirty="0" smtClean="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sz="1400" b="1" dirty="0" err="1" smtClean="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perfusion</a:t>
            </a:r>
            <a:endParaRPr lang="it-IT" sz="1400" b="1" dirty="0" smtClean="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lgn="ct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Higher</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BF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Endo</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vs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Epi</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p>
          <a:p>
            <a:pPr algn="ct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Stress-</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induced</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Epi</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vasoconstriction</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leading</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to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better</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Endo</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perfusion</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and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increase</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in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contractility</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endParaRPr lang="it-IT" sz="14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5" name="CasellaDiTesto 24"/>
          <p:cNvSpPr txBox="1"/>
          <p:nvPr/>
        </p:nvSpPr>
        <p:spPr>
          <a:xfrm>
            <a:off x="3132166" y="1484784"/>
            <a:ext cx="2591962" cy="1600438"/>
          </a:xfrm>
          <a:prstGeom prst="rect">
            <a:avLst/>
          </a:prstGeom>
          <a:noFill/>
        </p:spPr>
        <p:txBody>
          <a:bodyPr wrap="square" rtlCol="0">
            <a:spAutoFit/>
          </a:bodyPr>
          <a:lstStyle/>
          <a:p>
            <a:pPr algn="ctr"/>
            <a:r>
              <a:rPr lang="it-IT" sz="1400" b="1" dirty="0" err="1" smtClean="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Reduced</a:t>
            </a:r>
            <a:r>
              <a:rPr lang="it-IT" sz="1400" b="1" dirty="0" smtClean="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sz="1400" b="1" dirty="0" err="1" smtClean="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perfusion</a:t>
            </a:r>
            <a:r>
              <a:rPr lang="it-IT" sz="1400" b="1" dirty="0" smtClean="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w CAD</a:t>
            </a:r>
          </a:p>
          <a:p>
            <a:pPr algn="ct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BF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redistribution</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to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subepi</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areas</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Under stress,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less</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BF to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Endo</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ischemia,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impaired</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contractility</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 LVEDP w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further</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Endo</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 BF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reduction</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 and angina</a:t>
            </a:r>
            <a:endParaRPr lang="it-IT" sz="16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3" name="Gruppo 2"/>
          <p:cNvGrpSpPr/>
          <p:nvPr/>
        </p:nvGrpSpPr>
        <p:grpSpPr>
          <a:xfrm>
            <a:off x="5652120" y="1484784"/>
            <a:ext cx="2945455" cy="4392488"/>
            <a:chOff x="5652120" y="1484784"/>
            <a:chExt cx="2945455" cy="4392488"/>
          </a:xfrm>
        </p:grpSpPr>
        <p:grpSp>
          <p:nvGrpSpPr>
            <p:cNvPr id="14" name="Group 3"/>
            <p:cNvGrpSpPr>
              <a:grpSpLocks noChangeAspect="1"/>
            </p:cNvGrpSpPr>
            <p:nvPr/>
          </p:nvGrpSpPr>
          <p:grpSpPr>
            <a:xfrm>
              <a:off x="5995108" y="3177518"/>
              <a:ext cx="2249300" cy="2699754"/>
              <a:chOff x="3530600" y="889000"/>
              <a:chExt cx="4873145" cy="5849056"/>
            </a:xfrm>
          </p:grpSpPr>
          <p:pic>
            <p:nvPicPr>
              <p:cNvPr id="15" name="Picture 7" descr="illustrations02_Se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0600" y="889000"/>
                <a:ext cx="4873145" cy="5849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8"/>
              <p:cNvGrpSpPr>
                <a:grpSpLocks/>
              </p:cNvGrpSpPr>
              <p:nvPr/>
            </p:nvGrpSpPr>
            <p:grpSpPr bwMode="auto">
              <a:xfrm>
                <a:off x="5540375" y="5364163"/>
                <a:ext cx="1111250" cy="1009650"/>
                <a:chOff x="2890" y="2975"/>
                <a:chExt cx="787" cy="841"/>
              </a:xfrm>
            </p:grpSpPr>
            <p:sp>
              <p:nvSpPr>
                <p:cNvPr id="17" name="AutoShape 9"/>
                <p:cNvSpPr>
                  <a:spLocks noChangeArrowheads="1"/>
                </p:cNvSpPr>
                <p:nvPr/>
              </p:nvSpPr>
              <p:spPr bwMode="auto">
                <a:xfrm rot="3029500" flipH="1">
                  <a:off x="2858" y="3007"/>
                  <a:ext cx="480" cy="416"/>
                </a:xfrm>
                <a:custGeom>
                  <a:avLst/>
                  <a:gdLst>
                    <a:gd name="T0" fmla="*/ 5 w 21600"/>
                    <a:gd name="T1" fmla="*/ 0 h 21600"/>
                    <a:gd name="T2" fmla="*/ 3 w 21600"/>
                    <a:gd name="T3" fmla="*/ 1 h 21600"/>
                    <a:gd name="T4" fmla="*/ 5 w 21600"/>
                    <a:gd name="T5" fmla="*/ 1 h 21600"/>
                    <a:gd name="T6" fmla="*/ 10 w 21600"/>
                    <a:gd name="T7" fmla="*/ 0 h 21600"/>
                    <a:gd name="T8" fmla="*/ 10 w 21600"/>
                    <a:gd name="T9" fmla="*/ 2 h 21600"/>
                    <a:gd name="T10" fmla="*/ 7 w 21600"/>
                    <a:gd name="T11" fmla="*/ 3 h 21600"/>
                    <a:gd name="T12" fmla="*/ 0 60000 65536"/>
                    <a:gd name="T13" fmla="*/ 0 60000 65536"/>
                    <a:gd name="T14" fmla="*/ 0 60000 65536"/>
                    <a:gd name="T15" fmla="*/ 0 60000 65536"/>
                    <a:gd name="T16" fmla="*/ 0 60000 65536"/>
                    <a:gd name="T17" fmla="*/ 0 60000 65536"/>
                    <a:gd name="T18" fmla="*/ 3150 w 21600"/>
                    <a:gd name="T19" fmla="*/ 3167 h 21600"/>
                    <a:gd name="T20" fmla="*/ 18450 w 21600"/>
                    <a:gd name="T21" fmla="*/ 1843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551" y="4895"/>
                      </a:moveTo>
                      <a:cubicBezTo>
                        <a:pt x="14205" y="3811"/>
                        <a:pt x="12528" y="3221"/>
                        <a:pt x="10800" y="3221"/>
                      </a:cubicBezTo>
                      <a:cubicBezTo>
                        <a:pt x="9088" y="3220"/>
                        <a:pt x="7427" y="3800"/>
                        <a:pt x="6087" y="4864"/>
                      </a:cubicBezTo>
                      <a:lnTo>
                        <a:pt x="4084" y="2342"/>
                      </a:lnTo>
                      <a:cubicBezTo>
                        <a:pt x="5994" y="825"/>
                        <a:pt x="8361" y="-1"/>
                        <a:pt x="10800" y="0"/>
                      </a:cubicBezTo>
                      <a:cubicBezTo>
                        <a:pt x="13263" y="0"/>
                        <a:pt x="15652" y="841"/>
                        <a:pt x="17571" y="2386"/>
                      </a:cubicBezTo>
                      <a:lnTo>
                        <a:pt x="19263" y="282"/>
                      </a:lnTo>
                      <a:lnTo>
                        <a:pt x="19919" y="6343"/>
                      </a:lnTo>
                      <a:lnTo>
                        <a:pt x="13858" y="6998"/>
                      </a:lnTo>
                      <a:lnTo>
                        <a:pt x="15551" y="4895"/>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ct val="80000"/>
                    </a:lnSpc>
                    <a:spcBef>
                      <a:spcPct val="50000"/>
                    </a:spcBef>
                  </a:pPr>
                  <a:endParaRPr lang="he-IL" sz="1400">
                    <a:solidFill>
                      <a:prstClr val="white"/>
                    </a:solidFill>
                    <a:ea typeface="SimSun" panose="02010600030101010101" pitchFamily="2" charset="-122"/>
                  </a:endParaRPr>
                </a:p>
              </p:txBody>
            </p:sp>
            <p:sp>
              <p:nvSpPr>
                <p:cNvPr id="18" name="Rectangle 10"/>
                <p:cNvSpPr>
                  <a:spLocks noChangeArrowheads="1"/>
                </p:cNvSpPr>
                <p:nvPr/>
              </p:nvSpPr>
              <p:spPr bwMode="auto">
                <a:xfrm>
                  <a:off x="3240" y="3168"/>
                  <a:ext cx="87" cy="6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rIns="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ct val="80000"/>
                    </a:lnSpc>
                    <a:spcBef>
                      <a:spcPct val="50000"/>
                    </a:spcBef>
                  </a:pPr>
                  <a:endParaRPr lang="he-IL" sz="1400">
                    <a:solidFill>
                      <a:prstClr val="white"/>
                    </a:solidFill>
                    <a:ea typeface="SimSun" panose="02010600030101010101" pitchFamily="2" charset="-122"/>
                  </a:endParaRPr>
                </a:p>
              </p:txBody>
            </p:sp>
            <p:sp>
              <p:nvSpPr>
                <p:cNvPr id="19" name="AutoShape 11"/>
                <p:cNvSpPr>
                  <a:spLocks noChangeArrowheads="1"/>
                </p:cNvSpPr>
                <p:nvPr/>
              </p:nvSpPr>
              <p:spPr bwMode="auto">
                <a:xfrm rot="-3029500">
                  <a:off x="3229" y="3007"/>
                  <a:ext cx="480" cy="416"/>
                </a:xfrm>
                <a:custGeom>
                  <a:avLst/>
                  <a:gdLst>
                    <a:gd name="T0" fmla="*/ 5 w 21600"/>
                    <a:gd name="T1" fmla="*/ 0 h 21600"/>
                    <a:gd name="T2" fmla="*/ 3 w 21600"/>
                    <a:gd name="T3" fmla="*/ 1 h 21600"/>
                    <a:gd name="T4" fmla="*/ 5 w 21600"/>
                    <a:gd name="T5" fmla="*/ 1 h 21600"/>
                    <a:gd name="T6" fmla="*/ 10 w 21600"/>
                    <a:gd name="T7" fmla="*/ 0 h 21600"/>
                    <a:gd name="T8" fmla="*/ 10 w 21600"/>
                    <a:gd name="T9" fmla="*/ 2 h 21600"/>
                    <a:gd name="T10" fmla="*/ 7 w 21600"/>
                    <a:gd name="T11" fmla="*/ 3 h 21600"/>
                    <a:gd name="T12" fmla="*/ 0 60000 65536"/>
                    <a:gd name="T13" fmla="*/ 0 60000 65536"/>
                    <a:gd name="T14" fmla="*/ 0 60000 65536"/>
                    <a:gd name="T15" fmla="*/ 0 60000 65536"/>
                    <a:gd name="T16" fmla="*/ 0 60000 65536"/>
                    <a:gd name="T17" fmla="*/ 0 60000 65536"/>
                    <a:gd name="T18" fmla="*/ 3150 w 21600"/>
                    <a:gd name="T19" fmla="*/ 3167 h 21600"/>
                    <a:gd name="T20" fmla="*/ 18450 w 21600"/>
                    <a:gd name="T21" fmla="*/ 1843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551" y="4895"/>
                      </a:moveTo>
                      <a:cubicBezTo>
                        <a:pt x="14205" y="3811"/>
                        <a:pt x="12528" y="3221"/>
                        <a:pt x="10800" y="3221"/>
                      </a:cubicBezTo>
                      <a:cubicBezTo>
                        <a:pt x="9088" y="3220"/>
                        <a:pt x="7427" y="3800"/>
                        <a:pt x="6087" y="4864"/>
                      </a:cubicBezTo>
                      <a:lnTo>
                        <a:pt x="4084" y="2342"/>
                      </a:lnTo>
                      <a:cubicBezTo>
                        <a:pt x="5994" y="825"/>
                        <a:pt x="8361" y="-1"/>
                        <a:pt x="10800" y="0"/>
                      </a:cubicBezTo>
                      <a:cubicBezTo>
                        <a:pt x="13263" y="0"/>
                        <a:pt x="15652" y="841"/>
                        <a:pt x="17571" y="2386"/>
                      </a:cubicBezTo>
                      <a:lnTo>
                        <a:pt x="19263" y="282"/>
                      </a:lnTo>
                      <a:lnTo>
                        <a:pt x="19919" y="6343"/>
                      </a:lnTo>
                      <a:lnTo>
                        <a:pt x="13858" y="6998"/>
                      </a:lnTo>
                      <a:lnTo>
                        <a:pt x="15551" y="4895"/>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ct val="80000"/>
                    </a:lnSpc>
                    <a:spcBef>
                      <a:spcPct val="50000"/>
                    </a:spcBef>
                  </a:pPr>
                  <a:endParaRPr lang="he-IL" sz="1400">
                    <a:solidFill>
                      <a:prstClr val="white"/>
                    </a:solidFill>
                    <a:ea typeface="SimSun" panose="02010600030101010101" pitchFamily="2" charset="-122"/>
                  </a:endParaRPr>
                </a:p>
              </p:txBody>
            </p:sp>
          </p:grpSp>
        </p:grpSp>
        <p:sp>
          <p:nvSpPr>
            <p:cNvPr id="33" name="CasellaDiTesto 32"/>
            <p:cNvSpPr txBox="1"/>
            <p:nvPr/>
          </p:nvSpPr>
          <p:spPr>
            <a:xfrm>
              <a:off x="5652120" y="1484784"/>
              <a:ext cx="2945455" cy="1600438"/>
            </a:xfrm>
            <a:prstGeom prst="rect">
              <a:avLst/>
            </a:prstGeom>
            <a:noFill/>
          </p:spPr>
          <p:txBody>
            <a:bodyPr wrap="square" rtlCol="0">
              <a:spAutoFit/>
            </a:bodyPr>
            <a:lstStyle/>
            <a:p>
              <a:pPr algn="ctr"/>
              <a:r>
                <a:rPr lang="it-IT" sz="1400" b="1" dirty="0" err="1" smtClean="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Reduced</a:t>
              </a:r>
              <a:r>
                <a:rPr lang="it-IT" sz="1400" b="1" dirty="0" smtClean="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sz="1400" b="1" dirty="0" err="1" smtClean="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perfusion</a:t>
              </a:r>
              <a:r>
                <a:rPr lang="it-IT" sz="1400" b="1" dirty="0" smtClean="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 CSN</a:t>
              </a:r>
            </a:p>
            <a:p>
              <a:pPr algn="ct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Pressure in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venules</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 &amp;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capillaries</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 w 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diameter</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 and  R to flow in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Endo</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 with</a:t>
              </a:r>
            </a:p>
            <a:p>
              <a:pPr algn="ct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Endo</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Epi</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 ratio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restored</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 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improved</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 LV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contractility</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  and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reduced</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 LVEDP</a:t>
              </a:r>
            </a:p>
          </p:txBody>
        </p:sp>
      </p:grpSp>
    </p:spTree>
    <p:extLst>
      <p:ext uri="{BB962C8B-B14F-4D97-AF65-F5344CB8AC3E}">
        <p14:creationId xmlns:p14="http://schemas.microsoft.com/office/powerpoint/2010/main" val="192113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7" name="Rettangolo 36"/>
          <p:cNvSpPr/>
          <p:nvPr/>
        </p:nvSpPr>
        <p:spPr>
          <a:xfrm>
            <a:off x="467544" y="1628800"/>
            <a:ext cx="8208912" cy="4752528"/>
          </a:xfrm>
          <a:prstGeom prst="rect">
            <a:avLst/>
          </a:prstGeom>
          <a:solidFill>
            <a:srgbClr val="CCECFF">
              <a:alpha val="1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solidFill>
                <a:prstClr val="white"/>
              </a:solidFill>
            </a:endParaRPr>
          </a:p>
        </p:txBody>
      </p:sp>
      <p:pic>
        <p:nvPicPr>
          <p:cNvPr id="23" name="Picture 21" descr="Reducer Photo1"/>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25887" b="23421"/>
          <a:stretch/>
        </p:blipFill>
        <p:spPr bwMode="auto">
          <a:xfrm>
            <a:off x="4210817" y="2204864"/>
            <a:ext cx="4249615" cy="855760"/>
          </a:xfrm>
          <a:prstGeom prst="rect">
            <a:avLst/>
          </a:prstGeom>
          <a:noFill/>
          <a:ln w="635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22" descr="Reducer Photo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t="14995"/>
          <a:stretch/>
        </p:blipFill>
        <p:spPr bwMode="auto">
          <a:xfrm>
            <a:off x="4203797" y="3101823"/>
            <a:ext cx="4249992" cy="1241810"/>
          </a:xfrm>
          <a:prstGeom prst="rect">
            <a:avLst/>
          </a:prstGeom>
          <a:noFill/>
          <a:ln w="635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6" descr="Reducer-PPT-1"/>
          <p:cNvPicPr>
            <a:picLocks noChangeAspect="1" noChangeArrowheads="1"/>
          </p:cNvPicPr>
          <p:nvPr/>
        </p:nvPicPr>
        <p:blipFill rotWithShape="1">
          <a:blip r:embed="rId6">
            <a:extLst>
              <a:ext uri="{28A0092B-C50C-407E-A947-70E740481C1C}">
                <a14:useLocalDpi xmlns:a14="http://schemas.microsoft.com/office/drawing/2010/main" val="0"/>
              </a:ext>
            </a:extLst>
          </a:blip>
          <a:srcRect l="9577" t="13644" b="12959"/>
          <a:stretch/>
        </p:blipFill>
        <p:spPr bwMode="auto">
          <a:xfrm>
            <a:off x="4203796" y="4383919"/>
            <a:ext cx="4252436" cy="139390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4" name="Rectangle 10"/>
          <p:cNvSpPr>
            <a:spLocks noChangeArrowheads="1"/>
          </p:cNvSpPr>
          <p:nvPr/>
        </p:nvSpPr>
        <p:spPr bwMode="auto">
          <a:xfrm>
            <a:off x="467544" y="654096"/>
            <a:ext cx="8208912" cy="864096"/>
          </a:xfrm>
          <a:prstGeom prst="rect">
            <a:avLst/>
          </a:prstGeom>
          <a:solidFill>
            <a:srgbClr val="006600"/>
          </a:solidFill>
          <a:ln w="6350">
            <a:noFill/>
            <a:miter lim="800000"/>
            <a:headEnd/>
            <a:tailEnd/>
          </a:ln>
        </p:spPr>
        <p:txBody>
          <a:bodyPr anchor="ctr"/>
          <a:lstStyle/>
          <a:p>
            <a:pPr algn="ctr">
              <a:tabLst>
                <a:tab pos="900113" algn="l"/>
              </a:tabLst>
              <a:defRPr/>
            </a:pPr>
            <a:r>
              <a:rPr lang="it-IT" sz="24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Narrowing</a:t>
            </a:r>
            <a:r>
              <a:rPr lang="it-IT" sz="24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 the </a:t>
            </a:r>
            <a:r>
              <a:rPr lang="it-IT" sz="24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coronary</a:t>
            </a:r>
            <a:r>
              <a:rPr lang="it-IT" sz="24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 </a:t>
            </a:r>
            <a:r>
              <a:rPr lang="it-IT" sz="24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sinus</a:t>
            </a:r>
            <a:endParaRPr lang="it-IT" sz="24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endParaRPr>
          </a:p>
          <a:p>
            <a:pPr algn="ctr">
              <a:tabLst>
                <a:tab pos="900113" algn="l"/>
              </a:tabLst>
              <a:defRPr/>
            </a:pPr>
            <a:r>
              <a:rPr lang="it-IT" sz="2000" b="1" i="1" dirty="0"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The </a:t>
            </a:r>
            <a:r>
              <a:rPr lang="it-IT" sz="2000" b="1" i="1" dirty="0" err="1"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Coronary</a:t>
            </a:r>
            <a:r>
              <a:rPr lang="it-IT" sz="2000" b="1" i="1" dirty="0"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 </a:t>
            </a:r>
            <a:r>
              <a:rPr lang="it-IT" sz="2000" b="1" i="1" dirty="0" err="1"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Sinus</a:t>
            </a:r>
            <a:r>
              <a:rPr lang="it-IT" sz="2000" b="1" i="1" dirty="0"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 </a:t>
            </a:r>
            <a:r>
              <a:rPr lang="it-IT" sz="2000" b="1" i="1" dirty="0" err="1"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Reducer</a:t>
            </a:r>
            <a:endParaRPr lang="it-IT" sz="2000" b="1" i="1" baseline="30000" dirty="0"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endParaRPr>
          </a:p>
        </p:txBody>
      </p:sp>
      <p:sp>
        <p:nvSpPr>
          <p:cNvPr id="35" name="Rectangle 4"/>
          <p:cNvSpPr txBox="1">
            <a:spLocks noChangeArrowheads="1"/>
          </p:cNvSpPr>
          <p:nvPr/>
        </p:nvSpPr>
        <p:spPr bwMode="auto">
          <a:xfrm>
            <a:off x="467544" y="2060848"/>
            <a:ext cx="2509761" cy="2577174"/>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prstClr val="white"/>
              </a:buClr>
              <a:buFont typeface="Arial"/>
              <a:buNone/>
            </a:pPr>
            <a:endParaRPr lang="en-US" sz="1600" b="1" dirty="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36" name="CasellaDiTesto 35"/>
          <p:cNvSpPr txBox="1"/>
          <p:nvPr/>
        </p:nvSpPr>
        <p:spPr>
          <a:xfrm>
            <a:off x="668243" y="1916832"/>
            <a:ext cx="3542573" cy="4047262"/>
          </a:xfrm>
          <a:prstGeom prst="rect">
            <a:avLst/>
          </a:prstGeom>
          <a:noFill/>
        </p:spPr>
        <p:txBody>
          <a:bodyPr wrap="square" rtlCol="0">
            <a:spAutoFit/>
          </a:bodyPr>
          <a:lstStyle/>
          <a:p>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Balloon-</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expandable</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stainless</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steel</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hourglass-shaped</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metal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mesh</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available</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in a single model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designed</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to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fit</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range</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sz="14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of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anatomy</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sz="14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9.5-13 mm, 2-4 </a:t>
            </a:r>
            <a:r>
              <a:rPr lang="it-IT" sz="1400"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bars</a:t>
            </a:r>
            <a:r>
              <a:rPr lang="it-IT" sz="14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p>
          <a:p>
            <a:endPar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OTW balloon with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different</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diameters</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in the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proximal</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and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distal</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portion</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Slight</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oversizing</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to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achieve</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1.1:1.0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Reducer</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to CS </a:t>
            </a:r>
            <a:r>
              <a:rPr lang="it-IT" sz="14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diametrs</a:t>
            </a:r>
            <a:r>
              <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ratio to</a:t>
            </a:r>
          </a:p>
          <a:p>
            <a:pPr>
              <a:lnSpc>
                <a:spcPts val="600"/>
              </a:lnSpc>
            </a:pPr>
            <a:endParaRPr lang="it-IT" sz="14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L="285750" indent="-285750">
              <a:buFontTx/>
              <a:buChar char="-"/>
            </a:pPr>
            <a:r>
              <a:rPr lang="it-IT" sz="1400" b="1" i="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Prevent</a:t>
            </a:r>
            <a:r>
              <a:rPr lang="it-IT" sz="1400" b="1" i="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sz="1400" b="1" i="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migration</a:t>
            </a:r>
            <a:endParaRPr lang="it-IT" sz="1400" b="1" i="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L="285750" indent="-285750">
              <a:buFontTx/>
              <a:buChar char="-"/>
            </a:pPr>
            <a:r>
              <a:rPr lang="it-IT" sz="1400" b="1" i="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Trigger a </a:t>
            </a:r>
            <a:r>
              <a:rPr lang="it-IT" sz="1400" b="1" i="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injury-induced</a:t>
            </a:r>
            <a:r>
              <a:rPr lang="it-IT" sz="1400" b="1" i="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sz="1400" b="1" i="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hyperplastic</a:t>
            </a:r>
            <a:r>
              <a:rPr lang="it-IT" sz="1400" b="1" i="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sz="1400" b="1" i="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response</a:t>
            </a:r>
            <a:r>
              <a:rPr lang="it-IT" sz="1400" b="1" i="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in 3-6 weeks </a:t>
            </a:r>
            <a:r>
              <a:rPr lang="it-IT" sz="1400" b="1" i="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 </a:t>
            </a:r>
            <a:r>
              <a:rPr lang="it-IT" sz="1400" b="1" i="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covering</a:t>
            </a:r>
            <a:r>
              <a:rPr lang="it-IT" sz="1400" b="1" i="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 </a:t>
            </a:r>
            <a:r>
              <a:rPr lang="it-IT" sz="1400" b="1" i="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mesh</a:t>
            </a:r>
            <a:r>
              <a:rPr lang="it-IT" sz="1400" b="1" i="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 </a:t>
            </a:r>
            <a:r>
              <a:rPr lang="it-IT" sz="1400" b="1" i="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struts</a:t>
            </a:r>
            <a:endParaRPr lang="it-IT" sz="1400" b="1" i="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endParaRPr>
          </a:p>
          <a:p>
            <a:pPr marL="285750" indent="-285750">
              <a:buFontTx/>
              <a:buChar char="-"/>
            </a:pPr>
            <a:r>
              <a:rPr lang="it-IT" sz="1400" b="1" i="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Central part non in </a:t>
            </a:r>
            <a:r>
              <a:rPr lang="it-IT" sz="1400" b="1" i="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contact</a:t>
            </a:r>
            <a:r>
              <a:rPr lang="it-IT" sz="1400" b="1" i="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 with the </a:t>
            </a:r>
            <a:r>
              <a:rPr lang="it-IT" sz="1400" b="1" i="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CS </a:t>
            </a:r>
            <a:r>
              <a:rPr lang="it-IT" sz="1400" b="1" i="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wall</a:t>
            </a:r>
            <a:r>
              <a:rPr lang="it-IT" sz="1400" b="1" i="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 </a:t>
            </a:r>
            <a:r>
              <a:rPr lang="it-IT" sz="1400" b="1" i="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 no </a:t>
            </a:r>
            <a:r>
              <a:rPr lang="it-IT" sz="1400" b="1" i="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injury</a:t>
            </a:r>
            <a:r>
              <a:rPr lang="it-IT" sz="1400" b="1" i="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 &amp;  </a:t>
            </a:r>
            <a:r>
              <a:rPr lang="it-IT" sz="1400" b="1" i="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hyperpalsia</a:t>
            </a:r>
            <a:r>
              <a:rPr lang="it-IT" sz="1400" b="1" i="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 </a:t>
            </a:r>
            <a:r>
              <a:rPr lang="it-IT" sz="1400" b="1" i="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 </a:t>
            </a:r>
            <a:r>
              <a:rPr lang="it-IT" sz="1400" b="1" i="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patent</a:t>
            </a:r>
            <a:r>
              <a:rPr lang="it-IT" sz="1400" b="1" i="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Symbol"/>
              </a:rPr>
              <a:t> lumen</a:t>
            </a:r>
            <a:endParaRPr lang="it-IT" sz="14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2838041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7" name="Rettangolo 36"/>
          <p:cNvSpPr/>
          <p:nvPr/>
        </p:nvSpPr>
        <p:spPr>
          <a:xfrm>
            <a:off x="467544" y="1628800"/>
            <a:ext cx="8208912" cy="4752528"/>
          </a:xfrm>
          <a:prstGeom prst="rect">
            <a:avLst/>
          </a:prstGeom>
          <a:solidFill>
            <a:srgbClr val="CCECFF">
              <a:alpha val="1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solidFill>
                <a:prstClr val="white"/>
              </a:solidFill>
            </a:endParaRPr>
          </a:p>
        </p:txBody>
      </p:sp>
      <p:sp>
        <p:nvSpPr>
          <p:cNvPr id="34" name="Rectangle 10"/>
          <p:cNvSpPr>
            <a:spLocks noChangeArrowheads="1"/>
          </p:cNvSpPr>
          <p:nvPr/>
        </p:nvSpPr>
        <p:spPr bwMode="auto">
          <a:xfrm>
            <a:off x="467544" y="654096"/>
            <a:ext cx="8208912" cy="864096"/>
          </a:xfrm>
          <a:prstGeom prst="rect">
            <a:avLst/>
          </a:prstGeom>
          <a:solidFill>
            <a:srgbClr val="006600"/>
          </a:solidFill>
          <a:ln w="6350">
            <a:noFill/>
            <a:miter lim="800000"/>
            <a:headEnd/>
            <a:tailEnd/>
          </a:ln>
        </p:spPr>
        <p:txBody>
          <a:bodyPr anchor="ctr"/>
          <a:lstStyle/>
          <a:p>
            <a:pPr algn="ctr">
              <a:tabLst>
                <a:tab pos="900113" algn="l"/>
              </a:tabLst>
              <a:defRPr/>
            </a:pPr>
            <a:r>
              <a:rPr lang="it-IT" sz="24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Narrowing</a:t>
            </a:r>
            <a:r>
              <a:rPr lang="it-IT" sz="24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 the </a:t>
            </a:r>
            <a:r>
              <a:rPr lang="it-IT" sz="24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coronary</a:t>
            </a:r>
            <a:r>
              <a:rPr lang="it-IT" sz="24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 </a:t>
            </a:r>
            <a:r>
              <a:rPr lang="it-IT" sz="24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sinus</a:t>
            </a:r>
            <a:endParaRPr lang="it-IT" sz="24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endParaRPr>
          </a:p>
          <a:p>
            <a:pPr algn="ctr">
              <a:tabLst>
                <a:tab pos="900113" algn="l"/>
              </a:tabLst>
              <a:defRPr/>
            </a:pPr>
            <a:r>
              <a:rPr lang="it-IT" sz="2000" b="1" i="1" dirty="0"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The </a:t>
            </a:r>
            <a:r>
              <a:rPr lang="it-IT" sz="2000" b="1" i="1" dirty="0" err="1"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Coronary</a:t>
            </a:r>
            <a:r>
              <a:rPr lang="it-IT" sz="2000" b="1" i="1" dirty="0"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 </a:t>
            </a:r>
            <a:r>
              <a:rPr lang="it-IT" sz="2000" b="1" i="1" dirty="0" err="1"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Sinus</a:t>
            </a:r>
            <a:r>
              <a:rPr lang="it-IT" sz="2000" b="1" i="1" dirty="0"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 </a:t>
            </a:r>
            <a:r>
              <a:rPr lang="it-IT" sz="2000" b="1" i="1" dirty="0" err="1"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Reducer</a:t>
            </a:r>
            <a:endParaRPr lang="it-IT" sz="2000" b="1" i="1" baseline="30000" dirty="0"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endParaRPr>
          </a:p>
        </p:txBody>
      </p:sp>
      <p:pic>
        <p:nvPicPr>
          <p:cNvPr id="9" name="Picture 5" descr="Reducer Implant Line Drawing-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7456" y="1901149"/>
            <a:ext cx="2701592" cy="194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Reducer Implant Line Drawing-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5032" y="1901150"/>
            <a:ext cx="2702329" cy="194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Reducer Implant Line Drawing-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1015" y="1890915"/>
            <a:ext cx="2701592" cy="1942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Reducer Implant Line Drawing-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95204" y="3933056"/>
            <a:ext cx="2703748"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Reducer Implant Line Drawing-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3088" y="3933056"/>
            <a:ext cx="2701420"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1403648" y="3487999"/>
            <a:ext cx="772969" cy="276999"/>
          </a:xfrm>
          <a:prstGeom prst="rect">
            <a:avLst/>
          </a:prstGeom>
          <a:noFill/>
        </p:spPr>
        <p:txBody>
          <a:bodyPr wrap="none" rtlCol="0">
            <a:spAutoFit/>
          </a:bodyPr>
          <a:lstStyle/>
          <a:p>
            <a:r>
              <a:rPr lang="it-IT" sz="1200" b="1" dirty="0" smtClean="0">
                <a:solidFill>
                  <a:prstClr val="black"/>
                </a:solidFill>
                <a:latin typeface="Tahoma" pitchFamily="34" charset="0"/>
                <a:ea typeface="Tahoma" pitchFamily="34" charset="0"/>
                <a:cs typeface="Tahoma" pitchFamily="34" charset="0"/>
              </a:rPr>
              <a:t>PD </a:t>
            </a:r>
            <a:r>
              <a:rPr lang="it-IT" sz="1200" b="1" dirty="0" err="1" smtClean="0">
                <a:solidFill>
                  <a:prstClr val="black"/>
                </a:solidFill>
                <a:latin typeface="Tahoma" pitchFamily="34" charset="0"/>
                <a:ea typeface="Tahoma" pitchFamily="34" charset="0"/>
                <a:cs typeface="Tahoma" pitchFamily="34" charset="0"/>
              </a:rPr>
              <a:t>vein</a:t>
            </a:r>
            <a:endParaRPr lang="it-IT" sz="1200" b="1" dirty="0">
              <a:solidFill>
                <a:prstClr val="black"/>
              </a:solidFill>
              <a:latin typeface="Tahoma" pitchFamily="34" charset="0"/>
              <a:ea typeface="Tahoma" pitchFamily="34" charset="0"/>
              <a:cs typeface="Tahoma" pitchFamily="34" charset="0"/>
            </a:endParaRPr>
          </a:p>
        </p:txBody>
      </p:sp>
      <p:sp>
        <p:nvSpPr>
          <p:cNvPr id="14" name="CasellaDiTesto 13"/>
          <p:cNvSpPr txBox="1"/>
          <p:nvPr/>
        </p:nvSpPr>
        <p:spPr>
          <a:xfrm>
            <a:off x="2483768" y="3152001"/>
            <a:ext cx="811441" cy="276999"/>
          </a:xfrm>
          <a:prstGeom prst="rect">
            <a:avLst/>
          </a:prstGeom>
          <a:noFill/>
        </p:spPr>
        <p:txBody>
          <a:bodyPr wrap="none" rtlCol="0">
            <a:spAutoFit/>
          </a:bodyPr>
          <a:lstStyle/>
          <a:p>
            <a:r>
              <a:rPr lang="it-IT" sz="1200" b="1" dirty="0" smtClean="0">
                <a:solidFill>
                  <a:prstClr val="black"/>
                </a:solidFill>
                <a:latin typeface="Tahoma" pitchFamily="34" charset="0"/>
                <a:ea typeface="Tahoma" pitchFamily="34" charset="0"/>
                <a:cs typeface="Tahoma" pitchFamily="34" charset="0"/>
              </a:rPr>
              <a:t>OM </a:t>
            </a:r>
            <a:r>
              <a:rPr lang="it-IT" sz="1200" b="1" dirty="0" err="1" smtClean="0">
                <a:solidFill>
                  <a:prstClr val="black"/>
                </a:solidFill>
                <a:latin typeface="Tahoma" pitchFamily="34" charset="0"/>
                <a:ea typeface="Tahoma" pitchFamily="34" charset="0"/>
                <a:cs typeface="Tahoma" pitchFamily="34" charset="0"/>
              </a:rPr>
              <a:t>vein</a:t>
            </a:r>
            <a:endParaRPr lang="it-IT" sz="1200" b="1" dirty="0">
              <a:solidFill>
                <a:prstClr val="black"/>
              </a:solidFill>
              <a:latin typeface="Tahoma" pitchFamily="34" charset="0"/>
              <a:ea typeface="Tahoma" pitchFamily="34" charset="0"/>
              <a:cs typeface="Tahoma" pitchFamily="34" charset="0"/>
            </a:endParaRPr>
          </a:p>
        </p:txBody>
      </p:sp>
      <p:cxnSp>
        <p:nvCxnSpPr>
          <p:cNvPr id="4" name="Connettore 2 3"/>
          <p:cNvCxnSpPr/>
          <p:nvPr/>
        </p:nvCxnSpPr>
        <p:spPr>
          <a:xfrm flipV="1">
            <a:off x="2889489" y="2956384"/>
            <a:ext cx="98335" cy="24311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flipV="1">
            <a:off x="1713098" y="3391595"/>
            <a:ext cx="201568" cy="12155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 name="CasellaDiTesto 6"/>
          <p:cNvSpPr txBox="1"/>
          <p:nvPr/>
        </p:nvSpPr>
        <p:spPr>
          <a:xfrm>
            <a:off x="1631274" y="1988840"/>
            <a:ext cx="283392" cy="369332"/>
          </a:xfrm>
          <a:prstGeom prst="rect">
            <a:avLst/>
          </a:prstGeom>
          <a:noFill/>
        </p:spPr>
        <p:txBody>
          <a:bodyPr wrap="square" rtlCol="0">
            <a:spAutoFit/>
          </a:bodyPr>
          <a:lstStyle/>
          <a:p>
            <a:r>
              <a:rPr lang="it-IT" b="1" dirty="0" smtClean="0">
                <a:solidFill>
                  <a:srgbClr val="C00000"/>
                </a:solidFill>
              </a:rPr>
              <a:t>A</a:t>
            </a:r>
            <a:endParaRPr lang="it-IT" b="1" dirty="0">
              <a:solidFill>
                <a:srgbClr val="C00000"/>
              </a:solidFill>
            </a:endParaRPr>
          </a:p>
        </p:txBody>
      </p:sp>
      <p:sp>
        <p:nvSpPr>
          <p:cNvPr id="17" name="CasellaDiTesto 16"/>
          <p:cNvSpPr txBox="1"/>
          <p:nvPr/>
        </p:nvSpPr>
        <p:spPr>
          <a:xfrm>
            <a:off x="4000576" y="1988840"/>
            <a:ext cx="283392" cy="369332"/>
          </a:xfrm>
          <a:prstGeom prst="rect">
            <a:avLst/>
          </a:prstGeom>
          <a:noFill/>
        </p:spPr>
        <p:txBody>
          <a:bodyPr wrap="square" rtlCol="0">
            <a:spAutoFit/>
          </a:bodyPr>
          <a:lstStyle/>
          <a:p>
            <a:r>
              <a:rPr lang="it-IT" b="1" dirty="0" smtClean="0">
                <a:solidFill>
                  <a:srgbClr val="C00000"/>
                </a:solidFill>
              </a:rPr>
              <a:t>B</a:t>
            </a:r>
            <a:endParaRPr lang="it-IT" b="1" dirty="0">
              <a:solidFill>
                <a:srgbClr val="C00000"/>
              </a:solidFill>
            </a:endParaRPr>
          </a:p>
        </p:txBody>
      </p:sp>
      <p:sp>
        <p:nvSpPr>
          <p:cNvPr id="18" name="CasellaDiTesto 17"/>
          <p:cNvSpPr txBox="1"/>
          <p:nvPr/>
        </p:nvSpPr>
        <p:spPr>
          <a:xfrm>
            <a:off x="6664872" y="1988840"/>
            <a:ext cx="283392" cy="369332"/>
          </a:xfrm>
          <a:prstGeom prst="rect">
            <a:avLst/>
          </a:prstGeom>
          <a:noFill/>
        </p:spPr>
        <p:txBody>
          <a:bodyPr wrap="square" rtlCol="0">
            <a:spAutoFit/>
          </a:bodyPr>
          <a:lstStyle/>
          <a:p>
            <a:r>
              <a:rPr lang="it-IT" b="1" dirty="0" smtClean="0">
                <a:solidFill>
                  <a:srgbClr val="C00000"/>
                </a:solidFill>
              </a:rPr>
              <a:t>C</a:t>
            </a:r>
            <a:endParaRPr lang="it-IT" b="1" dirty="0">
              <a:solidFill>
                <a:srgbClr val="C00000"/>
              </a:solidFill>
            </a:endParaRPr>
          </a:p>
        </p:txBody>
      </p:sp>
      <p:sp>
        <p:nvSpPr>
          <p:cNvPr id="19" name="CasellaDiTesto 18"/>
          <p:cNvSpPr txBox="1"/>
          <p:nvPr/>
        </p:nvSpPr>
        <p:spPr>
          <a:xfrm>
            <a:off x="2848448" y="4005064"/>
            <a:ext cx="283392" cy="369332"/>
          </a:xfrm>
          <a:prstGeom prst="rect">
            <a:avLst/>
          </a:prstGeom>
          <a:noFill/>
        </p:spPr>
        <p:txBody>
          <a:bodyPr wrap="square" rtlCol="0">
            <a:spAutoFit/>
          </a:bodyPr>
          <a:lstStyle/>
          <a:p>
            <a:r>
              <a:rPr lang="it-IT" b="1" dirty="0" smtClean="0">
                <a:solidFill>
                  <a:srgbClr val="C00000"/>
                </a:solidFill>
              </a:rPr>
              <a:t>D</a:t>
            </a:r>
            <a:endParaRPr lang="it-IT" b="1" dirty="0">
              <a:solidFill>
                <a:srgbClr val="C00000"/>
              </a:solidFill>
            </a:endParaRPr>
          </a:p>
        </p:txBody>
      </p:sp>
      <p:sp>
        <p:nvSpPr>
          <p:cNvPr id="20" name="CasellaDiTesto 19"/>
          <p:cNvSpPr txBox="1"/>
          <p:nvPr/>
        </p:nvSpPr>
        <p:spPr>
          <a:xfrm>
            <a:off x="5368728" y="4007647"/>
            <a:ext cx="283392" cy="369332"/>
          </a:xfrm>
          <a:prstGeom prst="rect">
            <a:avLst/>
          </a:prstGeom>
          <a:noFill/>
        </p:spPr>
        <p:txBody>
          <a:bodyPr wrap="square" rtlCol="0">
            <a:spAutoFit/>
          </a:bodyPr>
          <a:lstStyle/>
          <a:p>
            <a:r>
              <a:rPr lang="it-IT" b="1" dirty="0" smtClean="0">
                <a:solidFill>
                  <a:srgbClr val="C00000"/>
                </a:solidFill>
              </a:rPr>
              <a:t>E</a:t>
            </a:r>
            <a:endParaRPr lang="it-IT" b="1" dirty="0">
              <a:solidFill>
                <a:srgbClr val="C00000"/>
              </a:solidFill>
            </a:endParaRPr>
          </a:p>
        </p:txBody>
      </p:sp>
    </p:spTree>
    <p:extLst>
      <p:ext uri="{BB962C8B-B14F-4D97-AF65-F5344CB8AC3E}">
        <p14:creationId xmlns:p14="http://schemas.microsoft.com/office/powerpoint/2010/main" val="72755407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2" name="Rettangolo 11"/>
          <p:cNvSpPr/>
          <p:nvPr/>
        </p:nvSpPr>
        <p:spPr>
          <a:xfrm>
            <a:off x="467544" y="1397018"/>
            <a:ext cx="8208912" cy="4840294"/>
          </a:xfrm>
          <a:prstGeom prst="rect">
            <a:avLst/>
          </a:prstGeom>
          <a:solidFill>
            <a:srgbClr val="CCECFF">
              <a:alpha val="1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solidFill>
                <a:prstClr val="white"/>
              </a:solidFill>
            </a:endParaRPr>
          </a:p>
        </p:txBody>
      </p:sp>
      <p:sp>
        <p:nvSpPr>
          <p:cNvPr id="17" name="Rectangle 10"/>
          <p:cNvSpPr>
            <a:spLocks noChangeArrowheads="1"/>
          </p:cNvSpPr>
          <p:nvPr/>
        </p:nvSpPr>
        <p:spPr bwMode="auto">
          <a:xfrm>
            <a:off x="495358" y="548680"/>
            <a:ext cx="8181098" cy="740070"/>
          </a:xfrm>
          <a:prstGeom prst="rect">
            <a:avLst/>
          </a:prstGeom>
          <a:solidFill>
            <a:srgbClr val="006600"/>
          </a:solidFill>
          <a:ln w="6350">
            <a:noFill/>
            <a:miter lim="800000"/>
            <a:headEnd/>
            <a:tailEnd/>
          </a:ln>
        </p:spPr>
        <p:txBody>
          <a:bodyPr anchor="ctr"/>
          <a:lstStyle/>
          <a:p>
            <a:pPr algn="ctr">
              <a:tabLst>
                <a:tab pos="900113" algn="l"/>
              </a:tabLst>
              <a:defRPr/>
            </a:pPr>
            <a:r>
              <a:rPr lang="it-IT" sz="24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Narrowing</a:t>
            </a:r>
            <a:r>
              <a:rPr lang="it-IT" sz="24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 the </a:t>
            </a:r>
            <a:r>
              <a:rPr lang="it-IT" sz="24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coronary</a:t>
            </a:r>
            <a:r>
              <a:rPr lang="it-IT" sz="24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 </a:t>
            </a:r>
            <a:r>
              <a:rPr lang="it-IT" sz="24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sinus</a:t>
            </a:r>
            <a:endParaRPr lang="it-IT" sz="24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endParaRPr>
          </a:p>
          <a:p>
            <a:pPr algn="ctr">
              <a:tabLst>
                <a:tab pos="900113" algn="l"/>
              </a:tabLst>
              <a:defRPr/>
            </a:pPr>
            <a:r>
              <a:rPr lang="it-IT" sz="2000" b="1" i="1" dirty="0"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The COSIRA Trial</a:t>
            </a:r>
            <a:endParaRPr lang="it-IT" sz="2000" b="1" i="1" baseline="30000" dirty="0"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endParaRPr>
          </a:p>
        </p:txBody>
      </p:sp>
      <p:pic>
        <p:nvPicPr>
          <p:cNvPr id="512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0300" t="32943" r="39999" b="28693"/>
          <a:stretch/>
        </p:blipFill>
        <p:spPr bwMode="auto">
          <a:xfrm>
            <a:off x="1858693" y="1576782"/>
            <a:ext cx="5482242" cy="1685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4"/>
          <p:cNvSpPr txBox="1">
            <a:spLocks noChangeArrowheads="1"/>
          </p:cNvSpPr>
          <p:nvPr/>
        </p:nvSpPr>
        <p:spPr bwMode="auto">
          <a:xfrm>
            <a:off x="999414" y="3520998"/>
            <a:ext cx="7514699" cy="2448272"/>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prstClr val="white"/>
              </a:buClr>
              <a:buFont typeface="Wingdings" pitchFamily="2" charset="2"/>
              <a:buChar char="Ø"/>
            </a:pPr>
            <a:r>
              <a:rPr lang="en-US" sz="1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104 consecutive </a:t>
            </a:r>
            <a:r>
              <a:rPr lang="en-US" sz="1400" b="1" dirty="0" err="1"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pts</a:t>
            </a:r>
            <a:r>
              <a:rPr lang="en-US" sz="1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 with:</a:t>
            </a:r>
          </a:p>
          <a:p>
            <a:pPr>
              <a:lnSpc>
                <a:spcPts val="600"/>
              </a:lnSpc>
              <a:buClr>
                <a:prstClr val="white"/>
              </a:buClr>
              <a:buFont typeface="Wingdings" pitchFamily="2" charset="2"/>
              <a:buChar char="Ø"/>
            </a:pPr>
            <a:endParaRPr lang="en-US" sz="1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pPr marL="0" indent="0">
              <a:buClr>
                <a:prstClr val="white"/>
              </a:buClr>
              <a:buFont typeface="Arial"/>
              <a:buNone/>
            </a:pPr>
            <a:r>
              <a:rPr lang="en-US" sz="1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en-US" sz="1400" b="1" dirty="0" smtClean="0">
                <a:solidFill>
                  <a:srgbClr val="FFFF66"/>
                </a:solidFill>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en-US" sz="1400" b="1" i="1" dirty="0"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rPr>
              <a:t>Canadian Cardiovascular Society (CCS) class III-IV angina</a:t>
            </a:r>
          </a:p>
          <a:p>
            <a:pPr marL="0" indent="0">
              <a:buClr>
                <a:prstClr val="white"/>
              </a:buClr>
              <a:buFont typeface="Arial"/>
              <a:buNone/>
            </a:pPr>
            <a:r>
              <a:rPr lang="en-US" sz="1400" b="1" i="1" dirty="0"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rPr>
              <a:t>	   -  Full treatment in the last 30 days before screening</a:t>
            </a:r>
          </a:p>
          <a:p>
            <a:pPr marL="0" indent="0">
              <a:buClr>
                <a:prstClr val="white"/>
              </a:buClr>
              <a:buFont typeface="Arial"/>
              <a:buNone/>
            </a:pPr>
            <a:r>
              <a:rPr lang="en-US" sz="1400" b="1" i="1" dirty="0"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rPr>
              <a:t>	   -  No option for coronary revascularization by local heart team</a:t>
            </a:r>
          </a:p>
          <a:p>
            <a:pPr marL="0" indent="0">
              <a:buClr>
                <a:prstClr val="white"/>
              </a:buClr>
              <a:buFont typeface="Arial"/>
              <a:buNone/>
            </a:pPr>
            <a:r>
              <a:rPr lang="en-US" sz="1400" b="1" i="1" dirty="0"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rPr>
              <a:t>	   -  Evidence of reversible myocardial ischemia + EF&gt;25%</a:t>
            </a:r>
          </a:p>
          <a:p>
            <a:pPr marL="0" indent="0">
              <a:lnSpc>
                <a:spcPts val="900"/>
              </a:lnSpc>
              <a:buClr>
                <a:prstClr val="white"/>
              </a:buClr>
              <a:buFont typeface="Arial"/>
              <a:buNone/>
            </a:pPr>
            <a:endParaRPr lang="en-US" sz="1400" b="1" i="1" dirty="0"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pPr>
              <a:buClr>
                <a:prstClr val="white"/>
              </a:buClr>
              <a:buFont typeface="Wingdings" pitchFamily="2" charset="2"/>
              <a:buChar char="Ø"/>
            </a:pPr>
            <a:r>
              <a:rPr lang="en-US" sz="1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Randomly (1:1) assigned to Reducer implantation (n=52) or sham-procedure (n=52) in 11 clinical centers</a:t>
            </a:r>
          </a:p>
          <a:p>
            <a:pPr>
              <a:buClr>
                <a:prstClr val="white"/>
              </a:buClr>
              <a:buFont typeface="Wingdings" pitchFamily="2" charset="2"/>
              <a:buChar char="Ø"/>
            </a:pPr>
            <a:r>
              <a:rPr lang="en-US" sz="1400" b="1" u="sng" dirty="0" smtClean="0">
                <a:solidFill>
                  <a:srgbClr val="F79646">
                    <a:lumMod val="60000"/>
                    <a:lumOff val="4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Primary end-point</a:t>
            </a:r>
            <a:r>
              <a:rPr lang="en-US" sz="1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 improvement of at least 2 CCS angina at six months</a:t>
            </a:r>
            <a:endParaRPr lang="en-US" sz="1400" b="1" dirty="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8" name="Text Box 4"/>
          <p:cNvSpPr txBox="1">
            <a:spLocks noChangeArrowheads="1"/>
          </p:cNvSpPr>
          <p:nvPr/>
        </p:nvSpPr>
        <p:spPr bwMode="auto">
          <a:xfrm>
            <a:off x="6300192" y="6093296"/>
            <a:ext cx="1938886" cy="246221"/>
          </a:xfrm>
          <a:prstGeom prst="rect">
            <a:avLst/>
          </a:prstGeom>
          <a:solidFill>
            <a:srgbClr val="FF9900"/>
          </a:solidFill>
          <a:ln>
            <a:noFill/>
          </a:ln>
          <a:effectLst/>
          <a:extLst/>
        </p:spPr>
        <p:txBody>
          <a:bodyPr wrap="square">
            <a:spAutoFit/>
          </a:bodyPr>
          <a:lstStyle/>
          <a:p>
            <a:pPr algn="ctr"/>
            <a:r>
              <a:rPr lang="en-US" sz="1000" b="1" dirty="0" smtClean="0">
                <a:solidFill>
                  <a:prstClr val="black"/>
                </a:solidFill>
                <a:latin typeface="Tahoma" pitchFamily="34" charset="0"/>
                <a:ea typeface="Tahoma" pitchFamily="34" charset="0"/>
                <a:cs typeface="Tahoma" pitchFamily="34" charset="0"/>
              </a:rPr>
              <a:t>NEJM 2015;372:519</a:t>
            </a:r>
            <a:endParaRPr lang="en-US" sz="1000" b="1" dirty="0">
              <a:solidFill>
                <a:prstClr val="black"/>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71128526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2" name="Rettangolo 11"/>
          <p:cNvSpPr/>
          <p:nvPr/>
        </p:nvSpPr>
        <p:spPr>
          <a:xfrm>
            <a:off x="467544" y="1124744"/>
            <a:ext cx="8208912" cy="5256584"/>
          </a:xfrm>
          <a:prstGeom prst="rect">
            <a:avLst/>
          </a:prstGeom>
          <a:solidFill>
            <a:srgbClr val="CCECFF">
              <a:alpha val="1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solidFill>
                <a:prstClr val="white"/>
              </a:solidFill>
            </a:endParaRPr>
          </a:p>
        </p:txBody>
      </p:sp>
      <p:sp>
        <p:nvSpPr>
          <p:cNvPr id="9" name="Rectangle 10"/>
          <p:cNvSpPr>
            <a:spLocks noChangeArrowheads="1"/>
          </p:cNvSpPr>
          <p:nvPr/>
        </p:nvSpPr>
        <p:spPr bwMode="auto">
          <a:xfrm>
            <a:off x="467544" y="188640"/>
            <a:ext cx="8208912" cy="864096"/>
          </a:xfrm>
          <a:prstGeom prst="rect">
            <a:avLst/>
          </a:prstGeom>
          <a:solidFill>
            <a:srgbClr val="006600"/>
          </a:solidFill>
          <a:ln w="6350">
            <a:noFill/>
            <a:miter lim="800000"/>
            <a:headEnd/>
            <a:tailEnd/>
          </a:ln>
        </p:spPr>
        <p:txBody>
          <a:bodyPr anchor="ctr"/>
          <a:lstStyle/>
          <a:p>
            <a:pPr algn="ctr">
              <a:tabLst>
                <a:tab pos="900113" algn="l"/>
              </a:tabLst>
              <a:defRPr/>
            </a:pPr>
            <a:r>
              <a:rPr lang="it-IT" sz="24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Narrowing</a:t>
            </a:r>
            <a:r>
              <a:rPr lang="it-IT" sz="24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 the </a:t>
            </a:r>
            <a:r>
              <a:rPr lang="it-IT" sz="24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coronary</a:t>
            </a:r>
            <a:r>
              <a:rPr lang="it-IT" sz="24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 </a:t>
            </a:r>
            <a:r>
              <a:rPr lang="it-IT" sz="24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sinus</a:t>
            </a:r>
            <a:endParaRPr lang="it-IT" sz="24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endParaRPr>
          </a:p>
          <a:p>
            <a:pPr algn="ctr">
              <a:tabLst>
                <a:tab pos="900113" algn="l"/>
              </a:tabLst>
              <a:defRPr/>
            </a:pPr>
            <a:r>
              <a:rPr lang="it-IT" sz="2000" b="1" i="1" dirty="0"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The COSIRA Trial</a:t>
            </a:r>
            <a:endParaRPr lang="it-IT" sz="2000" b="1" i="1" baseline="30000" dirty="0"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endParaRPr>
          </a:p>
        </p:txBody>
      </p:sp>
      <p:pic>
        <p:nvPicPr>
          <p:cNvPr id="44" name="Picture 5" descr="Image"/>
          <p:cNvPicPr>
            <a:picLocks noChangeAspect="1"/>
          </p:cNvPicPr>
          <p:nvPr/>
        </p:nvPicPr>
        <p:blipFill rotWithShape="1">
          <a:blip r:embed="rId2" cstate="print"/>
          <a:srcRect l="1984" t="52868" r="2026" b="1112"/>
          <a:stretch/>
        </p:blipFill>
        <p:spPr>
          <a:xfrm>
            <a:off x="4648200" y="1924111"/>
            <a:ext cx="3686175" cy="3406928"/>
          </a:xfrm>
          <a:prstGeom prst="rect">
            <a:avLst/>
          </a:prstGeom>
        </p:spPr>
      </p:pic>
      <p:pic>
        <p:nvPicPr>
          <p:cNvPr id="45" name="Picture 5" descr="Image"/>
          <p:cNvPicPr>
            <a:picLocks noChangeAspect="1"/>
          </p:cNvPicPr>
          <p:nvPr/>
        </p:nvPicPr>
        <p:blipFill rotWithShape="1">
          <a:blip r:embed="rId2" cstate="print"/>
          <a:srcRect l="2848" t="4774" r="1367" b="46128"/>
          <a:stretch/>
        </p:blipFill>
        <p:spPr>
          <a:xfrm>
            <a:off x="893646" y="1924111"/>
            <a:ext cx="3678353" cy="3406927"/>
          </a:xfrm>
          <a:prstGeom prst="rect">
            <a:avLst/>
          </a:prstGeom>
        </p:spPr>
      </p:pic>
      <p:sp>
        <p:nvSpPr>
          <p:cNvPr id="46" name="Rettangolo 45"/>
          <p:cNvSpPr/>
          <p:nvPr/>
        </p:nvSpPr>
        <p:spPr>
          <a:xfrm>
            <a:off x="2699791" y="1340768"/>
            <a:ext cx="3791495" cy="369332"/>
          </a:xfrm>
          <a:prstGeom prst="rect">
            <a:avLst/>
          </a:prstGeom>
        </p:spPr>
        <p:txBody>
          <a:bodyPr wrap="square">
            <a:spAutoFit/>
          </a:bodyPr>
          <a:lstStyle/>
          <a:p>
            <a:pPr algn="ctr">
              <a:buClr>
                <a:prstClr val="white"/>
              </a:buClr>
            </a:pPr>
            <a:r>
              <a:rPr lang="en-US"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Characteristics of the patients</a:t>
            </a:r>
            <a:endParaRPr lang="en-US" b="1" dirty="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47" name="Rettangolo 46"/>
          <p:cNvSpPr/>
          <p:nvPr/>
        </p:nvSpPr>
        <p:spPr>
          <a:xfrm>
            <a:off x="6732240" y="3429001"/>
            <a:ext cx="1512168" cy="64807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48" name="Rettangolo 47"/>
          <p:cNvSpPr/>
          <p:nvPr/>
        </p:nvSpPr>
        <p:spPr>
          <a:xfrm>
            <a:off x="5076056" y="5426640"/>
            <a:ext cx="3168352" cy="738664"/>
          </a:xfrm>
          <a:prstGeom prst="rect">
            <a:avLst/>
          </a:prstGeom>
        </p:spPr>
        <p:txBody>
          <a:bodyPr wrap="square">
            <a:spAutoFit/>
          </a:bodyPr>
          <a:lstStyle/>
          <a:p>
            <a:pPr marL="285750" indent="-285750">
              <a:buClr>
                <a:srgbClr val="FFFF66"/>
              </a:buClr>
              <a:buFont typeface="Wingdings" pitchFamily="2" charset="2"/>
              <a:buChar char="§"/>
            </a:pPr>
            <a:r>
              <a:rPr lang="en-US" sz="1400" b="1" dirty="0" smtClean="0">
                <a:solidFill>
                  <a:srgbClr val="FFFF66"/>
                </a:solidFill>
                <a:effectLst>
                  <a:outerShdw blurRad="38100" dist="38100" dir="2700000" algn="tl">
                    <a:srgbClr val="000000">
                      <a:alpha val="43137"/>
                    </a:srgbClr>
                  </a:outerShdw>
                </a:effectLst>
                <a:latin typeface="Tahoma" pitchFamily="34" charset="0"/>
                <a:ea typeface="Tahoma" pitchFamily="34" charset="0"/>
                <a:cs typeface="Tahoma" pitchFamily="34" charset="0"/>
              </a:rPr>
              <a:t>65% of </a:t>
            </a:r>
            <a:r>
              <a:rPr lang="en-US" sz="1400" b="1" dirty="0" err="1" smtClean="0">
                <a:solidFill>
                  <a:srgbClr val="FFFF66"/>
                </a:solidFill>
                <a:effectLst>
                  <a:outerShdw blurRad="38100" dist="38100" dir="2700000" algn="tl">
                    <a:srgbClr val="000000">
                      <a:alpha val="43137"/>
                    </a:srgbClr>
                  </a:outerShdw>
                </a:effectLst>
                <a:latin typeface="Tahoma" pitchFamily="34" charset="0"/>
                <a:ea typeface="Tahoma" pitchFamily="34" charset="0"/>
                <a:cs typeface="Tahoma" pitchFamily="34" charset="0"/>
              </a:rPr>
              <a:t>pts</a:t>
            </a:r>
            <a:r>
              <a:rPr lang="en-US" sz="1400" b="1" dirty="0" smtClean="0">
                <a:solidFill>
                  <a:srgbClr val="FFFF66"/>
                </a:solidFill>
                <a:effectLst>
                  <a:outerShdw blurRad="38100" dist="38100" dir="2700000" algn="tl">
                    <a:srgbClr val="000000">
                      <a:alpha val="43137"/>
                    </a:srgbClr>
                  </a:outerShdw>
                </a:effectLst>
                <a:latin typeface="Tahoma" pitchFamily="34" charset="0"/>
                <a:ea typeface="Tahoma" pitchFamily="34" charset="0"/>
                <a:cs typeface="Tahoma" pitchFamily="34" charset="0"/>
              </a:rPr>
              <a:t> received 0-2 </a:t>
            </a:r>
            <a:r>
              <a:rPr lang="en-US" sz="1400" b="1" dirty="0" err="1" smtClean="0">
                <a:solidFill>
                  <a:srgbClr val="FFFF66"/>
                </a:solidFill>
                <a:effectLst>
                  <a:outerShdw blurRad="38100" dist="38100" dir="2700000" algn="tl">
                    <a:srgbClr val="000000">
                      <a:alpha val="43137"/>
                    </a:srgbClr>
                  </a:outerShdw>
                </a:effectLst>
                <a:latin typeface="Tahoma" pitchFamily="34" charset="0"/>
                <a:ea typeface="Tahoma" pitchFamily="34" charset="0"/>
                <a:cs typeface="Tahoma" pitchFamily="34" charset="0"/>
              </a:rPr>
              <a:t>antianginal</a:t>
            </a:r>
            <a:r>
              <a:rPr lang="en-US" sz="1400" b="1" dirty="0" smtClean="0">
                <a:solidFill>
                  <a:srgbClr val="FFFF66"/>
                </a:solidFill>
                <a:effectLst>
                  <a:outerShdw blurRad="38100" dist="38100" dir="2700000" algn="tl">
                    <a:srgbClr val="000000">
                      <a:alpha val="43137"/>
                    </a:srgbClr>
                  </a:outerShdw>
                </a:effectLst>
                <a:latin typeface="Tahoma" pitchFamily="34" charset="0"/>
                <a:ea typeface="Tahoma" pitchFamily="34" charset="0"/>
                <a:cs typeface="Tahoma" pitchFamily="34" charset="0"/>
              </a:rPr>
              <a:t> drugs</a:t>
            </a:r>
          </a:p>
          <a:p>
            <a:pPr marL="285750" indent="-285750">
              <a:buClr>
                <a:srgbClr val="FFFF00"/>
              </a:buClr>
              <a:buFont typeface="Wingdings" pitchFamily="2" charset="2"/>
              <a:buChar char="§"/>
            </a:pPr>
            <a:r>
              <a:rPr lang="en-US" sz="1400" b="1" dirty="0" smtClean="0">
                <a:solidFill>
                  <a:srgbClr val="FFFF66"/>
                </a:solidFill>
                <a:effectLst>
                  <a:outerShdw blurRad="38100" dist="38100" dir="2700000" algn="tl">
                    <a:srgbClr val="000000">
                      <a:alpha val="43137"/>
                    </a:srgbClr>
                  </a:outerShdw>
                </a:effectLst>
                <a:latin typeface="Tahoma" pitchFamily="34" charset="0"/>
                <a:ea typeface="Tahoma" pitchFamily="34" charset="0"/>
                <a:cs typeface="Tahoma" pitchFamily="34" charset="0"/>
              </a:rPr>
              <a:t>No </a:t>
            </a:r>
            <a:r>
              <a:rPr lang="en-US" sz="1400" b="1" dirty="0" err="1" smtClean="0">
                <a:solidFill>
                  <a:srgbClr val="FFFF66"/>
                </a:solidFill>
                <a:effectLst>
                  <a:outerShdw blurRad="38100" dist="38100" dir="2700000" algn="tl">
                    <a:srgbClr val="000000">
                      <a:alpha val="43137"/>
                    </a:srgbClr>
                  </a:outerShdw>
                </a:effectLst>
                <a:latin typeface="Tahoma" pitchFamily="34" charset="0"/>
                <a:ea typeface="Tahoma" pitchFamily="34" charset="0"/>
                <a:cs typeface="Tahoma" pitchFamily="34" charset="0"/>
              </a:rPr>
              <a:t>ranolazine</a:t>
            </a:r>
            <a:r>
              <a:rPr lang="en-US" sz="1400" b="1" dirty="0" smtClean="0">
                <a:solidFill>
                  <a:srgbClr val="FFFF66"/>
                </a:solidFill>
                <a:effectLst>
                  <a:outerShdw blurRad="38100" dist="38100" dir="2700000" algn="tl">
                    <a:srgbClr val="000000">
                      <a:alpha val="43137"/>
                    </a:srgbClr>
                  </a:outerShdw>
                </a:effectLst>
                <a:latin typeface="Tahoma" pitchFamily="34" charset="0"/>
                <a:ea typeface="Tahoma" pitchFamily="34" charset="0"/>
                <a:cs typeface="Tahoma" pitchFamily="34" charset="0"/>
              </a:rPr>
              <a:t> treatment</a:t>
            </a:r>
            <a:endParaRPr lang="en-US" sz="1400" b="1" dirty="0">
              <a:solidFill>
                <a:srgbClr val="FFFF66"/>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17663952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2" name="Rettangolo 11"/>
          <p:cNvSpPr/>
          <p:nvPr/>
        </p:nvSpPr>
        <p:spPr>
          <a:xfrm>
            <a:off x="467544" y="1124744"/>
            <a:ext cx="8208912" cy="5472608"/>
          </a:xfrm>
          <a:prstGeom prst="rect">
            <a:avLst/>
          </a:prstGeom>
          <a:solidFill>
            <a:srgbClr val="CCECFF">
              <a:alpha val="1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solidFill>
                <a:prstClr val="white"/>
              </a:solidFill>
            </a:endParaRPr>
          </a:p>
        </p:txBody>
      </p:sp>
      <p:pic>
        <p:nvPicPr>
          <p:cNvPr id="5" name="Picture 5" descr="Image"/>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rcRect l="7049" t="4652" b="45949"/>
          <a:stretch/>
        </p:blipFill>
        <p:spPr>
          <a:xfrm>
            <a:off x="1772519" y="1765521"/>
            <a:ext cx="2940676" cy="2184110"/>
          </a:xfrm>
          <a:prstGeom prst="rect">
            <a:avLst/>
          </a:prstGeom>
        </p:spPr>
      </p:pic>
      <p:pic>
        <p:nvPicPr>
          <p:cNvPr id="6" name="Picture 5" descr="Image"/>
          <p:cNvPicPr>
            <a:picLocks noChangeAspect="1"/>
          </p:cNvPicPr>
          <p:nvPr/>
        </p:nvPicPr>
        <p:blipFill rotWithShape="1">
          <a:blip r:embed="rId4"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rcRect l="7334" t="59673" r="8033"/>
          <a:stretch/>
        </p:blipFill>
        <p:spPr>
          <a:xfrm>
            <a:off x="4863110" y="1765522"/>
            <a:ext cx="3237282" cy="2197284"/>
          </a:xfrm>
          <a:prstGeom prst="rect">
            <a:avLst/>
          </a:prstGeom>
        </p:spPr>
      </p:pic>
      <p:sp>
        <p:nvSpPr>
          <p:cNvPr id="2" name="CasellaDiTesto 1"/>
          <p:cNvSpPr txBox="1"/>
          <p:nvPr/>
        </p:nvSpPr>
        <p:spPr>
          <a:xfrm>
            <a:off x="1737778" y="1312304"/>
            <a:ext cx="2975417" cy="307777"/>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5400000" scaled="1"/>
            <a:tileRect/>
          </a:gradFill>
        </p:spPr>
        <p:txBody>
          <a:bodyPr wrap="square" rtlCol="0">
            <a:spAutoFit/>
          </a:bodyPr>
          <a:lstStyle/>
          <a:p>
            <a:pPr algn="ctr"/>
            <a:r>
              <a:rPr lang="it-IT" sz="1400" b="1" dirty="0" err="1"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Improvement</a:t>
            </a:r>
            <a:r>
              <a:rPr lang="it-IT" sz="1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 in CCS </a:t>
            </a:r>
            <a:r>
              <a:rPr lang="it-IT" sz="1400" b="1" dirty="0" err="1"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class</a:t>
            </a:r>
            <a:endParaRPr lang="it-IT" sz="1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8" name="CasellaDiTesto 7"/>
          <p:cNvSpPr txBox="1"/>
          <p:nvPr/>
        </p:nvSpPr>
        <p:spPr>
          <a:xfrm>
            <a:off x="4863110" y="1312304"/>
            <a:ext cx="3237282" cy="307777"/>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5400000" scaled="1"/>
            <a:tileRect/>
          </a:gradFill>
        </p:spPr>
        <p:txBody>
          <a:bodyPr wrap="square" rtlCol="0">
            <a:spAutoFit/>
          </a:bodyPr>
          <a:lstStyle/>
          <a:p>
            <a:pPr algn="ctr"/>
            <a:r>
              <a:rPr lang="it-IT" sz="1400" b="1" dirty="0" err="1"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Mean</a:t>
            </a:r>
            <a:r>
              <a:rPr lang="it-IT" sz="1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it-IT" sz="1400" b="1" dirty="0" err="1"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Change</a:t>
            </a:r>
            <a:r>
              <a:rPr lang="it-IT" sz="1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 in CCS </a:t>
            </a:r>
            <a:r>
              <a:rPr lang="it-IT" sz="1400" b="1" dirty="0" err="1"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class</a:t>
            </a:r>
            <a:endParaRPr lang="it-IT" sz="1400" b="1" dirty="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9" name="Rectangle 10"/>
          <p:cNvSpPr>
            <a:spLocks noChangeArrowheads="1"/>
          </p:cNvSpPr>
          <p:nvPr/>
        </p:nvSpPr>
        <p:spPr bwMode="auto">
          <a:xfrm>
            <a:off x="467544" y="188640"/>
            <a:ext cx="8208912" cy="864096"/>
          </a:xfrm>
          <a:prstGeom prst="rect">
            <a:avLst/>
          </a:prstGeom>
          <a:solidFill>
            <a:srgbClr val="006600"/>
          </a:solidFill>
          <a:ln w="6350">
            <a:noFill/>
            <a:miter lim="800000"/>
            <a:headEnd/>
            <a:tailEnd/>
          </a:ln>
        </p:spPr>
        <p:txBody>
          <a:bodyPr anchor="ctr"/>
          <a:lstStyle/>
          <a:p>
            <a:pPr algn="ctr">
              <a:tabLst>
                <a:tab pos="900113" algn="l"/>
              </a:tabLst>
              <a:defRPr/>
            </a:pPr>
            <a:r>
              <a:rPr lang="it-IT" sz="24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Narrowing</a:t>
            </a:r>
            <a:r>
              <a:rPr lang="it-IT" sz="24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 the </a:t>
            </a:r>
            <a:r>
              <a:rPr lang="it-IT" sz="24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coronary</a:t>
            </a:r>
            <a:r>
              <a:rPr lang="it-IT" sz="24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 </a:t>
            </a:r>
            <a:r>
              <a:rPr lang="it-IT" sz="24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sinus</a:t>
            </a:r>
            <a:endParaRPr lang="it-IT" sz="24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endParaRPr>
          </a:p>
          <a:p>
            <a:pPr algn="ctr">
              <a:tabLst>
                <a:tab pos="900113" algn="l"/>
              </a:tabLst>
              <a:defRPr/>
            </a:pPr>
            <a:r>
              <a:rPr lang="it-IT" sz="2000" b="1" i="1" dirty="0"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The COSIRA Trial</a:t>
            </a:r>
            <a:endParaRPr lang="it-IT" sz="2000" b="1" i="1" baseline="30000" dirty="0"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endParaRPr>
          </a:p>
        </p:txBody>
      </p:sp>
      <p:sp>
        <p:nvSpPr>
          <p:cNvPr id="3" name="CasellaDiTesto 2"/>
          <p:cNvSpPr txBox="1"/>
          <p:nvPr/>
        </p:nvSpPr>
        <p:spPr>
          <a:xfrm>
            <a:off x="2591936" y="2484356"/>
            <a:ext cx="564578" cy="215444"/>
          </a:xfrm>
          <a:prstGeom prst="rect">
            <a:avLst/>
          </a:prstGeom>
          <a:noFill/>
        </p:spPr>
        <p:txBody>
          <a:bodyPr wrap="none" rtlCol="0">
            <a:spAutoFit/>
          </a:bodyPr>
          <a:lstStyle/>
          <a:p>
            <a:r>
              <a:rPr lang="it-IT" sz="800" b="1" dirty="0" smtClean="0">
                <a:solidFill>
                  <a:prstClr val="black"/>
                </a:solidFill>
                <a:latin typeface="Tahoma" pitchFamily="34" charset="0"/>
                <a:ea typeface="Tahoma" pitchFamily="34" charset="0"/>
                <a:cs typeface="Tahoma" pitchFamily="34" charset="0"/>
              </a:rPr>
              <a:t>P=0.02</a:t>
            </a:r>
            <a:endParaRPr lang="it-IT" sz="800" b="1" dirty="0">
              <a:solidFill>
                <a:prstClr val="black"/>
              </a:solidFill>
              <a:latin typeface="Tahoma" pitchFamily="34" charset="0"/>
              <a:ea typeface="Tahoma" pitchFamily="34" charset="0"/>
              <a:cs typeface="Tahoma" pitchFamily="34" charset="0"/>
            </a:endParaRPr>
          </a:p>
        </p:txBody>
      </p:sp>
      <p:cxnSp>
        <p:nvCxnSpPr>
          <p:cNvPr id="7" name="Connettore 1 6"/>
          <p:cNvCxnSpPr/>
          <p:nvPr/>
        </p:nvCxnSpPr>
        <p:spPr>
          <a:xfrm flipV="1">
            <a:off x="2664272" y="2691701"/>
            <a:ext cx="0" cy="172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flipV="1">
            <a:off x="3083762" y="2695082"/>
            <a:ext cx="0" cy="5363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2664272" y="2691701"/>
            <a:ext cx="410864"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ttangolo 14"/>
          <p:cNvSpPr/>
          <p:nvPr/>
        </p:nvSpPr>
        <p:spPr>
          <a:xfrm>
            <a:off x="2736280" y="1774148"/>
            <a:ext cx="1440160" cy="180602"/>
          </a:xfrm>
          <a:prstGeom prst="rect">
            <a:avLst/>
          </a:prstGeom>
          <a:solidFill>
            <a:schemeClr val="tx2"/>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20" name="CasellaDiTesto 19"/>
          <p:cNvSpPr txBox="1"/>
          <p:nvPr/>
        </p:nvSpPr>
        <p:spPr>
          <a:xfrm>
            <a:off x="3632114" y="1744352"/>
            <a:ext cx="630301" cy="215444"/>
          </a:xfrm>
          <a:prstGeom prst="rect">
            <a:avLst/>
          </a:prstGeom>
          <a:noFill/>
        </p:spPr>
        <p:txBody>
          <a:bodyPr wrap="none" rtlCol="0">
            <a:spAutoFit/>
          </a:bodyPr>
          <a:lstStyle/>
          <a:p>
            <a:r>
              <a:rPr lang="it-IT" sz="800" b="1" dirty="0" smtClean="0">
                <a:solidFill>
                  <a:prstClr val="black"/>
                </a:solidFill>
                <a:latin typeface="Tahoma" pitchFamily="34" charset="0"/>
                <a:ea typeface="Tahoma" pitchFamily="34" charset="0"/>
                <a:cs typeface="Tahoma" pitchFamily="34" charset="0"/>
              </a:rPr>
              <a:t>P=0.003</a:t>
            </a:r>
            <a:endParaRPr lang="it-IT" sz="800" b="1" dirty="0">
              <a:solidFill>
                <a:prstClr val="black"/>
              </a:solidFill>
              <a:latin typeface="Tahoma" pitchFamily="34" charset="0"/>
              <a:ea typeface="Tahoma" pitchFamily="34" charset="0"/>
              <a:cs typeface="Tahoma" pitchFamily="34" charset="0"/>
            </a:endParaRPr>
          </a:p>
        </p:txBody>
      </p:sp>
      <p:cxnSp>
        <p:nvCxnSpPr>
          <p:cNvPr id="22" name="Connettore 1 21"/>
          <p:cNvCxnSpPr/>
          <p:nvPr/>
        </p:nvCxnSpPr>
        <p:spPr>
          <a:xfrm flipV="1">
            <a:off x="4167070" y="1963704"/>
            <a:ext cx="0" cy="71937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ttore 1 22"/>
          <p:cNvCxnSpPr/>
          <p:nvPr/>
        </p:nvCxnSpPr>
        <p:spPr>
          <a:xfrm>
            <a:off x="3738954" y="1951170"/>
            <a:ext cx="4374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nettore 1 27"/>
          <p:cNvCxnSpPr/>
          <p:nvPr/>
        </p:nvCxnSpPr>
        <p:spPr>
          <a:xfrm>
            <a:off x="3738954" y="197704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nettore 1 28"/>
          <p:cNvCxnSpPr/>
          <p:nvPr/>
        </p:nvCxnSpPr>
        <p:spPr>
          <a:xfrm flipV="1">
            <a:off x="3744392" y="1946124"/>
            <a:ext cx="0" cy="86230"/>
          </a:xfrm>
          <a:prstGeom prst="line">
            <a:avLst/>
          </a:prstGeom>
        </p:spPr>
        <p:style>
          <a:lnRef idx="1">
            <a:schemeClr val="accent1"/>
          </a:lnRef>
          <a:fillRef idx="0">
            <a:schemeClr val="accent1"/>
          </a:fillRef>
          <a:effectRef idx="0">
            <a:schemeClr val="accent1"/>
          </a:effectRef>
          <a:fontRef idx="minor">
            <a:schemeClr val="tx1"/>
          </a:fontRef>
        </p:style>
      </p:cxnSp>
      <p:pic>
        <p:nvPicPr>
          <p:cNvPr id="34" name="Picture 5" descr="Image"/>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rcRect l="61575" t="4652" r="19213" b="89857"/>
          <a:stretch/>
        </p:blipFill>
        <p:spPr>
          <a:xfrm>
            <a:off x="2356771" y="2032354"/>
            <a:ext cx="615002" cy="242798"/>
          </a:xfrm>
          <a:prstGeom prst="rect">
            <a:avLst/>
          </a:prstGeom>
        </p:spPr>
      </p:pic>
      <p:pic>
        <p:nvPicPr>
          <p:cNvPr id="35" name="Picture 5" descr="Image"/>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rcRect l="38100" t="4652" r="39358" b="89857"/>
          <a:stretch/>
        </p:blipFill>
        <p:spPr>
          <a:xfrm>
            <a:off x="2353576" y="1846958"/>
            <a:ext cx="721560" cy="242798"/>
          </a:xfrm>
          <a:prstGeom prst="rect">
            <a:avLst/>
          </a:prstGeom>
        </p:spPr>
      </p:pic>
      <p:sp>
        <p:nvSpPr>
          <p:cNvPr id="36" name="CasellaDiTesto 35"/>
          <p:cNvSpPr txBox="1"/>
          <p:nvPr/>
        </p:nvSpPr>
        <p:spPr>
          <a:xfrm>
            <a:off x="6382816" y="2004474"/>
            <a:ext cx="630301" cy="215444"/>
          </a:xfrm>
          <a:prstGeom prst="rect">
            <a:avLst/>
          </a:prstGeom>
          <a:noFill/>
        </p:spPr>
        <p:txBody>
          <a:bodyPr wrap="none" rtlCol="0">
            <a:spAutoFit/>
          </a:bodyPr>
          <a:lstStyle/>
          <a:p>
            <a:r>
              <a:rPr lang="it-IT" sz="800" b="1" dirty="0" smtClean="0">
                <a:solidFill>
                  <a:prstClr val="black"/>
                </a:solidFill>
                <a:latin typeface="Tahoma" pitchFamily="34" charset="0"/>
                <a:ea typeface="Tahoma" pitchFamily="34" charset="0"/>
                <a:cs typeface="Tahoma" pitchFamily="34" charset="0"/>
              </a:rPr>
              <a:t>P=0.001</a:t>
            </a:r>
            <a:endParaRPr lang="it-IT" sz="800" b="1" dirty="0">
              <a:solidFill>
                <a:prstClr val="black"/>
              </a:solidFill>
              <a:latin typeface="Tahoma" pitchFamily="34" charset="0"/>
              <a:ea typeface="Tahoma" pitchFamily="34" charset="0"/>
              <a:cs typeface="Tahoma" pitchFamily="34" charset="0"/>
            </a:endParaRPr>
          </a:p>
        </p:txBody>
      </p:sp>
      <p:grpSp>
        <p:nvGrpSpPr>
          <p:cNvPr id="42" name="Gruppo 41"/>
          <p:cNvGrpSpPr/>
          <p:nvPr/>
        </p:nvGrpSpPr>
        <p:grpSpPr>
          <a:xfrm>
            <a:off x="1772519" y="4017398"/>
            <a:ext cx="6327873" cy="2188704"/>
            <a:chOff x="1340471" y="4017398"/>
            <a:chExt cx="6327873" cy="2188704"/>
          </a:xfrm>
        </p:grpSpPr>
        <p:pic>
          <p:nvPicPr>
            <p:cNvPr id="37" name="Picture 5" descr="Image"/>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t="9731" r="50000"/>
            <a:stretch/>
          </p:blipFill>
          <p:spPr>
            <a:xfrm>
              <a:off x="1340471" y="4017398"/>
              <a:ext cx="2940676" cy="2188704"/>
            </a:xfrm>
            <a:prstGeom prst="rect">
              <a:avLst/>
            </a:prstGeom>
          </p:spPr>
        </p:pic>
        <p:pic>
          <p:nvPicPr>
            <p:cNvPr id="41" name="Picture 5" descr="Image"/>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l="50279" t="9731" r="1"/>
            <a:stretch/>
          </p:blipFill>
          <p:spPr>
            <a:xfrm>
              <a:off x="4431062" y="4017398"/>
              <a:ext cx="3237282" cy="2188704"/>
            </a:xfrm>
            <a:prstGeom prst="rect">
              <a:avLst/>
            </a:prstGeom>
          </p:spPr>
        </p:pic>
        <p:pic>
          <p:nvPicPr>
            <p:cNvPr id="38" name="Picture 5" descr="Image"/>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rcRect l="61575" t="4652" r="19213" b="89857"/>
            <a:stretch/>
          </p:blipFill>
          <p:spPr>
            <a:xfrm>
              <a:off x="6052897" y="4350810"/>
              <a:ext cx="615002" cy="242798"/>
            </a:xfrm>
            <a:prstGeom prst="rect">
              <a:avLst/>
            </a:prstGeom>
          </p:spPr>
        </p:pic>
        <p:pic>
          <p:nvPicPr>
            <p:cNvPr id="39" name="Picture 5" descr="Image"/>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rcRect l="38100" t="4652" r="39358" b="89857"/>
            <a:stretch/>
          </p:blipFill>
          <p:spPr>
            <a:xfrm>
              <a:off x="6049702" y="4165414"/>
              <a:ext cx="721560" cy="242798"/>
            </a:xfrm>
            <a:prstGeom prst="rect">
              <a:avLst/>
            </a:prstGeom>
          </p:spPr>
        </p:pic>
      </p:grpSp>
      <p:sp>
        <p:nvSpPr>
          <p:cNvPr id="43" name="CasellaDiTesto 42"/>
          <p:cNvSpPr txBox="1"/>
          <p:nvPr/>
        </p:nvSpPr>
        <p:spPr>
          <a:xfrm>
            <a:off x="588134" y="2492896"/>
            <a:ext cx="1080119" cy="523220"/>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p:spPr>
        <p:txBody>
          <a:bodyPr wrap="square" rtlCol="0">
            <a:spAutoFit/>
          </a:bodyPr>
          <a:lstStyle/>
          <a:p>
            <a:pPr algn="ctr"/>
            <a:r>
              <a:rPr lang="it-IT" sz="1400" b="1" dirty="0" err="1"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Primary</a:t>
            </a:r>
            <a:endParaRPr lang="it-IT" sz="1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pPr algn="ctr"/>
            <a:r>
              <a:rPr lang="it-IT" sz="1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end-</a:t>
            </a:r>
            <a:r>
              <a:rPr lang="it-IT" sz="1400" b="1" dirty="0" err="1"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point</a:t>
            </a:r>
            <a:endParaRPr lang="it-IT" sz="1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84179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0" name="Rettangolo 29"/>
          <p:cNvSpPr/>
          <p:nvPr/>
        </p:nvSpPr>
        <p:spPr>
          <a:xfrm>
            <a:off x="467544" y="1628800"/>
            <a:ext cx="8208912" cy="4176464"/>
          </a:xfrm>
          <a:prstGeom prst="rect">
            <a:avLst/>
          </a:prstGeom>
          <a:solidFill>
            <a:srgbClr val="CCECFF">
              <a:alpha val="1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solidFill>
                <a:prstClr val="white"/>
              </a:solidFill>
            </a:endParaRPr>
          </a:p>
        </p:txBody>
      </p:sp>
      <p:sp>
        <p:nvSpPr>
          <p:cNvPr id="9" name="Rectangle 10"/>
          <p:cNvSpPr>
            <a:spLocks noChangeArrowheads="1"/>
          </p:cNvSpPr>
          <p:nvPr/>
        </p:nvSpPr>
        <p:spPr bwMode="auto">
          <a:xfrm>
            <a:off x="467544" y="620688"/>
            <a:ext cx="8208912" cy="864096"/>
          </a:xfrm>
          <a:prstGeom prst="rect">
            <a:avLst/>
          </a:prstGeom>
          <a:solidFill>
            <a:srgbClr val="006600"/>
          </a:solidFill>
          <a:ln w="6350">
            <a:noFill/>
            <a:miter lim="800000"/>
            <a:headEnd/>
            <a:tailEnd/>
          </a:ln>
        </p:spPr>
        <p:txBody>
          <a:bodyPr anchor="ctr"/>
          <a:lstStyle/>
          <a:p>
            <a:pPr algn="ctr">
              <a:tabLst>
                <a:tab pos="900113" algn="l"/>
              </a:tabLst>
              <a:defRPr/>
            </a:pPr>
            <a:r>
              <a:rPr lang="it-IT" sz="24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Narrowing</a:t>
            </a:r>
            <a:r>
              <a:rPr lang="it-IT" sz="24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 the </a:t>
            </a:r>
            <a:r>
              <a:rPr lang="it-IT" sz="24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coronary</a:t>
            </a:r>
            <a:r>
              <a:rPr lang="it-IT" sz="24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 </a:t>
            </a:r>
            <a:r>
              <a:rPr lang="it-IT" sz="24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sinus</a:t>
            </a:r>
            <a:endParaRPr lang="it-IT" sz="24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endParaRPr>
          </a:p>
          <a:p>
            <a:pPr algn="ctr">
              <a:tabLst>
                <a:tab pos="900113" algn="l"/>
              </a:tabLst>
              <a:defRPr/>
            </a:pPr>
            <a:r>
              <a:rPr lang="it-IT" sz="2000" b="1" i="1" dirty="0"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The COSIRA Trial</a:t>
            </a:r>
            <a:endParaRPr lang="it-IT" sz="2000" b="1" i="1" baseline="30000" dirty="0"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endParaRPr>
          </a:p>
        </p:txBody>
      </p:sp>
      <p:sp>
        <p:nvSpPr>
          <p:cNvPr id="4" name="CasellaDiTesto 3"/>
          <p:cNvSpPr txBox="1"/>
          <p:nvPr/>
        </p:nvSpPr>
        <p:spPr>
          <a:xfrm>
            <a:off x="1681384" y="1988840"/>
            <a:ext cx="5781232" cy="3416320"/>
          </a:xfrm>
          <a:prstGeom prst="rect">
            <a:avLst/>
          </a:prstGeom>
          <a:noFill/>
        </p:spPr>
        <p:txBody>
          <a:bodyPr wrap="square" rtlCol="0">
            <a:spAutoFit/>
          </a:bodyPr>
          <a:lstStyle/>
          <a:p>
            <a:pPr algn="ctr"/>
            <a:r>
              <a:rPr lang="it-IT"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Quality</a:t>
            </a:r>
            <a:r>
              <a:rPr lang="it-IT"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of life  </a:t>
            </a:r>
            <a:r>
              <a:rPr lang="it-IT"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as</a:t>
            </a:r>
            <a:r>
              <a:rPr lang="it-IT"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assessed</a:t>
            </a:r>
            <a:r>
              <a:rPr lang="it-IT"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with the use of the Seattle Angina </a:t>
            </a:r>
            <a:r>
              <a:rPr lang="it-IT"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Questionnaire</a:t>
            </a:r>
            <a:endParaRPr lang="it-IT"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lgn="ctr"/>
            <a:r>
              <a:rPr lang="it-IT" sz="16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r>
              <a:rPr lang="it-IT" sz="1600"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improvement</a:t>
            </a:r>
            <a:r>
              <a:rPr lang="it-IT" sz="1600"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on a 100-point scale)</a:t>
            </a:r>
          </a:p>
          <a:p>
            <a:pPr algn="ctr"/>
            <a:endParaRPr lang="it-IT"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lgn="ctr"/>
            <a:r>
              <a:rPr lang="it-IT" b="1" dirty="0" smtClean="0">
                <a:solidFill>
                  <a:srgbClr val="FFFF99"/>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17.6 (</a:t>
            </a:r>
            <a:r>
              <a:rPr lang="it-IT" b="1" dirty="0" err="1" smtClean="0">
                <a:solidFill>
                  <a:srgbClr val="FFFF99"/>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Reducer</a:t>
            </a:r>
            <a:r>
              <a:rPr lang="it-IT" b="1" dirty="0" smtClean="0">
                <a:solidFill>
                  <a:srgbClr val="FFFF99"/>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vs. 7.6 (Placebo) </a:t>
            </a:r>
            <a:r>
              <a:rPr lang="it-IT" b="1" dirty="0" err="1" smtClean="0">
                <a:solidFill>
                  <a:srgbClr val="FFFF99"/>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points</a:t>
            </a:r>
            <a:r>
              <a:rPr lang="it-IT" b="1" dirty="0" smtClean="0">
                <a:solidFill>
                  <a:srgbClr val="FFFF99"/>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(p=0.03)</a:t>
            </a:r>
          </a:p>
          <a:p>
            <a:pPr algn="ctr"/>
            <a:endParaRPr lang="it-IT" b="1" dirty="0">
              <a:solidFill>
                <a:srgbClr val="FFFF99"/>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lgn="ctr"/>
            <a:r>
              <a:rPr lang="it-IT"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No </a:t>
            </a:r>
            <a:r>
              <a:rPr lang="it-IT"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significant</a:t>
            </a:r>
            <a:r>
              <a:rPr lang="it-IT"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difference</a:t>
            </a:r>
            <a:r>
              <a:rPr lang="it-IT"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between</a:t>
            </a:r>
            <a:r>
              <a:rPr lang="it-IT"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groups</a:t>
            </a:r>
            <a:r>
              <a:rPr lang="it-IT"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in </a:t>
            </a:r>
            <a:r>
              <a:rPr lang="it-IT"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improvement</a:t>
            </a:r>
            <a:r>
              <a:rPr lang="it-IT"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in </a:t>
            </a:r>
            <a:r>
              <a:rPr lang="it-IT"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exercise</a:t>
            </a:r>
            <a:r>
              <a:rPr lang="it-IT"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time or in the </a:t>
            </a:r>
            <a:r>
              <a:rPr lang="it-IT"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mean</a:t>
            </a:r>
            <a:r>
              <a:rPr lang="it-IT"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change</a:t>
            </a:r>
            <a:r>
              <a:rPr lang="it-IT"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in the </a:t>
            </a:r>
            <a:r>
              <a:rPr lang="it-IT"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wall-motion</a:t>
            </a:r>
            <a:r>
              <a:rPr lang="it-IT"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index</a:t>
            </a:r>
            <a:r>
              <a:rPr lang="it-IT"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as</a:t>
            </a:r>
            <a:r>
              <a:rPr lang="it-IT"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assessed</a:t>
            </a:r>
            <a:r>
              <a:rPr lang="it-IT"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by </a:t>
            </a:r>
            <a:r>
              <a:rPr lang="it-IT"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means</a:t>
            </a:r>
            <a:r>
              <a:rPr lang="it-IT"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of </a:t>
            </a:r>
            <a:r>
              <a:rPr lang="it-IT"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dobutamine</a:t>
            </a:r>
            <a:r>
              <a:rPr lang="it-IT"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it-IT" b="1"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echocardiography</a:t>
            </a:r>
            <a:endParaRPr lang="it-IT" b="1" dirty="0"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lgn="ctr"/>
            <a:endParaRPr lang="it-IT" dirty="0">
              <a:solidFill>
                <a:prstClr val="white"/>
              </a:solidFill>
            </a:endParaRPr>
          </a:p>
        </p:txBody>
      </p:sp>
    </p:spTree>
    <p:extLst>
      <p:ext uri="{BB962C8B-B14F-4D97-AF65-F5344CB8AC3E}">
        <p14:creationId xmlns:p14="http://schemas.microsoft.com/office/powerpoint/2010/main" val="221803343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3" name="Rettangolo 12"/>
          <p:cNvSpPr/>
          <p:nvPr/>
        </p:nvSpPr>
        <p:spPr>
          <a:xfrm>
            <a:off x="467544" y="2132856"/>
            <a:ext cx="8208912" cy="3672408"/>
          </a:xfrm>
          <a:prstGeom prst="rect">
            <a:avLst/>
          </a:prstGeom>
          <a:solidFill>
            <a:srgbClr val="CCECFF">
              <a:alpha val="1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solidFill>
                <a:prstClr val="white"/>
              </a:solidFill>
            </a:endParaRPr>
          </a:p>
        </p:txBody>
      </p:sp>
      <p:sp>
        <p:nvSpPr>
          <p:cNvPr id="8" name="Rectangle 2"/>
          <p:cNvSpPr txBox="1">
            <a:spLocks noChangeArrowheads="1"/>
          </p:cNvSpPr>
          <p:nvPr/>
        </p:nvSpPr>
        <p:spPr>
          <a:xfrm>
            <a:off x="671041" y="2492896"/>
            <a:ext cx="7807680" cy="3024336"/>
          </a:xfrm>
          <a:prstGeom prst="rect">
            <a:avLst/>
          </a:prstGeom>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7922" algn="just">
              <a:lnSpc>
                <a:spcPct val="92000"/>
              </a:lnSpc>
              <a:spcAft>
                <a:spcPts val="806"/>
              </a:spcAft>
              <a:buSzPct val="100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6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In this small clinical trial, implantation of the coronary-sinus reducing device was associated with significant improvement in symptoms and quality of life in patients with refractory angina who were not candidates for revascularization</a:t>
            </a:r>
          </a:p>
          <a:p>
            <a:pPr marL="97922" algn="just">
              <a:lnSpc>
                <a:spcPct val="92000"/>
              </a:lnSpc>
              <a:spcAft>
                <a:spcPts val="806"/>
              </a:spcAft>
              <a:buSzPct val="100000"/>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GB" sz="1600" b="1" dirty="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pPr marL="97922" algn="just">
              <a:lnSpc>
                <a:spcPct val="92000"/>
              </a:lnSpc>
              <a:spcAft>
                <a:spcPts val="806"/>
              </a:spcAft>
              <a:buSzPct val="100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600" b="1" u="sng"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Pros</a:t>
            </a:r>
            <a:r>
              <a:rPr lang="en-GB" sz="1600" b="1"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a:t>
            </a:r>
            <a:r>
              <a:rPr lang="en-GB" sz="16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 High-quality trial, well defined population, rigorous determination of lack of suitability for revascularization, refractory angina, substantial ischemia in the left circulation</a:t>
            </a:r>
          </a:p>
          <a:p>
            <a:pPr marL="97922" algn="just">
              <a:lnSpc>
                <a:spcPct val="92000"/>
              </a:lnSpc>
              <a:spcAft>
                <a:spcPts val="806"/>
              </a:spcAft>
              <a:buSzPct val="100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600" b="1" u="sng"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Cons:</a:t>
            </a:r>
            <a:r>
              <a:rPr lang="en-GB" sz="16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 the small number of </a:t>
            </a:r>
            <a:r>
              <a:rPr lang="en-GB" sz="1600" b="1" dirty="0" err="1"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pts</a:t>
            </a:r>
            <a:r>
              <a:rPr lang="en-GB" sz="16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 does not allow to provide definitive information neither on the primary end-point nor on non-invasive end-point. </a:t>
            </a:r>
            <a:endParaRPr lang="en-GB" sz="1600" b="1" dirty="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9" name="Rectangle 10"/>
          <p:cNvSpPr>
            <a:spLocks noChangeArrowheads="1"/>
          </p:cNvSpPr>
          <p:nvPr/>
        </p:nvSpPr>
        <p:spPr bwMode="auto">
          <a:xfrm>
            <a:off x="467544" y="1124744"/>
            <a:ext cx="8208912" cy="864096"/>
          </a:xfrm>
          <a:prstGeom prst="rect">
            <a:avLst/>
          </a:prstGeom>
          <a:solidFill>
            <a:srgbClr val="006600"/>
          </a:solidFill>
          <a:ln w="6350">
            <a:noFill/>
            <a:miter lim="800000"/>
            <a:headEnd/>
            <a:tailEnd/>
          </a:ln>
        </p:spPr>
        <p:txBody>
          <a:bodyPr anchor="ctr"/>
          <a:lstStyle/>
          <a:p>
            <a:pPr algn="ctr">
              <a:tabLst>
                <a:tab pos="900113" algn="l"/>
              </a:tabLst>
              <a:defRPr/>
            </a:pPr>
            <a:r>
              <a:rPr lang="it-IT" sz="24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Narrowing</a:t>
            </a:r>
            <a:r>
              <a:rPr lang="it-IT" sz="24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 the </a:t>
            </a:r>
            <a:r>
              <a:rPr lang="it-IT" sz="24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coronary</a:t>
            </a:r>
            <a:r>
              <a:rPr lang="it-IT" sz="24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 </a:t>
            </a:r>
            <a:r>
              <a:rPr lang="it-IT" sz="24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sinus</a:t>
            </a:r>
            <a:endParaRPr lang="it-IT" sz="24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endParaRPr>
          </a:p>
          <a:p>
            <a:pPr algn="ctr">
              <a:tabLst>
                <a:tab pos="900113" algn="l"/>
              </a:tabLst>
              <a:defRPr/>
            </a:pPr>
            <a:r>
              <a:rPr lang="it-IT" sz="2000" b="1" i="1" dirty="0"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The COSIRA Trial: </a:t>
            </a:r>
            <a:r>
              <a:rPr lang="it-IT" sz="2000" b="1" i="1" dirty="0" err="1"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conclusions</a:t>
            </a:r>
            <a:endParaRPr lang="it-IT" sz="2000" b="1" i="1" baseline="30000" dirty="0"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endParaRPr>
          </a:p>
        </p:txBody>
      </p:sp>
    </p:spTree>
    <p:extLst>
      <p:ext uri="{BB962C8B-B14F-4D97-AF65-F5344CB8AC3E}">
        <p14:creationId xmlns:p14="http://schemas.microsoft.com/office/powerpoint/2010/main" val="13633615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7464"/>
            <a:ext cx="8229600" cy="638944"/>
          </a:xfrm>
        </p:spPr>
        <p:txBody>
          <a:bodyPr>
            <a:normAutofit/>
          </a:bodyPr>
          <a:lstStyle/>
          <a:p>
            <a:pPr algn="ctr"/>
            <a:r>
              <a:rPr lang="it-IT" sz="3600" b="1" dirty="0" smtClean="0">
                <a:solidFill>
                  <a:srgbClr val="00060C"/>
                </a:solidFill>
                <a:latin typeface="Arial Black" panose="020B0A04020102020204" pitchFamily="34" charset="0"/>
              </a:rPr>
              <a:t>Angina pectoris cronica</a:t>
            </a:r>
          </a:p>
        </p:txBody>
      </p:sp>
      <p:sp>
        <p:nvSpPr>
          <p:cNvPr id="8" name="Segnaposto contenuto 7"/>
          <p:cNvSpPr>
            <a:spLocks noGrp="1"/>
          </p:cNvSpPr>
          <p:nvPr>
            <p:ph idx="1"/>
          </p:nvPr>
        </p:nvSpPr>
        <p:spPr>
          <a:xfrm>
            <a:off x="71406" y="836712"/>
            <a:ext cx="8928992" cy="1493520"/>
          </a:xfrm>
          <a:solidFill>
            <a:srgbClr val="FFC000"/>
          </a:solidFill>
          <a:ln w="38100">
            <a:solidFill>
              <a:srgbClr val="00060C"/>
            </a:solidFill>
          </a:ln>
        </p:spPr>
        <p:txBody>
          <a:bodyPr>
            <a:noAutofit/>
          </a:bodyPr>
          <a:lstStyle/>
          <a:p>
            <a:pPr>
              <a:spcBef>
                <a:spcPct val="0"/>
              </a:spcBef>
              <a:buNone/>
            </a:pPr>
            <a:r>
              <a:rPr lang="it-IT" sz="3000" b="1" dirty="0" smtClean="0">
                <a:solidFill>
                  <a:srgbClr val="00060C"/>
                </a:solidFill>
                <a:latin typeface="+mj-lt"/>
                <a:ea typeface="+mj-ea"/>
                <a:cs typeface="+mj-cs"/>
              </a:rPr>
              <a:t>Malattie cardiovascolari: 869.724 morti (anno 2004)</a:t>
            </a:r>
          </a:p>
          <a:p>
            <a:pPr>
              <a:spcBef>
                <a:spcPct val="0"/>
              </a:spcBef>
              <a:buNone/>
            </a:pPr>
            <a:endParaRPr lang="it-IT" sz="3000" b="1" dirty="0" smtClean="0">
              <a:solidFill>
                <a:srgbClr val="00060C"/>
              </a:solidFill>
              <a:latin typeface="+mj-lt"/>
              <a:ea typeface="+mj-ea"/>
              <a:cs typeface="+mj-cs"/>
            </a:endParaRPr>
          </a:p>
          <a:p>
            <a:pPr>
              <a:spcBef>
                <a:spcPct val="0"/>
              </a:spcBef>
              <a:buNone/>
            </a:pPr>
            <a:r>
              <a:rPr lang="it-IT" sz="3000" b="1" dirty="0" smtClean="0">
                <a:solidFill>
                  <a:srgbClr val="00060C"/>
                </a:solidFill>
              </a:rPr>
              <a:t>Mortalità nei portatori di CAD cronica: 1.2 2.4%/anno</a:t>
            </a:r>
          </a:p>
          <a:p>
            <a:pPr>
              <a:spcBef>
                <a:spcPct val="0"/>
              </a:spcBef>
              <a:buNone/>
            </a:pPr>
            <a:endParaRPr lang="it-IT" sz="3000" b="1" dirty="0" smtClean="0">
              <a:solidFill>
                <a:srgbClr val="00060C"/>
              </a:solidFill>
              <a:latin typeface="+mj-lt"/>
              <a:ea typeface="+mj-ea"/>
              <a:cs typeface="+mj-cs"/>
            </a:endParaRPr>
          </a:p>
        </p:txBody>
      </p:sp>
      <p:sp>
        <p:nvSpPr>
          <p:cNvPr id="6" name="Rettangolo 5"/>
          <p:cNvSpPr/>
          <p:nvPr/>
        </p:nvSpPr>
        <p:spPr>
          <a:xfrm>
            <a:off x="395536" y="3718539"/>
            <a:ext cx="8424936" cy="2419124"/>
          </a:xfrm>
          <a:prstGeom prst="rect">
            <a:avLst/>
          </a:prstGeom>
        </p:spPr>
        <p:txBody>
          <a:bodyPr wrap="square">
            <a:spAutoFit/>
          </a:bodyPr>
          <a:lstStyle/>
          <a:p>
            <a:pPr marL="274320" indent="-274320" algn="just">
              <a:lnSpc>
                <a:spcPct val="80000"/>
              </a:lnSpc>
              <a:spcBef>
                <a:spcPct val="0"/>
              </a:spcBef>
              <a:buClr>
                <a:schemeClr val="accent3"/>
              </a:buClr>
              <a:buSzPct val="95000"/>
            </a:pPr>
            <a:r>
              <a:rPr lang="it-IT" sz="2700" b="1" dirty="0" smtClean="0">
                <a:latin typeface="+mj-lt"/>
                <a:ea typeface="+mj-ea"/>
                <a:cs typeface="+mj-cs"/>
              </a:rPr>
              <a:t>USA: </a:t>
            </a:r>
            <a:r>
              <a:rPr lang="it-IT" sz="2700" b="1" dirty="0" smtClean="0">
                <a:solidFill>
                  <a:srgbClr val="FF0000"/>
                </a:solidFill>
              </a:rPr>
              <a:t>5-10%</a:t>
            </a:r>
            <a:r>
              <a:rPr lang="it-IT" sz="2700" b="1" dirty="0" smtClean="0"/>
              <a:t> dei paziente anginosi equivalenti  a </a:t>
            </a:r>
            <a:r>
              <a:rPr lang="it-IT" sz="2700" b="1" dirty="0" smtClean="0">
                <a:solidFill>
                  <a:srgbClr val="FF0000"/>
                </a:solidFill>
                <a:latin typeface="+mj-lt"/>
                <a:ea typeface="+mj-ea"/>
                <a:cs typeface="+mj-cs"/>
              </a:rPr>
              <a:t>450.000</a:t>
            </a:r>
            <a:r>
              <a:rPr lang="it-IT" sz="2700" b="1" dirty="0" smtClean="0">
                <a:latin typeface="+mj-lt"/>
                <a:ea typeface="+mj-ea"/>
                <a:cs typeface="+mj-cs"/>
              </a:rPr>
              <a:t>-</a:t>
            </a:r>
            <a:r>
              <a:rPr lang="it-IT" sz="2700" b="1" dirty="0" smtClean="0">
                <a:solidFill>
                  <a:srgbClr val="FF0000"/>
                </a:solidFill>
                <a:latin typeface="+mj-lt"/>
                <a:ea typeface="+mj-ea"/>
                <a:cs typeface="+mj-cs"/>
              </a:rPr>
              <a:t>900.000</a:t>
            </a:r>
            <a:r>
              <a:rPr lang="it-IT" sz="2700" b="1" dirty="0" smtClean="0">
                <a:latin typeface="+mj-lt"/>
                <a:ea typeface="+mj-ea"/>
                <a:cs typeface="+mj-cs"/>
              </a:rPr>
              <a:t> </a:t>
            </a:r>
            <a:r>
              <a:rPr lang="it-IT" sz="2700" b="1" dirty="0" err="1" smtClean="0">
                <a:latin typeface="+mj-lt"/>
                <a:ea typeface="+mj-ea"/>
                <a:cs typeface="+mj-cs"/>
              </a:rPr>
              <a:t>paz</a:t>
            </a:r>
            <a:r>
              <a:rPr lang="it-IT" sz="2700" b="1" dirty="0" smtClean="0">
                <a:latin typeface="+mj-lt"/>
                <a:ea typeface="+mj-ea"/>
                <a:cs typeface="+mj-cs"/>
              </a:rPr>
              <a:t> e a </a:t>
            </a:r>
            <a:r>
              <a:rPr lang="it-IT" sz="2700" b="1" dirty="0" smtClean="0">
                <a:solidFill>
                  <a:srgbClr val="FF0000"/>
                </a:solidFill>
                <a:latin typeface="+mj-lt"/>
                <a:ea typeface="+mj-ea"/>
                <a:cs typeface="+mj-cs"/>
              </a:rPr>
              <a:t>100.000-200.000</a:t>
            </a:r>
            <a:r>
              <a:rPr lang="it-IT" sz="2700" b="1" dirty="0" smtClean="0">
                <a:latin typeface="+mj-lt"/>
                <a:ea typeface="+mj-ea"/>
                <a:cs typeface="+mj-cs"/>
              </a:rPr>
              <a:t>  nuovi casi/anno.</a:t>
            </a:r>
          </a:p>
          <a:p>
            <a:pPr marL="274320" indent="-274320" algn="just">
              <a:lnSpc>
                <a:spcPct val="80000"/>
              </a:lnSpc>
              <a:spcBef>
                <a:spcPct val="0"/>
              </a:spcBef>
              <a:buClr>
                <a:schemeClr val="accent3"/>
              </a:buClr>
              <a:buSzPct val="95000"/>
            </a:pPr>
            <a:endParaRPr lang="it-IT" sz="2700" b="1" dirty="0" smtClean="0">
              <a:latin typeface="+mj-lt"/>
              <a:ea typeface="+mj-ea"/>
              <a:cs typeface="+mj-cs"/>
            </a:endParaRPr>
          </a:p>
          <a:p>
            <a:pPr marL="274320" indent="-274320" algn="just">
              <a:lnSpc>
                <a:spcPct val="80000"/>
              </a:lnSpc>
              <a:spcBef>
                <a:spcPct val="0"/>
              </a:spcBef>
              <a:buClr>
                <a:schemeClr val="accent3"/>
              </a:buClr>
              <a:buSzPct val="95000"/>
            </a:pPr>
            <a:r>
              <a:rPr lang="it-IT" sz="2700" b="1" dirty="0" smtClean="0">
                <a:latin typeface="+mj-lt"/>
                <a:ea typeface="+mj-ea"/>
                <a:cs typeface="+mj-cs"/>
              </a:rPr>
              <a:t> </a:t>
            </a:r>
            <a:r>
              <a:rPr lang="en-US" sz="2700" b="1" dirty="0">
                <a:latin typeface="+mj-lt"/>
                <a:ea typeface="+mj-ea"/>
                <a:cs typeface="+mj-cs"/>
              </a:rPr>
              <a:t>In </a:t>
            </a:r>
            <a:r>
              <a:rPr lang="en-US" sz="2700" b="1" dirty="0" smtClean="0">
                <a:latin typeface="+mj-lt"/>
                <a:ea typeface="+mj-ea"/>
                <a:cs typeface="+mj-cs"/>
              </a:rPr>
              <a:t>Europa, </a:t>
            </a:r>
            <a:r>
              <a:rPr lang="en-US" sz="2700" b="1" dirty="0" err="1" smtClean="0">
                <a:latin typeface="+mj-lt"/>
                <a:ea typeface="+mj-ea"/>
                <a:cs typeface="+mj-cs"/>
              </a:rPr>
              <a:t>l’incidenza</a:t>
            </a:r>
            <a:r>
              <a:rPr lang="en-US" sz="2700" b="1" dirty="0" smtClean="0">
                <a:latin typeface="+mj-lt"/>
                <a:ea typeface="+mj-ea"/>
                <a:cs typeface="+mj-cs"/>
              </a:rPr>
              <a:t> </a:t>
            </a:r>
            <a:r>
              <a:rPr lang="en-US" sz="2700" b="1" dirty="0" err="1" smtClean="0">
                <a:latin typeface="+mj-lt"/>
                <a:ea typeface="+mj-ea"/>
                <a:cs typeface="+mj-cs"/>
              </a:rPr>
              <a:t>annuale</a:t>
            </a:r>
            <a:r>
              <a:rPr lang="en-US" sz="2700" b="1" dirty="0" smtClean="0">
                <a:latin typeface="+mj-lt"/>
                <a:ea typeface="+mj-ea"/>
                <a:cs typeface="+mj-cs"/>
              </a:rPr>
              <a:t> di RA è </a:t>
            </a:r>
            <a:r>
              <a:rPr lang="en-US" sz="2700" b="1" dirty="0" err="1" smtClean="0">
                <a:latin typeface="+mj-lt"/>
                <a:ea typeface="+mj-ea"/>
                <a:cs typeface="+mj-cs"/>
              </a:rPr>
              <a:t>stimata</a:t>
            </a:r>
            <a:r>
              <a:rPr lang="en-US" sz="2700" b="1" dirty="0" smtClean="0">
                <a:latin typeface="+mj-lt"/>
                <a:ea typeface="+mj-ea"/>
                <a:cs typeface="+mj-cs"/>
              </a:rPr>
              <a:t> </a:t>
            </a:r>
            <a:r>
              <a:rPr lang="en-US" sz="2700" b="1" dirty="0" err="1" smtClean="0">
                <a:latin typeface="+mj-lt"/>
                <a:ea typeface="+mj-ea"/>
                <a:cs typeface="+mj-cs"/>
              </a:rPr>
              <a:t>essere</a:t>
            </a:r>
            <a:r>
              <a:rPr lang="en-US" sz="2700" b="1" dirty="0" smtClean="0">
                <a:latin typeface="+mj-lt"/>
                <a:ea typeface="+mj-ea"/>
                <a:cs typeface="+mj-cs"/>
              </a:rPr>
              <a:t> di </a:t>
            </a:r>
            <a:r>
              <a:rPr lang="en-US" sz="2700" b="1" dirty="0">
                <a:solidFill>
                  <a:srgbClr val="FF0000"/>
                </a:solidFill>
                <a:latin typeface="+mj-lt"/>
                <a:ea typeface="+mj-ea"/>
                <a:cs typeface="+mj-cs"/>
              </a:rPr>
              <a:t>30,000–50,000 </a:t>
            </a:r>
            <a:r>
              <a:rPr lang="en-US" sz="2700" b="1" dirty="0" err="1" smtClean="0">
                <a:solidFill>
                  <a:srgbClr val="FF0000"/>
                </a:solidFill>
                <a:latin typeface="+mj-lt"/>
                <a:ea typeface="+mj-ea"/>
                <a:cs typeface="+mj-cs"/>
              </a:rPr>
              <a:t>nuovi</a:t>
            </a:r>
            <a:r>
              <a:rPr lang="en-US" sz="2700" b="1" dirty="0" smtClean="0">
                <a:solidFill>
                  <a:srgbClr val="FF0000"/>
                </a:solidFill>
                <a:latin typeface="+mj-lt"/>
                <a:ea typeface="+mj-ea"/>
                <a:cs typeface="+mj-cs"/>
              </a:rPr>
              <a:t> </a:t>
            </a:r>
            <a:r>
              <a:rPr lang="en-US" sz="2700" b="1" dirty="0" err="1" smtClean="0">
                <a:solidFill>
                  <a:srgbClr val="FF0000"/>
                </a:solidFill>
                <a:latin typeface="+mj-lt"/>
                <a:ea typeface="+mj-ea"/>
                <a:cs typeface="+mj-cs"/>
              </a:rPr>
              <a:t>casi</a:t>
            </a:r>
            <a:r>
              <a:rPr lang="en-US" sz="2700" b="1" dirty="0" smtClean="0">
                <a:solidFill>
                  <a:srgbClr val="FF0000"/>
                </a:solidFill>
                <a:latin typeface="+mj-lt"/>
                <a:ea typeface="+mj-ea"/>
                <a:cs typeface="+mj-cs"/>
              </a:rPr>
              <a:t> per anno</a:t>
            </a:r>
          </a:p>
          <a:p>
            <a:pPr marL="274320" indent="-274320" algn="just">
              <a:lnSpc>
                <a:spcPct val="80000"/>
              </a:lnSpc>
              <a:spcBef>
                <a:spcPct val="0"/>
              </a:spcBef>
              <a:buClr>
                <a:schemeClr val="accent3"/>
              </a:buClr>
              <a:buSzPct val="95000"/>
            </a:pPr>
            <a:endParaRPr lang="en-US" sz="2700" b="1" dirty="0">
              <a:latin typeface="+mj-lt"/>
              <a:ea typeface="+mj-ea"/>
              <a:cs typeface="+mj-cs"/>
            </a:endParaRPr>
          </a:p>
          <a:p>
            <a:pPr marL="274320" indent="-274320" algn="just">
              <a:lnSpc>
                <a:spcPct val="80000"/>
              </a:lnSpc>
              <a:spcBef>
                <a:spcPct val="0"/>
              </a:spcBef>
              <a:buClr>
                <a:schemeClr val="accent3"/>
              </a:buClr>
              <a:buSzPct val="95000"/>
            </a:pPr>
            <a:endParaRPr lang="it-IT" sz="2700" b="1" dirty="0" smtClean="0">
              <a:latin typeface="+mj-lt"/>
              <a:ea typeface="+mj-ea"/>
              <a:cs typeface="+mj-cs"/>
            </a:endParaRPr>
          </a:p>
        </p:txBody>
      </p:sp>
      <p:sp>
        <p:nvSpPr>
          <p:cNvPr id="7" name="Rettangolo 6"/>
          <p:cNvSpPr/>
          <p:nvPr/>
        </p:nvSpPr>
        <p:spPr>
          <a:xfrm>
            <a:off x="449017" y="5601434"/>
            <a:ext cx="8587479" cy="707886"/>
          </a:xfrm>
          <a:prstGeom prst="rect">
            <a:avLst/>
          </a:prstGeom>
        </p:spPr>
        <p:txBody>
          <a:bodyPr wrap="none">
            <a:spAutoFit/>
          </a:bodyPr>
          <a:lstStyle/>
          <a:p>
            <a:pPr>
              <a:spcBef>
                <a:spcPct val="0"/>
              </a:spcBef>
            </a:pPr>
            <a:r>
              <a:rPr lang="it-IT" sz="4000" b="1" dirty="0" smtClean="0">
                <a:solidFill>
                  <a:srgbClr val="FF0000"/>
                </a:solidFill>
                <a:latin typeface="Arial Black" panose="020B0A04020102020204" pitchFamily="34" charset="0"/>
                <a:ea typeface="+mj-ea"/>
                <a:cs typeface="+mj-cs"/>
              </a:rPr>
              <a:t>mortalità media: dal 3 al 21%!</a:t>
            </a:r>
          </a:p>
        </p:txBody>
      </p:sp>
      <p:sp>
        <p:nvSpPr>
          <p:cNvPr id="10" name="Rettangolo 9"/>
          <p:cNvSpPr/>
          <p:nvPr/>
        </p:nvSpPr>
        <p:spPr>
          <a:xfrm>
            <a:off x="971600" y="6372036"/>
            <a:ext cx="2276585" cy="369332"/>
          </a:xfrm>
          <a:prstGeom prst="rect">
            <a:avLst/>
          </a:prstGeom>
        </p:spPr>
        <p:txBody>
          <a:bodyPr wrap="none">
            <a:spAutoFit/>
          </a:bodyPr>
          <a:lstStyle/>
          <a:p>
            <a:pPr>
              <a:spcBef>
                <a:spcPct val="0"/>
              </a:spcBef>
            </a:pPr>
            <a:r>
              <a:rPr lang="it-IT" i="1" dirty="0" smtClean="0"/>
              <a:t>EHJ 2002: 23, 355-370</a:t>
            </a:r>
          </a:p>
        </p:txBody>
      </p:sp>
      <p:sp>
        <p:nvSpPr>
          <p:cNvPr id="11" name="Rettangolo 10"/>
          <p:cNvSpPr/>
          <p:nvPr/>
        </p:nvSpPr>
        <p:spPr>
          <a:xfrm>
            <a:off x="1275809" y="2636912"/>
            <a:ext cx="6911893" cy="646331"/>
          </a:xfrm>
          <a:prstGeom prst="rect">
            <a:avLst/>
          </a:prstGeom>
        </p:spPr>
        <p:txBody>
          <a:bodyPr wrap="none">
            <a:spAutoFit/>
          </a:bodyPr>
          <a:lstStyle/>
          <a:p>
            <a:pPr algn="ctr">
              <a:spcBef>
                <a:spcPct val="0"/>
              </a:spcBef>
            </a:pPr>
            <a:r>
              <a:rPr lang="it-IT" sz="3600" b="1" dirty="0" smtClean="0">
                <a:solidFill>
                  <a:srgbClr val="00060C"/>
                </a:solidFill>
                <a:latin typeface="Arial Black" panose="020B0A04020102020204" pitchFamily="34" charset="0"/>
                <a:ea typeface="+mj-ea"/>
                <a:cs typeface="+mj-cs"/>
              </a:rPr>
              <a:t>Angina pectoris </a:t>
            </a:r>
            <a:r>
              <a:rPr lang="it-IT" sz="3600" b="1" i="1" dirty="0" smtClean="0">
                <a:solidFill>
                  <a:srgbClr val="00060C"/>
                </a:solidFill>
                <a:latin typeface="Arial Black" panose="020B0A04020102020204" pitchFamily="34" charset="0"/>
                <a:ea typeface="+mj-ea"/>
                <a:cs typeface="+mj-cs"/>
              </a:rPr>
              <a:t>refrattaria</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2" name="Rettangolo 11"/>
          <p:cNvSpPr/>
          <p:nvPr/>
        </p:nvSpPr>
        <p:spPr>
          <a:xfrm>
            <a:off x="323528" y="1700808"/>
            <a:ext cx="8580684" cy="4680520"/>
          </a:xfrm>
          <a:prstGeom prst="rect">
            <a:avLst/>
          </a:prstGeom>
          <a:solidFill>
            <a:srgbClr val="CCECFF">
              <a:alpha val="1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solidFill>
                <a:prstClr val="white"/>
              </a:solidFill>
            </a:endParaRPr>
          </a:p>
        </p:txBody>
      </p:sp>
      <p:sp>
        <p:nvSpPr>
          <p:cNvPr id="9" name="Rectangle 10"/>
          <p:cNvSpPr>
            <a:spLocks noChangeArrowheads="1"/>
          </p:cNvSpPr>
          <p:nvPr/>
        </p:nvSpPr>
        <p:spPr bwMode="auto">
          <a:xfrm>
            <a:off x="323528" y="692696"/>
            <a:ext cx="8580684" cy="864096"/>
          </a:xfrm>
          <a:prstGeom prst="rect">
            <a:avLst/>
          </a:prstGeom>
          <a:solidFill>
            <a:srgbClr val="006600"/>
          </a:solidFill>
          <a:ln w="6350">
            <a:noFill/>
            <a:miter lim="800000"/>
            <a:headEnd/>
            <a:tailEnd/>
          </a:ln>
        </p:spPr>
        <p:txBody>
          <a:bodyPr anchor="ctr"/>
          <a:lstStyle/>
          <a:p>
            <a:pPr algn="ctr">
              <a:tabLst>
                <a:tab pos="900113" algn="l"/>
              </a:tabLst>
              <a:defRPr/>
            </a:pPr>
            <a:r>
              <a:rPr lang="it-IT" sz="24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Narrowing</a:t>
            </a:r>
            <a:r>
              <a:rPr lang="it-IT" sz="24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 the </a:t>
            </a:r>
            <a:r>
              <a:rPr lang="it-IT" sz="24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coronary</a:t>
            </a:r>
            <a:r>
              <a:rPr lang="it-IT" sz="24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 </a:t>
            </a:r>
            <a:r>
              <a:rPr lang="it-IT" sz="24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sinus</a:t>
            </a:r>
            <a:endParaRPr lang="it-IT" sz="24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endParaRPr>
          </a:p>
          <a:p>
            <a:pPr algn="ctr">
              <a:tabLst>
                <a:tab pos="900113" algn="l"/>
              </a:tabLst>
              <a:defRPr/>
            </a:pPr>
            <a:r>
              <a:rPr lang="it-IT" sz="2000" b="1" i="1" dirty="0" err="1"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Potential</a:t>
            </a:r>
            <a:r>
              <a:rPr lang="it-IT" sz="2000" b="1" i="1" dirty="0"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 </a:t>
            </a:r>
            <a:r>
              <a:rPr lang="it-IT" sz="2000" b="1" i="1" dirty="0" err="1"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limitations</a:t>
            </a:r>
            <a:r>
              <a:rPr lang="it-IT" sz="2000" b="1" i="1" dirty="0"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 to the </a:t>
            </a:r>
            <a:r>
              <a:rPr lang="it-IT" sz="2000" b="1" i="1" dirty="0" err="1"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device</a:t>
            </a:r>
            <a:r>
              <a:rPr lang="it-IT" sz="2000" b="1" i="1" dirty="0"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 </a:t>
            </a:r>
            <a:r>
              <a:rPr lang="it-IT" sz="2000" b="1" i="1" dirty="0" err="1"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implantation</a:t>
            </a:r>
            <a:endParaRPr lang="it-IT" sz="2000" b="1" i="1" baseline="30000" dirty="0"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endParaRPr>
          </a:p>
        </p:txBody>
      </p:sp>
      <p:pic>
        <p:nvPicPr>
          <p:cNvPr id="6146" name="Picture 2" descr="T:\Cartelle Condivise\Scanner\segremo\20151118182427573_0001.jpg"/>
          <p:cNvPicPr>
            <a:picLocks noChangeAspect="1" noChangeArrowheads="1"/>
          </p:cNvPicPr>
          <p:nvPr/>
        </p:nvPicPr>
        <p:blipFill rotWithShape="1">
          <a:blip r:embed="rId2">
            <a:extLst>
              <a:ext uri="{28A0092B-C50C-407E-A947-70E740481C1C}">
                <a14:useLocalDpi xmlns:a14="http://schemas.microsoft.com/office/drawing/2010/main" val="0"/>
              </a:ext>
            </a:extLst>
          </a:blip>
          <a:srcRect l="24485" t="7290" r="55499" b="60575"/>
          <a:stretch/>
        </p:blipFill>
        <p:spPr bwMode="auto">
          <a:xfrm rot="16200000">
            <a:off x="1861406" y="2736214"/>
            <a:ext cx="1964807" cy="46085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Cartelle Condivise\Scanner\segremo\20151118182427573_0001.jpg"/>
          <p:cNvPicPr>
            <a:picLocks noChangeAspect="1" noChangeArrowheads="1"/>
          </p:cNvPicPr>
          <p:nvPr/>
        </p:nvPicPr>
        <p:blipFill rotWithShape="1">
          <a:blip r:embed="rId2">
            <a:extLst>
              <a:ext uri="{28A0092B-C50C-407E-A947-70E740481C1C}">
                <a14:useLocalDpi xmlns:a14="http://schemas.microsoft.com/office/drawing/2010/main" val="0"/>
              </a:ext>
            </a:extLst>
          </a:blip>
          <a:srcRect l="46951" t="7963" r="35484" b="60172"/>
          <a:stretch/>
        </p:blipFill>
        <p:spPr bwMode="auto">
          <a:xfrm rot="16200000">
            <a:off x="1904218" y="645011"/>
            <a:ext cx="1879182" cy="4608512"/>
          </a:xfrm>
          <a:prstGeom prst="rect">
            <a:avLst/>
          </a:prstGeom>
          <a:noFill/>
          <a:extLst>
            <a:ext uri="{909E8E84-426E-40DD-AFC4-6F175D3DCCD1}">
              <a14:hiddenFill xmlns:a14="http://schemas.microsoft.com/office/drawing/2010/main">
                <a:solidFill>
                  <a:srgbClr val="FFFFFF"/>
                </a:solidFill>
              </a14:hiddenFill>
            </a:ext>
          </a:extLst>
        </p:spPr>
      </p:pic>
      <p:sp>
        <p:nvSpPr>
          <p:cNvPr id="2" name="Ovale 1"/>
          <p:cNvSpPr/>
          <p:nvPr/>
        </p:nvSpPr>
        <p:spPr>
          <a:xfrm>
            <a:off x="2440478" y="4384850"/>
            <a:ext cx="372266" cy="3402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0" name="Ovale 9"/>
          <p:cNvSpPr/>
          <p:nvPr/>
        </p:nvSpPr>
        <p:spPr>
          <a:xfrm>
            <a:off x="556966" y="4898042"/>
            <a:ext cx="792088" cy="7200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3" name="CasellaDiTesto 2"/>
          <p:cNvSpPr txBox="1"/>
          <p:nvPr/>
        </p:nvSpPr>
        <p:spPr>
          <a:xfrm>
            <a:off x="5342553" y="2142736"/>
            <a:ext cx="3400150" cy="1169551"/>
          </a:xfrm>
          <a:prstGeom prst="rect">
            <a:avLst/>
          </a:prstGeom>
          <a:noFill/>
          <a:ln>
            <a:solidFill>
              <a:srgbClr val="FF9900"/>
            </a:solidFill>
          </a:ln>
        </p:spPr>
        <p:txBody>
          <a:bodyPr wrap="square" rtlCol="0">
            <a:spAutoFit/>
          </a:bodyPr>
          <a:lstStyle/>
          <a:p>
            <a:pPr algn="ctr"/>
            <a:r>
              <a:rPr lang="it-IT" sz="1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Wide </a:t>
            </a:r>
            <a:r>
              <a:rPr lang="it-IT" sz="1400" b="1" dirty="0" err="1"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variability</a:t>
            </a:r>
            <a:r>
              <a:rPr lang="it-IT" sz="1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 in CS </a:t>
            </a:r>
            <a:r>
              <a:rPr lang="it-IT" sz="1400" b="1" dirty="0" err="1"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anatomy</a:t>
            </a:r>
            <a:endParaRPr lang="it-IT" sz="1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pPr algn="ctr"/>
            <a:r>
              <a:rPr lang="it-IT" sz="1400" b="1" dirty="0" err="1"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suggesting</a:t>
            </a:r>
            <a:r>
              <a:rPr lang="it-IT" sz="1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 up to 20% </a:t>
            </a:r>
            <a:r>
              <a:rPr lang="it-IT" sz="1400" b="1" dirty="0" err="1"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ineligible</a:t>
            </a:r>
            <a:r>
              <a:rPr lang="it-IT" sz="1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it-IT" sz="1400" b="1" dirty="0" err="1"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pts</a:t>
            </a:r>
            <a:endParaRPr lang="it-IT" sz="1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pPr algn="ctr"/>
            <a:r>
              <a:rPr lang="it-IT" sz="1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a:t>
            </a:r>
          </a:p>
          <a:p>
            <a:pPr algn="ctr"/>
            <a:r>
              <a:rPr lang="it-IT" sz="1400" b="1" dirty="0"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&lt;3% </a:t>
            </a:r>
            <a:r>
              <a:rPr lang="it-IT" sz="1400" b="1" dirty="0" err="1"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pts</a:t>
            </a:r>
            <a:r>
              <a:rPr lang="it-IT" sz="1400" b="1" dirty="0"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 </a:t>
            </a:r>
            <a:r>
              <a:rPr lang="it-IT" sz="1400" b="1" dirty="0" err="1"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excluded</a:t>
            </a:r>
            <a:r>
              <a:rPr lang="it-IT" sz="1400" b="1" dirty="0"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 for </a:t>
            </a:r>
            <a:r>
              <a:rPr lang="it-IT" sz="1400" b="1" dirty="0" err="1"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anatomical</a:t>
            </a:r>
            <a:endParaRPr lang="it-IT" sz="1400" b="1" dirty="0"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endParaRPr>
          </a:p>
          <a:p>
            <a:pPr algn="ctr"/>
            <a:r>
              <a:rPr lang="it-IT" sz="1400" b="1" dirty="0" err="1"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reasons</a:t>
            </a:r>
            <a:r>
              <a:rPr lang="it-IT" sz="1400" b="1" dirty="0"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 </a:t>
            </a:r>
            <a:r>
              <a:rPr lang="it-IT" sz="1400" b="1" dirty="0" err="1"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mainly</a:t>
            </a:r>
            <a:r>
              <a:rPr lang="it-IT" sz="1400" b="1" dirty="0"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 CS </a:t>
            </a:r>
            <a:r>
              <a:rPr lang="it-IT" sz="1400" b="1" dirty="0" err="1"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too</a:t>
            </a:r>
            <a:r>
              <a:rPr lang="it-IT" sz="1400" b="1" dirty="0"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 large</a:t>
            </a:r>
            <a:endParaRPr lang="it-IT" sz="1400" b="1" dirty="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11" name="CasellaDiTesto 10"/>
          <p:cNvSpPr txBox="1"/>
          <p:nvPr/>
        </p:nvSpPr>
        <p:spPr>
          <a:xfrm>
            <a:off x="5342554" y="3436543"/>
            <a:ext cx="3400150" cy="1169551"/>
          </a:xfrm>
          <a:prstGeom prst="rect">
            <a:avLst/>
          </a:prstGeom>
          <a:noFill/>
          <a:ln>
            <a:solidFill>
              <a:srgbClr val="FF9900"/>
            </a:solidFill>
          </a:ln>
        </p:spPr>
        <p:txBody>
          <a:bodyPr wrap="square" rtlCol="0">
            <a:spAutoFit/>
          </a:bodyPr>
          <a:lstStyle/>
          <a:p>
            <a:pPr algn="ctr"/>
            <a:r>
              <a:rPr lang="it-IT" sz="1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Close </a:t>
            </a:r>
            <a:r>
              <a:rPr lang="it-IT" sz="1400" b="1" dirty="0" err="1"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proximity</a:t>
            </a:r>
            <a:r>
              <a:rPr lang="it-IT" sz="1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 with the </a:t>
            </a:r>
            <a:r>
              <a:rPr lang="it-IT" sz="1400" b="1" dirty="0" err="1"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CFx</a:t>
            </a:r>
            <a:r>
              <a:rPr lang="it-IT" sz="1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it-IT" sz="1400" b="1" dirty="0" err="1"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artery</a:t>
            </a:r>
            <a:endParaRPr lang="it-IT" sz="1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pPr algn="ctr"/>
            <a:r>
              <a:rPr lang="it-IT" sz="1400" b="1" dirty="0" err="1"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potential</a:t>
            </a:r>
            <a:r>
              <a:rPr lang="it-IT" sz="1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it-IT" sz="1400" b="1" dirty="0" err="1"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risk</a:t>
            </a:r>
            <a:r>
              <a:rPr lang="it-IT" sz="1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 of AMI</a:t>
            </a:r>
          </a:p>
          <a:p>
            <a:pPr algn="ctr"/>
            <a:r>
              <a:rPr lang="it-IT" sz="1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a:t>
            </a:r>
          </a:p>
          <a:p>
            <a:pPr algn="ctr"/>
            <a:r>
              <a:rPr lang="it-IT" sz="1400" b="1" dirty="0" err="1"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Reducer</a:t>
            </a:r>
            <a:r>
              <a:rPr lang="it-IT" sz="1400" b="1" dirty="0"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 </a:t>
            </a:r>
            <a:r>
              <a:rPr lang="it-IT" sz="1400" b="1" dirty="0" err="1"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usually</a:t>
            </a:r>
            <a:r>
              <a:rPr lang="it-IT" sz="1400" b="1" dirty="0"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 </a:t>
            </a:r>
            <a:r>
              <a:rPr lang="it-IT" sz="1400" b="1" dirty="0" err="1"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implanted</a:t>
            </a:r>
            <a:r>
              <a:rPr lang="it-IT" sz="1400" b="1" dirty="0"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 in </a:t>
            </a:r>
            <a:r>
              <a:rPr lang="it-IT" sz="1400" b="1" dirty="0" err="1"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proximal</a:t>
            </a:r>
            <a:r>
              <a:rPr lang="it-IT" sz="1400" b="1" dirty="0"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 CS far </a:t>
            </a:r>
            <a:r>
              <a:rPr lang="it-IT" sz="1400" b="1" dirty="0" err="1"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away</a:t>
            </a:r>
            <a:r>
              <a:rPr lang="it-IT" sz="1400" b="1" dirty="0"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 </a:t>
            </a:r>
            <a:r>
              <a:rPr lang="it-IT" sz="1400" b="1" dirty="0" err="1"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form</a:t>
            </a:r>
            <a:r>
              <a:rPr lang="it-IT" sz="1400" b="1" dirty="0"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 </a:t>
            </a:r>
            <a:r>
              <a:rPr lang="it-IT" sz="1400" b="1" dirty="0" err="1"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LCx</a:t>
            </a:r>
            <a:endParaRPr lang="it-IT" sz="1400" b="1" dirty="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endParaRPr>
          </a:p>
        </p:txBody>
      </p:sp>
      <p:sp>
        <p:nvSpPr>
          <p:cNvPr id="4" name="Rettangolo 3"/>
          <p:cNvSpPr/>
          <p:nvPr/>
        </p:nvSpPr>
        <p:spPr>
          <a:xfrm>
            <a:off x="5342554" y="4736455"/>
            <a:ext cx="3400149" cy="1169551"/>
          </a:xfrm>
          <a:prstGeom prst="rect">
            <a:avLst/>
          </a:prstGeom>
          <a:ln>
            <a:solidFill>
              <a:srgbClr val="FF9900"/>
            </a:solidFill>
          </a:ln>
        </p:spPr>
        <p:txBody>
          <a:bodyPr wrap="square">
            <a:spAutoFit/>
          </a:bodyPr>
          <a:lstStyle/>
          <a:p>
            <a:pPr algn="ctr"/>
            <a:r>
              <a:rPr lang="it-IT" sz="1400" b="1" dirty="0" err="1">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Vieussens</a:t>
            </a:r>
            <a:r>
              <a:rPr lang="it-IT" sz="1400" b="1" dirty="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a:t>
            </a:r>
            <a:r>
              <a:rPr lang="it-IT" sz="1400" b="1" dirty="0" err="1">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Thebesain</a:t>
            </a:r>
            <a:r>
              <a:rPr lang="it-IT" sz="1400" b="1" dirty="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 valve </a:t>
            </a:r>
            <a:r>
              <a:rPr lang="it-IT" sz="1400" b="1" dirty="0" err="1">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may</a:t>
            </a:r>
            <a:r>
              <a:rPr lang="it-IT" sz="1400" b="1" dirty="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 </a:t>
            </a:r>
            <a:r>
              <a:rPr lang="it-IT" sz="1400" b="1" dirty="0" err="1"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impede</a:t>
            </a:r>
            <a:r>
              <a:rPr lang="it-IT" sz="1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 </a:t>
            </a:r>
            <a:r>
              <a:rPr lang="it-IT" sz="1400" b="1" dirty="0" err="1"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advancement</a:t>
            </a:r>
            <a:r>
              <a:rPr lang="it-IT" sz="1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 in the CS </a:t>
            </a:r>
          </a:p>
          <a:p>
            <a:pPr algn="ctr"/>
            <a:r>
              <a:rPr lang="it-IT" sz="1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a:t>
            </a:r>
            <a:endParaRPr lang="it-IT" sz="1400" b="1" dirty="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endParaRPr>
          </a:p>
          <a:p>
            <a:pPr algn="ctr"/>
            <a:r>
              <a:rPr lang="it-IT" sz="1400" b="1" dirty="0" err="1"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Addressed</a:t>
            </a:r>
            <a:r>
              <a:rPr lang="it-IT" sz="1400" b="1" dirty="0" smtClean="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 </a:t>
            </a:r>
            <a:r>
              <a:rPr lang="it-IT" sz="1400" b="1" dirty="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by </a:t>
            </a:r>
            <a:r>
              <a:rPr lang="it-IT" sz="1400" b="1" dirty="0" err="1">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different</a:t>
            </a:r>
            <a:r>
              <a:rPr lang="it-IT" sz="1400" b="1" dirty="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 </a:t>
            </a:r>
            <a:r>
              <a:rPr lang="it-IT" sz="1400" b="1" dirty="0" err="1">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wires</a:t>
            </a:r>
            <a:r>
              <a:rPr lang="it-IT" sz="1400" b="1" dirty="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a:t>
            </a:r>
            <a:r>
              <a:rPr lang="it-IT" sz="1400" b="1" dirty="0" err="1">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Symbol"/>
              </a:rPr>
              <a:t>catheters</a:t>
            </a:r>
            <a:endParaRPr lang="it-IT" sz="1400" b="1" dirty="0">
              <a:solidFill>
                <a:srgbClr val="FFFF99"/>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82707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ttangolo 20"/>
          <p:cNvSpPr/>
          <p:nvPr/>
        </p:nvSpPr>
        <p:spPr>
          <a:xfrm>
            <a:off x="755576" y="1052736"/>
            <a:ext cx="7992888" cy="5400600"/>
          </a:xfrm>
          <a:prstGeom prst="rect">
            <a:avLst/>
          </a:prstGeom>
          <a:solidFill>
            <a:srgbClr val="CCECFF">
              <a:alpha val="1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solidFill>
                <a:prstClr val="white"/>
              </a:solidFill>
            </a:endParaRPr>
          </a:p>
        </p:txBody>
      </p:sp>
      <p:sp>
        <p:nvSpPr>
          <p:cNvPr id="9" name="Rectangle 10"/>
          <p:cNvSpPr>
            <a:spLocks noChangeArrowheads="1"/>
          </p:cNvSpPr>
          <p:nvPr/>
        </p:nvSpPr>
        <p:spPr bwMode="auto">
          <a:xfrm>
            <a:off x="755576" y="188640"/>
            <a:ext cx="7992888" cy="792088"/>
          </a:xfrm>
          <a:prstGeom prst="rect">
            <a:avLst/>
          </a:prstGeom>
          <a:solidFill>
            <a:srgbClr val="006600"/>
          </a:solidFill>
          <a:ln w="6350">
            <a:noFill/>
            <a:miter lim="800000"/>
            <a:headEnd/>
            <a:tailEnd/>
          </a:ln>
        </p:spPr>
        <p:txBody>
          <a:bodyPr anchor="ctr"/>
          <a:lstStyle/>
          <a:p>
            <a:pPr algn="ctr">
              <a:tabLst>
                <a:tab pos="900113" algn="l"/>
              </a:tabLst>
              <a:defRPr/>
            </a:pPr>
            <a:r>
              <a:rPr lang="it-IT" sz="20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Narrowing</a:t>
            </a:r>
            <a:r>
              <a:rPr lang="it-IT" sz="20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 the </a:t>
            </a:r>
            <a:r>
              <a:rPr lang="it-IT" sz="20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coronary</a:t>
            </a:r>
            <a:r>
              <a:rPr lang="it-IT" sz="20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 </a:t>
            </a:r>
            <a:r>
              <a:rPr lang="it-IT" sz="20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sinus</a:t>
            </a:r>
            <a:r>
              <a:rPr lang="it-IT" sz="20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 w the </a:t>
            </a:r>
            <a:r>
              <a:rPr lang="it-IT" sz="20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Reducer</a:t>
            </a:r>
            <a:r>
              <a:rPr lang="it-IT" sz="20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 </a:t>
            </a:r>
            <a:r>
              <a:rPr lang="it-IT" sz="2000" b="1" baseline="30000"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TM</a:t>
            </a:r>
          </a:p>
          <a:p>
            <a:pPr algn="ctr">
              <a:tabLst>
                <a:tab pos="900113" algn="l"/>
              </a:tabLst>
              <a:defRPr/>
            </a:pPr>
            <a:r>
              <a:rPr lang="it-IT" sz="2000" b="1" i="1" dirty="0" err="1"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Patients</a:t>
            </a:r>
            <a:r>
              <a:rPr lang="it-IT" sz="2000" b="1" i="1" dirty="0"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 with pace-maker </a:t>
            </a:r>
            <a:r>
              <a:rPr lang="it-IT" sz="2000" b="1" i="1" dirty="0" err="1"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leads</a:t>
            </a:r>
            <a:endParaRPr lang="it-IT" sz="2000" b="1" i="1" dirty="0"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endParaRP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8060" t="22492" r="26388" b="9198"/>
          <a:stretch/>
        </p:blipFill>
        <p:spPr bwMode="auto">
          <a:xfrm>
            <a:off x="3563627" y="1307953"/>
            <a:ext cx="2376785" cy="2454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39088" t="21802" r="23254" b="8139"/>
          <a:stretch/>
        </p:blipFill>
        <p:spPr bwMode="auto">
          <a:xfrm>
            <a:off x="1044395" y="1318707"/>
            <a:ext cx="2454699" cy="2454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38208" t="22468" r="21779" b="5058"/>
          <a:stretch/>
        </p:blipFill>
        <p:spPr bwMode="auto">
          <a:xfrm>
            <a:off x="5987712" y="1307953"/>
            <a:ext cx="2521200" cy="2454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l="38537" t="22634" r="24030" b="8140"/>
          <a:stretch/>
        </p:blipFill>
        <p:spPr bwMode="auto">
          <a:xfrm>
            <a:off x="1044395" y="3830892"/>
            <a:ext cx="2454700" cy="2440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38895" t="21802" r="24119" b="6557"/>
          <a:stretch/>
        </p:blipFill>
        <p:spPr bwMode="auto">
          <a:xfrm>
            <a:off x="3563627" y="3830893"/>
            <a:ext cx="2357571" cy="2440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12">
            <a:extLst>
              <a:ext uri="{BEBA8EAE-BF5A-486C-A8C5-ECC9F3942E4B}">
                <a14:imgProps xmlns:a14="http://schemas.microsoft.com/office/drawing/2010/main">
                  <a14:imgLayer r:embed="rId1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42217" t="21968" r="24208" b="20167"/>
          <a:stretch/>
        </p:blipFill>
        <p:spPr bwMode="auto">
          <a:xfrm>
            <a:off x="5993268" y="3830894"/>
            <a:ext cx="2515644" cy="2440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Connettore 2 7"/>
          <p:cNvCxnSpPr/>
          <p:nvPr/>
        </p:nvCxnSpPr>
        <p:spPr>
          <a:xfrm flipH="1">
            <a:off x="6516216" y="2060848"/>
            <a:ext cx="288032" cy="72008"/>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p:cNvCxnSpPr/>
          <p:nvPr/>
        </p:nvCxnSpPr>
        <p:spPr>
          <a:xfrm flipH="1">
            <a:off x="6671858" y="2608034"/>
            <a:ext cx="288032" cy="72008"/>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ttore 2 26"/>
          <p:cNvCxnSpPr/>
          <p:nvPr/>
        </p:nvCxnSpPr>
        <p:spPr>
          <a:xfrm flipH="1" flipV="1">
            <a:off x="3175157" y="5050903"/>
            <a:ext cx="155642" cy="144016"/>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ttore 2 28"/>
          <p:cNvCxnSpPr/>
          <p:nvPr/>
        </p:nvCxnSpPr>
        <p:spPr>
          <a:xfrm flipH="1" flipV="1">
            <a:off x="2699792" y="5491354"/>
            <a:ext cx="144016" cy="172894"/>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119022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5" name="Rettangolo 14"/>
          <p:cNvSpPr/>
          <p:nvPr/>
        </p:nvSpPr>
        <p:spPr>
          <a:xfrm>
            <a:off x="1098006" y="1376772"/>
            <a:ext cx="6984776" cy="4536504"/>
          </a:xfrm>
          <a:prstGeom prst="rect">
            <a:avLst/>
          </a:prstGeom>
          <a:solidFill>
            <a:srgbClr val="CCECFF">
              <a:alpha val="1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solidFill>
                <a:prstClr val="white"/>
              </a:solidFill>
            </a:endParaRPr>
          </a:p>
        </p:txBody>
      </p:sp>
      <p:sp>
        <p:nvSpPr>
          <p:cNvPr id="9" name="Rectangle 10"/>
          <p:cNvSpPr>
            <a:spLocks noChangeArrowheads="1"/>
          </p:cNvSpPr>
          <p:nvPr/>
        </p:nvSpPr>
        <p:spPr bwMode="auto">
          <a:xfrm>
            <a:off x="1115617" y="548680"/>
            <a:ext cx="6984776" cy="743608"/>
          </a:xfrm>
          <a:prstGeom prst="rect">
            <a:avLst/>
          </a:prstGeom>
          <a:solidFill>
            <a:srgbClr val="006600"/>
          </a:solidFill>
          <a:ln w="6350">
            <a:noFill/>
            <a:miter lim="800000"/>
            <a:headEnd/>
            <a:tailEnd/>
          </a:ln>
        </p:spPr>
        <p:txBody>
          <a:bodyPr anchor="ctr"/>
          <a:lstStyle/>
          <a:p>
            <a:pPr algn="ctr">
              <a:tabLst>
                <a:tab pos="900113" algn="l"/>
              </a:tabLst>
              <a:defRPr/>
            </a:pPr>
            <a:r>
              <a:rPr lang="it-IT" sz="20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Narrowing</a:t>
            </a:r>
            <a:r>
              <a:rPr lang="it-IT" sz="20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 the </a:t>
            </a:r>
            <a:r>
              <a:rPr lang="it-IT" sz="20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coronary</a:t>
            </a:r>
            <a:r>
              <a:rPr lang="it-IT" sz="20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 </a:t>
            </a:r>
            <a:r>
              <a:rPr lang="it-IT" sz="20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sinus</a:t>
            </a:r>
            <a:r>
              <a:rPr lang="it-IT" sz="2000" b="1"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 w the </a:t>
            </a:r>
            <a:r>
              <a:rPr lang="it-IT" sz="2000" b="1"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Reducer</a:t>
            </a:r>
            <a:r>
              <a:rPr lang="it-IT" sz="2000" b="1" baseline="30000" dirty="0" err="1"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rPr>
              <a:t>TM</a:t>
            </a:r>
            <a:endParaRPr lang="it-IT" sz="2000" b="1" baseline="30000" dirty="0" smtClean="0">
              <a:solidFill>
                <a:prstClr val="white"/>
              </a:solidFill>
              <a:effectLst>
                <a:outerShdw blurRad="38100" dist="38100" dir="2700000" algn="tl">
                  <a:srgbClr val="000000">
                    <a:alpha val="43137"/>
                  </a:srgbClr>
                </a:outerShdw>
              </a:effectLst>
              <a:latin typeface="Tahoma" pitchFamily="34" charset="0"/>
              <a:ea typeface="ＭＳ Ｐゴシック" pitchFamily="-107" charset="-128"/>
            </a:endParaRPr>
          </a:p>
          <a:p>
            <a:pPr algn="ctr">
              <a:tabLst>
                <a:tab pos="900113" algn="l"/>
              </a:tabLst>
              <a:defRPr/>
            </a:pPr>
            <a:r>
              <a:rPr lang="it-IT" sz="2000" b="1" i="1" dirty="0"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Personal </a:t>
            </a:r>
            <a:r>
              <a:rPr lang="it-IT" sz="2000" b="1" i="1" dirty="0" err="1"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rPr>
              <a:t>experience</a:t>
            </a:r>
            <a:endParaRPr lang="it-IT" sz="2000" b="1" i="1" dirty="0" smtClean="0">
              <a:solidFill>
                <a:srgbClr val="FFFF99"/>
              </a:solidFill>
              <a:effectLst>
                <a:outerShdw blurRad="38100" dist="38100" dir="2700000" algn="tl">
                  <a:srgbClr val="000000">
                    <a:alpha val="43137"/>
                  </a:srgbClr>
                </a:outerShdw>
              </a:effectLst>
              <a:latin typeface="Tahoma" pitchFamily="34" charset="0"/>
              <a:ea typeface="ＭＳ Ｐゴシック" pitchFamily="-107" charset="-128"/>
            </a:endParaRPr>
          </a:p>
        </p:txBody>
      </p:sp>
      <p:sp>
        <p:nvSpPr>
          <p:cNvPr id="3" name="Rettangolo 2"/>
          <p:cNvSpPr/>
          <p:nvPr/>
        </p:nvSpPr>
        <p:spPr>
          <a:xfrm>
            <a:off x="2846841" y="2204864"/>
            <a:ext cx="665240" cy="613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b="1">
              <a:solidFill>
                <a:prstClr val="white"/>
              </a:solidFill>
              <a:effectLst>
                <a:outerShdw blurRad="38100" dist="38100" dir="2700000" algn="tl">
                  <a:srgbClr val="000000">
                    <a:alpha val="43137"/>
                  </a:srgbClr>
                </a:outerShdw>
              </a:effectLst>
            </a:endParaRPr>
          </a:p>
        </p:txBody>
      </p:sp>
      <p:sp>
        <p:nvSpPr>
          <p:cNvPr id="10" name="Rettangolo 9"/>
          <p:cNvSpPr/>
          <p:nvPr/>
        </p:nvSpPr>
        <p:spPr>
          <a:xfrm>
            <a:off x="2846841" y="2924944"/>
            <a:ext cx="665240" cy="613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b="1">
              <a:solidFill>
                <a:prstClr val="white"/>
              </a:solidFill>
              <a:effectLst>
                <a:outerShdw blurRad="38100" dist="38100" dir="2700000" algn="tl">
                  <a:srgbClr val="000000">
                    <a:alpha val="43137"/>
                  </a:srgbClr>
                </a:outerShdw>
              </a:effectLst>
            </a:endParaRPr>
          </a:p>
        </p:txBody>
      </p:sp>
      <p:sp>
        <p:nvSpPr>
          <p:cNvPr id="11" name="Rettangolo 10"/>
          <p:cNvSpPr/>
          <p:nvPr/>
        </p:nvSpPr>
        <p:spPr>
          <a:xfrm>
            <a:off x="2846841" y="3645024"/>
            <a:ext cx="665240" cy="613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b="1">
              <a:solidFill>
                <a:prstClr val="white"/>
              </a:solidFill>
              <a:effectLst>
                <a:outerShdw blurRad="38100" dist="38100" dir="2700000" algn="tl">
                  <a:srgbClr val="000000">
                    <a:alpha val="43137"/>
                  </a:srgbClr>
                </a:outerShdw>
              </a:effectLst>
            </a:endParaRPr>
          </a:p>
        </p:txBody>
      </p:sp>
      <p:sp>
        <p:nvSpPr>
          <p:cNvPr id="12" name="Rettangolo 11"/>
          <p:cNvSpPr/>
          <p:nvPr/>
        </p:nvSpPr>
        <p:spPr>
          <a:xfrm>
            <a:off x="2846841" y="4365104"/>
            <a:ext cx="665240" cy="613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b="1">
              <a:solidFill>
                <a:prstClr val="white"/>
              </a:solidFill>
              <a:effectLst>
                <a:outerShdw blurRad="38100" dist="38100" dir="2700000" algn="tl">
                  <a:srgbClr val="000000">
                    <a:alpha val="43137"/>
                  </a:srgbClr>
                </a:outerShdw>
              </a:effectLst>
            </a:endParaRPr>
          </a:p>
        </p:txBody>
      </p:sp>
      <p:sp>
        <p:nvSpPr>
          <p:cNvPr id="5" name="CasellaDiTesto 4"/>
          <p:cNvSpPr txBox="1"/>
          <p:nvPr/>
        </p:nvSpPr>
        <p:spPr>
          <a:xfrm>
            <a:off x="3011217" y="2230412"/>
            <a:ext cx="443743" cy="461665"/>
          </a:xfrm>
          <a:prstGeom prst="rect">
            <a:avLst/>
          </a:prstGeom>
          <a:noFill/>
        </p:spPr>
        <p:txBody>
          <a:bodyPr wrap="square" rtlCol="0">
            <a:spAutoFit/>
          </a:bodyPr>
          <a:lstStyle/>
          <a:p>
            <a:r>
              <a:rPr lang="it-IT" sz="2400" b="1" dirty="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I</a:t>
            </a:r>
          </a:p>
        </p:txBody>
      </p:sp>
      <p:sp>
        <p:nvSpPr>
          <p:cNvPr id="19" name="CasellaDiTesto 18"/>
          <p:cNvSpPr txBox="1"/>
          <p:nvPr/>
        </p:nvSpPr>
        <p:spPr>
          <a:xfrm>
            <a:off x="2936265" y="2913069"/>
            <a:ext cx="701633" cy="646331"/>
          </a:xfrm>
          <a:prstGeom prst="rect">
            <a:avLst/>
          </a:prstGeom>
          <a:noFill/>
        </p:spPr>
        <p:txBody>
          <a:bodyPr wrap="square" rtlCol="0">
            <a:spAutoFit/>
          </a:bodyPr>
          <a:lstStyle/>
          <a:p>
            <a:r>
              <a:rPr lang="it-IT" sz="2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II</a:t>
            </a:r>
          </a:p>
          <a:p>
            <a:r>
              <a:rPr lang="it-IT" sz="12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N=1</a:t>
            </a:r>
            <a:endParaRPr lang="it-IT" sz="1200" b="1" dirty="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0" name="CasellaDiTesto 19"/>
          <p:cNvSpPr txBox="1"/>
          <p:nvPr/>
        </p:nvSpPr>
        <p:spPr>
          <a:xfrm>
            <a:off x="2864256" y="3631179"/>
            <a:ext cx="647825" cy="646331"/>
          </a:xfrm>
          <a:prstGeom prst="rect">
            <a:avLst/>
          </a:prstGeom>
          <a:noFill/>
        </p:spPr>
        <p:txBody>
          <a:bodyPr wrap="square" rtlCol="0">
            <a:spAutoFit/>
          </a:bodyPr>
          <a:lstStyle/>
          <a:p>
            <a:pPr algn="ctr"/>
            <a:r>
              <a:rPr lang="it-IT" sz="2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III</a:t>
            </a:r>
          </a:p>
          <a:p>
            <a:pPr algn="ctr"/>
            <a:r>
              <a:rPr lang="it-IT" sz="12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N=2</a:t>
            </a:r>
            <a:endParaRPr lang="it-IT" sz="1200" b="1" dirty="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1" name="CasellaDiTesto 20"/>
          <p:cNvSpPr txBox="1"/>
          <p:nvPr/>
        </p:nvSpPr>
        <p:spPr>
          <a:xfrm>
            <a:off x="2903205" y="4337611"/>
            <a:ext cx="581081" cy="646331"/>
          </a:xfrm>
          <a:prstGeom prst="rect">
            <a:avLst/>
          </a:prstGeom>
          <a:noFill/>
        </p:spPr>
        <p:txBody>
          <a:bodyPr wrap="square" rtlCol="0">
            <a:spAutoFit/>
          </a:bodyPr>
          <a:lstStyle/>
          <a:p>
            <a:pPr algn="ctr"/>
            <a:r>
              <a:rPr lang="it-IT" sz="2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IV</a:t>
            </a:r>
          </a:p>
          <a:p>
            <a:pPr algn="ctr"/>
            <a:r>
              <a:rPr lang="it-IT" sz="12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N=2</a:t>
            </a:r>
            <a:endParaRPr lang="it-IT" sz="1200" b="1" dirty="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cxnSp>
        <p:nvCxnSpPr>
          <p:cNvPr id="7" name="Connettore 1 6"/>
          <p:cNvCxnSpPr/>
          <p:nvPr/>
        </p:nvCxnSpPr>
        <p:spPr>
          <a:xfrm flipV="1">
            <a:off x="3496161" y="3194972"/>
            <a:ext cx="2013728" cy="14581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ttore 1 29"/>
          <p:cNvCxnSpPr/>
          <p:nvPr/>
        </p:nvCxnSpPr>
        <p:spPr>
          <a:xfrm flipV="1">
            <a:off x="3512081" y="2492896"/>
            <a:ext cx="2013728" cy="14581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ttore 1 30"/>
          <p:cNvCxnSpPr>
            <a:stCxn id="12" idx="3"/>
          </p:cNvCxnSpPr>
          <p:nvPr/>
        </p:nvCxnSpPr>
        <p:spPr>
          <a:xfrm flipV="1">
            <a:off x="3512081" y="4653138"/>
            <a:ext cx="1997808" cy="189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123" name="CasellaDiTesto 5122"/>
          <p:cNvSpPr txBox="1"/>
          <p:nvPr/>
        </p:nvSpPr>
        <p:spPr>
          <a:xfrm>
            <a:off x="2899051" y="5157192"/>
            <a:ext cx="574196" cy="369332"/>
          </a:xfrm>
          <a:prstGeom prst="rect">
            <a:avLst/>
          </a:prstGeom>
          <a:noFill/>
        </p:spPr>
        <p:txBody>
          <a:bodyPr wrap="none" rtlCol="0">
            <a:spAutoFit/>
          </a:bodyPr>
          <a:lstStyle/>
          <a:p>
            <a:r>
              <a:rPr lang="it-IT" b="1" dirty="0" err="1"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Pre</a:t>
            </a:r>
            <a:endParaRPr lang="it-IT" b="1" dirty="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36" name="CasellaDiTesto 35"/>
          <p:cNvSpPr txBox="1"/>
          <p:nvPr/>
        </p:nvSpPr>
        <p:spPr>
          <a:xfrm>
            <a:off x="5088841" y="5157192"/>
            <a:ext cx="1643399" cy="369332"/>
          </a:xfrm>
          <a:prstGeom prst="rect">
            <a:avLst/>
          </a:prstGeom>
          <a:noFill/>
        </p:spPr>
        <p:txBody>
          <a:bodyPr wrap="none" rtlCol="0">
            <a:spAutoFit/>
          </a:bodyPr>
          <a:lstStyle/>
          <a:p>
            <a:r>
              <a:rPr lang="it-IT" b="1"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6 </a:t>
            </a:r>
            <a:r>
              <a:rPr lang="it-IT" b="1" dirty="0" err="1"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month</a:t>
            </a:r>
            <a:r>
              <a:rPr lang="it-IT" b="1"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-f/U</a:t>
            </a:r>
            <a:endParaRPr lang="it-IT" b="1" dirty="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5124" name="CasellaDiTesto 5123"/>
          <p:cNvSpPr txBox="1"/>
          <p:nvPr/>
        </p:nvSpPr>
        <p:spPr>
          <a:xfrm>
            <a:off x="6588224" y="1628800"/>
            <a:ext cx="699230" cy="369332"/>
          </a:xfrm>
          <a:prstGeom prst="rect">
            <a:avLst/>
          </a:prstGeom>
          <a:noFill/>
        </p:spPr>
        <p:txBody>
          <a:bodyPr wrap="none" rtlCol="0">
            <a:spAutoFit/>
          </a:bodyPr>
          <a:lstStyle/>
          <a:p>
            <a:r>
              <a:rPr lang="it-IT" b="1"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N=5</a:t>
            </a:r>
            <a:endParaRPr lang="it-IT" b="1" dirty="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47" name="Rettangolo 46"/>
          <p:cNvSpPr/>
          <p:nvPr/>
        </p:nvSpPr>
        <p:spPr>
          <a:xfrm>
            <a:off x="5508104" y="2204864"/>
            <a:ext cx="665240" cy="613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b="1">
              <a:solidFill>
                <a:prstClr val="white"/>
              </a:solidFill>
              <a:effectLst>
                <a:outerShdw blurRad="38100" dist="38100" dir="2700000" algn="tl">
                  <a:srgbClr val="000000">
                    <a:alpha val="43137"/>
                  </a:srgbClr>
                </a:outerShdw>
              </a:effectLst>
            </a:endParaRPr>
          </a:p>
        </p:txBody>
      </p:sp>
      <p:sp>
        <p:nvSpPr>
          <p:cNvPr id="48" name="Rettangolo 47"/>
          <p:cNvSpPr/>
          <p:nvPr/>
        </p:nvSpPr>
        <p:spPr>
          <a:xfrm>
            <a:off x="5508104" y="2924944"/>
            <a:ext cx="665240" cy="613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b="1">
              <a:solidFill>
                <a:prstClr val="white"/>
              </a:solidFill>
              <a:effectLst>
                <a:outerShdw blurRad="38100" dist="38100" dir="2700000" algn="tl">
                  <a:srgbClr val="000000">
                    <a:alpha val="43137"/>
                  </a:srgbClr>
                </a:outerShdw>
              </a:effectLst>
            </a:endParaRPr>
          </a:p>
        </p:txBody>
      </p:sp>
      <p:sp>
        <p:nvSpPr>
          <p:cNvPr id="49" name="Rettangolo 48"/>
          <p:cNvSpPr/>
          <p:nvPr/>
        </p:nvSpPr>
        <p:spPr>
          <a:xfrm>
            <a:off x="5508104" y="3645024"/>
            <a:ext cx="665240" cy="613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b="1">
              <a:solidFill>
                <a:prstClr val="white"/>
              </a:solidFill>
              <a:effectLst>
                <a:outerShdw blurRad="38100" dist="38100" dir="2700000" algn="tl">
                  <a:srgbClr val="000000">
                    <a:alpha val="43137"/>
                  </a:srgbClr>
                </a:outerShdw>
              </a:effectLst>
            </a:endParaRPr>
          </a:p>
        </p:txBody>
      </p:sp>
      <p:sp>
        <p:nvSpPr>
          <p:cNvPr id="50" name="Rettangolo 49"/>
          <p:cNvSpPr/>
          <p:nvPr/>
        </p:nvSpPr>
        <p:spPr>
          <a:xfrm>
            <a:off x="5508104" y="4365104"/>
            <a:ext cx="665240" cy="613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b="1">
              <a:solidFill>
                <a:prstClr val="white"/>
              </a:solidFill>
              <a:effectLst>
                <a:outerShdw blurRad="38100" dist="38100" dir="2700000" algn="tl">
                  <a:srgbClr val="000000">
                    <a:alpha val="43137"/>
                  </a:srgbClr>
                </a:outerShdw>
              </a:effectLst>
            </a:endParaRPr>
          </a:p>
        </p:txBody>
      </p:sp>
      <p:sp>
        <p:nvSpPr>
          <p:cNvPr id="51" name="CasellaDiTesto 50"/>
          <p:cNvSpPr txBox="1"/>
          <p:nvPr/>
        </p:nvSpPr>
        <p:spPr>
          <a:xfrm>
            <a:off x="5531854" y="2182912"/>
            <a:ext cx="626681" cy="646331"/>
          </a:xfrm>
          <a:prstGeom prst="rect">
            <a:avLst/>
          </a:prstGeom>
          <a:noFill/>
        </p:spPr>
        <p:txBody>
          <a:bodyPr wrap="square" rtlCol="0">
            <a:spAutoFit/>
          </a:bodyPr>
          <a:lstStyle/>
          <a:p>
            <a:pPr algn="ctr"/>
            <a:r>
              <a:rPr lang="it-IT" sz="2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I</a:t>
            </a:r>
          </a:p>
          <a:p>
            <a:pPr algn="ctr"/>
            <a:r>
              <a:rPr lang="it-IT" sz="12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N=1</a:t>
            </a:r>
            <a:endParaRPr lang="it-IT" sz="1200" b="1" dirty="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52" name="CasellaDiTesto 51"/>
          <p:cNvSpPr txBox="1"/>
          <p:nvPr/>
        </p:nvSpPr>
        <p:spPr>
          <a:xfrm>
            <a:off x="5597528" y="2913069"/>
            <a:ext cx="701633" cy="646331"/>
          </a:xfrm>
          <a:prstGeom prst="rect">
            <a:avLst/>
          </a:prstGeom>
          <a:noFill/>
        </p:spPr>
        <p:txBody>
          <a:bodyPr wrap="square" rtlCol="0">
            <a:spAutoFit/>
          </a:bodyPr>
          <a:lstStyle/>
          <a:p>
            <a:r>
              <a:rPr lang="it-IT" sz="2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II</a:t>
            </a:r>
          </a:p>
          <a:p>
            <a:r>
              <a:rPr lang="it-IT" sz="12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N=1</a:t>
            </a:r>
            <a:endParaRPr lang="it-IT" sz="1200" b="1" dirty="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53" name="CasellaDiTesto 52"/>
          <p:cNvSpPr txBox="1"/>
          <p:nvPr/>
        </p:nvSpPr>
        <p:spPr>
          <a:xfrm>
            <a:off x="5525519" y="3717032"/>
            <a:ext cx="647825" cy="461665"/>
          </a:xfrm>
          <a:prstGeom prst="rect">
            <a:avLst/>
          </a:prstGeom>
          <a:noFill/>
        </p:spPr>
        <p:txBody>
          <a:bodyPr wrap="square" rtlCol="0">
            <a:spAutoFit/>
          </a:bodyPr>
          <a:lstStyle/>
          <a:p>
            <a:pPr algn="ctr"/>
            <a:r>
              <a:rPr lang="it-IT" sz="2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III</a:t>
            </a:r>
          </a:p>
        </p:txBody>
      </p:sp>
      <p:sp>
        <p:nvSpPr>
          <p:cNvPr id="54" name="CasellaDiTesto 53"/>
          <p:cNvSpPr txBox="1"/>
          <p:nvPr/>
        </p:nvSpPr>
        <p:spPr>
          <a:xfrm>
            <a:off x="5564468" y="4337611"/>
            <a:ext cx="581081" cy="646331"/>
          </a:xfrm>
          <a:prstGeom prst="rect">
            <a:avLst/>
          </a:prstGeom>
          <a:noFill/>
        </p:spPr>
        <p:txBody>
          <a:bodyPr wrap="square" rtlCol="0">
            <a:spAutoFit/>
          </a:bodyPr>
          <a:lstStyle/>
          <a:p>
            <a:pPr algn="ctr"/>
            <a:r>
              <a:rPr lang="it-IT" sz="24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IV</a:t>
            </a:r>
          </a:p>
          <a:p>
            <a:pPr algn="ctr"/>
            <a:r>
              <a:rPr lang="it-IT" sz="1200" b="1" dirty="0" smtClean="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rPr>
              <a:t>N=1</a:t>
            </a:r>
            <a:endParaRPr lang="it-IT" sz="1200" b="1" dirty="0">
              <a:solidFill>
                <a:prstClr val="white"/>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5130" name="CasellaDiTesto 5129"/>
          <p:cNvSpPr txBox="1"/>
          <p:nvPr/>
        </p:nvSpPr>
        <p:spPr>
          <a:xfrm rot="-2280000">
            <a:off x="4181956" y="2958090"/>
            <a:ext cx="453113" cy="338554"/>
          </a:xfrm>
          <a:prstGeom prst="rect">
            <a:avLst/>
          </a:prstGeom>
          <a:noFill/>
        </p:spPr>
        <p:txBody>
          <a:bodyPr wrap="square" rtlCol="0">
            <a:spAutoFit/>
          </a:bodyPr>
          <a:lstStyle/>
          <a:p>
            <a:r>
              <a:rPr lang="it-IT" sz="1600" b="1" dirty="0" smtClean="0">
                <a:solidFill>
                  <a:prstClr val="white"/>
                </a:solidFill>
                <a:latin typeface="Tahoma" pitchFamily="34" charset="0"/>
                <a:ea typeface="Tahoma" pitchFamily="34" charset="0"/>
                <a:cs typeface="Tahoma" pitchFamily="34" charset="0"/>
              </a:rPr>
              <a:t>x2</a:t>
            </a:r>
            <a:endParaRPr lang="it-IT" sz="1600" b="1" dirty="0">
              <a:solidFill>
                <a:prstClr val="white"/>
              </a:solidFill>
              <a:latin typeface="Tahoma" pitchFamily="34" charset="0"/>
              <a:ea typeface="Tahoma" pitchFamily="34" charset="0"/>
              <a:cs typeface="Tahoma" pitchFamily="34" charset="0"/>
            </a:endParaRPr>
          </a:p>
        </p:txBody>
      </p:sp>
      <p:sp>
        <p:nvSpPr>
          <p:cNvPr id="56" name="CasellaDiTesto 55"/>
          <p:cNvSpPr txBox="1"/>
          <p:nvPr/>
        </p:nvSpPr>
        <p:spPr>
          <a:xfrm rot="-2280000">
            <a:off x="4323796" y="3519871"/>
            <a:ext cx="552742" cy="338554"/>
          </a:xfrm>
          <a:prstGeom prst="rect">
            <a:avLst/>
          </a:prstGeom>
          <a:noFill/>
        </p:spPr>
        <p:txBody>
          <a:bodyPr wrap="square" rtlCol="0">
            <a:spAutoFit/>
          </a:bodyPr>
          <a:lstStyle/>
          <a:p>
            <a:r>
              <a:rPr lang="it-IT" sz="1600" b="1" dirty="0" smtClean="0">
                <a:solidFill>
                  <a:prstClr val="white"/>
                </a:solidFill>
                <a:latin typeface="Tahoma" pitchFamily="34" charset="0"/>
                <a:ea typeface="Tahoma" pitchFamily="34" charset="0"/>
                <a:cs typeface="Tahoma" pitchFamily="34" charset="0"/>
              </a:rPr>
              <a:t>x2</a:t>
            </a:r>
            <a:endParaRPr lang="it-IT" sz="1600" b="1" dirty="0">
              <a:solidFill>
                <a:prstClr val="white"/>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25615354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397" y="-297"/>
            <a:ext cx="9144793" cy="6858594"/>
          </a:xfrm>
          <a:prstGeom prst="rect">
            <a:avLst/>
          </a:prstGeom>
        </p:spPr>
      </p:pic>
      <p:pic>
        <p:nvPicPr>
          <p:cNvPr id="5" name="Immagine 4"/>
          <p:cNvPicPr>
            <a:picLocks noChangeAspect="1"/>
          </p:cNvPicPr>
          <p:nvPr/>
        </p:nvPicPr>
        <p:blipFill>
          <a:blip r:embed="rId3"/>
          <a:stretch>
            <a:fillRect/>
          </a:stretch>
        </p:blipFill>
        <p:spPr>
          <a:xfrm>
            <a:off x="177551" y="871333"/>
            <a:ext cx="8138865" cy="4285859"/>
          </a:xfrm>
          <a:prstGeom prst="rect">
            <a:avLst/>
          </a:prstGeom>
        </p:spPr>
      </p:pic>
      <p:pic>
        <p:nvPicPr>
          <p:cNvPr id="6" name="Immagine 5"/>
          <p:cNvPicPr>
            <a:picLocks noChangeAspect="1"/>
          </p:cNvPicPr>
          <p:nvPr/>
        </p:nvPicPr>
        <p:blipFill>
          <a:blip r:embed="rId4"/>
          <a:stretch>
            <a:fillRect/>
          </a:stretch>
        </p:blipFill>
        <p:spPr>
          <a:xfrm>
            <a:off x="276996" y="5661248"/>
            <a:ext cx="8590008" cy="1152244"/>
          </a:xfrm>
          <a:prstGeom prst="rect">
            <a:avLst/>
          </a:prstGeom>
        </p:spPr>
      </p:pic>
      <p:pic>
        <p:nvPicPr>
          <p:cNvPr id="7" name="Immagine 6"/>
          <p:cNvPicPr>
            <a:picLocks noChangeAspect="1"/>
          </p:cNvPicPr>
          <p:nvPr/>
        </p:nvPicPr>
        <p:blipFill>
          <a:blip r:embed="rId5"/>
          <a:stretch>
            <a:fillRect/>
          </a:stretch>
        </p:blipFill>
        <p:spPr>
          <a:xfrm>
            <a:off x="8618136" y="286239"/>
            <a:ext cx="274344" cy="6285521"/>
          </a:xfrm>
          <a:prstGeom prst="rect">
            <a:avLst/>
          </a:prstGeom>
        </p:spPr>
      </p:pic>
    </p:spTree>
    <p:extLst>
      <p:ext uri="{BB962C8B-B14F-4D97-AF65-F5344CB8AC3E}">
        <p14:creationId xmlns:p14="http://schemas.microsoft.com/office/powerpoint/2010/main" val="2713827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30159" t="40917" r="23809" b="15344"/>
          <a:stretch/>
        </p:blipFill>
        <p:spPr>
          <a:xfrm>
            <a:off x="-39258" y="1972475"/>
            <a:ext cx="9183258" cy="4908293"/>
          </a:xfrm>
          <a:prstGeom prst="rect">
            <a:avLst/>
          </a:prstGeom>
        </p:spPr>
      </p:pic>
      <p:pic>
        <p:nvPicPr>
          <p:cNvPr id="5" name="Immagine 4"/>
          <p:cNvPicPr>
            <a:picLocks noChangeAspect="1"/>
          </p:cNvPicPr>
          <p:nvPr/>
        </p:nvPicPr>
        <p:blipFill rotWithShape="1">
          <a:blip r:embed="rId3"/>
          <a:srcRect l="1117" t="2293" r="545" b="26600"/>
          <a:stretch/>
        </p:blipFill>
        <p:spPr>
          <a:xfrm>
            <a:off x="1979712" y="44624"/>
            <a:ext cx="5472608" cy="1927851"/>
          </a:xfrm>
          <a:prstGeom prst="rect">
            <a:avLst/>
          </a:prstGeom>
        </p:spPr>
      </p:pic>
      <p:cxnSp>
        <p:nvCxnSpPr>
          <p:cNvPr id="7" name="Connettore 2 6"/>
          <p:cNvCxnSpPr/>
          <p:nvPr/>
        </p:nvCxnSpPr>
        <p:spPr>
          <a:xfrm>
            <a:off x="899592" y="3356992"/>
            <a:ext cx="2952328" cy="1008112"/>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Ovale 12"/>
          <p:cNvSpPr/>
          <p:nvPr/>
        </p:nvSpPr>
        <p:spPr>
          <a:xfrm>
            <a:off x="3923928" y="4149080"/>
            <a:ext cx="4032448" cy="1562472"/>
          </a:xfrm>
          <a:prstGeom prst="ellipse">
            <a:avLst/>
          </a:prstGeom>
          <a:solidFill>
            <a:srgbClr val="92D050">
              <a:alpha val="48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13549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15502" t="14374" r="1821" b="32252"/>
          <a:stretch/>
        </p:blipFill>
        <p:spPr>
          <a:xfrm>
            <a:off x="-36512" y="9942"/>
            <a:ext cx="9217024" cy="3347050"/>
          </a:xfrm>
          <a:prstGeom prst="rect">
            <a:avLst/>
          </a:prstGeom>
        </p:spPr>
      </p:pic>
      <p:pic>
        <p:nvPicPr>
          <p:cNvPr id="5" name="Immagine 4"/>
          <p:cNvPicPr>
            <a:picLocks noChangeAspect="1"/>
          </p:cNvPicPr>
          <p:nvPr/>
        </p:nvPicPr>
        <p:blipFill>
          <a:blip r:embed="rId3"/>
          <a:stretch>
            <a:fillRect/>
          </a:stretch>
        </p:blipFill>
        <p:spPr>
          <a:xfrm>
            <a:off x="15528" y="3933056"/>
            <a:ext cx="9171516" cy="2411406"/>
          </a:xfrm>
          <a:prstGeom prst="rect">
            <a:avLst/>
          </a:prstGeom>
        </p:spPr>
      </p:pic>
      <p:pic>
        <p:nvPicPr>
          <p:cNvPr id="6" name="Immagine 5"/>
          <p:cNvPicPr>
            <a:picLocks noChangeAspect="1"/>
          </p:cNvPicPr>
          <p:nvPr/>
        </p:nvPicPr>
        <p:blipFill>
          <a:blip r:embed="rId4"/>
          <a:stretch>
            <a:fillRect/>
          </a:stretch>
        </p:blipFill>
        <p:spPr>
          <a:xfrm>
            <a:off x="5209200" y="5372755"/>
            <a:ext cx="1811072" cy="1080581"/>
          </a:xfrm>
          <a:prstGeom prst="rect">
            <a:avLst/>
          </a:prstGeom>
        </p:spPr>
      </p:pic>
      <p:pic>
        <p:nvPicPr>
          <p:cNvPr id="7" name="Immagine 6"/>
          <p:cNvPicPr>
            <a:picLocks noChangeAspect="1"/>
          </p:cNvPicPr>
          <p:nvPr/>
        </p:nvPicPr>
        <p:blipFill>
          <a:blip r:embed="rId5"/>
          <a:stretch>
            <a:fillRect/>
          </a:stretch>
        </p:blipFill>
        <p:spPr>
          <a:xfrm>
            <a:off x="1843884" y="4796260"/>
            <a:ext cx="2296068" cy="864988"/>
          </a:xfrm>
          <a:prstGeom prst="rect">
            <a:avLst/>
          </a:prstGeom>
        </p:spPr>
      </p:pic>
    </p:spTree>
    <p:extLst>
      <p:ext uri="{BB962C8B-B14F-4D97-AF65-F5344CB8AC3E}">
        <p14:creationId xmlns:p14="http://schemas.microsoft.com/office/powerpoint/2010/main" val="171135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808"/>
            <a:ext cx="8229600" cy="564672"/>
          </a:xfrm>
        </p:spPr>
        <p:txBody>
          <a:bodyPr>
            <a:noAutofit/>
          </a:bodyPr>
          <a:lstStyle/>
          <a:p>
            <a:pPr algn="ctr"/>
            <a:r>
              <a:rPr lang="en-US" sz="4000" b="1" dirty="0" smtClean="0">
                <a:solidFill>
                  <a:srgbClr val="FF0000"/>
                </a:solidFill>
              </a:rPr>
              <a:t>Take home message    (I)</a:t>
            </a:r>
            <a:endParaRPr lang="it-IT" sz="4000" b="1" dirty="0">
              <a:solidFill>
                <a:srgbClr val="FF0000"/>
              </a:solidFill>
            </a:endParaRPr>
          </a:p>
        </p:txBody>
      </p:sp>
      <p:sp>
        <p:nvSpPr>
          <p:cNvPr id="3" name="Segnaposto contenuto 2"/>
          <p:cNvSpPr>
            <a:spLocks noGrp="1"/>
          </p:cNvSpPr>
          <p:nvPr>
            <p:ph idx="1"/>
          </p:nvPr>
        </p:nvSpPr>
        <p:spPr>
          <a:xfrm>
            <a:off x="457200" y="1340768"/>
            <a:ext cx="8229600" cy="4983832"/>
          </a:xfrm>
          <a:solidFill>
            <a:srgbClr val="FFC000"/>
          </a:solidFill>
          <a:ln w="38100">
            <a:solidFill>
              <a:schemeClr val="tx1"/>
            </a:solidFill>
          </a:ln>
        </p:spPr>
        <p:txBody>
          <a:bodyPr>
            <a:normAutofit/>
          </a:bodyPr>
          <a:lstStyle/>
          <a:p>
            <a:pPr>
              <a:buClr>
                <a:srgbClr val="C00000"/>
              </a:buClr>
            </a:pPr>
            <a:r>
              <a:rPr lang="it-IT" dirty="0" smtClean="0"/>
              <a:t>L’angina refrattaria è una </a:t>
            </a:r>
            <a:r>
              <a:rPr lang="it-IT" b="1" dirty="0" smtClean="0"/>
              <a:t>sindrome clinica complessa e variegata.</a:t>
            </a:r>
          </a:p>
          <a:p>
            <a:pPr>
              <a:buClr>
                <a:srgbClr val="C00000"/>
              </a:buClr>
            </a:pPr>
            <a:r>
              <a:rPr lang="it-IT" dirty="0" smtClean="0"/>
              <a:t>In una </a:t>
            </a:r>
            <a:r>
              <a:rPr lang="it-IT" b="1" dirty="0" smtClean="0"/>
              <a:t>percentuale </a:t>
            </a:r>
            <a:r>
              <a:rPr lang="it-IT" dirty="0" smtClean="0"/>
              <a:t>difficile da determinare  </a:t>
            </a:r>
            <a:r>
              <a:rPr lang="it-IT" b="1" dirty="0" smtClean="0"/>
              <a:t>non dipende dalla paradigma classico del rapporto domanda/offerta di O2.</a:t>
            </a:r>
          </a:p>
          <a:p>
            <a:pPr>
              <a:buClr>
                <a:srgbClr val="C00000"/>
              </a:buClr>
            </a:pPr>
            <a:r>
              <a:rPr lang="it-IT" dirty="0" smtClean="0"/>
              <a:t>Bisogna quantificare nella maniera più accurata possibile </a:t>
            </a:r>
            <a:r>
              <a:rPr lang="it-IT" b="1" dirty="0" smtClean="0"/>
              <a:t>l’entità del territorio miocardico ischemico e la sua correlazione con il quadro anatomico.</a:t>
            </a:r>
          </a:p>
          <a:p>
            <a:pPr>
              <a:buClr>
                <a:srgbClr val="C00000"/>
              </a:buClr>
            </a:pPr>
            <a:r>
              <a:rPr lang="it-IT" dirty="0" smtClean="0"/>
              <a:t>Il </a:t>
            </a:r>
            <a:r>
              <a:rPr lang="it-IT" b="1" dirty="0" smtClean="0"/>
              <a:t>giudizio di non trattabilità chirurgica e/o percutanea </a:t>
            </a:r>
            <a:r>
              <a:rPr lang="it-IT" dirty="0" smtClean="0"/>
              <a:t>va da un </a:t>
            </a:r>
            <a:r>
              <a:rPr lang="it-IT" b="1" dirty="0" err="1" smtClean="0"/>
              <a:t>Heart</a:t>
            </a:r>
            <a:r>
              <a:rPr lang="it-IT" b="1" dirty="0" smtClean="0"/>
              <a:t> Team ‘dedicato’ </a:t>
            </a:r>
            <a:endParaRPr lang="it-IT" dirty="0" smtClean="0"/>
          </a:p>
        </p:txBody>
      </p:sp>
    </p:spTree>
  </p:cSld>
  <p:clrMapOvr>
    <a:masterClrMapping/>
  </p:clrMapOvr>
  <p:transition>
    <p:wipe dir="d"/>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808"/>
            <a:ext cx="8229600" cy="564672"/>
          </a:xfrm>
        </p:spPr>
        <p:txBody>
          <a:bodyPr>
            <a:noAutofit/>
          </a:bodyPr>
          <a:lstStyle/>
          <a:p>
            <a:pPr algn="ctr"/>
            <a:r>
              <a:rPr lang="en-US" sz="4000" b="1" dirty="0" smtClean="0">
                <a:solidFill>
                  <a:srgbClr val="FF0000"/>
                </a:solidFill>
              </a:rPr>
              <a:t>Take home message (II)</a:t>
            </a:r>
            <a:endParaRPr lang="it-IT" sz="4000" b="1" dirty="0">
              <a:solidFill>
                <a:srgbClr val="FF0000"/>
              </a:solidFill>
            </a:endParaRPr>
          </a:p>
        </p:txBody>
      </p:sp>
      <p:sp>
        <p:nvSpPr>
          <p:cNvPr id="3" name="Segnaposto contenuto 2"/>
          <p:cNvSpPr>
            <a:spLocks noGrp="1"/>
          </p:cNvSpPr>
          <p:nvPr>
            <p:ph idx="1"/>
          </p:nvPr>
        </p:nvSpPr>
        <p:spPr>
          <a:xfrm>
            <a:off x="457200" y="1340768"/>
            <a:ext cx="8229600" cy="4983832"/>
          </a:xfrm>
          <a:solidFill>
            <a:srgbClr val="FFC000"/>
          </a:solidFill>
          <a:ln w="38100">
            <a:solidFill>
              <a:schemeClr val="tx1"/>
            </a:solidFill>
          </a:ln>
        </p:spPr>
        <p:txBody>
          <a:bodyPr>
            <a:normAutofit/>
          </a:bodyPr>
          <a:lstStyle/>
          <a:p>
            <a:pPr marL="0" indent="0">
              <a:buClr>
                <a:srgbClr val="C00000"/>
              </a:buClr>
            </a:pPr>
            <a:r>
              <a:rPr lang="it-IT" dirty="0" smtClean="0"/>
              <a:t> </a:t>
            </a:r>
            <a:r>
              <a:rPr lang="it-IT" b="1" dirty="0" smtClean="0"/>
              <a:t>Nonostante la OMT e la completa rivascolarizzazione miocardica </a:t>
            </a:r>
            <a:r>
              <a:rPr lang="it-IT" dirty="0" smtClean="0"/>
              <a:t>il paziente a volte lamenta il persistere dell’angina per </a:t>
            </a:r>
            <a:r>
              <a:rPr lang="it-IT" b="1" dirty="0" smtClean="0"/>
              <a:t>disturbi del microcircolo e/o  della nocicezione</a:t>
            </a:r>
          </a:p>
          <a:p>
            <a:pPr>
              <a:buClr>
                <a:srgbClr val="C00000"/>
              </a:buClr>
              <a:buNone/>
            </a:pPr>
            <a:endParaRPr lang="it-IT" dirty="0" smtClean="0"/>
          </a:p>
          <a:p>
            <a:pPr marL="0" indent="0">
              <a:buClr>
                <a:srgbClr val="C00000"/>
              </a:buClr>
            </a:pPr>
            <a:r>
              <a:rPr lang="it-IT" dirty="0" smtClean="0"/>
              <a:t> L’introduzione di </a:t>
            </a:r>
            <a:r>
              <a:rPr lang="it-IT" b="1" dirty="0" smtClean="0"/>
              <a:t>questionari relativi alla </a:t>
            </a:r>
            <a:r>
              <a:rPr lang="it-IT" b="1" dirty="0" err="1" smtClean="0"/>
              <a:t>QoL</a:t>
            </a:r>
            <a:r>
              <a:rPr lang="it-IT" b="1" dirty="0" smtClean="0"/>
              <a:t> e una valutazione psicologica </a:t>
            </a:r>
            <a:r>
              <a:rPr lang="it-IT" dirty="0" smtClean="0"/>
              <a:t>del paziente in casi selezionati potrebbero chiarire il </a:t>
            </a:r>
            <a:r>
              <a:rPr lang="it-IT" b="1" dirty="0" smtClean="0"/>
              <a:t>reale status anginoso </a:t>
            </a:r>
            <a:r>
              <a:rPr lang="it-IT" dirty="0" smtClean="0"/>
              <a:t>del paziente per avviarlo a </a:t>
            </a:r>
            <a:r>
              <a:rPr lang="it-IT" b="1" dirty="0" smtClean="0"/>
              <a:t>trattamenti alternativi.</a:t>
            </a:r>
          </a:p>
        </p:txBody>
      </p:sp>
    </p:spTree>
  </p:cSld>
  <p:clrMapOvr>
    <a:masterClrMapping/>
  </p:clrMapOvr>
  <p:transition>
    <p:wipe dir="d"/>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808"/>
            <a:ext cx="8229600" cy="564672"/>
          </a:xfrm>
        </p:spPr>
        <p:txBody>
          <a:bodyPr>
            <a:noAutofit/>
          </a:bodyPr>
          <a:lstStyle/>
          <a:p>
            <a:pPr algn="ctr"/>
            <a:r>
              <a:rPr lang="en-US" sz="4000" b="1" dirty="0" smtClean="0">
                <a:solidFill>
                  <a:srgbClr val="FF0000"/>
                </a:solidFill>
              </a:rPr>
              <a:t>Take home message (III)</a:t>
            </a:r>
            <a:endParaRPr lang="it-IT" sz="4000" b="1" dirty="0">
              <a:solidFill>
                <a:srgbClr val="FF0000"/>
              </a:solidFill>
            </a:endParaRPr>
          </a:p>
        </p:txBody>
      </p:sp>
      <p:sp>
        <p:nvSpPr>
          <p:cNvPr id="3" name="Segnaposto contenuto 2"/>
          <p:cNvSpPr>
            <a:spLocks noGrp="1"/>
          </p:cNvSpPr>
          <p:nvPr>
            <p:ph idx="1"/>
          </p:nvPr>
        </p:nvSpPr>
        <p:spPr>
          <a:xfrm>
            <a:off x="35496" y="571480"/>
            <a:ext cx="9021688" cy="6286520"/>
          </a:xfrm>
          <a:solidFill>
            <a:srgbClr val="FFC000"/>
          </a:solidFill>
          <a:ln w="38100">
            <a:solidFill>
              <a:schemeClr val="tx1"/>
            </a:solidFill>
          </a:ln>
        </p:spPr>
        <p:txBody>
          <a:bodyPr>
            <a:normAutofit/>
          </a:bodyPr>
          <a:lstStyle/>
          <a:p>
            <a:pPr marL="0" indent="0">
              <a:buClr>
                <a:srgbClr val="C00000"/>
              </a:buClr>
            </a:pPr>
            <a:r>
              <a:rPr lang="it-IT" b="1" dirty="0" smtClean="0"/>
              <a:t>Ci rivediamo tra 2 anni per approfondire i rimedi alternativi …..</a:t>
            </a:r>
          </a:p>
        </p:txBody>
      </p:sp>
      <p:pic>
        <p:nvPicPr>
          <p:cNvPr id="4" name="Immagine 3"/>
          <p:cNvPicPr>
            <a:picLocks noChangeAspect="1"/>
          </p:cNvPicPr>
          <p:nvPr/>
        </p:nvPicPr>
        <p:blipFill>
          <a:blip r:embed="rId2"/>
          <a:stretch>
            <a:fillRect/>
          </a:stretch>
        </p:blipFill>
        <p:spPr>
          <a:xfrm>
            <a:off x="2483768" y="3501008"/>
            <a:ext cx="4207413" cy="3128862"/>
          </a:xfrm>
          <a:prstGeom prst="rect">
            <a:avLst/>
          </a:prstGeom>
        </p:spPr>
      </p:pic>
      <p:sp>
        <p:nvSpPr>
          <p:cNvPr id="5" name="Rettangolo 4"/>
          <p:cNvSpPr/>
          <p:nvPr/>
        </p:nvSpPr>
        <p:spPr>
          <a:xfrm>
            <a:off x="35496" y="1556792"/>
            <a:ext cx="8856984" cy="1815882"/>
          </a:xfrm>
          <a:prstGeom prst="rect">
            <a:avLst/>
          </a:prstGeom>
        </p:spPr>
        <p:txBody>
          <a:bodyPr wrap="square">
            <a:spAutoFit/>
          </a:bodyPr>
          <a:lstStyle/>
          <a:p>
            <a:endParaRPr lang="it-IT" sz="1100" dirty="0" smtClean="0">
              <a:latin typeface="Arial Black" panose="020B0A04020102020204" pitchFamily="34" charset="0"/>
            </a:endParaRPr>
          </a:p>
          <a:p>
            <a:r>
              <a:rPr lang="it-IT" sz="1100" dirty="0" smtClean="0">
                <a:latin typeface="Arial Black" panose="020B0A04020102020204" pitchFamily="34" charset="0"/>
              </a:rPr>
              <a:t>20 </a:t>
            </a:r>
            <a:r>
              <a:rPr lang="it-IT" sz="1100" dirty="0">
                <a:latin typeface="Arial Black" panose="020B0A04020102020204" pitchFamily="34" charset="0"/>
              </a:rPr>
              <a:t>febbraio </a:t>
            </a:r>
            <a:r>
              <a:rPr lang="it-IT" sz="1100" dirty="0" smtClean="0">
                <a:latin typeface="Arial Black" panose="020B0A04020102020204" pitchFamily="34" charset="0"/>
              </a:rPr>
              <a:t>2018</a:t>
            </a:r>
          </a:p>
          <a:p>
            <a:endParaRPr lang="it-IT" dirty="0" smtClean="0"/>
          </a:p>
          <a:p>
            <a:r>
              <a:rPr lang="it-IT" b="1" dirty="0" smtClean="0">
                <a:latin typeface="Arial Black" panose="020B0A04020102020204" pitchFamily="34" charset="0"/>
              </a:rPr>
              <a:t>Quella </a:t>
            </a:r>
            <a:r>
              <a:rPr lang="it-IT" b="1" dirty="0">
                <a:latin typeface="Arial Black" panose="020B0A04020102020204" pitchFamily="34" charset="0"/>
              </a:rPr>
              <a:t>luce intorno a noi: una ricerca «cattura» i </a:t>
            </a:r>
            <a:r>
              <a:rPr lang="it-IT" b="1" dirty="0" err="1">
                <a:latin typeface="Arial Black" panose="020B0A04020102020204" pitchFamily="34" charset="0"/>
              </a:rPr>
              <a:t>biofotoni</a:t>
            </a:r>
            <a:endParaRPr lang="it-IT" b="1" dirty="0">
              <a:latin typeface="Arial Black" panose="020B0A04020102020204" pitchFamily="34" charset="0"/>
            </a:endParaRPr>
          </a:p>
          <a:p>
            <a:endParaRPr lang="it-IT" b="1" dirty="0" smtClean="0">
              <a:latin typeface="Arial Black" panose="020B0A04020102020204" pitchFamily="34" charset="0"/>
            </a:endParaRPr>
          </a:p>
          <a:p>
            <a:r>
              <a:rPr lang="it-IT" dirty="0" smtClean="0"/>
              <a:t>Partito </a:t>
            </a:r>
            <a:r>
              <a:rPr lang="it-IT" dirty="0"/>
              <a:t>al </a:t>
            </a:r>
            <a:r>
              <a:rPr lang="it-IT" b="1" dirty="0"/>
              <a:t>Bellaria di Bologna </a:t>
            </a:r>
            <a:r>
              <a:rPr lang="it-IT" dirty="0"/>
              <a:t>uno studio che coinvolgerà </a:t>
            </a:r>
            <a:r>
              <a:rPr lang="it-IT" b="1" dirty="0"/>
              <a:t>600 persone per verificare se esiste una relazione tra emissione di </a:t>
            </a:r>
            <a:r>
              <a:rPr lang="it-IT" b="1" dirty="0" err="1"/>
              <a:t>biofotoni</a:t>
            </a:r>
            <a:r>
              <a:rPr lang="it-IT" b="1" dirty="0"/>
              <a:t> e benessere percepito</a:t>
            </a:r>
          </a:p>
        </p:txBody>
      </p:sp>
      <p:pic>
        <p:nvPicPr>
          <p:cNvPr id="6" name="Immagine 5"/>
          <p:cNvPicPr>
            <a:picLocks noChangeAspect="1"/>
          </p:cNvPicPr>
          <p:nvPr/>
        </p:nvPicPr>
        <p:blipFill>
          <a:blip r:embed="rId3"/>
          <a:stretch>
            <a:fillRect/>
          </a:stretch>
        </p:blipFill>
        <p:spPr>
          <a:xfrm>
            <a:off x="2555776" y="1140906"/>
            <a:ext cx="4032448" cy="703919"/>
          </a:xfrm>
          <a:prstGeom prst="rect">
            <a:avLst/>
          </a:prstGeom>
        </p:spPr>
      </p:pic>
    </p:spTree>
    <p:extLst>
      <p:ext uri="{BB962C8B-B14F-4D97-AF65-F5344CB8AC3E}">
        <p14:creationId xmlns:p14="http://schemas.microsoft.com/office/powerpoint/2010/main" val="715757395"/>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457200" y="4869160"/>
            <a:ext cx="8229600" cy="1143000"/>
          </a:xfrm>
          <a:prstGeom prst="rect">
            <a:avLst/>
          </a:prstGeom>
        </p:spPr>
        <p:txBody>
          <a:bodyPr vert="horz" lIns="0" rIns="0" bIns="0" anchor="b">
            <a:normAutofit fontScale="97500"/>
          </a:bodyPr>
          <a:lstStyle/>
          <a:p>
            <a:pPr lvl="0">
              <a:spcBef>
                <a:spcPct val="0"/>
              </a:spcBef>
              <a:defRPr/>
            </a:pPr>
            <a:endParaRPr lang="it-IT" sz="2000" dirty="0">
              <a:solidFill>
                <a:schemeClr val="tx2"/>
              </a:solidFill>
            </a:endParaRPr>
          </a:p>
        </p:txBody>
      </p:sp>
      <p:sp>
        <p:nvSpPr>
          <p:cNvPr id="7" name="Rettangolo 6"/>
          <p:cNvSpPr/>
          <p:nvPr/>
        </p:nvSpPr>
        <p:spPr>
          <a:xfrm>
            <a:off x="539552" y="2291388"/>
            <a:ext cx="8064896" cy="1569660"/>
          </a:xfrm>
          <a:prstGeom prst="rect">
            <a:avLst/>
          </a:prstGeom>
          <a:solidFill>
            <a:srgbClr val="FFC000"/>
          </a:solidFill>
          <a:ln w="38100">
            <a:solidFill>
              <a:schemeClr val="tx1"/>
            </a:solidFill>
          </a:ln>
        </p:spPr>
        <p:txBody>
          <a:bodyPr wrap="square">
            <a:spAutoFit/>
          </a:bodyPr>
          <a:lstStyle/>
          <a:p>
            <a:pPr>
              <a:buClr>
                <a:srgbClr val="C00000"/>
              </a:buClr>
              <a:buFont typeface="Arial" pitchFamily="34" charset="0"/>
              <a:buChar char="•"/>
            </a:pPr>
            <a:r>
              <a:rPr lang="it-IT" sz="2400" dirty="0" smtClean="0"/>
              <a:t> </a:t>
            </a:r>
            <a:r>
              <a:rPr lang="it-IT" sz="2400" dirty="0" smtClean="0">
                <a:latin typeface="Arial Black" panose="020B0A04020102020204" pitchFamily="34" charset="0"/>
              </a:rPr>
              <a:t>Le percentuali sono molto variabili risentendo</a:t>
            </a:r>
            <a:br>
              <a:rPr lang="it-IT" sz="2400" dirty="0" smtClean="0">
                <a:latin typeface="Arial Black" panose="020B0A04020102020204" pitchFamily="34" charset="0"/>
              </a:rPr>
            </a:br>
            <a:r>
              <a:rPr lang="it-IT" sz="2400" dirty="0" smtClean="0">
                <a:latin typeface="Arial Black" panose="020B0A04020102020204" pitchFamily="34" charset="0"/>
              </a:rPr>
              <a:t>della eterogeneità delle popolazioni e dei trattamenti praticati nei vari studi </a:t>
            </a:r>
          </a:p>
          <a:p>
            <a:pPr>
              <a:buClr>
                <a:srgbClr val="C00000"/>
              </a:buClr>
            </a:pPr>
            <a:r>
              <a:rPr lang="it-IT" sz="2400" dirty="0" smtClean="0">
                <a:latin typeface="Arial Black" panose="020B0A04020102020204" pitchFamily="34" charset="0"/>
              </a:rPr>
              <a:t>( multicentrici vs osservazionali )</a:t>
            </a:r>
            <a:endParaRPr lang="it-IT" sz="1600" dirty="0" smtClean="0">
              <a:solidFill>
                <a:schemeClr val="tx2"/>
              </a:solidFill>
            </a:endParaRPr>
          </a:p>
        </p:txBody>
      </p:sp>
      <p:sp>
        <p:nvSpPr>
          <p:cNvPr id="8" name="CasellaDiTesto 7"/>
          <p:cNvSpPr txBox="1"/>
          <p:nvPr/>
        </p:nvSpPr>
        <p:spPr>
          <a:xfrm>
            <a:off x="3819383" y="323945"/>
            <a:ext cx="1279517" cy="584775"/>
          </a:xfrm>
          <a:prstGeom prst="rect">
            <a:avLst/>
          </a:prstGeom>
          <a:noFill/>
        </p:spPr>
        <p:txBody>
          <a:bodyPr wrap="none" rtlCol="0">
            <a:spAutoFit/>
          </a:bodyPr>
          <a:lstStyle/>
          <a:p>
            <a:r>
              <a:rPr lang="it-IT" sz="3200" b="1" dirty="0" smtClean="0">
                <a:latin typeface="Arial Black" panose="020B0A04020102020204" pitchFamily="34" charset="0"/>
              </a:rPr>
              <a:t>BIAS</a:t>
            </a:r>
            <a:endParaRPr lang="it-IT" sz="3200" b="1" dirty="0">
              <a:latin typeface="Arial Black" panose="020B0A04020102020204" pitchFamily="34" charset="0"/>
            </a:endParaRPr>
          </a:p>
        </p:txBody>
      </p:sp>
    </p:spTree>
  </p:cSld>
  <p:clrMapOvr>
    <a:masterClrMapping/>
  </p:clrMapOvr>
  <p:transition>
    <p:wipe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nozio">
  <a:themeElements>
    <a:clrScheme name="Personalizzato 2">
      <a:dk1>
        <a:srgbClr val="002060"/>
      </a:dk1>
      <a:lt1>
        <a:srgbClr val="90C6F6"/>
      </a:lt1>
      <a:dk2>
        <a:srgbClr val="04617B"/>
      </a:dk2>
      <a:lt2>
        <a:srgbClr val="90C6F6"/>
      </a:lt2>
      <a:accent1>
        <a:srgbClr val="0F6FC6"/>
      </a:accent1>
      <a:accent2>
        <a:srgbClr val="009DD9"/>
      </a:accent2>
      <a:accent3>
        <a:srgbClr val="90C6F6"/>
      </a:accent3>
      <a:accent4>
        <a:srgbClr val="00B0F0"/>
      </a:accent4>
      <a:accent5>
        <a:srgbClr val="04617B"/>
      </a:accent5>
      <a:accent6>
        <a:srgbClr val="01303D"/>
      </a:accent6>
      <a:hlink>
        <a:srgbClr val="07674D"/>
      </a:hlink>
      <a:folHlink>
        <a:srgbClr val="0B9B7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5_Equinozio">
  <a:themeElements>
    <a:clrScheme name="Personalizzato 2">
      <a:dk1>
        <a:srgbClr val="002060"/>
      </a:dk1>
      <a:lt1>
        <a:srgbClr val="90C6F6"/>
      </a:lt1>
      <a:dk2>
        <a:srgbClr val="04617B"/>
      </a:dk2>
      <a:lt2>
        <a:srgbClr val="90C6F6"/>
      </a:lt2>
      <a:accent1>
        <a:srgbClr val="0F6FC6"/>
      </a:accent1>
      <a:accent2>
        <a:srgbClr val="009DD9"/>
      </a:accent2>
      <a:accent3>
        <a:srgbClr val="90C6F6"/>
      </a:accent3>
      <a:accent4>
        <a:srgbClr val="00B0F0"/>
      </a:accent4>
      <a:accent5>
        <a:srgbClr val="04617B"/>
      </a:accent5>
      <a:accent6>
        <a:srgbClr val="01303D"/>
      </a:accent6>
      <a:hlink>
        <a:srgbClr val="07674D"/>
      </a:hlink>
      <a:folHlink>
        <a:srgbClr val="0B9B7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ersonalizzato 2">
    <a:dk1>
      <a:srgbClr val="002060"/>
    </a:dk1>
    <a:lt1>
      <a:srgbClr val="90C6F6"/>
    </a:lt1>
    <a:dk2>
      <a:srgbClr val="04617B"/>
    </a:dk2>
    <a:lt2>
      <a:srgbClr val="90C6F6"/>
    </a:lt2>
    <a:accent1>
      <a:srgbClr val="0F6FC6"/>
    </a:accent1>
    <a:accent2>
      <a:srgbClr val="009DD9"/>
    </a:accent2>
    <a:accent3>
      <a:srgbClr val="90C6F6"/>
    </a:accent3>
    <a:accent4>
      <a:srgbClr val="00B0F0"/>
    </a:accent4>
    <a:accent5>
      <a:srgbClr val="04617B"/>
    </a:accent5>
    <a:accent6>
      <a:srgbClr val="01303D"/>
    </a:accent6>
    <a:hlink>
      <a:srgbClr val="07674D"/>
    </a:hlink>
    <a:folHlink>
      <a:srgbClr val="0B9B74"/>
    </a:folHlink>
  </a:clrScheme>
</a:themeOverride>
</file>

<file path=docProps/app.xml><?xml version="1.0" encoding="utf-8"?>
<Properties xmlns="http://schemas.openxmlformats.org/officeDocument/2006/extended-properties" xmlns:vt="http://schemas.openxmlformats.org/officeDocument/2006/docPropsVTypes">
  <Template/>
  <TotalTime>3779</TotalTime>
  <Words>3271</Words>
  <Application>Microsoft Office PowerPoint</Application>
  <PresentationFormat>Presentazione su schermo (4:3)</PresentationFormat>
  <Paragraphs>459</Paragraphs>
  <Slides>88</Slides>
  <Notes>1</Notes>
  <HiddenSlides>0</HiddenSlides>
  <MMClips>6</MMClips>
  <ScaleCrop>false</ScaleCrop>
  <HeadingPairs>
    <vt:vector size="6" baseType="variant">
      <vt:variant>
        <vt:lpstr>Caratteri utilizzati</vt:lpstr>
      </vt:variant>
      <vt:variant>
        <vt:i4>9</vt:i4>
      </vt:variant>
      <vt:variant>
        <vt:lpstr>Tema</vt:lpstr>
      </vt:variant>
      <vt:variant>
        <vt:i4>4</vt:i4>
      </vt:variant>
      <vt:variant>
        <vt:lpstr>Titoli diapositive</vt:lpstr>
      </vt:variant>
      <vt:variant>
        <vt:i4>88</vt:i4>
      </vt:variant>
    </vt:vector>
  </HeadingPairs>
  <TitlesOfParts>
    <vt:vector size="101" baseType="lpstr">
      <vt:lpstr>ＭＳ Ｐゴシック</vt:lpstr>
      <vt:lpstr>SimSun</vt:lpstr>
      <vt:lpstr>Arial</vt:lpstr>
      <vt:lpstr>Arial Black</vt:lpstr>
      <vt:lpstr>Calibri</vt:lpstr>
      <vt:lpstr>Symbol</vt:lpstr>
      <vt:lpstr>Tahoma</vt:lpstr>
      <vt:lpstr>Wingdings</vt:lpstr>
      <vt:lpstr>Wingdings 2</vt:lpstr>
      <vt:lpstr>Equinozio</vt:lpstr>
      <vt:lpstr>5_Equinozio</vt:lpstr>
      <vt:lpstr>1_Tema di Office</vt:lpstr>
      <vt:lpstr>Tema di Office</vt:lpstr>
      <vt:lpstr>Angina Refrattaria </vt:lpstr>
      <vt:lpstr>Definizione </vt:lpstr>
      <vt:lpstr>Preamble (I)</vt:lpstr>
      <vt:lpstr>Preamble (II)</vt:lpstr>
      <vt:lpstr>Presentazione standard di PowerPoint</vt:lpstr>
      <vt:lpstr>Un po’ di numeri …</vt:lpstr>
      <vt:lpstr>Angina pectoris cronica</vt:lpstr>
      <vt:lpstr>Angina pectoris cronica</vt:lpstr>
      <vt:lpstr>Presentazione standard di PowerPoint</vt:lpstr>
      <vt:lpstr> </vt:lpstr>
      <vt:lpstr>Premessa</vt:lpstr>
      <vt:lpstr>Disegno dello studio</vt:lpstr>
      <vt:lpstr>Presentazione standard di PowerPoint</vt:lpstr>
      <vt:lpstr>Conclusioni (II)</vt:lpstr>
      <vt:lpstr>Presentazione standard di PowerPoint</vt:lpstr>
      <vt:lpstr>Presentazione standard di PowerPoint</vt:lpstr>
      <vt:lpstr>Presentazione standard di PowerPoint</vt:lpstr>
      <vt:lpstr>Presentazione standard di PowerPoint</vt:lpstr>
      <vt:lpstr>Presentazione standard di PowerPoint</vt:lpstr>
      <vt:lpstr>Angina refrattaria … Concetto virtuale?</vt:lpstr>
      <vt:lpstr>Presentazione standard di PowerPoint</vt:lpstr>
      <vt:lpstr>Presentazione standard di PowerPoint</vt:lpstr>
      <vt:lpstr>Presentazione standard di PowerPoint</vt:lpstr>
      <vt:lpstr>Presentazione standard di PowerPoint</vt:lpstr>
      <vt:lpstr>Presentazione standard di PowerPoint</vt:lpstr>
      <vt:lpstr>Denervazione cardiaca per angina refrattaria?</vt:lpstr>
      <vt:lpstr> POST HEART TRANSPLANT DENERVATION </vt:lpstr>
      <vt:lpstr>Presentazione standard di PowerPoint</vt:lpstr>
      <vt:lpstr>    Qualità di vita compromessa  </vt:lpstr>
      <vt:lpstr> Terapia medica ottimizzata e altri trattamenti </vt:lpstr>
      <vt:lpstr>  Condizioni comuni per cui non è possibile effettuare una rivascolarizzazione  </vt:lpstr>
      <vt:lpstr>Trattamenti non convenzionali  </vt:lpstr>
      <vt:lpstr>PCI angina refrattaria … Concetto assoluto o relativo? </vt:lpstr>
      <vt:lpstr>CTO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Fenotipi anatomici dei pazienti non rivascolarizzabili</vt:lpstr>
      <vt:lpstr>General principles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Caso clinico</vt:lpstr>
      <vt:lpstr> Permane malattia critica trivasale e CTO di CFX Tentativo fallito di PCI su radiale&gt;PL </vt:lpstr>
      <vt:lpstr>Il paziente continua a riferire episodi subentranti di angina per sforzi lievi, sensibile all’ assunzione di nitrati SL.   </vt:lpstr>
      <vt:lpstr>  Dicembre 2012 PCI ed impianto di DES di SVG su MO </vt:lpstr>
      <vt:lpstr>  Nel maggio 2013 peggioramento della soglia anginosa con comparsa di sintomatologia a riposo parzialmente responsiva ai nitrati.  In considerazione dell’ impossibilità di effettuare una MRI da stress per la presenza di ICD, si effettuava AngioTC perfusion che risultava non valutabile per la presenza di aritmie. Nel sospetto di una ISR della SVG su MO si decideva di procedere ad un ricovero urgente </vt:lpstr>
      <vt:lpstr>   </vt:lpstr>
      <vt:lpstr> CGF: quadro coronarografico stazionario </vt:lpstr>
      <vt:lpstr> CGF: quadro coronarografico stazionario </vt:lpstr>
      <vt:lpstr>Presentazione standard di PowerPoint</vt:lpstr>
      <vt:lpstr>Approccio retrogrado attraverso circolo epicardico</vt:lpstr>
      <vt:lpstr>Approccio retrogrado attraverso circolo epicardico</vt:lpstr>
      <vt:lpstr>Presentazione standard di PowerPoint</vt:lpstr>
      <vt:lpstr>Presentazione standard di PowerPoint</vt:lpstr>
      <vt:lpstr>Presentazione standard di PowerPoint</vt:lpstr>
      <vt:lpstr>Risultato Finale</vt:lpstr>
      <vt:lpstr>Risultato Finale</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Take home message    (I)</vt:lpstr>
      <vt:lpstr>Take home message (II)</vt:lpstr>
      <vt:lpstr>Take home message (III)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Paziente non ulteriormente rivascolarizzabile</dc:title>
  <dc:creator>User</dc:creator>
  <cp:lastModifiedBy>Grancini Luca</cp:lastModifiedBy>
  <cp:revision>412</cp:revision>
  <dcterms:modified xsi:type="dcterms:W3CDTF">2018-10-09T09:41:18Z</dcterms:modified>
</cp:coreProperties>
</file>