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1" r:id="rId1"/>
    <p:sldMasterId id="2147483662" r:id="rId2"/>
  </p:sldMasterIdLst>
  <p:notesMasterIdLst>
    <p:notesMasterId r:id="rId32"/>
  </p:notesMasterIdLst>
  <p:sldIdLst>
    <p:sldId id="283" r:id="rId3"/>
    <p:sldId id="284" r:id="rId4"/>
    <p:sldId id="259" r:id="rId5"/>
    <p:sldId id="260" r:id="rId6"/>
    <p:sldId id="285" r:id="rId7"/>
    <p:sldId id="286" r:id="rId8"/>
    <p:sldId id="261" r:id="rId9"/>
    <p:sldId id="287" r:id="rId10"/>
    <p:sldId id="288" r:id="rId11"/>
    <p:sldId id="262" r:id="rId12"/>
    <p:sldId id="289" r:id="rId13"/>
    <p:sldId id="292" r:id="rId14"/>
    <p:sldId id="293" r:id="rId15"/>
    <p:sldId id="297" r:id="rId16"/>
    <p:sldId id="268" r:id="rId17"/>
    <p:sldId id="269" r:id="rId18"/>
    <p:sldId id="270" r:id="rId19"/>
    <p:sldId id="294" r:id="rId20"/>
    <p:sldId id="298" r:id="rId21"/>
    <p:sldId id="277" r:id="rId22"/>
    <p:sldId id="278" r:id="rId23"/>
    <p:sldId id="279" r:id="rId24"/>
    <p:sldId id="280" r:id="rId25"/>
    <p:sldId id="281" r:id="rId26"/>
    <p:sldId id="282" r:id="rId27"/>
    <p:sldId id="295" r:id="rId28"/>
    <p:sldId id="299" r:id="rId29"/>
    <p:sldId id="296" r:id="rId30"/>
    <p:sldId id="300"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p14:section name="Sezione predefinita" id="{8E34AF00-626A-448B-97AC-B9866C8457B3}">
          <p14:sldIdLst>
            <p14:sldId id="283"/>
            <p14:sldId id="284"/>
            <p14:sldId id="259"/>
            <p14:sldId id="260"/>
            <p14:sldId id="285"/>
            <p14:sldId id="286"/>
            <p14:sldId id="261"/>
            <p14:sldId id="287"/>
            <p14:sldId id="288"/>
            <p14:sldId id="262"/>
            <p14:sldId id="289"/>
            <p14:sldId id="292"/>
            <p14:sldId id="293"/>
            <p14:sldId id="268"/>
            <p14:sldId id="269"/>
            <p14:sldId id="270"/>
            <p14:sldId id="294"/>
            <p14:sldId id="275"/>
            <p14:sldId id="277"/>
            <p14:sldId id="278"/>
            <p14:sldId id="279"/>
            <p14:sldId id="280"/>
            <p14:sldId id="281"/>
            <p14:sldId id="282"/>
            <p14:sldId id="295"/>
            <p14:sldId id="296"/>
          </p14:sldIdLst>
        </p14:section>
      </p14:sectionLst>
    </p:ext>
    <p:ext uri="{EFAFB233-063F-42B5-8137-9DF3F51BA10A}">
      <p15:sldGuideLst xmlns:a="http://schemas.openxmlformats.org/drawingml/2006/main" xmlns:r="http://schemas.openxmlformats.org/officeDocument/2006/relationships" xmlns:p="http://schemas.openxmlformats.org/presentationml/2006/main"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7728" autoAdjust="0"/>
    <p:restoredTop sz="94660"/>
  </p:normalViewPr>
  <p:slideViewPr>
    <p:cSldViewPr snapToGrid="0">
      <p:cViewPr>
        <p:scale>
          <a:sx n="93" d="100"/>
          <a:sy n="93" d="100"/>
        </p:scale>
        <p:origin x="-2752" y="-10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3300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5"/>
        <p:cNvGrpSpPr/>
        <p:nvPr/>
      </p:nvGrpSpPr>
      <p:grpSpPr>
        <a:xfrm>
          <a:off x="0" y="0"/>
          <a:ext cx="0" cy="0"/>
          <a:chOff x="0" y="0"/>
          <a:chExt cx="0" cy="0"/>
        </a:xfrm>
      </p:grpSpPr>
      <p:sp>
        <p:nvSpPr>
          <p:cNvPr id="306" name="Google Shape;306;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4"/>
        <p:cNvGrpSpPr/>
        <p:nvPr/>
      </p:nvGrpSpPr>
      <p:grpSpPr>
        <a:xfrm>
          <a:off x="0" y="0"/>
          <a:ext cx="0" cy="0"/>
          <a:chOff x="0" y="0"/>
          <a:chExt cx="0" cy="0"/>
        </a:xfrm>
      </p:grpSpPr>
      <p:sp>
        <p:nvSpPr>
          <p:cNvPr id="315" name="Google Shape;315;g436228bb69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436228bb69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436228bb69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pPr marL="0" lvl="0" indent="0" algn="r" rtl="0">
                <a:spcBef>
                  <a:spcPts val="0"/>
                </a:spcBef>
                <a:spcAft>
                  <a:spcPts val="0"/>
                </a:spcAft>
                <a:buClr>
                  <a:srgbClr val="000000"/>
                </a:buClr>
                <a:buFont typeface="Arial"/>
                <a:buNone/>
              </a:pPr>
              <a:t>23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4"/>
        <p:cNvGrpSpPr/>
        <p:nvPr/>
      </p:nvGrpSpPr>
      <p:grpSpPr>
        <a:xfrm>
          <a:off x="0" y="0"/>
          <a:ext cx="0" cy="0"/>
          <a:chOff x="0" y="0"/>
          <a:chExt cx="0" cy="0"/>
        </a:xfrm>
      </p:grpSpPr>
      <p:sp>
        <p:nvSpPr>
          <p:cNvPr id="325" name="Google Shape;325;g43807cbc92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3807cbc92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43807cbc92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pPr marL="0" lvl="0" indent="0" algn="r" rtl="0">
                <a:spcBef>
                  <a:spcPts val="0"/>
                </a:spcBef>
                <a:spcAft>
                  <a:spcPts val="0"/>
                </a:spcAft>
                <a:buClr>
                  <a:srgbClr val="000000"/>
                </a:buClr>
                <a:buFont typeface="Arial"/>
                <a:buNone/>
              </a:pPr>
              <a:t>24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2"/>
        <p:cNvGrpSpPr/>
        <p:nvPr/>
      </p:nvGrpSpPr>
      <p:grpSpPr>
        <a:xfrm>
          <a:off x="0" y="0"/>
          <a:ext cx="0" cy="0"/>
          <a:chOff x="0" y="0"/>
          <a:chExt cx="0" cy="0"/>
        </a:xfrm>
      </p:grpSpPr>
      <p:sp>
        <p:nvSpPr>
          <p:cNvPr id="333" name="Google Shape;333;g43807cbc92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43807cbc92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43807cbc92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pPr marL="0" lvl="0" indent="0" algn="r" rtl="0">
                <a:spcBef>
                  <a:spcPts val="0"/>
                </a:spcBef>
                <a:spcAft>
                  <a:spcPts val="0"/>
                </a:spcAft>
                <a:buClr>
                  <a:srgbClr val="000000"/>
                </a:buClr>
                <a:buFont typeface="Arial"/>
                <a:buNone/>
              </a:pPr>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2"/>
        <p:cNvGrpSpPr/>
        <p:nvPr/>
      </p:nvGrpSpPr>
      <p:grpSpPr>
        <a:xfrm>
          <a:off x="0" y="0"/>
          <a:ext cx="0" cy="0"/>
          <a:chOff x="0" y="0"/>
          <a:chExt cx="0" cy="0"/>
        </a:xfrm>
      </p:grpSpPr>
      <p:sp>
        <p:nvSpPr>
          <p:cNvPr id="203" name="Google Shape;203;g43807cbc92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3807cbc92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43807cbc92_0_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pPr marL="0" lvl="0" indent="0" algn="r" rtl="0">
                <a:spcBef>
                  <a:spcPts val="0"/>
                </a:spcBef>
                <a:spcAft>
                  <a:spcPts val="0"/>
                </a:spcAft>
                <a:buClr>
                  <a:srgbClr val="000000"/>
                </a:buClr>
                <a:buFont typeface="Arial"/>
                <a:buNone/>
              </a:pPr>
              <a:t>15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0"/>
        <p:cNvGrpSpPr/>
        <p:nvPr/>
      </p:nvGrpSpPr>
      <p:grpSpPr>
        <a:xfrm>
          <a:off x="0" y="0"/>
          <a:ext cx="0" cy="0"/>
          <a:chOff x="0" y="0"/>
          <a:chExt cx="0" cy="0"/>
        </a:xfrm>
      </p:grpSpPr>
      <p:sp>
        <p:nvSpPr>
          <p:cNvPr id="211" name="Google Shape;211;g43807cbc9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3807cbc9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43807cbc9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pPr marL="0" lvl="0" indent="0" algn="r" rtl="0">
                <a:spcBef>
                  <a:spcPts val="0"/>
                </a:spcBef>
                <a:spcAft>
                  <a:spcPts val="0"/>
                </a:spcAft>
                <a:buClr>
                  <a:srgbClr val="000000"/>
                </a:buClr>
                <a:buFont typeface="Arial"/>
                <a:buNone/>
              </a:pPr>
              <a:t>16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1"/>
        <p:cNvGrpSpPr/>
        <p:nvPr/>
      </p:nvGrpSpPr>
      <p:grpSpPr>
        <a:xfrm>
          <a:off x="0" y="0"/>
          <a:ext cx="0" cy="0"/>
          <a:chOff x="0" y="0"/>
          <a:chExt cx="0" cy="0"/>
        </a:xfrm>
      </p:grpSpPr>
      <p:sp>
        <p:nvSpPr>
          <p:cNvPr id="222" name="Google Shape;222;g43807cbc92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3807cbc92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43807cbc92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pPr marL="0" lvl="0" indent="0" algn="r" rtl="0">
                <a:spcBef>
                  <a:spcPts val="0"/>
                </a:spcBef>
                <a:spcAft>
                  <a:spcPts val="0"/>
                </a:spcAft>
                <a:buClr>
                  <a:srgbClr val="000000"/>
                </a:buClr>
                <a:buFont typeface="Arial"/>
                <a:buNone/>
              </a:pPr>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8"/>
        <p:cNvGrpSpPr/>
        <p:nvPr/>
      </p:nvGrpSpPr>
      <p:grpSpPr>
        <a:xfrm>
          <a:off x="0" y="0"/>
          <a:ext cx="0" cy="0"/>
          <a:chOff x="0" y="0"/>
          <a:chExt cx="0" cy="0"/>
        </a:xfrm>
      </p:grpSpPr>
      <p:sp>
        <p:nvSpPr>
          <p:cNvPr id="289" name="Google Shape;28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5"/>
        <p:cNvGrpSpPr/>
        <p:nvPr/>
      </p:nvGrpSpPr>
      <p:grpSpPr>
        <a:xfrm>
          <a:off x="0" y="0"/>
          <a:ext cx="0" cy="0"/>
          <a:chOff x="0" y="0"/>
          <a:chExt cx="0" cy="0"/>
        </a:xfrm>
      </p:grpSpPr>
      <p:sp>
        <p:nvSpPr>
          <p:cNvPr id="296" name="Google Shape;29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Vuoto">
  <p:cSld name="Vuoto">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olo e testo verticale" type="vertTx">
  <p:cSld name="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1_Titolo e testo verticale" type="vertTitleAndTx">
  <p:cSld name="VERTICAL_TITLE_AND_VERTICAL_TEXT">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Vuoto">
  <p:cSld name="Vuoto">
    <p:spTree>
      <p:nvGrpSpPr>
        <p:cNvPr id="1"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olo e contenuto"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Vuota" type="blank">
  <p:cSld name="BLANK">
    <p:spTree>
      <p:nvGrpSpPr>
        <p:cNvPr id="1" name="Shape 27"/>
        <p:cNvGrpSpPr/>
        <p:nvPr/>
      </p:nvGrpSpPr>
      <p:grpSpPr>
        <a:xfrm>
          <a:off x="0" y="0"/>
          <a:ext cx="0" cy="0"/>
          <a:chOff x="0" y="0"/>
          <a:chExt cx="0" cy="0"/>
        </a:xfrm>
      </p:grpSpPr>
      <p:sp>
        <p:nvSpPr>
          <p:cNvPr id="28" name="Google Shape;2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Diapositiva titolo" type="title">
  <p:cSld name="TITLE">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4" name="Google Shape;3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Intestazione sezione" type="secHead">
  <p:cSld name="SECTION_HEADER">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0" name="Google Shape;4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Due contenuti" type="twoObj">
  <p:cSld name="TWO_OBJECTS">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olo titolo" type="titleOnly">
  <p:cSld name="TITLE_ONLY">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ontenuto con didascalia" type="objTx">
  <p:cSld name="OBJECT_WITH_CAPTION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Immagine con didascalia" type="picTx">
  <p:cSld name="PICTURE_WITH_CAPTION_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5" name="Google Shape;7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13">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3"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034283" y="534251"/>
            <a:ext cx="5342562" cy="122942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3" name="CasellaDiTesto 2"/>
          <p:cNvSpPr txBox="1"/>
          <p:nvPr/>
        </p:nvSpPr>
        <p:spPr>
          <a:xfrm>
            <a:off x="1125020" y="2173769"/>
            <a:ext cx="7140540" cy="1077218"/>
          </a:xfrm>
          <a:prstGeom prst="rect">
            <a:avLst/>
          </a:prstGeom>
          <a:noFill/>
        </p:spPr>
        <p:txBody>
          <a:bodyPr wrap="square" rtlCol="0">
            <a:spAutoFit/>
          </a:bodyPr>
          <a:lstStyle/>
          <a:p>
            <a:pPr algn="ctr"/>
            <a:r>
              <a:rPr lang="it-IT" sz="3200" b="1" smtClean="0"/>
              <a:t>NOVITA’ IN TEMA DI SINDROMI CORONARICHE ACUTE</a:t>
            </a:r>
            <a:endParaRPr lang="en-US" sz="3200" b="1"/>
          </a:p>
        </p:txBody>
      </p:sp>
      <p:sp>
        <p:nvSpPr>
          <p:cNvPr id="4" name="Google Shape;95;p16"/>
          <p:cNvSpPr txBox="1">
            <a:spLocks/>
          </p:cNvSpPr>
          <p:nvPr/>
        </p:nvSpPr>
        <p:spPr>
          <a:xfrm>
            <a:off x="1115616" y="3718009"/>
            <a:ext cx="6715125" cy="11652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BE4D4"/>
              </a:buClr>
              <a:buSzPts val="2000"/>
              <a:buFont typeface="Times"/>
              <a:buNone/>
            </a:pPr>
            <a:r>
              <a:rPr lang="it-IT" sz="2000" b="1" smtClean="0">
                <a:solidFill>
                  <a:srgbClr val="FF8F00"/>
                </a:solidFill>
                <a:latin typeface="Times"/>
                <a:ea typeface="Times"/>
                <a:cs typeface="Times"/>
                <a:sym typeface="Times"/>
              </a:rPr>
              <a:t>Prof. Giampaolo Niccoli</a:t>
            </a:r>
            <a:br>
              <a:rPr lang="it-IT" sz="2000" b="1" smtClean="0">
                <a:solidFill>
                  <a:srgbClr val="FF8F00"/>
                </a:solidFill>
                <a:latin typeface="Times"/>
                <a:ea typeface="Times"/>
                <a:cs typeface="Times"/>
                <a:sym typeface="Times"/>
              </a:rPr>
            </a:br>
            <a:r>
              <a:rPr lang="it-IT" sz="2000" b="1" smtClean="0">
                <a:solidFill>
                  <a:srgbClr val="FF8F00"/>
                </a:solidFill>
                <a:latin typeface="Times"/>
                <a:ea typeface="Times"/>
                <a:cs typeface="Times"/>
                <a:sym typeface="Times"/>
              </a:rPr>
              <a:t>Istituto di Cardiologia </a:t>
            </a:r>
            <a:br>
              <a:rPr lang="it-IT" sz="2000" b="1" smtClean="0">
                <a:solidFill>
                  <a:srgbClr val="FF8F00"/>
                </a:solidFill>
                <a:latin typeface="Times"/>
                <a:ea typeface="Times"/>
                <a:cs typeface="Times"/>
                <a:sym typeface="Times"/>
              </a:rPr>
            </a:br>
            <a:r>
              <a:rPr lang="it-IT" sz="2000" b="1" smtClean="0">
                <a:solidFill>
                  <a:srgbClr val="FF8F00"/>
                </a:solidFill>
                <a:latin typeface="Times"/>
                <a:ea typeface="Times"/>
                <a:cs typeface="Times"/>
                <a:sym typeface="Times"/>
              </a:rPr>
              <a:t>Università Cattolica del Sacro Cuore</a:t>
            </a:r>
            <a:r>
              <a:rPr lang="it-IT" sz="2000" b="1" smtClean="0">
                <a:solidFill>
                  <a:srgbClr val="FBE4D4"/>
                </a:solidFill>
                <a:latin typeface="Times"/>
                <a:ea typeface="Times"/>
                <a:cs typeface="Times"/>
                <a:sym typeface="Times"/>
              </a:rPr>
              <a:t/>
            </a:r>
            <a:br>
              <a:rPr lang="it-IT" sz="2000" b="1" smtClean="0">
                <a:solidFill>
                  <a:srgbClr val="FBE4D4"/>
                </a:solidFill>
                <a:latin typeface="Times"/>
                <a:ea typeface="Times"/>
                <a:cs typeface="Times"/>
                <a:sym typeface="Times"/>
              </a:rPr>
            </a:br>
            <a:endParaRPr lang="it-IT" sz="2000" b="1">
              <a:solidFill>
                <a:srgbClr val="FBE4D4"/>
              </a:solidFill>
              <a:latin typeface="Times"/>
              <a:ea typeface="Times"/>
              <a:cs typeface="Times"/>
              <a:sym typeface="Times"/>
            </a:endParaRPr>
          </a:p>
        </p:txBody>
      </p:sp>
      <p:pic>
        <p:nvPicPr>
          <p:cNvPr id="5" name="Picture 5" descr="esterno_ok"/>
          <p:cNvPicPr>
            <a:picLocks noChangeAspect="1" noChangeArrowheads="1"/>
          </p:cNvPicPr>
          <p:nvPr/>
        </p:nvPicPr>
        <p:blipFill>
          <a:blip r:embed="rId3"/>
          <a:srcRect/>
          <a:stretch>
            <a:fillRect/>
          </a:stretch>
        </p:blipFill>
        <p:spPr bwMode="auto">
          <a:xfrm>
            <a:off x="0" y="4728307"/>
            <a:ext cx="9144000" cy="2129691"/>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682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9"/>
        <p:cNvGrpSpPr/>
        <p:nvPr/>
      </p:nvGrpSpPr>
      <p:grpSpPr>
        <a:xfrm>
          <a:off x="0" y="0"/>
          <a:ext cx="0" cy="0"/>
          <a:chOff x="0" y="0"/>
          <a:chExt cx="0" cy="0"/>
        </a:xfrm>
      </p:grpSpPr>
      <p:pic>
        <p:nvPicPr>
          <p:cNvPr id="150" name="Google Shape;150;p22" descr="Risultati immagini per MINOCA NICCOLI"/>
          <p:cNvPicPr preferRelativeResize="0"/>
          <p:nvPr/>
        </p:nvPicPr>
        <p:blipFill rotWithShape="1">
          <a:blip r:embed="rId3">
            <a:alphaModFix/>
          </a:blip>
          <a:srcRect/>
          <a:stretch/>
        </p:blipFill>
        <p:spPr>
          <a:xfrm>
            <a:off x="1205450" y="1537200"/>
            <a:ext cx="6733100" cy="4418050"/>
          </a:xfrm>
          <a:prstGeom prst="rect">
            <a:avLst/>
          </a:prstGeom>
          <a:noFill/>
          <a:ln>
            <a:noFill/>
          </a:ln>
        </p:spPr>
      </p:pic>
      <p:pic>
        <p:nvPicPr>
          <p:cNvPr id="151" name="Google Shape;151;p22"/>
          <p:cNvPicPr preferRelativeResize="0"/>
          <p:nvPr/>
        </p:nvPicPr>
        <p:blipFill>
          <a:blip r:embed="rId4">
            <a:alphaModFix/>
          </a:blip>
          <a:stretch>
            <a:fillRect/>
          </a:stretch>
        </p:blipFill>
        <p:spPr>
          <a:xfrm>
            <a:off x="1235063" y="1697650"/>
            <a:ext cx="6944800" cy="3706375"/>
          </a:xfrm>
          <a:prstGeom prst="rect">
            <a:avLst/>
          </a:prstGeom>
          <a:noFill/>
          <a:ln>
            <a:noFill/>
          </a:ln>
        </p:spPr>
      </p:pic>
      <p:sp>
        <p:nvSpPr>
          <p:cNvPr id="152" name="Google Shape;152;p22"/>
          <p:cNvSpPr txBox="1"/>
          <p:nvPr/>
        </p:nvSpPr>
        <p:spPr>
          <a:xfrm>
            <a:off x="4783925" y="5902375"/>
            <a:ext cx="4931400" cy="76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b="1">
              <a:solidFill>
                <a:srgbClr val="2A2A2A"/>
              </a:solidFill>
            </a:endParaRPr>
          </a:p>
          <a:p>
            <a:pPr marL="0" lvl="0" indent="0" algn="l" rtl="0">
              <a:lnSpc>
                <a:spcPct val="115000"/>
              </a:lnSpc>
              <a:spcBef>
                <a:spcPts val="0"/>
              </a:spcBef>
              <a:spcAft>
                <a:spcPts val="0"/>
              </a:spcAft>
              <a:buNone/>
            </a:pPr>
            <a:r>
              <a:rPr lang="it-IT" sz="1200" b="1">
                <a:solidFill>
                  <a:srgbClr val="2A2A2A"/>
                </a:solidFill>
                <a:latin typeface="Times"/>
                <a:ea typeface="Times"/>
                <a:cs typeface="Times"/>
                <a:sym typeface="Times"/>
              </a:rPr>
              <a:t>Niccoli G, Scalone G, Crea  F. </a:t>
            </a:r>
            <a:r>
              <a:rPr lang="it-IT" sz="1200" b="1">
                <a:solidFill>
                  <a:srgbClr val="2A2A2A"/>
                </a:solidFill>
                <a:highlight>
                  <a:srgbClr val="FFFFFF"/>
                </a:highlight>
                <a:latin typeface="Times"/>
                <a:ea typeface="Times"/>
                <a:cs typeface="Times"/>
                <a:sym typeface="Times"/>
              </a:rPr>
              <a:t> </a:t>
            </a:r>
            <a:r>
              <a:rPr lang="it-IT" sz="1200" b="1">
                <a:solidFill>
                  <a:srgbClr val="2A2A2A"/>
                </a:solidFill>
                <a:latin typeface="Times"/>
                <a:ea typeface="Times"/>
                <a:cs typeface="Times"/>
                <a:sym typeface="Times"/>
              </a:rPr>
              <a:t>Eur Heart J 2015 36: 475-481</a:t>
            </a:r>
            <a:endParaRPr sz="1200" b="1">
              <a:solidFill>
                <a:srgbClr val="2A2A2A"/>
              </a:solidFill>
              <a:latin typeface="Times"/>
              <a:ea typeface="Times"/>
              <a:cs typeface="Times"/>
              <a:sym typeface="Times"/>
            </a:endParaRPr>
          </a:p>
        </p:txBody>
      </p:sp>
      <p:sp>
        <p:nvSpPr>
          <p:cNvPr id="153" name="Google Shape;153;p22"/>
          <p:cNvSpPr txBox="1"/>
          <p:nvPr/>
        </p:nvSpPr>
        <p:spPr>
          <a:xfrm>
            <a:off x="4783925" y="6409800"/>
            <a:ext cx="7889700" cy="44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latin typeface="Times"/>
              <a:ea typeface="Times"/>
              <a:cs typeface="Times"/>
              <a:sym typeface="Times"/>
            </a:endParaRPr>
          </a:p>
        </p:txBody>
      </p:sp>
      <p:sp>
        <p:nvSpPr>
          <p:cNvPr id="155" name="Google Shape;155;p22"/>
          <p:cNvSpPr txBox="1"/>
          <p:nvPr/>
        </p:nvSpPr>
        <p:spPr>
          <a:xfrm>
            <a:off x="4783925" y="6037442"/>
            <a:ext cx="7889700" cy="44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1200" b="1">
                <a:latin typeface="Times"/>
                <a:ea typeface="Times"/>
                <a:cs typeface="Times"/>
                <a:sym typeface="Times"/>
              </a:rPr>
              <a:t>Pasupathy et al. Eur Card Rev,  Volume 10 Issue 2 Winter 2015</a:t>
            </a:r>
            <a:endParaRPr sz="1200" b="1">
              <a:latin typeface="Times"/>
              <a:ea typeface="Times"/>
              <a:cs typeface="Times"/>
              <a:sym typeface="Times"/>
            </a:endParaRPr>
          </a:p>
          <a:p>
            <a:pPr marL="0" lvl="0" indent="0" algn="l" rtl="0">
              <a:spcBef>
                <a:spcPts val="0"/>
              </a:spcBef>
              <a:spcAft>
                <a:spcPts val="0"/>
              </a:spcAft>
              <a:buNone/>
            </a:pPr>
            <a:endParaRPr sz="1200" b="1">
              <a:solidFill>
                <a:schemeClr val="dk1"/>
              </a:solidFill>
              <a:highlight>
                <a:srgbClr val="FFFFFF"/>
              </a:highlight>
              <a:latin typeface="Times"/>
              <a:ea typeface="Times"/>
              <a:cs typeface="Times"/>
              <a:sym typeface="Times"/>
            </a:endParaRPr>
          </a:p>
        </p:txBody>
      </p:sp>
      <p:sp>
        <p:nvSpPr>
          <p:cNvPr id="156" name="Google Shape;156;p22"/>
          <p:cNvSpPr txBox="1">
            <a:spLocks noGrp="1"/>
          </p:cNvSpPr>
          <p:nvPr>
            <p:ph type="title"/>
          </p:nvPr>
        </p:nvSpPr>
        <p:spPr>
          <a:xfrm>
            <a:off x="472125" y="-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it-IT" b="1" dirty="0" err="1"/>
              <a:t>Minoca</a:t>
            </a:r>
            <a:endParaRPr sz="4400" b="1" i="0" u="none" strike="noStrike" cap="none"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1"/>
                                        </p:tgtEl>
                                      </p:cBhvr>
                                    </p:animEffect>
                                    <p:set>
                                      <p:cBhvr>
                                        <p:cTn id="7" dur="1" fill="hold">
                                          <p:stCondLst>
                                            <p:cond delay="1000"/>
                                          </p:stCondLst>
                                        </p:cTn>
                                        <p:tgtEl>
                                          <p:spTgt spid="15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50"/>
                                        </p:tgtEl>
                                      </p:cBhvr>
                                    </p:animEffect>
                                    <p:set>
                                      <p:cBhvr>
                                        <p:cTn id="17" dur="1" fill="hold">
                                          <p:stCondLst>
                                            <p:cond delay="1000"/>
                                          </p:stCondLst>
                                        </p:cTn>
                                        <p:tgtEl>
                                          <p:spTgt spid="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04789" y="1611116"/>
            <a:ext cx="4767904" cy="44577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3" name="Google Shape;154;p22"/>
          <p:cNvPicPr preferRelativeResize="0"/>
          <p:nvPr/>
        </p:nvPicPr>
        <p:blipFill>
          <a:blip r:embed="rId3">
            <a:alphaModFix/>
          </a:blip>
          <a:stretch>
            <a:fillRect/>
          </a:stretch>
        </p:blipFill>
        <p:spPr>
          <a:xfrm>
            <a:off x="4448710" y="1569866"/>
            <a:ext cx="4616065" cy="4540200"/>
          </a:xfrm>
          <a:prstGeom prst="rect">
            <a:avLst/>
          </a:prstGeom>
          <a:noFill/>
          <a:ln>
            <a:noFill/>
          </a:ln>
        </p:spPr>
      </p:pic>
      <p:sp>
        <p:nvSpPr>
          <p:cNvPr id="2" name="Rettangolo 1"/>
          <p:cNvSpPr/>
          <p:nvPr/>
        </p:nvSpPr>
        <p:spPr>
          <a:xfrm>
            <a:off x="4793129" y="6419004"/>
            <a:ext cx="4350871" cy="307777"/>
          </a:xfrm>
          <a:prstGeom prst="rect">
            <a:avLst/>
          </a:prstGeom>
        </p:spPr>
        <p:txBody>
          <a:bodyPr wrap="none">
            <a:spAutoFit/>
          </a:bodyPr>
          <a:lstStyle/>
          <a:p>
            <a:pPr lvl="0"/>
            <a:r>
              <a:rPr lang="it-IT" b="1">
                <a:latin typeface="Times"/>
                <a:ea typeface="Times"/>
                <a:cs typeface="Times"/>
                <a:sym typeface="Times"/>
              </a:rPr>
              <a:t>Montone RA et al. Eur Heart J </a:t>
            </a:r>
            <a:r>
              <a:rPr lang="it-IT" b="1">
                <a:solidFill>
                  <a:schemeClr val="dk1"/>
                </a:solidFill>
                <a:highlight>
                  <a:srgbClr val="FFFFFF"/>
                </a:highlight>
                <a:latin typeface="Times"/>
                <a:ea typeface="Times"/>
                <a:cs typeface="Times"/>
                <a:sym typeface="Times"/>
              </a:rPr>
              <a:t>2018 Jan 7;39(2):91-98</a:t>
            </a:r>
            <a:endParaRPr lang="it-IT" b="1">
              <a:latin typeface="Times"/>
              <a:ea typeface="Times"/>
              <a:cs typeface="Times"/>
              <a:sym typeface="Times"/>
            </a:endParaRPr>
          </a:p>
        </p:txBody>
      </p:sp>
      <p:sp>
        <p:nvSpPr>
          <p:cNvPr id="5" name="Google Shape;156;p22"/>
          <p:cNvSpPr txBox="1">
            <a:spLocks/>
          </p:cNvSpPr>
          <p:nvPr/>
        </p:nvSpPr>
        <p:spPr>
          <a:xfrm>
            <a:off x="-46765" y="-12"/>
            <a:ext cx="8229600" cy="1143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400"/>
              <a:buFont typeface="Calibri"/>
              <a:buNone/>
              <a:tabLst/>
              <a:defRPr/>
            </a:pPr>
            <a:r>
              <a:rPr kumimoji="0" lang="it-IT" sz="4400" b="1" i="0" u="none" strike="noStrike" kern="0" cap="none" spc="0" normalizeH="0" baseline="0" noProof="0" dirty="0" err="1" smtClean="0">
                <a:ln>
                  <a:noFill/>
                </a:ln>
                <a:solidFill>
                  <a:schemeClr val="dk1"/>
                </a:solidFill>
                <a:effectLst/>
                <a:uLnTx/>
                <a:uFillTx/>
                <a:latin typeface="Calibri"/>
                <a:ea typeface="Calibri"/>
                <a:cs typeface="Calibri"/>
                <a:sym typeface="Calibri"/>
              </a:rPr>
              <a:t>Minoca</a:t>
            </a:r>
            <a:r>
              <a:rPr kumimoji="0" lang="it-IT" sz="4400" b="1" i="0" u="none" strike="noStrike" kern="0" cap="none" spc="0" normalizeH="0" baseline="0" noProof="0" dirty="0" smtClean="0">
                <a:ln>
                  <a:noFill/>
                </a:ln>
                <a:solidFill>
                  <a:schemeClr val="dk1"/>
                </a:solidFill>
                <a:effectLst/>
                <a:uLnTx/>
                <a:uFillTx/>
                <a:latin typeface="Calibri"/>
                <a:ea typeface="Calibri"/>
                <a:cs typeface="Calibri"/>
                <a:sym typeface="Calibri"/>
              </a:rPr>
              <a:t> e alterazioni </a:t>
            </a:r>
            <a:r>
              <a:rPr kumimoji="0" lang="it-IT" sz="4400" b="1" i="0" u="none" strike="noStrike" kern="0" cap="none" spc="0" normalizeH="0" baseline="0" noProof="0" dirty="0" err="1" smtClean="0">
                <a:ln>
                  <a:noFill/>
                </a:ln>
                <a:solidFill>
                  <a:schemeClr val="dk1"/>
                </a:solidFill>
                <a:effectLst/>
                <a:uLnTx/>
                <a:uFillTx/>
                <a:latin typeface="Calibri"/>
                <a:ea typeface="Calibri"/>
                <a:cs typeface="Calibri"/>
                <a:sym typeface="Calibri"/>
              </a:rPr>
              <a:t>vasomotilita’</a:t>
            </a:r>
            <a:r>
              <a:rPr kumimoji="0" lang="it-IT" sz="4400" b="1" i="0" u="none" strike="noStrike" kern="0" cap="none" spc="0" normalizeH="0" baseline="0" noProof="0" dirty="0" smtClean="0">
                <a:ln>
                  <a:noFill/>
                </a:ln>
                <a:solidFill>
                  <a:schemeClr val="dk1"/>
                </a:solidFill>
                <a:effectLst/>
                <a:uLnTx/>
                <a:uFillTx/>
                <a:latin typeface="Calibri"/>
                <a:ea typeface="Calibri"/>
                <a:cs typeface="Calibri"/>
                <a:sym typeface="Calibri"/>
              </a:rPr>
              <a:t> </a:t>
            </a:r>
            <a:endParaRPr kumimoji="0" lang="it-IT" sz="44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46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5"/>
          <p:cNvGrpSpPr/>
          <p:nvPr/>
        </p:nvGrpSpPr>
        <p:grpSpPr>
          <a:xfrm>
            <a:off x="189488" y="1376871"/>
            <a:ext cx="4407912" cy="3250596"/>
            <a:chOff x="1326616" y="1048548"/>
            <a:chExt cx="6195080" cy="2638604"/>
          </a:xfrm>
        </p:grpSpPr>
        <p:pic>
          <p:nvPicPr>
            <p:cNvPr id="14" name="Immagine 13"/>
            <p:cNvPicPr>
              <a:picLocks/>
            </p:cNvPicPr>
            <p:nvPr/>
          </p:nvPicPr>
          <p:blipFill>
            <a:blip r:embed="rId2">
              <a:extLst/>
            </a:blip>
            <a:stretch>
              <a:fillRect/>
            </a:stretch>
          </p:blipFill>
          <p:spPr>
            <a:xfrm>
              <a:off x="1326616" y="1049479"/>
              <a:ext cx="3098149" cy="2637673"/>
            </a:xfrm>
            <a:prstGeom prst="rect">
              <a:avLst/>
            </a:prstGeom>
          </p:spPr>
        </p:pic>
        <p:pic>
          <p:nvPicPr>
            <p:cNvPr id="15" name="Immagine 14"/>
            <p:cNvPicPr>
              <a:picLocks/>
            </p:cNvPicPr>
            <p:nvPr/>
          </p:nvPicPr>
          <p:blipFill rotWithShape="1">
            <a:blip r:embed="rId3">
              <a:extLst/>
            </a:blip>
            <a:srcRect l="6303"/>
            <a:stretch/>
          </p:blipFill>
          <p:spPr>
            <a:xfrm>
              <a:off x="4423547" y="1048548"/>
              <a:ext cx="3098149" cy="2637673"/>
            </a:xfrm>
            <a:prstGeom prst="rect">
              <a:avLst/>
            </a:prstGeom>
          </p:spPr>
        </p:pic>
      </p:grpSp>
      <p:sp>
        <p:nvSpPr>
          <p:cNvPr id="16" name="CasellaDiTesto 15"/>
          <p:cNvSpPr txBox="1"/>
          <p:nvPr/>
        </p:nvSpPr>
        <p:spPr>
          <a:xfrm>
            <a:off x="3071802" y="65110"/>
            <a:ext cx="5905408" cy="646331"/>
          </a:xfrm>
          <a:prstGeom prst="rect">
            <a:avLst/>
          </a:prstGeom>
          <a:noFill/>
        </p:spPr>
        <p:txBody>
          <a:bodyPr wrap="square" rtlCol="0">
            <a:spAutoFit/>
          </a:bodyPr>
          <a:lstStyle/>
          <a:p>
            <a:pPr algn="ctr"/>
            <a:r>
              <a:rPr lang="it-IT" sz="3600" b="1" dirty="0" err="1" smtClean="0">
                <a:latin typeface="Arial"/>
                <a:cs typeface="Arial"/>
              </a:rPr>
              <a:t>Takotsubo</a:t>
            </a:r>
            <a:r>
              <a:rPr lang="it-IT" sz="3600" b="1" dirty="0" smtClean="0">
                <a:latin typeface="Arial"/>
                <a:cs typeface="Arial"/>
              </a:rPr>
              <a:t> </a:t>
            </a:r>
            <a:r>
              <a:rPr lang="it-IT" sz="3600" b="1" dirty="0" err="1" smtClean="0">
                <a:latin typeface="Arial"/>
                <a:cs typeface="Arial"/>
              </a:rPr>
              <a:t>Syndrome</a:t>
            </a:r>
            <a:endParaRPr lang="it-IT" sz="3600" b="1" dirty="0">
              <a:latin typeface="Arial"/>
              <a:cs typeface="Arial"/>
            </a:endParaRPr>
          </a:p>
        </p:txBody>
      </p:sp>
      <p:sp>
        <p:nvSpPr>
          <p:cNvPr id="3" name="CasellaDiTesto 2"/>
          <p:cNvSpPr txBox="1"/>
          <p:nvPr/>
        </p:nvSpPr>
        <p:spPr>
          <a:xfrm>
            <a:off x="1413040" y="5467665"/>
            <a:ext cx="6349815" cy="461665"/>
          </a:xfrm>
          <a:prstGeom prst="rect">
            <a:avLst/>
          </a:prstGeom>
          <a:noFill/>
          <a:ln w="38100" cmpd="sng">
            <a:solidFill>
              <a:srgbClr val="00B800"/>
            </a:solidFill>
          </a:ln>
        </p:spPr>
        <p:txBody>
          <a:bodyPr wrap="none" rtlCol="0">
            <a:spAutoFit/>
          </a:bodyPr>
          <a:lstStyle/>
          <a:p>
            <a:r>
              <a:rPr lang="en-US" sz="2400" dirty="0">
                <a:solidFill>
                  <a:schemeClr val="tx1"/>
                </a:solidFill>
                <a:latin typeface="Arial"/>
                <a:cs typeface="Arial"/>
              </a:rPr>
              <a:t>reversible coronary </a:t>
            </a:r>
            <a:r>
              <a:rPr lang="en-US" sz="2400" dirty="0" err="1">
                <a:solidFill>
                  <a:schemeClr val="tx1"/>
                </a:solidFill>
                <a:latin typeface="Arial"/>
                <a:cs typeface="Arial"/>
              </a:rPr>
              <a:t>microvascular</a:t>
            </a:r>
            <a:r>
              <a:rPr lang="en-US" sz="2400" dirty="0" smtClean="0">
                <a:solidFill>
                  <a:schemeClr val="tx1"/>
                </a:solidFill>
                <a:latin typeface="Arial"/>
                <a:cs typeface="Arial"/>
              </a:rPr>
              <a:t>dysfunction</a:t>
            </a:r>
            <a:endParaRPr lang="it-IT" sz="2400" dirty="0">
              <a:solidFill>
                <a:schemeClr val="tx1"/>
              </a:solidFill>
              <a:latin typeface="Arial"/>
              <a:cs typeface="Arial"/>
            </a:endParaRPr>
          </a:p>
        </p:txBody>
      </p:sp>
      <p:sp>
        <p:nvSpPr>
          <p:cNvPr id="4" name="Freccia giù 3"/>
          <p:cNvSpPr/>
          <p:nvPr/>
        </p:nvSpPr>
        <p:spPr>
          <a:xfrm>
            <a:off x="4235714" y="4846611"/>
            <a:ext cx="431318" cy="474292"/>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4"/>
          <a:stretch>
            <a:fillRect/>
          </a:stretch>
        </p:blipFill>
        <p:spPr>
          <a:xfrm>
            <a:off x="4667032" y="1376872"/>
            <a:ext cx="4349968" cy="3486595"/>
          </a:xfrm>
          <a:prstGeom prst="rect">
            <a:avLst/>
          </a:prstGeom>
        </p:spPr>
      </p:pic>
      <p:sp>
        <p:nvSpPr>
          <p:cNvPr id="10" name="CasellaDiTesto 9"/>
          <p:cNvSpPr txBox="1"/>
          <p:nvPr/>
        </p:nvSpPr>
        <p:spPr>
          <a:xfrm>
            <a:off x="4860960" y="6162280"/>
            <a:ext cx="4711700" cy="338554"/>
          </a:xfrm>
          <a:prstGeom prst="rect">
            <a:avLst/>
          </a:prstGeom>
          <a:noFill/>
        </p:spPr>
        <p:txBody>
          <a:bodyPr wrap="square" rtlCol="0">
            <a:spAutoFit/>
          </a:bodyPr>
          <a:lstStyle/>
          <a:p>
            <a:pPr algn="ctr"/>
            <a:r>
              <a:rPr lang="it-IT" sz="1600" i="1" dirty="0" err="1" smtClean="0">
                <a:solidFill>
                  <a:schemeClr val="tx1"/>
                </a:solidFill>
              </a:rPr>
              <a:t>Galiuto</a:t>
            </a:r>
            <a:r>
              <a:rPr lang="it-IT" sz="1600" i="1" dirty="0" smtClean="0">
                <a:solidFill>
                  <a:schemeClr val="tx1"/>
                </a:solidFill>
              </a:rPr>
              <a:t> L </a:t>
            </a:r>
            <a:r>
              <a:rPr lang="it-IT" sz="1600" i="1" dirty="0" err="1" smtClean="0">
                <a:solidFill>
                  <a:schemeClr val="tx1"/>
                </a:solidFill>
              </a:rPr>
              <a:t>et</a:t>
            </a:r>
            <a:r>
              <a:rPr lang="it-IT" sz="1600" i="1" dirty="0" smtClean="0">
                <a:solidFill>
                  <a:schemeClr val="tx1"/>
                </a:solidFill>
              </a:rPr>
              <a:t> al, EHJ, 2010</a:t>
            </a:r>
            <a:endParaRPr lang="it-IT" sz="1600" i="1"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74787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295400" y="1676400"/>
            <a:ext cx="6388100" cy="4279900"/>
          </a:xfrm>
          <a:prstGeom prst="rect">
            <a:avLst/>
          </a:prstGeom>
        </p:spPr>
      </p:pic>
      <p:sp>
        <p:nvSpPr>
          <p:cNvPr id="4" name="CasellaDiTesto 3"/>
          <p:cNvSpPr txBox="1"/>
          <p:nvPr/>
        </p:nvSpPr>
        <p:spPr>
          <a:xfrm>
            <a:off x="1583132" y="0"/>
            <a:ext cx="5976846" cy="1107996"/>
          </a:xfrm>
          <a:prstGeom prst="rect">
            <a:avLst/>
          </a:prstGeom>
          <a:noFill/>
        </p:spPr>
        <p:txBody>
          <a:bodyPr wrap="square" rtlCol="0">
            <a:spAutoFit/>
          </a:bodyPr>
          <a:lstStyle/>
          <a:p>
            <a:pPr algn="ctr"/>
            <a:r>
              <a:rPr lang="it-IT" sz="3300" b="1" dirty="0" err="1" smtClean="0">
                <a:latin typeface="Arial"/>
                <a:cs typeface="Arial"/>
              </a:rPr>
              <a:t>Takotsubo</a:t>
            </a:r>
            <a:r>
              <a:rPr lang="it-IT" sz="3300" b="1" dirty="0" smtClean="0">
                <a:latin typeface="Arial"/>
                <a:cs typeface="Arial"/>
              </a:rPr>
              <a:t> </a:t>
            </a:r>
            <a:r>
              <a:rPr lang="it-IT" sz="3300" b="1" dirty="0" err="1" smtClean="0">
                <a:latin typeface="Arial"/>
                <a:cs typeface="Arial"/>
              </a:rPr>
              <a:t>Syndrome</a:t>
            </a:r>
            <a:r>
              <a:rPr lang="it-IT" sz="3300" b="1" dirty="0" smtClean="0">
                <a:latin typeface="Arial"/>
                <a:cs typeface="Arial"/>
              </a:rPr>
              <a:t>: </a:t>
            </a:r>
            <a:r>
              <a:rPr lang="it-IT" sz="3300" b="1" dirty="0" err="1" smtClean="0">
                <a:latin typeface="Arial"/>
                <a:cs typeface="Arial"/>
              </a:rPr>
              <a:t>Prognosis</a:t>
            </a:r>
            <a:endParaRPr lang="it-IT" sz="3300" b="1" dirty="0">
              <a:latin typeface="Arial"/>
              <a:cs typeface="Arial"/>
            </a:endParaRPr>
          </a:p>
        </p:txBody>
      </p:sp>
      <p:sp>
        <p:nvSpPr>
          <p:cNvPr id="5" name="CasellaDiTesto 4"/>
          <p:cNvSpPr txBox="1"/>
          <p:nvPr/>
        </p:nvSpPr>
        <p:spPr>
          <a:xfrm>
            <a:off x="4432300" y="6096000"/>
            <a:ext cx="4711700" cy="323165"/>
          </a:xfrm>
          <a:prstGeom prst="rect">
            <a:avLst/>
          </a:prstGeom>
          <a:noFill/>
        </p:spPr>
        <p:txBody>
          <a:bodyPr wrap="square" rtlCol="0">
            <a:spAutoFit/>
          </a:bodyPr>
          <a:lstStyle/>
          <a:p>
            <a:pPr algn="ctr"/>
            <a:r>
              <a:rPr lang="it-IT" sz="1500" i="1" dirty="0" err="1" smtClean="0">
                <a:solidFill>
                  <a:schemeClr val="tx1"/>
                </a:solidFill>
              </a:rPr>
              <a:t>Templin</a:t>
            </a:r>
            <a:r>
              <a:rPr lang="it-IT" sz="1500" i="1" dirty="0" smtClean="0">
                <a:solidFill>
                  <a:schemeClr val="tx1"/>
                </a:solidFill>
              </a:rPr>
              <a:t> C </a:t>
            </a:r>
            <a:r>
              <a:rPr lang="it-IT" sz="1500" i="1" dirty="0" err="1" smtClean="0">
                <a:solidFill>
                  <a:schemeClr val="tx1"/>
                </a:solidFill>
              </a:rPr>
              <a:t>et</a:t>
            </a:r>
            <a:r>
              <a:rPr lang="it-IT" sz="1500" i="1" dirty="0" smtClean="0">
                <a:solidFill>
                  <a:schemeClr val="tx1"/>
                </a:solidFill>
              </a:rPr>
              <a:t> al, NEJM, 2015</a:t>
            </a:r>
            <a:endParaRPr lang="it-IT" sz="1500" i="1"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4163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1125020" y="601823"/>
            <a:ext cx="7140540" cy="584775"/>
          </a:xfrm>
          <a:prstGeom prst="rect">
            <a:avLst/>
          </a:prstGeom>
          <a:noFill/>
        </p:spPr>
        <p:txBody>
          <a:bodyPr wrap="square" rtlCol="0">
            <a:spAutoFit/>
          </a:bodyPr>
          <a:lstStyle/>
          <a:p>
            <a:pPr algn="ctr"/>
            <a:r>
              <a:rPr lang="it-IT" sz="3200" b="1" smtClean="0">
                <a:solidFill>
                  <a:srgbClr val="FF0000"/>
                </a:solidFill>
              </a:rPr>
              <a:t>AGENDA</a:t>
            </a:r>
            <a:endParaRPr lang="en-US" sz="3200" b="1">
              <a:solidFill>
                <a:srgbClr val="FF0000"/>
              </a:solidFill>
            </a:endParaRPr>
          </a:p>
        </p:txBody>
      </p:sp>
      <p:sp>
        <p:nvSpPr>
          <p:cNvPr id="3" name="CasellaDiTesto 2"/>
          <p:cNvSpPr txBox="1"/>
          <p:nvPr/>
        </p:nvSpPr>
        <p:spPr>
          <a:xfrm>
            <a:off x="482885" y="1808247"/>
            <a:ext cx="8270697" cy="4708981"/>
          </a:xfrm>
          <a:prstGeom prst="rect">
            <a:avLst/>
          </a:prstGeom>
          <a:noFill/>
        </p:spPr>
        <p:txBody>
          <a:bodyPr wrap="square" rtlCol="0">
            <a:spAutoFit/>
          </a:bodyPr>
          <a:lstStyle/>
          <a:p>
            <a:pPr marL="457200" indent="-457200">
              <a:buFont typeface="+mj-lt"/>
              <a:buAutoNum type="arabicPeriod"/>
            </a:pPr>
            <a:r>
              <a:rPr lang="it-IT" sz="2400" b="1" i="1" cap="all" smtClean="0"/>
              <a:t>Quarta definizione universale di infarto miocardico</a:t>
            </a:r>
          </a:p>
          <a:p>
            <a:pPr marL="457200" indent="-457200">
              <a:buFont typeface="+mj-lt"/>
              <a:buAutoNum type="arabicPeriod"/>
            </a:pPr>
            <a:endParaRPr lang="it-IT" sz="2400" b="1" i="1" cap="all"/>
          </a:p>
          <a:p>
            <a:pPr marL="457200" indent="-457200">
              <a:buFont typeface="+mj-lt"/>
              <a:buAutoNum type="arabicPeriod"/>
            </a:pPr>
            <a:r>
              <a:rPr lang="it-IT" sz="2400" b="1" i="1" smtClean="0"/>
              <a:t>MINOCA</a:t>
            </a:r>
          </a:p>
          <a:p>
            <a:pPr marL="457200" indent="-457200">
              <a:buFont typeface="+mj-lt"/>
              <a:buAutoNum type="arabicPeriod"/>
            </a:pPr>
            <a:endParaRPr lang="it-IT" sz="2400" b="1" i="1"/>
          </a:p>
          <a:p>
            <a:pPr marL="457200" indent="-457200">
              <a:buFont typeface="+mj-lt"/>
              <a:buAutoNum type="arabicPeriod"/>
            </a:pPr>
            <a:r>
              <a:rPr lang="it-IT" sz="2400" b="1" i="1" smtClean="0"/>
              <a:t>RIVASCOLARIZZAZIONE  MULTIVASALI NELLO STEMI</a:t>
            </a:r>
          </a:p>
          <a:p>
            <a:pPr marL="457200" indent="-457200">
              <a:buFont typeface="+mj-lt"/>
              <a:buAutoNum type="arabicPeriod"/>
            </a:pPr>
            <a:endParaRPr lang="it-IT" sz="2400" b="1" i="1"/>
          </a:p>
          <a:p>
            <a:pPr marL="457200" indent="-457200">
              <a:buFont typeface="+mj-lt"/>
              <a:buAutoNum type="arabicPeriod"/>
            </a:pPr>
            <a:r>
              <a:rPr lang="it-IT" sz="2400" b="1" i="1" smtClean="0"/>
              <a:t>TERAPIA MEDICA OTTIMIZZATA POST SCA </a:t>
            </a:r>
          </a:p>
          <a:p>
            <a:endParaRPr lang="it-IT" i="1"/>
          </a:p>
          <a:p>
            <a:endParaRPr lang="it-IT" i="1" smtClean="0"/>
          </a:p>
          <a:p>
            <a:endParaRPr lang="it-IT" i="1"/>
          </a:p>
          <a:p>
            <a:endParaRPr lang="it-IT" i="1" smtClean="0"/>
          </a:p>
          <a:p>
            <a:endParaRPr lang="it-IT" i="1"/>
          </a:p>
          <a:p>
            <a:endParaRPr lang="en-US"/>
          </a:p>
        </p:txBody>
      </p:sp>
      <p:sp>
        <p:nvSpPr>
          <p:cNvPr id="4" name="Rettangolo 3"/>
          <p:cNvSpPr/>
          <p:nvPr/>
        </p:nvSpPr>
        <p:spPr>
          <a:xfrm>
            <a:off x="109240" y="3495565"/>
            <a:ext cx="8739458" cy="1283529"/>
          </a:xfrm>
          <a:prstGeom prst="rect">
            <a:avLst/>
          </a:prstGeom>
          <a:solidFill>
            <a:schemeClr val="accent1">
              <a:alpha val="41000"/>
            </a:schemeClr>
          </a:solidFill>
          <a:effectLst>
            <a:outerShdw blurRad="40000" dist="23000" dir="5400000" rotWithShape="0">
              <a:schemeClr val="accent1">
                <a:alpha val="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924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266030" y="201675"/>
            <a:ext cx="8229600" cy="7314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it-IT" b="1" dirty="0"/>
              <a:t>Non </a:t>
            </a:r>
            <a:r>
              <a:rPr lang="it-IT" b="1" dirty="0" err="1"/>
              <a:t>culprit</a:t>
            </a:r>
            <a:r>
              <a:rPr lang="it-IT" b="1" dirty="0"/>
              <a:t> </a:t>
            </a:r>
            <a:r>
              <a:rPr lang="it-IT" b="1" dirty="0" err="1"/>
              <a:t>lesions</a:t>
            </a:r>
            <a:r>
              <a:rPr lang="it-IT" b="1" dirty="0"/>
              <a:t> in ACS and </a:t>
            </a:r>
            <a:r>
              <a:rPr lang="it-IT" b="1" dirty="0" err="1"/>
              <a:t>multivessel</a:t>
            </a:r>
            <a:r>
              <a:rPr lang="it-IT" b="1" dirty="0"/>
              <a:t> </a:t>
            </a:r>
            <a:r>
              <a:rPr lang="it-IT" b="1" dirty="0" err="1"/>
              <a:t>disease</a:t>
            </a:r>
            <a:endParaRPr b="1" dirty="0"/>
          </a:p>
        </p:txBody>
      </p:sp>
      <p:pic>
        <p:nvPicPr>
          <p:cNvPr id="208" name="Google Shape;208;p28"/>
          <p:cNvPicPr preferRelativeResize="0"/>
          <p:nvPr/>
        </p:nvPicPr>
        <p:blipFill>
          <a:blip r:embed="rId3">
            <a:alphaModFix/>
          </a:blip>
          <a:stretch>
            <a:fillRect/>
          </a:stretch>
        </p:blipFill>
        <p:spPr>
          <a:xfrm>
            <a:off x="3269153" y="3223237"/>
            <a:ext cx="5417651" cy="3314325"/>
          </a:xfrm>
          <a:prstGeom prst="rect">
            <a:avLst/>
          </a:prstGeom>
          <a:noFill/>
          <a:ln>
            <a:noFill/>
          </a:ln>
        </p:spPr>
      </p:pic>
      <p:sp>
        <p:nvSpPr>
          <p:cNvPr id="209" name="Google Shape;209;p28"/>
          <p:cNvSpPr txBox="1">
            <a:spLocks noGrp="1"/>
          </p:cNvSpPr>
          <p:nvPr>
            <p:ph type="title"/>
          </p:nvPr>
        </p:nvSpPr>
        <p:spPr>
          <a:xfrm>
            <a:off x="240425" y="2021022"/>
            <a:ext cx="8229600" cy="877800"/>
          </a:xfrm>
          <a:prstGeom prst="rect">
            <a:avLst/>
          </a:prstGeom>
        </p:spPr>
        <p:txBody>
          <a:bodyPr spcFirstLastPara="1" wrap="square" lIns="91425" tIns="45700" rIns="91425" bIns="45700" anchor="ctr" anchorCtr="0">
            <a:noAutofit/>
          </a:bodyPr>
          <a:lstStyle/>
          <a:p>
            <a:pPr marL="457200" lvl="0" indent="-406400" algn="l" rtl="0">
              <a:spcBef>
                <a:spcPts val="0"/>
              </a:spcBef>
              <a:spcAft>
                <a:spcPts val="0"/>
              </a:spcAft>
              <a:buSzPts val="2800"/>
              <a:buChar char="●"/>
            </a:pPr>
            <a:r>
              <a:rPr lang="it-IT" sz="2800"/>
              <a:t>Can non culprit lesions treatment improve outcome?</a:t>
            </a:r>
            <a:endParaRPr sz="2800"/>
          </a:p>
          <a:p>
            <a:pPr marL="914400" lvl="0" indent="0" algn="l" rtl="0">
              <a:spcBef>
                <a:spcPts val="0"/>
              </a:spcBef>
              <a:spcAft>
                <a:spcPts val="0"/>
              </a:spcAft>
              <a:buNone/>
            </a:pPr>
            <a:endParaRPr sz="2800"/>
          </a:p>
          <a:p>
            <a:pPr marL="457200" lvl="0" indent="-406400" algn="l" rtl="0">
              <a:spcBef>
                <a:spcPts val="0"/>
              </a:spcBef>
              <a:spcAft>
                <a:spcPts val="0"/>
              </a:spcAft>
              <a:buSzPts val="2800"/>
              <a:buChar char="●"/>
            </a:pPr>
            <a:r>
              <a:rPr lang="it-IT" sz="2800"/>
              <a:t>IF yes, what’s the right timing?</a:t>
            </a:r>
            <a:endParaRPr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4"/>
        <p:cNvGrpSpPr/>
        <p:nvPr/>
      </p:nvGrpSpPr>
      <p:grpSpPr>
        <a:xfrm>
          <a:off x="0" y="0"/>
          <a:ext cx="0" cy="0"/>
          <a:chOff x="0" y="0"/>
          <a:chExt cx="0" cy="0"/>
        </a:xfrm>
      </p:grpSpPr>
      <p:sp>
        <p:nvSpPr>
          <p:cNvPr id="215" name="Google Shape;215;p29"/>
          <p:cNvSpPr txBox="1"/>
          <p:nvPr/>
        </p:nvSpPr>
        <p:spPr>
          <a:xfrm>
            <a:off x="4443025" y="5880050"/>
            <a:ext cx="5534400" cy="890700"/>
          </a:xfrm>
          <a:prstGeom prst="rect">
            <a:avLst/>
          </a:prstGeom>
          <a:noFill/>
          <a:ln>
            <a:noFill/>
          </a:ln>
        </p:spPr>
        <p:txBody>
          <a:bodyPr spcFirstLastPara="1" wrap="square" lIns="91425" tIns="91425" rIns="91425" bIns="91425" anchor="ctr" anchorCtr="0">
            <a:noAutofit/>
          </a:bodyPr>
          <a:lstStyle/>
          <a:p>
            <a:pPr marL="0" lvl="0" indent="0" algn="l" rtl="0">
              <a:lnSpc>
                <a:spcPct val="125000"/>
              </a:lnSpc>
              <a:spcBef>
                <a:spcPts val="1600"/>
              </a:spcBef>
              <a:spcAft>
                <a:spcPts val="1600"/>
              </a:spcAft>
              <a:buNone/>
            </a:pPr>
            <a:r>
              <a:rPr lang="it-IT" sz="1200" b="1">
                <a:solidFill>
                  <a:schemeClr val="dk1"/>
                </a:solidFill>
                <a:latin typeface="Times"/>
                <a:ea typeface="Times"/>
                <a:cs typeface="Times"/>
                <a:sym typeface="Times"/>
              </a:rPr>
              <a:t>Pasceri V. et al. </a:t>
            </a:r>
            <a:r>
              <a:rPr lang="it-IT" sz="1200" b="1">
                <a:solidFill>
                  <a:schemeClr val="dk1"/>
                </a:solidFill>
                <a:highlight>
                  <a:srgbClr val="FFFFFF"/>
                </a:highlight>
                <a:latin typeface="Times"/>
                <a:ea typeface="Times"/>
                <a:cs typeface="Times"/>
                <a:sym typeface="Times"/>
              </a:rPr>
              <a:t>JACC Cardiovasc Interv. 2018 May 14;11(9):833-843</a:t>
            </a:r>
            <a:endParaRPr sz="1200" b="1">
              <a:solidFill>
                <a:schemeClr val="dk1"/>
              </a:solidFill>
              <a:latin typeface="Times"/>
              <a:ea typeface="Times"/>
              <a:cs typeface="Times"/>
              <a:sym typeface="Times"/>
            </a:endParaRPr>
          </a:p>
        </p:txBody>
      </p:sp>
      <p:pic>
        <p:nvPicPr>
          <p:cNvPr id="216" name="Google Shape;216;p29"/>
          <p:cNvPicPr preferRelativeResize="0"/>
          <p:nvPr/>
        </p:nvPicPr>
        <p:blipFill>
          <a:blip r:embed="rId3">
            <a:alphaModFix/>
          </a:blip>
          <a:stretch>
            <a:fillRect/>
          </a:stretch>
        </p:blipFill>
        <p:spPr>
          <a:xfrm>
            <a:off x="1180800" y="1628750"/>
            <a:ext cx="7092949" cy="4251300"/>
          </a:xfrm>
          <a:prstGeom prst="rect">
            <a:avLst/>
          </a:prstGeom>
          <a:noFill/>
          <a:ln>
            <a:noFill/>
          </a:ln>
        </p:spPr>
      </p:pic>
      <p:pic>
        <p:nvPicPr>
          <p:cNvPr id="217" name="Google Shape;217;p29"/>
          <p:cNvPicPr preferRelativeResize="0"/>
          <p:nvPr/>
        </p:nvPicPr>
        <p:blipFill>
          <a:blip r:embed="rId4">
            <a:alphaModFix/>
          </a:blip>
          <a:stretch>
            <a:fillRect/>
          </a:stretch>
        </p:blipFill>
        <p:spPr>
          <a:xfrm>
            <a:off x="1287600" y="1686825"/>
            <a:ext cx="6986151" cy="4135150"/>
          </a:xfrm>
          <a:prstGeom prst="rect">
            <a:avLst/>
          </a:prstGeom>
          <a:noFill/>
          <a:ln>
            <a:noFill/>
          </a:ln>
        </p:spPr>
      </p:pic>
      <p:sp>
        <p:nvSpPr>
          <p:cNvPr id="218" name="Google Shape;218;p29"/>
          <p:cNvSpPr txBox="1">
            <a:spLocks noGrp="1"/>
          </p:cNvSpPr>
          <p:nvPr>
            <p:ph type="title"/>
          </p:nvPr>
        </p:nvSpPr>
        <p:spPr>
          <a:xfrm>
            <a:off x="257325" y="201675"/>
            <a:ext cx="8429400" cy="8778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it-IT" sz="4200" b="1" dirty="0" err="1" smtClean="0"/>
              <a:t>Metanalisi</a:t>
            </a:r>
            <a:r>
              <a:rPr lang="it-IT" sz="4200" b="1" dirty="0" smtClean="0"/>
              <a:t> </a:t>
            </a:r>
            <a:r>
              <a:rPr lang="it-IT" sz="4200" b="1" dirty="0" err="1" smtClean="0"/>
              <a:t>1</a:t>
            </a:r>
            <a:endParaRPr sz="4200" b="1" dirty="0"/>
          </a:p>
        </p:txBody>
      </p:sp>
      <p:sp>
        <p:nvSpPr>
          <p:cNvPr id="219" name="Google Shape;219;p29"/>
          <p:cNvSpPr/>
          <p:nvPr/>
        </p:nvSpPr>
        <p:spPr>
          <a:xfrm>
            <a:off x="2651475" y="1745850"/>
            <a:ext cx="749700" cy="291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2606700" y="1774200"/>
            <a:ext cx="1365000" cy="234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16"/>
                                        </p:tgtEl>
                                      </p:cBhvr>
                                    </p:animEffect>
                                    <p:set>
                                      <p:cBhvr>
                                        <p:cTn id="7" dur="1" fill="hold">
                                          <p:stCondLst>
                                            <p:cond delay="1000"/>
                                          </p:stCondLst>
                                        </p:cTn>
                                        <p:tgtEl>
                                          <p:spTgt spid="2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20"/>
                                        </p:tgtEl>
                                      </p:cBhvr>
                                    </p:animEffect>
                                    <p:set>
                                      <p:cBhvr>
                                        <p:cTn id="10" dur="1" fill="hold">
                                          <p:stCondLst>
                                            <p:cond delay="1000"/>
                                          </p:stCondLst>
                                        </p:cTn>
                                        <p:tgtEl>
                                          <p:spTgt spid="2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1000"/>
                                        <p:tgtEl>
                                          <p:spTgt spid="217"/>
                                        </p:tgtEl>
                                      </p:cBhvr>
                                    </p:animEffect>
                                  </p:childTnLst>
                                </p:cTn>
                              </p:par>
                              <p:par>
                                <p:cTn id="16" presetID="10" presetClass="entr" presetSubtype="0" fill="hold" nodeType="withEffect">
                                  <p:stCondLst>
                                    <p:cond delay="0"/>
                                  </p:stCondLst>
                                  <p:childTnLst>
                                    <p:set>
                                      <p:cBhvr>
                                        <p:cTn id="17" dur="1" fill="hold">
                                          <p:stCondLst>
                                            <p:cond delay="0"/>
                                          </p:stCondLst>
                                        </p:cTn>
                                        <p:tgtEl>
                                          <p:spTgt spid="219"/>
                                        </p:tgtEl>
                                        <p:attrNameLst>
                                          <p:attrName>style.visibility</p:attrName>
                                        </p:attrNameLst>
                                      </p:cBhvr>
                                      <p:to>
                                        <p:strVal val="visible"/>
                                      </p:to>
                                    </p:set>
                                    <p:animEffect transition="in" filter="fade">
                                      <p:cBhvr>
                                        <p:cTn id="18"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5"/>
        <p:cNvGrpSpPr/>
        <p:nvPr/>
      </p:nvGrpSpPr>
      <p:grpSpPr>
        <a:xfrm>
          <a:off x="0" y="0"/>
          <a:ext cx="0" cy="0"/>
          <a:chOff x="0" y="0"/>
          <a:chExt cx="0" cy="0"/>
        </a:xfrm>
      </p:grpSpPr>
      <p:sp>
        <p:nvSpPr>
          <p:cNvPr id="226" name="Google Shape;226;p30"/>
          <p:cNvSpPr txBox="1"/>
          <p:nvPr/>
        </p:nvSpPr>
        <p:spPr>
          <a:xfrm>
            <a:off x="3751375" y="5983925"/>
            <a:ext cx="5511900" cy="737400"/>
          </a:xfrm>
          <a:prstGeom prst="rect">
            <a:avLst/>
          </a:prstGeom>
          <a:noFill/>
          <a:ln>
            <a:noFill/>
          </a:ln>
        </p:spPr>
        <p:txBody>
          <a:bodyPr spcFirstLastPara="1" wrap="square" lIns="91425" tIns="91425" rIns="91425" bIns="91425" anchor="ctr" anchorCtr="0">
            <a:noAutofit/>
          </a:bodyPr>
          <a:lstStyle/>
          <a:p>
            <a:pPr marL="457200" lvl="0" indent="457200" algn="l" rtl="0">
              <a:lnSpc>
                <a:spcPct val="125000"/>
              </a:lnSpc>
              <a:spcBef>
                <a:spcPts val="1600"/>
              </a:spcBef>
              <a:spcAft>
                <a:spcPts val="1600"/>
              </a:spcAft>
              <a:buNone/>
            </a:pPr>
            <a:r>
              <a:rPr lang="it-IT" sz="1200" b="1" dirty="0">
                <a:solidFill>
                  <a:schemeClr val="dk1"/>
                </a:solidFill>
                <a:latin typeface="Times"/>
                <a:ea typeface="Times"/>
                <a:cs typeface="Times"/>
                <a:sym typeface="Times"/>
              </a:rPr>
              <a:t>Bangalore </a:t>
            </a:r>
            <a:r>
              <a:rPr lang="it-IT" sz="1200" b="1" dirty="0" err="1">
                <a:solidFill>
                  <a:schemeClr val="dk1"/>
                </a:solidFill>
                <a:latin typeface="Times"/>
                <a:ea typeface="Times"/>
                <a:cs typeface="Times"/>
                <a:sym typeface="Times"/>
              </a:rPr>
              <a:t>et</a:t>
            </a:r>
            <a:r>
              <a:rPr lang="it-IT" sz="1200" b="1" dirty="0">
                <a:solidFill>
                  <a:schemeClr val="dk1"/>
                </a:solidFill>
                <a:latin typeface="Times"/>
                <a:ea typeface="Times"/>
                <a:cs typeface="Times"/>
                <a:sym typeface="Times"/>
              </a:rPr>
              <a:t> al. </a:t>
            </a:r>
            <a:r>
              <a:rPr lang="it-IT" sz="1200" b="1" dirty="0">
                <a:solidFill>
                  <a:schemeClr val="dk1"/>
                </a:solidFill>
                <a:highlight>
                  <a:srgbClr val="FFFFFF"/>
                </a:highlight>
                <a:latin typeface="Times"/>
                <a:ea typeface="Times"/>
                <a:cs typeface="Times"/>
                <a:sym typeface="Times"/>
              </a:rPr>
              <a:t>Am </a:t>
            </a:r>
            <a:r>
              <a:rPr lang="it-IT" sz="1200" b="1" dirty="0" err="1">
                <a:solidFill>
                  <a:schemeClr val="dk1"/>
                </a:solidFill>
                <a:highlight>
                  <a:srgbClr val="FFFFFF"/>
                </a:highlight>
                <a:latin typeface="Times"/>
                <a:ea typeface="Times"/>
                <a:cs typeface="Times"/>
                <a:sym typeface="Times"/>
              </a:rPr>
              <a:t>J</a:t>
            </a:r>
            <a:r>
              <a:rPr lang="it-IT" sz="1200" b="1" dirty="0">
                <a:solidFill>
                  <a:schemeClr val="dk1"/>
                </a:solidFill>
                <a:highlight>
                  <a:srgbClr val="FFFFFF"/>
                </a:highlight>
                <a:latin typeface="Times"/>
                <a:ea typeface="Times"/>
                <a:cs typeface="Times"/>
                <a:sym typeface="Times"/>
              </a:rPr>
              <a:t> </a:t>
            </a:r>
            <a:r>
              <a:rPr lang="it-IT" sz="1200" b="1" dirty="0" err="1">
                <a:solidFill>
                  <a:schemeClr val="dk1"/>
                </a:solidFill>
                <a:highlight>
                  <a:srgbClr val="FFFFFF"/>
                </a:highlight>
                <a:latin typeface="Times"/>
                <a:ea typeface="Times"/>
                <a:cs typeface="Times"/>
                <a:sym typeface="Times"/>
              </a:rPr>
              <a:t>Cardiol</a:t>
            </a:r>
            <a:r>
              <a:rPr lang="it-IT" sz="1200" b="1" dirty="0">
                <a:solidFill>
                  <a:schemeClr val="dk1"/>
                </a:solidFill>
                <a:highlight>
                  <a:srgbClr val="FFFFFF"/>
                </a:highlight>
                <a:latin typeface="Times"/>
                <a:ea typeface="Times"/>
                <a:cs typeface="Times"/>
                <a:sym typeface="Times"/>
              </a:rPr>
              <a:t>. 2018 Mar </a:t>
            </a:r>
            <a:r>
              <a:rPr lang="it-IT" sz="1200" b="1" dirty="0" err="1">
                <a:solidFill>
                  <a:schemeClr val="dk1"/>
                </a:solidFill>
                <a:highlight>
                  <a:srgbClr val="FFFFFF"/>
                </a:highlight>
                <a:latin typeface="Times"/>
                <a:ea typeface="Times"/>
                <a:cs typeface="Times"/>
                <a:sym typeface="Times"/>
              </a:rPr>
              <a:t>1</a:t>
            </a:r>
            <a:r>
              <a:rPr lang="it-IT" sz="1200" b="1" dirty="0">
                <a:solidFill>
                  <a:schemeClr val="dk1"/>
                </a:solidFill>
                <a:highlight>
                  <a:srgbClr val="FFFFFF"/>
                </a:highlight>
                <a:latin typeface="Times"/>
                <a:ea typeface="Times"/>
                <a:cs typeface="Times"/>
                <a:sym typeface="Times"/>
              </a:rPr>
              <a:t>;121(</a:t>
            </a:r>
            <a:r>
              <a:rPr lang="it-IT" sz="1200" b="1" dirty="0" err="1">
                <a:solidFill>
                  <a:schemeClr val="dk1"/>
                </a:solidFill>
                <a:highlight>
                  <a:srgbClr val="FFFFFF"/>
                </a:highlight>
                <a:latin typeface="Times"/>
                <a:ea typeface="Times"/>
                <a:cs typeface="Times"/>
                <a:sym typeface="Times"/>
              </a:rPr>
              <a:t>5</a:t>
            </a:r>
            <a:r>
              <a:rPr lang="it-IT" sz="1200" b="1" dirty="0">
                <a:solidFill>
                  <a:schemeClr val="dk1"/>
                </a:solidFill>
                <a:highlight>
                  <a:srgbClr val="FFFFFF"/>
                </a:highlight>
                <a:latin typeface="Times"/>
                <a:ea typeface="Times"/>
                <a:cs typeface="Times"/>
                <a:sym typeface="Times"/>
              </a:rPr>
              <a:t>):529-536.</a:t>
            </a:r>
            <a:endParaRPr sz="1200" b="1" dirty="0">
              <a:solidFill>
                <a:schemeClr val="dk1"/>
              </a:solidFill>
              <a:latin typeface="Times"/>
              <a:ea typeface="Times"/>
              <a:cs typeface="Times"/>
              <a:sym typeface="Times"/>
            </a:endParaRPr>
          </a:p>
        </p:txBody>
      </p:sp>
      <p:pic>
        <p:nvPicPr>
          <p:cNvPr id="228" name="Google Shape;228;p30"/>
          <p:cNvPicPr preferRelativeResize="0"/>
          <p:nvPr/>
        </p:nvPicPr>
        <p:blipFill>
          <a:blip r:embed="rId3">
            <a:alphaModFix/>
          </a:blip>
          <a:stretch>
            <a:fillRect/>
          </a:stretch>
        </p:blipFill>
        <p:spPr>
          <a:xfrm>
            <a:off x="1190625" y="2176948"/>
            <a:ext cx="6762750" cy="3806976"/>
          </a:xfrm>
          <a:prstGeom prst="rect">
            <a:avLst/>
          </a:prstGeom>
          <a:noFill/>
          <a:ln>
            <a:noFill/>
          </a:ln>
        </p:spPr>
      </p:pic>
      <p:sp>
        <p:nvSpPr>
          <p:cNvPr id="229" name="Google Shape;229;p30"/>
          <p:cNvSpPr txBox="1">
            <a:spLocks noGrp="1"/>
          </p:cNvSpPr>
          <p:nvPr>
            <p:ph type="title"/>
          </p:nvPr>
        </p:nvSpPr>
        <p:spPr>
          <a:xfrm>
            <a:off x="214350" y="1528800"/>
            <a:ext cx="8715300" cy="877800"/>
          </a:xfrm>
          <a:prstGeom prst="rect">
            <a:avLst/>
          </a:prstGeom>
        </p:spPr>
        <p:txBody>
          <a:bodyPr spcFirstLastPara="1" wrap="square" lIns="91425" tIns="45700" rIns="91425" bIns="45700" anchor="ctr" anchorCtr="0">
            <a:noAutofit/>
          </a:bodyPr>
          <a:lstStyle/>
          <a:p>
            <a:pPr marL="2743200" lvl="0" indent="457200" algn="l" rtl="0">
              <a:spcBef>
                <a:spcPts val="0"/>
              </a:spcBef>
              <a:spcAft>
                <a:spcPts val="0"/>
              </a:spcAft>
              <a:buNone/>
            </a:pPr>
            <a:r>
              <a:rPr lang="it-IT" sz="3000"/>
              <a:t>Death or MI</a:t>
            </a:r>
            <a:endParaRPr sz="3000"/>
          </a:p>
        </p:txBody>
      </p:sp>
      <p:pic>
        <p:nvPicPr>
          <p:cNvPr id="230" name="Google Shape;230;p30"/>
          <p:cNvPicPr preferRelativeResize="0"/>
          <p:nvPr/>
        </p:nvPicPr>
        <p:blipFill>
          <a:blip r:embed="rId4">
            <a:alphaModFix/>
          </a:blip>
          <a:stretch>
            <a:fillRect/>
          </a:stretch>
        </p:blipFill>
        <p:spPr>
          <a:xfrm>
            <a:off x="1042950" y="2360575"/>
            <a:ext cx="6629400" cy="3882100"/>
          </a:xfrm>
          <a:prstGeom prst="rect">
            <a:avLst/>
          </a:prstGeom>
          <a:noFill/>
          <a:ln>
            <a:noFill/>
          </a:ln>
        </p:spPr>
      </p:pic>
      <p:sp>
        <p:nvSpPr>
          <p:cNvPr id="231" name="Google Shape;231;p30"/>
          <p:cNvSpPr txBox="1">
            <a:spLocks noGrp="1"/>
          </p:cNvSpPr>
          <p:nvPr>
            <p:ph type="title"/>
          </p:nvPr>
        </p:nvSpPr>
        <p:spPr>
          <a:xfrm>
            <a:off x="807300" y="1528800"/>
            <a:ext cx="8715300" cy="877800"/>
          </a:xfrm>
          <a:prstGeom prst="rect">
            <a:avLst/>
          </a:prstGeom>
        </p:spPr>
        <p:txBody>
          <a:bodyPr spcFirstLastPara="1" wrap="square" lIns="91425" tIns="45700" rIns="91425" bIns="45700" anchor="ctr" anchorCtr="0">
            <a:noAutofit/>
          </a:bodyPr>
          <a:lstStyle/>
          <a:p>
            <a:pPr marL="2743200" lvl="0" indent="457200" algn="l" rtl="0">
              <a:spcBef>
                <a:spcPts val="0"/>
              </a:spcBef>
              <a:spcAft>
                <a:spcPts val="0"/>
              </a:spcAft>
              <a:buNone/>
            </a:pPr>
            <a:r>
              <a:rPr lang="it-IT" sz="3000"/>
              <a:t>Death</a:t>
            </a:r>
            <a:endParaRPr sz="3000"/>
          </a:p>
        </p:txBody>
      </p:sp>
      <p:sp>
        <p:nvSpPr>
          <p:cNvPr id="9" name="Google Shape;218;p29"/>
          <p:cNvSpPr txBox="1">
            <a:spLocks/>
          </p:cNvSpPr>
          <p:nvPr/>
        </p:nvSpPr>
        <p:spPr>
          <a:xfrm>
            <a:off x="257325" y="201675"/>
            <a:ext cx="8429400" cy="8778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400"/>
              <a:buFont typeface="Calibri"/>
              <a:buNone/>
              <a:tabLst/>
              <a:defRPr/>
            </a:pPr>
            <a:r>
              <a:rPr kumimoji="0" lang="it-IT" sz="4200" b="1" i="0" u="none" strike="noStrike" kern="0" cap="none" spc="0" normalizeH="0" baseline="0" noProof="0" dirty="0" err="1" smtClean="0">
                <a:ln>
                  <a:noFill/>
                </a:ln>
                <a:solidFill>
                  <a:schemeClr val="dk1"/>
                </a:solidFill>
                <a:effectLst/>
                <a:uLnTx/>
                <a:uFillTx/>
                <a:latin typeface="Calibri"/>
                <a:ea typeface="Calibri"/>
                <a:cs typeface="Calibri"/>
                <a:sym typeface="Calibri"/>
              </a:rPr>
              <a:t>Metanalisi</a:t>
            </a:r>
            <a:r>
              <a:rPr kumimoji="0" lang="it-IT" sz="4200" b="1" i="0" u="none" strike="noStrike" kern="0" cap="none" spc="0" normalizeH="0" baseline="0" noProof="0" dirty="0" smtClean="0">
                <a:ln>
                  <a:noFill/>
                </a:ln>
                <a:solidFill>
                  <a:schemeClr val="dk1"/>
                </a:solidFill>
                <a:effectLst/>
                <a:uLnTx/>
                <a:uFillTx/>
                <a:latin typeface="Calibri"/>
                <a:ea typeface="Calibri"/>
                <a:cs typeface="Calibri"/>
                <a:sym typeface="Calibri"/>
              </a:rPr>
              <a:t> </a:t>
            </a:r>
            <a:r>
              <a:rPr lang="it-IT" sz="4200" b="1" dirty="0" err="1" smtClean="0">
                <a:solidFill>
                  <a:schemeClr val="dk1"/>
                </a:solidFill>
                <a:latin typeface="Calibri"/>
                <a:ea typeface="Calibri"/>
                <a:cs typeface="Calibri"/>
                <a:sym typeface="Calibri"/>
              </a:rPr>
              <a:t>2</a:t>
            </a:r>
            <a:endParaRPr kumimoji="0" lang="it-IT" sz="42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9"/>
                                        </p:tgtEl>
                                      </p:cBhvr>
                                    </p:animEffect>
                                    <p:set>
                                      <p:cBhvr>
                                        <p:cTn id="7" dur="1" fill="hold">
                                          <p:stCondLst>
                                            <p:cond delay="1000"/>
                                          </p:stCondLst>
                                        </p:cTn>
                                        <p:tgtEl>
                                          <p:spTgt spid="2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28"/>
                                        </p:tgtEl>
                                      </p:cBhvr>
                                    </p:animEffect>
                                    <p:set>
                                      <p:cBhvr>
                                        <p:cTn id="10" dur="1" fill="hold">
                                          <p:stCondLst>
                                            <p:cond delay="1000"/>
                                          </p:stCondLst>
                                        </p:cTn>
                                        <p:tgtEl>
                                          <p:spTgt spid="2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1000"/>
                                        <p:tgtEl>
                                          <p:spTgt spid="231"/>
                                        </p:tgtEl>
                                      </p:cBhvr>
                                    </p:animEffect>
                                  </p:childTnLst>
                                </p:cTn>
                              </p:par>
                              <p:par>
                                <p:cTn id="16" presetID="10" presetClass="entr" presetSubtype="0" fill="hold" nodeType="withEffect">
                                  <p:stCondLst>
                                    <p:cond delay="0"/>
                                  </p:stCondLst>
                                  <p:childTnLst>
                                    <p:set>
                                      <p:cBhvr>
                                        <p:cTn id="17" dur="1" fill="hold">
                                          <p:stCondLst>
                                            <p:cond delay="0"/>
                                          </p:stCondLst>
                                        </p:cTn>
                                        <p:tgtEl>
                                          <p:spTgt spid="230"/>
                                        </p:tgtEl>
                                        <p:attrNameLst>
                                          <p:attrName>style.visibility</p:attrName>
                                        </p:attrNameLst>
                                      </p:cBhvr>
                                      <p:to>
                                        <p:strVal val="visible"/>
                                      </p:to>
                                    </p:set>
                                    <p:animEffect transition="in" filter="fade">
                                      <p:cBhvr>
                                        <p:cTn id="18"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5209" y="1849346"/>
            <a:ext cx="6334125" cy="460507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77180" y="2704081"/>
            <a:ext cx="6219825" cy="2895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4" name="Google Shape;218;p29"/>
          <p:cNvSpPr txBox="1">
            <a:spLocks/>
          </p:cNvSpPr>
          <p:nvPr/>
        </p:nvSpPr>
        <p:spPr>
          <a:xfrm>
            <a:off x="257325" y="201675"/>
            <a:ext cx="8429400" cy="8778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400"/>
              <a:buFont typeface="Calibri"/>
              <a:buNone/>
              <a:tabLst/>
              <a:defRPr/>
            </a:pPr>
            <a:r>
              <a:rPr kumimoji="0" lang="it-IT" sz="4200" b="1" i="0" u="none" strike="noStrike" kern="0" cap="none" spc="0" normalizeH="0" baseline="0" noProof="0" dirty="0" err="1" smtClean="0">
                <a:ln>
                  <a:noFill/>
                </a:ln>
                <a:solidFill>
                  <a:schemeClr val="dk1"/>
                </a:solidFill>
                <a:effectLst/>
                <a:uLnTx/>
                <a:uFillTx/>
                <a:latin typeface="Calibri"/>
                <a:ea typeface="Calibri"/>
                <a:cs typeface="Calibri"/>
                <a:sym typeface="Calibri"/>
              </a:rPr>
              <a:t>Culprit</a:t>
            </a:r>
            <a:r>
              <a:rPr kumimoji="0" lang="it-IT" sz="4200" b="1" i="0" u="none" strike="noStrike" kern="0" cap="none" spc="0" normalizeH="0" baseline="0" noProof="0" dirty="0" smtClean="0">
                <a:ln>
                  <a:noFill/>
                </a:ln>
                <a:solidFill>
                  <a:schemeClr val="dk1"/>
                </a:solidFill>
                <a:effectLst/>
                <a:uLnTx/>
                <a:uFillTx/>
                <a:latin typeface="Calibri"/>
                <a:ea typeface="Calibri"/>
                <a:cs typeface="Calibri"/>
                <a:sym typeface="Calibri"/>
              </a:rPr>
              <a:t> Shock</a:t>
            </a:r>
            <a:endParaRPr kumimoji="0" lang="it-IT" sz="42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5" name="Google Shape;226;p30"/>
          <p:cNvSpPr txBox="1"/>
          <p:nvPr/>
        </p:nvSpPr>
        <p:spPr>
          <a:xfrm>
            <a:off x="5607013" y="6120600"/>
            <a:ext cx="3536987" cy="737400"/>
          </a:xfrm>
          <a:prstGeom prst="rect">
            <a:avLst/>
          </a:prstGeom>
          <a:noFill/>
          <a:ln>
            <a:noFill/>
          </a:ln>
        </p:spPr>
        <p:txBody>
          <a:bodyPr spcFirstLastPara="1" wrap="square" lIns="91425" tIns="91425" rIns="91425" bIns="91425" anchor="ctr" anchorCtr="0">
            <a:noAutofit/>
          </a:bodyPr>
          <a:lstStyle/>
          <a:p>
            <a:pPr marL="457200" lvl="0" indent="457200" algn="l" rtl="0">
              <a:lnSpc>
                <a:spcPct val="125000"/>
              </a:lnSpc>
              <a:spcBef>
                <a:spcPts val="1600"/>
              </a:spcBef>
              <a:spcAft>
                <a:spcPts val="1600"/>
              </a:spcAft>
              <a:buNone/>
            </a:pPr>
            <a:r>
              <a:rPr lang="it-IT" b="1" dirty="0" err="1" smtClean="0">
                <a:solidFill>
                  <a:schemeClr val="dk1"/>
                </a:solidFill>
                <a:latin typeface="Times"/>
                <a:ea typeface="Times"/>
                <a:cs typeface="Times"/>
                <a:sym typeface="Times"/>
              </a:rPr>
              <a:t>Thiele</a:t>
            </a:r>
            <a:r>
              <a:rPr lang="it-IT" b="1" dirty="0" smtClean="0">
                <a:solidFill>
                  <a:schemeClr val="dk1"/>
                </a:solidFill>
                <a:latin typeface="Times"/>
                <a:ea typeface="Times"/>
                <a:cs typeface="Times"/>
                <a:sym typeface="Times"/>
              </a:rPr>
              <a:t> </a:t>
            </a:r>
            <a:r>
              <a:rPr lang="it-IT" b="1" dirty="0" err="1" smtClean="0">
                <a:solidFill>
                  <a:schemeClr val="dk1"/>
                </a:solidFill>
                <a:latin typeface="Times"/>
                <a:ea typeface="Times"/>
                <a:cs typeface="Times"/>
                <a:sym typeface="Times"/>
              </a:rPr>
              <a:t>H</a:t>
            </a:r>
            <a:r>
              <a:rPr lang="it-IT" b="1" dirty="0" smtClean="0">
                <a:solidFill>
                  <a:schemeClr val="dk1"/>
                </a:solidFill>
                <a:latin typeface="Times"/>
                <a:ea typeface="Times"/>
                <a:cs typeface="Times"/>
                <a:sym typeface="Times"/>
              </a:rPr>
              <a:t> </a:t>
            </a:r>
            <a:r>
              <a:rPr lang="it-IT" b="1" dirty="0" err="1" smtClean="0">
                <a:solidFill>
                  <a:schemeClr val="dk1"/>
                </a:solidFill>
                <a:latin typeface="Times"/>
                <a:ea typeface="Times"/>
                <a:cs typeface="Times"/>
                <a:sym typeface="Times"/>
              </a:rPr>
              <a:t>et</a:t>
            </a:r>
            <a:r>
              <a:rPr lang="it-IT" b="1" dirty="0" smtClean="0">
                <a:solidFill>
                  <a:schemeClr val="dk1"/>
                </a:solidFill>
                <a:latin typeface="Times"/>
                <a:ea typeface="Times"/>
                <a:cs typeface="Times"/>
                <a:sym typeface="Times"/>
              </a:rPr>
              <a:t> al NEJM 2017</a:t>
            </a:r>
            <a:endParaRPr b="1" dirty="0">
              <a:solidFill>
                <a:schemeClr val="dk1"/>
              </a:solidFill>
              <a:latin typeface="Times"/>
              <a:ea typeface="Times"/>
              <a:cs typeface="Times"/>
              <a:sym typeface="Time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710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1125020" y="601823"/>
            <a:ext cx="7140540" cy="584775"/>
          </a:xfrm>
          <a:prstGeom prst="rect">
            <a:avLst/>
          </a:prstGeom>
          <a:noFill/>
        </p:spPr>
        <p:txBody>
          <a:bodyPr wrap="square" rtlCol="0">
            <a:spAutoFit/>
          </a:bodyPr>
          <a:lstStyle/>
          <a:p>
            <a:pPr algn="ctr"/>
            <a:r>
              <a:rPr lang="it-IT" sz="3200" b="1" smtClean="0">
                <a:solidFill>
                  <a:srgbClr val="FF0000"/>
                </a:solidFill>
              </a:rPr>
              <a:t>AGENDA</a:t>
            </a:r>
            <a:endParaRPr lang="en-US" sz="3200" b="1">
              <a:solidFill>
                <a:srgbClr val="FF0000"/>
              </a:solidFill>
            </a:endParaRPr>
          </a:p>
        </p:txBody>
      </p:sp>
      <p:sp>
        <p:nvSpPr>
          <p:cNvPr id="3" name="CasellaDiTesto 2"/>
          <p:cNvSpPr txBox="1"/>
          <p:nvPr/>
        </p:nvSpPr>
        <p:spPr>
          <a:xfrm>
            <a:off x="482885" y="1808247"/>
            <a:ext cx="8270697" cy="4708981"/>
          </a:xfrm>
          <a:prstGeom prst="rect">
            <a:avLst/>
          </a:prstGeom>
          <a:noFill/>
        </p:spPr>
        <p:txBody>
          <a:bodyPr wrap="square" rtlCol="0">
            <a:spAutoFit/>
          </a:bodyPr>
          <a:lstStyle/>
          <a:p>
            <a:pPr marL="457200" indent="-457200">
              <a:buFont typeface="+mj-lt"/>
              <a:buAutoNum type="arabicPeriod"/>
            </a:pPr>
            <a:r>
              <a:rPr lang="it-IT" sz="2400" b="1" i="1" cap="all" smtClean="0"/>
              <a:t>Quarta definizione universale di infarto miocardico</a:t>
            </a:r>
          </a:p>
          <a:p>
            <a:pPr marL="457200" indent="-457200">
              <a:buFont typeface="+mj-lt"/>
              <a:buAutoNum type="arabicPeriod"/>
            </a:pPr>
            <a:endParaRPr lang="it-IT" sz="2400" b="1" i="1" cap="all"/>
          </a:p>
          <a:p>
            <a:pPr marL="457200" indent="-457200">
              <a:buFont typeface="+mj-lt"/>
              <a:buAutoNum type="arabicPeriod"/>
            </a:pPr>
            <a:r>
              <a:rPr lang="it-IT" sz="2400" b="1" i="1" smtClean="0"/>
              <a:t>MINOCA</a:t>
            </a:r>
          </a:p>
          <a:p>
            <a:pPr marL="457200" indent="-457200">
              <a:buFont typeface="+mj-lt"/>
              <a:buAutoNum type="arabicPeriod"/>
            </a:pPr>
            <a:endParaRPr lang="it-IT" sz="2400" b="1" i="1"/>
          </a:p>
          <a:p>
            <a:pPr marL="457200" indent="-457200">
              <a:buFont typeface="+mj-lt"/>
              <a:buAutoNum type="arabicPeriod"/>
            </a:pPr>
            <a:r>
              <a:rPr lang="it-IT" sz="2400" b="1" i="1" smtClean="0"/>
              <a:t>RIVASCOLARIZZAZIONE  MULTIVASALI NELLO STEMI</a:t>
            </a:r>
          </a:p>
          <a:p>
            <a:pPr marL="457200" indent="-457200">
              <a:buFont typeface="+mj-lt"/>
              <a:buAutoNum type="arabicPeriod"/>
            </a:pPr>
            <a:endParaRPr lang="it-IT" sz="2400" b="1" i="1"/>
          </a:p>
          <a:p>
            <a:pPr marL="457200" indent="-457200">
              <a:buFont typeface="+mj-lt"/>
              <a:buAutoNum type="arabicPeriod"/>
            </a:pPr>
            <a:r>
              <a:rPr lang="it-IT" sz="2400" b="1" i="1" smtClean="0"/>
              <a:t>TERAPIA MEDICA OTTIMIZZATA POST SCA </a:t>
            </a:r>
          </a:p>
          <a:p>
            <a:endParaRPr lang="it-IT" i="1"/>
          </a:p>
          <a:p>
            <a:endParaRPr lang="it-IT" i="1" smtClean="0"/>
          </a:p>
          <a:p>
            <a:endParaRPr lang="it-IT" i="1"/>
          </a:p>
          <a:p>
            <a:endParaRPr lang="it-IT" i="1" smtClean="0"/>
          </a:p>
          <a:p>
            <a:endParaRPr lang="it-IT" i="1"/>
          </a:p>
          <a:p>
            <a:endParaRPr lang="en-US"/>
          </a:p>
        </p:txBody>
      </p:sp>
      <p:sp>
        <p:nvSpPr>
          <p:cNvPr id="4" name="Rettangolo 3"/>
          <p:cNvSpPr/>
          <p:nvPr/>
        </p:nvSpPr>
        <p:spPr>
          <a:xfrm>
            <a:off x="177515" y="4506003"/>
            <a:ext cx="8739458" cy="1010438"/>
          </a:xfrm>
          <a:prstGeom prst="rect">
            <a:avLst/>
          </a:prstGeom>
          <a:solidFill>
            <a:schemeClr val="accent1">
              <a:alpha val="41000"/>
            </a:schemeClr>
          </a:solidFill>
          <a:effectLst>
            <a:outerShdw blurRad="40000" dist="23000" dir="5400000" rotWithShape="0">
              <a:schemeClr val="accent1">
                <a:alpha val="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924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1125020" y="601823"/>
            <a:ext cx="7140540" cy="584775"/>
          </a:xfrm>
          <a:prstGeom prst="rect">
            <a:avLst/>
          </a:prstGeom>
          <a:noFill/>
        </p:spPr>
        <p:txBody>
          <a:bodyPr wrap="square" rtlCol="0">
            <a:spAutoFit/>
          </a:bodyPr>
          <a:lstStyle/>
          <a:p>
            <a:pPr algn="ctr"/>
            <a:r>
              <a:rPr lang="it-IT" sz="3200" b="1" smtClean="0">
                <a:solidFill>
                  <a:srgbClr val="FF0000"/>
                </a:solidFill>
              </a:rPr>
              <a:t>AGENDA</a:t>
            </a:r>
            <a:endParaRPr lang="en-US" sz="3200" b="1">
              <a:solidFill>
                <a:srgbClr val="FF0000"/>
              </a:solidFill>
            </a:endParaRPr>
          </a:p>
        </p:txBody>
      </p:sp>
      <p:sp>
        <p:nvSpPr>
          <p:cNvPr id="3" name="CasellaDiTesto 2"/>
          <p:cNvSpPr txBox="1"/>
          <p:nvPr/>
        </p:nvSpPr>
        <p:spPr>
          <a:xfrm>
            <a:off x="482885" y="1808247"/>
            <a:ext cx="8270697" cy="4708981"/>
          </a:xfrm>
          <a:prstGeom prst="rect">
            <a:avLst/>
          </a:prstGeom>
          <a:noFill/>
        </p:spPr>
        <p:txBody>
          <a:bodyPr wrap="square" rtlCol="0">
            <a:spAutoFit/>
          </a:bodyPr>
          <a:lstStyle/>
          <a:p>
            <a:pPr marL="457200" indent="-457200">
              <a:buFont typeface="+mj-lt"/>
              <a:buAutoNum type="arabicPeriod"/>
            </a:pPr>
            <a:r>
              <a:rPr lang="it-IT" sz="2400" b="1" i="1" cap="all" smtClean="0"/>
              <a:t>Quarta definizione universale di infarto miocardico</a:t>
            </a:r>
          </a:p>
          <a:p>
            <a:pPr marL="457200" indent="-457200">
              <a:buFont typeface="+mj-lt"/>
              <a:buAutoNum type="arabicPeriod"/>
            </a:pPr>
            <a:endParaRPr lang="it-IT" sz="2400" b="1" i="1" cap="all"/>
          </a:p>
          <a:p>
            <a:pPr marL="457200" indent="-457200">
              <a:buFont typeface="+mj-lt"/>
              <a:buAutoNum type="arabicPeriod"/>
            </a:pPr>
            <a:r>
              <a:rPr lang="it-IT" sz="2400" b="1" i="1" smtClean="0"/>
              <a:t>MINOCA</a:t>
            </a:r>
          </a:p>
          <a:p>
            <a:pPr marL="457200" indent="-457200">
              <a:buFont typeface="+mj-lt"/>
              <a:buAutoNum type="arabicPeriod"/>
            </a:pPr>
            <a:endParaRPr lang="it-IT" sz="2400" b="1" i="1"/>
          </a:p>
          <a:p>
            <a:pPr marL="457200" indent="-457200">
              <a:buFont typeface="+mj-lt"/>
              <a:buAutoNum type="arabicPeriod"/>
            </a:pPr>
            <a:r>
              <a:rPr lang="it-IT" sz="2400" b="1" i="1" smtClean="0"/>
              <a:t>RIVASCOLARIZZAZIONE  MULTIVASALI NELLO STEMI</a:t>
            </a:r>
          </a:p>
          <a:p>
            <a:pPr marL="457200" indent="-457200">
              <a:buFont typeface="+mj-lt"/>
              <a:buAutoNum type="arabicPeriod"/>
            </a:pPr>
            <a:endParaRPr lang="it-IT" sz="2400" b="1" i="1"/>
          </a:p>
          <a:p>
            <a:pPr marL="457200" indent="-457200">
              <a:buFont typeface="+mj-lt"/>
              <a:buAutoNum type="arabicPeriod"/>
            </a:pPr>
            <a:r>
              <a:rPr lang="it-IT" sz="2400" b="1" i="1" smtClean="0"/>
              <a:t>TERAPIA MEDICA OTTIMIZZATA POST SCA </a:t>
            </a:r>
          </a:p>
          <a:p>
            <a:endParaRPr lang="it-IT" i="1"/>
          </a:p>
          <a:p>
            <a:endParaRPr lang="it-IT" i="1" smtClean="0"/>
          </a:p>
          <a:p>
            <a:endParaRPr lang="it-IT" i="1"/>
          </a:p>
          <a:p>
            <a:endParaRPr lang="it-IT" i="1" smtClean="0"/>
          </a:p>
          <a:p>
            <a:endParaRPr lang="it-IT" i="1"/>
          </a:p>
          <a:p>
            <a:endParaRPr lang="en-US"/>
          </a:p>
        </p:txBody>
      </p:sp>
      <p:sp>
        <p:nvSpPr>
          <p:cNvPr id="4" name="Rettangolo 3"/>
          <p:cNvSpPr/>
          <p:nvPr/>
        </p:nvSpPr>
        <p:spPr>
          <a:xfrm>
            <a:off x="191176" y="1461037"/>
            <a:ext cx="8739458" cy="2048184"/>
          </a:xfrm>
          <a:prstGeom prst="rect">
            <a:avLst/>
          </a:prstGeom>
          <a:solidFill>
            <a:schemeClr val="accent1">
              <a:alpha val="41000"/>
            </a:schemeClr>
          </a:solidFill>
          <a:effectLst>
            <a:outerShdw blurRad="40000" dist="23000" dir="5400000" rotWithShape="0">
              <a:schemeClr val="accent1">
                <a:alpha val="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924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1"/>
        <p:cNvGrpSpPr/>
        <p:nvPr/>
      </p:nvGrpSpPr>
      <p:grpSpPr>
        <a:xfrm>
          <a:off x="0" y="0"/>
          <a:ext cx="0" cy="0"/>
          <a:chOff x="0" y="0"/>
          <a:chExt cx="0" cy="0"/>
        </a:xfrm>
      </p:grpSpPr>
      <p:sp>
        <p:nvSpPr>
          <p:cNvPr id="292" name="Google Shape;292;p37"/>
          <p:cNvSpPr txBox="1">
            <a:spLocks noGrp="1"/>
          </p:cNvSpPr>
          <p:nvPr>
            <p:ph type="ctrTitle"/>
          </p:nvPr>
        </p:nvSpPr>
        <p:spPr>
          <a:xfrm>
            <a:off x="683537" y="-171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Times"/>
              <a:buNone/>
            </a:pPr>
            <a:r>
              <a:rPr lang="it-IT" sz="4200" b="1" i="0" u="none" strike="noStrike" cap="none">
                <a:solidFill>
                  <a:schemeClr val="dk1"/>
                </a:solidFill>
              </a:rPr>
              <a:t>GLOBAL LEADERS </a:t>
            </a:r>
            <a:r>
              <a:rPr lang="it-IT" sz="4200" b="1"/>
              <a:t>trial</a:t>
            </a:r>
            <a:endParaRPr sz="4200" b="1" i="0" u="none" strike="noStrike" cap="none">
              <a:solidFill>
                <a:schemeClr val="dk1"/>
              </a:solidFill>
            </a:endParaRPr>
          </a:p>
        </p:txBody>
      </p:sp>
      <p:pic>
        <p:nvPicPr>
          <p:cNvPr id="293" name="Google Shape;293;p37"/>
          <p:cNvPicPr preferRelativeResize="0"/>
          <p:nvPr/>
        </p:nvPicPr>
        <p:blipFill rotWithShape="1">
          <a:blip r:embed="rId3">
            <a:alphaModFix/>
          </a:blip>
          <a:srcRect/>
          <a:stretch/>
        </p:blipFill>
        <p:spPr>
          <a:xfrm>
            <a:off x="593049" y="1988840"/>
            <a:ext cx="7953375" cy="3619500"/>
          </a:xfrm>
          <a:prstGeom prst="rect">
            <a:avLst/>
          </a:prstGeom>
          <a:noFill/>
          <a:ln>
            <a:noFill/>
          </a:ln>
        </p:spPr>
      </p:pic>
      <p:sp>
        <p:nvSpPr>
          <p:cNvPr id="294" name="Google Shape;294;p37"/>
          <p:cNvSpPr txBox="1"/>
          <p:nvPr/>
        </p:nvSpPr>
        <p:spPr>
          <a:xfrm>
            <a:off x="3154975" y="5854500"/>
            <a:ext cx="5944200" cy="10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1200" b="1">
                <a:solidFill>
                  <a:schemeClr val="dk1"/>
                </a:solidFill>
                <a:highlight>
                  <a:srgbClr val="FFFFFF"/>
                </a:highlight>
                <a:latin typeface="Times"/>
                <a:ea typeface="Times"/>
                <a:cs typeface="Times"/>
                <a:sym typeface="Times"/>
              </a:rPr>
              <a:t>Vranckx P. et al. Lancet. 2018 Sep 15;392(10151):940-949.</a:t>
            </a:r>
            <a:r>
              <a:rPr lang="it-IT" sz="900">
                <a:solidFill>
                  <a:schemeClr val="dk1"/>
                </a:solidFill>
                <a:highlight>
                  <a:srgbClr val="FFFFFF"/>
                </a:highlight>
              </a:rPr>
              <a:t> </a:t>
            </a:r>
            <a:endParaRPr sz="900">
              <a:solidFill>
                <a:schemeClr val="dk1"/>
              </a:solidFill>
              <a:highlight>
                <a:srgbClr val="FFFFFF"/>
              </a:highlight>
            </a:endParaRPr>
          </a:p>
          <a:p>
            <a:pPr marL="0" lvl="0" indent="0" algn="l" rtl="0">
              <a:spcBef>
                <a:spcPts val="0"/>
              </a:spcBef>
              <a:spcAft>
                <a:spcPts val="0"/>
              </a:spcAft>
              <a:buNone/>
            </a:pPr>
            <a:r>
              <a:rPr lang="it-IT" sz="1200" b="1">
                <a:solidFill>
                  <a:schemeClr val="dk1"/>
                </a:solidFill>
                <a:highlight>
                  <a:srgbClr val="FFFFFF"/>
                </a:highlight>
                <a:latin typeface="Times"/>
                <a:ea typeface="Times"/>
                <a:cs typeface="Times"/>
                <a:sym typeface="Times"/>
              </a:rPr>
              <a:t>Vranckx P. et al.  Global Leaders trial Presented by Serruys P. W. at ESC Munich 2018</a:t>
            </a:r>
            <a:endParaRPr sz="1200" b="1">
              <a:solidFill>
                <a:schemeClr val="dk1"/>
              </a:solidFill>
              <a:latin typeface="Times"/>
              <a:ea typeface="Times"/>
              <a:cs typeface="Times"/>
              <a:sym typeface="Time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8"/>
        <p:cNvGrpSpPr/>
        <p:nvPr/>
      </p:nvGrpSpPr>
      <p:grpSpPr>
        <a:xfrm>
          <a:off x="0" y="0"/>
          <a:ext cx="0" cy="0"/>
          <a:chOff x="0" y="0"/>
          <a:chExt cx="0" cy="0"/>
        </a:xfrm>
      </p:grpSpPr>
      <p:sp>
        <p:nvSpPr>
          <p:cNvPr id="299" name="Google Shape;299;p38"/>
          <p:cNvSpPr txBox="1">
            <a:spLocks noGrp="1"/>
          </p:cNvSpPr>
          <p:nvPr>
            <p:ph type="title"/>
          </p:nvPr>
        </p:nvSpPr>
        <p:spPr>
          <a:xfrm>
            <a:off x="457200" y="-937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it-IT" b="1"/>
              <a:t>Study design and methods</a:t>
            </a:r>
            <a:endParaRPr sz="4400" b="1" i="0" u="none" strike="noStrike" cap="none">
              <a:solidFill>
                <a:schemeClr val="dk1"/>
              </a:solidFill>
            </a:endParaRPr>
          </a:p>
        </p:txBody>
      </p:sp>
      <p:pic>
        <p:nvPicPr>
          <p:cNvPr id="300" name="Google Shape;300;p38"/>
          <p:cNvPicPr preferRelativeResize="0"/>
          <p:nvPr/>
        </p:nvPicPr>
        <p:blipFill rotWithShape="1">
          <a:blip r:embed="rId3">
            <a:alphaModFix/>
          </a:blip>
          <a:srcRect/>
          <a:stretch/>
        </p:blipFill>
        <p:spPr>
          <a:xfrm>
            <a:off x="566013" y="1818950"/>
            <a:ext cx="8011975" cy="4385525"/>
          </a:xfrm>
          <a:prstGeom prst="rect">
            <a:avLst/>
          </a:prstGeom>
          <a:noFill/>
          <a:ln>
            <a:noFill/>
          </a:ln>
        </p:spPr>
      </p:pic>
      <p:pic>
        <p:nvPicPr>
          <p:cNvPr id="301" name="Google Shape;301;p38"/>
          <p:cNvPicPr preferRelativeResize="0"/>
          <p:nvPr/>
        </p:nvPicPr>
        <p:blipFill rotWithShape="1">
          <a:blip r:embed="rId4">
            <a:alphaModFix/>
          </a:blip>
          <a:srcRect/>
          <a:stretch/>
        </p:blipFill>
        <p:spPr>
          <a:xfrm>
            <a:off x="660200" y="1818950"/>
            <a:ext cx="7917775" cy="4385525"/>
          </a:xfrm>
          <a:prstGeom prst="rect">
            <a:avLst/>
          </a:prstGeom>
          <a:noFill/>
          <a:ln>
            <a:noFill/>
          </a:ln>
        </p:spPr>
      </p:pic>
      <p:sp>
        <p:nvSpPr>
          <p:cNvPr id="302" name="Google Shape;302;p38"/>
          <p:cNvSpPr/>
          <p:nvPr/>
        </p:nvSpPr>
        <p:spPr>
          <a:xfrm>
            <a:off x="2226325" y="2232875"/>
            <a:ext cx="4419000" cy="995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p:nvPr/>
        </p:nvSpPr>
        <p:spPr>
          <a:xfrm>
            <a:off x="660200" y="2300000"/>
            <a:ext cx="3311400" cy="10404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txBox="1"/>
          <p:nvPr/>
        </p:nvSpPr>
        <p:spPr>
          <a:xfrm>
            <a:off x="3199800" y="5884900"/>
            <a:ext cx="5944200" cy="10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1200" b="1">
                <a:solidFill>
                  <a:schemeClr val="dk1"/>
                </a:solidFill>
                <a:highlight>
                  <a:srgbClr val="FFFFFF"/>
                </a:highlight>
                <a:latin typeface="Times"/>
                <a:ea typeface="Times"/>
                <a:cs typeface="Times"/>
                <a:sym typeface="Times"/>
              </a:rPr>
              <a:t>Vranckx P. et al. Lancet. 2018 Sep 15;392(10151):940-949.</a:t>
            </a:r>
            <a:r>
              <a:rPr lang="it-IT" sz="900">
                <a:solidFill>
                  <a:schemeClr val="dk1"/>
                </a:solidFill>
                <a:highlight>
                  <a:srgbClr val="FFFFFF"/>
                </a:highlight>
              </a:rPr>
              <a:t> </a:t>
            </a:r>
            <a:endParaRPr sz="900">
              <a:solidFill>
                <a:schemeClr val="dk1"/>
              </a:solidFill>
              <a:highlight>
                <a:srgbClr val="FFFFFF"/>
              </a:highlight>
            </a:endParaRPr>
          </a:p>
          <a:p>
            <a:pPr marL="0" lvl="0" indent="0" algn="l" rtl="0">
              <a:spcBef>
                <a:spcPts val="0"/>
              </a:spcBef>
              <a:spcAft>
                <a:spcPts val="0"/>
              </a:spcAft>
              <a:buNone/>
            </a:pPr>
            <a:r>
              <a:rPr lang="it-IT" sz="1200" b="1">
                <a:solidFill>
                  <a:schemeClr val="dk1"/>
                </a:solidFill>
                <a:highlight>
                  <a:srgbClr val="FFFFFF"/>
                </a:highlight>
                <a:latin typeface="Times"/>
                <a:ea typeface="Times"/>
                <a:cs typeface="Times"/>
                <a:sym typeface="Times"/>
              </a:rPr>
              <a:t>Vranckx P. et al.  Global Leaders trial Presented by Serruys P. W. at ESC Munich 2018</a:t>
            </a:r>
            <a:endParaRPr sz="1200" b="1">
              <a:solidFill>
                <a:schemeClr val="dk1"/>
              </a:solidFill>
              <a:latin typeface="Times"/>
              <a:ea typeface="Times"/>
              <a:cs typeface="Times"/>
              <a:sym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00"/>
                                        </p:tgtEl>
                                      </p:cBhvr>
                                    </p:animEffect>
                                    <p:set>
                                      <p:cBhvr>
                                        <p:cTn id="7" dur="1" fill="hold">
                                          <p:stCondLst>
                                            <p:cond delay="1000"/>
                                          </p:stCondLst>
                                        </p:cTn>
                                        <p:tgtEl>
                                          <p:spTgt spid="30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02"/>
                                        </p:tgtEl>
                                      </p:cBhvr>
                                    </p:animEffect>
                                    <p:set>
                                      <p:cBhvr>
                                        <p:cTn id="10" dur="1" fill="hold">
                                          <p:stCondLst>
                                            <p:cond delay="1000"/>
                                          </p:stCondLst>
                                        </p:cTn>
                                        <p:tgtEl>
                                          <p:spTgt spid="30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1"/>
                                        </p:tgtEl>
                                        <p:attrNameLst>
                                          <p:attrName>style.visibility</p:attrName>
                                        </p:attrNameLst>
                                      </p:cBhvr>
                                      <p:to>
                                        <p:strVal val="visible"/>
                                      </p:to>
                                    </p:set>
                                    <p:animEffect transition="in" filter="fade">
                                      <p:cBhvr>
                                        <p:cTn id="15" dur="1000"/>
                                        <p:tgtEl>
                                          <p:spTgt spid="301"/>
                                        </p:tgtEl>
                                      </p:cBhvr>
                                    </p:animEffect>
                                  </p:childTnLst>
                                </p:cTn>
                              </p:par>
                              <p:par>
                                <p:cTn id="16" presetID="10" presetClass="entr" presetSubtype="0" fill="hold" nodeType="withEffect">
                                  <p:stCondLst>
                                    <p:cond delay="0"/>
                                  </p:stCondLst>
                                  <p:childTnLst>
                                    <p:set>
                                      <p:cBhvr>
                                        <p:cTn id="17" dur="1" fill="hold">
                                          <p:stCondLst>
                                            <p:cond delay="0"/>
                                          </p:stCondLst>
                                        </p:cTn>
                                        <p:tgtEl>
                                          <p:spTgt spid="303"/>
                                        </p:tgtEl>
                                        <p:attrNameLst>
                                          <p:attrName>style.visibility</p:attrName>
                                        </p:attrNameLst>
                                      </p:cBhvr>
                                      <p:to>
                                        <p:strVal val="visible"/>
                                      </p:to>
                                    </p:set>
                                    <p:animEffect transition="in" filter="fade">
                                      <p:cBhvr>
                                        <p:cTn id="18"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8"/>
        <p:cNvGrpSpPr/>
        <p:nvPr/>
      </p:nvGrpSpPr>
      <p:grpSpPr>
        <a:xfrm>
          <a:off x="0" y="0"/>
          <a:ext cx="0" cy="0"/>
          <a:chOff x="0" y="0"/>
          <a:chExt cx="0" cy="0"/>
        </a:xfrm>
      </p:grpSpPr>
      <p:sp>
        <p:nvSpPr>
          <p:cNvPr id="309" name="Google Shape;309;p39"/>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it-IT" sz="4400" b="1" i="0" u="none" strike="noStrike" cap="none">
                <a:solidFill>
                  <a:schemeClr val="dk1"/>
                </a:solidFill>
              </a:rPr>
              <a:t>Results</a:t>
            </a:r>
            <a:endParaRPr sz="4400" b="1" i="0" u="none" strike="noStrike" cap="none">
              <a:solidFill>
                <a:schemeClr val="dk1"/>
              </a:solidFill>
            </a:endParaRPr>
          </a:p>
        </p:txBody>
      </p:sp>
      <p:pic>
        <p:nvPicPr>
          <p:cNvPr id="310" name="Google Shape;310;p39"/>
          <p:cNvPicPr preferRelativeResize="0"/>
          <p:nvPr/>
        </p:nvPicPr>
        <p:blipFill>
          <a:blip r:embed="rId3">
            <a:alphaModFix/>
          </a:blip>
          <a:stretch>
            <a:fillRect/>
          </a:stretch>
        </p:blipFill>
        <p:spPr>
          <a:xfrm>
            <a:off x="648950" y="1963425"/>
            <a:ext cx="8037851" cy="3950175"/>
          </a:xfrm>
          <a:prstGeom prst="rect">
            <a:avLst/>
          </a:prstGeom>
          <a:noFill/>
          <a:ln>
            <a:noFill/>
          </a:ln>
        </p:spPr>
      </p:pic>
      <p:sp>
        <p:nvSpPr>
          <p:cNvPr id="311" name="Google Shape;311;p39"/>
          <p:cNvSpPr txBox="1"/>
          <p:nvPr/>
        </p:nvSpPr>
        <p:spPr>
          <a:xfrm>
            <a:off x="3199800" y="5884900"/>
            <a:ext cx="5944200" cy="10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1200" b="1">
                <a:solidFill>
                  <a:schemeClr val="dk1"/>
                </a:solidFill>
                <a:highlight>
                  <a:srgbClr val="FFFFFF"/>
                </a:highlight>
                <a:latin typeface="Times"/>
                <a:ea typeface="Times"/>
                <a:cs typeface="Times"/>
                <a:sym typeface="Times"/>
              </a:rPr>
              <a:t>Vranckx P. et al. Lancet. 2018 Sep 15;392(10151):940-949.</a:t>
            </a:r>
            <a:r>
              <a:rPr lang="it-IT" sz="900">
                <a:solidFill>
                  <a:schemeClr val="dk1"/>
                </a:solidFill>
                <a:highlight>
                  <a:srgbClr val="FFFFFF"/>
                </a:highlight>
              </a:rPr>
              <a:t> </a:t>
            </a:r>
            <a:endParaRPr sz="900">
              <a:solidFill>
                <a:schemeClr val="dk1"/>
              </a:solidFill>
              <a:highlight>
                <a:srgbClr val="FFFFFF"/>
              </a:highlight>
            </a:endParaRPr>
          </a:p>
          <a:p>
            <a:pPr marL="0" lvl="0" indent="0" algn="l" rtl="0">
              <a:spcBef>
                <a:spcPts val="0"/>
              </a:spcBef>
              <a:spcAft>
                <a:spcPts val="0"/>
              </a:spcAft>
              <a:buNone/>
            </a:pPr>
            <a:r>
              <a:rPr lang="it-IT" sz="1200" b="1">
                <a:solidFill>
                  <a:schemeClr val="dk1"/>
                </a:solidFill>
                <a:highlight>
                  <a:srgbClr val="FFFFFF"/>
                </a:highlight>
                <a:latin typeface="Times"/>
                <a:ea typeface="Times"/>
                <a:cs typeface="Times"/>
                <a:sym typeface="Times"/>
              </a:rPr>
              <a:t>Vranckx P. et al.  Global Leaders trial Presented by Serruys P. W. at ESC Munich 2018</a:t>
            </a:r>
            <a:endParaRPr sz="1200" b="1">
              <a:solidFill>
                <a:schemeClr val="dk1"/>
              </a:solidFill>
              <a:latin typeface="Times"/>
              <a:ea typeface="Times"/>
              <a:cs typeface="Times"/>
              <a:sym typeface="Times"/>
            </a:endParaRPr>
          </a:p>
        </p:txBody>
      </p:sp>
      <p:pic>
        <p:nvPicPr>
          <p:cNvPr id="312" name="Google Shape;312;p39"/>
          <p:cNvPicPr preferRelativeResize="0"/>
          <p:nvPr/>
        </p:nvPicPr>
        <p:blipFill>
          <a:blip r:embed="rId4">
            <a:alphaModFix/>
          </a:blip>
          <a:stretch>
            <a:fillRect/>
          </a:stretch>
        </p:blipFill>
        <p:spPr>
          <a:xfrm>
            <a:off x="697425" y="1865975"/>
            <a:ext cx="8192801" cy="4247950"/>
          </a:xfrm>
          <a:prstGeom prst="rect">
            <a:avLst/>
          </a:prstGeom>
          <a:noFill/>
          <a:ln>
            <a:noFill/>
          </a:ln>
        </p:spPr>
      </p:pic>
      <p:sp>
        <p:nvSpPr>
          <p:cNvPr id="313" name="Google Shape;313;p39"/>
          <p:cNvSpPr/>
          <p:nvPr/>
        </p:nvSpPr>
        <p:spPr>
          <a:xfrm>
            <a:off x="3425375" y="2721000"/>
            <a:ext cx="2736900" cy="708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1000"/>
                                        <p:tgtEl>
                                          <p:spTgt spid="3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12"/>
                                        </p:tgtEl>
                                      </p:cBhvr>
                                    </p:animEffect>
                                    <p:set>
                                      <p:cBhvr>
                                        <p:cTn id="12" dur="1" fill="hold">
                                          <p:stCondLst>
                                            <p:cond delay="1000"/>
                                          </p:stCondLst>
                                        </p:cTn>
                                        <p:tgtEl>
                                          <p:spTgt spid="31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313"/>
                                        </p:tgtEl>
                                      </p:cBhvr>
                                    </p:animEffect>
                                    <p:set>
                                      <p:cBhvr>
                                        <p:cTn id="15" dur="1" fill="hold">
                                          <p:stCondLst>
                                            <p:cond delay="1000"/>
                                          </p:stCondLst>
                                        </p:cTn>
                                        <p:tgtEl>
                                          <p:spTgt spid="3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0"/>
                                        </p:tgtEl>
                                        <p:attrNameLst>
                                          <p:attrName>style.visibility</p:attrName>
                                        </p:attrNameLst>
                                      </p:cBhvr>
                                      <p:to>
                                        <p:strVal val="visible"/>
                                      </p:to>
                                    </p:set>
                                    <p:animEffect transition="in" filter="fade">
                                      <p:cBhvr>
                                        <p:cTn id="20"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8"/>
        <p:cNvGrpSpPr/>
        <p:nvPr/>
      </p:nvGrpSpPr>
      <p:grpSpPr>
        <a:xfrm>
          <a:off x="0" y="0"/>
          <a:ext cx="0" cy="0"/>
          <a:chOff x="0" y="0"/>
          <a:chExt cx="0" cy="0"/>
        </a:xfrm>
      </p:grpSpPr>
      <p:sp>
        <p:nvSpPr>
          <p:cNvPr id="319" name="Google Shape;319;p40"/>
          <p:cNvSpPr txBox="1">
            <a:spLocks noGrp="1"/>
          </p:cNvSpPr>
          <p:nvPr>
            <p:ph type="title"/>
          </p:nvPr>
        </p:nvSpPr>
        <p:spPr>
          <a:xfrm>
            <a:off x="457200" y="-63775"/>
            <a:ext cx="8229600" cy="1183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it-IT" b="1"/>
              <a:t>ODYSSEY trial</a:t>
            </a:r>
            <a:endParaRPr b="1"/>
          </a:p>
        </p:txBody>
      </p:sp>
      <p:sp>
        <p:nvSpPr>
          <p:cNvPr id="320" name="Google Shape;320;p40"/>
          <p:cNvSpPr txBox="1"/>
          <p:nvPr/>
        </p:nvSpPr>
        <p:spPr>
          <a:xfrm>
            <a:off x="2696200" y="5879025"/>
            <a:ext cx="6601200" cy="71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a:highlight>
                  <a:srgbClr val="FFFFFF"/>
                </a:highlight>
                <a:latin typeface="Times"/>
                <a:ea typeface="Times"/>
                <a:cs typeface="Times"/>
                <a:sym typeface="Times"/>
              </a:rPr>
              <a:t>Schwartz GG, Szarek M, Bhatt DL, et al. The ODYSSEY Outcomes trial: Alirocumab in patients after acute coronary syndrome—topline results. Presented at: ACC 2018. March 10, 2018. Orlando, FL.</a:t>
            </a:r>
            <a:endParaRPr sz="1200" b="1">
              <a:latin typeface="Times"/>
              <a:ea typeface="Times"/>
              <a:cs typeface="Times"/>
              <a:sym typeface="Times"/>
            </a:endParaRPr>
          </a:p>
        </p:txBody>
      </p:sp>
      <p:sp>
        <p:nvSpPr>
          <p:cNvPr id="321" name="Google Shape;321;p40"/>
          <p:cNvSpPr txBox="1">
            <a:spLocks noGrp="1"/>
          </p:cNvSpPr>
          <p:nvPr>
            <p:ph type="title"/>
          </p:nvPr>
        </p:nvSpPr>
        <p:spPr>
          <a:xfrm>
            <a:off x="2987075" y="1442575"/>
            <a:ext cx="7579200" cy="1183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it-IT" sz="3600" b="1"/>
              <a:t>              Study hypothesis</a:t>
            </a:r>
            <a:endParaRPr sz="3600" b="1"/>
          </a:p>
        </p:txBody>
      </p:sp>
      <p:pic>
        <p:nvPicPr>
          <p:cNvPr id="322" name="Google Shape;322;p40"/>
          <p:cNvPicPr preferRelativeResize="0"/>
          <p:nvPr/>
        </p:nvPicPr>
        <p:blipFill>
          <a:blip r:embed="rId3">
            <a:alphaModFix/>
          </a:blip>
          <a:stretch>
            <a:fillRect/>
          </a:stretch>
        </p:blipFill>
        <p:spPr>
          <a:xfrm>
            <a:off x="145425" y="3043375"/>
            <a:ext cx="2752149" cy="2042325"/>
          </a:xfrm>
          <a:prstGeom prst="rect">
            <a:avLst/>
          </a:prstGeom>
          <a:noFill/>
          <a:ln>
            <a:noFill/>
          </a:ln>
        </p:spPr>
      </p:pic>
      <p:pic>
        <p:nvPicPr>
          <p:cNvPr id="323" name="Google Shape;323;p40"/>
          <p:cNvPicPr preferRelativeResize="0"/>
          <p:nvPr/>
        </p:nvPicPr>
        <p:blipFill>
          <a:blip r:embed="rId4">
            <a:alphaModFix/>
          </a:blip>
          <a:stretch>
            <a:fillRect/>
          </a:stretch>
        </p:blipFill>
        <p:spPr>
          <a:xfrm>
            <a:off x="3043025" y="2725125"/>
            <a:ext cx="6100975" cy="253965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8"/>
        <p:cNvGrpSpPr/>
        <p:nvPr/>
      </p:nvGrpSpPr>
      <p:grpSpPr>
        <a:xfrm>
          <a:off x="0" y="0"/>
          <a:ext cx="0" cy="0"/>
          <a:chOff x="0" y="0"/>
          <a:chExt cx="0" cy="0"/>
        </a:xfrm>
      </p:grpSpPr>
      <p:sp>
        <p:nvSpPr>
          <p:cNvPr id="329" name="Google Shape;329;p41"/>
          <p:cNvSpPr txBox="1">
            <a:spLocks noGrp="1"/>
          </p:cNvSpPr>
          <p:nvPr>
            <p:ph type="title"/>
          </p:nvPr>
        </p:nvSpPr>
        <p:spPr>
          <a:xfrm>
            <a:off x="457200" y="-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it-IT" sz="4200" b="1"/>
              <a:t>Study design</a:t>
            </a:r>
            <a:endParaRPr sz="4200" b="1"/>
          </a:p>
        </p:txBody>
      </p:sp>
      <p:sp>
        <p:nvSpPr>
          <p:cNvPr id="330" name="Google Shape;330;p41"/>
          <p:cNvSpPr txBox="1"/>
          <p:nvPr/>
        </p:nvSpPr>
        <p:spPr>
          <a:xfrm>
            <a:off x="2718575" y="5990900"/>
            <a:ext cx="6601200" cy="71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a:highlight>
                  <a:srgbClr val="FFFFFF"/>
                </a:highlight>
                <a:latin typeface="Times"/>
                <a:ea typeface="Times"/>
                <a:cs typeface="Times"/>
                <a:sym typeface="Times"/>
              </a:rPr>
              <a:t>Schwartz GG, Szarek M, Bhatt DL, et al. The ODYSSEY Outcomes trial: Alirocumab in patients after acute coronary syndrome—topline results. Presented at: ACC 2018. March 10, 2018. Orlando, FL.</a:t>
            </a:r>
            <a:endParaRPr sz="1200" b="1">
              <a:latin typeface="Times"/>
              <a:ea typeface="Times"/>
              <a:cs typeface="Times"/>
              <a:sym typeface="Times"/>
            </a:endParaRPr>
          </a:p>
        </p:txBody>
      </p:sp>
      <p:pic>
        <p:nvPicPr>
          <p:cNvPr id="331" name="Google Shape;331;p41"/>
          <p:cNvPicPr preferRelativeResize="0"/>
          <p:nvPr/>
        </p:nvPicPr>
        <p:blipFill>
          <a:blip r:embed="rId3">
            <a:alphaModFix/>
          </a:blip>
          <a:stretch>
            <a:fillRect/>
          </a:stretch>
        </p:blipFill>
        <p:spPr>
          <a:xfrm>
            <a:off x="295275" y="1611237"/>
            <a:ext cx="8553450" cy="2771875"/>
          </a:xfrm>
          <a:prstGeom prst="rect">
            <a:avLst/>
          </a:prstGeom>
          <a:noFill/>
          <a:ln>
            <a:noFill/>
          </a:ln>
        </p:spPr>
      </p:pic>
      <p:pic>
        <p:nvPicPr>
          <p:cNvPr id="5" name="Immagine 4"/>
          <p:cNvPicPr>
            <a:picLocks noChangeAspect="1"/>
          </p:cNvPicPr>
          <p:nvPr/>
        </p:nvPicPr>
        <p:blipFill>
          <a:blip r:embed="rId4"/>
          <a:stretch>
            <a:fillRect/>
          </a:stretch>
        </p:blipFill>
        <p:spPr>
          <a:xfrm>
            <a:off x="655459" y="4410416"/>
            <a:ext cx="7974756" cy="146224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6"/>
        <p:cNvGrpSpPr/>
        <p:nvPr/>
      </p:nvGrpSpPr>
      <p:grpSpPr>
        <a:xfrm>
          <a:off x="0" y="0"/>
          <a:ext cx="0" cy="0"/>
          <a:chOff x="0" y="0"/>
          <a:chExt cx="0" cy="0"/>
        </a:xfrm>
      </p:grpSpPr>
      <p:sp>
        <p:nvSpPr>
          <p:cNvPr id="337" name="Google Shape;337;p42"/>
          <p:cNvSpPr txBox="1">
            <a:spLocks noGrp="1"/>
          </p:cNvSpPr>
          <p:nvPr>
            <p:ph type="title"/>
          </p:nvPr>
        </p:nvSpPr>
        <p:spPr>
          <a:xfrm>
            <a:off x="334150" y="5086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it-IT" b="1" dirty="0" err="1"/>
              <a:t>Results</a:t>
            </a:r>
            <a:endParaRPr b="1" dirty="0"/>
          </a:p>
        </p:txBody>
      </p:sp>
      <p:pic>
        <p:nvPicPr>
          <p:cNvPr id="338" name="Google Shape;338;p42"/>
          <p:cNvPicPr preferRelativeResize="0"/>
          <p:nvPr/>
        </p:nvPicPr>
        <p:blipFill>
          <a:blip r:embed="rId3">
            <a:alphaModFix/>
          </a:blip>
          <a:stretch>
            <a:fillRect/>
          </a:stretch>
        </p:blipFill>
        <p:spPr>
          <a:xfrm>
            <a:off x="209550" y="1575413"/>
            <a:ext cx="8724900" cy="4257675"/>
          </a:xfrm>
          <a:prstGeom prst="rect">
            <a:avLst/>
          </a:prstGeom>
          <a:noFill/>
          <a:ln>
            <a:noFill/>
          </a:ln>
        </p:spPr>
      </p:pic>
      <p:pic>
        <p:nvPicPr>
          <p:cNvPr id="339" name="Google Shape;339;p42"/>
          <p:cNvPicPr preferRelativeResize="0"/>
          <p:nvPr/>
        </p:nvPicPr>
        <p:blipFill>
          <a:blip r:embed="rId4">
            <a:alphaModFix/>
          </a:blip>
          <a:stretch>
            <a:fillRect/>
          </a:stretch>
        </p:blipFill>
        <p:spPr>
          <a:xfrm>
            <a:off x="334150" y="1793725"/>
            <a:ext cx="8600299" cy="3597350"/>
          </a:xfrm>
          <a:prstGeom prst="rect">
            <a:avLst/>
          </a:prstGeom>
          <a:noFill/>
          <a:ln>
            <a:noFill/>
          </a:ln>
        </p:spPr>
      </p:pic>
      <p:pic>
        <p:nvPicPr>
          <p:cNvPr id="340" name="Google Shape;340;p42"/>
          <p:cNvPicPr preferRelativeResize="0"/>
          <p:nvPr/>
        </p:nvPicPr>
        <p:blipFill>
          <a:blip r:embed="rId5">
            <a:alphaModFix/>
          </a:blip>
          <a:stretch>
            <a:fillRect/>
          </a:stretch>
        </p:blipFill>
        <p:spPr>
          <a:xfrm>
            <a:off x="334150" y="1696650"/>
            <a:ext cx="8600300" cy="4004375"/>
          </a:xfrm>
          <a:prstGeom prst="rect">
            <a:avLst/>
          </a:prstGeom>
          <a:noFill/>
          <a:ln>
            <a:noFill/>
          </a:ln>
        </p:spPr>
      </p:pic>
      <p:sp>
        <p:nvSpPr>
          <p:cNvPr id="341" name="Google Shape;341;p42"/>
          <p:cNvSpPr txBox="1"/>
          <p:nvPr/>
        </p:nvSpPr>
        <p:spPr>
          <a:xfrm>
            <a:off x="2718575" y="5990900"/>
            <a:ext cx="6601200" cy="71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a:highlight>
                  <a:srgbClr val="FFFFFF"/>
                </a:highlight>
                <a:latin typeface="Times"/>
                <a:ea typeface="Times"/>
                <a:cs typeface="Times"/>
                <a:sym typeface="Times"/>
              </a:rPr>
              <a:t>Schwartz GG, Szarek M, Bhatt DL, et al. The ODYSSEY Outcomes trial: Alirocumab in patients after acute coronary syndrome—topline results. Presented at: ACC 2018. March 10, 2018. Orlando, FL.</a:t>
            </a:r>
            <a:endParaRPr sz="1200" b="1">
              <a:latin typeface="Times"/>
              <a:ea typeface="Times"/>
              <a:cs typeface="Times"/>
              <a:sym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38"/>
                                        </p:tgtEl>
                                      </p:cBhvr>
                                    </p:animEffect>
                                    <p:set>
                                      <p:cBhvr>
                                        <p:cTn id="7" dur="1" fill="hold">
                                          <p:stCondLst>
                                            <p:cond delay="1000"/>
                                          </p:stCondLst>
                                        </p:cTn>
                                        <p:tgtEl>
                                          <p:spTgt spid="3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gtEl>
                                        <p:attrNameLst>
                                          <p:attrName>style.visibility</p:attrName>
                                        </p:attrNameLst>
                                      </p:cBhvr>
                                      <p:to>
                                        <p:strVal val="visible"/>
                                      </p:to>
                                    </p:set>
                                    <p:animEffect transition="in" filter="fade">
                                      <p:cBhvr>
                                        <p:cTn id="12" dur="1000"/>
                                        <p:tgtEl>
                                          <p:spTgt spid="3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339"/>
                                        </p:tgtEl>
                                      </p:cBhvr>
                                    </p:animEffect>
                                    <p:set>
                                      <p:cBhvr>
                                        <p:cTn id="17" dur="1" fill="hold">
                                          <p:stCondLst>
                                            <p:cond delay="1000"/>
                                          </p:stCondLst>
                                        </p:cTn>
                                        <p:tgtEl>
                                          <p:spTgt spid="3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0"/>
                                        </p:tgtEl>
                                        <p:attrNameLst>
                                          <p:attrName>style.visibility</p:attrName>
                                        </p:attrNameLst>
                                      </p:cBhvr>
                                      <p:to>
                                        <p:strVal val="visible"/>
                                      </p:to>
                                    </p:set>
                                    <p:animEffect transition="in" filter="fade">
                                      <p:cBhvr>
                                        <p:cTn id="22" dur="10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45915" y="1571947"/>
            <a:ext cx="6739847" cy="472280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3" name="Google Shape;337;p42"/>
          <p:cNvSpPr txBox="1">
            <a:spLocks/>
          </p:cNvSpPr>
          <p:nvPr/>
        </p:nvSpPr>
        <p:spPr>
          <a:xfrm>
            <a:off x="334150" y="50863"/>
            <a:ext cx="8229600" cy="1143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400"/>
              <a:buFont typeface="Calibri"/>
              <a:buNone/>
              <a:tabLst/>
              <a:defRPr/>
            </a:pPr>
            <a:r>
              <a:rPr kumimoji="0" lang="it-IT" sz="4400" b="1" i="0" u="none" strike="noStrike" kern="0" cap="none" spc="0" normalizeH="0" baseline="0" noProof="0" dirty="0" smtClean="0">
                <a:ln>
                  <a:noFill/>
                </a:ln>
                <a:solidFill>
                  <a:schemeClr val="dk1"/>
                </a:solidFill>
                <a:effectLst/>
                <a:uLnTx/>
                <a:uFillTx/>
                <a:latin typeface="Calibri"/>
                <a:ea typeface="Calibri"/>
                <a:cs typeface="Calibri"/>
                <a:sym typeface="Calibri"/>
              </a:rPr>
              <a:t>Lipoproteina a</a:t>
            </a:r>
            <a:endParaRPr kumimoji="0" lang="it-IT" sz="44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4" name="CasellaDiTesto 3"/>
          <p:cNvSpPr txBox="1"/>
          <p:nvPr/>
        </p:nvSpPr>
        <p:spPr>
          <a:xfrm>
            <a:off x="5953756" y="6390332"/>
            <a:ext cx="2321419" cy="307777"/>
          </a:xfrm>
          <a:prstGeom prst="rect">
            <a:avLst/>
          </a:prstGeom>
          <a:noFill/>
        </p:spPr>
        <p:txBody>
          <a:bodyPr wrap="square" rtlCol="0">
            <a:spAutoFit/>
          </a:bodyPr>
          <a:lstStyle/>
          <a:p>
            <a:r>
              <a:rPr lang="it-IT" dirty="0" err="1" smtClean="0"/>
              <a:t>Willeit</a:t>
            </a:r>
            <a:r>
              <a:rPr lang="it-IT" dirty="0" smtClean="0"/>
              <a:t> </a:t>
            </a:r>
            <a:r>
              <a:rPr lang="it-IT" dirty="0" err="1" smtClean="0"/>
              <a:t>P</a:t>
            </a:r>
            <a:r>
              <a:rPr lang="it-IT" dirty="0" smtClean="0"/>
              <a:t> </a:t>
            </a:r>
            <a:r>
              <a:rPr lang="it-IT" dirty="0" err="1" smtClean="0"/>
              <a:t>et</a:t>
            </a:r>
            <a:r>
              <a:rPr lang="it-IT" dirty="0" smtClean="0"/>
              <a:t> al </a:t>
            </a:r>
            <a:r>
              <a:rPr lang="it-IT" dirty="0" err="1" smtClean="0"/>
              <a:t>Lancet</a:t>
            </a:r>
            <a:r>
              <a:rPr lang="it-IT" dirty="0" smtClean="0"/>
              <a:t> 2018</a:t>
            </a:r>
            <a:endParaRPr lang="it-IT"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5080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56297" y="1993565"/>
            <a:ext cx="6950602" cy="4000786"/>
          </a:xfrm>
          <a:prstGeom prst="rect">
            <a:avLst/>
          </a:prstGeom>
        </p:spPr>
      </p:pic>
      <p:sp>
        <p:nvSpPr>
          <p:cNvPr id="4" name="CasellaDiTesto 3"/>
          <p:cNvSpPr txBox="1"/>
          <p:nvPr/>
        </p:nvSpPr>
        <p:spPr>
          <a:xfrm>
            <a:off x="5953756" y="6390332"/>
            <a:ext cx="2703770" cy="307777"/>
          </a:xfrm>
          <a:prstGeom prst="rect">
            <a:avLst/>
          </a:prstGeom>
          <a:noFill/>
        </p:spPr>
        <p:txBody>
          <a:bodyPr wrap="square" rtlCol="0">
            <a:spAutoFit/>
          </a:bodyPr>
          <a:lstStyle/>
          <a:p>
            <a:r>
              <a:rPr lang="it-IT" dirty="0" err="1" smtClean="0"/>
              <a:t>Ridker</a:t>
            </a:r>
            <a:r>
              <a:rPr lang="it-IT" dirty="0" smtClean="0"/>
              <a:t> PM </a:t>
            </a:r>
            <a:r>
              <a:rPr lang="it-IT" dirty="0" err="1" smtClean="0"/>
              <a:t>et</a:t>
            </a:r>
            <a:r>
              <a:rPr lang="it-IT" dirty="0" smtClean="0"/>
              <a:t> al NEJM 2017</a:t>
            </a:r>
            <a:endParaRPr lang="it-IT" dirty="0"/>
          </a:p>
        </p:txBody>
      </p:sp>
      <p:sp>
        <p:nvSpPr>
          <p:cNvPr id="5" name="Google Shape;337;p42"/>
          <p:cNvSpPr txBox="1">
            <a:spLocks/>
          </p:cNvSpPr>
          <p:nvPr/>
        </p:nvSpPr>
        <p:spPr>
          <a:xfrm>
            <a:off x="334150" y="50863"/>
            <a:ext cx="8229600" cy="1143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400"/>
              <a:buFont typeface="Calibri"/>
              <a:buNone/>
              <a:tabLst/>
              <a:defRPr/>
            </a:pPr>
            <a:r>
              <a:rPr kumimoji="0" lang="it-IT" sz="4400" b="1" i="0" u="none" strike="noStrike" kern="0" cap="none" spc="0" normalizeH="0" baseline="0" noProof="0" dirty="0" err="1" smtClean="0">
                <a:ln>
                  <a:noFill/>
                </a:ln>
                <a:solidFill>
                  <a:schemeClr val="dk1"/>
                </a:solidFill>
                <a:effectLst/>
                <a:uLnTx/>
                <a:uFillTx/>
                <a:latin typeface="Calibri"/>
                <a:ea typeface="Calibri"/>
                <a:cs typeface="Calibri"/>
                <a:sym typeface="Calibri"/>
              </a:rPr>
              <a:t>Cantos</a:t>
            </a:r>
            <a:endParaRPr kumimoji="0" lang="it-IT" sz="44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Google Shape;337;p42"/>
          <p:cNvSpPr txBox="1">
            <a:spLocks/>
          </p:cNvSpPr>
          <p:nvPr/>
        </p:nvSpPr>
        <p:spPr>
          <a:xfrm>
            <a:off x="334150" y="50863"/>
            <a:ext cx="8229600" cy="1143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400"/>
              <a:buFont typeface="Calibri"/>
              <a:buNone/>
              <a:tabLst/>
              <a:defRPr/>
            </a:pPr>
            <a:r>
              <a:rPr kumimoji="0" lang="it-IT" sz="4400" b="1" i="0" u="none" strike="noStrike" kern="0" cap="none" spc="0" normalizeH="0" baseline="0" noProof="0" dirty="0" smtClean="0">
                <a:ln>
                  <a:noFill/>
                </a:ln>
                <a:solidFill>
                  <a:schemeClr val="dk1"/>
                </a:solidFill>
                <a:effectLst/>
                <a:uLnTx/>
                <a:uFillTx/>
                <a:latin typeface="Calibri"/>
                <a:ea typeface="Calibri"/>
                <a:cs typeface="Calibri"/>
                <a:sym typeface="Calibri"/>
              </a:rPr>
              <a:t>Conclusioni</a:t>
            </a:r>
            <a:endParaRPr kumimoji="0" lang="it-IT" sz="44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3" name="CasellaDiTesto 2"/>
          <p:cNvSpPr txBox="1"/>
          <p:nvPr/>
        </p:nvSpPr>
        <p:spPr>
          <a:xfrm>
            <a:off x="450628" y="1747779"/>
            <a:ext cx="8398074" cy="4893647"/>
          </a:xfrm>
          <a:prstGeom prst="rect">
            <a:avLst/>
          </a:prstGeom>
          <a:noFill/>
        </p:spPr>
        <p:txBody>
          <a:bodyPr wrap="square" rtlCol="0">
            <a:spAutoFit/>
          </a:bodyPr>
          <a:lstStyle/>
          <a:p>
            <a:pPr>
              <a:buFont typeface="Arial"/>
              <a:buChar char="•"/>
            </a:pPr>
            <a:r>
              <a:rPr lang="it-IT" sz="2400" b="1" i="1" dirty="0" smtClean="0"/>
              <a:t>Le SCA sono un campo in continua evoluzione in termini diagnostici e di classificazione che rispecchia una sempre </a:t>
            </a:r>
            <a:r>
              <a:rPr lang="it-IT" sz="2400" b="1" i="1" dirty="0" err="1" smtClean="0"/>
              <a:t>piu</a:t>
            </a:r>
            <a:r>
              <a:rPr lang="it-IT" sz="2400" b="1" i="1" dirty="0" smtClean="0"/>
              <a:t> approfondita conoscenza dei meccanismi di malattia</a:t>
            </a:r>
          </a:p>
          <a:p>
            <a:pPr>
              <a:buFont typeface="Arial"/>
              <a:buChar char="•"/>
            </a:pPr>
            <a:endParaRPr lang="it-IT" sz="2400" b="1" i="1" dirty="0" smtClean="0"/>
          </a:p>
          <a:p>
            <a:pPr>
              <a:buFont typeface="Arial"/>
              <a:buChar char="•"/>
            </a:pPr>
            <a:r>
              <a:rPr lang="it-IT" sz="2400" b="1" i="1" dirty="0" smtClean="0"/>
              <a:t>Le gestione sia medica che interventistica va mirata sul singolo paziente basandosi sulla causa della SCA (ostruttiva vs non ostruttiva) e sulla </a:t>
            </a:r>
            <a:r>
              <a:rPr lang="it-IT" sz="2400" b="1" i="1" dirty="0" err="1" smtClean="0"/>
              <a:t>gravita’</a:t>
            </a:r>
            <a:r>
              <a:rPr lang="it-IT" sz="2400" b="1" i="1" dirty="0" smtClean="0"/>
              <a:t> (estensione della malattia coronarica, danno miocardico) di presentazione</a:t>
            </a:r>
          </a:p>
          <a:p>
            <a:pPr>
              <a:buFont typeface="Arial"/>
              <a:buChar char="•"/>
            </a:pPr>
            <a:endParaRPr lang="it-IT" sz="2400" b="1" i="1" dirty="0" smtClean="0"/>
          </a:p>
          <a:p>
            <a:pPr>
              <a:buFont typeface="Arial"/>
              <a:buChar char="•"/>
            </a:pPr>
            <a:r>
              <a:rPr lang="it-IT" sz="2400" b="1" i="1" dirty="0" smtClean="0"/>
              <a:t>C’e margine per migliorare l’</a:t>
            </a:r>
            <a:r>
              <a:rPr lang="it-IT" sz="2400" b="1" i="1" dirty="0" err="1" smtClean="0"/>
              <a:t>outcome</a:t>
            </a:r>
            <a:r>
              <a:rPr lang="it-IT" sz="2400" b="1" i="1" dirty="0" smtClean="0"/>
              <a:t> clinico post SCA su target lipidici e non lipidici</a:t>
            </a:r>
            <a:endParaRPr lang="it-IT" sz="2400" b="1"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74510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2007344" y="2362238"/>
            <a:ext cx="5230020" cy="1077218"/>
          </a:xfrm>
          <a:prstGeom prst="rect">
            <a:avLst/>
          </a:prstGeom>
          <a:noFill/>
        </p:spPr>
        <p:txBody>
          <a:bodyPr wrap="square" rtlCol="0">
            <a:spAutoFit/>
          </a:bodyPr>
          <a:lstStyle/>
          <a:p>
            <a:pPr algn="ctr"/>
            <a:r>
              <a:rPr lang="it-IT" sz="3200" b="1" dirty="0" smtClean="0"/>
              <a:t>GRAZIE DELL’ATTENZIONE</a:t>
            </a:r>
            <a:endParaRPr lang="it-IT" sz="3200" b="1" dirty="0"/>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it-IT" sz="4400" b="1" i="0" u="none" strike="noStrike" cap="none">
                <a:solidFill>
                  <a:schemeClr val="dk1"/>
                </a:solidFill>
              </a:rPr>
              <a:t>M</a:t>
            </a:r>
            <a:r>
              <a:rPr lang="it-IT" b="1"/>
              <a:t>yocardial infarction</a:t>
            </a:r>
            <a:endParaRPr sz="4400" b="1" i="0" u="none" strike="noStrike" cap="none">
              <a:solidFill>
                <a:schemeClr val="dk1"/>
              </a:solidFill>
            </a:endParaRPr>
          </a:p>
        </p:txBody>
      </p:sp>
      <p:pic>
        <p:nvPicPr>
          <p:cNvPr id="126" name="Google Shape;126;p19" descr="Cover"/>
          <p:cNvPicPr preferRelativeResize="0"/>
          <p:nvPr/>
        </p:nvPicPr>
        <p:blipFill rotWithShape="1">
          <a:blip r:embed="rId3">
            <a:alphaModFix/>
          </a:blip>
          <a:srcRect/>
          <a:stretch/>
        </p:blipFill>
        <p:spPr>
          <a:xfrm>
            <a:off x="534380" y="1772816"/>
            <a:ext cx="8075240" cy="4608512"/>
          </a:xfrm>
          <a:prstGeom prst="rect">
            <a:avLst/>
          </a:prstGeom>
          <a:noFill/>
          <a:ln>
            <a:noFill/>
          </a:ln>
        </p:spPr>
      </p:pic>
      <p:sp>
        <p:nvSpPr>
          <p:cNvPr id="127" name="Google Shape;127;p19"/>
          <p:cNvSpPr txBox="1"/>
          <p:nvPr/>
        </p:nvSpPr>
        <p:spPr>
          <a:xfrm>
            <a:off x="5063068" y="6472586"/>
            <a:ext cx="46806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i="0" u="none" strike="noStrike" cap="none" dirty="0">
                <a:solidFill>
                  <a:schemeClr val="dk1"/>
                </a:solidFill>
                <a:latin typeface="Times"/>
                <a:ea typeface="Times"/>
                <a:cs typeface="Times"/>
                <a:sym typeface="Times"/>
              </a:rPr>
              <a:t>201</a:t>
            </a:r>
            <a:r>
              <a:rPr lang="it-IT" sz="1200" b="1" dirty="0">
                <a:solidFill>
                  <a:schemeClr val="dk1"/>
                </a:solidFill>
                <a:latin typeface="Times"/>
                <a:ea typeface="Times"/>
                <a:cs typeface="Times"/>
                <a:sym typeface="Times"/>
              </a:rPr>
              <a:t>8 </a:t>
            </a:r>
            <a:r>
              <a:rPr lang="it-IT" sz="1200" b="1" dirty="0" err="1">
                <a:solidFill>
                  <a:schemeClr val="dk1"/>
                </a:solidFill>
                <a:latin typeface="Times"/>
                <a:ea typeface="Times"/>
                <a:cs typeface="Times"/>
                <a:sym typeface="Times"/>
              </a:rPr>
              <a:t>Fourth</a:t>
            </a:r>
            <a:r>
              <a:rPr lang="it-IT" sz="1200" b="1" dirty="0">
                <a:solidFill>
                  <a:schemeClr val="dk1"/>
                </a:solidFill>
                <a:latin typeface="Times"/>
                <a:ea typeface="Times"/>
                <a:cs typeface="Times"/>
                <a:sym typeface="Times"/>
              </a:rPr>
              <a:t> </a:t>
            </a:r>
            <a:r>
              <a:rPr lang="it-IT" sz="1200" b="1" dirty="0" err="1">
                <a:solidFill>
                  <a:schemeClr val="dk1"/>
                </a:solidFill>
                <a:latin typeface="Times"/>
                <a:ea typeface="Times"/>
                <a:cs typeface="Times"/>
                <a:sym typeface="Times"/>
              </a:rPr>
              <a:t>Definition</a:t>
            </a:r>
            <a:r>
              <a:rPr lang="it-IT" sz="1200" b="1" dirty="0">
                <a:solidFill>
                  <a:schemeClr val="dk1"/>
                </a:solidFill>
                <a:latin typeface="Times"/>
                <a:ea typeface="Times"/>
                <a:cs typeface="Times"/>
                <a:sym typeface="Times"/>
              </a:rPr>
              <a:t> on </a:t>
            </a:r>
            <a:r>
              <a:rPr lang="it-IT" sz="1200" b="1" dirty="0" err="1">
                <a:solidFill>
                  <a:schemeClr val="dk1"/>
                </a:solidFill>
                <a:latin typeface="Times"/>
                <a:ea typeface="Times"/>
                <a:cs typeface="Times"/>
                <a:sym typeface="Times"/>
              </a:rPr>
              <a:t>Myocardial</a:t>
            </a:r>
            <a:r>
              <a:rPr lang="it-IT" sz="1200" b="1" dirty="0">
                <a:solidFill>
                  <a:schemeClr val="dk1"/>
                </a:solidFill>
                <a:latin typeface="Times"/>
                <a:ea typeface="Times"/>
                <a:cs typeface="Times"/>
                <a:sym typeface="Times"/>
              </a:rPr>
              <a:t> </a:t>
            </a:r>
            <a:r>
              <a:rPr lang="it-IT" sz="1200" b="1" dirty="0" err="1" smtClean="0">
                <a:solidFill>
                  <a:schemeClr val="dk1"/>
                </a:solidFill>
                <a:latin typeface="Times"/>
                <a:ea typeface="Times"/>
                <a:cs typeface="Times"/>
                <a:sym typeface="Times"/>
              </a:rPr>
              <a:t>Infarction</a:t>
            </a:r>
            <a:r>
              <a:rPr lang="it-IT" sz="1200" b="1" dirty="0" smtClean="0">
                <a:solidFill>
                  <a:schemeClr val="dk1"/>
                </a:solidFill>
                <a:latin typeface="Times"/>
                <a:ea typeface="Times"/>
                <a:cs typeface="Times"/>
                <a:sym typeface="Times"/>
              </a:rPr>
              <a:t>, EHJ</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457200" y="-426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it-IT" sz="4400" b="1" i="0" u="none" strike="noStrike" cap="none" smtClean="0">
                <a:solidFill>
                  <a:schemeClr val="dk1"/>
                </a:solidFill>
              </a:rPr>
              <a:t>Cosa sapevamo</a:t>
            </a:r>
            <a:endParaRPr sz="4400" b="1" i="0" u="none" strike="noStrike" cap="none">
              <a:solidFill>
                <a:schemeClr val="dk1"/>
              </a:solidFill>
            </a:endParaRPr>
          </a:p>
        </p:txBody>
      </p:sp>
      <p:pic>
        <p:nvPicPr>
          <p:cNvPr id="133" name="Google Shape;133;p20"/>
          <p:cNvPicPr preferRelativeResize="0"/>
          <p:nvPr/>
        </p:nvPicPr>
        <p:blipFill rotWithShape="1">
          <a:blip r:embed="rId3">
            <a:alphaModFix/>
          </a:blip>
          <a:srcRect/>
          <a:stretch/>
        </p:blipFill>
        <p:spPr>
          <a:xfrm>
            <a:off x="1427950" y="1556800"/>
            <a:ext cx="5909549" cy="4791826"/>
          </a:xfrm>
          <a:prstGeom prst="rect">
            <a:avLst/>
          </a:prstGeom>
          <a:noFill/>
          <a:ln>
            <a:noFill/>
          </a:ln>
        </p:spPr>
      </p:pic>
      <p:sp>
        <p:nvSpPr>
          <p:cNvPr id="134" name="Google Shape;134;p20"/>
          <p:cNvSpPr txBox="1"/>
          <p:nvPr/>
        </p:nvSpPr>
        <p:spPr>
          <a:xfrm>
            <a:off x="5115168" y="6451736"/>
            <a:ext cx="46806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i="0" u="none" strike="noStrike" cap="none" dirty="0">
                <a:solidFill>
                  <a:schemeClr val="dk1"/>
                </a:solidFill>
                <a:latin typeface="Times"/>
                <a:ea typeface="Times"/>
                <a:cs typeface="Times"/>
                <a:sym typeface="Times"/>
              </a:rPr>
              <a:t>201</a:t>
            </a:r>
            <a:r>
              <a:rPr lang="it-IT" sz="1200" b="1" dirty="0">
                <a:solidFill>
                  <a:schemeClr val="dk1"/>
                </a:solidFill>
                <a:latin typeface="Times"/>
                <a:ea typeface="Times"/>
                <a:cs typeface="Times"/>
                <a:sym typeface="Times"/>
              </a:rPr>
              <a:t>2 </a:t>
            </a:r>
            <a:r>
              <a:rPr lang="it-IT" sz="1200" b="1" dirty="0" err="1">
                <a:solidFill>
                  <a:schemeClr val="dk1"/>
                </a:solidFill>
                <a:latin typeface="Times"/>
                <a:ea typeface="Times"/>
                <a:cs typeface="Times"/>
                <a:sym typeface="Times"/>
              </a:rPr>
              <a:t>Third</a:t>
            </a:r>
            <a:r>
              <a:rPr lang="it-IT" sz="1200" b="1" dirty="0">
                <a:solidFill>
                  <a:schemeClr val="dk1"/>
                </a:solidFill>
                <a:latin typeface="Times"/>
                <a:ea typeface="Times"/>
                <a:cs typeface="Times"/>
                <a:sym typeface="Times"/>
              </a:rPr>
              <a:t>  </a:t>
            </a:r>
            <a:r>
              <a:rPr lang="it-IT" sz="1200" b="1" dirty="0" err="1">
                <a:solidFill>
                  <a:schemeClr val="dk1"/>
                </a:solidFill>
                <a:latin typeface="Times"/>
                <a:ea typeface="Times"/>
                <a:cs typeface="Times"/>
                <a:sym typeface="Times"/>
              </a:rPr>
              <a:t>Definition</a:t>
            </a:r>
            <a:r>
              <a:rPr lang="it-IT" sz="1200" b="1" dirty="0">
                <a:solidFill>
                  <a:schemeClr val="dk1"/>
                </a:solidFill>
                <a:latin typeface="Times"/>
                <a:ea typeface="Times"/>
                <a:cs typeface="Times"/>
                <a:sym typeface="Times"/>
              </a:rPr>
              <a:t> on </a:t>
            </a:r>
            <a:r>
              <a:rPr lang="it-IT" sz="1200" b="1" dirty="0" err="1">
                <a:solidFill>
                  <a:schemeClr val="dk1"/>
                </a:solidFill>
                <a:latin typeface="Times"/>
                <a:ea typeface="Times"/>
                <a:cs typeface="Times"/>
                <a:sym typeface="Times"/>
              </a:rPr>
              <a:t>Myocardial</a:t>
            </a:r>
            <a:r>
              <a:rPr lang="it-IT" sz="1200" b="1" dirty="0">
                <a:solidFill>
                  <a:schemeClr val="dk1"/>
                </a:solidFill>
                <a:latin typeface="Times"/>
                <a:ea typeface="Times"/>
                <a:cs typeface="Times"/>
                <a:sym typeface="Times"/>
              </a:rPr>
              <a:t> </a:t>
            </a:r>
            <a:r>
              <a:rPr lang="it-IT" sz="1200" b="1" dirty="0" err="1" smtClean="0">
                <a:solidFill>
                  <a:schemeClr val="dk1"/>
                </a:solidFill>
                <a:latin typeface="Times"/>
                <a:ea typeface="Times"/>
                <a:cs typeface="Times"/>
                <a:sym typeface="Times"/>
              </a:rPr>
              <a:t>Infarction</a:t>
            </a:r>
            <a:r>
              <a:rPr lang="it-IT" sz="1200" b="1" dirty="0" smtClean="0">
                <a:solidFill>
                  <a:schemeClr val="dk1"/>
                </a:solidFill>
                <a:latin typeface="Times"/>
                <a:ea typeface="Times"/>
                <a:cs typeface="Times"/>
                <a:sym typeface="Times"/>
              </a:rPr>
              <a:t>, EHJ</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3231" y="1962363"/>
            <a:ext cx="7777537" cy="429556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3" name="Google Shape;132;p20"/>
          <p:cNvSpPr txBox="1">
            <a:spLocks/>
          </p:cNvSpPr>
          <p:nvPr/>
        </p:nvSpPr>
        <p:spPr>
          <a:xfrm>
            <a:off x="0" y="-29769"/>
            <a:ext cx="7828908"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4400"/>
              <a:buFont typeface="Calibri"/>
              <a:buNone/>
            </a:pPr>
            <a:r>
              <a:rPr lang="it-IT" sz="4000" b="1" smtClean="0">
                <a:solidFill>
                  <a:schemeClr val="dk1"/>
                </a:solidFill>
              </a:rPr>
              <a:t>Quarta definizione universale</a:t>
            </a:r>
            <a:endParaRPr lang="it-IT" sz="4000" b="1">
              <a:solidFill>
                <a:schemeClr val="dk1"/>
              </a:solidFill>
            </a:endParaRPr>
          </a:p>
        </p:txBody>
      </p:sp>
      <p:sp>
        <p:nvSpPr>
          <p:cNvPr id="4" name="Google Shape;127;p19"/>
          <p:cNvSpPr txBox="1"/>
          <p:nvPr/>
        </p:nvSpPr>
        <p:spPr>
          <a:xfrm>
            <a:off x="5063068" y="6472586"/>
            <a:ext cx="46806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i="0" u="none" strike="noStrike" cap="none" dirty="0">
                <a:solidFill>
                  <a:schemeClr val="dk1"/>
                </a:solidFill>
                <a:latin typeface="Times"/>
                <a:ea typeface="Times"/>
                <a:cs typeface="Times"/>
                <a:sym typeface="Times"/>
              </a:rPr>
              <a:t>201</a:t>
            </a:r>
            <a:r>
              <a:rPr lang="it-IT" sz="1200" b="1" dirty="0">
                <a:solidFill>
                  <a:schemeClr val="dk1"/>
                </a:solidFill>
                <a:latin typeface="Times"/>
                <a:ea typeface="Times"/>
                <a:cs typeface="Times"/>
                <a:sym typeface="Times"/>
              </a:rPr>
              <a:t>8 </a:t>
            </a:r>
            <a:r>
              <a:rPr lang="it-IT" sz="1200" b="1" dirty="0" err="1">
                <a:solidFill>
                  <a:schemeClr val="dk1"/>
                </a:solidFill>
                <a:latin typeface="Times"/>
                <a:ea typeface="Times"/>
                <a:cs typeface="Times"/>
                <a:sym typeface="Times"/>
              </a:rPr>
              <a:t>Fourth</a:t>
            </a:r>
            <a:r>
              <a:rPr lang="it-IT" sz="1200" b="1" dirty="0">
                <a:solidFill>
                  <a:schemeClr val="dk1"/>
                </a:solidFill>
                <a:latin typeface="Times"/>
                <a:ea typeface="Times"/>
                <a:cs typeface="Times"/>
                <a:sym typeface="Times"/>
              </a:rPr>
              <a:t> </a:t>
            </a:r>
            <a:r>
              <a:rPr lang="it-IT" sz="1200" b="1" dirty="0" err="1">
                <a:solidFill>
                  <a:schemeClr val="dk1"/>
                </a:solidFill>
                <a:latin typeface="Times"/>
                <a:ea typeface="Times"/>
                <a:cs typeface="Times"/>
                <a:sym typeface="Times"/>
              </a:rPr>
              <a:t>Definition</a:t>
            </a:r>
            <a:r>
              <a:rPr lang="it-IT" sz="1200" b="1" dirty="0">
                <a:solidFill>
                  <a:schemeClr val="dk1"/>
                </a:solidFill>
                <a:latin typeface="Times"/>
                <a:ea typeface="Times"/>
                <a:cs typeface="Times"/>
                <a:sym typeface="Times"/>
              </a:rPr>
              <a:t> on </a:t>
            </a:r>
            <a:r>
              <a:rPr lang="it-IT" sz="1200" b="1" dirty="0" err="1">
                <a:solidFill>
                  <a:schemeClr val="dk1"/>
                </a:solidFill>
                <a:latin typeface="Times"/>
                <a:ea typeface="Times"/>
                <a:cs typeface="Times"/>
                <a:sym typeface="Times"/>
              </a:rPr>
              <a:t>Myocardial</a:t>
            </a:r>
            <a:r>
              <a:rPr lang="it-IT" sz="1200" b="1" dirty="0">
                <a:solidFill>
                  <a:schemeClr val="dk1"/>
                </a:solidFill>
                <a:latin typeface="Times"/>
                <a:ea typeface="Times"/>
                <a:cs typeface="Times"/>
                <a:sym typeface="Times"/>
              </a:rPr>
              <a:t> </a:t>
            </a:r>
            <a:r>
              <a:rPr lang="it-IT" sz="1200" b="1" dirty="0" err="1" smtClean="0">
                <a:solidFill>
                  <a:schemeClr val="dk1"/>
                </a:solidFill>
                <a:latin typeface="Times"/>
                <a:ea typeface="Times"/>
                <a:cs typeface="Times"/>
                <a:sym typeface="Times"/>
              </a:rPr>
              <a:t>Infarction</a:t>
            </a:r>
            <a:r>
              <a:rPr lang="it-IT" sz="1200" b="1" dirty="0" smtClean="0">
                <a:solidFill>
                  <a:schemeClr val="dk1"/>
                </a:solidFill>
                <a:latin typeface="Times"/>
                <a:ea typeface="Times"/>
                <a:cs typeface="Times"/>
                <a:sym typeface="Times"/>
              </a:rPr>
              <a:t>, EHJ</a:t>
            </a:r>
            <a:endParaRP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201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8917" y="1722955"/>
            <a:ext cx="7520683" cy="45171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3" name="Google Shape;132;p20"/>
          <p:cNvSpPr txBox="1">
            <a:spLocks/>
          </p:cNvSpPr>
          <p:nvPr/>
        </p:nvSpPr>
        <p:spPr>
          <a:xfrm>
            <a:off x="0" y="-29769"/>
            <a:ext cx="7828908"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4400"/>
              <a:buFont typeface="Calibri"/>
              <a:buNone/>
            </a:pPr>
            <a:r>
              <a:rPr lang="it-IT" sz="4000" b="1" smtClean="0">
                <a:solidFill>
                  <a:schemeClr val="dk1"/>
                </a:solidFill>
              </a:rPr>
              <a:t>Quarta definizione universale</a:t>
            </a:r>
            <a:endParaRPr lang="it-IT" sz="4000" b="1">
              <a:solidFill>
                <a:schemeClr val="dk1"/>
              </a:solidFill>
            </a:endParaRPr>
          </a:p>
        </p:txBody>
      </p:sp>
      <p:sp>
        <p:nvSpPr>
          <p:cNvPr id="4" name="Google Shape;127;p19"/>
          <p:cNvSpPr txBox="1"/>
          <p:nvPr/>
        </p:nvSpPr>
        <p:spPr>
          <a:xfrm>
            <a:off x="5063068" y="6472586"/>
            <a:ext cx="46806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i="0" u="none" strike="noStrike" cap="none" dirty="0">
                <a:solidFill>
                  <a:schemeClr val="dk1"/>
                </a:solidFill>
                <a:latin typeface="Times"/>
                <a:ea typeface="Times"/>
                <a:cs typeface="Times"/>
                <a:sym typeface="Times"/>
              </a:rPr>
              <a:t>201</a:t>
            </a:r>
            <a:r>
              <a:rPr lang="it-IT" sz="1200" b="1" dirty="0">
                <a:solidFill>
                  <a:schemeClr val="dk1"/>
                </a:solidFill>
                <a:latin typeface="Times"/>
                <a:ea typeface="Times"/>
                <a:cs typeface="Times"/>
                <a:sym typeface="Times"/>
              </a:rPr>
              <a:t>8 </a:t>
            </a:r>
            <a:r>
              <a:rPr lang="it-IT" sz="1200" b="1" dirty="0" err="1">
                <a:solidFill>
                  <a:schemeClr val="dk1"/>
                </a:solidFill>
                <a:latin typeface="Times"/>
                <a:ea typeface="Times"/>
                <a:cs typeface="Times"/>
                <a:sym typeface="Times"/>
              </a:rPr>
              <a:t>Fourth</a:t>
            </a:r>
            <a:r>
              <a:rPr lang="it-IT" sz="1200" b="1" dirty="0">
                <a:solidFill>
                  <a:schemeClr val="dk1"/>
                </a:solidFill>
                <a:latin typeface="Times"/>
                <a:ea typeface="Times"/>
                <a:cs typeface="Times"/>
                <a:sym typeface="Times"/>
              </a:rPr>
              <a:t> </a:t>
            </a:r>
            <a:r>
              <a:rPr lang="it-IT" sz="1200" b="1" dirty="0" err="1">
                <a:solidFill>
                  <a:schemeClr val="dk1"/>
                </a:solidFill>
                <a:latin typeface="Times"/>
                <a:ea typeface="Times"/>
                <a:cs typeface="Times"/>
                <a:sym typeface="Times"/>
              </a:rPr>
              <a:t>Definition</a:t>
            </a:r>
            <a:r>
              <a:rPr lang="it-IT" sz="1200" b="1" dirty="0">
                <a:solidFill>
                  <a:schemeClr val="dk1"/>
                </a:solidFill>
                <a:latin typeface="Times"/>
                <a:ea typeface="Times"/>
                <a:cs typeface="Times"/>
                <a:sym typeface="Times"/>
              </a:rPr>
              <a:t> on </a:t>
            </a:r>
            <a:r>
              <a:rPr lang="it-IT" sz="1200" b="1" dirty="0" err="1">
                <a:solidFill>
                  <a:schemeClr val="dk1"/>
                </a:solidFill>
                <a:latin typeface="Times"/>
                <a:ea typeface="Times"/>
                <a:cs typeface="Times"/>
                <a:sym typeface="Times"/>
              </a:rPr>
              <a:t>Myocardial</a:t>
            </a:r>
            <a:r>
              <a:rPr lang="it-IT" sz="1200" b="1" dirty="0">
                <a:solidFill>
                  <a:schemeClr val="dk1"/>
                </a:solidFill>
                <a:latin typeface="Times"/>
                <a:ea typeface="Times"/>
                <a:cs typeface="Times"/>
                <a:sym typeface="Times"/>
              </a:rPr>
              <a:t> </a:t>
            </a:r>
            <a:r>
              <a:rPr lang="it-IT" sz="1200" b="1" dirty="0" err="1" smtClean="0">
                <a:solidFill>
                  <a:schemeClr val="dk1"/>
                </a:solidFill>
                <a:latin typeface="Times"/>
                <a:ea typeface="Times"/>
                <a:cs typeface="Times"/>
                <a:sym typeface="Times"/>
              </a:rPr>
              <a:t>Infarction</a:t>
            </a:r>
            <a:r>
              <a:rPr lang="it-IT" sz="1200" b="1" dirty="0" smtClean="0">
                <a:solidFill>
                  <a:schemeClr val="dk1"/>
                </a:solidFill>
                <a:latin typeface="Times"/>
                <a:ea typeface="Times"/>
                <a:cs typeface="Times"/>
                <a:sym typeface="Times"/>
              </a:rPr>
              <a:t>, EHJ</a:t>
            </a:r>
            <a:endParaRP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4744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472125" y="-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it-IT" b="1"/>
              <a:t>Enhanced role of imaging</a:t>
            </a:r>
            <a:endParaRPr sz="4400" b="1" i="0" u="none" strike="noStrike" cap="none">
              <a:solidFill>
                <a:schemeClr val="dk1"/>
              </a:solidFill>
            </a:endParaRPr>
          </a:p>
        </p:txBody>
      </p:sp>
      <p:sp>
        <p:nvSpPr>
          <p:cNvPr id="143" name="Google Shape;143;p21"/>
          <p:cNvSpPr txBox="1"/>
          <p:nvPr/>
        </p:nvSpPr>
        <p:spPr>
          <a:xfrm>
            <a:off x="1430467" y="1425775"/>
            <a:ext cx="6334435" cy="75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IT" sz="3000" b="1" smtClean="0"/>
              <a:t>Risonanza magnetica cardiaca</a:t>
            </a:r>
            <a:endParaRPr sz="3000" b="1"/>
          </a:p>
        </p:txBody>
      </p:sp>
      <p:pic>
        <p:nvPicPr>
          <p:cNvPr id="144" name="Google Shape;144;p21" descr="Post-contrast cardiac magnetic resonance images. The gadolinium-based contrasts wash out slowly from myocardium with increased extracellular space such as fibrosis, thus enhancing areas of scarring (white arrows). The different patterns of scarring are divided into ischaemic and non-ischaemic. Typically, an ischaemic scar/fibrosis (upper panel) extends from the subendocardium to the epicardium (subendocardial, non-transmural scar vs. transmural scar). Conversely, a non-ischaemic fibrosis/scar can be encountered at the epicardium, in the mid-wall, or at the insertion points of the right ventricle (lower panel)."/>
          <p:cNvPicPr preferRelativeResize="0"/>
          <p:nvPr/>
        </p:nvPicPr>
        <p:blipFill rotWithShape="1">
          <a:blip r:embed="rId3">
            <a:alphaModFix/>
          </a:blip>
          <a:srcRect/>
          <a:stretch/>
        </p:blipFill>
        <p:spPr>
          <a:xfrm>
            <a:off x="1345915" y="2065106"/>
            <a:ext cx="6503541" cy="4057068"/>
          </a:xfrm>
          <a:prstGeom prst="rect">
            <a:avLst/>
          </a:prstGeom>
          <a:noFill/>
          <a:ln>
            <a:noFill/>
          </a:ln>
        </p:spPr>
      </p:pic>
      <p:sp>
        <p:nvSpPr>
          <p:cNvPr id="145" name="Google Shape;145;p21"/>
          <p:cNvSpPr txBox="1"/>
          <p:nvPr/>
        </p:nvSpPr>
        <p:spPr>
          <a:xfrm>
            <a:off x="5063068" y="6472586"/>
            <a:ext cx="46806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i="0" u="none" strike="noStrike" cap="none">
                <a:solidFill>
                  <a:schemeClr val="dk1"/>
                </a:solidFill>
                <a:latin typeface="Times"/>
                <a:ea typeface="Times"/>
                <a:cs typeface="Times"/>
                <a:sym typeface="Times"/>
              </a:rPr>
              <a:t>201</a:t>
            </a:r>
            <a:r>
              <a:rPr lang="it-IT" sz="1200" b="1">
                <a:solidFill>
                  <a:schemeClr val="dk1"/>
                </a:solidFill>
                <a:latin typeface="Times"/>
                <a:ea typeface="Times"/>
                <a:cs typeface="Times"/>
                <a:sym typeface="Times"/>
              </a:rPr>
              <a:t>8 Fourth Definition on Myocardial Infarction</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2194" y="1387011"/>
            <a:ext cx="4804131" cy="36267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 y="5013786"/>
            <a:ext cx="4458985" cy="178283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58984" y="1387011"/>
            <a:ext cx="4685016" cy="36267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72000" y="5013785"/>
            <a:ext cx="4572000" cy="178283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6" name="Google Shape;132;p20"/>
          <p:cNvSpPr txBox="1">
            <a:spLocks/>
          </p:cNvSpPr>
          <p:nvPr/>
        </p:nvSpPr>
        <p:spPr>
          <a:xfrm>
            <a:off x="0" y="-29769"/>
            <a:ext cx="7828908"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4400"/>
              <a:buFont typeface="Calibri"/>
              <a:buNone/>
            </a:pPr>
            <a:r>
              <a:rPr lang="it-IT" sz="4000" b="1" smtClean="0">
                <a:solidFill>
                  <a:schemeClr val="dk1"/>
                </a:solidFill>
              </a:rPr>
              <a:t>Quarta definizione universale</a:t>
            </a:r>
            <a:endParaRPr lang="it-IT" sz="4000" b="1">
              <a:solidFill>
                <a:schemeClr val="dk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1551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1162050"/>
            <a:ext cx="9105900" cy="511904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3" name="Google Shape;127;p19"/>
          <p:cNvSpPr txBox="1"/>
          <p:nvPr/>
        </p:nvSpPr>
        <p:spPr>
          <a:xfrm>
            <a:off x="5063068" y="6472586"/>
            <a:ext cx="46806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i="0" u="none" strike="noStrike" cap="none" dirty="0">
                <a:solidFill>
                  <a:schemeClr val="dk1"/>
                </a:solidFill>
                <a:latin typeface="Times"/>
                <a:ea typeface="Times"/>
                <a:cs typeface="Times"/>
                <a:sym typeface="Times"/>
              </a:rPr>
              <a:t>201</a:t>
            </a:r>
            <a:r>
              <a:rPr lang="it-IT" sz="1200" b="1" dirty="0">
                <a:solidFill>
                  <a:schemeClr val="dk1"/>
                </a:solidFill>
                <a:latin typeface="Times"/>
                <a:ea typeface="Times"/>
                <a:cs typeface="Times"/>
                <a:sym typeface="Times"/>
              </a:rPr>
              <a:t>8 </a:t>
            </a:r>
            <a:r>
              <a:rPr lang="it-IT" sz="1200" b="1" dirty="0" err="1">
                <a:solidFill>
                  <a:schemeClr val="dk1"/>
                </a:solidFill>
                <a:latin typeface="Times"/>
                <a:ea typeface="Times"/>
                <a:cs typeface="Times"/>
                <a:sym typeface="Times"/>
              </a:rPr>
              <a:t>Fourth</a:t>
            </a:r>
            <a:r>
              <a:rPr lang="it-IT" sz="1200" b="1" dirty="0">
                <a:solidFill>
                  <a:schemeClr val="dk1"/>
                </a:solidFill>
                <a:latin typeface="Times"/>
                <a:ea typeface="Times"/>
                <a:cs typeface="Times"/>
                <a:sym typeface="Times"/>
              </a:rPr>
              <a:t> </a:t>
            </a:r>
            <a:r>
              <a:rPr lang="it-IT" sz="1200" b="1" dirty="0" err="1">
                <a:solidFill>
                  <a:schemeClr val="dk1"/>
                </a:solidFill>
                <a:latin typeface="Times"/>
                <a:ea typeface="Times"/>
                <a:cs typeface="Times"/>
                <a:sym typeface="Times"/>
              </a:rPr>
              <a:t>Definition</a:t>
            </a:r>
            <a:r>
              <a:rPr lang="it-IT" sz="1200" b="1" dirty="0">
                <a:solidFill>
                  <a:schemeClr val="dk1"/>
                </a:solidFill>
                <a:latin typeface="Times"/>
                <a:ea typeface="Times"/>
                <a:cs typeface="Times"/>
                <a:sym typeface="Times"/>
              </a:rPr>
              <a:t> on </a:t>
            </a:r>
            <a:r>
              <a:rPr lang="it-IT" sz="1200" b="1" dirty="0" err="1">
                <a:solidFill>
                  <a:schemeClr val="dk1"/>
                </a:solidFill>
                <a:latin typeface="Times"/>
                <a:ea typeface="Times"/>
                <a:cs typeface="Times"/>
                <a:sym typeface="Times"/>
              </a:rPr>
              <a:t>Myocardial</a:t>
            </a:r>
            <a:r>
              <a:rPr lang="it-IT" sz="1200" b="1" dirty="0">
                <a:solidFill>
                  <a:schemeClr val="dk1"/>
                </a:solidFill>
                <a:latin typeface="Times"/>
                <a:ea typeface="Times"/>
                <a:cs typeface="Times"/>
                <a:sym typeface="Times"/>
              </a:rPr>
              <a:t> </a:t>
            </a:r>
            <a:r>
              <a:rPr lang="it-IT" sz="1200" b="1" dirty="0" err="1" smtClean="0">
                <a:solidFill>
                  <a:schemeClr val="dk1"/>
                </a:solidFill>
                <a:latin typeface="Times"/>
                <a:ea typeface="Times"/>
                <a:cs typeface="Times"/>
                <a:sym typeface="Times"/>
              </a:rPr>
              <a:t>Infarction</a:t>
            </a:r>
            <a:r>
              <a:rPr lang="it-IT" sz="1200" b="1" dirty="0" smtClean="0">
                <a:solidFill>
                  <a:schemeClr val="dk1"/>
                </a:solidFill>
                <a:latin typeface="Times"/>
                <a:ea typeface="Times"/>
                <a:cs typeface="Times"/>
                <a:sym typeface="Times"/>
              </a:rPr>
              <a:t>, EHJ</a:t>
            </a:r>
            <a:endParaRPr dirty="0"/>
          </a:p>
        </p:txBody>
      </p:sp>
      <p:sp>
        <p:nvSpPr>
          <p:cNvPr id="4" name="CasellaDiTesto 3"/>
          <p:cNvSpPr txBox="1"/>
          <p:nvPr/>
        </p:nvSpPr>
        <p:spPr>
          <a:xfrm>
            <a:off x="1747892" y="327709"/>
            <a:ext cx="5626026" cy="523220"/>
          </a:xfrm>
          <a:prstGeom prst="rect">
            <a:avLst/>
          </a:prstGeom>
          <a:noFill/>
        </p:spPr>
        <p:txBody>
          <a:bodyPr wrap="square" rtlCol="0">
            <a:spAutoFit/>
          </a:bodyPr>
          <a:lstStyle/>
          <a:p>
            <a:pPr algn="ctr"/>
            <a:r>
              <a:rPr lang="it-IT" sz="2800" b="1" dirty="0" smtClean="0"/>
              <a:t>Infarto miocardico di tipo </a:t>
            </a:r>
            <a:r>
              <a:rPr lang="it-IT" sz="2800" b="1" dirty="0" err="1" smtClean="0"/>
              <a:t>2</a:t>
            </a:r>
            <a:endParaRPr lang="it-IT" sz="28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0165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yout storyboard">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667</Words>
  <Application>Microsoft Macintosh PowerPoint</Application>
  <PresentationFormat>Presentazione su schermo (4:3)</PresentationFormat>
  <Paragraphs>108</Paragraphs>
  <Slides>29</Slides>
  <Notes>13</Notes>
  <HiddenSlides>0</HiddenSlides>
  <MMClips>0</MMClips>
  <ScaleCrop>false</ScaleCrop>
  <HeadingPairs>
    <vt:vector size="4" baseType="variant">
      <vt:variant>
        <vt:lpstr>Modello struttura</vt:lpstr>
      </vt:variant>
      <vt:variant>
        <vt:i4>2</vt:i4>
      </vt:variant>
      <vt:variant>
        <vt:lpstr>Titoli diapositive</vt:lpstr>
      </vt:variant>
      <vt:variant>
        <vt:i4>29</vt:i4>
      </vt:variant>
    </vt:vector>
  </HeadingPairs>
  <TitlesOfParts>
    <vt:vector size="31" baseType="lpstr">
      <vt:lpstr>Layout storyboard</vt:lpstr>
      <vt:lpstr>Tema di Office</vt:lpstr>
      <vt:lpstr>Diapositiva 1</vt:lpstr>
      <vt:lpstr>Diapositiva 2</vt:lpstr>
      <vt:lpstr>Myocardial infarction</vt:lpstr>
      <vt:lpstr>Cosa sapevamo</vt:lpstr>
      <vt:lpstr>Diapositiva 5</vt:lpstr>
      <vt:lpstr>Diapositiva 6</vt:lpstr>
      <vt:lpstr>Enhanced role of imaging</vt:lpstr>
      <vt:lpstr>Diapositiva 8</vt:lpstr>
      <vt:lpstr>Diapositiva 9</vt:lpstr>
      <vt:lpstr>Minoca</vt:lpstr>
      <vt:lpstr>Diapositiva 11</vt:lpstr>
      <vt:lpstr>Diapositiva 12</vt:lpstr>
      <vt:lpstr>Diapositiva 13</vt:lpstr>
      <vt:lpstr>Diapositiva 14</vt:lpstr>
      <vt:lpstr>Non culprit lesions in ACS and multivessel disease</vt:lpstr>
      <vt:lpstr>Metanalisi 1</vt:lpstr>
      <vt:lpstr>Death or MI</vt:lpstr>
      <vt:lpstr>Diapositiva 18</vt:lpstr>
      <vt:lpstr>Diapositiva 19</vt:lpstr>
      <vt:lpstr>GLOBAL LEADERS trial</vt:lpstr>
      <vt:lpstr>Study design and methods</vt:lpstr>
      <vt:lpstr>Results</vt:lpstr>
      <vt:lpstr>ODYSSEY trial</vt:lpstr>
      <vt:lpstr>Study design</vt:lpstr>
      <vt:lpstr>Results</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Utente_locale</dc:creator>
  <cp:lastModifiedBy>giampaolo niccoli</cp:lastModifiedBy>
  <cp:revision>8</cp:revision>
  <dcterms:created xsi:type="dcterms:W3CDTF">2018-10-11T17:06:21Z</dcterms:created>
  <dcterms:modified xsi:type="dcterms:W3CDTF">2018-10-11T17:19:53Z</dcterms:modified>
</cp:coreProperties>
</file>