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73" r:id="rId3"/>
    <p:sldId id="269" r:id="rId4"/>
    <p:sldId id="364" r:id="rId5"/>
    <p:sldId id="276" r:id="rId6"/>
    <p:sldId id="292" r:id="rId7"/>
    <p:sldId id="375" r:id="rId8"/>
    <p:sldId id="367" r:id="rId9"/>
    <p:sldId id="378" r:id="rId10"/>
    <p:sldId id="368" r:id="rId11"/>
    <p:sldId id="373" r:id="rId12"/>
    <p:sldId id="400" r:id="rId13"/>
    <p:sldId id="352" r:id="rId14"/>
    <p:sldId id="322" r:id="rId15"/>
    <p:sldId id="398" r:id="rId16"/>
    <p:sldId id="386" r:id="rId17"/>
    <p:sldId id="379" r:id="rId18"/>
    <p:sldId id="387" r:id="rId19"/>
    <p:sldId id="382" r:id="rId20"/>
    <p:sldId id="403" r:id="rId21"/>
    <p:sldId id="372" r:id="rId22"/>
    <p:sldId id="402" r:id="rId23"/>
    <p:sldId id="422" r:id="rId24"/>
    <p:sldId id="424" r:id="rId25"/>
    <p:sldId id="404" r:id="rId26"/>
    <p:sldId id="405" r:id="rId27"/>
    <p:sldId id="410" r:id="rId28"/>
    <p:sldId id="423" r:id="rId29"/>
    <p:sldId id="412" r:id="rId30"/>
    <p:sldId id="407" r:id="rId31"/>
    <p:sldId id="425" r:id="rId32"/>
    <p:sldId id="427" r:id="rId33"/>
    <p:sldId id="432" r:id="rId34"/>
    <p:sldId id="348" r:id="rId35"/>
    <p:sldId id="374" r:id="rId36"/>
    <p:sldId id="312" r:id="rId37"/>
    <p:sldId id="429" r:id="rId38"/>
    <p:sldId id="409" r:id="rId39"/>
    <p:sldId id="384" r:id="rId40"/>
    <p:sldId id="383" r:id="rId41"/>
    <p:sldId id="390" r:id="rId42"/>
    <p:sldId id="391" r:id="rId43"/>
    <p:sldId id="392" r:id="rId44"/>
    <p:sldId id="358" r:id="rId45"/>
    <p:sldId id="359" r:id="rId46"/>
    <p:sldId id="420" r:id="rId47"/>
    <p:sldId id="426" r:id="rId48"/>
    <p:sldId id="406" r:id="rId49"/>
    <p:sldId id="433" r:id="rId50"/>
    <p:sldId id="434" r:id="rId51"/>
    <p:sldId id="435" r:id="rId52"/>
    <p:sldId id="436" r:id="rId5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45" d="100"/>
          <a:sy n="45" d="100"/>
        </p:scale>
        <p:origin x="-2888" y="-512"/>
      </p:cViewPr>
      <p:guideLst>
        <p:guide orient="horz" pos="2160"/>
        <p:guide pos="2880"/>
      </p:guideLst>
    </p:cSldViewPr>
  </p:slideViewPr>
  <p:notesTextViewPr>
    <p:cViewPr>
      <p:scale>
        <a:sx n="100" d="100"/>
        <a:sy n="100" d="100"/>
      </p:scale>
      <p:origin x="0" y="0"/>
    </p:cViewPr>
  </p:notesTextViewPr>
  <p:sorterViewPr>
    <p:cViewPr>
      <p:scale>
        <a:sx n="214" d="100"/>
        <a:sy n="214" d="100"/>
      </p:scale>
      <p:origin x="0" y="26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2801E8-327C-4142-9053-1F4FFF8C5F31}" type="datetimeFigureOut">
              <a:rPr lang="it-IT" smtClean="0"/>
              <a:t>13/10/18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E73988-558B-D947-A23C-36141485CDB0}" type="slidenum">
              <a:rPr lang="it-IT" smtClean="0"/>
              <a:t>‹n.›</a:t>
            </a:fld>
            <a:endParaRPr lang="it-IT"/>
          </a:p>
        </p:txBody>
      </p:sp>
    </p:spTree>
    <p:extLst>
      <p:ext uri="{BB962C8B-B14F-4D97-AF65-F5344CB8AC3E}">
        <p14:creationId xmlns:p14="http://schemas.microsoft.com/office/powerpoint/2010/main" val="143017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200">
                <a:solidFill>
                  <a:schemeClr val="tx1"/>
                </a:solidFill>
                <a:latin typeface="Comic Sans MS" charset="0"/>
                <a:ea typeface="MS PGothic" charset="0"/>
                <a:cs typeface="MS PGothic" charset="0"/>
              </a:defRPr>
            </a:lvl1pPr>
            <a:lvl2pPr marL="742950" indent="-285750">
              <a:defRPr sz="2200">
                <a:solidFill>
                  <a:schemeClr val="tx1"/>
                </a:solidFill>
                <a:latin typeface="Comic Sans MS" charset="0"/>
                <a:ea typeface="MS PGothic" charset="0"/>
                <a:cs typeface="MS PGothic" charset="0"/>
              </a:defRPr>
            </a:lvl2pPr>
            <a:lvl3pPr marL="1143000" indent="-228600">
              <a:defRPr sz="2200">
                <a:solidFill>
                  <a:schemeClr val="tx1"/>
                </a:solidFill>
                <a:latin typeface="Comic Sans MS" charset="0"/>
                <a:ea typeface="MS PGothic" charset="0"/>
                <a:cs typeface="MS PGothic" charset="0"/>
              </a:defRPr>
            </a:lvl3pPr>
            <a:lvl4pPr marL="1600200" indent="-228600">
              <a:defRPr sz="2200">
                <a:solidFill>
                  <a:schemeClr val="tx1"/>
                </a:solidFill>
                <a:latin typeface="Comic Sans MS" charset="0"/>
                <a:ea typeface="MS PGothic" charset="0"/>
                <a:cs typeface="MS PGothic" charset="0"/>
              </a:defRPr>
            </a:lvl4pPr>
            <a:lvl5pPr marL="2057400" indent="-228600">
              <a:defRPr sz="22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pPr algn="r" eaLnBrk="1" hangingPunct="1"/>
            <a:fld id="{96CDE668-AE08-7142-977D-6B15619E9FBF}" type="slidenum">
              <a:rPr lang="it-IT" sz="1200">
                <a:latin typeface="Arial" charset="0"/>
                <a:cs typeface="Arial" charset="0"/>
              </a:rPr>
              <a:pPr algn="r" eaLnBrk="1" hangingPunct="1"/>
              <a:t>1</a:t>
            </a:fld>
            <a:endParaRPr lang="it-IT" sz="1200">
              <a:latin typeface="Arial" charset="0"/>
              <a:cs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MS PGothic" charset="0"/>
              <a:cs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a:ln/>
        </p:spPr>
      </p:sp>
      <p:sp>
        <p:nvSpPr>
          <p:cNvPr id="166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atin typeface="Arial" charset="0"/>
              </a:rPr>
              <a:t>Allora gli ACO che possiedono queste carateristiche appartengono a 2 famiglie. La I è quella dei gatrani, di cui il rappresentatnte è il dabigatran, inibitori diretti della trombina attivata, cioè del fattore Iia, l’altra famiglia è quella degli Xabani, inibitori diretti del fattore X attivato. Adifferenza antagonisti della vitamina K e dell’eparina  che agiscono su diversi fattori cascata coagulativa </a:t>
            </a:r>
          </a:p>
        </p:txBody>
      </p:sp>
      <p:sp>
        <p:nvSpPr>
          <p:cNvPr id="1669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9DC8FC98-A9F7-884F-99B6-A7A7C99B1507}" type="slidenum">
              <a:rPr lang="en-US"/>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069" fontAlgn="base">
              <a:spcBef>
                <a:spcPct val="30000"/>
              </a:spcBef>
              <a:spcAft>
                <a:spcPct val="0"/>
              </a:spcAft>
              <a:defRPr/>
            </a:pPr>
            <a:r>
              <a:rPr lang="it-IT" altLang="ja-JP" sz="1100" dirty="0" err="1" smtClean="0">
                <a:ea typeface="+mn-ea"/>
                <a:cs typeface="Arial" panose="020B0604020202020204" pitchFamily="34" charset="0"/>
              </a:rPr>
              <a:t>Facewndo</a:t>
            </a:r>
            <a:r>
              <a:rPr lang="it-IT" altLang="ja-JP" sz="1100" baseline="0" dirty="0" smtClean="0">
                <a:ea typeface="+mn-ea"/>
                <a:cs typeface="Arial" panose="020B0604020202020204" pitchFamily="34" charset="0"/>
              </a:rPr>
              <a:t> un focus su </a:t>
            </a:r>
            <a:r>
              <a:rPr lang="it-IT" altLang="ja-JP" sz="1100" baseline="0" dirty="0" err="1" smtClean="0">
                <a:ea typeface="+mn-ea"/>
                <a:cs typeface="Arial" panose="020B0604020202020204" pitchFamily="34" charset="0"/>
              </a:rPr>
              <a:t>rivaroxaban</a:t>
            </a:r>
            <a:r>
              <a:rPr lang="it-IT" altLang="ja-JP" sz="1100" baseline="0" dirty="0" smtClean="0">
                <a:ea typeface="+mn-ea"/>
                <a:cs typeface="Arial" panose="020B0604020202020204" pitchFamily="34" charset="0"/>
              </a:rPr>
              <a:t> rispetto al paziente anziano, lo studio ROCKET AF permette di differenziare molto bene il farmaco rispetto alle altre molecole avendo reclutato il 43% della popolazione con età </a:t>
            </a:r>
            <a:r>
              <a:rPr lang="en-GB" sz="1200" b="1" kern="1200" dirty="0" smtClean="0">
                <a:solidFill>
                  <a:srgbClr val="FF0000"/>
                </a:solidFill>
                <a:latin typeface="+mn-lt"/>
                <a:ea typeface="+mn-ea"/>
                <a:cs typeface="+mn-cs"/>
              </a:rPr>
              <a:t>≥75 </a:t>
            </a:r>
            <a:r>
              <a:rPr lang="en-GB" sz="1200" b="1" kern="1200" dirty="0" err="1" smtClean="0">
                <a:solidFill>
                  <a:srgbClr val="FF0000"/>
                </a:solidFill>
                <a:latin typeface="+mn-lt"/>
                <a:ea typeface="+mn-ea"/>
                <a:cs typeface="+mn-cs"/>
              </a:rPr>
              <a:t>anni</a:t>
            </a:r>
            <a:endParaRPr lang="en-US" altLang="ja-JP" sz="1200" dirty="0">
              <a:ea typeface="ＭＳ Ｐゴシック" pitchFamily="34" charset="-128"/>
            </a:endParaRPr>
          </a:p>
        </p:txBody>
      </p:sp>
      <p:sp>
        <p:nvSpPr>
          <p:cNvPr id="4" name="Slide Number Placeholder 3"/>
          <p:cNvSpPr>
            <a:spLocks noGrp="1"/>
          </p:cNvSpPr>
          <p:nvPr>
            <p:ph type="sldNum" sz="quarter" idx="10"/>
          </p:nvPr>
        </p:nvSpPr>
        <p:spPr/>
        <p:txBody>
          <a:bodyPr/>
          <a:lstStyle/>
          <a:p>
            <a:fld id="{E8B10900-FC82-454D-84B6-1333E67FBE01}" type="slidenum">
              <a:rPr lang="de-DE" smtClean="0">
                <a:solidFill>
                  <a:prstClr val="black"/>
                </a:solidFill>
                <a:latin typeface="Calibri"/>
              </a:rPr>
              <a:pPr/>
              <a:t>19</a:t>
            </a:fld>
            <a:endParaRPr lang="de-DE">
              <a:solidFill>
                <a:prstClr val="black"/>
              </a:solidFill>
              <a:latin typeface="Calibri"/>
            </a:endParaRPr>
          </a:p>
        </p:txBody>
      </p:sp>
    </p:spTree>
    <p:extLst>
      <p:ext uri="{BB962C8B-B14F-4D97-AF65-F5344CB8AC3E}">
        <p14:creationId xmlns:p14="http://schemas.microsoft.com/office/powerpoint/2010/main" val="208532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mtClean="0"/>
              <a:t>L’incidenza delle emorragie intracraniche aumenta  in relazione all’età dei pazienti</a:t>
            </a:r>
            <a:endParaRPr lang="it-IT"/>
          </a:p>
        </p:txBody>
      </p:sp>
      <p:sp>
        <p:nvSpPr>
          <p:cNvPr id="4" name="Segnaposto numero diapositiva 3"/>
          <p:cNvSpPr>
            <a:spLocks noGrp="1"/>
          </p:cNvSpPr>
          <p:nvPr>
            <p:ph type="sldNum" sz="quarter" idx="10"/>
          </p:nvPr>
        </p:nvSpPr>
        <p:spPr/>
        <p:txBody>
          <a:bodyPr/>
          <a:lstStyle/>
          <a:p>
            <a:fld id="{BA574151-8CD1-443B-A022-F4BA1DAE3B07}" type="slidenum">
              <a:rPr lang="it-IT" smtClean="0"/>
              <a:t>35</a:t>
            </a:fld>
            <a:endParaRPr lang="it-IT"/>
          </a:p>
        </p:txBody>
      </p:sp>
    </p:spTree>
    <p:extLst>
      <p:ext uri="{BB962C8B-B14F-4D97-AF65-F5344CB8AC3E}">
        <p14:creationId xmlns:p14="http://schemas.microsoft.com/office/powerpoint/2010/main" val="187293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dirty="0" smtClean="0"/>
              <a:t>Questa diapositiva sintetizza le dosi indicate per gli inibitori del fattore XA. 1-3 per </a:t>
            </a:r>
            <a:r>
              <a:rPr lang="it-IT" b="0" dirty="0" err="1" smtClean="0"/>
              <a:t>rivaroxaban</a:t>
            </a:r>
            <a:r>
              <a:rPr lang="it-IT" b="0" dirty="0" smtClean="0"/>
              <a:t>, la raccomandazione per la riduzione della dose da 20 mg od a 15 mg od è basata soltanto sulla funzione renale alterata. 1 riduzione della dose di </a:t>
            </a:r>
            <a:r>
              <a:rPr lang="it-IT" b="0" dirty="0" err="1" smtClean="0"/>
              <a:t>apixaban</a:t>
            </a:r>
            <a:r>
              <a:rPr lang="it-IT" b="0" dirty="0" smtClean="0"/>
              <a:t> da 5 mg </a:t>
            </a:r>
            <a:r>
              <a:rPr lang="it-IT" b="0" dirty="0" err="1" smtClean="0"/>
              <a:t>bid</a:t>
            </a:r>
            <a:r>
              <a:rPr lang="it-IT" b="0" dirty="0" smtClean="0"/>
              <a:t> a 2,5 mg </a:t>
            </a:r>
            <a:r>
              <a:rPr lang="it-IT" b="0" dirty="0" err="1" smtClean="0"/>
              <a:t>bid</a:t>
            </a:r>
            <a:r>
              <a:rPr lang="it-IT" b="0" dirty="0" smtClean="0"/>
              <a:t> si basa sul </a:t>
            </a:r>
            <a:r>
              <a:rPr lang="it-IT" b="0" dirty="0" err="1" smtClean="0"/>
              <a:t>presenc</a:t>
            </a:r>
            <a:r>
              <a:rPr lang="it-IT" b="0" dirty="0" smtClean="0"/>
              <a:t> e di 2 o più fattori compreso età più anziana, peso corporeo basso e danno renale. 2 la riduzione della dose di </a:t>
            </a:r>
            <a:r>
              <a:rPr lang="it-IT" b="0" dirty="0" err="1" smtClean="0"/>
              <a:t>edoxaban</a:t>
            </a:r>
            <a:r>
              <a:rPr lang="it-IT" b="0" dirty="0" smtClean="0"/>
              <a:t> da 60 mg od a 30 mg od è basata sulla funzione renale alterata, sul peso corporeo basso, o sull'uso concomitante di forti inibitori del P-</a:t>
            </a:r>
            <a:r>
              <a:rPr lang="it-IT" b="0" dirty="0" err="1" smtClean="0"/>
              <a:t>gp</a:t>
            </a:r>
            <a:r>
              <a:rPr lang="it-IT" b="0" dirty="0" smtClean="0"/>
              <a:t>. 3</a:t>
            </a:r>
          </a:p>
          <a:p>
            <a:r>
              <a:rPr lang="it-IT" b="0" dirty="0" smtClean="0"/>
              <a:t>È stato dimostrato che l'uso concomitante di inibitori del fattore XA con ASA o fans aumenta il rischio di sanguinamento GI. 4, 5 Tuttavia, nessuna delle etichette dei prodotti per gli inibitori del fattore XA formula raccomandazioni specifiche per la regolazione della dose in pazienti con fattori di rischio per l'IG sanguinamento, come il co-farmaco con ASA o FANS o la presenza di </a:t>
            </a:r>
            <a:r>
              <a:rPr lang="it-IT" b="0" dirty="0" err="1" smtClean="0"/>
              <a:t>comorbidità</a:t>
            </a:r>
            <a:r>
              <a:rPr lang="it-IT" b="0" dirty="0" smtClean="0"/>
              <a:t> </a:t>
            </a:r>
            <a:r>
              <a:rPr lang="it-IT" b="0" dirty="0" err="1" smtClean="0"/>
              <a:t>gi</a:t>
            </a:r>
            <a:r>
              <a:rPr lang="it-IT" b="0" dirty="0" smtClean="0"/>
              <a:t> come la gastrite. </a:t>
            </a:r>
          </a:p>
          <a:p>
            <a:r>
              <a:rPr lang="it-IT" b="0" dirty="0" smtClean="0"/>
              <a:t> </a:t>
            </a:r>
            <a:endParaRPr lang="en-GB" b="0" dirty="0" smtClean="0"/>
          </a:p>
          <a:p>
            <a:endParaRPr lang="en-GB" b="0" dirty="0" smtClean="0"/>
          </a:p>
          <a:p>
            <a:r>
              <a:rPr lang="en-GB" dirty="0" smtClean="0"/>
              <a:t>References</a:t>
            </a:r>
          </a:p>
          <a:p>
            <a:pPr marL="216941" indent="-216941">
              <a:buAutoNum type="arabicPeriod"/>
            </a:pPr>
            <a:r>
              <a:rPr lang="en-GB" b="0" dirty="0" err="1" smtClean="0"/>
              <a:t>Xarelto</a:t>
            </a:r>
            <a:r>
              <a:rPr lang="en-GB" b="0" dirty="0" smtClean="0"/>
              <a:t> EU SPC 2105</a:t>
            </a:r>
          </a:p>
          <a:p>
            <a:pPr marL="216941" indent="-216941">
              <a:buAutoNum type="arabicPeriod"/>
            </a:pPr>
            <a:r>
              <a:rPr lang="en-GB" b="0" dirty="0" err="1" smtClean="0"/>
              <a:t>Eliquis</a:t>
            </a:r>
            <a:r>
              <a:rPr lang="en-GB" b="0" dirty="0" smtClean="0"/>
              <a:t> EU SPC 2015</a:t>
            </a:r>
          </a:p>
          <a:p>
            <a:pPr marL="216941" indent="-216941">
              <a:buAutoNum type="arabicPeriod"/>
            </a:pPr>
            <a:r>
              <a:rPr lang="en-GB" b="0" dirty="0" err="1" smtClean="0"/>
              <a:t>Lixiana</a:t>
            </a:r>
            <a:r>
              <a:rPr lang="en-GB" b="0" dirty="0" smtClean="0"/>
              <a:t> EU SPC 2015</a:t>
            </a:r>
          </a:p>
          <a:p>
            <a:pPr marL="216941" indent="-216941">
              <a:buAutoNum type="arabicPeriod"/>
            </a:pPr>
            <a:r>
              <a:rPr lang="en-US" b="0" dirty="0" smtClean="0"/>
              <a:t>Goodman SG et al.  J Am </a:t>
            </a:r>
            <a:r>
              <a:rPr lang="en-US" b="0" dirty="0" err="1" smtClean="0"/>
              <a:t>Coll</a:t>
            </a:r>
            <a:r>
              <a:rPr lang="en-US" b="0" dirty="0" smtClean="0"/>
              <a:t> </a:t>
            </a:r>
            <a:r>
              <a:rPr lang="en-US" b="0" dirty="0" err="1" smtClean="0"/>
              <a:t>Cardiol</a:t>
            </a:r>
            <a:r>
              <a:rPr lang="en-US" b="0" dirty="0" smtClean="0"/>
              <a:t> 2014;63:891–900</a:t>
            </a:r>
          </a:p>
          <a:p>
            <a:pPr marL="216941" indent="-216941">
              <a:buAutoNum type="arabicPeriod"/>
            </a:pPr>
            <a:r>
              <a:rPr lang="en-US" b="0" dirty="0" err="1" smtClean="0"/>
              <a:t>Hylek</a:t>
            </a:r>
            <a:r>
              <a:rPr lang="en-US" b="0" dirty="0" smtClean="0"/>
              <a:t> EM et l. J Am </a:t>
            </a:r>
            <a:r>
              <a:rPr lang="en-US" b="0" dirty="0" err="1" smtClean="0"/>
              <a:t>Coll</a:t>
            </a:r>
            <a:r>
              <a:rPr lang="en-US" b="0" dirty="0" smtClean="0"/>
              <a:t> </a:t>
            </a:r>
            <a:r>
              <a:rPr lang="en-US" b="0" dirty="0" err="1" smtClean="0"/>
              <a:t>Cardiol</a:t>
            </a:r>
            <a:r>
              <a:rPr lang="en-US" b="0" dirty="0" smtClean="0"/>
              <a:t> 2014;63:2141–7</a:t>
            </a:r>
            <a:endParaRPr lang="de-DE" b="0" dirty="0" smtClean="0"/>
          </a:p>
          <a:p>
            <a:r>
              <a:rPr lang="en-GB" b="0" dirty="0" smtClean="0"/>
              <a:t>  </a:t>
            </a:r>
          </a:p>
          <a:p>
            <a:endParaRPr lang="en-GB" dirty="0"/>
          </a:p>
        </p:txBody>
      </p:sp>
      <p:sp>
        <p:nvSpPr>
          <p:cNvPr id="4" name="Slide Number Placeholder 3"/>
          <p:cNvSpPr>
            <a:spLocks noGrp="1"/>
          </p:cNvSpPr>
          <p:nvPr>
            <p:ph type="sldNum" sz="quarter" idx="10"/>
          </p:nvPr>
        </p:nvSpPr>
        <p:spPr/>
        <p:txBody>
          <a:bodyPr/>
          <a:lstStyle/>
          <a:p>
            <a:pPr defTabSz="867766">
              <a:defRPr/>
            </a:pPr>
            <a:fld id="{C97896B4-210C-4008-8D71-509C2557DDF6}" type="slidenum">
              <a:rPr lang="en-GB" sz="1100">
                <a:solidFill>
                  <a:prstClr val="black"/>
                </a:solidFill>
                <a:latin typeface="Calibri"/>
                <a:cs typeface="Arial" panose="020B0604020202020204" pitchFamily="34" charset="0"/>
              </a:rPr>
              <a:pPr defTabSz="867766">
                <a:defRPr/>
              </a:pPr>
              <a:t>39</a:t>
            </a:fld>
            <a:endParaRPr lang="en-GB" sz="1100" dirty="0">
              <a:solidFill>
                <a:prstClr val="black"/>
              </a:solidFill>
              <a:latin typeface="Calibri"/>
              <a:cs typeface="Arial" panose="020B0604020202020204" pitchFamily="34" charset="0"/>
            </a:endParaRPr>
          </a:p>
        </p:txBody>
      </p:sp>
      <p:sp>
        <p:nvSpPr>
          <p:cNvPr id="5" name="TextBox 4"/>
          <p:cNvSpPr txBox="1"/>
          <p:nvPr/>
        </p:nvSpPr>
        <p:spPr>
          <a:xfrm>
            <a:off x="145495" y="4447913"/>
            <a:ext cx="2534804" cy="3011902"/>
          </a:xfrm>
          <a:prstGeom prst="rect">
            <a:avLst/>
          </a:prstGeom>
          <a:solidFill>
            <a:schemeClr val="tx1"/>
          </a:solidFill>
          <a:ln>
            <a:solidFill>
              <a:schemeClr val="tx1"/>
            </a:solidFill>
          </a:ln>
        </p:spPr>
        <p:txBody>
          <a:bodyPr wrap="square" lIns="89935" tIns="44967" rIns="89935" bIns="44967" rtlCol="0" anchor="ctr" anchorCtr="0">
            <a:noAutofit/>
          </a:bodyPr>
          <a:lstStyle>
            <a:defPPr>
              <a:defRPr lang="en-US"/>
            </a:defPPr>
            <a:lvl1pPr algn="ctr">
              <a:defRPr b="1">
                <a:solidFill>
                  <a:schemeClr val="bg1"/>
                </a:solidFill>
              </a:defRPr>
            </a:lvl1pPr>
          </a:lstStyle>
          <a:p>
            <a:pPr defTabSz="867661">
              <a:defRPr/>
            </a:pPr>
            <a:r>
              <a:rPr lang="en-GB" sz="1700" dirty="0">
                <a:solidFill>
                  <a:prstClr val="white"/>
                </a:solidFill>
                <a:latin typeface="Calibri"/>
              </a:rPr>
              <a:t>None of the other NOAC labels make specific recommendations for patients with GI bleeding risk factors</a:t>
            </a:r>
          </a:p>
        </p:txBody>
      </p:sp>
    </p:spTree>
    <p:extLst>
      <p:ext uri="{BB962C8B-B14F-4D97-AF65-F5344CB8AC3E}">
        <p14:creationId xmlns:p14="http://schemas.microsoft.com/office/powerpoint/2010/main" val="3995856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p:cNvSpPr>
            <a:spLocks noGrp="1" noRot="1" noChangeAspect="1" noTextEdit="1"/>
          </p:cNvSpPr>
          <p:nvPr>
            <p:ph type="sldImg"/>
          </p:nvPr>
        </p:nvSpPr>
        <p:spPr>
          <a:xfrm>
            <a:off x="919163" y="744538"/>
            <a:ext cx="4960937" cy="3721100"/>
          </a:xfrm>
          <a:ln/>
          <a:extLst>
            <a:ext uri="{909E8E84-426E-40dd-AFC4-6F175D3DCCD1}">
              <a14:hiddenFill xmlns:a14="http://schemas.microsoft.com/office/drawing/2010/main">
                <a:noFill/>
              </a14:hiddenFill>
            </a:ext>
          </a:extLst>
        </p:spPr>
      </p:sp>
      <p:sp>
        <p:nvSpPr>
          <p:cNvPr id="115715" name="Segnaposto note 2"/>
          <p:cNvSpPr>
            <a:spLocks noGrp="1"/>
          </p:cNvSpPr>
          <p:nvPr>
            <p:ph type="body" idx="1"/>
          </p:nvPr>
        </p:nvSpPr>
        <p:spPr>
          <a:xfrm>
            <a:off x="678195" y="4715907"/>
            <a:ext cx="5441287" cy="4467701"/>
          </a:xfrm>
        </p:spPr>
        <p:txBody>
          <a:bodyPr lIns="92629" tIns="46314" rIns="92629" bIns="46314"/>
          <a:lstStyle/>
          <a:p>
            <a:pPr>
              <a:spcBef>
                <a:spcPct val="0"/>
              </a:spcBef>
            </a:pPr>
            <a:r>
              <a:rPr lang="it-IT" altLang="it-IT" sz="800" baseline="0" dirty="0" smtClean="0"/>
              <a:t>In numero assoluto gli ultra75enni sono più rappresentati nello studio ENGAGE (in proporzione percentuale equivalente con gli studi del </a:t>
            </a:r>
            <a:r>
              <a:rPr lang="it-IT" altLang="it-IT" sz="800" baseline="0" dirty="0" err="1" smtClean="0"/>
              <a:t>dabigatran</a:t>
            </a:r>
            <a:r>
              <a:rPr lang="it-IT" altLang="it-IT" sz="800" baseline="0" dirty="0" smtClean="0"/>
              <a:t> e del </a:t>
            </a:r>
            <a:r>
              <a:rPr lang="it-IT" altLang="it-IT" sz="800" baseline="0" dirty="0" err="1" smtClean="0"/>
              <a:t>rivaroxaban</a:t>
            </a:r>
            <a:r>
              <a:rPr lang="it-IT" altLang="it-IT" sz="800" baseline="0" dirty="0" smtClean="0"/>
              <a:t>).</a:t>
            </a:r>
          </a:p>
          <a:p>
            <a:pPr>
              <a:spcBef>
                <a:spcPct val="0"/>
              </a:spcBef>
            </a:pPr>
            <a:r>
              <a:rPr lang="it-IT" altLang="it-IT" sz="800" baseline="0" dirty="0" smtClean="0"/>
              <a:t>Stesso discorso è valido anche per gli ultra-ottantenni e per quelli che negli studi vengono come “</a:t>
            </a:r>
            <a:r>
              <a:rPr lang="it-IT" altLang="it-IT" sz="800" baseline="0" dirty="0" err="1" smtClean="0"/>
              <a:t>extremely</a:t>
            </a:r>
            <a:r>
              <a:rPr lang="it-IT" altLang="it-IT" sz="800" baseline="0" dirty="0" smtClean="0"/>
              <a:t> </a:t>
            </a:r>
            <a:r>
              <a:rPr lang="it-IT" altLang="it-IT" sz="800" baseline="0" dirty="0" err="1" smtClean="0"/>
              <a:t>elderly</a:t>
            </a:r>
            <a:r>
              <a:rPr lang="it-IT" altLang="it-IT" sz="800" baseline="0" dirty="0" smtClean="0"/>
              <a:t>” (</a:t>
            </a:r>
            <a:r>
              <a:rPr lang="it-IT" altLang="it-IT" sz="800" baseline="0" dirty="0" err="1" smtClean="0"/>
              <a:t>ultraottantacinquenni</a:t>
            </a:r>
            <a:r>
              <a:rPr lang="it-IT" altLang="it-IT" sz="800" baseline="0" dirty="0" smtClean="0"/>
              <a:t>). </a:t>
            </a:r>
          </a:p>
          <a:p>
            <a:pPr>
              <a:spcBef>
                <a:spcPct val="0"/>
              </a:spcBef>
            </a:pPr>
            <a:r>
              <a:rPr lang="it-IT" altLang="it-IT" sz="800" baseline="0" dirty="0" smtClean="0"/>
              <a:t>Anche in questo caso in numeri dei pazienti dello studio ENGAGE sono superiori a quelli di tutti gli altri trials.</a:t>
            </a:r>
            <a:endParaRPr lang="it-IT" altLang="it-IT" sz="800" dirty="0" smtClean="0"/>
          </a:p>
          <a:p>
            <a:pPr>
              <a:spcBef>
                <a:spcPct val="0"/>
              </a:spcBef>
            </a:pPr>
            <a:endParaRPr lang="it-IT" altLang="it-IT" sz="800" dirty="0" smtClean="0"/>
          </a:p>
          <a:p>
            <a:pPr>
              <a:spcBef>
                <a:spcPct val="0"/>
              </a:spcBef>
            </a:pPr>
            <a:endParaRPr lang="it-IT" altLang="it-IT" sz="800" dirty="0" smtClean="0"/>
          </a:p>
          <a:p>
            <a:pPr>
              <a:spcBef>
                <a:spcPct val="0"/>
              </a:spcBef>
            </a:pPr>
            <a:endParaRPr lang="it-IT" altLang="it-IT" sz="800" dirty="0" smtClean="0"/>
          </a:p>
          <a:p>
            <a:pPr>
              <a:spcBef>
                <a:spcPct val="0"/>
              </a:spcBef>
            </a:pPr>
            <a:endParaRPr lang="it-IT" altLang="it-IT" sz="800" dirty="0" smtClean="0"/>
          </a:p>
          <a:p>
            <a:pPr>
              <a:spcBef>
                <a:spcPct val="0"/>
              </a:spcBef>
            </a:pPr>
            <a:endParaRPr lang="it-IT" altLang="it-IT" sz="800" dirty="0" smtClean="0"/>
          </a:p>
          <a:p>
            <a:pPr>
              <a:spcBef>
                <a:spcPct val="0"/>
              </a:spcBef>
            </a:pPr>
            <a:r>
              <a:rPr lang="it-IT" altLang="it-IT" sz="800" dirty="0" smtClean="0"/>
              <a:t>RE-LY: &gt;</a:t>
            </a:r>
            <a:r>
              <a:rPr lang="it-IT" altLang="it-IT" sz="800" baseline="0" dirty="0" smtClean="0"/>
              <a:t> 75 aa (40%), &gt; 80 aa (17%)</a:t>
            </a:r>
          </a:p>
          <a:p>
            <a:pPr>
              <a:spcBef>
                <a:spcPct val="0"/>
              </a:spcBef>
            </a:pPr>
            <a:r>
              <a:rPr lang="it-IT" altLang="it-IT" sz="800" baseline="0" dirty="0" smtClean="0"/>
              <a:t>ROCKET AF &gt; 75 aa (44%), &gt; 85 aa (4.6%)</a:t>
            </a:r>
          </a:p>
          <a:p>
            <a:pPr>
              <a:spcBef>
                <a:spcPct val="0"/>
              </a:spcBef>
            </a:pPr>
            <a:r>
              <a:rPr lang="it-IT" altLang="it-IT" sz="800" baseline="0" dirty="0" smtClean="0"/>
              <a:t>ARISTOTLE &gt; 75 aa (31%), &gt; 80 aa (13%)</a:t>
            </a:r>
          </a:p>
          <a:p>
            <a:pPr>
              <a:spcBef>
                <a:spcPct val="0"/>
              </a:spcBef>
            </a:pPr>
            <a:r>
              <a:rPr lang="it-IT" altLang="it-IT" sz="800" baseline="0" dirty="0" smtClean="0"/>
              <a:t>ENGAGE &gt; 75 (40.1%), &gt; 80 (17%), &gt; 85 (4.2%)</a:t>
            </a:r>
            <a:endParaRPr lang="it-IT" altLang="it-IT" sz="800" dirty="0"/>
          </a:p>
        </p:txBody>
      </p:sp>
      <p:sp>
        <p:nvSpPr>
          <p:cNvPr id="32771" name="Segnaposto numero diapositiva 3"/>
          <p:cNvSpPr txBox="1">
            <a:spLocks noGrp="1"/>
          </p:cNvSpPr>
          <p:nvPr/>
        </p:nvSpPr>
        <p:spPr bwMode="auto">
          <a:xfrm>
            <a:off x="3850443" y="9428367"/>
            <a:ext cx="2945659" cy="49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29" tIns="46314" rIns="92629" bIns="46314" anchor="b"/>
          <a:lstStyle>
            <a:lvl1pPr defTabSz="925513">
              <a:defRPr>
                <a:solidFill>
                  <a:schemeClr val="tx1"/>
                </a:solidFill>
                <a:latin typeface="Calibri" pitchFamily="34" charset="0"/>
                <a:cs typeface="Arial" pitchFamily="34" charset="0"/>
              </a:defRPr>
            </a:lvl1pPr>
            <a:lvl2pPr marL="752475" indent="-288925" defTabSz="925513">
              <a:defRPr>
                <a:solidFill>
                  <a:schemeClr val="tx1"/>
                </a:solidFill>
                <a:latin typeface="Calibri" pitchFamily="34" charset="0"/>
                <a:cs typeface="Arial" pitchFamily="34" charset="0"/>
              </a:defRPr>
            </a:lvl2pPr>
            <a:lvl3pPr marL="1157288" indent="-231775" defTabSz="925513">
              <a:defRPr>
                <a:solidFill>
                  <a:schemeClr val="tx1"/>
                </a:solidFill>
                <a:latin typeface="Calibri" pitchFamily="34" charset="0"/>
                <a:cs typeface="Arial" pitchFamily="34" charset="0"/>
              </a:defRPr>
            </a:lvl3pPr>
            <a:lvl4pPr marL="1620838" indent="-231775" defTabSz="925513">
              <a:defRPr>
                <a:solidFill>
                  <a:schemeClr val="tx1"/>
                </a:solidFill>
                <a:latin typeface="Calibri" pitchFamily="34" charset="0"/>
                <a:cs typeface="Arial" pitchFamily="34" charset="0"/>
              </a:defRPr>
            </a:lvl4pPr>
            <a:lvl5pPr marL="2084388" indent="-231775" defTabSz="925513">
              <a:defRPr>
                <a:solidFill>
                  <a:schemeClr val="tx1"/>
                </a:solidFill>
                <a:latin typeface="Calibri" pitchFamily="34" charset="0"/>
                <a:cs typeface="Arial" pitchFamily="34" charset="0"/>
              </a:defRPr>
            </a:lvl5pPr>
            <a:lvl6pPr marL="2541588" indent="-231775" defTabSz="925513" fontAlgn="base">
              <a:spcBef>
                <a:spcPct val="0"/>
              </a:spcBef>
              <a:spcAft>
                <a:spcPct val="0"/>
              </a:spcAft>
              <a:defRPr>
                <a:solidFill>
                  <a:schemeClr val="tx1"/>
                </a:solidFill>
                <a:latin typeface="Calibri" pitchFamily="34" charset="0"/>
                <a:cs typeface="Arial" pitchFamily="34" charset="0"/>
              </a:defRPr>
            </a:lvl6pPr>
            <a:lvl7pPr marL="2998788" indent="-231775" defTabSz="925513" fontAlgn="base">
              <a:spcBef>
                <a:spcPct val="0"/>
              </a:spcBef>
              <a:spcAft>
                <a:spcPct val="0"/>
              </a:spcAft>
              <a:defRPr>
                <a:solidFill>
                  <a:schemeClr val="tx1"/>
                </a:solidFill>
                <a:latin typeface="Calibri" pitchFamily="34" charset="0"/>
                <a:cs typeface="Arial" pitchFamily="34" charset="0"/>
              </a:defRPr>
            </a:lvl7pPr>
            <a:lvl8pPr marL="3455988" indent="-231775" defTabSz="925513" fontAlgn="base">
              <a:spcBef>
                <a:spcPct val="0"/>
              </a:spcBef>
              <a:spcAft>
                <a:spcPct val="0"/>
              </a:spcAft>
              <a:defRPr>
                <a:solidFill>
                  <a:schemeClr val="tx1"/>
                </a:solidFill>
                <a:latin typeface="Calibri" pitchFamily="34" charset="0"/>
                <a:cs typeface="Arial" pitchFamily="34" charset="0"/>
              </a:defRPr>
            </a:lvl8pPr>
            <a:lvl9pPr marL="3913188" indent="-231775" defTabSz="925513" fontAlgn="base">
              <a:spcBef>
                <a:spcPct val="0"/>
              </a:spcBef>
              <a:spcAft>
                <a:spcPct val="0"/>
              </a:spcAft>
              <a:defRPr>
                <a:solidFill>
                  <a:schemeClr val="tx1"/>
                </a:solidFill>
                <a:latin typeface="Calibri" pitchFamily="34" charset="0"/>
                <a:cs typeface="Arial" pitchFamily="34" charset="0"/>
              </a:defRPr>
            </a:lvl9pPr>
          </a:lstStyle>
          <a:p>
            <a:pPr algn="r"/>
            <a:fld id="{4D8DF072-9950-4E89-B60F-C2FA54D6764C}" type="slidenum">
              <a:rPr lang="en-US" altLang="it-IT" sz="1200">
                <a:solidFill>
                  <a:srgbClr val="000000"/>
                </a:solidFill>
              </a:rPr>
              <a:pPr algn="r"/>
              <a:t>42</a:t>
            </a:fld>
            <a:endParaRPr lang="en-US" altLang="it-IT" sz="1200">
              <a:solidFill>
                <a:srgbClr val="000000"/>
              </a:solidFill>
            </a:endParaRPr>
          </a:p>
        </p:txBody>
      </p:sp>
    </p:spTree>
    <p:extLst>
      <p:ext uri="{BB962C8B-B14F-4D97-AF65-F5344CB8AC3E}">
        <p14:creationId xmlns:p14="http://schemas.microsoft.com/office/powerpoint/2010/main" val="43843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u="sng" dirty="0" err="1" smtClean="0"/>
              <a:t>Dabigatran</a:t>
            </a:r>
            <a:endParaRPr lang="en-US" u="sng" dirty="0" smtClean="0"/>
          </a:p>
          <a:p>
            <a:r>
              <a:rPr lang="en-US" u="sng" dirty="0" err="1" smtClean="0"/>
              <a:t>Rivaroxaban</a:t>
            </a:r>
            <a:endParaRPr lang="en-US" u="sng" dirty="0" smtClean="0"/>
          </a:p>
          <a:p>
            <a:r>
              <a:rPr lang="en-US" u="sng" dirty="0" err="1" smtClean="0"/>
              <a:t>Apixaban</a:t>
            </a:r>
            <a:r>
              <a:rPr lang="en-US" u="sng" dirty="0" smtClean="0"/>
              <a:t> </a:t>
            </a:r>
            <a:r>
              <a:rPr lang="en-US" dirty="0" smtClean="0"/>
              <a:t>was more effective than warfarin in preventing stroke and reducing mortality across all age groups, and associated with less major bleeding, less total bleeding, and less intracranial </a:t>
            </a:r>
            <a:r>
              <a:rPr lang="en-US" dirty="0" err="1" smtClean="0"/>
              <a:t>haemorrhage</a:t>
            </a:r>
            <a:r>
              <a:rPr lang="en-US" dirty="0" smtClean="0"/>
              <a:t> regardless of age (P interaction .0.11 for all). Results were also consistent for the 13% of patients ≥80 years.  The beneﬁts of </a:t>
            </a:r>
            <a:r>
              <a:rPr lang="en-US" dirty="0" err="1" smtClean="0"/>
              <a:t>apixaban</a:t>
            </a:r>
            <a:r>
              <a:rPr lang="en-US" dirty="0" smtClean="0"/>
              <a:t> vs. </a:t>
            </a:r>
            <a:r>
              <a:rPr lang="en-US" dirty="0" err="1" smtClean="0"/>
              <a:t>warfarinwere</a:t>
            </a:r>
            <a:r>
              <a:rPr lang="en-US" dirty="0" smtClean="0"/>
              <a:t> consistent in patients with AF regardless of age. Owing to the higher risk at </a:t>
            </a:r>
            <a:r>
              <a:rPr lang="en-US" dirty="0" err="1" smtClean="0"/>
              <a:t>olderage</a:t>
            </a:r>
            <a:r>
              <a:rPr lang="en-US" dirty="0" smtClean="0"/>
              <a:t>, the absolute </a:t>
            </a:r>
            <a:r>
              <a:rPr lang="en-US" dirty="0" err="1" smtClean="0"/>
              <a:t>beneﬁtsof</a:t>
            </a:r>
            <a:r>
              <a:rPr lang="en-US" dirty="0" smtClean="0"/>
              <a:t> </a:t>
            </a:r>
            <a:r>
              <a:rPr lang="en-US" dirty="0" err="1" smtClean="0"/>
              <a:t>apixaban</a:t>
            </a:r>
            <a:r>
              <a:rPr lang="en-US" dirty="0" smtClean="0"/>
              <a:t> were greater in the elderly</a:t>
            </a:r>
          </a:p>
          <a:p>
            <a:r>
              <a:rPr lang="en-US" u="sng" dirty="0" err="1" smtClean="0"/>
              <a:t>Edoxaban</a:t>
            </a:r>
            <a:endParaRPr lang="en-US" u="sng" dirty="0" smtClean="0"/>
          </a:p>
          <a:p>
            <a:r>
              <a:rPr lang="en-US" u="sng" dirty="0" smtClean="0"/>
              <a:t>However, interpretation of subgroup data from clinical trials requires caution as these studies were not designed and powered to detect differences between various age groups. Further, the presence of multiple co-morbidities, poly-pharmacy, frailty and high prevalence of renal dysfunction makes the extrapolation of data from the general population to the very elderly all the more challenging.</a:t>
            </a:r>
          </a:p>
          <a:p>
            <a:endParaRPr lang="it-IT" u="sng" dirty="0"/>
          </a:p>
        </p:txBody>
      </p:sp>
      <p:sp>
        <p:nvSpPr>
          <p:cNvPr id="4" name="Segnaposto numero diapositiva 3"/>
          <p:cNvSpPr>
            <a:spLocks noGrp="1"/>
          </p:cNvSpPr>
          <p:nvPr>
            <p:ph type="sldNum" sz="quarter" idx="10"/>
          </p:nvPr>
        </p:nvSpPr>
        <p:spPr/>
        <p:txBody>
          <a:bodyPr/>
          <a:lstStyle/>
          <a:p>
            <a:fld id="{BA574151-8CD1-443B-A022-F4BA1DAE3B07}" type="slidenum">
              <a:rPr lang="it-IT" smtClean="0"/>
              <a:t>43</a:t>
            </a:fld>
            <a:endParaRPr lang="it-IT"/>
          </a:p>
        </p:txBody>
      </p:sp>
    </p:spTree>
    <p:extLst>
      <p:ext uri="{BB962C8B-B14F-4D97-AF65-F5344CB8AC3E}">
        <p14:creationId xmlns:p14="http://schemas.microsoft.com/office/powerpoint/2010/main" val="104027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DBEA7-A6B9-4711-AE4A-74C705AAAF99}" type="slidenum">
              <a:rPr lang="en-US">
                <a:solidFill>
                  <a:prstClr val="black"/>
                </a:solidFill>
              </a:rPr>
              <a:pPr/>
              <a:t>46</a:t>
            </a:fld>
            <a:endParaRPr lang="en-US">
              <a:solidFill>
                <a:prstClr val="black"/>
              </a:solidFill>
            </a:endParaRPr>
          </a:p>
        </p:txBody>
      </p:sp>
      <p:sp>
        <p:nvSpPr>
          <p:cNvPr id="37890" name="Rectangle 2"/>
          <p:cNvSpPr>
            <a:spLocks noGrp="1" noRot="1" noChangeAspect="1" noChangeArrowheads="1" noTextEdit="1"/>
          </p:cNvSpPr>
          <p:nvPr>
            <p:ph type="sldImg"/>
          </p:nvPr>
        </p:nvSpPr>
        <p:spPr>
          <a:xfrm>
            <a:off x="1141413" y="684213"/>
            <a:ext cx="4575175" cy="3430587"/>
          </a:xfrm>
          <a:ln/>
        </p:spPr>
      </p:sp>
      <p:sp>
        <p:nvSpPr>
          <p:cNvPr id="37891" name="Rectangle 3"/>
          <p:cNvSpPr>
            <a:spLocks noGrp="1" noChangeArrowheads="1"/>
          </p:cNvSpPr>
          <p:nvPr>
            <p:ph type="body" idx="1"/>
          </p:nvPr>
        </p:nvSpPr>
        <p:spPr>
          <a:xfrm>
            <a:off x="914400" y="4343400"/>
            <a:ext cx="5029200" cy="4114800"/>
          </a:xfrm>
        </p:spPr>
        <p:txBody>
          <a:bodyPr/>
          <a:lstStyle/>
          <a:p>
            <a:r>
              <a:rPr lang="it-IT" dirty="0"/>
              <a:t>La prevalenza della fibrillazione atriale è sicuramente destinata ad aumentare nei prossimi decenni dato il rapido invecchiamento della popolazione ed il numero crescente di soggetti di età superiore ai 65 anni. Ad esempio, nello studio ATRIA è stato calcolato che negli Stati Uniti ci sono attualmente circa 2 milioni e 300 mila persone affette da fibrillazione atriale e che questo numero diventerà più del doppio (5 milioni e 600 mila) nel 2050.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8"/>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a:r>
              <a:rPr lang="en-GB" b="1">
                <a:latin typeface="Times New Roman" charset="0"/>
                <a:ea typeface="MS PGothic" charset="0"/>
                <a:cs typeface="MS PGothic" charset="0"/>
              </a:rPr>
              <a:t>HAS-BLED bleeding risk score</a:t>
            </a:r>
            <a:endParaRPr lang="en-US" b="1">
              <a:latin typeface="Times New Roman" charset="0"/>
              <a:ea typeface="MS PGothic" charset="0"/>
              <a:cs typeface="MS PGothic" charset="0"/>
            </a:endParaRPr>
          </a:p>
          <a:p>
            <a:pPr marL="179388" indent="-179388">
              <a:buFont typeface="Wingdings 2" charset="0"/>
              <a:buChar char=""/>
            </a:pPr>
            <a:r>
              <a:rPr lang="en-US">
                <a:latin typeface="Times New Roman" charset="0"/>
                <a:ea typeface="MS PGothic" charset="0"/>
                <a:cs typeface="MS PGothic" charset="0"/>
              </a:rPr>
              <a:t>The ESC 2010 guidelines also indicate that an assessment of bleeding risk should be part of every patient’s assessment before starting anticoagulation</a:t>
            </a:r>
            <a:r>
              <a:rPr lang="en-US" baseline="30000">
                <a:latin typeface="Times New Roman" charset="0"/>
                <a:ea typeface="MS PGothic" charset="0"/>
                <a:cs typeface="MS PGothic" charset="0"/>
              </a:rPr>
              <a:t>2</a:t>
            </a:r>
            <a:r>
              <a:rPr lang="en-US">
                <a:latin typeface="Times New Roman" charset="0"/>
                <a:ea typeface="MS PGothic" charset="0"/>
                <a:cs typeface="MS PGothic" charset="0"/>
              </a:rPr>
              <a:t> </a:t>
            </a:r>
          </a:p>
          <a:p>
            <a:pPr marL="179388" indent="-179388">
              <a:buFont typeface="Wingdings 2" charset="0"/>
              <a:buChar char=""/>
            </a:pPr>
            <a:r>
              <a:rPr lang="en-US">
                <a:latin typeface="Times New Roman" charset="0"/>
                <a:ea typeface="MS PGothic" charset="0"/>
                <a:cs typeface="MS PGothic" charset="0"/>
              </a:rPr>
              <a:t>The HAS-BLED risk score, based on data from the Euro Heart survey (involving over 3,000 subjects with AF), is recommended as a new, simple-to-use bleeding risk score</a:t>
            </a:r>
            <a:r>
              <a:rPr lang="en-US" baseline="30000">
                <a:latin typeface="Times New Roman" charset="0"/>
                <a:ea typeface="MS PGothic" charset="0"/>
                <a:cs typeface="MS PGothic" charset="0"/>
              </a:rPr>
              <a:t>1</a:t>
            </a:r>
          </a:p>
          <a:p>
            <a:pPr marL="179388" indent="-179388">
              <a:buFont typeface="Wingdings 2" charset="0"/>
              <a:buChar char=""/>
            </a:pPr>
            <a:r>
              <a:rPr lang="en-US">
                <a:latin typeface="Times New Roman" charset="0"/>
                <a:ea typeface="MS PGothic" charset="0"/>
                <a:cs typeface="MS PGothic" charset="0"/>
              </a:rPr>
              <a:t>For patients with a HAS-BLED score ≥3 (high risk of bleeding), caution and regular review is recommended regardless of whether an anticoagulant or ASA is given</a:t>
            </a:r>
          </a:p>
          <a:p>
            <a:pPr marL="179388" indent="-179388">
              <a:buFont typeface="Wingdings 2" charset="0"/>
              <a:buChar char=""/>
            </a:pPr>
            <a:r>
              <a:rPr lang="en-GB">
                <a:latin typeface="Times New Roman" charset="0"/>
                <a:ea typeface="MS PGothic" charset="0"/>
                <a:cs typeface="MS PGothic" charset="0"/>
              </a:rPr>
              <a:t>HAS-BLED is defined thus:</a:t>
            </a:r>
            <a:r>
              <a:rPr lang="en-GB" baseline="30000">
                <a:latin typeface="Times New Roman" charset="0"/>
                <a:ea typeface="MS PGothic" charset="0"/>
                <a:cs typeface="MS PGothic" charset="0"/>
              </a:rPr>
              <a:t>1</a:t>
            </a:r>
          </a:p>
          <a:p>
            <a:pPr marL="357188" lvl="1" indent="-176213">
              <a:buFont typeface="Arial" charset="0"/>
              <a:buChar char="–"/>
            </a:pPr>
            <a:r>
              <a:rPr lang="en-GB">
                <a:latin typeface="Times New Roman" charset="0"/>
                <a:ea typeface="MS PGothic" charset="0"/>
                <a:sym typeface="Symbol" charset="0"/>
              </a:rPr>
              <a:t>’Hypertension’, systolic BP &gt;160 mm Hg</a:t>
            </a:r>
          </a:p>
          <a:p>
            <a:pPr marL="357188" lvl="1" indent="-176213">
              <a:buFont typeface="Arial" charset="0"/>
              <a:buChar char="–"/>
            </a:pPr>
            <a:r>
              <a:rPr lang="en-GB">
                <a:latin typeface="Times New Roman" charset="0"/>
                <a:ea typeface="MS PGothic" charset="0"/>
                <a:sym typeface="Symbol" charset="0"/>
              </a:rPr>
              <a:t>‘Abnormal kidney function’, the presence of chronic dialysis or renal transplantation or serum creatinine ≥200 μmol/l </a:t>
            </a:r>
          </a:p>
          <a:p>
            <a:pPr marL="357188" lvl="1" indent="-176213">
              <a:buFont typeface="Arial" charset="0"/>
              <a:buChar char="–"/>
            </a:pPr>
            <a:r>
              <a:rPr lang="en-GB">
                <a:latin typeface="Times New Roman" charset="0"/>
                <a:ea typeface="MS PGothic" charset="0"/>
                <a:sym typeface="Symbol" charset="0"/>
              </a:rPr>
              <a:t>‘Abnormal liver function’, chronic hepatic disease (e.g. cirrhosis) or biochemical evidence of significant hepatic derangement</a:t>
            </a:r>
          </a:p>
          <a:p>
            <a:pPr marL="357188" lvl="1" indent="-176213">
              <a:buFont typeface="Arial" charset="0"/>
              <a:buChar char="–"/>
            </a:pPr>
            <a:r>
              <a:rPr lang="en-GB">
                <a:latin typeface="Times New Roman" charset="0"/>
                <a:ea typeface="MS PGothic" charset="0"/>
                <a:sym typeface="Symbol" charset="0"/>
              </a:rPr>
              <a:t>Stroke (</a:t>
            </a:r>
            <a:r>
              <a:rPr lang="en-US">
                <a:latin typeface="Times New Roman" charset="0"/>
                <a:ea typeface="MS PGothic" charset="0"/>
                <a:sym typeface="Symbol" charset="0"/>
              </a:rPr>
              <a:t>previous history, particularly lacunar</a:t>
            </a:r>
            <a:r>
              <a:rPr lang="en-GB">
                <a:latin typeface="Times New Roman" charset="0"/>
                <a:ea typeface="MS PGothic" charset="0"/>
                <a:sym typeface="Symbol" charset="0"/>
              </a:rPr>
              <a:t>)</a:t>
            </a:r>
          </a:p>
          <a:p>
            <a:pPr marL="357188" lvl="1" indent="-176213">
              <a:buFont typeface="Arial" charset="0"/>
              <a:buChar char="–"/>
            </a:pPr>
            <a:r>
              <a:rPr lang="en-GB">
                <a:latin typeface="Times New Roman" charset="0"/>
                <a:ea typeface="MS PGothic" charset="0"/>
                <a:sym typeface="Symbol" charset="0"/>
              </a:rPr>
              <a:t>‘Bleeding’, previous bleeding history and/or predisposition to bleeding, e.g. bleeding diathesis, anaemia, etc. </a:t>
            </a:r>
          </a:p>
          <a:p>
            <a:pPr marL="357188" lvl="1" indent="-176213">
              <a:buFont typeface="Arial" charset="0"/>
              <a:buChar char="–"/>
            </a:pPr>
            <a:r>
              <a:rPr lang="en-GB">
                <a:latin typeface="Times New Roman" charset="0"/>
                <a:ea typeface="MS PGothic" charset="0"/>
                <a:sym typeface="Symbol" charset="0"/>
              </a:rPr>
              <a:t>‘Labile INRs’, unstable/high INRs or poor time in therapeutic range (e.g. &lt;60%)</a:t>
            </a:r>
          </a:p>
          <a:p>
            <a:pPr marL="357188" lvl="1" indent="-176213">
              <a:buFont typeface="Arial" charset="0"/>
              <a:buChar char="–"/>
            </a:pPr>
            <a:r>
              <a:rPr lang="en-GB">
                <a:latin typeface="Times New Roman" charset="0"/>
                <a:ea typeface="MS PGothic" charset="0"/>
                <a:sym typeface="Symbol" charset="0"/>
              </a:rPr>
              <a:t>‘Elderly age’, patients aged &gt;65 years</a:t>
            </a:r>
          </a:p>
          <a:p>
            <a:pPr marL="357188" lvl="1" indent="-176213">
              <a:buFont typeface="Arial" charset="0"/>
              <a:buChar char="–"/>
            </a:pPr>
            <a:r>
              <a:rPr lang="en-GB">
                <a:latin typeface="Times New Roman" charset="0"/>
                <a:ea typeface="MS PGothic" charset="0"/>
                <a:sym typeface="Symbol" charset="0"/>
              </a:rPr>
              <a:t>‘Drugs/alcohol’, concomitant use of drugs, such as antiplatelet agents, non­steroidal anti-inflammatory drugs, etc.</a:t>
            </a:r>
          </a:p>
          <a:p>
            <a:pPr marL="179388" indent="-179388"/>
            <a:endParaRPr lang="en-US">
              <a:latin typeface="Times New Roman" charset="0"/>
              <a:ea typeface="MS PGothic" charset="0"/>
              <a:cs typeface="MS PGothic" charset="0"/>
            </a:endParaRPr>
          </a:p>
          <a:p>
            <a:pPr marL="179388" indent="-179388"/>
            <a:r>
              <a:rPr lang="en-GB" b="1">
                <a:latin typeface="Times New Roman" charset="0"/>
                <a:ea typeface="MS PGothic" charset="0"/>
                <a:cs typeface="MS PGothic" charset="0"/>
              </a:rPr>
              <a:t>Reference</a:t>
            </a:r>
          </a:p>
          <a:p>
            <a:pPr marL="179388" indent="-179388">
              <a:buFont typeface="Calibri" charset="0"/>
              <a:buAutoNum type="arabicPeriod"/>
            </a:pPr>
            <a:r>
              <a:rPr lang="en-GB">
                <a:latin typeface="Times New Roman" charset="0"/>
                <a:ea typeface="MS PGothic" charset="0"/>
                <a:cs typeface="MS PGothic" charset="0"/>
              </a:rPr>
              <a:t>Pisters R </a:t>
            </a:r>
            <a:r>
              <a:rPr lang="en-GB" i="1">
                <a:latin typeface="Times New Roman" charset="0"/>
                <a:ea typeface="MS PGothic" charset="0"/>
                <a:cs typeface="MS PGothic" charset="0"/>
              </a:rPr>
              <a:t>et al</a:t>
            </a:r>
            <a:r>
              <a:rPr lang="en-GB">
                <a:latin typeface="Times New Roman" charset="0"/>
                <a:ea typeface="MS PGothic" charset="0"/>
                <a:cs typeface="MS PGothic" charset="0"/>
              </a:rPr>
              <a:t>. </a:t>
            </a:r>
            <a:r>
              <a:rPr lang="en-GB" i="1">
                <a:latin typeface="Times New Roman" charset="0"/>
                <a:ea typeface="MS PGothic" charset="0"/>
                <a:cs typeface="MS PGothic" charset="0"/>
              </a:rPr>
              <a:t>Chest </a:t>
            </a:r>
            <a:r>
              <a:rPr lang="en-GB">
                <a:latin typeface="Times New Roman" charset="0"/>
                <a:ea typeface="MS PGothic" charset="0"/>
                <a:cs typeface="MS PGothic" charset="0"/>
              </a:rPr>
              <a:t>2010</a:t>
            </a:r>
            <a:r>
              <a:rPr lang="en-US">
                <a:latin typeface="Times New Roman" charset="0"/>
                <a:ea typeface="MS PGothic" charset="0"/>
                <a:cs typeface="MS PGothic" charset="0"/>
              </a:rPr>
              <a:t>;138:1093–1100</a:t>
            </a:r>
            <a:endParaRPr lang="en-GB">
              <a:latin typeface="Times New Roman" charset="0"/>
              <a:ea typeface="MS PGothic" charset="0"/>
              <a:cs typeface="MS PGothic" charset="0"/>
            </a:endParaRPr>
          </a:p>
          <a:p>
            <a:pPr marL="179388" indent="-179388">
              <a:buFont typeface="Calibri" charset="0"/>
              <a:buAutoNum type="arabicPeriod"/>
            </a:pPr>
            <a:r>
              <a:rPr lang="en-GB">
                <a:latin typeface="Times New Roman" charset="0"/>
                <a:ea typeface="MS PGothic" charset="0"/>
                <a:cs typeface="MS PGothic" charset="0"/>
              </a:rPr>
              <a:t>C</a:t>
            </a:r>
            <a:r>
              <a:rPr lang="en-US">
                <a:latin typeface="Times New Roman" charset="0"/>
                <a:ea typeface="MS PGothic" charset="0"/>
                <a:cs typeface="MS PGothic" charset="0"/>
              </a:rPr>
              <a:t>amm AJ </a:t>
            </a:r>
            <a:r>
              <a:rPr lang="en-US" i="1">
                <a:latin typeface="Times New Roman" charset="0"/>
                <a:ea typeface="MS PGothic" charset="0"/>
                <a:cs typeface="MS PGothic" charset="0"/>
              </a:rPr>
              <a:t>et al</a:t>
            </a:r>
            <a:r>
              <a:rPr lang="en-US">
                <a:latin typeface="Times New Roman" charset="0"/>
                <a:ea typeface="MS PGothic" charset="0"/>
                <a:cs typeface="MS PGothic" charset="0"/>
              </a:rPr>
              <a:t>. </a:t>
            </a:r>
            <a:r>
              <a:rPr lang="en-US" i="1">
                <a:latin typeface="Times New Roman" charset="0"/>
                <a:ea typeface="MS PGothic" charset="0"/>
                <a:cs typeface="MS PGothic" charset="0"/>
              </a:rPr>
              <a:t>Eur Heart J</a:t>
            </a:r>
            <a:r>
              <a:rPr lang="en-US">
                <a:latin typeface="Times New Roman" charset="0"/>
                <a:ea typeface="MS PGothic" charset="0"/>
                <a:cs typeface="MS PGothic" charset="0"/>
              </a:rPr>
              <a:t> 2010;31:2369–2429</a:t>
            </a:r>
            <a:endParaRPr lang="en-GB">
              <a:latin typeface="Times New Roman" charset="0"/>
              <a:ea typeface="MS PGothic" charset="0"/>
              <a:cs typeface="MS PGothic" charset="0"/>
            </a:endParaRPr>
          </a:p>
        </p:txBody>
      </p:sp>
      <p:sp>
        <p:nvSpPr>
          <p:cNvPr id="103426" name="Slide Image Placeholder 6"/>
          <p:cNvSpPr>
            <a:spLocks noGrp="1" noRot="1" noChangeAspect="1" noTextEdit="1"/>
          </p:cNvSpPr>
          <p:nvPr>
            <p:ph type="sldImg"/>
          </p:nvPr>
        </p:nvSpPr>
        <p:spPr>
          <a:ln/>
        </p:spPr>
      </p:sp>
      <p:sp>
        <p:nvSpPr>
          <p:cNvPr id="10342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200">
                <a:solidFill>
                  <a:schemeClr val="tx1"/>
                </a:solidFill>
                <a:latin typeface="Comic Sans MS" charset="0"/>
                <a:ea typeface="MS PGothic" charset="0"/>
                <a:cs typeface="MS PGothic" charset="0"/>
              </a:defRPr>
            </a:lvl1pPr>
            <a:lvl2pPr marL="742950" indent="-285750" defTabSz="955675">
              <a:defRPr sz="2200">
                <a:solidFill>
                  <a:schemeClr val="tx1"/>
                </a:solidFill>
                <a:latin typeface="Comic Sans MS" charset="0"/>
                <a:ea typeface="MS PGothic" charset="0"/>
                <a:cs typeface="MS PGothic" charset="0"/>
              </a:defRPr>
            </a:lvl2pPr>
            <a:lvl3pPr marL="1143000" indent="-228600" defTabSz="955675">
              <a:defRPr sz="2200">
                <a:solidFill>
                  <a:schemeClr val="tx1"/>
                </a:solidFill>
                <a:latin typeface="Comic Sans MS" charset="0"/>
                <a:ea typeface="MS PGothic" charset="0"/>
                <a:cs typeface="MS PGothic" charset="0"/>
              </a:defRPr>
            </a:lvl3pPr>
            <a:lvl4pPr marL="1600200" indent="-228600" defTabSz="955675">
              <a:defRPr sz="2200">
                <a:solidFill>
                  <a:schemeClr val="tx1"/>
                </a:solidFill>
                <a:latin typeface="Comic Sans MS" charset="0"/>
                <a:ea typeface="MS PGothic" charset="0"/>
                <a:cs typeface="MS PGothic" charset="0"/>
              </a:defRPr>
            </a:lvl4pPr>
            <a:lvl5pPr marL="2057400" indent="-228600" defTabSz="955675">
              <a:defRPr sz="2200">
                <a:solidFill>
                  <a:schemeClr val="tx1"/>
                </a:solidFill>
                <a:latin typeface="Comic Sans MS" charset="0"/>
                <a:ea typeface="MS PGothic" charset="0"/>
                <a:cs typeface="MS PGothic" charset="0"/>
              </a:defRPr>
            </a:lvl5pPr>
            <a:lvl6pPr marL="2514600" indent="-228600" defTabSz="955675"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2971800" indent="-228600" defTabSz="955675"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3429000" indent="-228600" defTabSz="955675"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3886200" indent="-228600" defTabSz="955675"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pPr eaLnBrk="1" hangingPunct="1"/>
            <a:fld id="{9FA94ED3-A4B3-C140-B23F-9A86E6CC4050}" type="slidenum">
              <a:rPr lang="en-GB" sz="1200">
                <a:solidFill>
                  <a:srgbClr val="000000"/>
                </a:solidFill>
                <a:latin typeface="Arial" charset="0"/>
                <a:cs typeface="Arial" charset="0"/>
              </a:rPr>
              <a:pPr eaLnBrk="1" hangingPunct="1"/>
              <a:t>51</a:t>
            </a:fld>
            <a:endParaRPr lang="en-GB" sz="1200">
              <a:solidFill>
                <a:srgbClr val="000000"/>
              </a:solidFill>
              <a:latin typeface="Arial" charset="0"/>
              <a:cs typeface="Arial" charset="0"/>
            </a:endParaRPr>
          </a:p>
        </p:txBody>
      </p:sp>
      <p:sp>
        <p:nvSpPr>
          <p:cNvPr id="103428"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omic Sans MS" charset="0"/>
                <a:ea typeface="MS PGothic" charset="0"/>
                <a:cs typeface="MS PGothic" charset="0"/>
              </a:defRPr>
            </a:lvl1pPr>
            <a:lvl2pPr marL="742950" indent="-285750">
              <a:defRPr sz="2200">
                <a:solidFill>
                  <a:schemeClr val="tx1"/>
                </a:solidFill>
                <a:latin typeface="Comic Sans MS" charset="0"/>
                <a:ea typeface="MS PGothic" charset="0"/>
                <a:cs typeface="MS PGothic" charset="0"/>
              </a:defRPr>
            </a:lvl2pPr>
            <a:lvl3pPr marL="1143000" indent="-228600">
              <a:defRPr sz="2200">
                <a:solidFill>
                  <a:schemeClr val="tx1"/>
                </a:solidFill>
                <a:latin typeface="Comic Sans MS" charset="0"/>
                <a:ea typeface="MS PGothic" charset="0"/>
                <a:cs typeface="MS PGothic" charset="0"/>
              </a:defRPr>
            </a:lvl3pPr>
            <a:lvl4pPr marL="1600200" indent="-228600">
              <a:defRPr sz="2200">
                <a:solidFill>
                  <a:schemeClr val="tx1"/>
                </a:solidFill>
                <a:latin typeface="Comic Sans MS" charset="0"/>
                <a:ea typeface="MS PGothic" charset="0"/>
                <a:cs typeface="MS PGothic" charset="0"/>
              </a:defRPr>
            </a:lvl4pPr>
            <a:lvl5pPr marL="2057400" indent="-228600">
              <a:defRPr sz="22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pPr eaLnBrk="1" hangingPunct="1"/>
            <a:r>
              <a:rPr lang="en-US" sz="1200">
                <a:solidFill>
                  <a:srgbClr val="000000"/>
                </a:solidFill>
                <a:latin typeface="Arial" charset="0"/>
                <a:cs typeface="Arial" charset="0"/>
              </a:rPr>
              <a:t>Risk stratification for stroke and bleeding</a:t>
            </a:r>
            <a:endParaRPr lang="en-GB" sz="1200">
              <a:solidFill>
                <a:srgbClr val="000000"/>
              </a:solidFill>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A574151-8CD1-443B-A022-F4BA1DAE3B07}" type="slidenum">
              <a:rPr lang="it-IT" smtClean="0"/>
              <a:t>4</a:t>
            </a:fld>
            <a:endParaRPr lang="it-IT"/>
          </a:p>
        </p:txBody>
      </p:sp>
    </p:spTree>
    <p:extLst>
      <p:ext uri="{BB962C8B-B14F-4D97-AF65-F5344CB8AC3E}">
        <p14:creationId xmlns:p14="http://schemas.microsoft.com/office/powerpoint/2010/main" val="274610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7409" name="Slide Image Placeholder 1"/>
          <p:cNvSpPr>
            <a:spLocks noGrp="1" noRot="1" noChangeAspect="1" noTextEdit="1"/>
          </p:cNvSpPr>
          <p:nvPr>
            <p:ph type="sldImg"/>
          </p:nvPr>
        </p:nvSpPr>
        <p:spPr>
          <a:xfrm>
            <a:off x="1143000" y="685800"/>
            <a:ext cx="4573588" cy="3429000"/>
          </a:xfrm>
          <a:ln/>
        </p:spPr>
      </p:sp>
      <p:sp>
        <p:nvSpPr>
          <p:cNvPr id="3857410" name="Notes Placeholder 2"/>
          <p:cNvSpPr>
            <a:spLocks noGrp="1"/>
          </p:cNvSpPr>
          <p:nvPr>
            <p:ph type="body" idx="1"/>
          </p:nvPr>
        </p:nvSpPr>
        <p:spPr>
          <a:xfrm>
            <a:off x="685004" y="4343618"/>
            <a:ext cx="5487993" cy="4115237"/>
          </a:xfrm>
          <a:noFill/>
          <a:ln/>
        </p:spPr>
        <p:txBody>
          <a:bodyPr/>
          <a:lstStyle/>
          <a:p>
            <a:endParaRPr lang="de-DE" sz="1000" smtClean="0">
              <a:latin typeface="Helvetica Neue Light"/>
            </a:endParaRPr>
          </a:p>
        </p:txBody>
      </p:sp>
      <p:sp>
        <p:nvSpPr>
          <p:cNvPr id="3857411" name="Slide Number Placeholder 3"/>
          <p:cNvSpPr txBox="1">
            <a:spLocks noGrp="1"/>
          </p:cNvSpPr>
          <p:nvPr/>
        </p:nvSpPr>
        <p:spPr bwMode="auto">
          <a:xfrm>
            <a:off x="3883811" y="8684327"/>
            <a:ext cx="2972596" cy="458219"/>
          </a:xfrm>
          <a:prstGeom prst="rect">
            <a:avLst/>
          </a:prstGeom>
          <a:noFill/>
          <a:ln w="9525">
            <a:noFill/>
            <a:miter lim="800000"/>
            <a:headEnd/>
            <a:tailEnd/>
          </a:ln>
        </p:spPr>
        <p:txBody>
          <a:bodyPr lIns="91925" tIns="45962" rIns="91925" bIns="45962" anchor="b"/>
          <a:lstStyle/>
          <a:p>
            <a:pPr algn="r" defTabSz="919163"/>
            <a:fld id="{BFC8529A-0740-433F-9AE9-115CB638F81F}" type="slidenum">
              <a:rPr lang="en-GB" sz="1200">
                <a:solidFill>
                  <a:prstClr val="black"/>
                </a:solidFill>
              </a:rPr>
              <a:pPr algn="r" defTabSz="919163"/>
              <a:t>5</a:t>
            </a:fld>
            <a:endParaRPr lang="en-GB"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A966292-340D-487F-9551-03696CE51584}" type="slidenum">
              <a:rPr lang="it-IT">
                <a:solidFill>
                  <a:prstClr val="black"/>
                </a:solidFill>
              </a:rPr>
              <a:pPr/>
              <a:t>6</a:t>
            </a:fld>
            <a:endParaRPr lang="it-IT">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endParaRPr lang="it-IT"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mtClean="0"/>
              <a:t>Those at the highest risk of certain outcome (CV mortality) are often those NOT treated because of fear of risk of treatment</a:t>
            </a:r>
          </a:p>
          <a:p>
            <a:endParaRPr lang="en-US" smtClean="0"/>
          </a:p>
          <a:p>
            <a:r>
              <a:rPr lang="en-US" smtClean="0"/>
              <a:t>Highest risk population may see the greatest ABSOLUTE benefit in reduction of events given the high baseline risk </a:t>
            </a:r>
          </a:p>
          <a:p>
            <a:endParaRPr lang="it-IT"/>
          </a:p>
        </p:txBody>
      </p:sp>
      <p:sp>
        <p:nvSpPr>
          <p:cNvPr id="4" name="Segnaposto numero diapositiva 3"/>
          <p:cNvSpPr>
            <a:spLocks noGrp="1"/>
          </p:cNvSpPr>
          <p:nvPr>
            <p:ph type="sldNum" sz="quarter" idx="10"/>
          </p:nvPr>
        </p:nvSpPr>
        <p:spPr/>
        <p:txBody>
          <a:bodyPr/>
          <a:lstStyle/>
          <a:p>
            <a:fld id="{BA574151-8CD1-443B-A022-F4BA1DAE3B07}" type="slidenum">
              <a:rPr lang="it-IT" smtClean="0"/>
              <a:t>8</a:t>
            </a:fld>
            <a:endParaRPr lang="it-IT"/>
          </a:p>
        </p:txBody>
      </p:sp>
    </p:spTree>
    <p:extLst>
      <p:ext uri="{BB962C8B-B14F-4D97-AF65-F5344CB8AC3E}">
        <p14:creationId xmlns:p14="http://schemas.microsoft.com/office/powerpoint/2010/main" val="1042752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003" y="4337852"/>
            <a:ext cx="5480001" cy="4109542"/>
          </a:xfrm>
          <a:prstGeom prst="rect">
            <a:avLst/>
          </a:prstGeom>
        </p:spPr>
        <p:txBody>
          <a:bodyPr/>
          <a:lstStyle/>
          <a:p>
            <a:pPr marL="0" indent="0" defTabSz="423342">
              <a:buFont typeface="Arial" panose="020B0604020202020204" pitchFamily="34" charset="0"/>
              <a:buNone/>
              <a:defRPr/>
            </a:pPr>
            <a:r>
              <a:rPr lang="en-GB" sz="1000" dirty="0" err="1" smtClean="0">
                <a:solidFill>
                  <a:srgbClr val="858584"/>
                </a:solidFill>
                <a:latin typeface="Arial" panose="020B0604020202020204" pitchFamily="34" charset="0"/>
                <a:cs typeface="Arial" panose="020B0604020202020204" pitchFamily="34" charset="0"/>
              </a:rPr>
              <a:t>Tuttavia</a:t>
            </a:r>
            <a:r>
              <a:rPr lang="en-GB" sz="1000" dirty="0" smtClean="0">
                <a:solidFill>
                  <a:srgbClr val="858584"/>
                </a:solidFill>
                <a:latin typeface="Arial" panose="020B0604020202020204" pitchFamily="34" charset="0"/>
                <a:cs typeface="Arial" panose="020B0604020202020204" pitchFamily="34" charset="0"/>
              </a:rPr>
              <a:t>,</a:t>
            </a:r>
            <a:r>
              <a:rPr lang="en-GB" sz="1000" baseline="0" dirty="0" smtClean="0">
                <a:solidFill>
                  <a:srgbClr val="858584"/>
                </a:solidFill>
                <a:latin typeface="Arial" panose="020B0604020202020204" pitchFamily="34" charset="0"/>
                <a:cs typeface="Arial" panose="020B0604020202020204" pitchFamily="34" charset="0"/>
              </a:rPr>
              <a:t> la </a:t>
            </a:r>
            <a:r>
              <a:rPr lang="en-GB" sz="1000" baseline="0" dirty="0" err="1" smtClean="0">
                <a:solidFill>
                  <a:srgbClr val="858584"/>
                </a:solidFill>
                <a:latin typeface="Arial" panose="020B0604020202020204" pitchFamily="34" charset="0"/>
                <a:cs typeface="Arial" panose="020B0604020202020204" pitchFamily="34" charset="0"/>
              </a:rPr>
              <a:t>limitazione</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maggiore</a:t>
            </a:r>
            <a:r>
              <a:rPr lang="en-GB" sz="1000" baseline="0" dirty="0" smtClean="0">
                <a:solidFill>
                  <a:srgbClr val="858584"/>
                </a:solidFill>
                <a:latin typeface="Arial" panose="020B0604020202020204" pitchFamily="34" charset="0"/>
                <a:cs typeface="Arial" panose="020B0604020202020204" pitchFamily="34" charset="0"/>
              </a:rPr>
              <a:t> è data da </a:t>
            </a:r>
            <a:r>
              <a:rPr lang="en-GB" sz="1000" baseline="0" dirty="0" err="1" smtClean="0">
                <a:solidFill>
                  <a:srgbClr val="858584"/>
                </a:solidFill>
                <a:latin typeface="Arial" panose="020B0604020202020204" pitchFamily="34" charset="0"/>
                <a:cs typeface="Arial" panose="020B0604020202020204" pitchFamily="34" charset="0"/>
              </a:rPr>
              <a:t>una</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finestra</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terapeutica</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molto</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piccola</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che</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espone</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frequentemente</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il</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paziente</a:t>
            </a:r>
            <a:r>
              <a:rPr lang="en-GB" sz="1000" baseline="0" dirty="0" smtClean="0">
                <a:solidFill>
                  <a:srgbClr val="858584"/>
                </a:solidFill>
                <a:latin typeface="Arial" panose="020B0604020202020204" pitchFamily="34" charset="0"/>
                <a:cs typeface="Arial" panose="020B0604020202020204" pitchFamily="34" charset="0"/>
              </a:rPr>
              <a:t> a un </a:t>
            </a:r>
            <a:r>
              <a:rPr lang="en-GB" sz="1000" baseline="0" dirty="0" err="1" smtClean="0">
                <a:solidFill>
                  <a:srgbClr val="858584"/>
                </a:solidFill>
                <a:latin typeface="Arial" panose="020B0604020202020204" pitchFamily="34" charset="0"/>
                <a:cs typeface="Arial" panose="020B0604020202020204" pitchFamily="34" charset="0"/>
              </a:rPr>
              <a:t>rischio</a:t>
            </a:r>
            <a:r>
              <a:rPr lang="en-GB" sz="1000" baseline="0" dirty="0" smtClean="0">
                <a:solidFill>
                  <a:srgbClr val="858584"/>
                </a:solidFill>
                <a:latin typeface="Arial" panose="020B0604020202020204" pitchFamily="34" charset="0"/>
                <a:cs typeface="Arial" panose="020B0604020202020204" pitchFamily="34" charset="0"/>
              </a:rPr>
              <a:t> di </a:t>
            </a:r>
            <a:r>
              <a:rPr lang="en-GB" sz="1000" baseline="0" dirty="0" err="1" smtClean="0">
                <a:solidFill>
                  <a:srgbClr val="858584"/>
                </a:solidFill>
                <a:latin typeface="Arial" panose="020B0604020202020204" pitchFamily="34" charset="0"/>
                <a:cs typeface="Arial" panose="020B0604020202020204" pitchFamily="34" charset="0"/>
              </a:rPr>
              <a:t>evento</a:t>
            </a:r>
            <a:r>
              <a:rPr lang="en-GB" sz="1000" baseline="0" dirty="0" smtClean="0">
                <a:solidFill>
                  <a:srgbClr val="858584"/>
                </a:solidFill>
                <a:latin typeface="Arial" panose="020B0604020202020204" pitchFamily="34" charset="0"/>
                <a:cs typeface="Arial" panose="020B0604020202020204" pitchFamily="34" charset="0"/>
              </a:rPr>
              <a:t> </a:t>
            </a:r>
            <a:r>
              <a:rPr lang="en-GB" sz="1000" baseline="0" dirty="0" err="1" smtClean="0">
                <a:solidFill>
                  <a:srgbClr val="858584"/>
                </a:solidFill>
                <a:latin typeface="Arial" panose="020B0604020202020204" pitchFamily="34" charset="0"/>
                <a:cs typeface="Arial" panose="020B0604020202020204" pitchFamily="34" charset="0"/>
              </a:rPr>
              <a:t>emorragico</a:t>
            </a:r>
            <a:r>
              <a:rPr lang="en-GB" sz="1000" baseline="0" dirty="0" smtClean="0">
                <a:solidFill>
                  <a:srgbClr val="858584"/>
                </a:solidFill>
                <a:latin typeface="Arial" panose="020B0604020202020204" pitchFamily="34" charset="0"/>
                <a:cs typeface="Arial" panose="020B0604020202020204" pitchFamily="34" charset="0"/>
              </a:rPr>
              <a:t> o </a:t>
            </a:r>
            <a:r>
              <a:rPr lang="en-GB" sz="1000" baseline="0" dirty="0" err="1" smtClean="0">
                <a:solidFill>
                  <a:srgbClr val="858584"/>
                </a:solidFill>
                <a:latin typeface="Arial" panose="020B0604020202020204" pitchFamily="34" charset="0"/>
                <a:cs typeface="Arial" panose="020B0604020202020204" pitchFamily="34" charset="0"/>
              </a:rPr>
              <a:t>tromboembolico</a:t>
            </a:r>
            <a:r>
              <a:rPr lang="en-GB" sz="1000" baseline="0" dirty="0" smtClean="0">
                <a:solidFill>
                  <a:srgbClr val="858584"/>
                </a:solidFill>
                <a:latin typeface="Arial" panose="020B0604020202020204" pitchFamily="34" charset="0"/>
                <a:cs typeface="Arial" panose="020B0604020202020204" pitchFamily="34" charset="0"/>
              </a:rPr>
              <a:t>.</a:t>
            </a:r>
            <a:endParaRPr lang="en-GB" sz="1000" dirty="0">
              <a:solidFill>
                <a:srgbClr val="858584"/>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2CA8D9F-84D9-F04B-8C13-01C9734E6EA6}" type="slidenum">
              <a:rPr lang="en-GB" smtClean="0">
                <a:solidFill>
                  <a:prstClr val="black"/>
                </a:solidFill>
                <a:latin typeface="Calibri"/>
              </a:rPr>
              <a:pPr/>
              <a:t>9</a:t>
            </a:fld>
            <a:endParaRPr lang="en-GB" dirty="0">
              <a:solidFill>
                <a:prstClr val="black"/>
              </a:solidFill>
              <a:latin typeface="Calibri"/>
            </a:endParaRPr>
          </a:p>
        </p:txBody>
      </p:sp>
    </p:spTree>
    <p:extLst>
      <p:ext uri="{BB962C8B-B14F-4D97-AF65-F5344CB8AC3E}">
        <p14:creationId xmlns:p14="http://schemas.microsoft.com/office/powerpoint/2010/main" val="46798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mtClean="0"/>
              <a:t>Methods—Patients with atrial fibrillation were prospectively identified and followed to hospital discharge. Enrolled</a:t>
            </a:r>
          </a:p>
          <a:p>
            <a:r>
              <a:rPr lang="en-US" smtClean="0"/>
              <a:t>patients were 65 years of age, not taking warfarin on admission, and had their longitudinal care provided at our</a:t>
            </a:r>
          </a:p>
          <a:p>
            <a:r>
              <a:rPr lang="en-US" smtClean="0"/>
              <a:t>institution. Predictors of warfarin use were determined and physician-cited contraindications were compared across age</a:t>
            </a:r>
          </a:p>
          <a:p>
            <a:r>
              <a:rPr lang="en-US" smtClean="0"/>
              <a:t>groups.</a:t>
            </a:r>
          </a:p>
          <a:p>
            <a:r>
              <a:rPr lang="en-US" smtClean="0"/>
              <a:t>Results—</a:t>
            </a:r>
            <a:r>
              <a:rPr lang="en-US" smtClean="0">
                <a:solidFill>
                  <a:srgbClr val="FF0000"/>
                </a:solidFill>
              </a:rPr>
              <a:t>Fifty-one percent </a:t>
            </a:r>
            <a:r>
              <a:rPr lang="en-US" smtClean="0"/>
              <a:t>(n206) of patients were discharged on warfarin: 75% of those 65 to 69 years of age, 59% 70</a:t>
            </a:r>
          </a:p>
          <a:p>
            <a:r>
              <a:rPr lang="en-US" smtClean="0"/>
              <a:t>to 79, 45% 80 to 89, and 24% age 90 years. Of the remaining 199 patients, 83% had 2 major risk factors for stroke,</a:t>
            </a:r>
          </a:p>
          <a:p>
            <a:r>
              <a:rPr lang="en-US" smtClean="0"/>
              <a:t>and 98% were felt to have contraindications including nearly 25% who were unable to tolerate warfarin in the past.</a:t>
            </a:r>
          </a:p>
          <a:p>
            <a:r>
              <a:rPr lang="en-US" smtClean="0"/>
              <a:t>Among patients age 80, falling was the most often physician-cited reason for not prescribing warfarin (41%) followed</a:t>
            </a:r>
          </a:p>
          <a:p>
            <a:r>
              <a:rPr lang="en-US" smtClean="0"/>
              <a:t>by hemorrhage (28%).</a:t>
            </a:r>
          </a:p>
          <a:p>
            <a:r>
              <a:rPr lang="en-US" smtClean="0"/>
              <a:t>Conclusion—Our findings suggest that many elderly patients at high risk for stroke may not be optimal candidates for</a:t>
            </a:r>
          </a:p>
          <a:p>
            <a:r>
              <a:rPr lang="en-US" smtClean="0"/>
              <a:t>anticoagulant therapy. There is a pressing need for alternative stroke prevention strategies for this expanding patient</a:t>
            </a:r>
          </a:p>
          <a:p>
            <a:r>
              <a:rPr lang="en-US" smtClean="0"/>
              <a:t>population</a:t>
            </a:r>
            <a:endParaRPr lang="it-IT"/>
          </a:p>
        </p:txBody>
      </p:sp>
      <p:sp>
        <p:nvSpPr>
          <p:cNvPr id="4" name="Segnaposto numero diapositiva 3"/>
          <p:cNvSpPr>
            <a:spLocks noGrp="1"/>
          </p:cNvSpPr>
          <p:nvPr>
            <p:ph type="sldNum" sz="quarter" idx="10"/>
          </p:nvPr>
        </p:nvSpPr>
        <p:spPr/>
        <p:txBody>
          <a:bodyPr/>
          <a:lstStyle/>
          <a:p>
            <a:fld id="{BA574151-8CD1-443B-A022-F4BA1DAE3B07}" type="slidenum">
              <a:rPr lang="it-IT" smtClean="0"/>
              <a:t>10</a:t>
            </a:fld>
            <a:endParaRPr lang="it-IT"/>
          </a:p>
        </p:txBody>
      </p:sp>
    </p:spTree>
    <p:extLst>
      <p:ext uri="{BB962C8B-B14F-4D97-AF65-F5344CB8AC3E}">
        <p14:creationId xmlns:p14="http://schemas.microsoft.com/office/powerpoint/2010/main" val="418399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otes Placeholder 2"/>
          <p:cNvSpPr>
            <a:spLocks noGrp="1"/>
          </p:cNvSpPr>
          <p:nvPr>
            <p:ph type="body" idx="1"/>
          </p:nvPr>
        </p:nvSpPr>
        <p:spPr>
          <a:noFill/>
        </p:spPr>
        <p:txBody>
          <a:bodyPr/>
          <a:lstStyle/>
          <a:p>
            <a:r>
              <a:rPr lang="en-US" altLang="it-IT" sz="900" dirty="0" smtClean="0"/>
              <a:t>Ma quale </a:t>
            </a:r>
            <a:r>
              <a:rPr lang="en-US" altLang="it-IT" sz="900" dirty="0" err="1" smtClean="0"/>
              <a:t>uso</a:t>
            </a:r>
            <a:r>
              <a:rPr lang="en-US" altLang="it-IT" sz="900" dirty="0" smtClean="0"/>
              <a:t> </a:t>
            </a:r>
            <a:r>
              <a:rPr lang="en-US" altLang="it-IT" sz="900" dirty="0" err="1" smtClean="0"/>
              <a:t>si</a:t>
            </a:r>
            <a:r>
              <a:rPr lang="en-US" altLang="it-IT" sz="900" dirty="0" smtClean="0"/>
              <a:t> </a:t>
            </a:r>
            <a:r>
              <a:rPr lang="en-US" altLang="it-IT" sz="900" dirty="0" err="1" smtClean="0"/>
              <a:t>sta</a:t>
            </a:r>
            <a:r>
              <a:rPr lang="en-US" altLang="it-IT" sz="900" dirty="0" smtClean="0"/>
              <a:t> </a:t>
            </a:r>
            <a:r>
              <a:rPr lang="en-US" altLang="it-IT" sz="900" dirty="0" err="1" smtClean="0"/>
              <a:t>facendo</a:t>
            </a:r>
            <a:r>
              <a:rPr lang="en-US" altLang="it-IT" sz="900" dirty="0" smtClean="0"/>
              <a:t> </a:t>
            </a:r>
            <a:r>
              <a:rPr lang="en-US" altLang="it-IT" sz="900" dirty="0" err="1" smtClean="0"/>
              <a:t>della</a:t>
            </a:r>
            <a:r>
              <a:rPr lang="en-US" altLang="it-IT" sz="900" dirty="0" smtClean="0"/>
              <a:t> </a:t>
            </a:r>
            <a:r>
              <a:rPr lang="en-US" altLang="it-IT" sz="900" dirty="0" err="1" smtClean="0"/>
              <a:t>terapia</a:t>
            </a:r>
            <a:r>
              <a:rPr lang="en-US" altLang="it-IT" sz="900" dirty="0" smtClean="0"/>
              <a:t> </a:t>
            </a:r>
            <a:r>
              <a:rPr lang="en-US" altLang="it-IT" sz="900" dirty="0" err="1" smtClean="0"/>
              <a:t>anticoagulante</a:t>
            </a:r>
            <a:r>
              <a:rPr lang="en-US" altLang="it-IT" sz="900" dirty="0" smtClean="0"/>
              <a:t>?</a:t>
            </a:r>
          </a:p>
          <a:p>
            <a:r>
              <a:rPr lang="en-US" altLang="it-IT" sz="900" dirty="0" err="1" smtClean="0"/>
              <a:t>Questo</a:t>
            </a:r>
            <a:r>
              <a:rPr lang="en-US" altLang="it-IT" sz="900" dirty="0" smtClean="0"/>
              <a:t> è </a:t>
            </a:r>
            <a:r>
              <a:rPr lang="en-US" altLang="it-IT" sz="900" dirty="0" err="1" smtClean="0"/>
              <a:t>il</a:t>
            </a:r>
            <a:r>
              <a:rPr lang="en-US" altLang="it-IT" sz="900" dirty="0" smtClean="0"/>
              <a:t> </a:t>
            </a:r>
            <a:r>
              <a:rPr lang="en-US" altLang="it-IT" sz="900" dirty="0" err="1" smtClean="0"/>
              <a:t>dato</a:t>
            </a:r>
            <a:r>
              <a:rPr lang="en-US" altLang="it-IT" sz="900" dirty="0" smtClean="0"/>
              <a:t> </a:t>
            </a:r>
            <a:r>
              <a:rPr lang="en-US" altLang="it-IT" sz="900" dirty="0" err="1" smtClean="0"/>
              <a:t>ancora</a:t>
            </a:r>
            <a:r>
              <a:rPr lang="en-US" altLang="it-IT" sz="900" dirty="0" smtClean="0"/>
              <a:t> </a:t>
            </a:r>
            <a:r>
              <a:rPr lang="en-US" altLang="it-IT" sz="900" dirty="0" err="1" smtClean="0"/>
              <a:t>più</a:t>
            </a:r>
            <a:r>
              <a:rPr lang="en-US" altLang="it-IT" sz="900" dirty="0" smtClean="0"/>
              <a:t> </a:t>
            </a:r>
            <a:r>
              <a:rPr lang="en-US" altLang="it-IT" sz="900" dirty="0" err="1" smtClean="0"/>
              <a:t>recente</a:t>
            </a:r>
            <a:r>
              <a:rPr lang="en-US" altLang="it-IT" sz="900" dirty="0" smtClean="0"/>
              <a:t> (in </a:t>
            </a:r>
            <a:r>
              <a:rPr lang="en-US" altLang="it-IT" sz="900" dirty="0" err="1" smtClean="0"/>
              <a:t>corso</a:t>
            </a:r>
            <a:r>
              <a:rPr lang="en-US" altLang="it-IT" sz="900" dirty="0" smtClean="0"/>
              <a:t> di </a:t>
            </a:r>
            <a:r>
              <a:rPr lang="en-US" altLang="it-IT" sz="900" dirty="0" err="1" smtClean="0"/>
              <a:t>pubblicazione</a:t>
            </a:r>
            <a:r>
              <a:rPr lang="en-US" altLang="it-IT" sz="900" dirty="0" smtClean="0"/>
              <a:t>): </a:t>
            </a:r>
            <a:r>
              <a:rPr lang="en-US" altLang="it-IT" sz="900" dirty="0" err="1" smtClean="0"/>
              <a:t>si</a:t>
            </a:r>
            <a:r>
              <a:rPr lang="en-US" altLang="it-IT" sz="900" dirty="0" smtClean="0"/>
              <a:t> </a:t>
            </a:r>
            <a:r>
              <a:rPr lang="en-US" altLang="it-IT" sz="900" dirty="0" err="1" smtClean="0"/>
              <a:t>tratta</a:t>
            </a:r>
            <a:r>
              <a:rPr lang="en-US" altLang="it-IT" sz="900" dirty="0" smtClean="0"/>
              <a:t> </a:t>
            </a:r>
            <a:r>
              <a:rPr lang="en-US" altLang="it-IT" sz="900" dirty="0" err="1" smtClean="0"/>
              <a:t>delle</a:t>
            </a:r>
            <a:r>
              <a:rPr lang="en-US" altLang="it-IT" sz="900" dirty="0" smtClean="0"/>
              <a:t> prime due </a:t>
            </a:r>
            <a:r>
              <a:rPr lang="en-US" altLang="it-IT" sz="900" dirty="0" err="1" smtClean="0"/>
              <a:t>coorti</a:t>
            </a:r>
            <a:r>
              <a:rPr lang="en-US" altLang="it-IT" sz="900" dirty="0" smtClean="0"/>
              <a:t> del </a:t>
            </a:r>
            <a:r>
              <a:rPr lang="en-US" altLang="it-IT" sz="900" dirty="0" err="1" smtClean="0"/>
              <a:t>registro</a:t>
            </a:r>
            <a:r>
              <a:rPr lang="en-US" altLang="it-IT" sz="900" dirty="0" smtClean="0"/>
              <a:t> </a:t>
            </a:r>
            <a:r>
              <a:rPr lang="en-US" altLang="it-IT" sz="900" dirty="0" err="1" smtClean="0"/>
              <a:t>internazionale</a:t>
            </a:r>
            <a:r>
              <a:rPr lang="en-US" altLang="it-IT" sz="900" dirty="0" smtClean="0"/>
              <a:t> GARFIELD. </a:t>
            </a:r>
          </a:p>
          <a:p>
            <a:r>
              <a:rPr lang="en-US" altLang="it-IT" sz="900" dirty="0" smtClean="0"/>
              <a:t>Il </a:t>
            </a:r>
            <a:r>
              <a:rPr lang="en-US" altLang="it-IT" sz="900" dirty="0" err="1" smtClean="0"/>
              <a:t>registro</a:t>
            </a:r>
            <a:r>
              <a:rPr lang="en-US" altLang="it-IT" sz="900" dirty="0" smtClean="0"/>
              <a:t> ha </a:t>
            </a:r>
            <a:r>
              <a:rPr lang="en-US" altLang="it-IT" sz="900" dirty="0" err="1" smtClean="0"/>
              <a:t>l’obiettivo</a:t>
            </a:r>
            <a:r>
              <a:rPr lang="en-US" altLang="it-IT" sz="900" dirty="0" smtClean="0"/>
              <a:t> di </a:t>
            </a:r>
            <a:r>
              <a:rPr lang="en-US" altLang="it-IT" sz="900" dirty="0" err="1" smtClean="0"/>
              <a:t>valutare</a:t>
            </a:r>
            <a:r>
              <a:rPr lang="en-US" altLang="it-IT" sz="900" dirty="0" smtClean="0"/>
              <a:t> circa 52.000 </a:t>
            </a:r>
            <a:r>
              <a:rPr lang="en-US" altLang="it-IT" sz="900" dirty="0" err="1" smtClean="0"/>
              <a:t>pazienti</a:t>
            </a:r>
            <a:r>
              <a:rPr lang="en-US" altLang="it-IT" sz="900" dirty="0" smtClean="0"/>
              <a:t> con </a:t>
            </a:r>
            <a:r>
              <a:rPr lang="en-US" altLang="it-IT" sz="900" dirty="0" err="1" smtClean="0"/>
              <a:t>nuova</a:t>
            </a:r>
            <a:r>
              <a:rPr lang="en-US" altLang="it-IT" sz="900" dirty="0" smtClean="0"/>
              <a:t> </a:t>
            </a:r>
            <a:r>
              <a:rPr lang="en-US" altLang="it-IT" sz="900" dirty="0" err="1" smtClean="0"/>
              <a:t>diagnosi</a:t>
            </a:r>
            <a:r>
              <a:rPr lang="en-US" altLang="it-IT" sz="900" dirty="0" smtClean="0"/>
              <a:t> di FANV e ha </a:t>
            </a:r>
            <a:r>
              <a:rPr lang="en-US" altLang="it-IT" sz="900" dirty="0" err="1" smtClean="0"/>
              <a:t>il</a:t>
            </a:r>
            <a:r>
              <a:rPr lang="en-US" altLang="it-IT" sz="900" dirty="0" smtClean="0"/>
              <a:t> </a:t>
            </a:r>
            <a:r>
              <a:rPr lang="en-US" altLang="it-IT" sz="900" dirty="0" err="1" smtClean="0"/>
              <a:t>punto</a:t>
            </a:r>
            <a:r>
              <a:rPr lang="en-US" altLang="it-IT" sz="900" dirty="0" smtClean="0"/>
              <a:t> di </a:t>
            </a:r>
            <a:r>
              <a:rPr lang="en-US" altLang="it-IT" sz="900" dirty="0" err="1" smtClean="0"/>
              <a:t>forza</a:t>
            </a:r>
            <a:r>
              <a:rPr lang="en-US" altLang="it-IT" sz="900" dirty="0" smtClean="0"/>
              <a:t> </a:t>
            </a:r>
            <a:r>
              <a:rPr lang="en-US" altLang="it-IT" sz="900" dirty="0" err="1" smtClean="0"/>
              <a:t>negli</a:t>
            </a:r>
            <a:r>
              <a:rPr lang="en-US" altLang="it-IT" sz="900" dirty="0" smtClean="0"/>
              <a:t> standard </a:t>
            </a:r>
            <a:r>
              <a:rPr lang="en-US" altLang="it-IT" sz="900" dirty="0" err="1" smtClean="0"/>
              <a:t>accademici</a:t>
            </a:r>
            <a:r>
              <a:rPr lang="en-US" altLang="it-IT" sz="900" dirty="0" smtClean="0"/>
              <a:t> </a:t>
            </a:r>
            <a:r>
              <a:rPr lang="en-US" altLang="it-IT" sz="900" dirty="0" err="1" smtClean="0"/>
              <a:t>ed</a:t>
            </a:r>
            <a:r>
              <a:rPr lang="en-US" altLang="it-IT" sz="900" dirty="0" smtClean="0"/>
              <a:t> </a:t>
            </a:r>
            <a:r>
              <a:rPr lang="en-US" altLang="it-IT" sz="900" dirty="0" err="1" smtClean="0"/>
              <a:t>etici</a:t>
            </a:r>
            <a:r>
              <a:rPr lang="en-US" altLang="it-IT" sz="900" dirty="0" smtClean="0"/>
              <a:t> molto </a:t>
            </a:r>
            <a:r>
              <a:rPr lang="en-US" altLang="it-IT" sz="900" dirty="0" err="1" smtClean="0"/>
              <a:t>elevati</a:t>
            </a:r>
            <a:r>
              <a:rPr lang="en-US" altLang="it-IT" sz="900" dirty="0" smtClean="0"/>
              <a:t> </a:t>
            </a:r>
            <a:r>
              <a:rPr lang="en-US" altLang="it-IT" sz="900" dirty="0" err="1" smtClean="0"/>
              <a:t>che</a:t>
            </a:r>
            <a:r>
              <a:rPr lang="en-US" altLang="it-IT" sz="900" dirty="0" smtClean="0"/>
              <a:t> lo </a:t>
            </a:r>
            <a:r>
              <a:rPr lang="en-US" altLang="it-IT" sz="900" dirty="0" err="1" smtClean="0"/>
              <a:t>rendono</a:t>
            </a:r>
            <a:r>
              <a:rPr lang="en-US" altLang="it-IT" sz="900" dirty="0" smtClean="0"/>
              <a:t> </a:t>
            </a:r>
            <a:r>
              <a:rPr lang="en-US" altLang="it-IT" sz="900" dirty="0" err="1" smtClean="0"/>
              <a:t>piuttosto</a:t>
            </a:r>
            <a:r>
              <a:rPr lang="en-US" altLang="it-IT" sz="900" dirty="0" smtClean="0"/>
              <a:t> </a:t>
            </a:r>
            <a:r>
              <a:rPr lang="en-US" altLang="it-IT" sz="900" dirty="0" err="1" smtClean="0"/>
              <a:t>unico</a:t>
            </a:r>
            <a:r>
              <a:rPr lang="en-US" altLang="it-IT" sz="900" dirty="0" smtClean="0"/>
              <a:t> </a:t>
            </a:r>
            <a:r>
              <a:rPr lang="en-US" altLang="it-IT" sz="900" dirty="0" err="1" smtClean="0"/>
              <a:t>nel</a:t>
            </a:r>
            <a:r>
              <a:rPr lang="en-US" altLang="it-IT" sz="900" dirty="0" smtClean="0"/>
              <a:t> panorama </a:t>
            </a:r>
            <a:r>
              <a:rPr lang="en-US" altLang="it-IT" sz="900" dirty="0" err="1" smtClean="0"/>
              <a:t>dei</a:t>
            </a:r>
            <a:r>
              <a:rPr lang="en-US" altLang="it-IT" sz="900" dirty="0" smtClean="0"/>
              <a:t> </a:t>
            </a:r>
            <a:r>
              <a:rPr lang="en-US" altLang="it-IT" sz="900" dirty="0" err="1" smtClean="0"/>
              <a:t>registri</a:t>
            </a:r>
            <a:r>
              <a:rPr lang="en-US" altLang="it-IT" sz="900" dirty="0" smtClean="0"/>
              <a:t> </a:t>
            </a:r>
            <a:r>
              <a:rPr lang="en-US" altLang="it-IT" sz="900" dirty="0" err="1" smtClean="0"/>
              <a:t>internazionali</a:t>
            </a:r>
            <a:r>
              <a:rPr lang="en-US" altLang="it-IT" sz="900" dirty="0" smtClean="0"/>
              <a:t>.</a:t>
            </a:r>
          </a:p>
          <a:p>
            <a:r>
              <a:rPr lang="en-US" altLang="it-IT" sz="900" dirty="0" smtClean="0"/>
              <a:t>In </a:t>
            </a:r>
            <a:r>
              <a:rPr lang="en-US" altLang="it-IT" sz="900" dirty="0" err="1" smtClean="0"/>
              <a:t>questo</a:t>
            </a:r>
            <a:r>
              <a:rPr lang="en-US" altLang="it-IT" sz="900" dirty="0" smtClean="0"/>
              <a:t> </a:t>
            </a:r>
            <a:r>
              <a:rPr lang="en-US" altLang="it-IT" sz="900" dirty="0" err="1" smtClean="0"/>
              <a:t>manoscritto</a:t>
            </a:r>
            <a:r>
              <a:rPr lang="en-US" altLang="it-IT" sz="900" dirty="0" smtClean="0"/>
              <a:t> </a:t>
            </a:r>
            <a:r>
              <a:rPr lang="en-US" altLang="it-IT" sz="900" dirty="0" err="1" smtClean="0"/>
              <a:t>si</a:t>
            </a:r>
            <a:r>
              <a:rPr lang="en-US" altLang="it-IT" sz="900" dirty="0" smtClean="0"/>
              <a:t> </a:t>
            </a:r>
            <a:r>
              <a:rPr lang="en-US" altLang="it-IT" sz="900" dirty="0" err="1" smtClean="0"/>
              <a:t>valuta</a:t>
            </a:r>
            <a:r>
              <a:rPr lang="en-US" altLang="it-IT" sz="900" dirty="0" smtClean="0"/>
              <a:t> </a:t>
            </a:r>
            <a:r>
              <a:rPr lang="en-US" altLang="it-IT" sz="900" dirty="0" err="1" smtClean="0"/>
              <a:t>il</a:t>
            </a:r>
            <a:r>
              <a:rPr lang="en-US" altLang="it-IT" sz="900" dirty="0" smtClean="0"/>
              <a:t> </a:t>
            </a:r>
            <a:r>
              <a:rPr lang="en-US" altLang="it-IT" sz="900" b="1" dirty="0" err="1" smtClean="0"/>
              <a:t>tasso</a:t>
            </a:r>
            <a:r>
              <a:rPr lang="en-US" altLang="it-IT" sz="900" b="1" dirty="0" smtClean="0"/>
              <a:t> di </a:t>
            </a:r>
            <a:r>
              <a:rPr lang="en-US" altLang="it-IT" sz="900" b="1" dirty="0" err="1" smtClean="0"/>
              <a:t>eventi</a:t>
            </a:r>
            <a:r>
              <a:rPr lang="en-US" altLang="it-IT" sz="900" b="1" dirty="0" smtClean="0"/>
              <a:t> a 2 </a:t>
            </a:r>
            <a:r>
              <a:rPr lang="en-US" altLang="it-IT" sz="900" b="1" dirty="0" err="1" smtClean="0"/>
              <a:t>anni</a:t>
            </a:r>
            <a:r>
              <a:rPr lang="en-US" altLang="it-IT" sz="900" b="1" dirty="0" smtClean="0"/>
              <a:t> per </a:t>
            </a:r>
            <a:r>
              <a:rPr lang="en-US" altLang="it-IT" sz="900" b="1" dirty="0" err="1" smtClean="0"/>
              <a:t>mortalità</a:t>
            </a:r>
            <a:r>
              <a:rPr lang="en-US" altLang="it-IT" sz="900" b="1" dirty="0" smtClean="0"/>
              <a:t> per </a:t>
            </a:r>
            <a:r>
              <a:rPr lang="en-US" altLang="it-IT" sz="900" b="1" dirty="0" err="1" smtClean="0"/>
              <a:t>tutte</a:t>
            </a:r>
            <a:r>
              <a:rPr lang="en-US" altLang="it-IT" sz="900" b="1" dirty="0" smtClean="0"/>
              <a:t> le cause, stroke/</a:t>
            </a:r>
            <a:r>
              <a:rPr lang="en-US" altLang="it-IT" sz="900" b="1" dirty="0" err="1" smtClean="0"/>
              <a:t>embolia</a:t>
            </a:r>
            <a:r>
              <a:rPr lang="en-US" altLang="it-IT" sz="900" b="1" dirty="0" smtClean="0"/>
              <a:t> </a:t>
            </a:r>
            <a:r>
              <a:rPr lang="en-US" altLang="it-IT" sz="900" b="1" dirty="0" err="1" smtClean="0"/>
              <a:t>sistemica</a:t>
            </a:r>
            <a:r>
              <a:rPr lang="en-US" altLang="it-IT" sz="900" b="1" dirty="0" smtClean="0"/>
              <a:t> e </a:t>
            </a:r>
            <a:r>
              <a:rPr lang="en-US" altLang="it-IT" sz="900" b="1" dirty="0" err="1" smtClean="0"/>
              <a:t>sanguinamenti</a:t>
            </a:r>
            <a:r>
              <a:rPr lang="en-US" altLang="it-IT" sz="900" b="1" dirty="0" smtClean="0"/>
              <a:t> </a:t>
            </a:r>
            <a:r>
              <a:rPr lang="en-US" altLang="it-IT" sz="900" b="1" dirty="0" err="1" smtClean="0"/>
              <a:t>maggiori</a:t>
            </a:r>
            <a:r>
              <a:rPr lang="en-US" altLang="it-IT" sz="900" b="1" dirty="0" smtClean="0"/>
              <a:t> </a:t>
            </a:r>
            <a:r>
              <a:rPr lang="en-US" altLang="it-IT" sz="900" b="1" dirty="0" err="1" smtClean="0"/>
              <a:t>nelle</a:t>
            </a:r>
            <a:r>
              <a:rPr lang="en-US" altLang="it-IT" sz="900" b="1" dirty="0" smtClean="0"/>
              <a:t> prime due </a:t>
            </a:r>
            <a:r>
              <a:rPr lang="en-US" altLang="it-IT" sz="900" b="1" dirty="0" err="1" smtClean="0"/>
              <a:t>coorti</a:t>
            </a:r>
            <a:r>
              <a:rPr lang="en-US" altLang="it-IT" sz="900" b="1" dirty="0" smtClean="0"/>
              <a:t> (17.162 </a:t>
            </a:r>
            <a:r>
              <a:rPr lang="en-US" altLang="it-IT" sz="900" b="1" dirty="0" err="1" smtClean="0"/>
              <a:t>pazienti</a:t>
            </a:r>
            <a:r>
              <a:rPr lang="en-US" altLang="it-IT" sz="900" b="1" dirty="0" smtClean="0"/>
              <a:t>)</a:t>
            </a:r>
            <a:r>
              <a:rPr lang="en-US" altLang="it-IT" sz="900" dirty="0" smtClean="0"/>
              <a:t> e I </a:t>
            </a:r>
            <a:r>
              <a:rPr lang="en-US" altLang="it-IT" sz="900" dirty="0" err="1" smtClean="0"/>
              <a:t>fattori</a:t>
            </a:r>
            <a:r>
              <a:rPr lang="en-US" altLang="it-IT" sz="900" dirty="0" smtClean="0"/>
              <a:t> </a:t>
            </a:r>
            <a:r>
              <a:rPr lang="en-US" altLang="it-IT" sz="900" dirty="0" err="1" smtClean="0"/>
              <a:t>che</a:t>
            </a:r>
            <a:r>
              <a:rPr lang="en-US" altLang="it-IT" sz="900" dirty="0" smtClean="0"/>
              <a:t> </a:t>
            </a:r>
            <a:r>
              <a:rPr lang="en-US" altLang="it-IT" sz="900" dirty="0" err="1" smtClean="0"/>
              <a:t>contribuiscono</a:t>
            </a:r>
            <a:r>
              <a:rPr lang="en-US" altLang="it-IT" sz="900" dirty="0" smtClean="0"/>
              <a:t> a </a:t>
            </a:r>
            <a:r>
              <a:rPr lang="en-US" altLang="it-IT" sz="900" dirty="0" err="1" smtClean="0"/>
              <a:t>questi</a:t>
            </a:r>
            <a:r>
              <a:rPr lang="en-US" altLang="it-IT" sz="900" dirty="0" smtClean="0"/>
              <a:t> </a:t>
            </a:r>
            <a:r>
              <a:rPr lang="en-US" altLang="it-IT" sz="900" dirty="0" err="1" smtClean="0"/>
              <a:t>eventi</a:t>
            </a:r>
            <a:r>
              <a:rPr lang="en-US" altLang="it-IT" sz="900" dirty="0" smtClean="0"/>
              <a:t>.</a:t>
            </a:r>
          </a:p>
          <a:p>
            <a:r>
              <a:rPr lang="en-US" altLang="it-IT" sz="900" dirty="0" smtClean="0"/>
              <a:t>I </a:t>
            </a:r>
            <a:r>
              <a:rPr lang="en-US" altLang="it-IT" sz="900" dirty="0" err="1" smtClean="0"/>
              <a:t>pazienti</a:t>
            </a:r>
            <a:r>
              <a:rPr lang="en-US" altLang="it-IT" sz="900" dirty="0" smtClean="0"/>
              <a:t> </a:t>
            </a:r>
            <a:r>
              <a:rPr lang="en-US" altLang="it-IT" sz="900" dirty="0" err="1" smtClean="0"/>
              <a:t>sono</a:t>
            </a:r>
            <a:r>
              <a:rPr lang="en-US" altLang="it-IT" sz="900" dirty="0" smtClean="0"/>
              <a:t> </a:t>
            </a:r>
            <a:r>
              <a:rPr lang="en-US" altLang="it-IT" sz="900" dirty="0" err="1" smtClean="0"/>
              <a:t>stati</a:t>
            </a:r>
            <a:r>
              <a:rPr lang="en-US" altLang="it-IT" sz="900" dirty="0" smtClean="0"/>
              <a:t> </a:t>
            </a:r>
            <a:r>
              <a:rPr lang="en-US" altLang="it-IT" sz="900" dirty="0" err="1" smtClean="0"/>
              <a:t>arruolati</a:t>
            </a:r>
            <a:r>
              <a:rPr lang="en-US" altLang="it-IT" sz="900" dirty="0" smtClean="0"/>
              <a:t>  dal </a:t>
            </a:r>
            <a:r>
              <a:rPr lang="en-US" altLang="it-IT" sz="900" dirty="0" err="1" smtClean="0"/>
              <a:t>marzo</a:t>
            </a:r>
            <a:r>
              <a:rPr lang="en-US" altLang="it-IT" sz="900" dirty="0" smtClean="0"/>
              <a:t> 2010 al </a:t>
            </a:r>
            <a:r>
              <a:rPr lang="en-US" altLang="it-IT" sz="900" dirty="0" err="1" smtClean="0"/>
              <a:t>giugno</a:t>
            </a:r>
            <a:r>
              <a:rPr lang="en-US" altLang="it-IT" sz="900" dirty="0" smtClean="0"/>
              <a:t> 2013 da 858 </a:t>
            </a:r>
            <a:r>
              <a:rPr lang="en-US" altLang="it-IT" sz="900" dirty="0" err="1" smtClean="0"/>
              <a:t>centri</a:t>
            </a:r>
            <a:r>
              <a:rPr lang="en-US" altLang="it-IT" sz="900" dirty="0" smtClean="0"/>
              <a:t> </a:t>
            </a:r>
            <a:r>
              <a:rPr lang="en-US" altLang="it-IT" sz="900" dirty="0" err="1" smtClean="0"/>
              <a:t>distribuiti</a:t>
            </a:r>
            <a:r>
              <a:rPr lang="en-US" altLang="it-IT" sz="900" dirty="0" smtClean="0"/>
              <a:t> in 30 </a:t>
            </a:r>
            <a:r>
              <a:rPr lang="en-US" altLang="it-IT" sz="900" dirty="0" err="1" smtClean="0"/>
              <a:t>paesi</a:t>
            </a:r>
            <a:r>
              <a:rPr lang="en-US" altLang="it-IT" sz="900" dirty="0" smtClean="0"/>
              <a:t>. Il follow up di 2 </a:t>
            </a:r>
            <a:r>
              <a:rPr lang="en-US" altLang="it-IT" sz="900" dirty="0" err="1" smtClean="0"/>
              <a:t>anni</a:t>
            </a:r>
            <a:r>
              <a:rPr lang="en-US" altLang="it-IT" sz="900" dirty="0" smtClean="0"/>
              <a:t> è </a:t>
            </a:r>
            <a:r>
              <a:rPr lang="en-US" altLang="it-IT" sz="900" dirty="0" err="1" smtClean="0"/>
              <a:t>stato</a:t>
            </a:r>
            <a:r>
              <a:rPr lang="en-US" altLang="it-IT" sz="900" dirty="0" smtClean="0"/>
              <a:t> </a:t>
            </a:r>
            <a:r>
              <a:rPr lang="en-US" altLang="it-IT" sz="900" dirty="0" err="1" smtClean="0"/>
              <a:t>raggiunto</a:t>
            </a:r>
            <a:r>
              <a:rPr lang="en-US" altLang="it-IT" sz="900" dirty="0" smtClean="0"/>
              <a:t> </a:t>
            </a:r>
            <a:r>
              <a:rPr lang="en-US" altLang="it-IT" sz="900" dirty="0" err="1" smtClean="0"/>
              <a:t>nel</a:t>
            </a:r>
            <a:r>
              <a:rPr lang="en-US" altLang="it-IT" sz="900" dirty="0" smtClean="0"/>
              <a:t> 97% </a:t>
            </a:r>
            <a:r>
              <a:rPr lang="en-US" altLang="it-IT" sz="900" dirty="0" err="1" smtClean="0"/>
              <a:t>dei</a:t>
            </a:r>
            <a:r>
              <a:rPr lang="en-US" altLang="it-IT" sz="900" dirty="0" smtClean="0"/>
              <a:t> </a:t>
            </a:r>
            <a:r>
              <a:rPr lang="en-US" altLang="it-IT" sz="900" dirty="0" err="1" smtClean="0"/>
              <a:t>pazienti</a:t>
            </a:r>
            <a:r>
              <a:rPr lang="en-US" altLang="it-IT" sz="900" dirty="0" smtClean="0"/>
              <a:t>.</a:t>
            </a:r>
          </a:p>
          <a:p>
            <a:r>
              <a:rPr lang="en-US" altLang="it-IT" sz="900" dirty="0" smtClean="0"/>
              <a:t>Al </a:t>
            </a:r>
            <a:r>
              <a:rPr lang="en-US" altLang="it-IT" sz="900" dirty="0" err="1" smtClean="0"/>
              <a:t>basale</a:t>
            </a:r>
            <a:r>
              <a:rPr lang="en-US" altLang="it-IT" sz="900" dirty="0" smtClean="0"/>
              <a:t> </a:t>
            </a:r>
            <a:r>
              <a:rPr lang="en-US" altLang="it-IT" sz="900" dirty="0" err="1" smtClean="0"/>
              <a:t>l’età</a:t>
            </a:r>
            <a:r>
              <a:rPr lang="en-US" altLang="it-IT" sz="900" dirty="0" smtClean="0"/>
              <a:t> media è </a:t>
            </a:r>
            <a:r>
              <a:rPr lang="en-US" altLang="it-IT" sz="900" dirty="0" err="1" smtClean="0"/>
              <a:t>risultata</a:t>
            </a:r>
            <a:r>
              <a:rPr lang="en-US" altLang="it-IT" sz="900" dirty="0" smtClean="0"/>
              <a:t> 69.8 </a:t>
            </a:r>
            <a:r>
              <a:rPr lang="en-US" altLang="it-IT" sz="900" dirty="0" err="1" smtClean="0"/>
              <a:t>anni</a:t>
            </a:r>
            <a:r>
              <a:rPr lang="en-US" altLang="it-IT" sz="900" dirty="0" smtClean="0"/>
              <a:t> e </a:t>
            </a:r>
            <a:r>
              <a:rPr lang="en-US" altLang="it-IT" sz="900" dirty="0" err="1" smtClean="0"/>
              <a:t>il</a:t>
            </a:r>
            <a:r>
              <a:rPr lang="en-US" altLang="it-IT" sz="900" dirty="0" smtClean="0"/>
              <a:t> 43.8% è di </a:t>
            </a:r>
            <a:r>
              <a:rPr lang="en-US" altLang="it-IT" sz="900" dirty="0" err="1" smtClean="0"/>
              <a:t>genere</a:t>
            </a:r>
            <a:r>
              <a:rPr lang="en-US" altLang="it-IT" sz="900" dirty="0" smtClean="0"/>
              <a:t> </a:t>
            </a:r>
            <a:r>
              <a:rPr lang="en-US" altLang="it-IT" sz="900" dirty="0" err="1" smtClean="0"/>
              <a:t>femminile</a:t>
            </a:r>
            <a:r>
              <a:rPr lang="en-US" altLang="it-IT" sz="900" dirty="0" smtClean="0"/>
              <a:t>. Il </a:t>
            </a:r>
            <a:r>
              <a:rPr lang="it-IT" altLang="it-IT" sz="900" dirty="0" smtClean="0"/>
              <a:t>CHA2DS2-VASc score e l’ HAS-BLED score medio sono risultati rispettivamente 3.3 e 1.5. Alla diagnosi il 60.8% dei pazienti assume una terapia anticoagulante (50% VKA e 10.8% </a:t>
            </a:r>
            <a:r>
              <a:rPr lang="it-IT" altLang="it-IT" sz="900" dirty="0" err="1" smtClean="0"/>
              <a:t>NOACs</a:t>
            </a:r>
            <a:r>
              <a:rPr lang="it-IT" altLang="it-IT" sz="900" dirty="0" smtClean="0"/>
              <a:t> con o senza antiaggregante), il 27.4% assume antiaggregante in </a:t>
            </a:r>
            <a:r>
              <a:rPr lang="it-IT" altLang="it-IT" sz="900" dirty="0" err="1" smtClean="0"/>
              <a:t>monoterapia</a:t>
            </a:r>
            <a:r>
              <a:rPr lang="it-IT" altLang="it-IT" sz="900" dirty="0" smtClean="0"/>
              <a:t> e 11.8% nessuna terapia antitrombotica. </a:t>
            </a:r>
          </a:p>
          <a:p>
            <a:r>
              <a:rPr lang="it-IT" altLang="it-IT" sz="900" dirty="0" smtClean="0"/>
              <a:t>Dunque,</a:t>
            </a:r>
            <a:r>
              <a:rPr lang="it-IT" altLang="it-IT" sz="900" baseline="0" dirty="0" smtClean="0"/>
              <a:t> stando alle LG, il 39,2% dei pazienti non sta assumendo una terapia adeguata o non la sta assumendo per </a:t>
            </a:r>
            <a:r>
              <a:rPr lang="it-IT" altLang="it-IT" sz="900" baseline="0" dirty="0" err="1" smtClean="0"/>
              <a:t>null</a:t>
            </a:r>
            <a:r>
              <a:rPr lang="it-IT" altLang="it-IT" sz="900" baseline="0" dirty="0" smtClean="0"/>
              <a:t>.</a:t>
            </a:r>
            <a:r>
              <a:rPr lang="it-IT" altLang="it-IT" sz="900" dirty="0" smtClean="0"/>
              <a:t> </a:t>
            </a:r>
            <a:endParaRPr lang="en-US" altLang="it-IT" sz="900" dirty="0" smtClean="0"/>
          </a:p>
          <a:p>
            <a:r>
              <a:rPr lang="en-US" altLang="it-IT" sz="900" dirty="0" smtClean="0"/>
              <a:t>I </a:t>
            </a:r>
            <a:r>
              <a:rPr lang="en-US" altLang="it-IT" sz="900" dirty="0" err="1" smtClean="0"/>
              <a:t>risultati</a:t>
            </a:r>
            <a:r>
              <a:rPr lang="en-US" altLang="it-IT" sz="900" dirty="0" smtClean="0"/>
              <a:t> </a:t>
            </a:r>
            <a:r>
              <a:rPr lang="en-US" altLang="it-IT" sz="900" dirty="0" err="1" smtClean="0"/>
              <a:t>mostrano</a:t>
            </a:r>
            <a:r>
              <a:rPr lang="en-US" altLang="it-IT" sz="900" dirty="0" smtClean="0"/>
              <a:t> </a:t>
            </a:r>
            <a:r>
              <a:rPr lang="en-US" altLang="it-IT" sz="900" dirty="0" err="1" smtClean="0"/>
              <a:t>che</a:t>
            </a:r>
            <a:r>
              <a:rPr lang="en-US" altLang="it-IT" sz="900" dirty="0" smtClean="0"/>
              <a:t> la </a:t>
            </a:r>
            <a:r>
              <a:rPr lang="en-US" altLang="it-IT" sz="900" dirty="0" err="1" smtClean="0"/>
              <a:t>proporzione</a:t>
            </a:r>
            <a:r>
              <a:rPr lang="en-US" altLang="it-IT" sz="900" dirty="0" smtClean="0"/>
              <a:t> di </a:t>
            </a:r>
            <a:r>
              <a:rPr lang="en-US" altLang="it-IT" sz="900" dirty="0" err="1" smtClean="0"/>
              <a:t>pazienti</a:t>
            </a:r>
            <a:r>
              <a:rPr lang="en-US" altLang="it-IT" sz="900" dirty="0" smtClean="0"/>
              <a:t> </a:t>
            </a:r>
            <a:r>
              <a:rPr lang="en-US" altLang="it-IT" sz="900" dirty="0" err="1" smtClean="0"/>
              <a:t>che</a:t>
            </a:r>
            <a:r>
              <a:rPr lang="en-US" altLang="it-IT" sz="900" dirty="0" smtClean="0"/>
              <a:t> </a:t>
            </a:r>
            <a:r>
              <a:rPr lang="en-US" altLang="it-IT" sz="900" dirty="0" err="1" smtClean="0"/>
              <a:t>ricevono</a:t>
            </a:r>
            <a:r>
              <a:rPr lang="en-US" altLang="it-IT" sz="900" dirty="0" smtClean="0"/>
              <a:t> la </a:t>
            </a:r>
            <a:r>
              <a:rPr lang="en-US" altLang="it-IT" sz="900" dirty="0" err="1" smtClean="0"/>
              <a:t>terpia</a:t>
            </a:r>
            <a:r>
              <a:rPr lang="en-US" altLang="it-IT" sz="900" dirty="0" smtClean="0"/>
              <a:t> </a:t>
            </a:r>
            <a:r>
              <a:rPr lang="en-US" altLang="it-IT" sz="900" dirty="0" err="1" smtClean="0"/>
              <a:t>anticoagulante</a:t>
            </a:r>
            <a:r>
              <a:rPr lang="en-US" altLang="it-IT" sz="900" dirty="0" smtClean="0"/>
              <a:t> (con o </a:t>
            </a:r>
            <a:r>
              <a:rPr lang="en-US" altLang="it-IT" sz="900" dirty="0" err="1" smtClean="0"/>
              <a:t>senza</a:t>
            </a:r>
            <a:r>
              <a:rPr lang="en-US" altLang="it-IT" sz="900" dirty="0" smtClean="0"/>
              <a:t> </a:t>
            </a:r>
            <a:r>
              <a:rPr lang="en-US" altLang="it-IT" sz="900" dirty="0" err="1" smtClean="0"/>
              <a:t>antiaggregante</a:t>
            </a:r>
            <a:r>
              <a:rPr lang="en-US" altLang="it-IT" sz="900" dirty="0" smtClean="0"/>
              <a:t>) </a:t>
            </a:r>
            <a:r>
              <a:rPr lang="en-US" altLang="it-IT" sz="900" dirty="0" err="1" smtClean="0"/>
              <a:t>aumenta</a:t>
            </a:r>
            <a:r>
              <a:rPr lang="en-US" altLang="it-IT" sz="900" dirty="0" smtClean="0"/>
              <a:t> </a:t>
            </a:r>
            <a:r>
              <a:rPr lang="en-US" altLang="it-IT" sz="900" dirty="0" err="1" smtClean="0"/>
              <a:t>all’aumentare</a:t>
            </a:r>
            <a:r>
              <a:rPr lang="en-US" altLang="it-IT" sz="900" dirty="0" smtClean="0"/>
              <a:t> del </a:t>
            </a:r>
          </a:p>
          <a:p>
            <a:r>
              <a:rPr lang="en-US" altLang="it-IT" sz="900" dirty="0" smtClean="0">
                <a:solidFill>
                  <a:srgbClr val="595959"/>
                </a:solidFill>
              </a:rPr>
              <a:t>CHA2DS2-VASc score, basso per chi ha 0 (41.6%) e </a:t>
            </a:r>
            <a:r>
              <a:rPr lang="en-US" altLang="it-IT" sz="900" dirty="0" err="1" smtClean="0">
                <a:solidFill>
                  <a:srgbClr val="595959"/>
                </a:solidFill>
              </a:rPr>
              <a:t>più</a:t>
            </a:r>
            <a:r>
              <a:rPr lang="en-US" altLang="it-IT" sz="900" dirty="0" smtClean="0">
                <a:solidFill>
                  <a:srgbClr val="595959"/>
                </a:solidFill>
              </a:rPr>
              <a:t> alto per chi ha 5 (</a:t>
            </a:r>
            <a:r>
              <a:rPr lang="en-US" altLang="it-IT" dirty="0" smtClean="0"/>
              <a:t>67.5%; </a:t>
            </a:r>
            <a:r>
              <a:rPr lang="en-US" altLang="it-IT" dirty="0" err="1" smtClean="0"/>
              <a:t>Cuzick</a:t>
            </a:r>
            <a:r>
              <a:rPr lang="en-US" altLang="it-IT" dirty="0" smtClean="0"/>
              <a:t> test, P &lt; 0.001).</a:t>
            </a:r>
          </a:p>
          <a:p>
            <a:r>
              <a:rPr lang="en-US" altLang="it-IT" dirty="0" err="1" smtClean="0"/>
              <a:t>L’uso</a:t>
            </a:r>
            <a:r>
              <a:rPr lang="en-US" altLang="it-IT" dirty="0" smtClean="0"/>
              <a:t> </a:t>
            </a:r>
            <a:r>
              <a:rPr lang="en-US" altLang="it-IT" dirty="0" err="1" smtClean="0"/>
              <a:t>della</a:t>
            </a:r>
            <a:r>
              <a:rPr lang="en-US" altLang="it-IT" dirty="0" smtClean="0"/>
              <a:t> </a:t>
            </a:r>
            <a:r>
              <a:rPr lang="en-US" altLang="it-IT" dirty="0" err="1" smtClean="0"/>
              <a:t>terapia</a:t>
            </a:r>
            <a:r>
              <a:rPr lang="en-US" altLang="it-IT" dirty="0" smtClean="0"/>
              <a:t> </a:t>
            </a:r>
            <a:r>
              <a:rPr lang="en-US" altLang="it-IT" dirty="0" err="1" smtClean="0"/>
              <a:t>anticoagulante</a:t>
            </a:r>
            <a:r>
              <a:rPr lang="en-US" altLang="it-IT" dirty="0" smtClean="0"/>
              <a:t> (con o </a:t>
            </a:r>
            <a:r>
              <a:rPr lang="en-US" altLang="it-IT" dirty="0" err="1" smtClean="0"/>
              <a:t>senza</a:t>
            </a:r>
            <a:r>
              <a:rPr lang="en-US" altLang="it-IT" dirty="0" smtClean="0"/>
              <a:t> </a:t>
            </a:r>
            <a:r>
              <a:rPr lang="en-US" altLang="it-IT" dirty="0" err="1" smtClean="0"/>
              <a:t>antiaggregante</a:t>
            </a:r>
            <a:r>
              <a:rPr lang="en-US" altLang="it-IT" dirty="0" smtClean="0"/>
              <a:t>) </a:t>
            </a:r>
            <a:r>
              <a:rPr lang="en-US" altLang="it-IT" dirty="0" err="1" smtClean="0"/>
              <a:t>si</a:t>
            </a:r>
            <a:r>
              <a:rPr lang="en-US" altLang="it-IT" dirty="0" smtClean="0"/>
              <a:t> </a:t>
            </a:r>
            <a:r>
              <a:rPr lang="en-US" altLang="it-IT" dirty="0" err="1" smtClean="0"/>
              <a:t>riduce</a:t>
            </a:r>
            <a:r>
              <a:rPr lang="en-US" altLang="it-IT" dirty="0" smtClean="0"/>
              <a:t> al </a:t>
            </a:r>
            <a:r>
              <a:rPr lang="en-US" altLang="it-IT" dirty="0" err="1" smtClean="0"/>
              <a:t>ridursi</a:t>
            </a:r>
            <a:r>
              <a:rPr lang="en-US" altLang="it-IT" dirty="0" smtClean="0"/>
              <a:t> </a:t>
            </a:r>
            <a:r>
              <a:rPr lang="en-US" altLang="it-IT" dirty="0" err="1" smtClean="0"/>
              <a:t>dell’HAS</a:t>
            </a:r>
            <a:r>
              <a:rPr lang="en-US" altLang="it-IT" dirty="0" smtClean="0"/>
              <a:t>-BLED score, da 76.5 a 49.8% per </a:t>
            </a:r>
            <a:r>
              <a:rPr lang="en-US" altLang="it-IT" dirty="0" err="1" smtClean="0"/>
              <a:t>pazienti</a:t>
            </a:r>
            <a:r>
              <a:rPr lang="en-US" altLang="it-IT" dirty="0" smtClean="0"/>
              <a:t> con score da a </a:t>
            </a:r>
            <a:r>
              <a:rPr lang="en-US" altLang="it-IT" dirty="0" err="1" smtClean="0"/>
              <a:t>a</a:t>
            </a:r>
            <a:r>
              <a:rPr lang="en-US" altLang="it-IT" dirty="0" smtClean="0"/>
              <a:t> ≥ 4 </a:t>
            </a:r>
            <a:r>
              <a:rPr lang="en-US" altLang="it-IT" dirty="0" err="1" smtClean="0"/>
              <a:t>rispettivamente</a:t>
            </a:r>
            <a:r>
              <a:rPr lang="en-US" altLang="it-IT" dirty="0" smtClean="0"/>
              <a:t>.</a:t>
            </a:r>
          </a:p>
          <a:p>
            <a:r>
              <a:rPr lang="en-US" altLang="it-IT" dirty="0" smtClean="0"/>
              <a:t>La </a:t>
            </a:r>
            <a:r>
              <a:rPr lang="en-US" altLang="it-IT" dirty="0" err="1" smtClean="0"/>
              <a:t>terapia</a:t>
            </a:r>
            <a:r>
              <a:rPr lang="en-US" altLang="it-IT" dirty="0" smtClean="0"/>
              <a:t> </a:t>
            </a:r>
            <a:r>
              <a:rPr lang="en-US" altLang="it-IT" dirty="0" err="1" smtClean="0"/>
              <a:t>anticoagulante</a:t>
            </a:r>
            <a:r>
              <a:rPr lang="en-US" altLang="it-IT" dirty="0" smtClean="0"/>
              <a:t> non </a:t>
            </a:r>
            <a:r>
              <a:rPr lang="en-US" altLang="it-IT" dirty="0" err="1" smtClean="0"/>
              <a:t>risulta</a:t>
            </a:r>
            <a:r>
              <a:rPr lang="en-US" altLang="it-IT" dirty="0" smtClean="0"/>
              <a:t> </a:t>
            </a:r>
            <a:r>
              <a:rPr lang="en-US" altLang="it-IT" dirty="0" err="1" smtClean="0"/>
              <a:t>prescritta</a:t>
            </a:r>
            <a:r>
              <a:rPr lang="en-US" altLang="it-IT" dirty="0" smtClean="0"/>
              <a:t> </a:t>
            </a:r>
            <a:r>
              <a:rPr lang="en-US" altLang="it-IT" dirty="0" err="1" smtClean="0"/>
              <a:t>nel</a:t>
            </a:r>
            <a:r>
              <a:rPr lang="en-US" altLang="it-IT" dirty="0" smtClean="0"/>
              <a:t> 36.9% </a:t>
            </a:r>
            <a:r>
              <a:rPr lang="en-US" altLang="it-IT" dirty="0" err="1" smtClean="0"/>
              <a:t>dei</a:t>
            </a:r>
            <a:r>
              <a:rPr lang="en-US" altLang="it-IT" dirty="0" smtClean="0"/>
              <a:t> </a:t>
            </a:r>
            <a:r>
              <a:rPr lang="en-US" altLang="it-IT" dirty="0" err="1" smtClean="0"/>
              <a:t>pazienti</a:t>
            </a:r>
            <a:r>
              <a:rPr lang="en-US" altLang="it-IT" dirty="0" smtClean="0"/>
              <a:t> con </a:t>
            </a:r>
            <a:r>
              <a:rPr lang="en-US" altLang="it-IT" sz="900" dirty="0" smtClean="0">
                <a:solidFill>
                  <a:srgbClr val="595959"/>
                </a:solidFill>
              </a:rPr>
              <a:t>CHA2DS2-VASc score </a:t>
            </a:r>
            <a:r>
              <a:rPr lang="en-US" altLang="it-IT" sz="900" dirty="0" smtClean="0"/>
              <a:t>≥ 2 (</a:t>
            </a:r>
            <a:r>
              <a:rPr lang="en-US" altLang="it-IT" sz="900" dirty="0" err="1" smtClean="0"/>
              <a:t>questi</a:t>
            </a:r>
            <a:r>
              <a:rPr lang="en-US" altLang="it-IT" sz="900" dirty="0" smtClean="0"/>
              <a:t> </a:t>
            </a:r>
            <a:r>
              <a:rPr lang="en-US" altLang="it-IT" sz="900" dirty="0" err="1" smtClean="0"/>
              <a:t>pazienti</a:t>
            </a:r>
            <a:r>
              <a:rPr lang="en-US" altLang="it-IT" sz="900" dirty="0" smtClean="0"/>
              <a:t> </a:t>
            </a:r>
            <a:r>
              <a:rPr lang="en-US" altLang="it-IT" sz="900" dirty="0" err="1" smtClean="0"/>
              <a:t>tendono</a:t>
            </a:r>
            <a:r>
              <a:rPr lang="en-US" altLang="it-IT" sz="900" dirty="0" smtClean="0"/>
              <a:t> ad </a:t>
            </a:r>
            <a:r>
              <a:rPr lang="en-US" altLang="it-IT" sz="900" dirty="0" err="1" smtClean="0"/>
              <a:t>essere</a:t>
            </a:r>
            <a:r>
              <a:rPr lang="en-US" altLang="it-IT" sz="900" dirty="0" smtClean="0"/>
              <a:t> </a:t>
            </a:r>
            <a:r>
              <a:rPr lang="en-US" altLang="it-IT" sz="900" dirty="0" err="1" smtClean="0"/>
              <a:t>più</a:t>
            </a:r>
            <a:r>
              <a:rPr lang="en-US" altLang="it-IT" sz="900" dirty="0" smtClean="0"/>
              <a:t> </a:t>
            </a:r>
            <a:r>
              <a:rPr lang="en-US" altLang="it-IT" sz="900" dirty="0" err="1" smtClean="0"/>
              <a:t>giovani</a:t>
            </a:r>
            <a:r>
              <a:rPr lang="en-US" altLang="it-IT" sz="900" dirty="0" smtClean="0"/>
              <a:t>, </a:t>
            </a:r>
            <a:r>
              <a:rPr lang="en-US" altLang="it-IT" sz="900" dirty="0" err="1" smtClean="0"/>
              <a:t>hanno</a:t>
            </a:r>
            <a:r>
              <a:rPr lang="en-US" altLang="it-IT" sz="900" dirty="0" smtClean="0"/>
              <a:t> FA </a:t>
            </a:r>
            <a:r>
              <a:rPr lang="en-US" altLang="it-IT" sz="900" dirty="0" err="1" smtClean="0"/>
              <a:t>parossistica</a:t>
            </a:r>
            <a:r>
              <a:rPr lang="en-US" altLang="it-IT" sz="900" dirty="0" smtClean="0"/>
              <a:t> e </a:t>
            </a:r>
            <a:r>
              <a:rPr lang="en-US" altLang="it-IT" sz="900" dirty="0" err="1" smtClean="0"/>
              <a:t>più</a:t>
            </a:r>
            <a:r>
              <a:rPr lang="en-US" altLang="it-IT" sz="900" dirty="0" smtClean="0"/>
              <a:t> </a:t>
            </a:r>
            <a:r>
              <a:rPr lang="en-US" altLang="it-IT" sz="900" dirty="0" err="1" smtClean="0"/>
              <a:t>bassi</a:t>
            </a:r>
            <a:r>
              <a:rPr lang="en-US" altLang="it-IT" sz="900" dirty="0" smtClean="0"/>
              <a:t> </a:t>
            </a:r>
            <a:r>
              <a:rPr lang="en-US" altLang="it-IT" sz="900" dirty="0" err="1" smtClean="0"/>
              <a:t>profili</a:t>
            </a:r>
            <a:r>
              <a:rPr lang="en-US" altLang="it-IT" sz="900" dirty="0" smtClean="0"/>
              <a:t> di </a:t>
            </a:r>
            <a:r>
              <a:rPr lang="en-US" altLang="it-IT" sz="900" dirty="0" err="1" smtClean="0"/>
              <a:t>rischio</a:t>
            </a:r>
            <a:r>
              <a:rPr lang="en-US" altLang="it-IT" sz="900" dirty="0" smtClean="0"/>
              <a:t> </a:t>
            </a:r>
            <a:r>
              <a:rPr lang="en-US" altLang="it-IT" sz="900" dirty="0" err="1" smtClean="0"/>
              <a:t>tromboembolico</a:t>
            </a:r>
            <a:r>
              <a:rPr lang="en-US" altLang="it-IT" sz="900" dirty="0" smtClean="0"/>
              <a:t> </a:t>
            </a:r>
            <a:r>
              <a:rPr lang="en-US" altLang="it-IT" sz="900" dirty="0" err="1" smtClean="0"/>
              <a:t>ed</a:t>
            </a:r>
            <a:r>
              <a:rPr lang="en-US" altLang="it-IT" sz="900" dirty="0" smtClean="0"/>
              <a:t> </a:t>
            </a:r>
            <a:r>
              <a:rPr lang="en-US" altLang="it-IT" sz="900" dirty="0" err="1" smtClean="0"/>
              <a:t>emorragico</a:t>
            </a:r>
            <a:r>
              <a:rPr lang="en-US" altLang="it-IT" sz="900" dirty="0" smtClean="0"/>
              <a:t>).</a:t>
            </a:r>
          </a:p>
          <a:p>
            <a:endParaRPr lang="en-US" altLang="it-IT" sz="900" dirty="0" smtClean="0">
              <a:solidFill>
                <a:srgbClr val="595959"/>
              </a:solidFill>
            </a:endParaRPr>
          </a:p>
          <a:p>
            <a:endParaRPr lang="en-US" altLang="it-IT" sz="900" dirty="0" smtClean="0">
              <a:solidFill>
                <a:srgbClr val="595959"/>
              </a:solidFill>
            </a:endParaRPr>
          </a:p>
          <a:p>
            <a:endParaRPr lang="en-US" altLang="it-IT" sz="900" dirty="0" smtClean="0">
              <a:solidFill>
                <a:srgbClr val="595959"/>
              </a:solidFill>
            </a:endParaRPr>
          </a:p>
          <a:p>
            <a:r>
              <a:rPr lang="en-US" altLang="it-IT" sz="900" dirty="0" smtClean="0">
                <a:solidFill>
                  <a:srgbClr val="595959"/>
                </a:solidFill>
              </a:rPr>
              <a:t>15 </a:t>
            </a:r>
            <a:r>
              <a:rPr lang="en-US" altLang="it-IT" sz="900" dirty="0" err="1" smtClean="0">
                <a:solidFill>
                  <a:srgbClr val="595959"/>
                </a:solidFill>
              </a:rPr>
              <a:t>luglio</a:t>
            </a:r>
            <a:r>
              <a:rPr lang="en-US" altLang="it-IT" sz="900" dirty="0" smtClean="0">
                <a:solidFill>
                  <a:srgbClr val="595959"/>
                </a:solidFill>
              </a:rPr>
              <a:t> 2016</a:t>
            </a:r>
            <a:endParaRPr lang="en-GB" altLang="it-IT" sz="900" dirty="0" smtClean="0">
              <a:solidFill>
                <a:srgbClr val="595959"/>
              </a:solidFill>
            </a:endParaRPr>
          </a:p>
          <a:p>
            <a:endParaRPr lang="en-GB" altLang="it-IT" sz="900" dirty="0" smtClean="0"/>
          </a:p>
        </p:txBody>
      </p:sp>
      <p:sp>
        <p:nvSpPr>
          <p:cNvPr id="26627"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8E500C0-011F-47E3-BD76-E3113AA995EF}" type="slidenum">
              <a:rPr lang="en-GB" altLang="it-IT">
                <a:solidFill>
                  <a:srgbClr val="000000"/>
                </a:solidFill>
              </a:rPr>
              <a:pPr eaLnBrk="1" hangingPunct="1">
                <a:spcBef>
                  <a:spcPct val="0"/>
                </a:spcBef>
              </a:pPr>
              <a:t>17</a:t>
            </a:fld>
            <a:endParaRPr lang="en-GB" altLang="it-IT">
              <a:solidFill>
                <a:srgbClr val="000000"/>
              </a:solidFill>
            </a:endParaRPr>
          </a:p>
        </p:txBody>
      </p:sp>
      <p:sp>
        <p:nvSpPr>
          <p:cNvPr id="26628" name="Slide Image Placeholder 7"/>
          <p:cNvSpPr>
            <a:spLocks noGrp="1" noRot="1" noChangeAspect="1" noTextEdit="1"/>
          </p:cNvSpPr>
          <p:nvPr>
            <p:ph type="sldImg"/>
          </p:nvPr>
        </p:nvSpPr>
        <p:spPr>
          <a:xfrm>
            <a:off x="1143000" y="685800"/>
            <a:ext cx="4572000" cy="3429000"/>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D585646-9359-1841-AE80-8CF0B3A965E3}" type="datetimeFigureOut">
              <a:rPr lang="it-IT" smtClean="0"/>
              <a:t>13/10/18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2516104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D585646-9359-1841-AE80-8CF0B3A965E3}" type="datetimeFigureOut">
              <a:rPr lang="it-IT" smtClean="0"/>
              <a:t>13/10/18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80561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D585646-9359-1841-AE80-8CF0B3A965E3}" type="datetimeFigureOut">
              <a:rPr lang="it-IT" smtClean="0"/>
              <a:t>13/10/18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272542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smtClean="0">
                <a:solidFill>
                  <a:srgbClr val="1E4784">
                    <a:tint val="75000"/>
                  </a:srgbClr>
                </a:solidFill>
              </a:rPr>
              <a:pPr/>
              <a:t>‹n.›</a:t>
            </a:fld>
            <a:endParaRPr lang="en-GB" dirty="0">
              <a:solidFill>
                <a:srgbClr val="1E4784">
                  <a:tint val="75000"/>
                </a:srgbClr>
              </a:solidFill>
            </a:endParaRPr>
          </a:p>
        </p:txBody>
      </p:sp>
      <p:sp>
        <p:nvSpPr>
          <p:cNvPr id="7" name="Text Placeholder 7"/>
          <p:cNvSpPr>
            <a:spLocks noGrp="1"/>
          </p:cNvSpPr>
          <p:nvPr>
            <p:ph type="body" sz="quarter" idx="13" hasCustomPrompt="1"/>
          </p:nvPr>
        </p:nvSpPr>
        <p:spPr>
          <a:xfrm>
            <a:off x="360378" y="6444487"/>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smtClean="0"/>
              <a:t>Click to edit reference text styles</a:t>
            </a:r>
            <a:endParaRPr lang="en-GB" noProof="0" dirty="0"/>
          </a:p>
        </p:txBody>
      </p:sp>
    </p:spTree>
    <p:extLst>
      <p:ext uri="{BB962C8B-B14F-4D97-AF65-F5344CB8AC3E}">
        <p14:creationId xmlns:p14="http://schemas.microsoft.com/office/powerpoint/2010/main" val="226851329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smtClean="0"/>
              <a:t>Click to edit Master title text</a:t>
            </a:r>
            <a:endParaRPr lang="en-GB" dirty="0"/>
          </a:p>
        </p:txBody>
      </p:sp>
    </p:spTree>
    <p:extLst>
      <p:ext uri="{BB962C8B-B14F-4D97-AF65-F5344CB8AC3E}">
        <p14:creationId xmlns:p14="http://schemas.microsoft.com/office/powerpoint/2010/main" val="70948821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noProof="0" smtClean="0"/>
              <a:t>Fare clic per modificare lo stile del titolo</a:t>
            </a:r>
            <a:endParaRPr lang="en-GB" dirty="0"/>
          </a:p>
        </p:txBody>
      </p:sp>
    </p:spTree>
    <p:extLst>
      <p:ext uri="{BB962C8B-B14F-4D97-AF65-F5344CB8AC3E}">
        <p14:creationId xmlns:p14="http://schemas.microsoft.com/office/powerpoint/2010/main" val="320696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GB" noProof="0" dirty="0"/>
              <a:t>Click to edit Master title text</a:t>
            </a:r>
          </a:p>
        </p:txBody>
      </p:sp>
      <p:sp>
        <p:nvSpPr>
          <p:cNvPr id="7" name="Content Placeholder 6"/>
          <p:cNvSpPr>
            <a:spLocks noGrp="1"/>
          </p:cNvSpPr>
          <p:nvPr>
            <p:ph sz="quarter" idx="10"/>
          </p:nvPr>
        </p:nvSpPr>
        <p:spPr>
          <a:xfrm>
            <a:off x="611188" y="1376363"/>
            <a:ext cx="8281987" cy="48609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109255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9400" y="44450"/>
            <a:ext cx="83820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95275" y="1676400"/>
            <a:ext cx="8305800" cy="4419600"/>
          </a:xfrm>
        </p:spPr>
        <p:txBody>
          <a:bodyPr/>
          <a:lstStyle/>
          <a:p>
            <a:pPr lvl="0"/>
            <a:endParaRPr lang="en-US" noProof="0" smtClean="0"/>
          </a:p>
        </p:txBody>
      </p:sp>
    </p:spTree>
    <p:extLst>
      <p:ext uri="{BB962C8B-B14F-4D97-AF65-F5344CB8AC3E}">
        <p14:creationId xmlns:p14="http://schemas.microsoft.com/office/powerpoint/2010/main" val="2150533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D585646-9359-1841-AE80-8CF0B3A965E3}" type="datetimeFigureOut">
              <a:rPr lang="it-IT" smtClean="0"/>
              <a:t>13/10/18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319476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4D585646-9359-1841-AE80-8CF0B3A965E3}" type="datetimeFigureOut">
              <a:rPr lang="it-IT" smtClean="0"/>
              <a:t>13/10/18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353735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D585646-9359-1841-AE80-8CF0B3A965E3}" type="datetimeFigureOut">
              <a:rPr lang="it-IT" smtClean="0"/>
              <a:t>13/10/18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331407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D585646-9359-1841-AE80-8CF0B3A965E3}" type="datetimeFigureOut">
              <a:rPr lang="it-IT" smtClean="0"/>
              <a:t>13/10/18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402563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4D585646-9359-1841-AE80-8CF0B3A965E3}" type="datetimeFigureOut">
              <a:rPr lang="it-IT" smtClean="0"/>
              <a:t>13/10/18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327137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D585646-9359-1841-AE80-8CF0B3A965E3}" type="datetimeFigureOut">
              <a:rPr lang="it-IT" smtClean="0"/>
              <a:t>13/10/18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380361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D585646-9359-1841-AE80-8CF0B3A965E3}" type="datetimeFigureOut">
              <a:rPr lang="it-IT" smtClean="0"/>
              <a:t>13/10/18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424501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D585646-9359-1841-AE80-8CF0B3A965E3}" type="datetimeFigureOut">
              <a:rPr lang="it-IT" smtClean="0"/>
              <a:t>13/10/18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5B33EC-99FD-0346-82B4-4B6E83E3F003}" type="slidenum">
              <a:rPr lang="it-IT" smtClean="0"/>
              <a:t>‹n.›</a:t>
            </a:fld>
            <a:endParaRPr lang="it-IT"/>
          </a:p>
        </p:txBody>
      </p:sp>
    </p:spTree>
    <p:extLst>
      <p:ext uri="{BB962C8B-B14F-4D97-AF65-F5344CB8AC3E}">
        <p14:creationId xmlns:p14="http://schemas.microsoft.com/office/powerpoint/2010/main" val="2667860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85646-9359-1841-AE80-8CF0B3A965E3}" type="datetimeFigureOut">
              <a:rPr lang="it-IT" smtClean="0"/>
              <a:t>13/10/18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B33EC-99FD-0346-82B4-4B6E83E3F003}" type="slidenum">
              <a:rPr lang="it-IT" smtClean="0"/>
              <a:t>‹n.›</a:t>
            </a:fld>
            <a:endParaRPr lang="it-IT"/>
          </a:p>
        </p:txBody>
      </p:sp>
    </p:spTree>
    <p:extLst>
      <p:ext uri="{BB962C8B-B14F-4D97-AF65-F5344CB8AC3E}">
        <p14:creationId xmlns:p14="http://schemas.microsoft.com/office/powerpoint/2010/main" val="846911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7" r:id="rId15"/>
    <p:sldLayoutId id="214748366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5.xml"/><Relationship Id="rId3"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eorder.sheridan.com/3_0/display/index.php?flashprint=1632" TargetMode="Externa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3.xml"/><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717975" y="4613034"/>
            <a:ext cx="35413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Comic Sans MS" charset="0"/>
                <a:ea typeface="MS PGothic" charset="0"/>
                <a:cs typeface="MS PGothic" charset="0"/>
              </a:defRPr>
            </a:lvl1pPr>
            <a:lvl2pPr marL="742950" indent="-285750">
              <a:defRPr sz="2200">
                <a:solidFill>
                  <a:schemeClr val="tx1"/>
                </a:solidFill>
                <a:latin typeface="Comic Sans MS" charset="0"/>
                <a:ea typeface="MS PGothic" charset="0"/>
                <a:cs typeface="MS PGothic" charset="0"/>
              </a:defRPr>
            </a:lvl2pPr>
            <a:lvl3pPr marL="1143000" indent="-228600">
              <a:defRPr sz="2200">
                <a:solidFill>
                  <a:schemeClr val="tx1"/>
                </a:solidFill>
                <a:latin typeface="Comic Sans MS" charset="0"/>
                <a:ea typeface="MS PGothic" charset="0"/>
                <a:cs typeface="MS PGothic" charset="0"/>
              </a:defRPr>
            </a:lvl3pPr>
            <a:lvl4pPr marL="1600200" indent="-228600">
              <a:defRPr sz="2200">
                <a:solidFill>
                  <a:schemeClr val="tx1"/>
                </a:solidFill>
                <a:latin typeface="Comic Sans MS" charset="0"/>
                <a:ea typeface="MS PGothic" charset="0"/>
                <a:cs typeface="MS PGothic" charset="0"/>
              </a:defRPr>
            </a:lvl4pPr>
            <a:lvl5pPr marL="2057400" indent="-228600">
              <a:defRPr sz="22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r>
              <a:rPr lang="en-US" sz="2000" dirty="0" smtClean="0">
                <a:solidFill>
                  <a:schemeClr val="bg1"/>
                </a:solidFill>
                <a:latin typeface="Cambria" charset="0"/>
                <a:cs typeface="Cambria" charset="0"/>
              </a:rPr>
              <a:t>Dr. Francesco Raschillà</a:t>
            </a:r>
            <a:endParaRPr lang="en-US" sz="2000" dirty="0">
              <a:solidFill>
                <a:schemeClr val="bg1"/>
              </a:solidFill>
              <a:latin typeface="Cambria" charset="0"/>
              <a:cs typeface="Cambria" charset="0"/>
            </a:endParaRPr>
          </a:p>
          <a:p>
            <a:r>
              <a:rPr lang="en-US" sz="2000" dirty="0" err="1" smtClean="0">
                <a:solidFill>
                  <a:schemeClr val="bg1"/>
                </a:solidFill>
                <a:latin typeface="Cambria" charset="0"/>
                <a:cs typeface="Cambria" charset="0"/>
              </a:rPr>
              <a:t>Divisione</a:t>
            </a:r>
            <a:r>
              <a:rPr lang="en-US" sz="2000" dirty="0" smtClean="0">
                <a:solidFill>
                  <a:schemeClr val="bg1"/>
                </a:solidFill>
                <a:latin typeface="Cambria" charset="0"/>
                <a:cs typeface="Cambria" charset="0"/>
              </a:rPr>
              <a:t> di </a:t>
            </a:r>
            <a:r>
              <a:rPr lang="en-US" sz="2000" dirty="0" err="1" smtClean="0">
                <a:solidFill>
                  <a:schemeClr val="bg1"/>
                </a:solidFill>
                <a:latin typeface="Cambria" charset="0"/>
                <a:cs typeface="Cambria" charset="0"/>
              </a:rPr>
              <a:t>Cardiologia</a:t>
            </a:r>
            <a:endParaRPr lang="en-US" sz="2000" dirty="0">
              <a:solidFill>
                <a:schemeClr val="bg1"/>
              </a:solidFill>
              <a:latin typeface="Cambria" charset="0"/>
              <a:cs typeface="Cambria" charset="0"/>
            </a:endParaRPr>
          </a:p>
          <a:p>
            <a:r>
              <a:rPr lang="it-IT" sz="2000" dirty="0" smtClean="0">
                <a:solidFill>
                  <a:schemeClr val="bg1"/>
                </a:solidFill>
                <a:latin typeface="Cambria" charset="0"/>
                <a:cs typeface="Cambria" charset="0"/>
              </a:rPr>
              <a:t>P.O S. Giovanni di Dio</a:t>
            </a:r>
            <a:endParaRPr lang="it-IT" sz="2000" i="1" dirty="0">
              <a:solidFill>
                <a:schemeClr val="bg1"/>
              </a:solidFill>
              <a:latin typeface="Cambria" charset="0"/>
              <a:cs typeface="Cambria" charset="0"/>
            </a:endParaRPr>
          </a:p>
          <a:p>
            <a:r>
              <a:rPr lang="en-US" sz="2000" dirty="0" smtClean="0">
                <a:solidFill>
                  <a:schemeClr val="bg1"/>
                </a:solidFill>
                <a:latin typeface="Cambria" charset="0"/>
                <a:cs typeface="Cambria" charset="0"/>
              </a:rPr>
              <a:t>Crotone, </a:t>
            </a:r>
            <a:r>
              <a:rPr lang="en-US" sz="2000" dirty="0">
                <a:solidFill>
                  <a:schemeClr val="bg1"/>
                </a:solidFill>
                <a:latin typeface="Cambria" charset="0"/>
                <a:cs typeface="Cambria" charset="0"/>
              </a:rPr>
              <a:t>Italy</a:t>
            </a:r>
          </a:p>
        </p:txBody>
      </p:sp>
      <p:sp>
        <p:nvSpPr>
          <p:cNvPr id="69635" name="Rectangle 6"/>
          <p:cNvSpPr>
            <a:spLocks noChangeArrowheads="1"/>
          </p:cNvSpPr>
          <p:nvPr/>
        </p:nvSpPr>
        <p:spPr bwMode="auto">
          <a:xfrm>
            <a:off x="179212" y="6372225"/>
            <a:ext cx="908191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1400" b="1" i="1" dirty="0" smtClean="0">
                <a:solidFill>
                  <a:schemeClr val="bg1"/>
                </a:solidFill>
              </a:rPr>
              <a:t>“INCONTRI PITAGORICI DI CARDIOLOGIA” </a:t>
            </a:r>
            <a:r>
              <a:rPr lang="it-IT" sz="1400" b="1" i="1" dirty="0" smtClean="0">
                <a:solidFill>
                  <a:schemeClr val="bg1"/>
                </a:solidFill>
              </a:rPr>
              <a:t>–</a:t>
            </a:r>
            <a:r>
              <a:rPr lang="en-US" sz="1400" b="1" i="1" dirty="0" smtClean="0">
                <a:solidFill>
                  <a:schemeClr val="bg1"/>
                </a:solidFill>
              </a:rPr>
              <a:t> XII </a:t>
            </a:r>
            <a:r>
              <a:rPr lang="en-US" sz="1400" b="1" i="1" dirty="0" err="1">
                <a:solidFill>
                  <a:schemeClr val="bg1"/>
                </a:solidFill>
              </a:rPr>
              <a:t>E</a:t>
            </a:r>
            <a:r>
              <a:rPr lang="en-US" sz="1400" b="1" i="1" dirty="0" err="1" smtClean="0">
                <a:solidFill>
                  <a:schemeClr val="bg1"/>
                </a:solidFill>
              </a:rPr>
              <a:t>dizione</a:t>
            </a:r>
            <a:r>
              <a:rPr lang="en-US" sz="1400" b="1" i="1" dirty="0" smtClean="0">
                <a:solidFill>
                  <a:schemeClr val="bg1"/>
                </a:solidFill>
              </a:rPr>
              <a:t> </a:t>
            </a:r>
            <a:endParaRPr lang="it-IT" sz="1400" b="1" i="1" dirty="0">
              <a:solidFill>
                <a:schemeClr val="bg1"/>
              </a:solidFill>
            </a:endParaRPr>
          </a:p>
        </p:txBody>
      </p:sp>
      <p:sp>
        <p:nvSpPr>
          <p:cNvPr id="69636" name="Line 7"/>
          <p:cNvSpPr>
            <a:spLocks noChangeShapeType="1"/>
          </p:cNvSpPr>
          <p:nvPr/>
        </p:nvSpPr>
        <p:spPr bwMode="auto">
          <a:xfrm>
            <a:off x="179212" y="6334125"/>
            <a:ext cx="8698089"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9" name="Text Box 11"/>
          <p:cNvSpPr txBox="1">
            <a:spLocks noChangeArrowheads="1"/>
          </p:cNvSpPr>
          <p:nvPr/>
        </p:nvSpPr>
        <p:spPr bwMode="auto">
          <a:xfrm>
            <a:off x="3109737" y="36279"/>
            <a:ext cx="5955796" cy="267765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sz="2200">
                <a:solidFill>
                  <a:schemeClr val="tx1"/>
                </a:solidFill>
                <a:latin typeface="Comic Sans MS" charset="0"/>
                <a:ea typeface="MS PGothic" charset="0"/>
                <a:cs typeface="MS PGothic" charset="0"/>
              </a:defRPr>
            </a:lvl1pPr>
            <a:lvl2pPr marL="37931725" indent="-37474525">
              <a:defRPr sz="2200">
                <a:solidFill>
                  <a:schemeClr val="tx1"/>
                </a:solidFill>
                <a:latin typeface="Comic Sans MS" charset="0"/>
                <a:ea typeface="MS PGothic" charset="0"/>
                <a:cs typeface="MS PGothic" charset="0"/>
              </a:defRPr>
            </a:lvl2pPr>
            <a:lvl3pPr>
              <a:defRPr sz="2200">
                <a:solidFill>
                  <a:schemeClr val="tx1"/>
                </a:solidFill>
                <a:latin typeface="Comic Sans MS" charset="0"/>
                <a:ea typeface="MS PGothic" charset="0"/>
                <a:cs typeface="MS PGothic" charset="0"/>
              </a:defRPr>
            </a:lvl3pPr>
            <a:lvl4pPr>
              <a:defRPr sz="2200">
                <a:solidFill>
                  <a:schemeClr val="tx1"/>
                </a:solidFill>
                <a:latin typeface="Comic Sans MS" charset="0"/>
                <a:ea typeface="MS PGothic" charset="0"/>
                <a:cs typeface="MS PGothic" charset="0"/>
              </a:defRPr>
            </a:lvl4pPr>
            <a:lvl5pPr>
              <a:defRPr sz="2200">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pPr algn="ctr">
              <a:defRPr/>
            </a:pPr>
            <a:r>
              <a:rPr lang="it-IT" sz="3600" b="1" dirty="0" smtClean="0">
                <a:solidFill>
                  <a:srgbClr val="FFFF00"/>
                </a:solidFill>
                <a:latin typeface="Cambria"/>
                <a:cs typeface="Cambria"/>
              </a:rPr>
              <a:t>FANV NELL’ANZIANO:</a:t>
            </a:r>
            <a:endParaRPr lang="it-IT" sz="3600" b="1" dirty="0">
              <a:solidFill>
                <a:srgbClr val="FFFF00"/>
              </a:solidFill>
              <a:latin typeface="Cambria"/>
              <a:cs typeface="Cambria"/>
            </a:endParaRPr>
          </a:p>
          <a:p>
            <a:pPr algn="ctr">
              <a:defRPr/>
            </a:pPr>
            <a:r>
              <a:rPr lang="it-IT" sz="3600" b="1" u="sng"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mbria"/>
                <a:cs typeface="Cambria"/>
              </a:rPr>
              <a:t>I NOAC sono tutti uguali?</a:t>
            </a:r>
            <a:endParaRPr lang="it-IT" sz="3600" b="1" u="sng" dirty="0">
              <a:solidFill>
                <a:srgbClr val="FF0000"/>
              </a:solidFill>
              <a:latin typeface="Cambria"/>
              <a:cs typeface="Cambria"/>
            </a:endParaRPr>
          </a:p>
          <a:p>
            <a:pPr algn="ctr">
              <a:defRPr/>
            </a:pPr>
            <a:endParaRPr lang="it-IT" sz="3200" dirty="0" smtClean="0">
              <a:solidFill>
                <a:srgbClr val="FFFF00"/>
              </a:solidFill>
              <a:latin typeface="Cambria"/>
              <a:cs typeface="Cambria"/>
            </a:endParaRPr>
          </a:p>
          <a:p>
            <a:pPr algn="ctr">
              <a:defRPr/>
            </a:pPr>
            <a:r>
              <a:rPr lang="it-IT" sz="3200" dirty="0" err="1" smtClean="0">
                <a:solidFill>
                  <a:srgbClr val="FFFF00"/>
                </a:solidFill>
                <a:latin typeface="Cambria"/>
                <a:cs typeface="Cambria"/>
              </a:rPr>
              <a:t>Kroton</a:t>
            </a:r>
            <a:r>
              <a:rPr lang="it-IT" sz="3200" dirty="0" smtClean="0">
                <a:solidFill>
                  <a:srgbClr val="FFFF00"/>
                </a:solidFill>
                <a:latin typeface="Cambria"/>
                <a:cs typeface="Cambria"/>
              </a:rPr>
              <a:t>, 12-13 Ottobre 2018</a:t>
            </a:r>
          </a:p>
          <a:p>
            <a:pPr algn="ctr">
              <a:defRPr/>
            </a:pPr>
            <a:r>
              <a:rPr lang="it-IT" sz="3200" dirty="0" smtClean="0">
                <a:solidFill>
                  <a:srgbClr val="FFFF00"/>
                </a:solidFill>
                <a:latin typeface="Cambria"/>
                <a:cs typeface="Cambria"/>
              </a:rPr>
              <a:t>Lido degli Scogli</a:t>
            </a:r>
          </a:p>
        </p:txBody>
      </p:sp>
      <p:pic>
        <p:nvPicPr>
          <p:cNvPr id="2" name="Immagine 1"/>
          <p:cNvPicPr>
            <a:picLocks noChangeAspect="1"/>
          </p:cNvPicPr>
          <p:nvPr/>
        </p:nvPicPr>
        <p:blipFill>
          <a:blip r:embed="rId3"/>
          <a:stretch>
            <a:fillRect/>
          </a:stretch>
        </p:blipFill>
        <p:spPr>
          <a:xfrm>
            <a:off x="178294" y="36280"/>
            <a:ext cx="3238893" cy="3410674"/>
          </a:xfrm>
          <a:prstGeom prst="rect">
            <a:avLst/>
          </a:prstGeom>
        </p:spPr>
      </p:pic>
      <p:pic>
        <p:nvPicPr>
          <p:cNvPr id="5" name="Immagine 4"/>
          <p:cNvPicPr>
            <a:picLocks noChangeAspect="1"/>
          </p:cNvPicPr>
          <p:nvPr/>
        </p:nvPicPr>
        <p:blipFill>
          <a:blip r:embed="rId4"/>
          <a:stretch>
            <a:fillRect/>
          </a:stretch>
        </p:blipFill>
        <p:spPr>
          <a:xfrm>
            <a:off x="3795194" y="2846396"/>
            <a:ext cx="4586805" cy="3440104"/>
          </a:xfrm>
          <a:prstGeom prst="rect">
            <a:avLst/>
          </a:prstGeom>
        </p:spPr>
      </p:pic>
    </p:spTree>
    <p:extLst>
      <p:ext uri="{BB962C8B-B14F-4D97-AF65-F5344CB8AC3E}">
        <p14:creationId xmlns:p14="http://schemas.microsoft.com/office/powerpoint/2010/main" val="2465058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a:spLocks noGrp="1" noChangeArrowheads="1"/>
          </p:cNvSpPr>
          <p:nvPr>
            <p:ph type="title"/>
          </p:nvPr>
        </p:nvSpPr>
        <p:spPr>
          <a:xfrm>
            <a:off x="609601" y="174168"/>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200" smtClean="0">
                <a:solidFill>
                  <a:srgbClr val="0070C0"/>
                </a:solidFill>
                <a:effectLst>
                  <a:outerShdw blurRad="38100" dist="38100" dir="2700000" algn="tl">
                    <a:srgbClr val="000000">
                      <a:alpha val="43137"/>
                    </a:srgbClr>
                  </a:outerShdw>
                </a:effectLst>
              </a:rPr>
              <a:t>Ragioni di mancata prescrizione del Warfarin</a:t>
            </a:r>
            <a:endParaRPr lang="it-IT" sz="3200" dirty="0" smtClean="0">
              <a:solidFill>
                <a:srgbClr val="0070C0"/>
              </a:solidFill>
              <a:effectLst>
                <a:outerShdw blurRad="38100" dist="38100" dir="2700000" algn="tl">
                  <a:srgbClr val="000000">
                    <a:alpha val="43137"/>
                  </a:srgbClr>
                </a:outerShdw>
              </a:effectLst>
            </a:endParaRPr>
          </a:p>
        </p:txBody>
      </p:sp>
      <p:sp>
        <p:nvSpPr>
          <p:cNvPr id="6" name="CasellaDiTesto 5"/>
          <p:cNvSpPr txBox="1"/>
          <p:nvPr/>
        </p:nvSpPr>
        <p:spPr>
          <a:xfrm>
            <a:off x="6337285" y="6280036"/>
            <a:ext cx="2403287" cy="369332"/>
          </a:xfrm>
          <a:prstGeom prst="rect">
            <a:avLst/>
          </a:prstGeom>
          <a:noFill/>
        </p:spPr>
        <p:txBody>
          <a:bodyPr wrap="none" rtlCol="0">
            <a:spAutoFit/>
          </a:bodyPr>
          <a:lstStyle/>
          <a:p>
            <a:r>
              <a:rPr lang="it-IT" dirty="0"/>
              <a:t> </a:t>
            </a:r>
            <a:r>
              <a:rPr lang="it-IT" dirty="0" err="1" smtClean="0">
                <a:solidFill>
                  <a:srgbClr val="FFFFFF"/>
                </a:solidFill>
              </a:rPr>
              <a:t>Hylek</a:t>
            </a:r>
            <a:r>
              <a:rPr lang="it-IT" dirty="0" smtClean="0">
                <a:solidFill>
                  <a:srgbClr val="FFFFFF"/>
                </a:solidFill>
              </a:rPr>
              <a:t> E.M. </a:t>
            </a:r>
            <a:r>
              <a:rPr lang="it-IT" dirty="0" err="1" smtClean="0">
                <a:solidFill>
                  <a:srgbClr val="FFFFFF"/>
                </a:solidFill>
              </a:rPr>
              <a:t>Stroke</a:t>
            </a:r>
            <a:r>
              <a:rPr lang="it-IT" dirty="0" smtClean="0">
                <a:solidFill>
                  <a:srgbClr val="FFFFFF"/>
                </a:solidFill>
              </a:rPr>
              <a:t> 2006</a:t>
            </a:r>
            <a:endParaRPr lang="it-IT" dirty="0">
              <a:solidFill>
                <a:srgbClr val="FFFFFF"/>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685" t="23930" r="6850" b="16025"/>
          <a:stretch/>
        </p:blipFill>
        <p:spPr bwMode="auto">
          <a:xfrm>
            <a:off x="1187624" y="1484784"/>
            <a:ext cx="6620859" cy="452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arrotondato 3"/>
          <p:cNvSpPr/>
          <p:nvPr/>
        </p:nvSpPr>
        <p:spPr>
          <a:xfrm>
            <a:off x="1331640" y="3789040"/>
            <a:ext cx="5976664" cy="360040"/>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755576" y="3645024"/>
            <a:ext cx="421910" cy="461665"/>
          </a:xfrm>
          <a:prstGeom prst="rect">
            <a:avLst/>
          </a:prstGeom>
          <a:noFill/>
        </p:spPr>
        <p:txBody>
          <a:bodyPr wrap="none" rtlCol="0">
            <a:spAutoFit/>
          </a:bodyPr>
          <a:lstStyle/>
          <a:p>
            <a:r>
              <a:rPr lang="it-IT" sz="2400" b="1" smtClean="0">
                <a:solidFill>
                  <a:srgbClr val="FF0000"/>
                </a:solidFill>
                <a:effectLst>
                  <a:outerShdw blurRad="38100" dist="38100" dir="2700000" algn="tl">
                    <a:srgbClr val="000000">
                      <a:alpha val="43137"/>
                    </a:srgbClr>
                  </a:outerShdw>
                </a:effectLst>
              </a:rPr>
              <a:t>1.</a:t>
            </a:r>
            <a:endParaRPr lang="it-IT" sz="2400" b="1">
              <a:solidFill>
                <a:srgbClr val="FF0000"/>
              </a:solidFill>
              <a:effectLst>
                <a:outerShdw blurRad="38100" dist="38100" dir="2700000" algn="tl">
                  <a:srgbClr val="000000">
                    <a:alpha val="43137"/>
                  </a:srgbClr>
                </a:outerShdw>
              </a:effectLst>
            </a:endParaRPr>
          </a:p>
        </p:txBody>
      </p:sp>
      <p:sp>
        <p:nvSpPr>
          <p:cNvPr id="10" name="Rettangolo arrotondato 9"/>
          <p:cNvSpPr/>
          <p:nvPr/>
        </p:nvSpPr>
        <p:spPr>
          <a:xfrm>
            <a:off x="1403648" y="2204864"/>
            <a:ext cx="5976664" cy="360040"/>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765714" y="2103239"/>
            <a:ext cx="421910" cy="461665"/>
          </a:xfrm>
          <a:prstGeom prst="rect">
            <a:avLst/>
          </a:prstGeom>
          <a:noFill/>
        </p:spPr>
        <p:txBody>
          <a:bodyPr wrap="none" rtlCol="0">
            <a:spAutoFit/>
          </a:bodyPr>
          <a:lstStyle/>
          <a:p>
            <a:r>
              <a:rPr lang="it-IT" sz="2400" b="1">
                <a:solidFill>
                  <a:srgbClr val="FF0000"/>
                </a:solidFill>
                <a:effectLst>
                  <a:outerShdw blurRad="38100" dist="38100" dir="2700000" algn="tl">
                    <a:srgbClr val="000000">
                      <a:alpha val="43137"/>
                    </a:srgbClr>
                  </a:outerShdw>
                </a:effectLst>
              </a:rPr>
              <a:t>2</a:t>
            </a:r>
            <a:r>
              <a:rPr lang="it-IT" sz="2400" b="1" smtClean="0">
                <a:solidFill>
                  <a:srgbClr val="FF0000"/>
                </a:solidFill>
                <a:effectLst>
                  <a:outerShdw blurRad="38100" dist="38100" dir="2700000" algn="tl">
                    <a:srgbClr val="000000">
                      <a:alpha val="43137"/>
                    </a:srgbClr>
                  </a:outerShdw>
                </a:effectLst>
              </a:rPr>
              <a:t>.</a:t>
            </a:r>
            <a:endParaRPr lang="it-IT" sz="2400" b="1">
              <a:solidFill>
                <a:srgbClr val="FF0000"/>
              </a:solidFill>
              <a:effectLst>
                <a:outerShdw blurRad="38100" dist="38100" dir="2700000" algn="tl">
                  <a:srgbClr val="000000">
                    <a:alpha val="43137"/>
                  </a:srgbClr>
                </a:outerShdw>
              </a:effectLst>
            </a:endParaRPr>
          </a:p>
        </p:txBody>
      </p:sp>
      <p:sp>
        <p:nvSpPr>
          <p:cNvPr id="12" name="Rettangolo arrotondato 11"/>
          <p:cNvSpPr/>
          <p:nvPr/>
        </p:nvSpPr>
        <p:spPr>
          <a:xfrm>
            <a:off x="1331640" y="4221088"/>
            <a:ext cx="5976664" cy="504056"/>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755576" y="4263479"/>
            <a:ext cx="421910" cy="461665"/>
          </a:xfrm>
          <a:prstGeom prst="rect">
            <a:avLst/>
          </a:prstGeom>
          <a:noFill/>
        </p:spPr>
        <p:txBody>
          <a:bodyPr wrap="none" rtlCol="0">
            <a:spAutoFit/>
          </a:bodyPr>
          <a:lstStyle/>
          <a:p>
            <a:r>
              <a:rPr lang="it-IT" sz="2400" b="1">
                <a:solidFill>
                  <a:srgbClr val="FF0000"/>
                </a:solidFill>
                <a:effectLst>
                  <a:outerShdw blurRad="38100" dist="38100" dir="2700000" algn="tl">
                    <a:srgbClr val="000000">
                      <a:alpha val="43137"/>
                    </a:srgbClr>
                  </a:outerShdw>
                </a:effectLst>
              </a:rPr>
              <a:t>3</a:t>
            </a:r>
            <a:r>
              <a:rPr lang="it-IT" sz="2400" b="1" smtClean="0">
                <a:solidFill>
                  <a:srgbClr val="FF0000"/>
                </a:solidFill>
                <a:effectLst>
                  <a:outerShdw blurRad="38100" dist="38100" dir="2700000" algn="tl">
                    <a:srgbClr val="000000">
                      <a:alpha val="43137"/>
                    </a:srgbClr>
                  </a:outerShdw>
                </a:effectLst>
              </a:rPr>
              <a:t>.</a:t>
            </a:r>
            <a:endParaRPr lang="it-IT" sz="24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1682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76" t="60806" r="21291" b="13113"/>
          <a:stretch/>
        </p:blipFill>
        <p:spPr bwMode="auto">
          <a:xfrm>
            <a:off x="290175" y="3261732"/>
            <a:ext cx="8654646" cy="196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72008" y="404664"/>
            <a:ext cx="9036496" cy="50405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smtClean="0"/>
              <a:t>WHAT GUIDELINES SAY:</a:t>
            </a:r>
            <a:endParaRPr lang="it-IT" sz="2800" b="1"/>
          </a:p>
        </p:txBody>
      </p:sp>
      <p:pic>
        <p:nvPicPr>
          <p:cNvPr id="5" name="Picture 4" descr="Risultati immagini per simbolo esc car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30" y="116632"/>
            <a:ext cx="127635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6300192" y="6093296"/>
            <a:ext cx="2001702" cy="338554"/>
          </a:xfrm>
          <a:prstGeom prst="rect">
            <a:avLst/>
          </a:prstGeom>
          <a:noFill/>
        </p:spPr>
        <p:txBody>
          <a:bodyPr wrap="none" rtlCol="0">
            <a:spAutoFit/>
          </a:bodyPr>
          <a:lstStyle/>
          <a:p>
            <a:r>
              <a:rPr lang="it-IT" sz="1600" dirty="0" smtClean="0">
                <a:solidFill>
                  <a:schemeClr val="bg1"/>
                </a:solidFill>
              </a:rPr>
              <a:t>2016 ESC GUIDELINES</a:t>
            </a:r>
            <a:endParaRPr lang="it-IT" sz="1600" dirty="0">
              <a:solidFill>
                <a:schemeClr val="bg1"/>
              </a:solidFill>
            </a:endParaRPr>
          </a:p>
        </p:txBody>
      </p:sp>
      <p:sp>
        <p:nvSpPr>
          <p:cNvPr id="7" name="Rettangolo 6"/>
          <p:cNvSpPr/>
          <p:nvPr/>
        </p:nvSpPr>
        <p:spPr>
          <a:xfrm>
            <a:off x="323528" y="4237870"/>
            <a:ext cx="8568952" cy="43564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243451"/>
            <a:ext cx="28575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er 12"/>
          <p:cNvSpPr/>
          <p:nvPr/>
        </p:nvSpPr>
        <p:spPr>
          <a:xfrm>
            <a:off x="6351397" y="745406"/>
            <a:ext cx="2300223" cy="2683594"/>
          </a:xfrm>
          <a:prstGeom prst="mathMultiply">
            <a:avLst>
              <a:gd name="adj1" fmla="val 90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FF0000"/>
                </a:solidFill>
              </a:ln>
              <a:solidFill>
                <a:srgbClr val="FF0000"/>
              </a:solidFill>
            </a:endParaRPr>
          </a:p>
        </p:txBody>
      </p:sp>
    </p:spTree>
    <p:extLst>
      <p:ext uri="{BB962C8B-B14F-4D97-AF65-F5344CB8AC3E}">
        <p14:creationId xmlns:p14="http://schemas.microsoft.com/office/powerpoint/2010/main" val="297029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ctrTitle"/>
          </p:nvPr>
        </p:nvSpPr>
        <p:spPr>
          <a:xfrm>
            <a:off x="685800" y="229329"/>
            <a:ext cx="7772400" cy="1470025"/>
          </a:xfrm>
        </p:spPr>
        <p:txBody>
          <a:bodyPr>
            <a:normAutofit fontScale="90000"/>
          </a:bodyPr>
          <a:lstStyle/>
          <a:p>
            <a:pPr>
              <a:defRPr/>
            </a:pPr>
            <a:r>
              <a:rPr lang="it-IT" b="1" dirty="0" smtClean="0">
                <a:solidFill>
                  <a:srgbClr val="FF0000"/>
                </a:solidFill>
                <a:latin typeface="Cambria"/>
                <a:cs typeface="Cambria"/>
              </a:rPr>
              <a:t>“PUNTI FERMI” 1</a:t>
            </a:r>
            <a:br>
              <a:rPr lang="it-IT" b="1" dirty="0" smtClean="0">
                <a:solidFill>
                  <a:srgbClr val="FF0000"/>
                </a:solidFill>
                <a:latin typeface="Cambria"/>
                <a:cs typeface="Cambria"/>
              </a:rPr>
            </a:br>
            <a:r>
              <a:rPr lang="it-IT" b="1" dirty="0" smtClean="0">
                <a:solidFill>
                  <a:srgbClr val="FF0000"/>
                </a:solidFill>
                <a:latin typeface="Cambria"/>
                <a:cs typeface="Cambria"/>
              </a:rPr>
              <a:t>FANV </a:t>
            </a:r>
            <a:r>
              <a:rPr lang="it-IT" b="1" dirty="0">
                <a:solidFill>
                  <a:srgbClr val="FF0000"/>
                </a:solidFill>
                <a:latin typeface="Cambria"/>
                <a:cs typeface="Cambria"/>
              </a:rPr>
              <a:t>NELL’ANZIANO:</a:t>
            </a:r>
            <a:br>
              <a:rPr lang="it-IT" b="1" dirty="0">
                <a:solidFill>
                  <a:srgbClr val="FF0000"/>
                </a:solidFill>
                <a:latin typeface="Cambria"/>
                <a:cs typeface="Cambria"/>
              </a:rPr>
            </a:br>
            <a:endParaRPr lang="it-IT" dirty="0">
              <a:solidFill>
                <a:srgbClr val="FF0000"/>
              </a:solidFill>
            </a:endParaRPr>
          </a:p>
        </p:txBody>
      </p:sp>
      <p:sp>
        <p:nvSpPr>
          <p:cNvPr id="12" name="Sottotitolo 11"/>
          <p:cNvSpPr>
            <a:spLocks noGrp="1"/>
          </p:cNvSpPr>
          <p:nvPr>
            <p:ph type="subTitle" idx="1"/>
          </p:nvPr>
        </p:nvSpPr>
        <p:spPr>
          <a:xfrm>
            <a:off x="0" y="1323105"/>
            <a:ext cx="9144000" cy="3898678"/>
          </a:xfrm>
        </p:spPr>
        <p:txBody>
          <a:bodyPr>
            <a:normAutofit/>
          </a:bodyPr>
          <a:lstStyle/>
          <a:p>
            <a:pPr marL="514350" indent="-514350" algn="just">
              <a:buFont typeface="+mj-ea"/>
              <a:buAutoNum type="circleNumDbPlain"/>
            </a:pPr>
            <a:r>
              <a:rPr lang="it-IT" dirty="0" smtClean="0">
                <a:solidFill>
                  <a:srgbClr val="FFFF00"/>
                </a:solidFill>
              </a:rPr>
              <a:t> la prevalenza della FA aumenta con l’età</a:t>
            </a:r>
          </a:p>
          <a:p>
            <a:pPr marL="514350" indent="-514350" algn="just">
              <a:buFont typeface="+mj-lt"/>
              <a:buAutoNum type="circleNumDbPlain"/>
            </a:pPr>
            <a:r>
              <a:rPr lang="it-IT" dirty="0" smtClean="0">
                <a:solidFill>
                  <a:srgbClr val="FFFF00"/>
                </a:solidFill>
              </a:rPr>
              <a:t>Con l’aumentare </a:t>
            </a:r>
            <a:r>
              <a:rPr lang="it-IT" dirty="0" err="1" smtClean="0">
                <a:solidFill>
                  <a:srgbClr val="FFFF00"/>
                </a:solidFill>
              </a:rPr>
              <a:t>dell’eta</a:t>
            </a:r>
            <a:r>
              <a:rPr lang="it-IT" dirty="0" smtClean="0">
                <a:solidFill>
                  <a:srgbClr val="FFFF00"/>
                </a:solidFill>
              </a:rPr>
              <a:t> nei pazienti con FA aumenta l’incidenza dell’ictus</a:t>
            </a:r>
          </a:p>
          <a:p>
            <a:pPr marL="514350" indent="-514350" algn="just">
              <a:buFont typeface="+mj-ea"/>
              <a:buAutoNum type="circleNumDbPlain"/>
            </a:pPr>
            <a:r>
              <a:rPr lang="it-IT" dirty="0">
                <a:solidFill>
                  <a:srgbClr val="FFFF00"/>
                </a:solidFill>
              </a:rPr>
              <a:t> </a:t>
            </a:r>
            <a:r>
              <a:rPr lang="it-IT" dirty="0" smtClean="0">
                <a:solidFill>
                  <a:srgbClr val="FFFF00"/>
                </a:solidFill>
              </a:rPr>
              <a:t>ictus </a:t>
            </a:r>
            <a:r>
              <a:rPr lang="it-IT" dirty="0" err="1" smtClean="0">
                <a:solidFill>
                  <a:srgbClr val="FFFF00"/>
                </a:solidFill>
              </a:rPr>
              <a:t>cardiembolico</a:t>
            </a:r>
            <a:r>
              <a:rPr lang="it-IT" dirty="0" smtClean="0">
                <a:solidFill>
                  <a:srgbClr val="FFFF00"/>
                </a:solidFill>
              </a:rPr>
              <a:t> &gt; mortalità e &gt; invalidante</a:t>
            </a:r>
          </a:p>
          <a:p>
            <a:pPr algn="just"/>
            <a:endParaRPr lang="it-IT" dirty="0" smtClean="0">
              <a:solidFill>
                <a:srgbClr val="FFFF00"/>
              </a:solidFill>
            </a:endParaRPr>
          </a:p>
          <a:p>
            <a:pPr algn="just"/>
            <a:r>
              <a:rPr lang="it-IT" dirty="0">
                <a:solidFill>
                  <a:srgbClr val="FFFF00"/>
                </a:solidFill>
              </a:rPr>
              <a:t>=</a:t>
            </a:r>
            <a:r>
              <a:rPr lang="it-IT" dirty="0" smtClean="0">
                <a:solidFill>
                  <a:srgbClr val="FFFF00"/>
                </a:solidFill>
              </a:rPr>
              <a:t> terapia anticoagulante salvavita</a:t>
            </a:r>
          </a:p>
          <a:p>
            <a:pPr algn="just"/>
            <a:endParaRPr lang="it-IT" dirty="0" smtClean="0">
              <a:solidFill>
                <a:srgbClr val="FFFF00"/>
              </a:solidFill>
            </a:endParaRPr>
          </a:p>
          <a:p>
            <a:pPr marL="514350" indent="-514350" algn="just">
              <a:buFont typeface="+mj-ea"/>
              <a:buAutoNum type="circleNumDbPlain"/>
            </a:pPr>
            <a:endParaRPr lang="it-IT" dirty="0" smtClean="0">
              <a:solidFill>
                <a:srgbClr val="FFFF00"/>
              </a:solidFill>
            </a:endParaRPr>
          </a:p>
          <a:p>
            <a:pPr marL="514350" indent="-514350" algn="just">
              <a:buFont typeface="+mj-ea"/>
              <a:buAutoNum type="circleNumDbPlain"/>
            </a:pPr>
            <a:endParaRPr lang="it-IT" dirty="0" smtClean="0">
              <a:solidFill>
                <a:srgbClr val="FFFF00"/>
              </a:solidFill>
            </a:endParaRPr>
          </a:p>
          <a:p>
            <a:pPr algn="l"/>
            <a:endParaRPr lang="it-IT" dirty="0" smtClean="0"/>
          </a:p>
          <a:p>
            <a:endParaRPr lang="it-IT" dirty="0"/>
          </a:p>
        </p:txBody>
      </p:sp>
      <p:pic>
        <p:nvPicPr>
          <p:cNvPr id="2" name="Immagine 1"/>
          <p:cNvPicPr>
            <a:picLocks noChangeAspect="1"/>
          </p:cNvPicPr>
          <p:nvPr/>
        </p:nvPicPr>
        <p:blipFill>
          <a:blip r:embed="rId2"/>
          <a:stretch>
            <a:fillRect/>
          </a:stretch>
        </p:blipFill>
        <p:spPr>
          <a:xfrm>
            <a:off x="6117015" y="3563514"/>
            <a:ext cx="3026985" cy="3294486"/>
          </a:xfrm>
          <a:prstGeom prst="rect">
            <a:avLst/>
          </a:prstGeom>
        </p:spPr>
      </p:pic>
    </p:spTree>
    <p:extLst>
      <p:ext uri="{BB962C8B-B14F-4D97-AF65-F5344CB8AC3E}">
        <p14:creationId xmlns:p14="http://schemas.microsoft.com/office/powerpoint/2010/main" val="1132542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3200" fill="hold"/>
                                        <p:tgtEl>
                                          <p:spTgt spid="12">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0" y="1916113"/>
            <a:ext cx="9144000" cy="4464050"/>
          </a:xfrm>
        </p:spPr>
        <p:txBody>
          <a:bodyPr/>
          <a:lstStyle/>
          <a:p>
            <a:pPr eaLnBrk="1" hangingPunct="1">
              <a:lnSpc>
                <a:spcPct val="90000"/>
              </a:lnSpc>
              <a:buClr>
                <a:srgbClr val="00FFFF"/>
              </a:buClr>
            </a:pPr>
            <a:r>
              <a:rPr lang="it-IT" altLang="en-US" sz="2000" dirty="0" smtClean="0">
                <a:solidFill>
                  <a:srgbClr val="FFFF00"/>
                </a:solidFill>
              </a:rPr>
              <a:t>Rapido effetto terapeutico                            Non necessario “</a:t>
            </a:r>
            <a:r>
              <a:rPr lang="it-IT" altLang="en-US" sz="2000" dirty="0" err="1" smtClean="0">
                <a:solidFill>
                  <a:srgbClr val="FFFF00"/>
                </a:solidFill>
              </a:rPr>
              <a:t>bridging</a:t>
            </a:r>
            <a:r>
              <a:rPr lang="it-IT" altLang="en-US" sz="2000" dirty="0" smtClean="0">
                <a:solidFill>
                  <a:srgbClr val="FFFF00"/>
                </a:solidFill>
              </a:rPr>
              <a:t>”</a:t>
            </a:r>
          </a:p>
          <a:p>
            <a:pPr eaLnBrk="1" hangingPunct="1">
              <a:lnSpc>
                <a:spcPct val="90000"/>
              </a:lnSpc>
              <a:buClr>
                <a:srgbClr val="00FFFF"/>
              </a:buClr>
              <a:buFontTx/>
              <a:buNone/>
            </a:pPr>
            <a:r>
              <a:rPr lang="it-IT" altLang="en-US" sz="2000" b="1" dirty="0" smtClean="0">
                <a:solidFill>
                  <a:srgbClr val="FFFF00"/>
                </a:solidFill>
              </a:rPr>
              <a:t>  </a:t>
            </a:r>
          </a:p>
          <a:p>
            <a:pPr eaLnBrk="1" hangingPunct="1">
              <a:lnSpc>
                <a:spcPct val="90000"/>
              </a:lnSpc>
              <a:buClr>
                <a:srgbClr val="00FFFF"/>
              </a:buClr>
            </a:pPr>
            <a:r>
              <a:rPr lang="it-IT" altLang="en-US" sz="2000" dirty="0" smtClean="0">
                <a:solidFill>
                  <a:srgbClr val="FFFF00"/>
                </a:solidFill>
              </a:rPr>
              <a:t>Target su specifico enzima coagulazione    Basso rischio di eventi avversi</a:t>
            </a:r>
          </a:p>
          <a:p>
            <a:pPr eaLnBrk="1" hangingPunct="1">
              <a:lnSpc>
                <a:spcPct val="90000"/>
              </a:lnSpc>
              <a:buClr>
                <a:srgbClr val="00FFFF"/>
              </a:buClr>
            </a:pPr>
            <a:endParaRPr lang="it-IT" altLang="en-US" sz="2000" dirty="0" smtClean="0">
              <a:solidFill>
                <a:srgbClr val="FFFF00"/>
              </a:solidFill>
            </a:endParaRPr>
          </a:p>
          <a:p>
            <a:pPr eaLnBrk="1" hangingPunct="1">
              <a:lnSpc>
                <a:spcPct val="90000"/>
              </a:lnSpc>
              <a:buClr>
                <a:srgbClr val="00FFFF"/>
              </a:buClr>
            </a:pPr>
            <a:r>
              <a:rPr lang="it-IT" altLang="en-US" sz="2000" dirty="0" smtClean="0">
                <a:solidFill>
                  <a:srgbClr val="FFFF00"/>
                </a:solidFill>
              </a:rPr>
              <a:t>Bassa interferenza con i cibi                        No restrizioni dietetiche</a:t>
            </a:r>
          </a:p>
          <a:p>
            <a:pPr eaLnBrk="1" hangingPunct="1">
              <a:lnSpc>
                <a:spcPct val="90000"/>
              </a:lnSpc>
              <a:buClr>
                <a:srgbClr val="00FFFF"/>
              </a:buClr>
            </a:pPr>
            <a:endParaRPr lang="it-IT" altLang="en-US" sz="2000" dirty="0" smtClean="0">
              <a:solidFill>
                <a:srgbClr val="FFFF00"/>
              </a:solidFill>
            </a:endParaRPr>
          </a:p>
          <a:p>
            <a:pPr eaLnBrk="1" hangingPunct="1">
              <a:lnSpc>
                <a:spcPct val="90000"/>
              </a:lnSpc>
              <a:buClr>
                <a:srgbClr val="00FFFF"/>
              </a:buClr>
            </a:pPr>
            <a:r>
              <a:rPr lang="it-IT" altLang="en-US" sz="2000" dirty="0" smtClean="0">
                <a:solidFill>
                  <a:srgbClr val="FFFF00"/>
                </a:solidFill>
              </a:rPr>
              <a:t>Basse interazioni con farmaci                      Meno restrizioni farmacologiche </a:t>
            </a:r>
          </a:p>
          <a:p>
            <a:pPr eaLnBrk="1" hangingPunct="1">
              <a:lnSpc>
                <a:spcPct val="90000"/>
              </a:lnSpc>
              <a:buClr>
                <a:srgbClr val="00FFFF"/>
              </a:buClr>
              <a:buFontTx/>
              <a:buNone/>
            </a:pPr>
            <a:r>
              <a:rPr lang="it-IT" altLang="en-US" sz="2000" dirty="0" smtClean="0">
                <a:solidFill>
                  <a:srgbClr val="FFFF00"/>
                </a:solidFill>
              </a:rPr>
              <a:t>              </a:t>
            </a:r>
          </a:p>
          <a:p>
            <a:pPr eaLnBrk="1" hangingPunct="1"/>
            <a:r>
              <a:rPr lang="it-IT" altLang="en-US" b="1" dirty="0" smtClean="0">
                <a:solidFill>
                  <a:srgbClr val="FFFF00"/>
                </a:solidFill>
              </a:rPr>
              <a:t>Effetto anticoagulante           NON necessario</a:t>
            </a:r>
          </a:p>
          <a:p>
            <a:pPr eaLnBrk="1" hangingPunct="1">
              <a:buFont typeface="Symbol" panose="05050102010706020507" pitchFamily="18" charset="2"/>
              <a:buNone/>
            </a:pPr>
            <a:r>
              <a:rPr lang="it-IT" altLang="en-US" b="1" dirty="0" smtClean="0">
                <a:solidFill>
                  <a:srgbClr val="FFFF00"/>
                </a:solidFill>
              </a:rPr>
              <a:t>   prevedibile    		                     monitoraggio di 				                                               laboratorio</a:t>
            </a:r>
          </a:p>
          <a:p>
            <a:pPr eaLnBrk="1" hangingPunct="1">
              <a:lnSpc>
                <a:spcPct val="90000"/>
              </a:lnSpc>
            </a:pPr>
            <a:endParaRPr lang="it-IT" altLang="en-US" sz="2000" dirty="0" smtClean="0"/>
          </a:p>
        </p:txBody>
      </p:sp>
      <p:pic>
        <p:nvPicPr>
          <p:cNvPr id="4" name="Immagine 3"/>
          <p:cNvPicPr>
            <a:picLocks noChangeAspect="1"/>
          </p:cNvPicPr>
          <p:nvPr/>
        </p:nvPicPr>
        <p:blipFill>
          <a:blip r:embed="rId2"/>
          <a:stretch>
            <a:fillRect/>
          </a:stretch>
        </p:blipFill>
        <p:spPr>
          <a:xfrm>
            <a:off x="2310801" y="-417580"/>
            <a:ext cx="4374656" cy="2806834"/>
          </a:xfrm>
          <a:prstGeom prst="rect">
            <a:avLst/>
          </a:prstGeom>
        </p:spPr>
      </p:pic>
    </p:spTree>
    <p:extLst>
      <p:ext uri="{BB962C8B-B14F-4D97-AF65-F5344CB8AC3E}">
        <p14:creationId xmlns:p14="http://schemas.microsoft.com/office/powerpoint/2010/main" val="32881013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43">
                                            <p:txEl>
                                              <p:pRg st="8" end="8"/>
                                            </p:txEl>
                                          </p:spTgt>
                                        </p:tgtEl>
                                        <p:attrNameLst>
                                          <p:attrName>style.visibility</p:attrName>
                                        </p:attrNameLst>
                                      </p:cBhvr>
                                      <p:to>
                                        <p:strVal val="visible"/>
                                      </p:to>
                                    </p:set>
                                    <p:anim calcmode="lin" valueType="num">
                                      <p:cBhvr>
                                        <p:cTn id="7" dur="500" decel="50000" fill="hold">
                                          <p:stCondLst>
                                            <p:cond delay="0"/>
                                          </p:stCondLst>
                                        </p:cTn>
                                        <p:tgtEl>
                                          <p:spTgt spid="10243">
                                            <p:txEl>
                                              <p:pRg st="8" end="8"/>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43">
                                            <p:txEl>
                                              <p:pRg st="8" end="8"/>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3">
                                            <p:txEl>
                                              <p:pRg st="8" end="8"/>
                                            </p:txEl>
                                          </p:spTgt>
                                        </p:tgtEl>
                                        <p:attrNameLst>
                                          <p:attrName>ppt_w</p:attrName>
                                        </p:attrNameLst>
                                      </p:cBhvr>
                                      <p:tavLst>
                                        <p:tav tm="0">
                                          <p:val>
                                            <p:strVal val="#ppt_w*.05"/>
                                          </p:val>
                                        </p:tav>
                                        <p:tav tm="100000">
                                          <p:val>
                                            <p:strVal val="#ppt_w"/>
                                          </p:val>
                                        </p:tav>
                                      </p:tavLst>
                                    </p:anim>
                                    <p:anim calcmode="lin" valueType="num">
                                      <p:cBhvr>
                                        <p:cTn id="10" dur="1000" fill="hold"/>
                                        <p:tgtEl>
                                          <p:spTgt spid="10243">
                                            <p:txEl>
                                              <p:pRg st="8" end="8"/>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3">
                                            <p:txEl>
                                              <p:pRg st="8" end="8"/>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3">
                                            <p:txEl>
                                              <p:pRg st="8" end="8"/>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3">
                                            <p:txEl>
                                              <p:pRg st="8" end="8"/>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3">
                                            <p:txEl>
                                              <p:pRg st="8" end="8"/>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10243">
                                            <p:txEl>
                                              <p:pRg st="9" end="9"/>
                                            </p:txEl>
                                          </p:spTgt>
                                        </p:tgtEl>
                                        <p:attrNameLst>
                                          <p:attrName>style.visibility</p:attrName>
                                        </p:attrNameLst>
                                      </p:cBhvr>
                                      <p:to>
                                        <p:strVal val="visible"/>
                                      </p:to>
                                    </p:set>
                                    <p:anim calcmode="lin" valueType="num">
                                      <p:cBhvr>
                                        <p:cTn id="17" dur="500" decel="50000" fill="hold">
                                          <p:stCondLst>
                                            <p:cond delay="0"/>
                                          </p:stCondLst>
                                        </p:cTn>
                                        <p:tgtEl>
                                          <p:spTgt spid="10243">
                                            <p:txEl>
                                              <p:pRg st="9" end="9"/>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43">
                                            <p:txEl>
                                              <p:pRg st="9" end="9"/>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43">
                                            <p:txEl>
                                              <p:pRg st="9" end="9"/>
                                            </p:txEl>
                                          </p:spTgt>
                                        </p:tgtEl>
                                        <p:attrNameLst>
                                          <p:attrName>ppt_w</p:attrName>
                                        </p:attrNameLst>
                                      </p:cBhvr>
                                      <p:tavLst>
                                        <p:tav tm="0">
                                          <p:val>
                                            <p:strVal val="#ppt_w*.05"/>
                                          </p:val>
                                        </p:tav>
                                        <p:tav tm="100000">
                                          <p:val>
                                            <p:strVal val="#ppt_w"/>
                                          </p:val>
                                        </p:tav>
                                      </p:tavLst>
                                    </p:anim>
                                    <p:anim calcmode="lin" valueType="num">
                                      <p:cBhvr>
                                        <p:cTn id="20" dur="1000" fill="hold"/>
                                        <p:tgtEl>
                                          <p:spTgt spid="10243">
                                            <p:txEl>
                                              <p:pRg st="9" end="9"/>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43">
                                            <p:txEl>
                                              <p:pRg st="9" end="9"/>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43">
                                            <p:txEl>
                                              <p:pRg st="9" end="9"/>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43">
                                            <p:txEl>
                                              <p:pRg st="9" end="9"/>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43">
                                            <p:txEl>
                                              <p:pRg st="9" end="9"/>
                                            </p:txEl>
                                          </p:spTgt>
                                        </p:tgtEl>
                                      </p:cBhvr>
                                    </p:animEffect>
                                  </p:childTnLst>
                                </p:cTn>
                              </p:par>
                              <p:par>
                                <p:cTn id="25" presetID="6" presetClass="emph" presetSubtype="0" fill="hold" nodeType="withEffect">
                                  <p:stCondLst>
                                    <p:cond delay="0"/>
                                  </p:stCondLst>
                                  <p:childTnLst>
                                    <p:animScale>
                                      <p:cBhvr>
                                        <p:cTn id="26" dur="4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AF guidelines slide set v7 final for web unprotected00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p:nvPr/>
        </p:nvCxnSpPr>
        <p:spPr>
          <a:xfrm flipH="1">
            <a:off x="6271885" y="4233339"/>
            <a:ext cx="1178782" cy="128089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26296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11033" y="1627224"/>
            <a:ext cx="6948258" cy="4353126"/>
          </a:xfrm>
          <a:prstGeom prst="rect">
            <a:avLst/>
          </a:prstGeom>
        </p:spPr>
      </p:pic>
      <p:sp>
        <p:nvSpPr>
          <p:cNvPr id="3" name="CasellaDiTesto 2"/>
          <p:cNvSpPr txBox="1"/>
          <p:nvPr/>
        </p:nvSpPr>
        <p:spPr>
          <a:xfrm>
            <a:off x="2455943" y="166305"/>
            <a:ext cx="4249631" cy="1446550"/>
          </a:xfrm>
          <a:prstGeom prst="rect">
            <a:avLst/>
          </a:prstGeom>
          <a:noFill/>
        </p:spPr>
        <p:txBody>
          <a:bodyPr wrap="none" rtlCol="0">
            <a:spAutoFit/>
          </a:bodyPr>
          <a:lstStyle/>
          <a:p>
            <a:pPr algn="ctr"/>
            <a:r>
              <a:rPr lang="it-IT" sz="4400" dirty="0" smtClean="0">
                <a:solidFill>
                  <a:srgbClr val="FF0000"/>
                </a:solidFill>
              </a:rPr>
              <a:t>“PUNTI FERMI” 2:</a:t>
            </a:r>
          </a:p>
          <a:p>
            <a:pPr algn="ctr"/>
            <a:r>
              <a:rPr lang="it-IT" sz="4400" dirty="0" smtClean="0">
                <a:solidFill>
                  <a:srgbClr val="FF0000"/>
                </a:solidFill>
              </a:rPr>
              <a:t>TAO O NAO?</a:t>
            </a:r>
            <a:endParaRPr lang="it-IT" sz="4400" dirty="0">
              <a:solidFill>
                <a:srgbClr val="FF0000"/>
              </a:solidFill>
            </a:endParaRPr>
          </a:p>
        </p:txBody>
      </p:sp>
    </p:spTree>
    <p:extLst>
      <p:ext uri="{BB962C8B-B14F-4D97-AF65-F5344CB8AC3E}">
        <p14:creationId xmlns:p14="http://schemas.microsoft.com/office/powerpoint/2010/main" val="11416175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46038" y="67752"/>
            <a:ext cx="6825907" cy="1077218"/>
          </a:xfrm>
          <a:prstGeom prst="rect">
            <a:avLst/>
          </a:prstGeom>
          <a:noFill/>
        </p:spPr>
        <p:txBody>
          <a:bodyPr wrap="none" rtlCol="0">
            <a:spAutoFit/>
          </a:bodyPr>
          <a:lstStyle/>
          <a:p>
            <a:pPr algn="ctr"/>
            <a:r>
              <a:rPr lang="it-IT" sz="3200" dirty="0" smtClean="0">
                <a:solidFill>
                  <a:srgbClr val="FF0000"/>
                </a:solidFill>
              </a:rPr>
              <a:t>IL PAZIENTE ANZIANO:</a:t>
            </a:r>
          </a:p>
          <a:p>
            <a:pPr algn="ctr"/>
            <a:r>
              <a:rPr lang="it-IT" sz="3200" dirty="0" smtClean="0">
                <a:solidFill>
                  <a:srgbClr val="FF0000"/>
                </a:solidFill>
              </a:rPr>
              <a:t>Il mondo reale e la nostra pratica clinica</a:t>
            </a:r>
            <a:endParaRPr lang="it-IT" sz="3200" dirty="0">
              <a:solidFill>
                <a:srgbClr val="FF0000"/>
              </a:solidFill>
            </a:endParaRPr>
          </a:p>
        </p:txBody>
      </p:sp>
      <p:sp>
        <p:nvSpPr>
          <p:cNvPr id="4" name="CasellaDiTesto 3"/>
          <p:cNvSpPr txBox="1"/>
          <p:nvPr/>
        </p:nvSpPr>
        <p:spPr>
          <a:xfrm>
            <a:off x="406483" y="1423206"/>
            <a:ext cx="8415784" cy="4731552"/>
          </a:xfrm>
          <a:prstGeom prst="rect">
            <a:avLst/>
          </a:prstGeom>
          <a:noFill/>
        </p:spPr>
        <p:txBody>
          <a:bodyPr wrap="square" rtlCol="0">
            <a:spAutoFit/>
          </a:bodyPr>
          <a:lstStyle/>
          <a:p>
            <a:pPr marL="571500" indent="-571500">
              <a:lnSpc>
                <a:spcPct val="120000"/>
              </a:lnSpc>
              <a:buFont typeface="Wingdings" charset="0"/>
              <a:buChar char="Ø"/>
            </a:pPr>
            <a:r>
              <a:rPr lang="it-IT" sz="2800" dirty="0" smtClean="0">
                <a:solidFill>
                  <a:srgbClr val="FFFF00"/>
                </a:solidFill>
              </a:rPr>
              <a:t>75 ANNI</a:t>
            </a:r>
          </a:p>
          <a:p>
            <a:pPr>
              <a:lnSpc>
                <a:spcPct val="120000"/>
              </a:lnSpc>
            </a:pPr>
            <a:r>
              <a:rPr lang="it-IT" sz="2800" dirty="0" smtClean="0">
                <a:solidFill>
                  <a:srgbClr val="FFFF00"/>
                </a:solidFill>
              </a:rPr>
              <a:t>ALTO RISCHIO EMORRAGICO</a:t>
            </a:r>
          </a:p>
          <a:p>
            <a:pPr marL="571500" indent="-571500">
              <a:lnSpc>
                <a:spcPct val="120000"/>
              </a:lnSpc>
              <a:buFont typeface="Wingdings" charset="2"/>
              <a:buChar char="§"/>
            </a:pPr>
            <a:r>
              <a:rPr lang="it-IT" sz="2800" dirty="0" smtClean="0">
                <a:solidFill>
                  <a:schemeClr val="bg1"/>
                </a:solidFill>
              </a:rPr>
              <a:t>Paziente fragile</a:t>
            </a:r>
          </a:p>
          <a:p>
            <a:pPr marL="571500" indent="-571500">
              <a:lnSpc>
                <a:spcPct val="120000"/>
              </a:lnSpc>
              <a:buFont typeface="Wingdings" charset="2"/>
              <a:buChar char="§"/>
            </a:pPr>
            <a:r>
              <a:rPr lang="it-IT" sz="2800" dirty="0" smtClean="0">
                <a:solidFill>
                  <a:schemeClr val="bg1"/>
                </a:solidFill>
              </a:rPr>
              <a:t>Paziente basso peso corporeo</a:t>
            </a:r>
          </a:p>
          <a:p>
            <a:pPr marL="571500" indent="-571500">
              <a:lnSpc>
                <a:spcPct val="120000"/>
              </a:lnSpc>
              <a:buFont typeface="Wingdings" charset="2"/>
              <a:buChar char="§"/>
            </a:pPr>
            <a:r>
              <a:rPr lang="it-IT" sz="2800" dirty="0">
                <a:solidFill>
                  <a:schemeClr val="bg1"/>
                </a:solidFill>
              </a:rPr>
              <a:t>Disfunzione epatica e/o Renale</a:t>
            </a:r>
          </a:p>
          <a:p>
            <a:pPr marL="571500" indent="-571500">
              <a:lnSpc>
                <a:spcPct val="120000"/>
              </a:lnSpc>
              <a:buFont typeface="Wingdings" charset="2"/>
              <a:buChar char="§"/>
            </a:pPr>
            <a:r>
              <a:rPr lang="it-IT" sz="2800" dirty="0" smtClean="0">
                <a:solidFill>
                  <a:schemeClr val="bg1"/>
                </a:solidFill>
              </a:rPr>
              <a:t>Anemici</a:t>
            </a:r>
          </a:p>
          <a:p>
            <a:pPr marL="571500" indent="-571500">
              <a:lnSpc>
                <a:spcPct val="120000"/>
              </a:lnSpc>
              <a:buFont typeface="Wingdings" charset="2"/>
              <a:buChar char="§"/>
            </a:pPr>
            <a:r>
              <a:rPr lang="it-IT" sz="2800" dirty="0" smtClean="0">
                <a:solidFill>
                  <a:schemeClr val="bg1"/>
                </a:solidFill>
              </a:rPr>
              <a:t>Storia di sofferenza GI</a:t>
            </a:r>
          </a:p>
          <a:p>
            <a:pPr marL="571500" indent="-571500">
              <a:lnSpc>
                <a:spcPct val="120000"/>
              </a:lnSpc>
              <a:buFont typeface="Wingdings" charset="2"/>
              <a:buChar char="§"/>
            </a:pPr>
            <a:r>
              <a:rPr lang="it-IT" sz="2800" dirty="0" smtClean="0">
                <a:solidFill>
                  <a:schemeClr val="bg1"/>
                </a:solidFill>
              </a:rPr>
              <a:t>Utilizzatori di FANS</a:t>
            </a:r>
          </a:p>
          <a:p>
            <a:pPr marL="571500" indent="-571500">
              <a:lnSpc>
                <a:spcPct val="120000"/>
              </a:lnSpc>
              <a:buFont typeface="Wingdings" charset="2"/>
              <a:buChar char="§"/>
            </a:pPr>
            <a:r>
              <a:rPr lang="it-IT" sz="2800" dirty="0" smtClean="0">
                <a:solidFill>
                  <a:schemeClr val="bg1"/>
                </a:solidFill>
              </a:rPr>
              <a:t>Paziente in triplice terapia antitrombotica</a:t>
            </a:r>
          </a:p>
        </p:txBody>
      </p:sp>
      <p:sp>
        <p:nvSpPr>
          <p:cNvPr id="2" name="CasellaDiTesto 1"/>
          <p:cNvSpPr txBox="1"/>
          <p:nvPr/>
        </p:nvSpPr>
        <p:spPr>
          <a:xfrm>
            <a:off x="6383875" y="1439342"/>
            <a:ext cx="2389747" cy="646331"/>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it-IT" sz="3600" b="1" dirty="0" err="1" smtClean="0">
                <a:ln/>
                <a:solidFill>
                  <a:schemeClr val="accent3"/>
                </a:solidFill>
              </a:rPr>
              <a:t>comorbilità</a:t>
            </a:r>
            <a:endParaRPr lang="it-IT" sz="3600" b="1" dirty="0">
              <a:ln/>
              <a:solidFill>
                <a:schemeClr val="accent3"/>
              </a:solidFill>
            </a:endParaRPr>
          </a:p>
        </p:txBody>
      </p:sp>
      <p:sp>
        <p:nvSpPr>
          <p:cNvPr id="5" name="CasellaDiTesto 4"/>
          <p:cNvSpPr txBox="1"/>
          <p:nvPr/>
        </p:nvSpPr>
        <p:spPr>
          <a:xfrm>
            <a:off x="7315200" y="3064933"/>
            <a:ext cx="1826141" cy="707886"/>
          </a:xfrm>
          <a:prstGeom prst="rect">
            <a:avLst/>
          </a:prstGeom>
          <a:noFill/>
        </p:spPr>
        <p:txBody>
          <a:bodyPr wrap="none" rtlCol="0">
            <a:spAutoFit/>
          </a:bodyPr>
          <a:lstStyle/>
          <a:p>
            <a:r>
              <a:rPr lang="it-IT" dirty="0" smtClean="0"/>
              <a:t>   </a:t>
            </a:r>
            <a:r>
              <a:rPr lang="it-IT"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it-IT" sz="2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Interazioni </a:t>
            </a:r>
          </a:p>
          <a:p>
            <a:r>
              <a:rPr lang="it-IT" sz="2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farmacologiche</a:t>
            </a:r>
            <a:endParaRPr lang="it-IT" sz="2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2">
            <a:extLst>
              <a:ext uri="{FF2B5EF4-FFF2-40B4-BE49-F238E27FC236}">
                <a16:creationId xmlns="" xmlns:a16="http://schemas.microsoft.com/office/drawing/2014/main" id="{83361787-43A5-441F-A40E-A15048351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502" y="3997296"/>
            <a:ext cx="2705497" cy="154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324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1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12422" y="173038"/>
            <a:ext cx="8280400" cy="862012"/>
          </a:xfrm>
        </p:spPr>
        <p:txBody>
          <a:bodyPr>
            <a:normAutofit/>
          </a:bodyPr>
          <a:lstStyle/>
          <a:p>
            <a:pPr eaLnBrk="1" hangingPunct="1"/>
            <a:r>
              <a:rPr lang="en-GB" altLang="it-IT" sz="2400" dirty="0" smtClean="0">
                <a:solidFill>
                  <a:srgbClr val="FF0000"/>
                </a:solidFill>
              </a:rPr>
              <a:t>Two-year* outcomes of patients with newly diagnosed AF: results from GARFIELD-AF</a:t>
            </a:r>
          </a:p>
        </p:txBody>
      </p:sp>
      <p:grpSp>
        <p:nvGrpSpPr>
          <p:cNvPr id="11268" name="Gruppo 2"/>
          <p:cNvGrpSpPr>
            <a:grpSpLocks/>
          </p:cNvGrpSpPr>
          <p:nvPr/>
        </p:nvGrpSpPr>
        <p:grpSpPr bwMode="auto">
          <a:xfrm>
            <a:off x="677335" y="1124744"/>
            <a:ext cx="7731478" cy="4202113"/>
            <a:chOff x="272143" y="1175656"/>
            <a:chExt cx="8697699" cy="4201895"/>
          </a:xfrm>
        </p:grpSpPr>
        <p:pic>
          <p:nvPicPr>
            <p:cNvPr id="11270" name="Picture 2"/>
            <p:cNvPicPr>
              <a:picLocks noChangeAspect="1" noChangeArrowheads="1"/>
            </p:cNvPicPr>
            <p:nvPr/>
          </p:nvPicPr>
          <p:blipFill>
            <a:blip r:embed="rId3">
              <a:extLst>
                <a:ext uri="{28A0092B-C50C-407E-A947-70E740481C1C}">
                  <a14:useLocalDpi xmlns:a14="http://schemas.microsoft.com/office/drawing/2010/main" val="0"/>
                </a:ext>
              </a:extLst>
            </a:blip>
            <a:srcRect l="13519" t="14954" r="45445" b="15714"/>
            <a:stretch>
              <a:fillRect/>
            </a:stretch>
          </p:blipFill>
          <p:spPr bwMode="auto">
            <a:xfrm>
              <a:off x="489857" y="1338942"/>
              <a:ext cx="4169229" cy="396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bwMode="auto">
            <a:xfrm>
              <a:off x="272143" y="1197880"/>
              <a:ext cx="500051" cy="401617"/>
            </a:xfrm>
            <a:prstGeom prst="rect">
              <a:avLst/>
            </a:prstGeom>
            <a:solidFill>
              <a:schemeClr val="bg1"/>
            </a:solidFill>
            <a:ln w="19050" algn="ctr">
              <a:noFill/>
              <a:miter lim="800000"/>
              <a:headEnd/>
              <a:tailEnd/>
            </a:ln>
            <a:effectLst/>
            <a:extLst/>
          </p:spPr>
          <p:txBody>
            <a:bodyPr lIns="0" tIns="0" rIns="0" bIns="0" anchor="ctr"/>
            <a:lstStyle/>
            <a:p>
              <a:pPr algn="ctr" fontAlgn="base">
                <a:spcBef>
                  <a:spcPct val="0"/>
                </a:spcBef>
                <a:spcAft>
                  <a:spcPct val="0"/>
                </a:spcAft>
                <a:defRPr/>
              </a:pPr>
              <a:endParaRPr lang="it-IT" sz="1600" dirty="0">
                <a:solidFill>
                  <a:srgbClr val="000000">
                    <a:lumMod val="65000"/>
                    <a:lumOff val="35000"/>
                  </a:srgbClr>
                </a:solidFill>
              </a:endParaRPr>
            </a:p>
          </p:txBody>
        </p:sp>
        <p:pic>
          <p:nvPicPr>
            <p:cNvPr id="11272" name="Picture 4"/>
            <p:cNvPicPr>
              <a:picLocks noChangeAspect="1" noChangeArrowheads="1"/>
            </p:cNvPicPr>
            <p:nvPr/>
          </p:nvPicPr>
          <p:blipFill>
            <a:blip r:embed="rId4">
              <a:extLst>
                <a:ext uri="{28A0092B-C50C-407E-A947-70E740481C1C}">
                  <a14:useLocalDpi xmlns:a14="http://schemas.microsoft.com/office/drawing/2010/main" val="0"/>
                </a:ext>
              </a:extLst>
            </a:blip>
            <a:srcRect l="13411" t="10953" r="45445" b="15906"/>
            <a:stretch>
              <a:fillRect/>
            </a:stretch>
          </p:blipFill>
          <p:spPr bwMode="auto">
            <a:xfrm>
              <a:off x="4789727" y="1197436"/>
              <a:ext cx="4180115" cy="418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ttangolo 20"/>
            <p:cNvSpPr/>
            <p:nvPr/>
          </p:nvSpPr>
          <p:spPr bwMode="auto">
            <a:xfrm>
              <a:off x="4680523" y="1175656"/>
              <a:ext cx="501638" cy="403204"/>
            </a:xfrm>
            <a:prstGeom prst="rect">
              <a:avLst/>
            </a:prstGeom>
            <a:solidFill>
              <a:schemeClr val="bg1"/>
            </a:solidFill>
            <a:ln w="19050" algn="ctr">
              <a:noFill/>
              <a:miter lim="800000"/>
              <a:headEnd/>
              <a:tailEnd/>
            </a:ln>
            <a:effectLst/>
            <a:extLst/>
          </p:spPr>
          <p:txBody>
            <a:bodyPr lIns="0" tIns="0" rIns="0" bIns="0" anchor="ctr"/>
            <a:lstStyle/>
            <a:p>
              <a:pPr algn="ctr" fontAlgn="base">
                <a:spcBef>
                  <a:spcPct val="0"/>
                </a:spcBef>
                <a:spcAft>
                  <a:spcPct val="0"/>
                </a:spcAft>
                <a:defRPr/>
              </a:pPr>
              <a:endParaRPr lang="it-IT" sz="1600" dirty="0">
                <a:solidFill>
                  <a:srgbClr val="000000">
                    <a:lumMod val="65000"/>
                    <a:lumOff val="35000"/>
                  </a:srgbClr>
                </a:solidFill>
              </a:endParaRPr>
            </a:p>
          </p:txBody>
        </p:sp>
      </p:grpSp>
      <p:sp>
        <p:nvSpPr>
          <p:cNvPr id="23" name="Rectangle 6"/>
          <p:cNvSpPr>
            <a:spLocks noChangeArrowheads="1"/>
          </p:cNvSpPr>
          <p:nvPr/>
        </p:nvSpPr>
        <p:spPr bwMode="auto">
          <a:xfrm flipH="1">
            <a:off x="395111" y="5625296"/>
            <a:ext cx="8460000" cy="468000"/>
          </a:xfrm>
          <a:prstGeom prst="roundRect">
            <a:avLst/>
          </a:prstGeom>
          <a:solidFill>
            <a:schemeClr val="bg1">
              <a:lumMod val="95000"/>
            </a:schemeClr>
          </a:solidFill>
          <a:ln w="15875">
            <a:noFill/>
            <a:round/>
            <a:headEnd/>
            <a:tailEnd/>
          </a:ln>
          <a:effectLst>
            <a:outerShdw blurRad="50800" dist="38100" dir="2700000" algn="tl" rotWithShape="0">
              <a:prstClr val="black">
                <a:alpha val="40000"/>
              </a:prstClr>
            </a:outerShdw>
          </a:effectLst>
        </p:spPr>
        <p:txBody>
          <a:bodyPr lIns="36000" rIns="36000" anchor="ctr"/>
          <a:lstStyle/>
          <a:p>
            <a:pPr algn="ctr" fontAlgn="base">
              <a:spcBef>
                <a:spcPct val="0"/>
              </a:spcBef>
              <a:spcAft>
                <a:spcPct val="0"/>
              </a:spcAft>
              <a:defRPr/>
            </a:pPr>
            <a:r>
              <a:rPr lang="en-US" sz="1400" dirty="0" smtClean="0">
                <a:solidFill>
                  <a:srgbClr val="000000">
                    <a:lumMod val="65000"/>
                    <a:lumOff val="35000"/>
                  </a:srgbClr>
                </a:solidFill>
              </a:rPr>
              <a:t>Anticoagulant </a:t>
            </a:r>
            <a:r>
              <a:rPr lang="en-US" sz="1400" dirty="0">
                <a:solidFill>
                  <a:srgbClr val="000000">
                    <a:lumMod val="65000"/>
                    <a:lumOff val="35000"/>
                  </a:srgbClr>
                </a:solidFill>
              </a:rPr>
              <a:t>therapy was not prescribed in </a:t>
            </a:r>
            <a:r>
              <a:rPr lang="en-US" sz="1400" dirty="0" smtClean="0">
                <a:solidFill>
                  <a:srgbClr val="000000">
                    <a:lumMod val="65000"/>
                    <a:lumOff val="35000"/>
                  </a:srgbClr>
                </a:solidFill>
              </a:rPr>
              <a:t>37% </a:t>
            </a:r>
            <a:r>
              <a:rPr lang="en-US" sz="1400" dirty="0">
                <a:solidFill>
                  <a:srgbClr val="000000">
                    <a:lumMod val="65000"/>
                    <a:lumOff val="35000"/>
                  </a:srgbClr>
                </a:solidFill>
              </a:rPr>
              <a:t>of patients with CHA</a:t>
            </a:r>
            <a:r>
              <a:rPr lang="en-US" sz="1400" baseline="-25000" dirty="0">
                <a:solidFill>
                  <a:srgbClr val="000000">
                    <a:lumMod val="65000"/>
                    <a:lumOff val="35000"/>
                  </a:srgbClr>
                </a:solidFill>
              </a:rPr>
              <a:t>2</a:t>
            </a:r>
            <a:r>
              <a:rPr lang="en-US" sz="1400" dirty="0">
                <a:solidFill>
                  <a:srgbClr val="000000">
                    <a:lumMod val="65000"/>
                    <a:lumOff val="35000"/>
                  </a:srgbClr>
                </a:solidFill>
              </a:rPr>
              <a:t>DS</a:t>
            </a:r>
            <a:r>
              <a:rPr lang="en-US" sz="1400" baseline="-25000" dirty="0">
                <a:solidFill>
                  <a:srgbClr val="000000">
                    <a:lumMod val="65000"/>
                    <a:lumOff val="35000"/>
                  </a:srgbClr>
                </a:solidFill>
              </a:rPr>
              <a:t>2</a:t>
            </a:r>
            <a:r>
              <a:rPr lang="en-US" sz="1400" dirty="0">
                <a:solidFill>
                  <a:srgbClr val="000000">
                    <a:lumMod val="65000"/>
                    <a:lumOff val="35000"/>
                  </a:srgbClr>
                </a:solidFill>
              </a:rPr>
              <a:t>-VASc </a:t>
            </a:r>
            <a:r>
              <a:rPr lang="it-IT" sz="1400" dirty="0" smtClean="0">
                <a:solidFill>
                  <a:srgbClr val="000000">
                    <a:lumMod val="65000"/>
                    <a:lumOff val="35000"/>
                  </a:srgbClr>
                </a:solidFill>
              </a:rPr>
              <a:t>≥ 2</a:t>
            </a:r>
            <a:r>
              <a:rPr lang="it-IT" sz="1400" dirty="0">
                <a:solidFill>
                  <a:srgbClr val="000000">
                    <a:lumMod val="65000"/>
                    <a:lumOff val="35000"/>
                  </a:srgbClr>
                </a:solidFill>
              </a:rPr>
              <a:t>.</a:t>
            </a:r>
            <a:endParaRPr lang="en-GB" sz="1400" dirty="0">
              <a:solidFill>
                <a:srgbClr val="000000">
                  <a:lumMod val="65000"/>
                  <a:lumOff val="35000"/>
                </a:srgbClr>
              </a:solidFill>
            </a:endParaRPr>
          </a:p>
        </p:txBody>
      </p:sp>
      <p:sp>
        <p:nvSpPr>
          <p:cNvPr id="11" name="TextBox 61"/>
          <p:cNvSpPr txBox="1"/>
          <p:nvPr/>
        </p:nvSpPr>
        <p:spPr>
          <a:xfrm>
            <a:off x="439909" y="6540968"/>
            <a:ext cx="8274051" cy="153888"/>
          </a:xfrm>
          <a:prstGeom prst="rect">
            <a:avLst/>
          </a:prstGeom>
          <a:noFill/>
        </p:spPr>
        <p:txBody>
          <a:bodyPr wrap="square" lIns="0" tIns="0" rIns="0" bIns="0" rtlCol="0" anchor="b" anchorCtr="0">
            <a:spAutoFit/>
          </a:bodyPr>
          <a:lstStyle/>
          <a:p>
            <a:pPr fontAlgn="base">
              <a:spcBef>
                <a:spcPct val="50000"/>
              </a:spcBef>
              <a:spcAft>
                <a:spcPct val="0"/>
              </a:spcAft>
            </a:pPr>
            <a:r>
              <a:rPr lang="en-US" sz="1000" dirty="0" err="1" smtClean="0">
                <a:solidFill>
                  <a:srgbClr val="FFFF00"/>
                </a:solidFill>
              </a:rPr>
              <a:t>Bassand</a:t>
            </a:r>
            <a:r>
              <a:rPr lang="en-US" sz="1000" dirty="0" smtClean="0">
                <a:solidFill>
                  <a:srgbClr val="FFFF00"/>
                </a:solidFill>
              </a:rPr>
              <a:t> </a:t>
            </a:r>
            <a:r>
              <a:rPr lang="en-US" sz="1000" i="1" dirty="0">
                <a:solidFill>
                  <a:srgbClr val="FFFF00"/>
                </a:solidFill>
              </a:rPr>
              <a:t>et al</a:t>
            </a:r>
            <a:r>
              <a:rPr lang="en-US" sz="1000" dirty="0">
                <a:solidFill>
                  <a:srgbClr val="FFFF00"/>
                </a:solidFill>
              </a:rPr>
              <a:t>, </a:t>
            </a:r>
            <a:r>
              <a:rPr lang="en-US" sz="1000" i="1" dirty="0" err="1" smtClean="0">
                <a:solidFill>
                  <a:srgbClr val="FFFF00"/>
                </a:solidFill>
              </a:rPr>
              <a:t>Eur</a:t>
            </a:r>
            <a:r>
              <a:rPr lang="en-US" sz="1000" i="1" dirty="0" smtClean="0">
                <a:solidFill>
                  <a:srgbClr val="FFFF00"/>
                </a:solidFill>
              </a:rPr>
              <a:t> Heart J</a:t>
            </a:r>
            <a:r>
              <a:rPr lang="en-US" sz="1000" dirty="0" smtClean="0">
                <a:solidFill>
                  <a:srgbClr val="FFFF00"/>
                </a:solidFill>
              </a:rPr>
              <a:t> 2016; [</a:t>
            </a:r>
            <a:r>
              <a:rPr lang="en-US" sz="1000" dirty="0" err="1" smtClean="0">
                <a:solidFill>
                  <a:srgbClr val="FFFF00"/>
                </a:solidFill>
              </a:rPr>
              <a:t>Epub</a:t>
            </a:r>
            <a:r>
              <a:rPr lang="en-US" sz="1000" dirty="0" smtClean="0">
                <a:solidFill>
                  <a:srgbClr val="FFFF00"/>
                </a:solidFill>
              </a:rPr>
              <a:t> ahead of print]</a:t>
            </a:r>
            <a:endParaRPr lang="en-US" sz="1000" dirty="0">
              <a:solidFill>
                <a:srgbClr val="FFFF00"/>
              </a:solidFill>
            </a:endParaRPr>
          </a:p>
        </p:txBody>
      </p:sp>
      <p:sp>
        <p:nvSpPr>
          <p:cNvPr id="4" name="CasellaDiTesto 3"/>
          <p:cNvSpPr txBox="1"/>
          <p:nvPr/>
        </p:nvSpPr>
        <p:spPr>
          <a:xfrm>
            <a:off x="7331358" y="6540968"/>
            <a:ext cx="1541104" cy="248402"/>
          </a:xfrm>
          <a:prstGeom prst="rect">
            <a:avLst/>
          </a:prstGeom>
          <a:noFill/>
        </p:spPr>
        <p:txBody>
          <a:bodyPr wrap="none" lIns="90000" tIns="46800" rIns="90000" bIns="46800" rtlCol="0" anchor="ctr">
            <a:spAutoFit/>
          </a:bodyPr>
          <a:lstStyle/>
          <a:p>
            <a:r>
              <a:rPr lang="it-IT" sz="1000" dirty="0">
                <a:solidFill>
                  <a:srgbClr val="000000">
                    <a:lumMod val="65000"/>
                    <a:lumOff val="35000"/>
                  </a:srgbClr>
                </a:solidFill>
              </a:rPr>
              <a:t>*March 2010-June 2013</a:t>
            </a:r>
          </a:p>
        </p:txBody>
      </p:sp>
      <p:sp>
        <p:nvSpPr>
          <p:cNvPr id="3" name="Ovale 2"/>
          <p:cNvSpPr/>
          <p:nvPr/>
        </p:nvSpPr>
        <p:spPr>
          <a:xfrm>
            <a:off x="2134839" y="1527969"/>
            <a:ext cx="1013372" cy="633627"/>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Ovale 11"/>
          <p:cNvSpPr/>
          <p:nvPr/>
        </p:nvSpPr>
        <p:spPr>
          <a:xfrm>
            <a:off x="2192655" y="4666079"/>
            <a:ext cx="1013372" cy="633627"/>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216648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827882" y="0"/>
            <a:ext cx="74882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eaLnBrk="1" hangingPunct="1"/>
            <a:r>
              <a:rPr lang="it-IT" sz="2800" b="1" dirty="0">
                <a:solidFill>
                  <a:srgbClr val="FF0000"/>
                </a:solidFill>
              </a:rPr>
              <a:t>NUOVI ANTICOAGULANTI ORALI</a:t>
            </a:r>
          </a:p>
          <a:p>
            <a:pPr algn="ctr" eaLnBrk="1" hangingPunct="1"/>
            <a:endParaRPr lang="it-IT" sz="2800" b="1" dirty="0">
              <a:solidFill>
                <a:srgbClr val="FFFF00"/>
              </a:solidFill>
            </a:endParaRP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1314450"/>
            <a:ext cx="89836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84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000" y="152636"/>
            <a:ext cx="8281175" cy="881985"/>
          </a:xfrm>
        </p:spPr>
        <p:txBody>
          <a:bodyPr>
            <a:normAutofit/>
          </a:bodyPr>
          <a:lstStyle/>
          <a:p>
            <a:r>
              <a:rPr lang="de-DE" sz="2400" dirty="0" err="1" smtClean="0">
                <a:solidFill>
                  <a:srgbClr val="FF0000"/>
                </a:solidFill>
              </a:rPr>
              <a:t>Comparing</a:t>
            </a:r>
            <a:r>
              <a:rPr lang="de-DE" sz="2400" dirty="0" smtClean="0">
                <a:solidFill>
                  <a:srgbClr val="FF0000"/>
                </a:solidFill>
              </a:rPr>
              <a:t> Phase III Trials: </a:t>
            </a:r>
            <a:r>
              <a:rPr lang="de-DE" sz="2400" dirty="0" err="1" smtClean="0">
                <a:solidFill>
                  <a:srgbClr val="FF0000"/>
                </a:solidFill>
              </a:rPr>
              <a:t>There</a:t>
            </a:r>
            <a:r>
              <a:rPr lang="de-DE" sz="2400" dirty="0" smtClean="0">
                <a:solidFill>
                  <a:srgbClr val="FF0000"/>
                </a:solidFill>
              </a:rPr>
              <a:t> </a:t>
            </a:r>
            <a:r>
              <a:rPr lang="de-DE" sz="2400" dirty="0" err="1" smtClean="0">
                <a:solidFill>
                  <a:srgbClr val="FF0000"/>
                </a:solidFill>
              </a:rPr>
              <a:t>are</a:t>
            </a:r>
            <a:r>
              <a:rPr lang="de-DE" sz="2400" dirty="0" smtClean="0">
                <a:solidFill>
                  <a:srgbClr val="FF0000"/>
                </a:solidFill>
              </a:rPr>
              <a:t> </a:t>
            </a:r>
            <a:r>
              <a:rPr lang="de-DE" sz="2400" dirty="0" err="1" smtClean="0">
                <a:solidFill>
                  <a:srgbClr val="FF0000"/>
                </a:solidFill>
              </a:rPr>
              <a:t>Differences</a:t>
            </a:r>
            <a:r>
              <a:rPr lang="hu-HU" sz="2400" dirty="0" smtClean="0">
                <a:solidFill>
                  <a:srgbClr val="FF0000"/>
                </a:solidFill>
              </a:rPr>
              <a:t/>
            </a:r>
            <a:br>
              <a:rPr lang="hu-HU" sz="2400" dirty="0" smtClean="0">
                <a:solidFill>
                  <a:srgbClr val="FF0000"/>
                </a:solidFill>
              </a:rPr>
            </a:br>
            <a:r>
              <a:rPr lang="de-DE" sz="2400" dirty="0" smtClean="0">
                <a:solidFill>
                  <a:srgbClr val="FF0000"/>
                </a:solidFill>
              </a:rPr>
              <a:t>in Patient </a:t>
            </a:r>
            <a:r>
              <a:rPr lang="de-DE" sz="2400" dirty="0" err="1" smtClean="0">
                <a:solidFill>
                  <a:srgbClr val="FF0000"/>
                </a:solidFill>
              </a:rPr>
              <a:t>Characteristics</a:t>
            </a:r>
            <a:r>
              <a:rPr lang="de-DE" sz="2400" dirty="0" smtClean="0">
                <a:solidFill>
                  <a:srgbClr val="FF0000"/>
                </a:solidFill>
              </a:rPr>
              <a:t>…. </a:t>
            </a:r>
            <a:endParaRPr lang="de-DE" sz="2400" dirty="0">
              <a:solidFill>
                <a:srgbClr val="FF0000"/>
              </a:solidFill>
            </a:endParaRP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3524805049"/>
              </p:ext>
            </p:extLst>
          </p:nvPr>
        </p:nvGraphicFramePr>
        <p:xfrm>
          <a:off x="611188" y="1374589"/>
          <a:ext cx="8281988" cy="3208757"/>
        </p:xfrm>
        <a:graphic>
          <a:graphicData uri="http://schemas.openxmlformats.org/drawingml/2006/table">
            <a:tbl>
              <a:tblPr firstRow="1" bandRow="1">
                <a:tableStyleId>{9D7B26C5-4107-4FEC-AEDC-1716B250A1EF}</a:tableStyleId>
              </a:tblPr>
              <a:tblGrid>
                <a:gridCol w="531191"/>
                <a:gridCol w="1830075"/>
                <a:gridCol w="1582095"/>
                <a:gridCol w="1482792"/>
                <a:gridCol w="1485112"/>
                <a:gridCol w="1370723"/>
              </a:tblGrid>
              <a:tr h="431069">
                <a:tc gridSpan="2">
                  <a:txBody>
                    <a:bodyPr/>
                    <a:lstStyle/>
                    <a:p>
                      <a:endParaRPr lang="en-GB" sz="1600" dirty="0">
                        <a:solidFill>
                          <a:srgbClr val="FFFF00"/>
                        </a:solidFill>
                      </a:endParaRPr>
                    </a:p>
                  </a:txBody>
                  <a:tcPr marL="90386" marR="90386" marT="0" marB="0" anchor="ctr">
                    <a:solidFill>
                      <a:schemeClr val="bg2"/>
                    </a:solidFill>
                  </a:tcPr>
                </a:tc>
                <a:tc hMerge="1">
                  <a:txBody>
                    <a:bodyPr/>
                    <a:lstStyle/>
                    <a:p>
                      <a:endParaRPr lang="en-US"/>
                    </a:p>
                  </a:txBody>
                  <a:tcPr/>
                </a:tc>
                <a:tc>
                  <a:txBody>
                    <a:bodyPr/>
                    <a:lstStyle/>
                    <a:p>
                      <a:pPr algn="ctr"/>
                      <a:r>
                        <a:rPr lang="en-GB" sz="1600" dirty="0" smtClean="0">
                          <a:solidFill>
                            <a:schemeClr val="tx1"/>
                          </a:solidFill>
                        </a:rPr>
                        <a:t>ROCKET</a:t>
                      </a:r>
                      <a:r>
                        <a:rPr lang="en-GB" sz="1600" baseline="0" dirty="0" smtClean="0">
                          <a:solidFill>
                            <a:schemeClr val="tx1"/>
                          </a:solidFill>
                        </a:rPr>
                        <a:t> </a:t>
                      </a:r>
                      <a:r>
                        <a:rPr lang="en-GB" sz="1600" dirty="0" smtClean="0">
                          <a:solidFill>
                            <a:schemeClr val="tx1"/>
                          </a:solidFill>
                        </a:rPr>
                        <a:t>AF</a:t>
                      </a:r>
                      <a:r>
                        <a:rPr lang="en-GB" sz="1600" baseline="30000" dirty="0" smtClean="0">
                          <a:solidFill>
                            <a:schemeClr val="tx1"/>
                          </a:solidFill>
                        </a:rPr>
                        <a:t>1</a:t>
                      </a:r>
                      <a:r>
                        <a:rPr lang="en-GB" sz="1600" dirty="0" smtClean="0">
                          <a:solidFill>
                            <a:schemeClr val="tx1"/>
                          </a:solidFill>
                        </a:rPr>
                        <a:t> (n=14,264)</a:t>
                      </a:r>
                      <a:endParaRPr lang="en-GB" sz="1600" b="1" dirty="0">
                        <a:solidFill>
                          <a:schemeClr val="tx1"/>
                        </a:solidFill>
                      </a:endParaRPr>
                    </a:p>
                  </a:txBody>
                  <a:tcPr marL="90386" marR="90386" marT="0" marB="0" anchor="ctr">
                    <a:solidFill>
                      <a:schemeClr val="bg2"/>
                    </a:solidFill>
                  </a:tcPr>
                </a:tc>
                <a:tc>
                  <a:txBody>
                    <a:bodyPr/>
                    <a:lstStyle/>
                    <a:p>
                      <a:pPr algn="ctr"/>
                      <a:r>
                        <a:rPr lang="en-GB" sz="1600" dirty="0" smtClean="0">
                          <a:solidFill>
                            <a:schemeClr val="tx1"/>
                          </a:solidFill>
                        </a:rPr>
                        <a:t>ARISTOTLE</a:t>
                      </a:r>
                      <a:r>
                        <a:rPr lang="en-GB" sz="1600" baseline="30000" dirty="0" smtClean="0">
                          <a:solidFill>
                            <a:schemeClr val="tx1"/>
                          </a:solidFill>
                        </a:rPr>
                        <a:t>2</a:t>
                      </a:r>
                      <a:r>
                        <a:rPr lang="en-GB" sz="1600" dirty="0" smtClean="0">
                          <a:solidFill>
                            <a:schemeClr val="tx1"/>
                          </a:solidFill>
                        </a:rPr>
                        <a:t> (n=18,201)</a:t>
                      </a:r>
                      <a:endParaRPr lang="en-GB" sz="1600" b="1" dirty="0">
                        <a:solidFill>
                          <a:schemeClr val="tx1"/>
                        </a:solidFill>
                      </a:endParaRPr>
                    </a:p>
                  </a:txBody>
                  <a:tcPr marL="90386" marR="90386" marT="0" marB="0" anchor="ctr">
                    <a:solidFill>
                      <a:schemeClr val="bg2"/>
                    </a:solidFill>
                  </a:tcPr>
                </a:tc>
                <a:tc>
                  <a:txBody>
                    <a:bodyPr/>
                    <a:lstStyle/>
                    <a:p>
                      <a:pPr algn="ctr"/>
                      <a:r>
                        <a:rPr lang="en-GB" sz="1600" dirty="0" smtClean="0">
                          <a:solidFill>
                            <a:schemeClr val="tx1"/>
                          </a:solidFill>
                        </a:rPr>
                        <a:t>ENGAGE AF</a:t>
                      </a:r>
                      <a:r>
                        <a:rPr lang="en-GB" sz="1600" baseline="30000" dirty="0" smtClean="0">
                          <a:solidFill>
                            <a:schemeClr val="tx1"/>
                          </a:solidFill>
                        </a:rPr>
                        <a:t>3</a:t>
                      </a:r>
                      <a:r>
                        <a:rPr lang="en-GB" sz="1600" dirty="0" smtClean="0">
                          <a:solidFill>
                            <a:schemeClr val="tx1"/>
                          </a:solidFill>
                        </a:rPr>
                        <a:t> (n=21,105)</a:t>
                      </a:r>
                      <a:endParaRPr lang="en-GB" sz="1600" b="1" dirty="0">
                        <a:solidFill>
                          <a:schemeClr val="tx1"/>
                        </a:solidFill>
                      </a:endParaRPr>
                    </a:p>
                  </a:txBody>
                  <a:tcPr marL="90386" marR="90386" marT="0" marB="0" anchor="ctr">
                    <a:solidFill>
                      <a:schemeClr val="bg2"/>
                    </a:solidFill>
                  </a:tcPr>
                </a:tc>
                <a:tc>
                  <a:txBody>
                    <a:bodyPr/>
                    <a:lstStyle/>
                    <a:p>
                      <a:pPr algn="ctr"/>
                      <a:r>
                        <a:rPr lang="en-GB" sz="1600" dirty="0" smtClean="0">
                          <a:solidFill>
                            <a:schemeClr val="tx1"/>
                          </a:solidFill>
                        </a:rPr>
                        <a:t>RE-LY</a:t>
                      </a:r>
                      <a:r>
                        <a:rPr lang="en-GB" sz="1600" baseline="30000" dirty="0" smtClean="0">
                          <a:solidFill>
                            <a:schemeClr val="tx1"/>
                          </a:solidFill>
                        </a:rPr>
                        <a:t>4</a:t>
                      </a:r>
                      <a:r>
                        <a:rPr lang="en-GB" sz="1600" b="1" kern="1200" baseline="30000" dirty="0" smtClean="0">
                          <a:solidFill>
                            <a:schemeClr val="tx1"/>
                          </a:solidFill>
                          <a:latin typeface="+mn-lt"/>
                          <a:ea typeface="+mn-ea"/>
                          <a:cs typeface="+mn-cs"/>
                        </a:rPr>
                        <a:t>,5</a:t>
                      </a:r>
                      <a:r>
                        <a:rPr lang="en-GB" sz="1600" dirty="0" smtClean="0">
                          <a:solidFill>
                            <a:schemeClr val="tx1"/>
                          </a:solidFill>
                        </a:rPr>
                        <a:t> (n=18,113)</a:t>
                      </a:r>
                      <a:endParaRPr lang="en-GB" sz="1600" b="1" dirty="0">
                        <a:solidFill>
                          <a:schemeClr val="tx1"/>
                        </a:solidFill>
                      </a:endParaRPr>
                    </a:p>
                  </a:txBody>
                  <a:tcPr marL="90386" marR="90386" marT="0" marB="0" anchor="ctr">
                    <a:solidFill>
                      <a:schemeClr val="bg2"/>
                    </a:solidFill>
                  </a:tcPr>
                </a:tc>
              </a:tr>
              <a:tr h="396000">
                <a:tc gridSpan="2">
                  <a:txBody>
                    <a:bodyPr/>
                    <a:lstStyle/>
                    <a:p>
                      <a:pPr marL="0" algn="l" defTabSz="914400" rtl="0" eaLnBrk="1" latinLnBrk="0" hangingPunct="1"/>
                      <a:r>
                        <a:rPr lang="en-GB" sz="1400" b="1" kern="1200" dirty="0" smtClean="0">
                          <a:solidFill>
                            <a:srgbClr val="FFFF00"/>
                          </a:solidFill>
                        </a:rPr>
                        <a:t>Mean CHADS</a:t>
                      </a:r>
                      <a:r>
                        <a:rPr lang="en-GB" sz="1400" b="1" kern="1200" baseline="-25000" dirty="0" smtClean="0">
                          <a:solidFill>
                            <a:srgbClr val="FFFF00"/>
                          </a:solidFill>
                        </a:rPr>
                        <a:t>2</a:t>
                      </a:r>
                      <a:r>
                        <a:rPr lang="en-GB" sz="1400" b="1" kern="1200" baseline="0" dirty="0" smtClean="0">
                          <a:solidFill>
                            <a:srgbClr val="FFFF00"/>
                          </a:solidFill>
                        </a:rPr>
                        <a:t>-S</a:t>
                      </a:r>
                      <a:r>
                        <a:rPr lang="en-GB" sz="1400" b="1" kern="1200" dirty="0" smtClean="0">
                          <a:solidFill>
                            <a:srgbClr val="FFFF00"/>
                          </a:solidFill>
                        </a:rPr>
                        <a:t>core</a:t>
                      </a:r>
                      <a:endParaRPr lang="en-GB" sz="1400" b="1" kern="1200" dirty="0">
                        <a:solidFill>
                          <a:srgbClr val="FFFF00"/>
                        </a:solidFill>
                        <a:latin typeface="+mn-lt"/>
                        <a:ea typeface="+mn-ea"/>
                        <a:cs typeface="+mn-cs"/>
                      </a:endParaRPr>
                    </a:p>
                  </a:txBody>
                  <a:tcPr marL="90386" marR="90386" anchor="ctr"/>
                </a:tc>
                <a:tc hMerge="1">
                  <a:txBody>
                    <a:bodyPr/>
                    <a:lstStyle/>
                    <a:p>
                      <a:endParaRPr lang="en-US"/>
                    </a:p>
                  </a:txBody>
                  <a:tcPr/>
                </a:tc>
                <a:tc>
                  <a:txBody>
                    <a:bodyPr/>
                    <a:lstStyle/>
                    <a:p>
                      <a:pPr marL="0" algn="ctr" defTabSz="914400" rtl="0" eaLnBrk="1" latinLnBrk="0" hangingPunct="1"/>
                      <a:r>
                        <a:rPr lang="en-GB" sz="1400" kern="1200" dirty="0" smtClean="0">
                          <a:solidFill>
                            <a:srgbClr val="FFFF00"/>
                          </a:solidFill>
                        </a:rPr>
                        <a:t>3.5</a:t>
                      </a:r>
                      <a:endParaRPr lang="en-GB" sz="1400" b="1" kern="1200" dirty="0">
                        <a:solidFill>
                          <a:srgbClr val="FFFF00"/>
                        </a:solidFill>
                        <a:latin typeface="+mn-lt"/>
                        <a:ea typeface="+mn-ea"/>
                        <a:cs typeface="+mn-cs"/>
                      </a:endParaRPr>
                    </a:p>
                  </a:txBody>
                  <a:tcPr marL="90386" marR="90386" anchor="ctr"/>
                </a:tc>
                <a:tc>
                  <a:txBody>
                    <a:bodyPr/>
                    <a:lstStyle/>
                    <a:p>
                      <a:pPr marL="0" algn="ctr" defTabSz="914400" rtl="0" eaLnBrk="1" latinLnBrk="0" hangingPunct="1"/>
                      <a:r>
                        <a:rPr lang="en-GB" sz="1400" kern="1200" dirty="0" smtClean="0">
                          <a:solidFill>
                            <a:srgbClr val="FFFF00"/>
                          </a:solidFill>
                        </a:rPr>
                        <a:t>2.1</a:t>
                      </a:r>
                      <a:endParaRPr lang="en-GB" sz="1400" b="1" kern="1200" dirty="0">
                        <a:solidFill>
                          <a:srgbClr val="FFFF00"/>
                        </a:solidFill>
                        <a:latin typeface="+mn-lt"/>
                        <a:ea typeface="+mn-ea"/>
                        <a:cs typeface="+mn-cs"/>
                      </a:endParaRPr>
                    </a:p>
                  </a:txBody>
                  <a:tcPr marL="90386" marR="90386" anchor="ctr"/>
                </a:tc>
                <a:tc>
                  <a:txBody>
                    <a:bodyPr/>
                    <a:lstStyle/>
                    <a:p>
                      <a:pPr marL="0" algn="ctr" defTabSz="914400" rtl="0" eaLnBrk="1" latinLnBrk="0" hangingPunct="1"/>
                      <a:r>
                        <a:rPr lang="en-GB" sz="1400" kern="1200" dirty="0" smtClean="0">
                          <a:solidFill>
                            <a:srgbClr val="FFFF00"/>
                          </a:solidFill>
                        </a:rPr>
                        <a:t>2.8</a:t>
                      </a:r>
                      <a:endParaRPr lang="en-GB" sz="1400" b="1" kern="1200" dirty="0">
                        <a:solidFill>
                          <a:srgbClr val="FFFF00"/>
                        </a:solidFill>
                        <a:latin typeface="+mn-lt"/>
                        <a:ea typeface="+mn-ea"/>
                        <a:cs typeface="+mn-cs"/>
                      </a:endParaRPr>
                    </a:p>
                  </a:txBody>
                  <a:tcPr marL="90386" marR="90386" anchor="ctr"/>
                </a:tc>
                <a:tc>
                  <a:txBody>
                    <a:bodyPr/>
                    <a:lstStyle/>
                    <a:p>
                      <a:pPr marL="0" algn="ctr" defTabSz="914400" rtl="0" eaLnBrk="1" latinLnBrk="0" hangingPunct="1"/>
                      <a:r>
                        <a:rPr lang="en-GB" sz="1400" kern="1200" dirty="0" smtClean="0">
                          <a:solidFill>
                            <a:srgbClr val="FFFF00"/>
                          </a:solidFill>
                        </a:rPr>
                        <a:t>2.1</a:t>
                      </a:r>
                      <a:endParaRPr lang="en-GB" sz="1400" b="1" kern="1200" dirty="0">
                        <a:solidFill>
                          <a:srgbClr val="FFFF00"/>
                        </a:solidFill>
                        <a:latin typeface="+mn-lt"/>
                        <a:ea typeface="+mn-ea"/>
                        <a:cs typeface="+mn-cs"/>
                      </a:endParaRPr>
                    </a:p>
                  </a:txBody>
                  <a:tcPr marL="90386" marR="90386" anchor="ctr"/>
                </a:tc>
              </a:tr>
              <a:tr h="396000">
                <a:tc>
                  <a:txBody>
                    <a:bodyPr/>
                    <a:lstStyle/>
                    <a:p>
                      <a:pPr marL="0" indent="0" algn="l"/>
                      <a:r>
                        <a:rPr lang="en-GB" sz="1400" kern="1200" dirty="0" smtClean="0">
                          <a:solidFill>
                            <a:srgbClr val="FFFF00"/>
                          </a:solidFill>
                          <a:latin typeface="+mn-lt"/>
                          <a:ea typeface="+mn-ea"/>
                          <a:cs typeface="+mn-cs"/>
                        </a:rPr>
                        <a:t>C</a:t>
                      </a:r>
                      <a:endParaRPr lang="en-GB" sz="1400" kern="1200" dirty="0">
                        <a:solidFill>
                          <a:srgbClr val="FFFF00"/>
                        </a:solidFill>
                        <a:latin typeface="+mn-lt"/>
                        <a:ea typeface="+mn-ea"/>
                        <a:cs typeface="+mn-cs"/>
                      </a:endParaRPr>
                    </a:p>
                  </a:txBody>
                  <a:tcPr marL="90386" marR="90386" anchor="ctr"/>
                </a:tc>
                <a:tc>
                  <a:txBody>
                    <a:bodyPr/>
                    <a:lstStyle/>
                    <a:p>
                      <a:r>
                        <a:rPr lang="en-GB" sz="1400" kern="1200" dirty="0" smtClean="0">
                          <a:solidFill>
                            <a:srgbClr val="FFFF00"/>
                          </a:solidFill>
                          <a:latin typeface="+mn-lt"/>
                          <a:ea typeface="+mn-ea"/>
                          <a:cs typeface="+mn-cs"/>
                        </a:rPr>
                        <a:t>CHF*</a:t>
                      </a:r>
                      <a:endParaRPr lang="en-GB" sz="1400" kern="1200" dirty="0">
                        <a:solidFill>
                          <a:srgbClr val="FFFF00"/>
                        </a:solidFill>
                        <a:latin typeface="+mn-lt"/>
                        <a:ea typeface="+mn-ea"/>
                        <a:cs typeface="+mn-cs"/>
                      </a:endParaRPr>
                    </a:p>
                  </a:txBody>
                  <a:tcPr marL="90386" marR="90386" anchor="ctr"/>
                </a:tc>
                <a:tc>
                  <a:txBody>
                    <a:bodyPr/>
                    <a:lstStyle/>
                    <a:p>
                      <a:pPr algn="ctr"/>
                      <a:r>
                        <a:rPr lang="en-GB" sz="1400" kern="1200" dirty="0" smtClean="0">
                          <a:solidFill>
                            <a:srgbClr val="FFFF00"/>
                          </a:solidFill>
                          <a:latin typeface="+mn-lt"/>
                          <a:ea typeface="+mn-ea"/>
                          <a:cs typeface="+mn-cs"/>
                        </a:rPr>
                        <a:t>64%</a:t>
                      </a:r>
                      <a:endParaRPr lang="en-US" sz="1400" kern="1200" dirty="0">
                        <a:solidFill>
                          <a:srgbClr val="FFFF00"/>
                        </a:solidFill>
                        <a:latin typeface="+mn-lt"/>
                        <a:ea typeface="+mn-ea"/>
                        <a:cs typeface="+mn-cs"/>
                      </a:endParaRPr>
                    </a:p>
                  </a:txBody>
                  <a:tcPr marL="90386" marR="90386" anchor="ctr"/>
                </a:tc>
                <a:tc>
                  <a:txBody>
                    <a:bodyPr/>
                    <a:lstStyle/>
                    <a:p>
                      <a:pPr algn="ctr"/>
                      <a:r>
                        <a:rPr lang="en-GB" sz="1400" dirty="0" smtClean="0">
                          <a:solidFill>
                            <a:srgbClr val="FFFF00"/>
                          </a:solidFill>
                        </a:rPr>
                        <a:t>35%</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57%</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32%</a:t>
                      </a:r>
                      <a:endParaRPr lang="en-GB" sz="1400" dirty="0">
                        <a:solidFill>
                          <a:srgbClr val="FFFF00"/>
                        </a:solidFill>
                      </a:endParaRPr>
                    </a:p>
                  </a:txBody>
                  <a:tcPr marL="90386" marR="90386" anchor="ctr"/>
                </a:tc>
              </a:tr>
              <a:tr h="396000">
                <a:tc>
                  <a:txBody>
                    <a:bodyPr/>
                    <a:lstStyle/>
                    <a:p>
                      <a:pPr marL="0" indent="0" algn="l" defTabSz="914400" rtl="0" eaLnBrk="1" latinLnBrk="0" hangingPunct="1"/>
                      <a:r>
                        <a:rPr lang="en-GB" sz="1400" kern="1200" dirty="0" smtClean="0">
                          <a:solidFill>
                            <a:srgbClr val="FFFF00"/>
                          </a:solidFill>
                          <a:latin typeface="+mn-lt"/>
                          <a:ea typeface="+mn-ea"/>
                          <a:cs typeface="+mn-cs"/>
                        </a:rPr>
                        <a:t>H</a:t>
                      </a:r>
                      <a:endParaRPr lang="en-GB" sz="1400" kern="1200" dirty="0">
                        <a:solidFill>
                          <a:srgbClr val="FFFF00"/>
                        </a:solidFill>
                        <a:latin typeface="+mn-lt"/>
                        <a:ea typeface="+mn-ea"/>
                        <a:cs typeface="+mn-cs"/>
                      </a:endParaRPr>
                    </a:p>
                  </a:txBody>
                  <a:tcPr marL="90386" marR="90386" anchor="ctr"/>
                </a:tc>
                <a:tc>
                  <a:txBody>
                    <a:bodyPr/>
                    <a:lstStyle/>
                    <a:p>
                      <a:r>
                        <a:rPr lang="en-GB" sz="1400" kern="1200" dirty="0" smtClean="0">
                          <a:solidFill>
                            <a:srgbClr val="FFFF00"/>
                          </a:solidFill>
                          <a:latin typeface="+mn-lt"/>
                          <a:ea typeface="+mn-ea"/>
                          <a:cs typeface="+mn-cs"/>
                        </a:rPr>
                        <a:t>Hypertension</a:t>
                      </a:r>
                      <a:endParaRPr lang="en-GB" sz="1400" kern="1200" dirty="0">
                        <a:solidFill>
                          <a:srgbClr val="FFFF00"/>
                        </a:solidFill>
                        <a:latin typeface="+mn-lt"/>
                        <a:ea typeface="+mn-ea"/>
                        <a:cs typeface="+mn-cs"/>
                      </a:endParaRPr>
                    </a:p>
                  </a:txBody>
                  <a:tcPr marL="90386" marR="90386" anchor="ctr"/>
                </a:tc>
                <a:tc>
                  <a:txBody>
                    <a:bodyPr/>
                    <a:lstStyle/>
                    <a:p>
                      <a:pPr algn="ctr"/>
                      <a:r>
                        <a:rPr lang="en-GB" sz="1400" kern="1200" dirty="0" smtClean="0">
                          <a:solidFill>
                            <a:srgbClr val="FFFF00"/>
                          </a:solidFill>
                          <a:latin typeface="+mn-lt"/>
                          <a:ea typeface="+mn-ea"/>
                          <a:cs typeface="+mn-cs"/>
                        </a:rPr>
                        <a:t>91%</a:t>
                      </a:r>
                      <a:endParaRPr lang="en-US" sz="1400" kern="1200" dirty="0">
                        <a:solidFill>
                          <a:srgbClr val="FFFF00"/>
                        </a:solidFill>
                        <a:latin typeface="+mn-lt"/>
                        <a:ea typeface="+mn-ea"/>
                        <a:cs typeface="+mn-cs"/>
                      </a:endParaRPr>
                    </a:p>
                  </a:txBody>
                  <a:tcPr marL="90386" marR="90386" anchor="ctr"/>
                </a:tc>
                <a:tc>
                  <a:txBody>
                    <a:bodyPr/>
                    <a:lstStyle/>
                    <a:p>
                      <a:pPr algn="ctr"/>
                      <a:r>
                        <a:rPr lang="en-GB" sz="1400" dirty="0" smtClean="0">
                          <a:solidFill>
                            <a:srgbClr val="FFFF00"/>
                          </a:solidFill>
                        </a:rPr>
                        <a:t>87%</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94%</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79%</a:t>
                      </a:r>
                      <a:endParaRPr lang="en-GB" sz="1400" dirty="0">
                        <a:solidFill>
                          <a:srgbClr val="FFFF00"/>
                        </a:solidFill>
                      </a:endParaRPr>
                    </a:p>
                  </a:txBody>
                  <a:tcPr marL="90386" marR="90386" anchor="ctr"/>
                </a:tc>
              </a:tr>
              <a:tr h="741077">
                <a:tc>
                  <a:txBody>
                    <a:bodyPr/>
                    <a:lstStyle/>
                    <a:p>
                      <a:pPr marL="0" indent="0" algn="l" defTabSz="914400" rtl="0" eaLnBrk="1" latinLnBrk="0" hangingPunct="1"/>
                      <a:r>
                        <a:rPr lang="en-GB" sz="1400" b="0" kern="1200" dirty="0" smtClean="0">
                          <a:solidFill>
                            <a:srgbClr val="FFFF00"/>
                          </a:solidFill>
                          <a:latin typeface="+mn-lt"/>
                          <a:ea typeface="+mn-ea"/>
                          <a:cs typeface="+mn-cs"/>
                        </a:rPr>
                        <a:t>A</a:t>
                      </a:r>
                      <a:endParaRPr lang="en-GB" sz="1400" b="0" kern="1200" dirty="0">
                        <a:solidFill>
                          <a:srgbClr val="FFFF00"/>
                        </a:solidFill>
                        <a:latin typeface="+mn-lt"/>
                        <a:ea typeface="+mn-ea"/>
                        <a:cs typeface="+mn-cs"/>
                      </a:endParaRPr>
                    </a:p>
                  </a:txBody>
                  <a:tcPr marL="90386" marR="90386" anchor="ctr"/>
                </a:tc>
                <a:tc>
                  <a:txBody>
                    <a:bodyPr/>
                    <a:lstStyle/>
                    <a:p>
                      <a:r>
                        <a:rPr lang="en-GB" sz="1400" b="0" kern="1200" dirty="0" smtClean="0">
                          <a:solidFill>
                            <a:srgbClr val="FFFF00"/>
                          </a:solidFill>
                          <a:latin typeface="+mn-lt"/>
                          <a:ea typeface="+mn-ea"/>
                          <a:cs typeface="+mn-cs"/>
                        </a:rPr>
                        <a:t>Age ≥75 years</a:t>
                      </a:r>
                      <a:endParaRPr lang="en-GB" sz="1400" b="0" kern="1200" dirty="0">
                        <a:solidFill>
                          <a:srgbClr val="FFFF00"/>
                        </a:solidFill>
                        <a:latin typeface="+mn-lt"/>
                        <a:ea typeface="+mn-ea"/>
                        <a:cs typeface="+mn-cs"/>
                      </a:endParaRPr>
                    </a:p>
                  </a:txBody>
                  <a:tcPr marL="90386" marR="90386" anchor="ctr"/>
                </a:tc>
                <a:tc>
                  <a:txBody>
                    <a:bodyPr/>
                    <a:lstStyle/>
                    <a:p>
                      <a:pPr algn="ctr"/>
                      <a:r>
                        <a:rPr lang="en-GB" sz="1400" b="0" kern="1200" dirty="0" smtClean="0">
                          <a:solidFill>
                            <a:srgbClr val="FFFF00"/>
                          </a:solidFill>
                          <a:latin typeface="+mn-lt"/>
                          <a:ea typeface="+mn-ea"/>
                          <a:cs typeface="+mn-cs"/>
                        </a:rPr>
                        <a:t>43%</a:t>
                      </a:r>
                      <a:endParaRPr lang="en-US" sz="1400" b="0" kern="1200" dirty="0">
                        <a:solidFill>
                          <a:srgbClr val="FFFF00"/>
                        </a:solidFill>
                        <a:latin typeface="+mn-lt"/>
                        <a:ea typeface="+mn-ea"/>
                        <a:cs typeface="+mn-cs"/>
                      </a:endParaRPr>
                    </a:p>
                  </a:txBody>
                  <a:tcPr marL="90386" marR="90386" anchor="ctr"/>
                </a:tc>
                <a:tc>
                  <a:txBody>
                    <a:bodyPr/>
                    <a:lstStyle/>
                    <a:p>
                      <a:pPr algn="ctr"/>
                      <a:r>
                        <a:rPr lang="en-GB" sz="1400" dirty="0" smtClean="0">
                          <a:solidFill>
                            <a:srgbClr val="FFFF00"/>
                          </a:solidFill>
                        </a:rPr>
                        <a:t>31%</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40%</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40%</a:t>
                      </a:r>
                      <a:endParaRPr lang="en-GB" sz="1400" dirty="0">
                        <a:solidFill>
                          <a:srgbClr val="FFFF00"/>
                        </a:solidFill>
                      </a:endParaRPr>
                    </a:p>
                  </a:txBody>
                  <a:tcPr marL="90386" marR="90386" anchor="ctr"/>
                </a:tc>
              </a:tr>
              <a:tr h="396000">
                <a:tc>
                  <a:txBody>
                    <a:bodyPr/>
                    <a:lstStyle/>
                    <a:p>
                      <a:pPr marL="0" indent="0" algn="l" defTabSz="914400" rtl="0" eaLnBrk="1" latinLnBrk="0" hangingPunct="1"/>
                      <a:r>
                        <a:rPr lang="en-GB" sz="1400" kern="1200" dirty="0" smtClean="0">
                          <a:solidFill>
                            <a:srgbClr val="FFFF00"/>
                          </a:solidFill>
                          <a:latin typeface="+mn-lt"/>
                          <a:ea typeface="+mn-ea"/>
                          <a:cs typeface="+mn-cs"/>
                        </a:rPr>
                        <a:t>D</a:t>
                      </a:r>
                      <a:endParaRPr lang="en-GB" sz="1400" kern="1200" dirty="0">
                        <a:solidFill>
                          <a:srgbClr val="FFFF00"/>
                        </a:solidFill>
                        <a:latin typeface="+mn-lt"/>
                        <a:ea typeface="+mn-ea"/>
                        <a:cs typeface="+mn-cs"/>
                      </a:endParaRPr>
                    </a:p>
                  </a:txBody>
                  <a:tcPr marL="90386" marR="90386" anchor="ctr"/>
                </a:tc>
                <a:tc>
                  <a:txBody>
                    <a:bodyPr/>
                    <a:lstStyle/>
                    <a:p>
                      <a:r>
                        <a:rPr lang="en-GB" sz="1400" kern="1200" dirty="0" smtClean="0">
                          <a:solidFill>
                            <a:srgbClr val="FFFF00"/>
                          </a:solidFill>
                          <a:latin typeface="+mn-lt"/>
                          <a:ea typeface="+mn-ea"/>
                          <a:cs typeface="+mn-cs"/>
                        </a:rPr>
                        <a:t>Diabetes mellitus</a:t>
                      </a:r>
                      <a:endParaRPr lang="en-GB" sz="1400" kern="1200" dirty="0">
                        <a:solidFill>
                          <a:srgbClr val="FFFF00"/>
                        </a:solidFill>
                        <a:latin typeface="+mn-lt"/>
                        <a:ea typeface="+mn-ea"/>
                        <a:cs typeface="+mn-cs"/>
                      </a:endParaRPr>
                    </a:p>
                  </a:txBody>
                  <a:tcPr marL="90386" marR="90386" anchor="ctr"/>
                </a:tc>
                <a:tc>
                  <a:txBody>
                    <a:bodyPr/>
                    <a:lstStyle/>
                    <a:p>
                      <a:pPr algn="ctr"/>
                      <a:r>
                        <a:rPr lang="en-GB" sz="1400" kern="1200" dirty="0" smtClean="0">
                          <a:solidFill>
                            <a:srgbClr val="FFFF00"/>
                          </a:solidFill>
                          <a:latin typeface="+mn-lt"/>
                          <a:ea typeface="+mn-ea"/>
                          <a:cs typeface="+mn-cs"/>
                        </a:rPr>
                        <a:t>40%</a:t>
                      </a:r>
                      <a:endParaRPr lang="en-US" sz="1400" kern="1200" dirty="0">
                        <a:solidFill>
                          <a:srgbClr val="FFFF00"/>
                        </a:solidFill>
                        <a:latin typeface="+mn-lt"/>
                        <a:ea typeface="+mn-ea"/>
                        <a:cs typeface="+mn-cs"/>
                      </a:endParaRPr>
                    </a:p>
                  </a:txBody>
                  <a:tcPr marL="90386" marR="90386" anchor="ctr"/>
                </a:tc>
                <a:tc>
                  <a:txBody>
                    <a:bodyPr/>
                    <a:lstStyle/>
                    <a:p>
                      <a:pPr algn="ctr"/>
                      <a:r>
                        <a:rPr lang="en-GB" sz="1400" dirty="0" smtClean="0">
                          <a:solidFill>
                            <a:srgbClr val="FFFF00"/>
                          </a:solidFill>
                        </a:rPr>
                        <a:t>25%</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36%</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23%</a:t>
                      </a:r>
                      <a:endParaRPr lang="en-GB" sz="1400" dirty="0">
                        <a:solidFill>
                          <a:srgbClr val="FFFF00"/>
                        </a:solidFill>
                      </a:endParaRPr>
                    </a:p>
                  </a:txBody>
                  <a:tcPr marL="90386" marR="90386" anchor="ctr"/>
                </a:tc>
              </a:tr>
              <a:tr h="396000">
                <a:tc>
                  <a:txBody>
                    <a:bodyPr/>
                    <a:lstStyle/>
                    <a:p>
                      <a:pPr marL="0" indent="0" algn="l"/>
                      <a:r>
                        <a:rPr lang="en-GB" sz="1400" kern="1200" dirty="0" smtClean="0">
                          <a:solidFill>
                            <a:srgbClr val="FFFF00"/>
                          </a:solidFill>
                          <a:latin typeface="+mn-lt"/>
                          <a:ea typeface="+mn-ea"/>
                          <a:cs typeface="+mn-cs"/>
                        </a:rPr>
                        <a:t>S2</a:t>
                      </a:r>
                      <a:endParaRPr lang="en-GB" sz="1400" kern="1200" dirty="0">
                        <a:solidFill>
                          <a:srgbClr val="FFFF00"/>
                        </a:solidFill>
                        <a:latin typeface="+mn-lt"/>
                        <a:ea typeface="+mn-ea"/>
                        <a:cs typeface="+mn-cs"/>
                      </a:endParaRPr>
                    </a:p>
                  </a:txBody>
                  <a:tcPr marL="90386" marR="90386" anchor="ctr"/>
                </a:tc>
                <a:tc>
                  <a:txBody>
                    <a:bodyPr/>
                    <a:lstStyle/>
                    <a:p>
                      <a:r>
                        <a:rPr lang="en-GB" sz="1400" kern="1200" dirty="0" smtClean="0">
                          <a:solidFill>
                            <a:srgbClr val="FFFF00"/>
                          </a:solidFill>
                          <a:latin typeface="+mn-lt"/>
                          <a:ea typeface="+mn-ea"/>
                          <a:cs typeface="+mn-cs"/>
                        </a:rPr>
                        <a:t>Prior stroke or TIA#</a:t>
                      </a:r>
                      <a:endParaRPr lang="en-GB" sz="1400" kern="1200" dirty="0">
                        <a:solidFill>
                          <a:srgbClr val="FFFF00"/>
                        </a:solidFill>
                        <a:latin typeface="+mn-lt"/>
                        <a:ea typeface="+mn-ea"/>
                        <a:cs typeface="+mn-cs"/>
                      </a:endParaRPr>
                    </a:p>
                  </a:txBody>
                  <a:tcPr marL="90386" marR="90386" anchor="ctr"/>
                </a:tc>
                <a:tc>
                  <a:txBody>
                    <a:bodyPr/>
                    <a:lstStyle/>
                    <a:p>
                      <a:pPr algn="ctr"/>
                      <a:r>
                        <a:rPr lang="en-GB" sz="1400" kern="1200" dirty="0" smtClean="0">
                          <a:solidFill>
                            <a:srgbClr val="FFFF00"/>
                          </a:solidFill>
                          <a:latin typeface="+mn-lt"/>
                          <a:ea typeface="+mn-ea"/>
                          <a:cs typeface="+mn-cs"/>
                        </a:rPr>
                        <a:t>55%</a:t>
                      </a:r>
                      <a:endParaRPr lang="en-US" sz="1400" kern="1200" dirty="0">
                        <a:solidFill>
                          <a:srgbClr val="FFFF00"/>
                        </a:solidFill>
                        <a:latin typeface="+mn-lt"/>
                        <a:ea typeface="+mn-ea"/>
                        <a:cs typeface="+mn-cs"/>
                      </a:endParaRPr>
                    </a:p>
                  </a:txBody>
                  <a:tcPr marL="90386" marR="90386" anchor="ctr"/>
                </a:tc>
                <a:tc>
                  <a:txBody>
                    <a:bodyPr/>
                    <a:lstStyle/>
                    <a:p>
                      <a:pPr algn="ctr"/>
                      <a:r>
                        <a:rPr lang="en-GB" sz="1400" dirty="0" smtClean="0">
                          <a:solidFill>
                            <a:srgbClr val="FFFF00"/>
                          </a:solidFill>
                        </a:rPr>
                        <a:t>19%</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28%</a:t>
                      </a:r>
                      <a:endParaRPr lang="en-GB" sz="1400" dirty="0">
                        <a:solidFill>
                          <a:srgbClr val="FFFF00"/>
                        </a:solidFill>
                      </a:endParaRPr>
                    </a:p>
                  </a:txBody>
                  <a:tcPr marL="90386" marR="90386" anchor="ctr"/>
                </a:tc>
                <a:tc>
                  <a:txBody>
                    <a:bodyPr/>
                    <a:lstStyle/>
                    <a:p>
                      <a:pPr algn="ctr"/>
                      <a:r>
                        <a:rPr lang="en-GB" sz="1400" dirty="0" smtClean="0">
                          <a:solidFill>
                            <a:srgbClr val="FFFF00"/>
                          </a:solidFill>
                        </a:rPr>
                        <a:t>20%</a:t>
                      </a:r>
                      <a:endParaRPr lang="en-GB" sz="1400" dirty="0">
                        <a:solidFill>
                          <a:srgbClr val="FFFF00"/>
                        </a:solidFill>
                      </a:endParaRPr>
                    </a:p>
                  </a:txBody>
                  <a:tcPr marL="90386" marR="90386" anchor="ctr"/>
                </a:tc>
              </a:tr>
            </a:tbl>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1192099872"/>
              </p:ext>
            </p:extLst>
          </p:nvPr>
        </p:nvGraphicFramePr>
        <p:xfrm>
          <a:off x="611188" y="4536379"/>
          <a:ext cx="8281987" cy="1008000"/>
        </p:xfrm>
        <a:graphic>
          <a:graphicData uri="http://schemas.openxmlformats.org/drawingml/2006/table">
            <a:tbl>
              <a:tblPr firstRow="1" bandRow="1">
                <a:tableStyleId>{9D7B26C5-4107-4FEC-AEDC-1716B250A1EF}</a:tableStyleId>
              </a:tblPr>
              <a:tblGrid>
                <a:gridCol w="2397624"/>
                <a:gridCol w="1458580"/>
                <a:gridCol w="1475261"/>
                <a:gridCol w="1475261"/>
                <a:gridCol w="1475261"/>
              </a:tblGrid>
              <a:tr h="50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Moderate renal</a:t>
                      </a:r>
                      <a:r>
                        <a:rPr lang="en-GB" sz="1400" baseline="0" dirty="0" smtClean="0">
                          <a:solidFill>
                            <a:srgbClr val="FFFF00"/>
                          </a:solidFill>
                        </a:rPr>
                        <a:t> impairment</a:t>
                      </a:r>
                      <a:endParaRPr lang="en-GB" sz="1400" b="1" dirty="0" smtClean="0">
                        <a:solidFill>
                          <a:srgbClr val="FFFF00"/>
                        </a:solidFill>
                      </a:endParaRPr>
                    </a:p>
                  </a:txBody>
                  <a:tcPr marL="90386" marR="90386" marT="0" marB="0" anchor="ctr">
                    <a:lnB w="1905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21%</a:t>
                      </a:r>
                    </a:p>
                  </a:txBody>
                  <a:tcPr marL="90386" marR="90386" marT="0" marB="0" anchor="ctr">
                    <a:lnB w="1905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15%</a:t>
                      </a:r>
                    </a:p>
                  </a:txBody>
                  <a:tcPr marL="90386" marR="90386" marT="0" marB="0" anchor="ctr">
                    <a:lnB w="1905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19%</a:t>
                      </a:r>
                    </a:p>
                  </a:txBody>
                  <a:tcPr marL="90386" marR="90386" marT="0" marB="0" anchor="ctr">
                    <a:lnB w="1905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19%</a:t>
                      </a:r>
                    </a:p>
                  </a:txBody>
                  <a:tcPr marL="90386" marR="90386" marT="0" marB="0" anchor="ctr">
                    <a:lnB w="19050" cap="flat" cmpd="sng" algn="ctr">
                      <a:noFill/>
                      <a:prstDash val="solid"/>
                      <a:round/>
                      <a:headEnd type="none" w="med" len="med"/>
                      <a:tailEnd type="none" w="med" len="med"/>
                    </a:lnB>
                  </a:tcPr>
                </a:tc>
              </a:tr>
              <a:tr h="504000">
                <a:tc>
                  <a:txBody>
                    <a:bodyPr/>
                    <a:lstStyle/>
                    <a:p>
                      <a:pPr marL="3175"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FF00"/>
                          </a:solidFill>
                        </a:rPr>
                        <a:t>Specific dose studied</a:t>
                      </a:r>
                      <a:r>
                        <a:rPr lang="en-GB" sz="1400" baseline="0" dirty="0" smtClean="0">
                          <a:solidFill>
                            <a:srgbClr val="FFFF00"/>
                          </a:solidFill>
                        </a:rPr>
                        <a:t> prospectively</a:t>
                      </a:r>
                      <a:endParaRPr lang="en-GB" sz="1400" dirty="0" smtClean="0">
                        <a:solidFill>
                          <a:srgbClr val="FFFF00"/>
                        </a:solidFill>
                      </a:endParaRPr>
                    </a:p>
                  </a:txBody>
                  <a:tcPr marL="90386" marR="90386" marT="0" marB="0" anchor="ctr">
                    <a:lnT w="19050" cap="flat" cmpd="sng" algn="ctr">
                      <a:no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FFFF00"/>
                          </a:solidFill>
                          <a:sym typeface="Wingdings"/>
                        </a:rPr>
                        <a:t></a:t>
                      </a:r>
                      <a:endParaRPr lang="en-GB" sz="2400" dirty="0" smtClean="0">
                        <a:solidFill>
                          <a:srgbClr val="FFFF00"/>
                        </a:solidFill>
                      </a:endParaRPr>
                    </a:p>
                  </a:txBody>
                  <a:tcPr marL="90386" marR="90386" marT="0" marB="0" anchor="ctr">
                    <a:lnT w="19050" cap="flat" cmpd="sng" algn="ctr">
                      <a:noFill/>
                      <a:prstDash val="solid"/>
                      <a:round/>
                      <a:headEnd type="none" w="med" len="med"/>
                      <a:tailEnd type="none" w="med" len="med"/>
                    </a:lnT>
                  </a:tcPr>
                </a:tc>
                <a:tc>
                  <a:txBody>
                    <a:bodyPr/>
                    <a:lstStyle/>
                    <a:p>
                      <a:pPr algn="ctr"/>
                      <a:r>
                        <a:rPr lang="en-GB" sz="2400" dirty="0" smtClean="0">
                          <a:solidFill>
                            <a:srgbClr val="FFFF00"/>
                          </a:solidFill>
                          <a:sym typeface="Wingdings"/>
                        </a:rPr>
                        <a:t></a:t>
                      </a:r>
                      <a:endParaRPr lang="en-GB" sz="2400" dirty="0">
                        <a:solidFill>
                          <a:srgbClr val="FFFF00"/>
                        </a:solidFill>
                      </a:endParaRPr>
                    </a:p>
                  </a:txBody>
                  <a:tcPr marL="90386" marR="90386" marT="0" marB="0" anchor="ctr">
                    <a:lnT w="19050" cap="flat" cmpd="sng" algn="ctr">
                      <a:noFill/>
                      <a:prstDash val="solid"/>
                      <a:round/>
                      <a:headEnd type="none" w="med" len="med"/>
                      <a:tailEnd type="none" w="med" len="med"/>
                    </a:lnT>
                  </a:tcPr>
                </a:tc>
                <a:tc>
                  <a:txBody>
                    <a:bodyPr/>
                    <a:lstStyle/>
                    <a:p>
                      <a:pPr algn="ctr"/>
                      <a:r>
                        <a:rPr lang="en-GB" sz="2400" dirty="0" smtClean="0">
                          <a:solidFill>
                            <a:srgbClr val="FFFF00"/>
                          </a:solidFill>
                          <a:sym typeface="Wingdings"/>
                        </a:rPr>
                        <a:t></a:t>
                      </a:r>
                      <a:endParaRPr lang="en-GB" sz="2400" dirty="0">
                        <a:solidFill>
                          <a:srgbClr val="FFFF00"/>
                        </a:solidFill>
                      </a:endParaRPr>
                    </a:p>
                  </a:txBody>
                  <a:tcPr marL="90386" marR="90386" marT="0" marB="0" anchor="ctr">
                    <a:lnT w="19050" cap="flat" cmpd="sng" algn="ctr">
                      <a:noFill/>
                      <a:prstDash val="solid"/>
                      <a:round/>
                      <a:headEnd type="none" w="med" len="med"/>
                      <a:tailEnd type="none" w="med" len="med"/>
                    </a:lnT>
                  </a:tcPr>
                </a:tc>
                <a:tc>
                  <a:txBody>
                    <a:bodyPr/>
                    <a:lstStyle/>
                    <a:p>
                      <a:pPr algn="ctr"/>
                      <a:r>
                        <a:rPr lang="en-GB" sz="2400" dirty="0" smtClean="0">
                          <a:solidFill>
                            <a:srgbClr val="FFFF00"/>
                          </a:solidFill>
                          <a:sym typeface="Wingdings"/>
                        </a:rPr>
                        <a:t></a:t>
                      </a:r>
                      <a:endParaRPr lang="en-GB" sz="2400" dirty="0">
                        <a:solidFill>
                          <a:srgbClr val="FFFF00"/>
                        </a:solidFill>
                      </a:endParaRPr>
                    </a:p>
                  </a:txBody>
                  <a:tcPr marL="90386" marR="90386" marT="0" marB="0" anchor="ctr">
                    <a:lnT w="19050" cap="flat" cmpd="sng" algn="ctr">
                      <a:noFill/>
                      <a:prstDash val="solid"/>
                      <a:round/>
                      <a:headEnd type="none" w="med" len="med"/>
                      <a:tailEnd type="none" w="med" len="med"/>
                    </a:lnT>
                  </a:tcPr>
                </a:tc>
              </a:tr>
            </a:tbl>
          </a:graphicData>
        </a:graphic>
      </p:graphicFrame>
      <p:sp>
        <p:nvSpPr>
          <p:cNvPr id="7" name="TextBox 3"/>
          <p:cNvSpPr txBox="1"/>
          <p:nvPr/>
        </p:nvSpPr>
        <p:spPr>
          <a:xfrm>
            <a:off x="575065" y="5641829"/>
            <a:ext cx="8274052" cy="153888"/>
          </a:xfrm>
          <a:prstGeom prst="rect">
            <a:avLst/>
          </a:prstGeom>
          <a:noFill/>
        </p:spPr>
        <p:txBody>
          <a:bodyPr wrap="square" lIns="0" tIns="0" rIns="0" bIns="0" rtlCol="0" anchor="b" anchorCtr="0">
            <a:spAutoFit/>
          </a:bodyPr>
          <a:lstStyle/>
          <a:p>
            <a:pPr fontAlgn="base">
              <a:spcBef>
                <a:spcPct val="50000"/>
              </a:spcBef>
              <a:spcAft>
                <a:spcPct val="0"/>
              </a:spcAft>
            </a:pPr>
            <a:r>
              <a:rPr lang="de-DE" sz="1000" kern="0" dirty="0">
                <a:solidFill>
                  <a:schemeClr val="bg1"/>
                </a:solidFill>
              </a:rPr>
              <a:t>* LVEF &lt;40%; </a:t>
            </a:r>
            <a:r>
              <a:rPr lang="de-DE" sz="1000" kern="0" baseline="30000" dirty="0">
                <a:solidFill>
                  <a:schemeClr val="bg1"/>
                </a:solidFill>
              </a:rPr>
              <a:t>#</a:t>
            </a:r>
            <a:r>
              <a:rPr lang="de-DE" sz="1000" kern="0" dirty="0">
                <a:solidFill>
                  <a:schemeClr val="bg1"/>
                </a:solidFill>
              </a:rPr>
              <a:t>Data include patients with systemic embolism </a:t>
            </a:r>
            <a:endParaRPr lang="en-US" sz="1000" baseline="30000" dirty="0">
              <a:solidFill>
                <a:schemeClr val="bg1"/>
              </a:solidFill>
            </a:endParaRPr>
          </a:p>
        </p:txBody>
      </p:sp>
      <p:sp>
        <p:nvSpPr>
          <p:cNvPr id="9" name="TextBox 3"/>
          <p:cNvSpPr txBox="1"/>
          <p:nvPr/>
        </p:nvSpPr>
        <p:spPr>
          <a:xfrm>
            <a:off x="68663" y="6397461"/>
            <a:ext cx="8274051" cy="276999"/>
          </a:xfrm>
          <a:prstGeom prst="rect">
            <a:avLst/>
          </a:prstGeom>
          <a:noFill/>
        </p:spPr>
        <p:txBody>
          <a:bodyPr wrap="square" lIns="0" tIns="0" rIns="0" bIns="0" rtlCol="0" anchor="b" anchorCtr="0">
            <a:spAutoFit/>
          </a:bodyPr>
          <a:lstStyle/>
          <a:p>
            <a:pPr fontAlgn="base">
              <a:spcBef>
                <a:spcPct val="50000"/>
              </a:spcBef>
              <a:spcAft>
                <a:spcPct val="0"/>
              </a:spcAft>
            </a:pPr>
            <a:r>
              <a:rPr lang="fr-FR" sz="900" dirty="0">
                <a:solidFill>
                  <a:srgbClr val="FFFFFF"/>
                </a:solidFill>
              </a:rPr>
              <a:t>1. Van </a:t>
            </a:r>
            <a:r>
              <a:rPr lang="fr-FR" sz="900" dirty="0" err="1">
                <a:solidFill>
                  <a:srgbClr val="FFFFFF"/>
                </a:solidFill>
              </a:rPr>
              <a:t>Diepen</a:t>
            </a:r>
            <a:r>
              <a:rPr lang="fr-FR" sz="900" dirty="0">
                <a:solidFill>
                  <a:srgbClr val="FFFFFF"/>
                </a:solidFill>
              </a:rPr>
              <a:t> S et al. </a:t>
            </a:r>
            <a:r>
              <a:rPr lang="fr-FR" sz="900" dirty="0" err="1">
                <a:solidFill>
                  <a:srgbClr val="FFFFFF"/>
                </a:solidFill>
              </a:rPr>
              <a:t>Circ</a:t>
            </a:r>
            <a:r>
              <a:rPr lang="fr-FR" sz="900" dirty="0">
                <a:solidFill>
                  <a:srgbClr val="FFFFFF"/>
                </a:solidFill>
              </a:rPr>
              <a:t> </a:t>
            </a:r>
            <a:r>
              <a:rPr lang="fr-FR" sz="900" dirty="0" err="1">
                <a:solidFill>
                  <a:srgbClr val="FFFFFF"/>
                </a:solidFill>
              </a:rPr>
              <a:t>Heart</a:t>
            </a:r>
            <a:r>
              <a:rPr lang="fr-FR" sz="900" dirty="0">
                <a:solidFill>
                  <a:srgbClr val="FFFFFF"/>
                </a:solidFill>
              </a:rPr>
              <a:t> Fail. 2013;6(4):740–47.;  2. Granger CB et al. N </a:t>
            </a:r>
            <a:r>
              <a:rPr lang="fr-FR" sz="900" dirty="0" err="1">
                <a:solidFill>
                  <a:srgbClr val="FFFFFF"/>
                </a:solidFill>
              </a:rPr>
              <a:t>Engl</a:t>
            </a:r>
            <a:r>
              <a:rPr lang="fr-FR" sz="900" dirty="0">
                <a:solidFill>
                  <a:srgbClr val="FFFFFF"/>
                </a:solidFill>
              </a:rPr>
              <a:t> J Med. 2011;365(11):981-992; 3. </a:t>
            </a:r>
            <a:r>
              <a:rPr lang="fr-FR" sz="900" dirty="0" err="1">
                <a:solidFill>
                  <a:srgbClr val="FFFFFF"/>
                </a:solidFill>
              </a:rPr>
              <a:t>Giugliano</a:t>
            </a:r>
            <a:r>
              <a:rPr lang="fr-FR" sz="900" dirty="0">
                <a:solidFill>
                  <a:srgbClr val="FFFFFF"/>
                </a:solidFill>
              </a:rPr>
              <a:t> RP et al. N </a:t>
            </a:r>
            <a:r>
              <a:rPr lang="fr-FR" sz="900" dirty="0" err="1">
                <a:solidFill>
                  <a:srgbClr val="FFFFFF"/>
                </a:solidFill>
              </a:rPr>
              <a:t>Engl</a:t>
            </a:r>
            <a:r>
              <a:rPr lang="fr-FR" sz="900" dirty="0">
                <a:solidFill>
                  <a:srgbClr val="FFFFFF"/>
                </a:solidFill>
              </a:rPr>
              <a:t> J Med. 2013;369(22):2093-2104; 4.</a:t>
            </a:r>
            <a:r>
              <a:rPr lang="fr-FR" sz="900" dirty="0">
                <a:solidFill>
                  <a:srgbClr val="000000">
                    <a:lumMod val="65000"/>
                    <a:lumOff val="35000"/>
                  </a:srgbClr>
                </a:solidFill>
              </a:rPr>
              <a:t> </a:t>
            </a:r>
            <a:r>
              <a:rPr lang="fr-FR" sz="900" dirty="0">
                <a:solidFill>
                  <a:srgbClr val="FFFFFF"/>
                </a:solidFill>
              </a:rPr>
              <a:t>Connolly SJ et al. N </a:t>
            </a:r>
            <a:r>
              <a:rPr lang="fr-FR" sz="900" dirty="0" err="1">
                <a:solidFill>
                  <a:srgbClr val="FFFFFF"/>
                </a:solidFill>
              </a:rPr>
              <a:t>Engl</a:t>
            </a:r>
            <a:r>
              <a:rPr lang="fr-FR" sz="900" dirty="0">
                <a:solidFill>
                  <a:srgbClr val="FFFFFF"/>
                </a:solidFill>
              </a:rPr>
              <a:t> J Med. 2009;361(12):1139-1151; 5. Eikelboom JW et al. Circulation 2011;123(21):2363-2372</a:t>
            </a:r>
          </a:p>
        </p:txBody>
      </p:sp>
      <p:sp>
        <p:nvSpPr>
          <p:cNvPr id="5" name="Rettangolo 4"/>
          <p:cNvSpPr/>
          <p:nvPr/>
        </p:nvSpPr>
        <p:spPr>
          <a:xfrm>
            <a:off x="3439749" y="3228332"/>
            <a:ext cx="635031" cy="493952"/>
          </a:xfrm>
          <a:prstGeom prst="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4932789" y="3221963"/>
            <a:ext cx="635031" cy="493952"/>
          </a:xfrm>
          <a:prstGeom prst="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6449829" y="3204322"/>
            <a:ext cx="635031" cy="493952"/>
          </a:xfrm>
          <a:prstGeom prst="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7896309" y="3239604"/>
            <a:ext cx="635031" cy="493952"/>
          </a:xfrm>
          <a:prstGeom prst="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92276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0" fill="hold"/>
                                        <p:tgtEl>
                                          <p:spTgt spid="10"/>
                                        </p:tgtEl>
                                        <p:attrNameLst>
                                          <p:attrName>ppt_w</p:attrName>
                                        </p:attrNameLst>
                                      </p:cBhvr>
                                      <p:tavLst>
                                        <p:tav tm="0">
                                          <p:val>
                                            <p:strVal val="#ppt_w*0.70"/>
                                          </p:val>
                                        </p:tav>
                                        <p:tav tm="100000">
                                          <p:val>
                                            <p:strVal val="#ppt_w"/>
                                          </p:val>
                                        </p:tav>
                                      </p:tavLst>
                                    </p:anim>
                                    <p:anim calcmode="lin" valueType="num">
                                      <p:cBhvr>
                                        <p:cTn id="13" dur="2000" fill="hold"/>
                                        <p:tgtEl>
                                          <p:spTgt spid="10"/>
                                        </p:tgtEl>
                                        <p:attrNameLst>
                                          <p:attrName>ppt_h</p:attrName>
                                        </p:attrNameLst>
                                      </p:cBhvr>
                                      <p:tavLst>
                                        <p:tav tm="0">
                                          <p:val>
                                            <p:strVal val="#ppt_h"/>
                                          </p:val>
                                        </p:tav>
                                        <p:tav tm="100000">
                                          <p:val>
                                            <p:strVal val="#ppt_h"/>
                                          </p:val>
                                        </p:tav>
                                      </p:tavLst>
                                    </p:anim>
                                    <p:animEffect transition="in" filter="fade">
                                      <p:cBhvr>
                                        <p:cTn id="14" dur="2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000" fill="hold"/>
                                        <p:tgtEl>
                                          <p:spTgt spid="12"/>
                                        </p:tgtEl>
                                        <p:attrNameLst>
                                          <p:attrName>ppt_w</p:attrName>
                                        </p:attrNameLst>
                                      </p:cBhvr>
                                      <p:tavLst>
                                        <p:tav tm="0">
                                          <p:val>
                                            <p:strVal val="#ppt_w*0.70"/>
                                          </p:val>
                                        </p:tav>
                                        <p:tav tm="100000">
                                          <p:val>
                                            <p:strVal val="#ppt_w"/>
                                          </p:val>
                                        </p:tav>
                                      </p:tavLst>
                                    </p:anim>
                                    <p:anim calcmode="lin" valueType="num">
                                      <p:cBhvr>
                                        <p:cTn id="18" dur="2000" fill="hold"/>
                                        <p:tgtEl>
                                          <p:spTgt spid="12"/>
                                        </p:tgtEl>
                                        <p:attrNameLst>
                                          <p:attrName>ppt_h</p:attrName>
                                        </p:attrNameLst>
                                      </p:cBhvr>
                                      <p:tavLst>
                                        <p:tav tm="0">
                                          <p:val>
                                            <p:strVal val="#ppt_h"/>
                                          </p:val>
                                        </p:tav>
                                        <p:tav tm="100000">
                                          <p:val>
                                            <p:strVal val="#ppt_h"/>
                                          </p:val>
                                        </p:tav>
                                      </p:tavLst>
                                    </p:anim>
                                    <p:animEffect transition="in" filter="fade">
                                      <p:cBhvr>
                                        <p:cTn id="19" dur="2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strVal val="#ppt_w*0.70"/>
                                          </p:val>
                                        </p:tav>
                                        <p:tav tm="100000">
                                          <p:val>
                                            <p:strVal val="#ppt_w"/>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animEffect transition="in" filter="fade">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228600"/>
            <a:ext cx="7772400" cy="584200"/>
          </a:xfrm>
          <a:prstGeom prst="rect">
            <a:avLst/>
          </a:prstGeom>
          <a:noFill/>
        </p:spPr>
        <p:txBody>
          <a:bodyPr>
            <a:spAutoFit/>
          </a:bodyPr>
          <a:lstStyle/>
          <a:p>
            <a:pPr algn="ctr" eaLnBrk="1" hangingPunct="1">
              <a:defRPr/>
            </a:pPr>
            <a:r>
              <a:rPr lang="en-US" sz="3200" b="1" dirty="0" err="1">
                <a:solidFill>
                  <a:srgbClr val="FF0000"/>
                </a:solidFill>
                <a:effectLst>
                  <a:outerShdw blurRad="38100" dist="38100" dir="2700000" algn="tl">
                    <a:srgbClr val="000000"/>
                  </a:outerShdw>
                </a:effectLst>
                <a:latin typeface="Arial" pitchFamily="34" charset="0"/>
                <a:ea typeface="+mn-ea"/>
              </a:rPr>
              <a:t>Fibrillazione</a:t>
            </a:r>
            <a:r>
              <a:rPr lang="en-US" sz="3200" b="1" dirty="0">
                <a:solidFill>
                  <a:srgbClr val="FF0000"/>
                </a:solidFill>
                <a:effectLst>
                  <a:outerShdw blurRad="38100" dist="38100" dir="2700000" algn="tl">
                    <a:srgbClr val="000000"/>
                  </a:outerShdw>
                </a:effectLst>
                <a:latin typeface="Arial" pitchFamily="34" charset="0"/>
                <a:ea typeface="+mn-ea"/>
              </a:rPr>
              <a:t> </a:t>
            </a:r>
            <a:r>
              <a:rPr lang="en-US" sz="3200" b="1" dirty="0" err="1">
                <a:solidFill>
                  <a:srgbClr val="FF0000"/>
                </a:solidFill>
                <a:effectLst>
                  <a:outerShdw blurRad="38100" dist="38100" dir="2700000" algn="tl">
                    <a:srgbClr val="000000"/>
                  </a:outerShdw>
                </a:effectLst>
                <a:latin typeface="Arial" pitchFamily="34" charset="0"/>
                <a:ea typeface="+mn-ea"/>
              </a:rPr>
              <a:t>Atriale</a:t>
            </a:r>
            <a:r>
              <a:rPr lang="en-US" sz="3200" b="1" dirty="0">
                <a:solidFill>
                  <a:srgbClr val="FF0000"/>
                </a:solidFill>
                <a:effectLst>
                  <a:outerShdw blurRad="38100" dist="38100" dir="2700000" algn="tl">
                    <a:srgbClr val="000000"/>
                  </a:outerShdw>
                </a:effectLst>
                <a:latin typeface="Arial" pitchFamily="34" charset="0"/>
                <a:ea typeface="+mn-ea"/>
              </a:rPr>
              <a:t>  : </a:t>
            </a:r>
            <a:r>
              <a:rPr lang="en-US" sz="3200" b="1" dirty="0" smtClean="0">
                <a:solidFill>
                  <a:srgbClr val="FF0000"/>
                </a:solidFill>
                <a:effectLst>
                  <a:outerShdw blurRad="38100" dist="38100" dir="2700000" algn="tl">
                    <a:srgbClr val="000000"/>
                  </a:outerShdw>
                </a:effectLst>
                <a:latin typeface="Arial" pitchFamily="34" charset="0"/>
                <a:ea typeface="+mn-ea"/>
              </a:rPr>
              <a:t>cause</a:t>
            </a:r>
            <a:endParaRPr lang="en-US" sz="2800" b="1" dirty="0">
              <a:solidFill>
                <a:srgbClr val="FF0000"/>
              </a:solidFill>
              <a:effectLst>
                <a:outerShdw blurRad="38100" dist="38100" dir="2700000" algn="tl">
                  <a:srgbClr val="000000"/>
                </a:outerShdw>
              </a:effectLst>
              <a:latin typeface="Arial" pitchFamily="34" charset="0"/>
              <a:ea typeface="+mn-ea"/>
            </a:endParaRP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8312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33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60152"/>
            <a:ext cx="9144000" cy="6918152"/>
          </a:xfrm>
          <a:prstGeom prst="rect">
            <a:avLst/>
          </a:prstGeom>
        </p:spPr>
      </p:pic>
      <p:cxnSp>
        <p:nvCxnSpPr>
          <p:cNvPr id="4" name="Connettore 2 3"/>
          <p:cNvCxnSpPr/>
          <p:nvPr/>
        </p:nvCxnSpPr>
        <p:spPr>
          <a:xfrm flipH="1">
            <a:off x="2129419" y="1234888"/>
            <a:ext cx="604741" cy="4491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flipH="1">
            <a:off x="2187259" y="2545225"/>
            <a:ext cx="604741" cy="4491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62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4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bwMode="auto">
          <a:xfrm>
            <a:off x="93663" y="1266850"/>
            <a:ext cx="8886825" cy="497046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charset="0"/>
              <a:ea typeface="ヒラギノ角ゴ Pro W3" charset="-128"/>
              <a:cs typeface="ヒラギノ角ゴ Pro W3" charset="-128"/>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l="-2" r="1221"/>
          <a:stretch>
            <a:fillRect/>
          </a:stretch>
        </p:blipFill>
        <p:spPr bwMode="auto">
          <a:xfrm>
            <a:off x="163513" y="1468462"/>
            <a:ext cx="876935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1F00"/>
                  </a:outerShdw>
                </a:effectLst>
              </a14:hiddenEffects>
            </a:ext>
          </a:extLst>
        </p:spPr>
      </p:pic>
      <p:sp>
        <p:nvSpPr>
          <p:cNvPr id="16" name="Rectangle 2"/>
          <p:cNvSpPr>
            <a:spLocks noGrp="1" noChangeArrowheads="1"/>
          </p:cNvSpPr>
          <p:nvPr>
            <p:ph type="title"/>
          </p:nvPr>
        </p:nvSpPr>
        <p:spPr>
          <a:xfrm>
            <a:off x="609601" y="174168"/>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eaLnBrk="1" hangingPunct="1"/>
            <a:r>
              <a:rPr lang="it-IT" sz="3200" b="1" smtClean="0">
                <a:solidFill>
                  <a:srgbClr val="0070C0"/>
                </a:solidFill>
                <a:effectLst>
                  <a:outerShdw blurRad="38100" dist="38100" dir="2700000" algn="tl">
                    <a:srgbClr val="000000">
                      <a:alpha val="43137"/>
                    </a:srgbClr>
                  </a:outerShdw>
                </a:effectLst>
              </a:rPr>
              <a:t>Criteri di riduzione della dose</a:t>
            </a:r>
            <a:endParaRPr lang="it-IT" sz="3200" b="1" dirty="0" smtClean="0">
              <a:solidFill>
                <a:srgbClr val="0070C0"/>
              </a:solidFill>
              <a:effectLst>
                <a:outerShdw blurRad="38100" dist="38100" dir="2700000" algn="tl">
                  <a:srgbClr val="000000">
                    <a:alpha val="43137"/>
                  </a:srgbClr>
                </a:outerShdw>
              </a:effectLst>
            </a:endParaRPr>
          </a:p>
        </p:txBody>
      </p:sp>
      <p:sp>
        <p:nvSpPr>
          <p:cNvPr id="3" name="Rettangolo 2"/>
          <p:cNvSpPr/>
          <p:nvPr/>
        </p:nvSpPr>
        <p:spPr>
          <a:xfrm>
            <a:off x="52866" y="6481666"/>
            <a:ext cx="6156322" cy="369332"/>
          </a:xfrm>
          <a:prstGeom prst="rect">
            <a:avLst/>
          </a:prstGeom>
        </p:spPr>
        <p:txBody>
          <a:bodyPr wrap="square">
            <a:spAutoFit/>
          </a:bodyPr>
          <a:lstStyle/>
          <a:p>
            <a:r>
              <a:rPr lang="en-GB" kern="0" dirty="0" smtClean="0">
                <a:solidFill>
                  <a:srgbClr val="FFFFFF"/>
                </a:solidFill>
                <a:ea typeface="ＭＳ Ｐゴシック" pitchFamily="34" charset="-128"/>
                <a:cs typeface="Arial"/>
              </a:rPr>
              <a:t>* </a:t>
            </a:r>
            <a:r>
              <a:rPr lang="en-GB" kern="0" dirty="0" err="1" smtClean="0">
                <a:solidFill>
                  <a:srgbClr val="FFFFFF"/>
                </a:solidFill>
                <a:ea typeface="ＭＳ Ｐゴシック" pitchFamily="34" charset="-128"/>
                <a:cs typeface="Arial"/>
              </a:rPr>
              <a:t>Ciclosporin</a:t>
            </a:r>
            <a:r>
              <a:rPr lang="en-GB" kern="0" dirty="0">
                <a:solidFill>
                  <a:srgbClr val="FFFFFF"/>
                </a:solidFill>
                <a:ea typeface="ＭＳ Ｐゴシック" pitchFamily="34" charset="-128"/>
                <a:cs typeface="Arial"/>
              </a:rPr>
              <a:t>, </a:t>
            </a:r>
            <a:r>
              <a:rPr lang="en-GB" kern="0" dirty="0" err="1">
                <a:solidFill>
                  <a:srgbClr val="FFFFFF"/>
                </a:solidFill>
                <a:ea typeface="ＭＳ Ｐゴシック" pitchFamily="34" charset="-128"/>
                <a:cs typeface="Arial"/>
              </a:rPr>
              <a:t>dronedarone</a:t>
            </a:r>
            <a:r>
              <a:rPr lang="en-GB" kern="0" dirty="0">
                <a:solidFill>
                  <a:srgbClr val="FFFFFF"/>
                </a:solidFill>
                <a:ea typeface="ＭＳ Ｐゴシック" pitchFamily="34" charset="-128"/>
                <a:cs typeface="Arial"/>
              </a:rPr>
              <a:t>, erythromycin, or ketoconazole. </a:t>
            </a:r>
            <a:r>
              <a:rPr lang="en-GB" dirty="0">
                <a:solidFill>
                  <a:srgbClr val="FFFFFF"/>
                </a:solidFill>
              </a:rPr>
              <a:t>1</a:t>
            </a:r>
            <a:endParaRPr lang="it-IT" dirty="0"/>
          </a:p>
        </p:txBody>
      </p:sp>
      <p:sp>
        <p:nvSpPr>
          <p:cNvPr id="7" name="Rettangolo 6"/>
          <p:cNvSpPr/>
          <p:nvPr/>
        </p:nvSpPr>
        <p:spPr>
          <a:xfrm>
            <a:off x="5817294" y="3479904"/>
            <a:ext cx="2916832" cy="4747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solidFill>
                  <a:prstClr val="white"/>
                </a:solidFill>
              </a:rPr>
              <a:t>On </a:t>
            </a:r>
            <a:r>
              <a:rPr lang="it-IT" dirty="0" err="1" smtClean="0">
                <a:solidFill>
                  <a:prstClr val="white"/>
                </a:solidFill>
              </a:rPr>
              <a:t>label</a:t>
            </a:r>
            <a:r>
              <a:rPr lang="it-IT" dirty="0" smtClean="0">
                <a:solidFill>
                  <a:prstClr val="white"/>
                </a:solidFill>
              </a:rPr>
              <a:t> solo in questi pz</a:t>
            </a:r>
            <a:endParaRPr lang="it-IT" dirty="0">
              <a:solidFill>
                <a:prstClr val="white"/>
              </a:solidFill>
            </a:endParaRPr>
          </a:p>
        </p:txBody>
      </p:sp>
      <p:sp>
        <p:nvSpPr>
          <p:cNvPr id="8" name="Rettangolo 7"/>
          <p:cNvSpPr/>
          <p:nvPr/>
        </p:nvSpPr>
        <p:spPr>
          <a:xfrm>
            <a:off x="5837452" y="4608640"/>
            <a:ext cx="2916832" cy="4747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solidFill>
                  <a:prstClr val="white"/>
                </a:solidFill>
              </a:rPr>
              <a:t>On </a:t>
            </a:r>
            <a:r>
              <a:rPr lang="it-IT" dirty="0" err="1" smtClean="0">
                <a:solidFill>
                  <a:prstClr val="white"/>
                </a:solidFill>
              </a:rPr>
              <a:t>label</a:t>
            </a:r>
            <a:r>
              <a:rPr lang="it-IT" dirty="0" smtClean="0">
                <a:solidFill>
                  <a:prstClr val="white"/>
                </a:solidFill>
              </a:rPr>
              <a:t> solo in questi pz</a:t>
            </a:r>
            <a:endParaRPr lang="it-IT" dirty="0">
              <a:solidFill>
                <a:prstClr val="white"/>
              </a:solidFill>
            </a:endParaRPr>
          </a:p>
        </p:txBody>
      </p:sp>
    </p:spTree>
    <p:extLst>
      <p:ext uri="{BB962C8B-B14F-4D97-AF65-F5344CB8AC3E}">
        <p14:creationId xmlns:p14="http://schemas.microsoft.com/office/powerpoint/2010/main" val="2118464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45862"/>
          </a:xfrm>
          <a:prstGeom prst="rect">
            <a:avLst/>
          </a:prstGeom>
        </p:spPr>
      </p:pic>
    </p:spTree>
    <p:extLst>
      <p:ext uri="{BB962C8B-B14F-4D97-AF65-F5344CB8AC3E}">
        <p14:creationId xmlns:p14="http://schemas.microsoft.com/office/powerpoint/2010/main" val="19236264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18041" y="1375318"/>
            <a:ext cx="7555213" cy="5440668"/>
          </a:xfrm>
          <a:prstGeom prst="rect">
            <a:avLst/>
          </a:prstGeom>
        </p:spPr>
      </p:pic>
      <p:sp>
        <p:nvSpPr>
          <p:cNvPr id="7" name="Titolo 6"/>
          <p:cNvSpPr>
            <a:spLocks noGrp="1"/>
          </p:cNvSpPr>
          <p:nvPr>
            <p:ph type="title"/>
          </p:nvPr>
        </p:nvSpPr>
        <p:spPr>
          <a:xfrm>
            <a:off x="457200" y="87898"/>
            <a:ext cx="8229600" cy="1143000"/>
          </a:xfrm>
        </p:spPr>
        <p:txBody>
          <a:bodyPr>
            <a:normAutofit fontScale="90000"/>
          </a:bodyPr>
          <a:lstStyle/>
          <a:p>
            <a:r>
              <a:rPr lang="it-IT" dirty="0" smtClean="0">
                <a:solidFill>
                  <a:srgbClr val="FF0000"/>
                </a:solidFill>
              </a:rPr>
              <a:t>EHRA 2018:</a:t>
            </a:r>
            <a:br>
              <a:rPr lang="it-IT" dirty="0" smtClean="0">
                <a:solidFill>
                  <a:srgbClr val="FF0000"/>
                </a:solidFill>
              </a:rPr>
            </a:br>
            <a:r>
              <a:rPr lang="it-IT" dirty="0" smtClean="0">
                <a:solidFill>
                  <a:srgbClr val="FF0000"/>
                </a:solidFill>
              </a:rPr>
              <a:t>ELEGIBILITA’ NOAC</a:t>
            </a:r>
            <a:endParaRPr lang="it-IT" dirty="0">
              <a:solidFill>
                <a:srgbClr val="FF0000"/>
              </a:solidFill>
            </a:endParaRPr>
          </a:p>
        </p:txBody>
      </p:sp>
    </p:spTree>
    <p:extLst>
      <p:ext uri="{BB962C8B-B14F-4D97-AF65-F5344CB8AC3E}">
        <p14:creationId xmlns:p14="http://schemas.microsoft.com/office/powerpoint/2010/main" val="10294545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pic>
        <p:nvPicPr>
          <p:cNvPr id="5" name="Immagine 4"/>
          <p:cNvPicPr>
            <a:picLocks noChangeAspect="1"/>
          </p:cNvPicPr>
          <p:nvPr/>
        </p:nvPicPr>
        <p:blipFill>
          <a:blip r:embed="rId2"/>
          <a:stretch>
            <a:fillRect/>
          </a:stretch>
        </p:blipFill>
        <p:spPr>
          <a:xfrm>
            <a:off x="1991776" y="5200"/>
            <a:ext cx="5422404" cy="6852799"/>
          </a:xfrm>
          <a:prstGeom prst="rect">
            <a:avLst/>
          </a:prstGeom>
        </p:spPr>
      </p:pic>
      <p:cxnSp>
        <p:nvCxnSpPr>
          <p:cNvPr id="6" name="Connettore 2 5"/>
          <p:cNvCxnSpPr/>
          <p:nvPr/>
        </p:nvCxnSpPr>
        <p:spPr>
          <a:xfrm flipH="1">
            <a:off x="2976948" y="1589130"/>
            <a:ext cx="604741" cy="4491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flipH="1">
            <a:off x="3036530" y="5697957"/>
            <a:ext cx="604741" cy="4491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31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4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19819"/>
          <a:stretch/>
        </p:blipFill>
        <p:spPr>
          <a:xfrm>
            <a:off x="0" y="1078432"/>
            <a:ext cx="9144000" cy="4464409"/>
          </a:xfrm>
          <a:prstGeom prst="rect">
            <a:avLst/>
          </a:prstGeom>
        </p:spPr>
      </p:pic>
    </p:spTree>
    <p:extLst>
      <p:ext uri="{BB962C8B-B14F-4D97-AF65-F5344CB8AC3E}">
        <p14:creationId xmlns:p14="http://schemas.microsoft.com/office/powerpoint/2010/main" val="13728265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p:cNvPicPr>
          <p:nvPr/>
        </p:nvPicPr>
        <p:blipFill>
          <a:blip r:embed="rId2"/>
          <a:stretch>
            <a:fillRect/>
          </a:stretch>
        </p:blipFill>
        <p:spPr>
          <a:xfrm>
            <a:off x="0" y="-12813"/>
            <a:ext cx="9144000" cy="6870813"/>
          </a:xfrm>
          <a:prstGeom prst="rect">
            <a:avLst/>
          </a:prstGeom>
        </p:spPr>
      </p:pic>
      <p:cxnSp>
        <p:nvCxnSpPr>
          <p:cNvPr id="4" name="Connettore 2 3"/>
          <p:cNvCxnSpPr/>
          <p:nvPr/>
        </p:nvCxnSpPr>
        <p:spPr>
          <a:xfrm>
            <a:off x="8053125" y="3708661"/>
            <a:ext cx="1" cy="7772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a:off x="2832305" y="3708661"/>
            <a:ext cx="1" cy="7772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a:off x="4153098" y="3708661"/>
            <a:ext cx="1" cy="7772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a:off x="5352006" y="3708661"/>
            <a:ext cx="1" cy="7772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ttore 2 9"/>
          <p:cNvCxnSpPr/>
          <p:nvPr/>
        </p:nvCxnSpPr>
        <p:spPr>
          <a:xfrm>
            <a:off x="6843669" y="3708661"/>
            <a:ext cx="1" cy="7772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781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4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4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4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4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400"/>
                                        <p:tgtEl>
                                          <p:spTgt spid="10"/>
                                        </p:tgtEl>
                                      </p:cBhvr>
                                    </p:animEffect>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58425" y="6455884"/>
            <a:ext cx="2297424" cy="261610"/>
          </a:xfrm>
          <a:prstGeom prst="rect">
            <a:avLst/>
          </a:prstGeom>
          <a:noFill/>
        </p:spPr>
        <p:txBody>
          <a:bodyPr wrap="none" rtlCol="0">
            <a:spAutoFit/>
          </a:bodyPr>
          <a:lstStyle/>
          <a:p>
            <a:r>
              <a:rPr lang="it-IT" sz="1100" dirty="0" err="1" smtClean="0">
                <a:solidFill>
                  <a:schemeClr val="bg1"/>
                </a:solidFill>
                <a:latin typeface="Times New Roman" panose="02020603050405020304" pitchFamily="18" charset="0"/>
                <a:cs typeface="Times New Roman" panose="02020603050405020304" pitchFamily="18" charset="0"/>
              </a:rPr>
              <a:t>VobisNewSMagazinE</a:t>
            </a:r>
            <a:r>
              <a:rPr lang="it-IT" sz="1100" dirty="0" smtClean="0">
                <a:solidFill>
                  <a:schemeClr val="bg1"/>
                </a:solidFill>
                <a:latin typeface="Times New Roman" panose="02020603050405020304" pitchFamily="18" charset="0"/>
                <a:cs typeface="Times New Roman" panose="02020603050405020304" pitchFamily="18" charset="0"/>
              </a:rPr>
              <a:t> Anno IV 2014</a:t>
            </a:r>
            <a:endParaRPr lang="it-IT" sz="1100" dirty="0">
              <a:solidFill>
                <a:schemeClr val="bg1"/>
              </a:solidFill>
              <a:latin typeface="Times New Roman" panose="02020603050405020304" pitchFamily="18" charset="0"/>
              <a:cs typeface="Times New Roman" panose="02020603050405020304" pitchFamily="18" charset="0"/>
            </a:endParaRPr>
          </a:p>
        </p:txBody>
      </p:sp>
      <p:sp>
        <p:nvSpPr>
          <p:cNvPr id="7" name="CasellaDiTesto 2"/>
          <p:cNvSpPr txBox="1">
            <a:spLocks noChangeArrowheads="1"/>
          </p:cNvSpPr>
          <p:nvPr/>
        </p:nvSpPr>
        <p:spPr bwMode="auto">
          <a:xfrm>
            <a:off x="243685" y="465404"/>
            <a:ext cx="8552742" cy="149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8" tIns="39961" rIns="79918" bIns="39961">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0963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0963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0963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09638" eaLnBrk="0" fontAlgn="base" hangingPunct="0">
              <a:spcBef>
                <a:spcPct val="0"/>
              </a:spcBef>
              <a:spcAft>
                <a:spcPct val="0"/>
              </a:spcAft>
              <a:defRPr>
                <a:solidFill>
                  <a:schemeClr val="tx1"/>
                </a:solidFill>
                <a:latin typeface="Calibri" pitchFamily="34" charset="0"/>
                <a:cs typeface="Arial" pitchFamily="34" charset="0"/>
              </a:defRPr>
            </a:lvl9pPr>
          </a:lstStyle>
          <a:p>
            <a:pPr algn="ctr" fontAlgn="base">
              <a:spcBef>
                <a:spcPct val="0"/>
              </a:spcBef>
              <a:spcAft>
                <a:spcPct val="0"/>
              </a:spcAft>
            </a:pPr>
            <a:r>
              <a:rPr lang="it-IT" sz="3600" dirty="0" smtClean="0">
                <a:solidFill>
                  <a:srgbClr val="FF0000"/>
                </a:solidFill>
                <a:latin typeface="Arial" pitchFamily="34" charset="0"/>
              </a:rPr>
              <a:t>Gestione degli imprevisti durante terapia:</a:t>
            </a:r>
          </a:p>
          <a:p>
            <a:pPr algn="ctr" fontAlgn="base">
              <a:spcBef>
                <a:spcPct val="0"/>
              </a:spcBef>
              <a:spcAft>
                <a:spcPct val="0"/>
              </a:spcAft>
            </a:pPr>
            <a:r>
              <a:rPr lang="it-IT" sz="3600" dirty="0" smtClean="0">
                <a:solidFill>
                  <a:srgbClr val="FF0000"/>
                </a:solidFill>
                <a:latin typeface="Arial" pitchFamily="34" charset="0"/>
              </a:rPr>
              <a:t>Mancata assunzione del farmaco</a:t>
            </a:r>
            <a:endParaRPr lang="it-IT" sz="3600" dirty="0">
              <a:solidFill>
                <a:srgbClr val="FF0000"/>
              </a:solidFill>
              <a:latin typeface="Arial" pitchFamily="34" charset="0"/>
            </a:endParaRPr>
          </a:p>
          <a:p>
            <a:pPr algn="ctr" fontAlgn="base">
              <a:spcBef>
                <a:spcPct val="0"/>
              </a:spcBef>
              <a:spcAft>
                <a:spcPct val="0"/>
              </a:spcAft>
            </a:pPr>
            <a:endParaRPr lang="it-IT" sz="2000" dirty="0">
              <a:solidFill>
                <a:srgbClr val="FF0000"/>
              </a:solidFill>
              <a:latin typeface="Arial" pitchFamily="34" charset="0"/>
            </a:endParaRPr>
          </a:p>
        </p:txBody>
      </p:sp>
      <p:pic>
        <p:nvPicPr>
          <p:cNvPr id="3" name="Immagine 2"/>
          <p:cNvPicPr>
            <a:picLocks noChangeAspect="1"/>
          </p:cNvPicPr>
          <p:nvPr/>
        </p:nvPicPr>
        <p:blipFill>
          <a:blip r:embed="rId2" cstate="print"/>
          <a:stretch>
            <a:fillRect/>
          </a:stretch>
        </p:blipFill>
        <p:spPr>
          <a:xfrm>
            <a:off x="134124" y="1987030"/>
            <a:ext cx="8896491" cy="3155736"/>
          </a:xfrm>
          <a:prstGeom prst="rect">
            <a:avLst/>
          </a:prstGeom>
        </p:spPr>
      </p:pic>
    </p:spTree>
    <p:extLst>
      <p:ext uri="{BB962C8B-B14F-4D97-AF65-F5344CB8AC3E}">
        <p14:creationId xmlns:p14="http://schemas.microsoft.com/office/powerpoint/2010/main" val="40831844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2"/>
          <p:cNvSpPr txBox="1">
            <a:spLocks noChangeArrowheads="1"/>
          </p:cNvSpPr>
          <p:nvPr/>
        </p:nvSpPr>
        <p:spPr bwMode="auto">
          <a:xfrm>
            <a:off x="347050" y="465404"/>
            <a:ext cx="8346079" cy="51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8" tIns="39961" rIns="79918" bIns="39961">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0963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0963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0963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09638" eaLnBrk="0" fontAlgn="base" hangingPunct="0">
              <a:spcBef>
                <a:spcPct val="0"/>
              </a:spcBef>
              <a:spcAft>
                <a:spcPct val="0"/>
              </a:spcAft>
              <a:defRPr>
                <a:solidFill>
                  <a:schemeClr val="tx1"/>
                </a:solidFill>
                <a:latin typeface="Calibri" pitchFamily="34" charset="0"/>
                <a:cs typeface="Arial" pitchFamily="34" charset="0"/>
              </a:defRPr>
            </a:lvl9pPr>
          </a:lstStyle>
          <a:p>
            <a:pPr algn="ctr" fontAlgn="base">
              <a:spcBef>
                <a:spcPct val="0"/>
              </a:spcBef>
              <a:spcAft>
                <a:spcPct val="0"/>
              </a:spcAft>
            </a:pPr>
            <a:r>
              <a:rPr lang="it-IT" sz="2800" dirty="0" err="1" smtClean="0">
                <a:solidFill>
                  <a:srgbClr val="FF0000"/>
                </a:solidFill>
                <a:latin typeface="Arial" pitchFamily="34" charset="0"/>
              </a:rPr>
              <a:t>Switching</a:t>
            </a:r>
            <a:r>
              <a:rPr lang="it-IT" sz="2800" dirty="0" smtClean="0">
                <a:solidFill>
                  <a:srgbClr val="FF0000"/>
                </a:solidFill>
                <a:latin typeface="Arial" pitchFamily="34" charset="0"/>
              </a:rPr>
              <a:t> da una terapia Anticoagulante ad un altra</a:t>
            </a:r>
            <a:endParaRPr lang="it-IT" sz="2800" dirty="0">
              <a:solidFill>
                <a:srgbClr val="FF0000"/>
              </a:solidFill>
              <a:latin typeface="Arial" pitchFamily="34" charset="0"/>
            </a:endParaRPr>
          </a:p>
        </p:txBody>
      </p:sp>
      <p:sp>
        <p:nvSpPr>
          <p:cNvPr id="6" name="CasellaDiTesto 5"/>
          <p:cNvSpPr txBox="1"/>
          <p:nvPr/>
        </p:nvSpPr>
        <p:spPr>
          <a:xfrm>
            <a:off x="6158425" y="6455884"/>
            <a:ext cx="2297424" cy="261610"/>
          </a:xfrm>
          <a:prstGeom prst="rect">
            <a:avLst/>
          </a:prstGeom>
          <a:noFill/>
        </p:spPr>
        <p:txBody>
          <a:bodyPr wrap="none" rtlCol="0">
            <a:spAutoFit/>
          </a:bodyPr>
          <a:lstStyle/>
          <a:p>
            <a:r>
              <a:rPr lang="it-IT" sz="1100" dirty="0" err="1" smtClean="0">
                <a:solidFill>
                  <a:srgbClr val="FFFFFF"/>
                </a:solidFill>
                <a:latin typeface="Times New Roman" panose="02020603050405020304" pitchFamily="18" charset="0"/>
                <a:cs typeface="Times New Roman" panose="02020603050405020304" pitchFamily="18" charset="0"/>
              </a:rPr>
              <a:t>VobisNewSMagazinE</a:t>
            </a:r>
            <a:r>
              <a:rPr lang="it-IT" sz="1100" dirty="0" smtClean="0">
                <a:solidFill>
                  <a:srgbClr val="FFFFFF"/>
                </a:solidFill>
                <a:latin typeface="Times New Roman" panose="02020603050405020304" pitchFamily="18" charset="0"/>
                <a:cs typeface="Times New Roman" panose="02020603050405020304" pitchFamily="18" charset="0"/>
              </a:rPr>
              <a:t> Anno IV 2014</a:t>
            </a:r>
            <a:endParaRPr lang="it-IT" sz="1100" dirty="0">
              <a:solidFill>
                <a:srgbClr val="FFFFFF"/>
              </a:solidFill>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a:blip r:embed="rId2" cstate="print"/>
          <a:stretch>
            <a:fillRect/>
          </a:stretch>
        </p:blipFill>
        <p:spPr>
          <a:xfrm>
            <a:off x="144416" y="1552421"/>
            <a:ext cx="8886608" cy="3739925"/>
          </a:xfrm>
          <a:prstGeom prst="rect">
            <a:avLst/>
          </a:prstGeom>
        </p:spPr>
      </p:pic>
    </p:spTree>
    <p:extLst>
      <p:ext uri="{BB962C8B-B14F-4D97-AF65-F5344CB8AC3E}">
        <p14:creationId xmlns:p14="http://schemas.microsoft.com/office/powerpoint/2010/main" val="16696506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3"/>
          <p:cNvSpPr>
            <a:spLocks noChangeArrowheads="1"/>
          </p:cNvSpPr>
          <p:nvPr/>
        </p:nvSpPr>
        <p:spPr bwMode="auto">
          <a:xfrm>
            <a:off x="6524625" y="5641975"/>
            <a:ext cx="216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it-IT" altLang="it-IT" sz="1400" dirty="0" err="1">
                <a:solidFill>
                  <a:schemeClr val="bg1"/>
                </a:solidFill>
                <a:latin typeface="Times New Roman" panose="02020603050405020304" pitchFamily="18" charset="0"/>
                <a:cs typeface="Times New Roman" panose="02020603050405020304" pitchFamily="18" charset="0"/>
              </a:rPr>
              <a:t>Enriquez</a:t>
            </a:r>
            <a:r>
              <a:rPr lang="it-IT" altLang="it-IT" sz="1400" dirty="0">
                <a:solidFill>
                  <a:schemeClr val="bg1"/>
                </a:solidFill>
                <a:latin typeface="Times New Roman" panose="02020603050405020304" pitchFamily="18" charset="0"/>
                <a:cs typeface="Times New Roman" panose="02020603050405020304" pitchFamily="18" charset="0"/>
              </a:rPr>
              <a:t> A, </a:t>
            </a:r>
            <a:r>
              <a:rPr lang="it-IT" altLang="it-IT" sz="1400" dirty="0" err="1">
                <a:solidFill>
                  <a:schemeClr val="bg1"/>
                </a:solidFill>
                <a:latin typeface="Times New Roman" panose="02020603050405020304" pitchFamily="18" charset="0"/>
                <a:cs typeface="Times New Roman" panose="02020603050405020304" pitchFamily="18" charset="0"/>
              </a:rPr>
              <a:t>Europace</a:t>
            </a:r>
            <a:r>
              <a:rPr lang="it-IT" altLang="it-IT" sz="1400" dirty="0">
                <a:solidFill>
                  <a:schemeClr val="bg1"/>
                </a:solidFill>
                <a:latin typeface="Times New Roman" panose="02020603050405020304" pitchFamily="18" charset="0"/>
                <a:cs typeface="Times New Roman" panose="02020603050405020304" pitchFamily="18" charset="0"/>
              </a:rPr>
              <a:t> 2015</a:t>
            </a:r>
          </a:p>
        </p:txBody>
      </p:sp>
      <p:pic>
        <p:nvPicPr>
          <p:cNvPr id="409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1214438"/>
            <a:ext cx="8967788"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7"/>
          <p:cNvSpPr>
            <a:spLocks noChangeArrowheads="1"/>
          </p:cNvSpPr>
          <p:nvPr/>
        </p:nvSpPr>
        <p:spPr bwMode="auto">
          <a:xfrm>
            <a:off x="179388" y="260350"/>
            <a:ext cx="87137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pPr>
            <a:r>
              <a:rPr lang="it-IT" sz="2800" dirty="0">
                <a:solidFill>
                  <a:srgbClr val="FF0000"/>
                </a:solidFill>
                <a:latin typeface="Arial" pitchFamily="34" charset="0"/>
              </a:rPr>
              <a:t>Gestione degli imprevisti durante terapia</a:t>
            </a:r>
            <a:r>
              <a:rPr lang="it-IT" sz="2800" dirty="0" smtClean="0">
                <a:solidFill>
                  <a:srgbClr val="FF0000"/>
                </a:solidFill>
                <a:latin typeface="Arial" pitchFamily="34" charset="0"/>
              </a:rPr>
              <a:t>:</a:t>
            </a:r>
          </a:p>
          <a:p>
            <a:pPr algn="ctr" fontAlgn="base">
              <a:spcBef>
                <a:spcPct val="0"/>
              </a:spcBef>
              <a:spcAft>
                <a:spcPct val="0"/>
              </a:spcAft>
              <a:buNone/>
            </a:pPr>
            <a:r>
              <a:rPr lang="it-IT" sz="2800" dirty="0" smtClean="0">
                <a:solidFill>
                  <a:srgbClr val="FF0000"/>
                </a:solidFill>
                <a:latin typeface="Arial" pitchFamily="34" charset="0"/>
              </a:rPr>
              <a:t>sanguinamenti</a:t>
            </a:r>
            <a:endParaRPr lang="it-IT" sz="2800" dirty="0">
              <a:solidFill>
                <a:srgbClr val="FF0000"/>
              </a:solidFill>
              <a:latin typeface="Arial" pitchFamily="34" charset="0"/>
            </a:endParaRPr>
          </a:p>
        </p:txBody>
      </p:sp>
    </p:spTree>
    <p:extLst>
      <p:ext uri="{BB962C8B-B14F-4D97-AF65-F5344CB8AC3E}">
        <p14:creationId xmlns:p14="http://schemas.microsoft.com/office/powerpoint/2010/main" val="22284949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a comorbili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12" y="198893"/>
            <a:ext cx="8558776" cy="6425789"/>
          </a:xfrm>
          <a:prstGeom prst="rect">
            <a:avLst/>
          </a:prstGeom>
        </p:spPr>
      </p:pic>
      <p:sp>
        <p:nvSpPr>
          <p:cNvPr id="3" name="Fumetto 2 2"/>
          <p:cNvSpPr/>
          <p:nvPr/>
        </p:nvSpPr>
        <p:spPr>
          <a:xfrm>
            <a:off x="6759005" y="4423574"/>
            <a:ext cx="802906" cy="321184"/>
          </a:xfrm>
          <a:prstGeom prst="wedgeRoundRectCallou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87998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736" r="1616" b="28884"/>
          <a:stretch/>
        </p:blipFill>
        <p:spPr>
          <a:xfrm>
            <a:off x="17640" y="2367458"/>
            <a:ext cx="9144000" cy="3690149"/>
          </a:xfrm>
          <a:prstGeom prst="rect">
            <a:avLst/>
          </a:prstGeom>
        </p:spPr>
      </p:pic>
      <p:sp>
        <p:nvSpPr>
          <p:cNvPr id="4" name="Rettangolo 3"/>
          <p:cNvSpPr/>
          <p:nvPr/>
        </p:nvSpPr>
        <p:spPr>
          <a:xfrm>
            <a:off x="317493" y="117995"/>
            <a:ext cx="8553386" cy="1200329"/>
          </a:xfrm>
          <a:prstGeom prst="rect">
            <a:avLst/>
          </a:prstGeom>
        </p:spPr>
        <p:txBody>
          <a:bodyPr wrap="square">
            <a:spAutoFit/>
          </a:bodyPr>
          <a:lstStyle/>
          <a:p>
            <a:pPr algn="just" fontAlgn="base">
              <a:spcBef>
                <a:spcPct val="0"/>
              </a:spcBef>
              <a:spcAft>
                <a:spcPct val="0"/>
              </a:spcAft>
            </a:pPr>
            <a:r>
              <a:rPr lang="it-IT" sz="3600" dirty="0">
                <a:solidFill>
                  <a:srgbClr val="FF0000"/>
                </a:solidFill>
                <a:latin typeface="Arial" pitchFamily="34" charset="0"/>
              </a:rPr>
              <a:t>Gestione degli imprevisti durante terapia:</a:t>
            </a:r>
          </a:p>
          <a:p>
            <a:pPr algn="ctr" fontAlgn="base">
              <a:spcBef>
                <a:spcPct val="0"/>
              </a:spcBef>
              <a:spcAft>
                <a:spcPct val="0"/>
              </a:spcAft>
            </a:pPr>
            <a:r>
              <a:rPr lang="it-IT" sz="3600" dirty="0" smtClean="0">
                <a:solidFill>
                  <a:srgbClr val="FF0000"/>
                </a:solidFill>
                <a:latin typeface="Arial" pitchFamily="34" charset="0"/>
              </a:rPr>
              <a:t>STROKE</a:t>
            </a:r>
            <a:endParaRPr lang="it-IT" sz="3600" dirty="0">
              <a:solidFill>
                <a:srgbClr val="FF0000"/>
              </a:solidFill>
              <a:latin typeface="Arial" pitchFamily="34" charset="0"/>
            </a:endParaRPr>
          </a:p>
        </p:txBody>
      </p:sp>
    </p:spTree>
    <p:extLst>
      <p:ext uri="{BB962C8B-B14F-4D97-AF65-F5344CB8AC3E}">
        <p14:creationId xmlns:p14="http://schemas.microsoft.com/office/powerpoint/2010/main" val="31831437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fontAlgn="base">
              <a:spcAft>
                <a:spcPct val="0"/>
              </a:spcAft>
            </a:pPr>
            <a:r>
              <a:rPr lang="it-IT" sz="3200" dirty="0">
                <a:solidFill>
                  <a:srgbClr val="FF0000"/>
                </a:solidFill>
                <a:latin typeface="Arial" pitchFamily="34" charset="0"/>
              </a:rPr>
              <a:t>Gestione degli imprevisti durante terapia:</a:t>
            </a:r>
            <a:br>
              <a:rPr lang="it-IT" sz="3200" dirty="0">
                <a:solidFill>
                  <a:srgbClr val="FF0000"/>
                </a:solidFill>
                <a:latin typeface="Arial" pitchFamily="34" charset="0"/>
              </a:rPr>
            </a:br>
            <a:r>
              <a:rPr lang="it-IT" sz="3200" dirty="0">
                <a:solidFill>
                  <a:srgbClr val="FF0000"/>
                </a:solidFill>
                <a:latin typeface="Arial" pitchFamily="34" charset="0"/>
              </a:rPr>
              <a:t>STROKE</a:t>
            </a:r>
            <a:br>
              <a:rPr lang="it-IT" sz="3200" dirty="0">
                <a:solidFill>
                  <a:srgbClr val="FF0000"/>
                </a:solidFill>
                <a:latin typeface="Arial" pitchFamily="34" charset="0"/>
              </a:rPr>
            </a:br>
            <a:endParaRPr lang="it-IT" sz="3200" dirty="0"/>
          </a:p>
        </p:txBody>
      </p:sp>
      <p:pic>
        <p:nvPicPr>
          <p:cNvPr id="3" name="Immagine 2"/>
          <p:cNvPicPr>
            <a:picLocks noChangeAspect="1"/>
          </p:cNvPicPr>
          <p:nvPr/>
        </p:nvPicPr>
        <p:blipFill rotWithShape="1">
          <a:blip r:embed="rId2"/>
          <a:srcRect b="9525"/>
          <a:stretch/>
        </p:blipFill>
        <p:spPr>
          <a:xfrm>
            <a:off x="590801" y="1268337"/>
            <a:ext cx="8111996" cy="5248868"/>
          </a:xfrm>
          <a:prstGeom prst="rect">
            <a:avLst/>
          </a:prstGeom>
        </p:spPr>
      </p:pic>
    </p:spTree>
    <p:extLst>
      <p:ext uri="{BB962C8B-B14F-4D97-AF65-F5344CB8AC3E}">
        <p14:creationId xmlns:p14="http://schemas.microsoft.com/office/powerpoint/2010/main" val="37366541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a:solidFill>
                  <a:srgbClr val="FF0000"/>
                </a:solidFill>
                <a:latin typeface="Arial" pitchFamily="34" charset="0"/>
              </a:rPr>
              <a:t>Gestione degli imprevisti durante terapia:</a:t>
            </a:r>
            <a:br>
              <a:rPr lang="it-IT" sz="2800" dirty="0">
                <a:solidFill>
                  <a:srgbClr val="FF0000"/>
                </a:solidFill>
                <a:latin typeface="Arial" pitchFamily="34" charset="0"/>
              </a:rPr>
            </a:br>
            <a:r>
              <a:rPr lang="it-IT" sz="2800" dirty="0" smtClean="0">
                <a:solidFill>
                  <a:srgbClr val="FF0000"/>
                </a:solidFill>
                <a:latin typeface="Arial" pitchFamily="34" charset="0"/>
              </a:rPr>
              <a:t>Cardioversione elettrica</a:t>
            </a:r>
            <a:r>
              <a:rPr lang="it-IT" sz="2800" dirty="0">
                <a:solidFill>
                  <a:srgbClr val="FF0000"/>
                </a:solidFill>
                <a:latin typeface="Arial" pitchFamily="34" charset="0"/>
              </a:rPr>
              <a:t/>
            </a:r>
            <a:br>
              <a:rPr lang="it-IT" sz="2800" dirty="0">
                <a:solidFill>
                  <a:srgbClr val="FF0000"/>
                </a:solidFill>
                <a:latin typeface="Arial" pitchFamily="34" charset="0"/>
              </a:rPr>
            </a:br>
            <a:endParaRPr lang="it-IT" sz="2800" dirty="0"/>
          </a:p>
        </p:txBody>
      </p:sp>
      <p:pic>
        <p:nvPicPr>
          <p:cNvPr id="4" name="Immagine 3"/>
          <p:cNvPicPr>
            <a:picLocks noChangeAspect="1"/>
          </p:cNvPicPr>
          <p:nvPr/>
        </p:nvPicPr>
        <p:blipFill>
          <a:blip r:embed="rId2"/>
          <a:stretch>
            <a:fillRect/>
          </a:stretch>
        </p:blipFill>
        <p:spPr>
          <a:xfrm>
            <a:off x="393740" y="1139944"/>
            <a:ext cx="8349503" cy="5548721"/>
          </a:xfrm>
          <a:prstGeom prst="rect">
            <a:avLst/>
          </a:prstGeom>
        </p:spPr>
      </p:pic>
    </p:spTree>
    <p:extLst>
      <p:ext uri="{BB962C8B-B14F-4D97-AF65-F5344CB8AC3E}">
        <p14:creationId xmlns:p14="http://schemas.microsoft.com/office/powerpoint/2010/main" val="3970442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686800" cy="1417638"/>
          </a:xfrm>
        </p:spPr>
        <p:txBody>
          <a:bodyPr>
            <a:normAutofit fontScale="90000"/>
          </a:bodyPr>
          <a:lstStyle/>
          <a:p>
            <a:r>
              <a:rPr lang="it-IT" sz="2700" dirty="0">
                <a:solidFill>
                  <a:srgbClr val="FF0000"/>
                </a:solidFill>
              </a:rPr>
              <a:t>2018 </a:t>
            </a:r>
            <a:r>
              <a:rPr lang="it-IT" sz="2700" dirty="0" err="1">
                <a:solidFill>
                  <a:srgbClr val="FF0000"/>
                </a:solidFill>
              </a:rPr>
              <a:t>European</a:t>
            </a:r>
            <a:r>
              <a:rPr lang="it-IT" sz="2700" dirty="0">
                <a:solidFill>
                  <a:srgbClr val="FF0000"/>
                </a:solidFill>
              </a:rPr>
              <a:t> </a:t>
            </a:r>
            <a:r>
              <a:rPr lang="it-IT" sz="2700" dirty="0" err="1">
                <a:solidFill>
                  <a:srgbClr val="FF0000"/>
                </a:solidFill>
              </a:rPr>
              <a:t>Heart</a:t>
            </a:r>
            <a:r>
              <a:rPr lang="it-IT" sz="2700" dirty="0">
                <a:solidFill>
                  <a:srgbClr val="FF0000"/>
                </a:solidFill>
              </a:rPr>
              <a:t> </a:t>
            </a:r>
            <a:r>
              <a:rPr lang="it-IT" sz="2700" dirty="0" err="1">
                <a:solidFill>
                  <a:srgbClr val="FF0000"/>
                </a:solidFill>
              </a:rPr>
              <a:t>Rhythm</a:t>
            </a:r>
            <a:r>
              <a:rPr lang="it-IT" sz="2700" dirty="0">
                <a:solidFill>
                  <a:srgbClr val="FF0000"/>
                </a:solidFill>
              </a:rPr>
              <a:t> </a:t>
            </a:r>
            <a:r>
              <a:rPr lang="it-IT" sz="2700" dirty="0" err="1">
                <a:solidFill>
                  <a:srgbClr val="FF0000"/>
                </a:solidFill>
              </a:rPr>
              <a:t>Association</a:t>
            </a:r>
            <a:r>
              <a:rPr lang="it-IT" sz="2700" dirty="0">
                <a:solidFill>
                  <a:srgbClr val="FF0000"/>
                </a:solidFill>
              </a:rPr>
              <a:t> </a:t>
            </a:r>
            <a:r>
              <a:rPr lang="it-IT" sz="2700" dirty="0" err="1">
                <a:solidFill>
                  <a:srgbClr val="FF0000"/>
                </a:solidFill>
              </a:rPr>
              <a:t>Practial</a:t>
            </a:r>
            <a:r>
              <a:rPr lang="it-IT" sz="2700" dirty="0">
                <a:solidFill>
                  <a:srgbClr val="FF0000"/>
                </a:solidFill>
              </a:rPr>
              <a:t> Guide on the use of non-</a:t>
            </a:r>
            <a:r>
              <a:rPr lang="it-IT" sz="2700" dirty="0" err="1">
                <a:solidFill>
                  <a:srgbClr val="FF0000"/>
                </a:solidFill>
              </a:rPr>
              <a:t>vitamin</a:t>
            </a:r>
            <a:r>
              <a:rPr lang="it-IT" sz="2700" dirty="0">
                <a:solidFill>
                  <a:srgbClr val="FF0000"/>
                </a:solidFill>
              </a:rPr>
              <a:t> K </a:t>
            </a:r>
            <a:r>
              <a:rPr lang="it-IT" sz="2700" dirty="0" err="1">
                <a:solidFill>
                  <a:srgbClr val="FF0000"/>
                </a:solidFill>
              </a:rPr>
              <a:t>antagonist</a:t>
            </a:r>
            <a:r>
              <a:rPr lang="it-IT" sz="2700" dirty="0">
                <a:solidFill>
                  <a:srgbClr val="FF0000"/>
                </a:solidFill>
              </a:rPr>
              <a:t> </a:t>
            </a:r>
            <a:r>
              <a:rPr lang="it-IT" sz="2700" dirty="0" err="1">
                <a:solidFill>
                  <a:srgbClr val="FF0000"/>
                </a:solidFill>
              </a:rPr>
              <a:t>oral</a:t>
            </a:r>
            <a:r>
              <a:rPr lang="it-IT" sz="2700" dirty="0">
                <a:solidFill>
                  <a:srgbClr val="FF0000"/>
                </a:solidFill>
              </a:rPr>
              <a:t> </a:t>
            </a:r>
            <a:r>
              <a:rPr lang="it-IT" sz="2700" dirty="0" smtClean="0">
                <a:solidFill>
                  <a:srgbClr val="FF0000"/>
                </a:solidFill>
              </a:rPr>
              <a:t/>
            </a:r>
            <a:br>
              <a:rPr lang="it-IT" sz="2700" dirty="0" smtClean="0">
                <a:solidFill>
                  <a:srgbClr val="FF0000"/>
                </a:solidFill>
              </a:rPr>
            </a:br>
            <a:r>
              <a:rPr lang="it-IT" dirty="0" err="1" smtClean="0">
                <a:solidFill>
                  <a:srgbClr val="FF0000"/>
                </a:solidFill>
              </a:rPr>
              <a:t>anticoagulant</a:t>
            </a:r>
            <a:r>
              <a:rPr lang="it-IT" dirty="0" smtClean="0">
                <a:solidFill>
                  <a:srgbClr val="FF0000"/>
                </a:solidFill>
              </a:rPr>
              <a:t> </a:t>
            </a:r>
            <a:r>
              <a:rPr lang="it-IT" dirty="0">
                <a:solidFill>
                  <a:srgbClr val="FF0000"/>
                </a:solidFill>
              </a:rPr>
              <a:t>in </a:t>
            </a:r>
            <a:r>
              <a:rPr lang="it-IT" dirty="0" err="1">
                <a:solidFill>
                  <a:srgbClr val="FF0000"/>
                </a:solidFill>
              </a:rPr>
              <a:t>patients</a:t>
            </a:r>
            <a:r>
              <a:rPr lang="it-IT" dirty="0">
                <a:solidFill>
                  <a:srgbClr val="FF0000"/>
                </a:solidFill>
              </a:rPr>
              <a:t> with AF</a:t>
            </a:r>
            <a:endParaRPr lang="it-IT" dirty="0"/>
          </a:p>
        </p:txBody>
      </p:sp>
      <p:pic>
        <p:nvPicPr>
          <p:cNvPr id="3" name="Immagine 2"/>
          <p:cNvPicPr>
            <a:picLocks noChangeAspect="1"/>
          </p:cNvPicPr>
          <p:nvPr/>
        </p:nvPicPr>
        <p:blipFill rotWithShape="1">
          <a:blip r:embed="rId2"/>
          <a:srcRect l="2059" t="2735" r="2250" b="14476"/>
          <a:stretch/>
        </p:blipFill>
        <p:spPr>
          <a:xfrm>
            <a:off x="258736" y="1637314"/>
            <a:ext cx="8702971" cy="5108652"/>
          </a:xfrm>
          <a:prstGeom prst="rect">
            <a:avLst/>
          </a:prstGeom>
        </p:spPr>
      </p:pic>
    </p:spTree>
    <p:extLst>
      <p:ext uri="{BB962C8B-B14F-4D97-AF65-F5344CB8AC3E}">
        <p14:creationId xmlns:p14="http://schemas.microsoft.com/office/powerpoint/2010/main" val="27608024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584025"/>
            <a:ext cx="9144000" cy="4562801"/>
          </a:xfrm>
          <a:prstGeom prst="rect">
            <a:avLst/>
          </a:prstGeom>
        </p:spPr>
      </p:pic>
      <p:sp>
        <p:nvSpPr>
          <p:cNvPr id="3" name="Rettangolo 2"/>
          <p:cNvSpPr/>
          <p:nvPr/>
        </p:nvSpPr>
        <p:spPr>
          <a:xfrm>
            <a:off x="0" y="24029"/>
            <a:ext cx="9144000" cy="1200329"/>
          </a:xfrm>
          <a:prstGeom prst="rect">
            <a:avLst/>
          </a:prstGeom>
          <a:solidFill>
            <a:srgbClr val="0000FF"/>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sz="3600" dirty="0">
                <a:solidFill>
                  <a:srgbClr val="FFFF00"/>
                </a:solidFill>
              </a:rPr>
              <a:t>FANV NELL’ANZIANO:</a:t>
            </a:r>
          </a:p>
          <a:p>
            <a:pPr algn="ctr"/>
            <a:r>
              <a:rPr lang="it-IT"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 NOAC sono tutti uguali?</a:t>
            </a:r>
          </a:p>
        </p:txBody>
      </p:sp>
      <p:pic>
        <p:nvPicPr>
          <p:cNvPr id="4" name="Immagine 3"/>
          <p:cNvPicPr>
            <a:picLocks noChangeAspect="1"/>
          </p:cNvPicPr>
          <p:nvPr/>
        </p:nvPicPr>
        <p:blipFill>
          <a:blip r:embed="rId3"/>
          <a:stretch>
            <a:fillRect/>
          </a:stretch>
        </p:blipFill>
        <p:spPr>
          <a:xfrm>
            <a:off x="8184846" y="1637591"/>
            <a:ext cx="881987" cy="926086"/>
          </a:xfrm>
          <a:prstGeom prst="rect">
            <a:avLst/>
          </a:prstGeom>
        </p:spPr>
      </p:pic>
      <p:sp>
        <p:nvSpPr>
          <p:cNvPr id="5" name="CasellaDiTesto 4"/>
          <p:cNvSpPr txBox="1"/>
          <p:nvPr/>
        </p:nvSpPr>
        <p:spPr>
          <a:xfrm>
            <a:off x="5173117" y="3230590"/>
            <a:ext cx="3893715" cy="1384995"/>
          </a:xfrm>
          <a:prstGeom prst="rect">
            <a:avLst/>
          </a:prstGeom>
          <a:noFill/>
        </p:spPr>
        <p:txBody>
          <a:bodyPr wrap="square" rtlCol="0">
            <a:spAutoFit/>
          </a:bodyPr>
          <a:lstStyle/>
          <a:p>
            <a:r>
              <a:rPr lang="it-IT" sz="2800" dirty="0" smtClean="0">
                <a:solidFill>
                  <a:srgbClr val="000000"/>
                </a:solidFill>
              </a:rPr>
              <a:t>= EFFICACIA</a:t>
            </a:r>
          </a:p>
          <a:p>
            <a:r>
              <a:rPr lang="it-IT" sz="2800" dirty="0" smtClean="0">
                <a:solidFill>
                  <a:srgbClr val="000000"/>
                </a:solidFill>
              </a:rPr>
              <a:t>DIVERSO PROFILO DI SICUREZZA</a:t>
            </a:r>
            <a:endParaRPr lang="it-IT" sz="2800" dirty="0">
              <a:solidFill>
                <a:srgbClr val="000000"/>
              </a:solidFill>
            </a:endParaRPr>
          </a:p>
        </p:txBody>
      </p:sp>
    </p:spTree>
    <p:extLst>
      <p:ext uri="{BB962C8B-B14F-4D97-AF65-F5344CB8AC3E}">
        <p14:creationId xmlns:p14="http://schemas.microsoft.com/office/powerpoint/2010/main" val="2559964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heel(1)">
                                      <p:cBhvr>
                                        <p:cTn id="15"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09601" y="174168"/>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eaLnBrk="1" hangingPunct="1"/>
            <a:r>
              <a:rPr lang="it-IT" sz="3200" b="1" smtClean="0">
                <a:solidFill>
                  <a:srgbClr val="0070C0"/>
                </a:solidFill>
                <a:effectLst>
                  <a:outerShdw blurRad="38100" dist="38100" dir="2700000" algn="tl">
                    <a:srgbClr val="000000">
                      <a:alpha val="43137"/>
                    </a:srgbClr>
                  </a:outerShdw>
                </a:effectLst>
              </a:rPr>
              <a:t>Rischio tromboembolico vs Rischio emorragico</a:t>
            </a:r>
            <a:endParaRPr lang="it-IT" sz="3200" b="1" dirty="0" smtClean="0">
              <a:solidFill>
                <a:srgbClr val="0070C0"/>
              </a:solidFill>
              <a:effectLst>
                <a:outerShdw blurRad="38100" dist="38100" dir="2700000" algn="tl">
                  <a:srgbClr val="000000">
                    <a:alpha val="43137"/>
                  </a:srgbClr>
                </a:outerShdw>
              </a:effectLst>
            </a:endParaRPr>
          </a:p>
        </p:txBody>
      </p:sp>
      <p:sp>
        <p:nvSpPr>
          <p:cNvPr id="11" name="Rettangolo arrotondato 10"/>
          <p:cNvSpPr/>
          <p:nvPr/>
        </p:nvSpPr>
        <p:spPr>
          <a:xfrm rot="21185919">
            <a:off x="1443693" y="3840906"/>
            <a:ext cx="6186208" cy="348519"/>
          </a:xfrm>
          <a:prstGeom prst="roundRect">
            <a:avLst/>
          </a:prstGeom>
          <a:solidFill>
            <a:schemeClr val="accent1">
              <a:alpha val="70000"/>
            </a:schemeClr>
          </a:solidFill>
          <a:ln>
            <a:solidFill>
              <a:schemeClr val="accent1">
                <a:shade val="50000"/>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a:off x="1770750" y="2000002"/>
            <a:ext cx="1581404" cy="1663385"/>
          </a:xfrm>
          <a:prstGeom prst="downArrow">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flipV="1">
            <a:off x="5635236" y="4214542"/>
            <a:ext cx="1306945" cy="1374698"/>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070792" y="1993895"/>
            <a:ext cx="4597552" cy="160136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Rischio</a:t>
            </a:r>
          </a:p>
          <a:p>
            <a:pPr algn="ctr"/>
            <a:r>
              <a:rPr lang="it-IT"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Tromboembolico</a:t>
            </a:r>
            <a:endParaRPr lang="it-IT"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ettangolo 14"/>
          <p:cNvSpPr/>
          <p:nvPr/>
        </p:nvSpPr>
        <p:spPr>
          <a:xfrm>
            <a:off x="1894139" y="4419927"/>
            <a:ext cx="3147250" cy="160136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Rischio </a:t>
            </a:r>
          </a:p>
          <a:p>
            <a:pPr algn="ctr"/>
            <a:r>
              <a:rPr lang="it-IT"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emorragico</a:t>
            </a:r>
            <a:endParaRPr lang="it-IT"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950797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7"/>
          <p:cNvSpPr>
            <a:spLocks noChangeArrowheads="1"/>
          </p:cNvSpPr>
          <p:nvPr/>
        </p:nvSpPr>
        <p:spPr bwMode="auto">
          <a:xfrm>
            <a:off x="3050445" y="6041325"/>
            <a:ext cx="1666525" cy="533400"/>
          </a:xfrm>
          <a:prstGeom prst="ellipse">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50000" t="50000" r="50000" b="50000"/>
            </a:path>
            <a:tileRect/>
          </a:gradFill>
          <a:ln w="9525">
            <a:solidFill>
              <a:srgbClr val="FF9900"/>
            </a:solidFill>
            <a:round/>
            <a:headEnd/>
            <a:tailEnd/>
          </a:ln>
          <a:effectLst/>
        </p:spPr>
        <p:txBody>
          <a:bodyPr wrap="none" anchor="ctr"/>
          <a:lstStyle/>
          <a:p>
            <a:pPr>
              <a:defRPr/>
            </a:pPr>
            <a:endParaRPr lang="it-IT">
              <a:solidFill>
                <a:srgbClr val="FFFFFF"/>
              </a:solidFill>
              <a:latin typeface="Arial" charset="0"/>
            </a:endParaRPr>
          </a:p>
        </p:txBody>
      </p:sp>
      <p:sp>
        <p:nvSpPr>
          <p:cNvPr id="2054" name="Oval 2"/>
          <p:cNvSpPr>
            <a:spLocks noChangeArrowheads="1"/>
          </p:cNvSpPr>
          <p:nvPr/>
        </p:nvSpPr>
        <p:spPr bwMode="auto">
          <a:xfrm>
            <a:off x="879475" y="3700463"/>
            <a:ext cx="2286000" cy="519112"/>
          </a:xfrm>
          <a:prstGeom prst="ellipse">
            <a:avLst/>
          </a:prstGeom>
          <a:solidFill>
            <a:srgbClr val="FFFF00"/>
          </a:solidFill>
          <a:ln w="9525">
            <a:solidFill>
              <a:srgbClr val="A71809"/>
            </a:solidFill>
            <a:round/>
            <a:headEnd/>
            <a:tailEnd/>
          </a:ln>
        </p:spPr>
        <p:txBody>
          <a:bodyPr wrap="none" anchor="ctr"/>
          <a:lstStyle/>
          <a:p>
            <a:endParaRPr lang="it-IT">
              <a:solidFill>
                <a:srgbClr val="FFFFFF"/>
              </a:solidFill>
            </a:endParaRPr>
          </a:p>
        </p:txBody>
      </p:sp>
      <p:grpSp>
        <p:nvGrpSpPr>
          <p:cNvPr id="2" name="Group 3"/>
          <p:cNvGrpSpPr>
            <a:grpSpLocks/>
          </p:cNvGrpSpPr>
          <p:nvPr/>
        </p:nvGrpSpPr>
        <p:grpSpPr bwMode="auto">
          <a:xfrm>
            <a:off x="4868863" y="4800600"/>
            <a:ext cx="2286000" cy="1128713"/>
            <a:chOff x="3312" y="3216"/>
            <a:chExt cx="1440" cy="711"/>
          </a:xfrm>
        </p:grpSpPr>
        <p:sp>
          <p:nvSpPr>
            <p:cNvPr id="2075" name="Oval 4"/>
            <p:cNvSpPr>
              <a:spLocks noChangeArrowheads="1"/>
            </p:cNvSpPr>
            <p:nvPr/>
          </p:nvSpPr>
          <p:spPr bwMode="auto">
            <a:xfrm>
              <a:off x="3312" y="3216"/>
              <a:ext cx="1440" cy="327"/>
            </a:xfrm>
            <a:prstGeom prst="ellipse">
              <a:avLst/>
            </a:prstGeom>
            <a:gradFill rotWithShape="0">
              <a:gsLst>
                <a:gs pos="0">
                  <a:srgbClr val="FF6600"/>
                </a:gs>
                <a:gs pos="100000">
                  <a:srgbClr val="762F00"/>
                </a:gs>
              </a:gsLst>
              <a:lin ang="5400000" scaled="1"/>
            </a:gradFill>
            <a:ln w="9525">
              <a:solidFill>
                <a:srgbClr val="A71809"/>
              </a:solidFill>
              <a:round/>
              <a:headEnd/>
              <a:tailEnd/>
            </a:ln>
          </p:spPr>
          <p:txBody>
            <a:bodyPr wrap="none" anchor="ctr"/>
            <a:lstStyle/>
            <a:p>
              <a:endParaRPr lang="it-IT">
                <a:solidFill>
                  <a:srgbClr val="FFFFFF"/>
                </a:solidFill>
              </a:endParaRPr>
            </a:p>
          </p:txBody>
        </p:sp>
        <p:sp>
          <p:nvSpPr>
            <p:cNvPr id="2076" name="AutoShape 5"/>
            <p:cNvSpPr>
              <a:spLocks noChangeArrowheads="1"/>
            </p:cNvSpPr>
            <p:nvPr/>
          </p:nvSpPr>
          <p:spPr bwMode="auto">
            <a:xfrm rot="-5350446">
              <a:off x="3737" y="2913"/>
              <a:ext cx="589" cy="1440"/>
            </a:xfrm>
            <a:prstGeom prst="moon">
              <a:avLst>
                <a:gd name="adj" fmla="val 69685"/>
              </a:avLst>
            </a:prstGeom>
            <a:gradFill rotWithShape="0">
              <a:gsLst>
                <a:gs pos="0">
                  <a:srgbClr val="FF6600"/>
                </a:gs>
                <a:gs pos="100000">
                  <a:srgbClr val="762F00"/>
                </a:gs>
              </a:gsLst>
              <a:lin ang="5400000" scaled="1"/>
            </a:gradFill>
            <a:ln w="9525">
              <a:miter lim="800000"/>
              <a:headEnd/>
              <a:tailEnd/>
            </a:ln>
            <a:scene3d>
              <a:camera prst="legacyObliqueTopRight"/>
              <a:lightRig rig="legacyHarsh2" dir="t"/>
            </a:scene3d>
            <a:sp3d prstMaterial="legacyMetal">
              <a:bevelT w="13500" h="13500" prst="angle"/>
              <a:bevelB w="13500" h="13500" prst="angle"/>
              <a:extrusionClr>
                <a:srgbClr val="FF6600"/>
              </a:extrusionClr>
            </a:sp3d>
          </p:spPr>
          <p:txBody>
            <a:bodyPr wrap="none" anchor="ctr">
              <a:flatTx/>
            </a:bodyPr>
            <a:lstStyle/>
            <a:p>
              <a:endParaRPr lang="it-IT">
                <a:solidFill>
                  <a:srgbClr val="FFFFFF"/>
                </a:solidFill>
              </a:endParaRPr>
            </a:p>
          </p:txBody>
        </p:sp>
      </p:grpSp>
      <p:sp>
        <p:nvSpPr>
          <p:cNvPr id="444422" name="Oval 6"/>
          <p:cNvSpPr>
            <a:spLocks noChangeArrowheads="1"/>
          </p:cNvSpPr>
          <p:nvPr/>
        </p:nvSpPr>
        <p:spPr bwMode="auto">
          <a:xfrm>
            <a:off x="4932363" y="4838700"/>
            <a:ext cx="2159000" cy="455613"/>
          </a:xfrm>
          <a:prstGeom prst="ellipse">
            <a:avLst/>
          </a:prstGeom>
          <a:gradFill rotWithShape="0">
            <a:gsLst>
              <a:gs pos="0">
                <a:schemeClr val="bg2"/>
              </a:gs>
              <a:gs pos="100000">
                <a:schemeClr val="bg2">
                  <a:gamma/>
                  <a:tint val="63922"/>
                  <a:invGamma/>
                </a:schemeClr>
              </a:gs>
            </a:gsLst>
            <a:path path="shape">
              <a:fillToRect l="50000" t="50000" r="50000" b="50000"/>
            </a:path>
          </a:gradFill>
          <a:ln w="9525">
            <a:solidFill>
              <a:srgbClr val="A71809"/>
            </a:solidFill>
            <a:round/>
            <a:headEnd/>
            <a:tailEnd/>
          </a:ln>
          <a:effectLst/>
        </p:spPr>
        <p:txBody>
          <a:bodyPr wrap="none" anchor="ctr"/>
          <a:lstStyle/>
          <a:p>
            <a:pPr>
              <a:defRPr/>
            </a:pPr>
            <a:endParaRPr lang="it-IT">
              <a:solidFill>
                <a:srgbClr val="FFFFFF"/>
              </a:solidFill>
              <a:latin typeface="Arial" charset="0"/>
            </a:endParaRPr>
          </a:p>
        </p:txBody>
      </p:sp>
      <p:sp>
        <p:nvSpPr>
          <p:cNvPr id="444423" name="Oval 7"/>
          <p:cNvSpPr>
            <a:spLocks noChangeArrowheads="1"/>
          </p:cNvSpPr>
          <p:nvPr/>
        </p:nvSpPr>
        <p:spPr bwMode="auto">
          <a:xfrm>
            <a:off x="879475" y="3792538"/>
            <a:ext cx="2286000" cy="533400"/>
          </a:xfrm>
          <a:prstGeom prst="ellipse">
            <a:avLst/>
          </a:prstGeom>
          <a:gradFill rotWithShape="0">
            <a:gsLst>
              <a:gs pos="0">
                <a:schemeClr val="bg2"/>
              </a:gs>
              <a:gs pos="100000">
                <a:schemeClr val="bg2">
                  <a:gamma/>
                  <a:tint val="63922"/>
                  <a:invGamma/>
                </a:schemeClr>
              </a:gs>
            </a:gsLst>
            <a:path path="shape">
              <a:fillToRect l="50000" t="50000" r="50000" b="50000"/>
            </a:path>
          </a:gradFill>
          <a:ln w="9525">
            <a:solidFill>
              <a:srgbClr val="A71809"/>
            </a:solidFill>
            <a:round/>
            <a:headEnd/>
            <a:tailEnd/>
          </a:ln>
          <a:effectLst/>
        </p:spPr>
        <p:txBody>
          <a:bodyPr wrap="none" anchor="ctr"/>
          <a:lstStyle/>
          <a:p>
            <a:pPr>
              <a:defRPr/>
            </a:pPr>
            <a:endParaRPr lang="it-IT">
              <a:solidFill>
                <a:srgbClr val="FFFFFF"/>
              </a:solidFill>
              <a:latin typeface="Arial" charset="0"/>
            </a:endParaRPr>
          </a:p>
        </p:txBody>
      </p:sp>
      <p:sp>
        <p:nvSpPr>
          <p:cNvPr id="2058" name="AutoShape 8"/>
          <p:cNvSpPr>
            <a:spLocks noChangeArrowheads="1"/>
          </p:cNvSpPr>
          <p:nvPr/>
        </p:nvSpPr>
        <p:spPr bwMode="auto">
          <a:xfrm rot="-5350446">
            <a:off x="1554956" y="3286919"/>
            <a:ext cx="935038" cy="2286000"/>
          </a:xfrm>
          <a:prstGeom prst="moon">
            <a:avLst>
              <a:gd name="adj" fmla="val 69685"/>
            </a:avLst>
          </a:prstGeom>
          <a:noFill/>
          <a:ln w="9525">
            <a:miter lim="800000"/>
            <a:headEnd/>
            <a:tailEnd/>
          </a:ln>
          <a:scene3d>
            <a:camera prst="legacyObliqueTopRight"/>
            <a:lightRig rig="legacyHarsh2" dir="t"/>
          </a:scene3d>
          <a:sp3d prstMaterial="legacyMetal">
            <a:bevelT w="13500" h="13500" prst="angle"/>
            <a:bevelB w="13500" h="13500" prst="angle"/>
            <a:extrusionClr>
              <a:srgbClr val="FFFF00"/>
            </a:extrusionClr>
          </a:sp3d>
        </p:spPr>
        <p:txBody>
          <a:bodyPr wrap="none" anchor="ctr">
            <a:flatTx/>
          </a:bodyPr>
          <a:lstStyle/>
          <a:p>
            <a:endParaRPr lang="it-IT">
              <a:solidFill>
                <a:srgbClr val="FFFFFF"/>
              </a:solidFill>
            </a:endParaRPr>
          </a:p>
        </p:txBody>
      </p:sp>
      <p:sp>
        <p:nvSpPr>
          <p:cNvPr id="2059" name="Line 9"/>
          <p:cNvSpPr>
            <a:spLocks noChangeShapeType="1"/>
          </p:cNvSpPr>
          <p:nvPr/>
        </p:nvSpPr>
        <p:spPr bwMode="auto">
          <a:xfrm flipV="1">
            <a:off x="5148263" y="3032125"/>
            <a:ext cx="838200" cy="21336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0" name="Line 10"/>
          <p:cNvSpPr>
            <a:spLocks noChangeShapeType="1"/>
          </p:cNvSpPr>
          <p:nvPr/>
        </p:nvSpPr>
        <p:spPr bwMode="auto">
          <a:xfrm flipH="1" flipV="1">
            <a:off x="5986463" y="3032125"/>
            <a:ext cx="838200" cy="21336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1" name="Line 11"/>
          <p:cNvSpPr>
            <a:spLocks noChangeShapeType="1"/>
          </p:cNvSpPr>
          <p:nvPr/>
        </p:nvSpPr>
        <p:spPr bwMode="auto">
          <a:xfrm flipV="1">
            <a:off x="6011863" y="3032125"/>
            <a:ext cx="0" cy="18288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2" name="Line 12"/>
          <p:cNvSpPr>
            <a:spLocks noChangeShapeType="1"/>
          </p:cNvSpPr>
          <p:nvPr/>
        </p:nvSpPr>
        <p:spPr bwMode="auto">
          <a:xfrm flipV="1">
            <a:off x="1158875" y="1939925"/>
            <a:ext cx="838200" cy="21336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3" name="Line 13"/>
          <p:cNvSpPr>
            <a:spLocks noChangeShapeType="1"/>
          </p:cNvSpPr>
          <p:nvPr/>
        </p:nvSpPr>
        <p:spPr bwMode="auto">
          <a:xfrm flipH="1" flipV="1">
            <a:off x="1997075" y="1939925"/>
            <a:ext cx="838200" cy="21336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4" name="Line 14"/>
          <p:cNvSpPr>
            <a:spLocks noChangeShapeType="1"/>
          </p:cNvSpPr>
          <p:nvPr/>
        </p:nvSpPr>
        <p:spPr bwMode="auto">
          <a:xfrm flipV="1">
            <a:off x="2022475" y="1939925"/>
            <a:ext cx="0" cy="1828800"/>
          </a:xfrm>
          <a:prstGeom prst="line">
            <a:avLst/>
          </a:prstGeom>
          <a:noFill/>
          <a:ln w="57150">
            <a:solidFill>
              <a:srgbClr val="A71809"/>
            </a:solidFill>
            <a:round/>
            <a:headEnd/>
            <a:tailEnd/>
          </a:ln>
        </p:spPr>
        <p:txBody>
          <a:bodyPr wrap="none" anchor="ctr"/>
          <a:lstStyle/>
          <a:p>
            <a:endParaRPr lang="it-IT">
              <a:solidFill>
                <a:srgbClr val="FFFFFF"/>
              </a:solidFill>
            </a:endParaRPr>
          </a:p>
        </p:txBody>
      </p:sp>
      <p:sp>
        <p:nvSpPr>
          <p:cNvPr id="2065" name="Line 16"/>
          <p:cNvSpPr>
            <a:spLocks noChangeShapeType="1"/>
          </p:cNvSpPr>
          <p:nvPr/>
        </p:nvSpPr>
        <p:spPr bwMode="auto">
          <a:xfrm>
            <a:off x="1985963" y="1973263"/>
            <a:ext cx="4049712" cy="1092200"/>
          </a:xfrm>
          <a:prstGeom prst="line">
            <a:avLst/>
          </a:prstGeom>
          <a:noFill/>
          <a:ln w="76200">
            <a:solidFill>
              <a:srgbClr val="A71809"/>
            </a:solidFill>
            <a:round/>
            <a:headEnd/>
            <a:tailEnd/>
          </a:ln>
        </p:spPr>
        <p:txBody>
          <a:bodyPr/>
          <a:lstStyle/>
          <a:p>
            <a:endParaRPr lang="it-IT">
              <a:solidFill>
                <a:srgbClr val="FFFFFF"/>
              </a:solidFill>
            </a:endParaRPr>
          </a:p>
        </p:txBody>
      </p:sp>
      <p:sp>
        <p:nvSpPr>
          <p:cNvPr id="2066" name="Text Box 17"/>
          <p:cNvSpPr txBox="1">
            <a:spLocks noChangeArrowheads="1"/>
          </p:cNvSpPr>
          <p:nvPr/>
        </p:nvSpPr>
        <p:spPr bwMode="auto">
          <a:xfrm>
            <a:off x="4247456" y="6021288"/>
            <a:ext cx="4896544" cy="400110"/>
          </a:xfrm>
          <a:prstGeom prst="rect">
            <a:avLst/>
          </a:prstGeom>
          <a:noFill/>
          <a:ln w="9525">
            <a:noFill/>
            <a:miter lim="800000"/>
            <a:headEnd/>
            <a:tailEnd/>
          </a:ln>
        </p:spPr>
        <p:txBody>
          <a:bodyPr wrap="square">
            <a:spAutoFit/>
          </a:bodyPr>
          <a:lstStyle/>
          <a:p>
            <a:pPr algn="ctr"/>
            <a:r>
              <a:rPr lang="it-IT" sz="2000" b="1" dirty="0" smtClean="0">
                <a:solidFill>
                  <a:srgbClr val="FF9900"/>
                </a:solidFill>
              </a:rPr>
              <a:t>Rischio </a:t>
            </a:r>
            <a:r>
              <a:rPr lang="it-IT" sz="2000" b="1" dirty="0" err="1" smtClean="0">
                <a:solidFill>
                  <a:srgbClr val="FF9900"/>
                </a:solidFill>
              </a:rPr>
              <a:t>stroke</a:t>
            </a:r>
            <a:r>
              <a:rPr lang="it-IT" sz="2000" b="1" dirty="0" smtClean="0">
                <a:solidFill>
                  <a:srgbClr val="FF9900"/>
                </a:solidFill>
              </a:rPr>
              <a:t>/TIA/embolismo</a:t>
            </a:r>
            <a:endParaRPr lang="it-IT" sz="2000" b="1" dirty="0">
              <a:solidFill>
                <a:srgbClr val="FF9900"/>
              </a:solidFill>
            </a:endParaRPr>
          </a:p>
        </p:txBody>
      </p:sp>
      <p:graphicFrame>
        <p:nvGraphicFramePr>
          <p:cNvPr id="2050" name="Object 2"/>
          <p:cNvGraphicFramePr>
            <a:graphicFrameLocks noChangeAspect="1"/>
          </p:cNvGraphicFramePr>
          <p:nvPr/>
        </p:nvGraphicFramePr>
        <p:xfrm>
          <a:off x="3198813" y="631825"/>
          <a:ext cx="1608137" cy="2651125"/>
        </p:xfrm>
        <a:graphic>
          <a:graphicData uri="http://schemas.openxmlformats.org/presentationml/2006/ole">
            <mc:AlternateContent xmlns:mc="http://schemas.openxmlformats.org/markup-compatibility/2006">
              <mc:Choice xmlns:v="urn:schemas-microsoft-com:vml" Requires="v">
                <p:oleObj spid="_x0000_s9398" name="Immagine bitmap" r:id="rId3" imgW="1762371" imgH="2905531" progId="PBrush">
                  <p:embed/>
                </p:oleObj>
              </mc:Choice>
              <mc:Fallback>
                <p:oleObj name="Immagine bitmap" r:id="rId3" imgW="1762371" imgH="290553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813" y="631825"/>
                        <a:ext cx="1608137" cy="265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7" name="Text Box 33"/>
          <p:cNvSpPr txBox="1">
            <a:spLocks noChangeArrowheads="1"/>
          </p:cNvSpPr>
          <p:nvPr/>
        </p:nvSpPr>
        <p:spPr bwMode="auto">
          <a:xfrm>
            <a:off x="107504" y="4941168"/>
            <a:ext cx="4030216" cy="400110"/>
          </a:xfrm>
          <a:prstGeom prst="rect">
            <a:avLst/>
          </a:prstGeom>
          <a:noFill/>
          <a:ln w="9525">
            <a:noFill/>
            <a:miter lim="800000"/>
            <a:headEnd/>
            <a:tailEnd/>
          </a:ln>
        </p:spPr>
        <p:txBody>
          <a:bodyPr wrap="square">
            <a:spAutoFit/>
          </a:bodyPr>
          <a:lstStyle/>
          <a:p>
            <a:pPr algn="ctr"/>
            <a:r>
              <a:rPr lang="it-IT" sz="2000" b="1" dirty="0" smtClean="0">
                <a:solidFill>
                  <a:prstClr val="white">
                    <a:lumMod val="65000"/>
                  </a:prstClr>
                </a:solidFill>
              </a:rPr>
              <a:t>Rischio sanguinamento</a:t>
            </a:r>
            <a:endParaRPr lang="it-IT" sz="2000" b="1" dirty="0">
              <a:solidFill>
                <a:prstClr val="white">
                  <a:lumMod val="65000"/>
                </a:prstClr>
              </a:solidFill>
            </a:endParaRPr>
          </a:p>
        </p:txBody>
      </p:sp>
      <p:sp>
        <p:nvSpPr>
          <p:cNvPr id="2068" name="Line 16"/>
          <p:cNvSpPr>
            <a:spLocks noChangeShapeType="1"/>
          </p:cNvSpPr>
          <p:nvPr/>
        </p:nvSpPr>
        <p:spPr bwMode="auto">
          <a:xfrm>
            <a:off x="3995936" y="3284984"/>
            <a:ext cx="393700" cy="3114675"/>
          </a:xfrm>
          <a:prstGeom prst="line">
            <a:avLst/>
          </a:prstGeom>
          <a:noFill/>
          <a:ln w="76200">
            <a:solidFill>
              <a:srgbClr val="A71809"/>
            </a:solidFill>
            <a:round/>
            <a:headEnd/>
            <a:tailEnd/>
          </a:ln>
        </p:spPr>
        <p:txBody>
          <a:bodyPr/>
          <a:lstStyle/>
          <a:p>
            <a:endParaRPr lang="it-IT">
              <a:solidFill>
                <a:srgbClr val="FFFFFF"/>
              </a:solidFill>
            </a:endParaRPr>
          </a:p>
        </p:txBody>
      </p:sp>
      <p:sp>
        <p:nvSpPr>
          <p:cNvPr id="2069" name="Line 16"/>
          <p:cNvSpPr>
            <a:spLocks noChangeShapeType="1"/>
          </p:cNvSpPr>
          <p:nvPr/>
        </p:nvSpPr>
        <p:spPr bwMode="auto">
          <a:xfrm flipH="1">
            <a:off x="3446463" y="3279775"/>
            <a:ext cx="403225" cy="3111500"/>
          </a:xfrm>
          <a:prstGeom prst="line">
            <a:avLst/>
          </a:prstGeom>
          <a:noFill/>
          <a:ln w="76200">
            <a:solidFill>
              <a:srgbClr val="A71809"/>
            </a:solidFill>
            <a:round/>
            <a:headEnd/>
            <a:tailEnd/>
          </a:ln>
        </p:spPr>
        <p:txBody>
          <a:bodyPr/>
          <a:lstStyle/>
          <a:p>
            <a:endParaRPr lang="it-IT">
              <a:solidFill>
                <a:srgbClr val="FFFFFF"/>
              </a:solidFill>
            </a:endParaRPr>
          </a:p>
        </p:txBody>
      </p:sp>
      <p:pic>
        <p:nvPicPr>
          <p:cNvPr id="77827" name="Picture 3"/>
          <p:cNvPicPr>
            <a:picLocks noChangeAspect="1" noChangeArrowheads="1"/>
          </p:cNvPicPr>
          <p:nvPr/>
        </p:nvPicPr>
        <p:blipFill>
          <a:blip r:embed="rId5" cstate="print"/>
          <a:srcRect/>
          <a:stretch>
            <a:fillRect/>
          </a:stretch>
        </p:blipFill>
        <p:spPr bwMode="auto">
          <a:xfrm>
            <a:off x="251520" y="0"/>
            <a:ext cx="2838450" cy="2204864"/>
          </a:xfrm>
          <a:prstGeom prst="rect">
            <a:avLst/>
          </a:prstGeom>
          <a:noFill/>
          <a:ln w="9525">
            <a:noFill/>
            <a:miter lim="800000"/>
            <a:headEnd/>
            <a:tailEnd/>
          </a:ln>
        </p:spPr>
      </p:pic>
      <p:pic>
        <p:nvPicPr>
          <p:cNvPr id="77829" name="Picture 5"/>
          <p:cNvPicPr>
            <a:picLocks noChangeAspect="1" noChangeArrowheads="1"/>
          </p:cNvPicPr>
          <p:nvPr/>
        </p:nvPicPr>
        <p:blipFill>
          <a:blip r:embed="rId6" cstate="print"/>
          <a:srcRect/>
          <a:stretch>
            <a:fillRect/>
          </a:stretch>
        </p:blipFill>
        <p:spPr bwMode="auto">
          <a:xfrm>
            <a:off x="5004048" y="116632"/>
            <a:ext cx="3995936" cy="2521843"/>
          </a:xfrm>
          <a:prstGeom prst="rect">
            <a:avLst/>
          </a:prstGeom>
          <a:noFill/>
          <a:ln w="9525">
            <a:noFill/>
            <a:miter lim="800000"/>
            <a:headEnd/>
            <a:tailEnd/>
          </a:ln>
        </p:spPr>
      </p:pic>
    </p:spTree>
    <p:extLst>
      <p:ext uri="{BB962C8B-B14F-4D97-AF65-F5344CB8AC3E}">
        <p14:creationId xmlns:p14="http://schemas.microsoft.com/office/powerpoint/2010/main" val="3225654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1000"/>
                                        <p:tgtEl>
                                          <p:spTgt spid="77827"/>
                                        </p:tgtEl>
                                      </p:cBhvr>
                                    </p:animEffect>
                                    <p:anim calcmode="lin" valueType="num">
                                      <p:cBhvr>
                                        <p:cTn id="8" dur="1000" fill="hold"/>
                                        <p:tgtEl>
                                          <p:spTgt spid="77827"/>
                                        </p:tgtEl>
                                        <p:attrNameLst>
                                          <p:attrName>ppt_x</p:attrName>
                                        </p:attrNameLst>
                                      </p:cBhvr>
                                      <p:tavLst>
                                        <p:tav tm="0">
                                          <p:val>
                                            <p:strVal val="#ppt_x"/>
                                          </p:val>
                                        </p:tav>
                                        <p:tav tm="100000">
                                          <p:val>
                                            <p:strVal val="#ppt_x"/>
                                          </p:val>
                                        </p:tav>
                                      </p:tavLst>
                                    </p:anim>
                                    <p:anim calcmode="lin" valueType="num">
                                      <p:cBhvr>
                                        <p:cTn id="9" dur="1000" fill="hold"/>
                                        <p:tgtEl>
                                          <p:spTgt spid="778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7829"/>
                                        </p:tgtEl>
                                        <p:attrNameLst>
                                          <p:attrName>style.visibility</p:attrName>
                                        </p:attrNameLst>
                                      </p:cBhvr>
                                      <p:to>
                                        <p:strVal val="visible"/>
                                      </p:to>
                                    </p:set>
                                    <p:animEffect transition="in" filter="fade">
                                      <p:cBhvr>
                                        <p:cTn id="14" dur="1000"/>
                                        <p:tgtEl>
                                          <p:spTgt spid="77829"/>
                                        </p:tgtEl>
                                      </p:cBhvr>
                                    </p:animEffect>
                                    <p:anim calcmode="lin" valueType="num">
                                      <p:cBhvr>
                                        <p:cTn id="15" dur="1000" fill="hold"/>
                                        <p:tgtEl>
                                          <p:spTgt spid="77829"/>
                                        </p:tgtEl>
                                        <p:attrNameLst>
                                          <p:attrName>ppt_x</p:attrName>
                                        </p:attrNameLst>
                                      </p:cBhvr>
                                      <p:tavLst>
                                        <p:tav tm="0">
                                          <p:val>
                                            <p:strVal val="#ppt_x"/>
                                          </p:val>
                                        </p:tav>
                                        <p:tav tm="100000">
                                          <p:val>
                                            <p:strVal val="#ppt_x"/>
                                          </p:val>
                                        </p:tav>
                                      </p:tavLst>
                                    </p:anim>
                                    <p:anim calcmode="lin" valueType="num">
                                      <p:cBhvr>
                                        <p:cTn id="16" dur="1000" fill="hold"/>
                                        <p:tgtEl>
                                          <p:spTgt spid="778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46493" y="2645651"/>
            <a:ext cx="4388745" cy="3187263"/>
          </a:xfrm>
          <a:prstGeom prst="rect">
            <a:avLst/>
          </a:prstGeom>
        </p:spPr>
      </p:pic>
      <p:sp>
        <p:nvSpPr>
          <p:cNvPr id="4" name="Titolo 3"/>
          <p:cNvSpPr>
            <a:spLocks noGrp="1"/>
          </p:cNvSpPr>
          <p:nvPr>
            <p:ph type="title"/>
          </p:nvPr>
        </p:nvSpPr>
        <p:spPr/>
        <p:txBody>
          <a:bodyPr>
            <a:noAutofit/>
          </a:bodyPr>
          <a:lstStyle/>
          <a:p>
            <a:r>
              <a:rPr lang="it-IT" sz="8000" dirty="0" smtClean="0">
                <a:solidFill>
                  <a:srgbClr val="FF0000"/>
                </a:solidFill>
              </a:rPr>
              <a:t>GRAZIE</a:t>
            </a:r>
            <a:endParaRPr lang="it-IT" sz="8000" dirty="0">
              <a:solidFill>
                <a:srgbClr val="FF0000"/>
              </a:solidFill>
            </a:endParaRPr>
          </a:p>
        </p:txBody>
      </p:sp>
    </p:spTree>
    <p:extLst>
      <p:ext uri="{BB962C8B-B14F-4D97-AF65-F5344CB8AC3E}">
        <p14:creationId xmlns:p14="http://schemas.microsoft.com/office/powerpoint/2010/main" val="1836015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3000" fill="hold" nodeType="withEffect">
                                  <p:stCondLst>
                                    <p:cond delay="0"/>
                                  </p:stCondLst>
                                  <p:childTnLst>
                                    <p:animScale>
                                      <p:cBhvr>
                                        <p:cTn id="6" dur="36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0"/>
          </p:nvPr>
        </p:nvSpPr>
        <p:spPr/>
        <p:txBody>
          <a:bodyPr/>
          <a:lstStyle/>
          <a:p>
            <a:r>
              <a:rPr lang="it-IT" dirty="0" smtClean="0"/>
              <a:t>FINE</a:t>
            </a:r>
            <a:endParaRPr lang="it-IT" dirty="0"/>
          </a:p>
        </p:txBody>
      </p:sp>
    </p:spTree>
    <p:extLst>
      <p:ext uri="{BB962C8B-B14F-4D97-AF65-F5344CB8AC3E}">
        <p14:creationId xmlns:p14="http://schemas.microsoft.com/office/powerpoint/2010/main" val="26370466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323528" y="6271711"/>
            <a:ext cx="8478000" cy="504825"/>
          </a:xfrm>
          <a:prstGeom prst="rect">
            <a:avLst/>
          </a:prstGeom>
        </p:spPr>
        <p:txBody>
          <a:bodyPr vert="horz" lIns="0" tIns="45715" rIns="91429" bIns="45715" rtlCol="0" anchor="b" anchorCtr="0">
            <a:noAutofit/>
          </a:bodyPr>
          <a:lstStyle>
            <a:lvl1pPr marL="0" indent="0" algn="l" defTabSz="914290" rtl="0" eaLnBrk="1" latinLnBrk="0" hangingPunct="1">
              <a:spcBef>
                <a:spcPct val="20000"/>
              </a:spcBef>
              <a:buFont typeface="Arial" panose="020B0604020202020204" pitchFamily="34" charset="0"/>
              <a:buNone/>
              <a:defRPr lang="en-US" sz="1200" kern="1200" baseline="0">
                <a:solidFill>
                  <a:schemeClr val="tx1"/>
                </a:solidFill>
                <a:latin typeface="Arial" pitchFamily="34" charset="0"/>
                <a:ea typeface="Tahoma" pitchFamily="34" charset="0"/>
                <a:cs typeface="Arial" pitchFamily="34" charset="0"/>
              </a:defRPr>
            </a:lvl1pPr>
            <a:lvl2pPr marL="742861" indent="-285716" algn="l" defTabSz="914290" rtl="0" eaLnBrk="1" latinLnBrk="0" hangingPunct="1">
              <a:spcBef>
                <a:spcPct val="20000"/>
              </a:spcBef>
              <a:buFont typeface="Arial" panose="020B0604020202020204" pitchFamily="34" charset="0"/>
              <a:buChar char="–"/>
              <a:defRPr lang="en-US" sz="2000" kern="1200" smtClean="0">
                <a:solidFill>
                  <a:schemeClr val="tx1"/>
                </a:solidFill>
                <a:latin typeface="Arial" pitchFamily="34" charset="0"/>
                <a:ea typeface="+mn-ea"/>
                <a:cs typeface="Arial" pitchFamily="34" charset="0"/>
              </a:defRPr>
            </a:lvl2pPr>
            <a:lvl3pPr marL="1142863" indent="-228572" algn="l" defTabSz="914290" rtl="0" eaLnBrk="1" latinLnBrk="0" hangingPunct="1">
              <a:spcBef>
                <a:spcPct val="20000"/>
              </a:spcBef>
              <a:buFont typeface="Arial" panose="020B0604020202020204" pitchFamily="34" charset="0"/>
              <a:buChar char="•"/>
              <a:defRPr lang="en-US" sz="1800" kern="1200" smtClean="0">
                <a:solidFill>
                  <a:schemeClr val="tx1"/>
                </a:solidFill>
                <a:latin typeface="Arial" pitchFamily="34" charset="0"/>
                <a:ea typeface="+mn-ea"/>
                <a:cs typeface="Arial" pitchFamily="34" charset="0"/>
              </a:defRPr>
            </a:lvl3pPr>
            <a:lvl4pPr marL="1600008" indent="-228572" algn="l" defTabSz="914290" rtl="0" eaLnBrk="1" latinLnBrk="0" hangingPunct="1">
              <a:spcBef>
                <a:spcPct val="20000"/>
              </a:spcBef>
              <a:buFont typeface="Arial" panose="020B0604020202020204" pitchFamily="34" charset="0"/>
              <a:buChar char="–"/>
              <a:defRPr lang="en-US" sz="2000" kern="1200" smtClean="0">
                <a:solidFill>
                  <a:schemeClr val="tx1"/>
                </a:solidFill>
                <a:latin typeface="Arial" pitchFamily="34" charset="0"/>
                <a:ea typeface="+mn-ea"/>
                <a:cs typeface="Arial" pitchFamily="34" charset="0"/>
              </a:defRPr>
            </a:lvl4pPr>
            <a:lvl5pPr marL="2057153" indent="-228572" algn="l" defTabSz="914290" rtl="0" eaLnBrk="1" latinLnBrk="0" hangingPunct="1">
              <a:spcBef>
                <a:spcPct val="20000"/>
              </a:spcBef>
              <a:buFont typeface="Arial" panose="020B0604020202020204" pitchFamily="34" charset="0"/>
              <a:buChar char="»"/>
              <a:defRPr lang="en-GB" sz="2000" kern="1200">
                <a:solidFill>
                  <a:schemeClr val="tx1"/>
                </a:solidFill>
                <a:latin typeface="Arial" pitchFamily="34" charset="0"/>
                <a:ea typeface="+mn-ea"/>
                <a:cs typeface="Arial" pitchFamily="34" charset="0"/>
              </a:defRPr>
            </a:lvl5pPr>
            <a:lvl6pPr marL="2514298" indent="-228572"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4" indent="-228572"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2"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3" indent="-228572"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29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a:t>
            </a:r>
            <a:r>
              <a:rPr kumimoji="0" lang="en-GB" sz="1200" b="0" i="0" u="none" strike="noStrike" kern="0" cap="none" spc="0" normalizeH="0" baseline="0" noProof="0" dirty="0" err="1" smtClean="0">
                <a:ln>
                  <a:noFill/>
                </a:ln>
                <a:solidFill>
                  <a:srgbClr val="00498B"/>
                </a:solidFill>
                <a:effectLst/>
                <a:uLnTx/>
                <a:uFillTx/>
                <a:latin typeface="Arial"/>
                <a:ea typeface="ＭＳ Ｐゴシック" pitchFamily="34" charset="-128"/>
                <a:cs typeface="Arial"/>
              </a:rPr>
              <a:t>Ciclosporin</a:t>
            </a:r>
            <a:r>
              <a:rPr kumimoji="0" lang="en-GB" sz="1200" b="0" i="0" u="none" strike="noStrike" kern="0" cap="none" spc="0" normalizeH="0" baseline="0" noProof="0" dirty="0" smtClean="0">
                <a:ln>
                  <a:noFill/>
                </a:ln>
                <a:solidFill>
                  <a:srgbClr val="00498B"/>
                </a:solidFill>
                <a:effectLst/>
                <a:uLnTx/>
                <a:uFillTx/>
                <a:latin typeface="Arial"/>
                <a:ea typeface="ＭＳ Ｐゴシック" pitchFamily="34" charset="-128"/>
                <a:cs typeface="Arial"/>
              </a:rPr>
              <a:t>, </a:t>
            </a:r>
            <a:r>
              <a:rPr kumimoji="0" lang="en-GB" sz="1200" b="0" i="0" u="none" strike="noStrike" kern="0" cap="none" spc="0" normalizeH="0" baseline="0" noProof="0" dirty="0" err="1" smtClean="0">
                <a:ln>
                  <a:noFill/>
                </a:ln>
                <a:solidFill>
                  <a:srgbClr val="00498B"/>
                </a:solidFill>
                <a:effectLst/>
                <a:uLnTx/>
                <a:uFillTx/>
                <a:latin typeface="Arial"/>
                <a:ea typeface="ＭＳ Ｐゴシック" pitchFamily="34" charset="-128"/>
                <a:cs typeface="Arial"/>
              </a:rPr>
              <a:t>dronedarone</a:t>
            </a:r>
            <a:r>
              <a:rPr kumimoji="0" lang="en-GB" sz="1200" b="0" i="0" u="none" strike="noStrike" kern="0" cap="none" spc="0" normalizeH="0" baseline="0" noProof="0" dirty="0" smtClean="0">
                <a:ln>
                  <a:noFill/>
                </a:ln>
                <a:solidFill>
                  <a:srgbClr val="00498B"/>
                </a:solidFill>
                <a:effectLst/>
                <a:uLnTx/>
                <a:uFillTx/>
                <a:latin typeface="Arial"/>
                <a:ea typeface="ＭＳ Ｐゴシック" pitchFamily="34" charset="-128"/>
                <a:cs typeface="Arial"/>
              </a:rPr>
              <a:t>, erythromycin, or ketoconazole</a:t>
            </a:r>
            <a:endPar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endParaRPr>
          </a:p>
          <a:p>
            <a:pPr marL="0" marR="0" lvl="0" indent="0" algn="l" defTabSz="91429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1.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Xarelto</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EU SPC 2105; 2.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Eliquis</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EU SPC 2015; 3.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Lixiana</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EU SPC 2015; 4. Goodman SG et al.  J Am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Coll</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Cardiol</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2014; 5.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Hylek</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EM et l. J Am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Coll</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a:t>
            </a:r>
            <a:r>
              <a:rPr kumimoji="0" lang="en-GB" sz="1200" b="0" i="0" u="none" strike="noStrike" kern="1200" cap="none" spc="0" normalizeH="0" baseline="0" noProof="0" dirty="0" err="1" smtClean="0">
                <a:ln>
                  <a:noFill/>
                </a:ln>
                <a:solidFill>
                  <a:srgbClr val="03497C"/>
                </a:solidFill>
                <a:effectLst/>
                <a:uLnTx/>
                <a:uFillTx/>
                <a:latin typeface="Arial" pitchFamily="34" charset="0"/>
                <a:ea typeface="Tahoma" pitchFamily="34" charset="0"/>
                <a:cs typeface="Arial" pitchFamily="34" charset="0"/>
              </a:rPr>
              <a:t>Cardiol</a:t>
            </a:r>
            <a:r>
              <a:rPr kumimoji="0" lang="en-GB" sz="1200" b="0" i="0" u="none" strike="noStrike" kern="1200" cap="none" spc="0" normalizeH="0" baseline="0" noProof="0" dirty="0" smtClean="0">
                <a:ln>
                  <a:noFill/>
                </a:ln>
                <a:solidFill>
                  <a:srgbClr val="03497C"/>
                </a:solidFill>
                <a:effectLst/>
                <a:uLnTx/>
                <a:uFillTx/>
                <a:latin typeface="Arial" pitchFamily="34" charset="0"/>
                <a:ea typeface="Tahoma" pitchFamily="34" charset="0"/>
                <a:cs typeface="Arial" pitchFamily="34" charset="0"/>
              </a:rPr>
              <a:t> 2014</a:t>
            </a:r>
            <a:endParaRPr kumimoji="0" lang="en-GB" sz="1200" b="0" i="0" u="none" strike="noStrike" kern="1200" cap="none" spc="0" normalizeH="0" baseline="0" noProof="0" dirty="0">
              <a:ln>
                <a:noFill/>
              </a:ln>
              <a:solidFill>
                <a:srgbClr val="03497C"/>
              </a:solidFill>
              <a:effectLst/>
              <a:uLnTx/>
              <a:uFillTx/>
              <a:latin typeface="Arial" pitchFamily="34" charset="0"/>
              <a:ea typeface="Tahoma" pitchFamily="34" charset="0"/>
              <a:cs typeface="Arial" pitchFamily="34" charset="0"/>
            </a:endParaRPr>
          </a:p>
        </p:txBody>
      </p:sp>
      <p:sp>
        <p:nvSpPr>
          <p:cNvPr id="5" name="Title 2"/>
          <p:cNvSpPr txBox="1">
            <a:spLocks/>
          </p:cNvSpPr>
          <p:nvPr/>
        </p:nvSpPr>
        <p:spPr>
          <a:xfrm>
            <a:off x="323528" y="188641"/>
            <a:ext cx="8478000" cy="720080"/>
          </a:xfrm>
          <a:prstGeom prst="rect">
            <a:avLst/>
          </a:prstGeom>
        </p:spPr>
        <p:txBody>
          <a:bodyPr vert="horz" lIns="0" tIns="45715" rIns="91429" bIns="45715" rtlCol="0" anchor="b" anchorCtr="0">
            <a:noAutofit/>
          </a:bodyPr>
          <a:lstStyle>
            <a:lvl1pPr algn="l" defTabSz="914290" rtl="0" eaLnBrk="1" latinLnBrk="0" hangingPunct="1">
              <a:spcBef>
                <a:spcPct val="0"/>
              </a:spcBef>
              <a:buNone/>
              <a:defRPr lang="en-GB" sz="2800" b="0" kern="1200">
                <a:solidFill>
                  <a:schemeClr val="bg1"/>
                </a:solidFill>
                <a:latin typeface="Arial" pitchFamily="34" charset="0"/>
                <a:ea typeface="Tahoma" pitchFamily="34" charset="0"/>
                <a:cs typeface="Arial" pitchFamily="34" charset="0"/>
              </a:defRPr>
            </a:lvl1pPr>
          </a:lstStyle>
          <a:p>
            <a:pPr marL="0" marR="0" lvl="0" indent="0" algn="l" defTabSz="91429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Arial" pitchFamily="34" charset="0"/>
                <a:ea typeface="Tahoma" pitchFamily="34" charset="0"/>
                <a:cs typeface="Arial" pitchFamily="34" charset="0"/>
              </a:rPr>
              <a:t>Dose reduction strategies for the other NOACs are limited; no specific label recommendations for GI bleeding risk factors</a:t>
            </a:r>
            <a:r>
              <a:rPr kumimoji="0" lang="en-GB" sz="2400" b="0" i="0" u="none" strike="noStrike" kern="1200" cap="none" spc="0" normalizeH="0" baseline="30000" noProof="0" dirty="0" smtClean="0">
                <a:ln>
                  <a:noFill/>
                </a:ln>
                <a:solidFill>
                  <a:prstClr val="white"/>
                </a:solidFill>
                <a:effectLst/>
                <a:uLnTx/>
                <a:uFillTx/>
                <a:latin typeface="Arial" pitchFamily="34" charset="0"/>
                <a:ea typeface="Tahoma" pitchFamily="34" charset="0"/>
                <a:cs typeface="Arial" pitchFamily="34" charset="0"/>
              </a:rPr>
              <a:t>1–3</a:t>
            </a:r>
            <a:endParaRPr kumimoji="0" lang="en-GB" sz="2400" b="0" i="0" u="none" strike="noStrike" kern="1200" cap="none" spc="0" normalizeH="0" baseline="30000" noProof="0" dirty="0">
              <a:ln>
                <a:noFill/>
              </a:ln>
              <a:solidFill>
                <a:prstClr val="white"/>
              </a:solidFill>
              <a:effectLst/>
              <a:uLnTx/>
              <a:uFillTx/>
              <a:latin typeface="Arial" pitchFamily="34" charset="0"/>
              <a:ea typeface="Tahoma" pitchFamily="34" charset="0"/>
              <a:cs typeface="Arial" pitchFamily="34" charset="0"/>
            </a:endParaRPr>
          </a:p>
        </p:txBody>
      </p:sp>
      <p:sp>
        <p:nvSpPr>
          <p:cNvPr id="6" name="Rectangle 5"/>
          <p:cNvSpPr/>
          <p:nvPr/>
        </p:nvSpPr>
        <p:spPr>
          <a:xfrm>
            <a:off x="351715" y="1269305"/>
            <a:ext cx="2118632" cy="107089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3497C"/>
                </a:solidFill>
                <a:effectLst/>
                <a:uLnTx/>
                <a:uFillTx/>
                <a:latin typeface="Arial"/>
                <a:ea typeface="+mn-ea"/>
                <a:cs typeface="Arial" panose="020B0604020202020204" pitchFamily="34" charset="0"/>
              </a:rPr>
              <a:t>Rivaroxaban</a:t>
            </a:r>
            <a:r>
              <a:rPr kumimoji="0" lang="en-GB" sz="1800" b="0" i="0" u="none" strike="noStrike" kern="1200" cap="none" spc="0" normalizeH="0" baseline="30000" noProof="0" dirty="0">
                <a:ln>
                  <a:noFill/>
                </a:ln>
                <a:solidFill>
                  <a:srgbClr val="03497C"/>
                </a:solidFill>
                <a:effectLst/>
                <a:uLnTx/>
                <a:uFillTx/>
                <a:latin typeface="Arial"/>
                <a:ea typeface="+mn-ea"/>
                <a:cs typeface="Arial" panose="020B0604020202020204" pitchFamily="34" charset="0"/>
              </a:rPr>
              <a:t>1</a:t>
            </a:r>
            <a:endParaRPr kumimoji="0" lang="en-GB" sz="1800" b="0" i="0" u="none" strike="noStrike" kern="1200" cap="none" spc="0" normalizeH="0" baseline="0" noProof="0" dirty="0">
              <a:ln>
                <a:noFill/>
              </a:ln>
              <a:solidFill>
                <a:srgbClr val="03497C"/>
              </a:solidFill>
              <a:effectLst/>
              <a:uLnTx/>
              <a:uFillTx/>
              <a:latin typeface="Arial"/>
              <a:ea typeface="+mn-ea"/>
              <a:cs typeface="Arial" panose="020B0604020202020204" pitchFamily="34" charset="0"/>
            </a:endParaRPr>
          </a:p>
        </p:txBody>
      </p:sp>
      <p:sp>
        <p:nvSpPr>
          <p:cNvPr id="7" name="Rectangle 6"/>
          <p:cNvSpPr/>
          <p:nvPr/>
        </p:nvSpPr>
        <p:spPr>
          <a:xfrm>
            <a:off x="350838" y="2492896"/>
            <a:ext cx="2132054" cy="1080122"/>
          </a:xfrm>
          <a:prstGeom prst="rect">
            <a:avLst/>
          </a:prstGeom>
          <a:noFill/>
          <a:ln>
            <a:solidFill>
              <a:srgbClr val="FF9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3497C"/>
                </a:solidFill>
                <a:effectLst/>
                <a:uLnTx/>
                <a:uFillTx/>
                <a:latin typeface="Arial"/>
                <a:ea typeface="+mn-ea"/>
                <a:cs typeface="Arial" panose="020B0604020202020204" pitchFamily="34" charset="0"/>
              </a:rPr>
              <a:t>Apixaban</a:t>
            </a:r>
            <a:r>
              <a:rPr kumimoji="0" lang="en-GB" sz="1800" b="0" i="0" u="none" strike="noStrike" kern="1200" cap="none" spc="0" normalizeH="0" baseline="30000" noProof="0" dirty="0">
                <a:ln>
                  <a:noFill/>
                </a:ln>
                <a:solidFill>
                  <a:srgbClr val="03497C"/>
                </a:solidFill>
                <a:effectLst/>
                <a:uLnTx/>
                <a:uFillTx/>
                <a:latin typeface="Arial"/>
                <a:ea typeface="+mn-ea"/>
                <a:cs typeface="Arial" panose="020B0604020202020204" pitchFamily="34" charset="0"/>
              </a:rPr>
              <a:t>2</a:t>
            </a:r>
            <a:endParaRPr kumimoji="0" lang="en-GB" sz="1800" b="0" i="0" u="none" strike="noStrike" kern="1200" cap="none" spc="0" normalizeH="0" baseline="0" noProof="0" dirty="0">
              <a:ln>
                <a:noFill/>
              </a:ln>
              <a:solidFill>
                <a:srgbClr val="03497C"/>
              </a:solidFill>
              <a:effectLst/>
              <a:uLnTx/>
              <a:uFillTx/>
              <a:latin typeface="Arial"/>
              <a:ea typeface="+mn-ea"/>
              <a:cs typeface="Arial" panose="020B0604020202020204" pitchFamily="34" charset="0"/>
            </a:endParaRPr>
          </a:p>
        </p:txBody>
      </p:sp>
      <p:sp>
        <p:nvSpPr>
          <p:cNvPr id="8" name="Rectangle 7"/>
          <p:cNvSpPr/>
          <p:nvPr/>
        </p:nvSpPr>
        <p:spPr>
          <a:xfrm>
            <a:off x="351714" y="3717032"/>
            <a:ext cx="2118632" cy="1070890"/>
          </a:xfrm>
          <a:prstGeom prst="rect">
            <a:avLst/>
          </a:prstGeom>
          <a:noFill/>
          <a:ln>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3497C"/>
                </a:solidFill>
                <a:effectLst/>
                <a:uLnTx/>
                <a:uFillTx/>
                <a:latin typeface="Arial"/>
                <a:ea typeface="+mn-ea"/>
                <a:cs typeface="Arial" panose="020B0604020202020204" pitchFamily="34" charset="0"/>
              </a:rPr>
              <a:t>Edoxaban</a:t>
            </a:r>
            <a:r>
              <a:rPr kumimoji="0" lang="en-GB" sz="1800" b="0" i="0" u="none" strike="noStrike" kern="1200" cap="none" spc="0" normalizeH="0" baseline="30000" noProof="0" dirty="0">
                <a:ln>
                  <a:noFill/>
                </a:ln>
                <a:solidFill>
                  <a:srgbClr val="03497C"/>
                </a:solidFill>
                <a:effectLst/>
                <a:uLnTx/>
                <a:uFillTx/>
                <a:latin typeface="Arial"/>
                <a:ea typeface="+mn-ea"/>
                <a:cs typeface="Arial" panose="020B0604020202020204" pitchFamily="34" charset="0"/>
              </a:rPr>
              <a:t>3</a:t>
            </a:r>
          </a:p>
        </p:txBody>
      </p:sp>
      <p:grpSp>
        <p:nvGrpSpPr>
          <p:cNvPr id="9" name="Group 8"/>
          <p:cNvGrpSpPr/>
          <p:nvPr/>
        </p:nvGrpSpPr>
        <p:grpSpPr>
          <a:xfrm>
            <a:off x="2470343" y="1268760"/>
            <a:ext cx="6316850" cy="456927"/>
            <a:chOff x="3657600" y="1638299"/>
            <a:chExt cx="5402432" cy="806355"/>
          </a:xfrm>
        </p:grpSpPr>
        <p:sp>
          <p:nvSpPr>
            <p:cNvPr id="10" name="Rectangle 9"/>
            <p:cNvSpPr/>
            <p:nvPr/>
          </p:nvSpPr>
          <p:spPr>
            <a:xfrm>
              <a:off x="3657600" y="1638299"/>
              <a:ext cx="1732388" cy="806355"/>
            </a:xfrm>
            <a:prstGeom prst="rect">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20 mg OD</a:t>
              </a:r>
            </a:p>
          </p:txBody>
        </p:sp>
        <p:sp>
          <p:nvSpPr>
            <p:cNvPr id="11" name="Rectangle 10"/>
            <p:cNvSpPr/>
            <p:nvPr/>
          </p:nvSpPr>
          <p:spPr>
            <a:xfrm>
              <a:off x="5389989" y="1638299"/>
              <a:ext cx="3670043" cy="804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Recommended dose</a:t>
              </a:r>
            </a:p>
          </p:txBody>
        </p:sp>
      </p:grpSp>
      <p:grpSp>
        <p:nvGrpSpPr>
          <p:cNvPr id="12" name="Group 11"/>
          <p:cNvGrpSpPr/>
          <p:nvPr/>
        </p:nvGrpSpPr>
        <p:grpSpPr>
          <a:xfrm>
            <a:off x="2470343" y="1879115"/>
            <a:ext cx="6316847" cy="461079"/>
            <a:chOff x="3676651" y="2545371"/>
            <a:chExt cx="5402429" cy="813683"/>
          </a:xfrm>
        </p:grpSpPr>
        <p:sp>
          <p:nvSpPr>
            <p:cNvPr id="13" name="Rectangle 12"/>
            <p:cNvSpPr/>
            <p:nvPr/>
          </p:nvSpPr>
          <p:spPr>
            <a:xfrm>
              <a:off x="3676651" y="2545371"/>
              <a:ext cx="1724132" cy="813683"/>
            </a:xfrm>
            <a:prstGeom prst="rect">
              <a:avLst/>
            </a:prstGeom>
            <a:solidFill>
              <a:srgbClr val="99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15 mg OD</a:t>
              </a:r>
            </a:p>
          </p:txBody>
        </p:sp>
        <p:sp>
          <p:nvSpPr>
            <p:cNvPr id="14" name="Rectangle 13"/>
            <p:cNvSpPr/>
            <p:nvPr/>
          </p:nvSpPr>
          <p:spPr>
            <a:xfrm>
              <a:off x="5400783" y="2545371"/>
              <a:ext cx="3678297" cy="813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Patients with CrCl 15-49 mL/min</a:t>
              </a:r>
            </a:p>
          </p:txBody>
        </p:sp>
      </p:grpSp>
      <p:grpSp>
        <p:nvGrpSpPr>
          <p:cNvPr id="15" name="Group 14"/>
          <p:cNvGrpSpPr/>
          <p:nvPr/>
        </p:nvGrpSpPr>
        <p:grpSpPr>
          <a:xfrm>
            <a:off x="2475115" y="2492896"/>
            <a:ext cx="6316849" cy="456927"/>
            <a:chOff x="3657600" y="1638299"/>
            <a:chExt cx="5402431" cy="806355"/>
          </a:xfrm>
        </p:grpSpPr>
        <p:sp>
          <p:nvSpPr>
            <p:cNvPr id="16" name="Rectangle 15"/>
            <p:cNvSpPr/>
            <p:nvPr/>
          </p:nvSpPr>
          <p:spPr>
            <a:xfrm>
              <a:off x="3657600" y="1638299"/>
              <a:ext cx="1756771" cy="806355"/>
            </a:xfrm>
            <a:prstGeom prst="rect">
              <a:avLst/>
            </a:pr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5 mg BID</a:t>
              </a:r>
            </a:p>
          </p:txBody>
        </p:sp>
        <p:sp>
          <p:nvSpPr>
            <p:cNvPr id="17" name="Rectangle 16"/>
            <p:cNvSpPr/>
            <p:nvPr/>
          </p:nvSpPr>
          <p:spPr>
            <a:xfrm>
              <a:off x="5411841" y="1638299"/>
              <a:ext cx="3648190" cy="804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Recommended dose</a:t>
              </a:r>
            </a:p>
          </p:txBody>
        </p:sp>
      </p:grpSp>
      <p:grpSp>
        <p:nvGrpSpPr>
          <p:cNvPr id="18" name="Group 17"/>
          <p:cNvGrpSpPr/>
          <p:nvPr/>
        </p:nvGrpSpPr>
        <p:grpSpPr>
          <a:xfrm>
            <a:off x="2475114" y="3068960"/>
            <a:ext cx="6316850" cy="504058"/>
            <a:chOff x="3676650" y="2545371"/>
            <a:chExt cx="5402433" cy="1143678"/>
          </a:xfrm>
        </p:grpSpPr>
        <p:sp>
          <p:nvSpPr>
            <p:cNvPr id="19" name="Rectangle 18"/>
            <p:cNvSpPr/>
            <p:nvPr/>
          </p:nvSpPr>
          <p:spPr>
            <a:xfrm>
              <a:off x="3676650" y="2545371"/>
              <a:ext cx="1754243" cy="114367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2.5 mg BID</a:t>
              </a:r>
            </a:p>
          </p:txBody>
        </p:sp>
        <p:sp>
          <p:nvSpPr>
            <p:cNvPr id="20" name="Rectangle 19"/>
            <p:cNvSpPr/>
            <p:nvPr/>
          </p:nvSpPr>
          <p:spPr>
            <a:xfrm>
              <a:off x="5430893" y="2545371"/>
              <a:ext cx="3648190" cy="11436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Patients with ≥2 of the following: age ≥80 years, weight ≤60 kg, serum creatinine ≥1.5 mg/</a:t>
              </a:r>
              <a:r>
                <a:rPr kumimoji="0" lang="en-GB" sz="1400" b="0" i="0" u="none" strike="noStrike" kern="0" cap="none" spc="0" normalizeH="0" baseline="0" noProof="0" dirty="0" err="1">
                  <a:ln>
                    <a:noFill/>
                  </a:ln>
                  <a:solidFill>
                    <a:srgbClr val="00498B"/>
                  </a:solidFill>
                  <a:effectLst/>
                  <a:uLnTx/>
                  <a:uFillTx/>
                  <a:latin typeface="Arial"/>
                  <a:ea typeface="ＭＳ Ｐゴシック" pitchFamily="34" charset="-128"/>
                  <a:cs typeface="Arial"/>
                </a:rPr>
                <a:t>dL</a:t>
              </a:r>
              <a:endPar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endParaRPr>
            </a:p>
          </p:txBody>
        </p:sp>
      </p:grpSp>
      <p:grpSp>
        <p:nvGrpSpPr>
          <p:cNvPr id="21" name="Group 20"/>
          <p:cNvGrpSpPr/>
          <p:nvPr/>
        </p:nvGrpSpPr>
        <p:grpSpPr>
          <a:xfrm>
            <a:off x="2475115" y="3717032"/>
            <a:ext cx="6316848" cy="456927"/>
            <a:chOff x="3657601" y="1638299"/>
            <a:chExt cx="5402430" cy="806355"/>
          </a:xfrm>
        </p:grpSpPr>
        <p:sp>
          <p:nvSpPr>
            <p:cNvPr id="22" name="Rectangle 21"/>
            <p:cNvSpPr/>
            <p:nvPr/>
          </p:nvSpPr>
          <p:spPr>
            <a:xfrm>
              <a:off x="3657601" y="1638299"/>
              <a:ext cx="1752692" cy="806355"/>
            </a:xfrm>
            <a:prstGeom prst="rect">
              <a:avLst/>
            </a:prstGeom>
            <a:solidFill>
              <a:srgbClr val="CC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60 mg OD</a:t>
              </a:r>
            </a:p>
          </p:txBody>
        </p:sp>
        <p:sp>
          <p:nvSpPr>
            <p:cNvPr id="23" name="Rectangle 22"/>
            <p:cNvSpPr/>
            <p:nvPr/>
          </p:nvSpPr>
          <p:spPr>
            <a:xfrm>
              <a:off x="5410293" y="1638299"/>
              <a:ext cx="3649738" cy="804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Recommended dose</a:t>
              </a:r>
            </a:p>
          </p:txBody>
        </p:sp>
      </p:grpSp>
      <p:grpSp>
        <p:nvGrpSpPr>
          <p:cNvPr id="24" name="Group 23"/>
          <p:cNvGrpSpPr/>
          <p:nvPr/>
        </p:nvGrpSpPr>
        <p:grpSpPr>
          <a:xfrm>
            <a:off x="2470346" y="4326843"/>
            <a:ext cx="6316847" cy="461079"/>
            <a:chOff x="3676651" y="2545371"/>
            <a:chExt cx="5402429" cy="813683"/>
          </a:xfrm>
        </p:grpSpPr>
        <p:sp>
          <p:nvSpPr>
            <p:cNvPr id="25" name="Rectangle 24"/>
            <p:cNvSpPr/>
            <p:nvPr/>
          </p:nvSpPr>
          <p:spPr>
            <a:xfrm>
              <a:off x="3676651" y="2545371"/>
              <a:ext cx="1756770" cy="813683"/>
            </a:xfrm>
            <a:prstGeom prst="rect">
              <a:avLst/>
            </a:prstGeom>
            <a:solidFill>
              <a:srgbClr val="FF33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30 mg OD</a:t>
              </a:r>
            </a:p>
          </p:txBody>
        </p:sp>
        <p:sp>
          <p:nvSpPr>
            <p:cNvPr id="26" name="Rectangle 25"/>
            <p:cNvSpPr/>
            <p:nvPr/>
          </p:nvSpPr>
          <p:spPr>
            <a:xfrm>
              <a:off x="5433421" y="2545371"/>
              <a:ext cx="3645659" cy="813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Patients with </a:t>
              </a:r>
              <a:r>
                <a:rPr kumimoji="0" lang="en-GB" sz="1400" b="0" i="0" u="none" strike="noStrike" kern="0" cap="none" spc="0" normalizeH="0" baseline="0" noProof="0" dirty="0" err="1">
                  <a:ln>
                    <a:noFill/>
                  </a:ln>
                  <a:solidFill>
                    <a:srgbClr val="00498B"/>
                  </a:solidFill>
                  <a:effectLst/>
                  <a:uLnTx/>
                  <a:uFillTx/>
                  <a:latin typeface="Arial"/>
                  <a:ea typeface="ＭＳ Ｐゴシック" pitchFamily="34" charset="-128"/>
                  <a:cs typeface="Arial"/>
                </a:rPr>
                <a:t>CrCL</a:t>
              </a: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 15 - 50 mL/min, or ≤ 60 kg, or concomitant use of strong P-</a:t>
              </a:r>
              <a:r>
                <a:rPr kumimoji="0" lang="en-GB" sz="1400" b="0" i="0" u="none" strike="noStrike" kern="0" cap="none" spc="0" normalizeH="0" baseline="0" noProof="0" dirty="0" err="1">
                  <a:ln>
                    <a:noFill/>
                  </a:ln>
                  <a:solidFill>
                    <a:srgbClr val="00498B"/>
                  </a:solidFill>
                  <a:effectLst/>
                  <a:uLnTx/>
                  <a:uFillTx/>
                  <a:latin typeface="Arial"/>
                  <a:ea typeface="ＭＳ Ｐゴシック" pitchFamily="34" charset="-128"/>
                  <a:cs typeface="Arial"/>
                </a:rPr>
                <a:t>gp</a:t>
              </a:r>
              <a:r>
                <a:rPr kumimoji="0" lang="en-GB" sz="1400" b="0" i="0" u="none" strike="noStrike" kern="0" cap="none" spc="0" normalizeH="0" baseline="0" noProof="0" dirty="0">
                  <a:ln>
                    <a:noFill/>
                  </a:ln>
                  <a:solidFill>
                    <a:srgbClr val="00498B"/>
                  </a:solidFill>
                  <a:effectLst/>
                  <a:uLnTx/>
                  <a:uFillTx/>
                  <a:latin typeface="Arial"/>
                  <a:ea typeface="ＭＳ Ｐゴシック" pitchFamily="34" charset="-128"/>
                  <a:cs typeface="Arial"/>
                </a:rPr>
                <a:t> inhibitors*</a:t>
              </a:r>
            </a:p>
          </p:txBody>
        </p:sp>
      </p:grpSp>
      <p:sp>
        <p:nvSpPr>
          <p:cNvPr id="29" name="Rounded Rectangle 46"/>
          <p:cNvSpPr/>
          <p:nvPr/>
        </p:nvSpPr>
        <p:spPr>
          <a:xfrm>
            <a:off x="5445553" y="4852837"/>
            <a:ext cx="3355975" cy="1296764"/>
          </a:xfrm>
          <a:prstGeom prst="roundRect">
            <a:avLst/>
          </a:prstGeom>
          <a:solidFill>
            <a:srgbClr val="0084CB"/>
          </a:solidFill>
          <a:ln w="25400" cap="flat" cmpd="sng" algn="ctr">
            <a:solidFill>
              <a:srgbClr val="0084CB"/>
            </a:solidFill>
            <a:prstDash val="solid"/>
          </a:ln>
          <a:effectLst/>
        </p:spPr>
        <p:txBody>
          <a:bodyPr anchor="ctr"/>
          <a:lstStyle/>
          <a:p>
            <a:pPr marL="285750" marR="0" lvl="0" indent="-285750" algn="l" defTabSz="9142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Dabigatran 110 mg BID</a:t>
            </a:r>
            <a:r>
              <a:rPr kumimoji="0" lang="en-GB" sz="1800" b="0" i="0" u="none" strike="noStrike" kern="0" cap="none" spc="0" normalizeH="0" baseline="30000" noProof="0" dirty="0">
                <a:ln>
                  <a:noFill/>
                </a:ln>
                <a:solidFill>
                  <a:prstClr val="white"/>
                </a:solidFill>
                <a:effectLst/>
                <a:uLnTx/>
                <a:uFillTx/>
                <a:latin typeface="Calibri"/>
                <a:ea typeface="+mn-ea"/>
                <a:cs typeface="Arial"/>
              </a:rPr>
              <a:t>†</a:t>
            </a: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 is recommended in patients </a:t>
            </a:r>
            <a:r>
              <a:rPr kumimoji="0" lang="en-GB" sz="1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aged </a:t>
            </a: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≥80 </a:t>
            </a:r>
            <a:r>
              <a:rPr kumimoji="0" lang="en-GB" sz="1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years </a:t>
            </a: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Concomitant verapamil</a:t>
            </a: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0" name="Rounded Rectangle 14"/>
          <p:cNvSpPr/>
          <p:nvPr/>
        </p:nvSpPr>
        <p:spPr>
          <a:xfrm>
            <a:off x="323528" y="4844028"/>
            <a:ext cx="5003800" cy="1152525"/>
          </a:xfrm>
          <a:prstGeom prst="roundRect">
            <a:avLst/>
          </a:prstGeom>
          <a:solidFill>
            <a:srgbClr val="007370"/>
          </a:solidFill>
          <a:ln w="25400" cap="flat" cmpd="sng" algn="ctr">
            <a:solidFill>
              <a:srgbClr val="007370"/>
            </a:solidFill>
            <a:prstDash val="solid"/>
          </a:ln>
          <a:effectLst/>
        </p:spPr>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Dabigatran 150 mg BID is the recommended dose for patients aged &lt;80 years</a:t>
            </a:r>
          </a:p>
        </p:txBody>
      </p:sp>
      <p:sp>
        <p:nvSpPr>
          <p:cNvPr id="31" name="Rounded Rectangle 4"/>
          <p:cNvSpPr/>
          <p:nvPr/>
        </p:nvSpPr>
        <p:spPr>
          <a:xfrm>
            <a:off x="1403769" y="5624011"/>
            <a:ext cx="5529263" cy="1295400"/>
          </a:xfrm>
          <a:prstGeom prst="roundRect">
            <a:avLst/>
          </a:prstGeom>
          <a:solidFill>
            <a:srgbClr val="AC2117"/>
          </a:solidFill>
          <a:ln w="25400" cap="flat" cmpd="sng" algn="ctr">
            <a:solidFill>
              <a:srgbClr val="AC2117">
                <a:shade val="50000"/>
              </a:srgbClr>
            </a:solidFill>
            <a:prstDash val="solid"/>
          </a:ln>
          <a:effectLst/>
        </p:spPr>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In patients aged 75</a:t>
            </a:r>
            <a:r>
              <a:rPr kumimoji="0" lang="en-GB" sz="1800" b="0" i="0" u="none" strike="noStrike" kern="0" cap="none" spc="0" normalizeH="0" baseline="0" noProof="0" dirty="0">
                <a:ln>
                  <a:noFill/>
                </a:ln>
                <a:solidFill>
                  <a:prstClr val="white"/>
                </a:solidFill>
                <a:effectLst/>
                <a:uLnTx/>
                <a:uFillTx/>
                <a:latin typeface="Calibri"/>
                <a:ea typeface="+mn-ea"/>
                <a:cs typeface="Arial"/>
              </a:rPr>
              <a:t>–80 years, a</a:t>
            </a: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 dose of </a:t>
            </a:r>
            <a:b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br>
            <a:r>
              <a:rPr kumimoji="0" lang="en-GB" sz="18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110 mg BID can be considered at the discretion of the physician, when thromboembolic risk is low and bleeding risk is high</a:t>
            </a:r>
          </a:p>
        </p:txBody>
      </p:sp>
    </p:spTree>
    <p:extLst>
      <p:ext uri="{BB962C8B-B14F-4D97-AF65-F5344CB8AC3E}">
        <p14:creationId xmlns:p14="http://schemas.microsoft.com/office/powerpoint/2010/main" val="315244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31" t="7522" r="8163" b="2631"/>
          <a:stretch/>
        </p:blipFill>
        <p:spPr bwMode="auto">
          <a:xfrm>
            <a:off x="323528" y="1255668"/>
            <a:ext cx="4889874" cy="248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425838" y="3265346"/>
            <a:ext cx="2178610" cy="338554"/>
          </a:xfrm>
          <a:prstGeom prst="rect">
            <a:avLst/>
          </a:prstGeom>
          <a:noFill/>
        </p:spPr>
        <p:txBody>
          <a:bodyPr wrap="none" rtlCol="0">
            <a:spAutoFit/>
          </a:bodyPr>
          <a:lstStyle/>
          <a:p>
            <a:r>
              <a:rPr lang="en-US" sz="1600" dirty="0">
                <a:solidFill>
                  <a:srgbClr val="FFFFFF"/>
                </a:solidFill>
              </a:rPr>
              <a:t>Go </a:t>
            </a:r>
            <a:r>
              <a:rPr lang="en-US" sz="1600" dirty="0" smtClean="0">
                <a:solidFill>
                  <a:srgbClr val="FFFFFF"/>
                </a:solidFill>
              </a:rPr>
              <a:t>AS et </a:t>
            </a:r>
            <a:r>
              <a:rPr lang="en-US" sz="1600" dirty="0">
                <a:solidFill>
                  <a:srgbClr val="FFFFFF"/>
                </a:solidFill>
              </a:rPr>
              <a:t>al</a:t>
            </a:r>
            <a:r>
              <a:rPr lang="en-US" sz="1600" dirty="0" smtClean="0">
                <a:solidFill>
                  <a:srgbClr val="FFFFFF"/>
                </a:solidFill>
              </a:rPr>
              <a:t>. </a:t>
            </a:r>
            <a:r>
              <a:rPr lang="en-US" sz="1600" dirty="0">
                <a:solidFill>
                  <a:srgbClr val="FFFFFF"/>
                </a:solidFill>
              </a:rPr>
              <a:t>JAMA. 2001</a:t>
            </a:r>
            <a:endParaRPr lang="it-IT" sz="1600" dirty="0">
              <a:solidFill>
                <a:srgbClr val="FFFFFF"/>
              </a:solidFill>
            </a:endParaRPr>
          </a:p>
        </p:txBody>
      </p:sp>
      <p:sp>
        <p:nvSpPr>
          <p:cNvPr id="5" name="CasellaDiTesto 4"/>
          <p:cNvSpPr txBox="1"/>
          <p:nvPr/>
        </p:nvSpPr>
        <p:spPr>
          <a:xfrm>
            <a:off x="5353500" y="1935095"/>
            <a:ext cx="3439275" cy="584775"/>
          </a:xfrm>
          <a:prstGeom prst="rect">
            <a:avLst/>
          </a:prstGeom>
          <a:noFill/>
        </p:spPr>
        <p:txBody>
          <a:bodyPr wrap="none" rtlCol="0">
            <a:spAutoFit/>
          </a:bodyPr>
          <a:lstStyle/>
          <a:p>
            <a:r>
              <a:rPr lang="it-IT" sz="1600" dirty="0" smtClean="0">
                <a:solidFill>
                  <a:srgbClr val="FFFFFF"/>
                </a:solidFill>
              </a:rPr>
              <a:t>PREVALENZA 1% Popolazione generale</a:t>
            </a:r>
          </a:p>
          <a:p>
            <a:r>
              <a:rPr lang="it-IT" sz="1600" dirty="0" smtClean="0">
                <a:solidFill>
                  <a:srgbClr val="FFFFFF"/>
                </a:solidFill>
              </a:rPr>
              <a:t>PREVALENZA &gt; 10% popolazione&gt;80 aa</a:t>
            </a:r>
            <a:endParaRPr lang="it-IT" sz="1600" dirty="0">
              <a:solidFill>
                <a:srgbClr val="FFFFFF"/>
              </a:solidFill>
            </a:endParaRPr>
          </a:p>
        </p:txBody>
      </p:sp>
      <p:sp>
        <p:nvSpPr>
          <p:cNvPr id="3" name="Rettangolo arrotondato 2"/>
          <p:cNvSpPr/>
          <p:nvPr/>
        </p:nvSpPr>
        <p:spPr>
          <a:xfrm>
            <a:off x="395536" y="1124744"/>
            <a:ext cx="8568952" cy="26184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arrotondato 8"/>
          <p:cNvSpPr/>
          <p:nvPr/>
        </p:nvSpPr>
        <p:spPr>
          <a:xfrm>
            <a:off x="395536" y="3834863"/>
            <a:ext cx="8568952" cy="26184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5406832" y="6096108"/>
            <a:ext cx="3500125" cy="338554"/>
          </a:xfrm>
          <a:prstGeom prst="rect">
            <a:avLst/>
          </a:prstGeom>
          <a:noFill/>
        </p:spPr>
        <p:txBody>
          <a:bodyPr wrap="none" rtlCol="0">
            <a:spAutoFit/>
          </a:bodyPr>
          <a:lstStyle/>
          <a:p>
            <a:r>
              <a:rPr lang="fr-FR" sz="1600" dirty="0">
                <a:solidFill>
                  <a:srgbClr val="FFFFFF"/>
                </a:solidFill>
              </a:rPr>
              <a:t>Frost L. et al.; </a:t>
            </a:r>
            <a:r>
              <a:rPr lang="fr-FR" sz="1600" dirty="0" err="1">
                <a:solidFill>
                  <a:srgbClr val="FFFFFF"/>
                </a:solidFill>
              </a:rPr>
              <a:t>Neuroepidemiology</a:t>
            </a:r>
            <a:r>
              <a:rPr lang="fr-FR" sz="1600" dirty="0">
                <a:solidFill>
                  <a:srgbClr val="FFFFFF"/>
                </a:solidFill>
              </a:rPr>
              <a:t>. </a:t>
            </a:r>
            <a:r>
              <a:rPr lang="fr-FR" sz="1600" dirty="0" smtClean="0">
                <a:solidFill>
                  <a:srgbClr val="FFFFFF"/>
                </a:solidFill>
              </a:rPr>
              <a:t>2007</a:t>
            </a:r>
            <a:endParaRPr lang="it-IT" sz="1600" dirty="0">
              <a:solidFill>
                <a:srgbClr val="FFFFFF"/>
              </a:solidFill>
            </a:endParaRPr>
          </a:p>
        </p:txBody>
      </p:sp>
      <p:sp>
        <p:nvSpPr>
          <p:cNvPr id="11" name="CasellaDiTesto 10"/>
          <p:cNvSpPr txBox="1"/>
          <p:nvPr/>
        </p:nvSpPr>
        <p:spPr>
          <a:xfrm>
            <a:off x="5398304" y="4653136"/>
            <a:ext cx="3351751" cy="338554"/>
          </a:xfrm>
          <a:prstGeom prst="rect">
            <a:avLst/>
          </a:prstGeom>
          <a:noFill/>
        </p:spPr>
        <p:txBody>
          <a:bodyPr wrap="none" rtlCol="0">
            <a:spAutoFit/>
          </a:bodyPr>
          <a:lstStyle/>
          <a:p>
            <a:r>
              <a:rPr lang="it-IT" sz="1600" dirty="0">
                <a:solidFill>
                  <a:srgbClr val="FFFFFF"/>
                </a:solidFill>
              </a:rPr>
              <a:t>Follow-up di 22 anni su 75.126 </a:t>
            </a:r>
            <a:r>
              <a:rPr lang="it-IT" sz="1600" dirty="0" smtClean="0">
                <a:solidFill>
                  <a:srgbClr val="FFFFFF"/>
                </a:solidFill>
              </a:rPr>
              <a:t>uomini</a:t>
            </a:r>
            <a:endParaRPr lang="it-IT" sz="1600" dirty="0">
              <a:solidFill>
                <a:srgbClr val="FFFFFF"/>
              </a:solidFill>
            </a:endParaRPr>
          </a:p>
        </p:txBody>
      </p:sp>
      <p:sp>
        <p:nvSpPr>
          <p:cNvPr id="13" name="Rectangle 2"/>
          <p:cNvSpPr>
            <a:spLocks noGrp="1" noChangeArrowheads="1"/>
          </p:cNvSpPr>
          <p:nvPr>
            <p:ph type="title"/>
          </p:nvPr>
        </p:nvSpPr>
        <p:spPr>
          <a:xfrm>
            <a:off x="609601" y="174168"/>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eaLnBrk="1" hangingPunct="1"/>
            <a:r>
              <a:rPr lang="it-IT" sz="3200" b="1" smtClean="0">
                <a:solidFill>
                  <a:srgbClr val="0070C0"/>
                </a:solidFill>
                <a:effectLst>
                  <a:outerShdw blurRad="38100" dist="38100" dir="2700000" algn="tl">
                    <a:srgbClr val="000000">
                      <a:alpha val="43137"/>
                    </a:srgbClr>
                  </a:outerShdw>
                </a:effectLst>
              </a:rPr>
              <a:t>Le dimensioni del problema: FA</a:t>
            </a:r>
            <a:endParaRPr lang="it-IT" sz="3200" b="1" dirty="0" smtClean="0">
              <a:solidFill>
                <a:srgbClr val="0070C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060" t="34432" r="26979" b="33333"/>
          <a:stretch/>
        </p:blipFill>
        <p:spPr bwMode="auto">
          <a:xfrm>
            <a:off x="611560" y="4077072"/>
            <a:ext cx="4680520" cy="221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654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P spid="9" grpId="0" animBg="1"/>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bwMode="auto">
          <a:xfrm>
            <a:off x="323850" y="1052513"/>
            <a:ext cx="8424863" cy="37449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Text Box 5"/>
          <p:cNvSpPr txBox="1">
            <a:spLocks noChangeArrowheads="1"/>
          </p:cNvSpPr>
          <p:nvPr/>
        </p:nvSpPr>
        <p:spPr bwMode="auto">
          <a:xfrm>
            <a:off x="755650" y="1557338"/>
            <a:ext cx="5062538" cy="393700"/>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R</a:t>
            </a:r>
            <a:r>
              <a:rPr lang="en-GB" sz="2800" dirty="0" err="1">
                <a:solidFill>
                  <a:srgbClr val="002060"/>
                </a:solidFill>
                <a:latin typeface="+mj-lt"/>
                <a:ea typeface="ＭＳ Ｐゴシック" pitchFamily="34" charset="-128"/>
                <a:cs typeface="Arial" pitchFamily="34" charset="0"/>
              </a:rPr>
              <a:t>isposta</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Imprevedibile</a:t>
            </a:r>
            <a:endParaRPr lang="en-GB" sz="2800" dirty="0">
              <a:solidFill>
                <a:srgbClr val="002060"/>
              </a:solidFill>
              <a:latin typeface="+mj-lt"/>
              <a:ea typeface="ＭＳ Ｐゴシック" pitchFamily="34" charset="-128"/>
              <a:cs typeface="Arial" pitchFamily="34" charset="0"/>
            </a:endParaRPr>
          </a:p>
        </p:txBody>
      </p:sp>
      <p:sp>
        <p:nvSpPr>
          <p:cNvPr id="8" name="Text Box 32"/>
          <p:cNvSpPr txBox="1">
            <a:spLocks noChangeArrowheads="1"/>
          </p:cNvSpPr>
          <p:nvPr/>
        </p:nvSpPr>
        <p:spPr bwMode="auto">
          <a:xfrm>
            <a:off x="539750" y="1670050"/>
            <a:ext cx="184731" cy="230832"/>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10" name="Text Box 23"/>
          <p:cNvSpPr txBox="1">
            <a:spLocks noChangeArrowheads="1"/>
          </p:cNvSpPr>
          <p:nvPr/>
        </p:nvSpPr>
        <p:spPr bwMode="auto">
          <a:xfrm>
            <a:off x="755650" y="2060575"/>
            <a:ext cx="7745413" cy="431800"/>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R</a:t>
            </a:r>
            <a:r>
              <a:rPr lang="en-GB" sz="2800" dirty="0" err="1">
                <a:solidFill>
                  <a:srgbClr val="002060"/>
                </a:solidFill>
                <a:latin typeface="+mj-lt"/>
                <a:ea typeface="ＭＳ Ｐゴシック" pitchFamily="34" charset="-128"/>
                <a:cs typeface="Arial" pitchFamily="34" charset="0"/>
              </a:rPr>
              <a:t>istretta</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finestra</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terapeutica</a:t>
            </a:r>
            <a:r>
              <a:rPr lang="en-GB" sz="2800" dirty="0">
                <a:solidFill>
                  <a:srgbClr val="002060"/>
                </a:solidFill>
                <a:latin typeface="+mj-lt"/>
                <a:ea typeface="ＭＳ Ｐゴシック" pitchFamily="34" charset="-128"/>
                <a:cs typeface="Arial" pitchFamily="34" charset="0"/>
              </a:rPr>
              <a:t>  (INR range 2-3)</a:t>
            </a:r>
          </a:p>
        </p:txBody>
      </p:sp>
      <p:sp>
        <p:nvSpPr>
          <p:cNvPr id="13" name="Text Box 20"/>
          <p:cNvSpPr txBox="1">
            <a:spLocks noChangeArrowheads="1"/>
          </p:cNvSpPr>
          <p:nvPr/>
        </p:nvSpPr>
        <p:spPr bwMode="auto">
          <a:xfrm>
            <a:off x="755650" y="2562225"/>
            <a:ext cx="7777163" cy="476250"/>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F</a:t>
            </a:r>
            <a:r>
              <a:rPr lang="en-GB" sz="2800" dirty="0" err="1">
                <a:solidFill>
                  <a:srgbClr val="002060"/>
                </a:solidFill>
                <a:latin typeface="+mj-lt"/>
                <a:ea typeface="ＭＳ Ｐゴシック" pitchFamily="34" charset="-128"/>
                <a:cs typeface="Arial" pitchFamily="34" charset="0"/>
              </a:rPr>
              <a:t>requenti</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aggiustamenti</a:t>
            </a:r>
            <a:r>
              <a:rPr lang="en-GB" sz="2800" dirty="0">
                <a:solidFill>
                  <a:srgbClr val="002060"/>
                </a:solidFill>
                <a:latin typeface="+mj-lt"/>
                <a:ea typeface="ＭＳ Ｐゴシック" pitchFamily="34" charset="-128"/>
                <a:cs typeface="Arial" pitchFamily="34" charset="0"/>
              </a:rPr>
              <a:t> di dose</a:t>
            </a:r>
          </a:p>
        </p:txBody>
      </p:sp>
      <p:sp>
        <p:nvSpPr>
          <p:cNvPr id="14" name="Text Box 34"/>
          <p:cNvSpPr txBox="1">
            <a:spLocks noChangeArrowheads="1"/>
          </p:cNvSpPr>
          <p:nvPr/>
        </p:nvSpPr>
        <p:spPr bwMode="auto">
          <a:xfrm>
            <a:off x="539750" y="2695575"/>
            <a:ext cx="184731" cy="230832"/>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16" name="Text Box 8"/>
          <p:cNvSpPr txBox="1">
            <a:spLocks noChangeArrowheads="1"/>
          </p:cNvSpPr>
          <p:nvPr/>
        </p:nvSpPr>
        <p:spPr bwMode="auto">
          <a:xfrm>
            <a:off x="755650" y="3106738"/>
            <a:ext cx="8208963" cy="393700"/>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M</a:t>
            </a:r>
            <a:r>
              <a:rPr lang="en-GB" sz="2800" dirty="0" err="1">
                <a:solidFill>
                  <a:srgbClr val="002060"/>
                </a:solidFill>
                <a:latin typeface="+mj-lt"/>
                <a:ea typeface="ＭＳ Ｐゴシック" pitchFamily="34" charset="-128"/>
                <a:cs typeface="Arial" pitchFamily="34" charset="0"/>
              </a:rPr>
              <a:t>onitoraggio</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periodico</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della</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coagulazione</a:t>
            </a:r>
            <a:endParaRPr lang="en-GB" sz="2800" dirty="0">
              <a:solidFill>
                <a:srgbClr val="002060"/>
              </a:solidFill>
              <a:latin typeface="+mj-lt"/>
              <a:ea typeface="ＭＳ Ｐゴシック" pitchFamily="34" charset="-128"/>
              <a:cs typeface="Arial" pitchFamily="34" charset="0"/>
            </a:endParaRPr>
          </a:p>
        </p:txBody>
      </p:sp>
      <p:sp>
        <p:nvSpPr>
          <p:cNvPr id="17" name="Text Box 35"/>
          <p:cNvSpPr txBox="1">
            <a:spLocks noChangeArrowheads="1"/>
          </p:cNvSpPr>
          <p:nvPr/>
        </p:nvSpPr>
        <p:spPr bwMode="auto">
          <a:xfrm>
            <a:off x="539750" y="3222625"/>
            <a:ext cx="184731" cy="230832"/>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19" name="Text Box 17"/>
          <p:cNvSpPr txBox="1">
            <a:spLocks noChangeArrowheads="1"/>
          </p:cNvSpPr>
          <p:nvPr/>
        </p:nvSpPr>
        <p:spPr bwMode="auto">
          <a:xfrm>
            <a:off x="755650" y="3556000"/>
            <a:ext cx="7921625" cy="523875"/>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N</a:t>
            </a:r>
            <a:r>
              <a:rPr lang="en-GB" sz="2800" dirty="0" err="1">
                <a:solidFill>
                  <a:srgbClr val="002060"/>
                </a:solidFill>
                <a:latin typeface="+mj-lt"/>
                <a:ea typeface="ＭＳ Ｐゴシック" pitchFamily="34" charset="-128"/>
                <a:cs typeface="Arial" pitchFamily="34" charset="0"/>
              </a:rPr>
              <a:t>umerose</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interazioni</a:t>
            </a:r>
            <a:r>
              <a:rPr lang="en-GB" sz="2800" dirty="0">
                <a:solidFill>
                  <a:srgbClr val="002060"/>
                </a:solidFill>
                <a:latin typeface="+mj-lt"/>
                <a:ea typeface="ＭＳ Ｐゴシック" pitchFamily="34" charset="-128"/>
                <a:cs typeface="Arial" pitchFamily="34" charset="0"/>
              </a:rPr>
              <a:t> con </a:t>
            </a:r>
            <a:r>
              <a:rPr lang="en-GB" sz="2800" dirty="0" err="1">
                <a:solidFill>
                  <a:srgbClr val="002060"/>
                </a:solidFill>
                <a:latin typeface="+mj-lt"/>
                <a:ea typeface="ＭＳ Ｐゴシック" pitchFamily="34" charset="-128"/>
                <a:cs typeface="Arial" pitchFamily="34" charset="0"/>
              </a:rPr>
              <a:t>il</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cibo</a:t>
            </a:r>
            <a:endParaRPr lang="en-GB" sz="2800" dirty="0">
              <a:solidFill>
                <a:srgbClr val="002060"/>
              </a:solidFill>
              <a:latin typeface="+mj-lt"/>
              <a:ea typeface="ＭＳ Ｐゴシック" pitchFamily="34" charset="-128"/>
              <a:cs typeface="Arial" pitchFamily="34" charset="0"/>
            </a:endParaRPr>
          </a:p>
        </p:txBody>
      </p:sp>
      <p:sp>
        <p:nvSpPr>
          <p:cNvPr id="20" name="Text Box 36"/>
          <p:cNvSpPr txBox="1">
            <a:spLocks noChangeArrowheads="1"/>
          </p:cNvSpPr>
          <p:nvPr/>
        </p:nvSpPr>
        <p:spPr bwMode="auto">
          <a:xfrm>
            <a:off x="536575" y="3702050"/>
            <a:ext cx="184150" cy="230188"/>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22" name="Text Box 14"/>
          <p:cNvSpPr txBox="1">
            <a:spLocks noChangeArrowheads="1"/>
          </p:cNvSpPr>
          <p:nvPr/>
        </p:nvSpPr>
        <p:spPr bwMode="auto">
          <a:xfrm>
            <a:off x="755650" y="4076700"/>
            <a:ext cx="7891463" cy="523875"/>
          </a:xfrm>
          <a:prstGeom prst="rect">
            <a:avLst/>
          </a:prstGeom>
          <a:noFill/>
          <a:ln>
            <a:noFill/>
          </a:ln>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GB" sz="2800" b="1" dirty="0" err="1">
                <a:solidFill>
                  <a:srgbClr val="002060"/>
                </a:solidFill>
                <a:latin typeface="+mj-lt"/>
                <a:ea typeface="ＭＳ Ｐゴシック" pitchFamily="34" charset="-128"/>
                <a:cs typeface="Arial" pitchFamily="34" charset="0"/>
              </a:rPr>
              <a:t>N</a:t>
            </a:r>
            <a:r>
              <a:rPr lang="en-GB" sz="2800" dirty="0" err="1">
                <a:solidFill>
                  <a:srgbClr val="002060"/>
                </a:solidFill>
                <a:latin typeface="+mj-lt"/>
                <a:ea typeface="ＭＳ Ｐゴシック" pitchFamily="34" charset="-128"/>
                <a:cs typeface="Arial" pitchFamily="34" charset="0"/>
              </a:rPr>
              <a:t>umerose</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interzioni</a:t>
            </a:r>
            <a:r>
              <a:rPr lang="en-GB" sz="2800" dirty="0">
                <a:solidFill>
                  <a:srgbClr val="002060"/>
                </a:solidFill>
                <a:latin typeface="+mj-lt"/>
                <a:ea typeface="ＭＳ Ｐゴシック" pitchFamily="34" charset="-128"/>
                <a:cs typeface="Arial" pitchFamily="34" charset="0"/>
              </a:rPr>
              <a:t> </a:t>
            </a:r>
            <a:r>
              <a:rPr lang="en-GB" sz="2800" dirty="0" err="1">
                <a:solidFill>
                  <a:srgbClr val="002060"/>
                </a:solidFill>
                <a:latin typeface="+mj-lt"/>
                <a:ea typeface="ＭＳ Ｐゴシック" pitchFamily="34" charset="-128"/>
                <a:cs typeface="Arial" pitchFamily="34" charset="0"/>
              </a:rPr>
              <a:t>farmacologiche</a:t>
            </a:r>
            <a:endParaRPr lang="en-GB" sz="2800" dirty="0">
              <a:solidFill>
                <a:srgbClr val="002060"/>
              </a:solidFill>
              <a:latin typeface="+mj-lt"/>
              <a:ea typeface="ＭＳ Ｐゴシック" pitchFamily="34" charset="-128"/>
              <a:cs typeface="Arial" pitchFamily="34" charset="0"/>
            </a:endParaRPr>
          </a:p>
        </p:txBody>
      </p:sp>
      <p:sp>
        <p:nvSpPr>
          <p:cNvPr id="23" name="Text Box 37"/>
          <p:cNvSpPr txBox="1">
            <a:spLocks noChangeArrowheads="1"/>
          </p:cNvSpPr>
          <p:nvPr/>
        </p:nvSpPr>
        <p:spPr bwMode="auto">
          <a:xfrm>
            <a:off x="539750" y="4241800"/>
            <a:ext cx="184150" cy="230188"/>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24" name="Text Box 32"/>
          <p:cNvSpPr txBox="1">
            <a:spLocks noChangeArrowheads="1"/>
          </p:cNvSpPr>
          <p:nvPr/>
        </p:nvSpPr>
        <p:spPr bwMode="auto">
          <a:xfrm>
            <a:off x="539750" y="2206625"/>
            <a:ext cx="184731" cy="230832"/>
          </a:xfrm>
          <a:prstGeom prst="rect">
            <a:avLst/>
          </a:prstGeom>
          <a:solidFill>
            <a:srgbClr val="A50021"/>
          </a:solidFill>
          <a:ln>
            <a:noFill/>
          </a:ln>
          <a:effectLst/>
          <a:extLst/>
        </p:spPr>
        <p:txBody>
          <a:bodyPr wrap="none">
            <a:spAutoFit/>
          </a:bodyPr>
          <a:lstStyle/>
          <a:p>
            <a:pPr fontAlgn="auto">
              <a:spcBef>
                <a:spcPts val="0"/>
              </a:spcBef>
              <a:spcAft>
                <a:spcPts val="0"/>
              </a:spcAft>
              <a:defRPr/>
            </a:pPr>
            <a:endParaRPr lang="it-IT" sz="900">
              <a:solidFill>
                <a:srgbClr val="A50021"/>
              </a:solidFill>
              <a:latin typeface="+mj-lt"/>
            </a:endParaRPr>
          </a:p>
        </p:txBody>
      </p:sp>
      <p:sp>
        <p:nvSpPr>
          <p:cNvPr id="38928" name="Rettangolo 1"/>
          <p:cNvSpPr>
            <a:spLocks noChangeArrowheads="1"/>
          </p:cNvSpPr>
          <p:nvPr/>
        </p:nvSpPr>
        <p:spPr bwMode="auto">
          <a:xfrm>
            <a:off x="57150" y="188913"/>
            <a:ext cx="752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it-IT" sz="3600" dirty="0" err="1">
                <a:solidFill>
                  <a:srgbClr val="990033"/>
                </a:solidFill>
                <a:latin typeface="Segoe Script" panose="020B0504020000000003" pitchFamily="34" charset="0"/>
              </a:rPr>
              <a:t>Limiti</a:t>
            </a:r>
            <a:r>
              <a:rPr lang="en-US" altLang="it-IT" sz="3600" dirty="0">
                <a:solidFill>
                  <a:srgbClr val="990033"/>
                </a:solidFill>
                <a:latin typeface="Segoe Script" panose="020B0504020000000003" pitchFamily="34" charset="0"/>
              </a:rPr>
              <a:t> </a:t>
            </a:r>
            <a:r>
              <a:rPr lang="en-US" altLang="it-IT" sz="3600" dirty="0" err="1">
                <a:solidFill>
                  <a:srgbClr val="990033"/>
                </a:solidFill>
                <a:latin typeface="Segoe Script" panose="020B0504020000000003" pitchFamily="34" charset="0"/>
              </a:rPr>
              <a:t>della</a:t>
            </a:r>
            <a:r>
              <a:rPr lang="en-US" altLang="it-IT" sz="3600" dirty="0">
                <a:solidFill>
                  <a:srgbClr val="990033"/>
                </a:solidFill>
                <a:latin typeface="Segoe Script" panose="020B0504020000000003" pitchFamily="34" charset="0"/>
              </a:rPr>
              <a:t> </a:t>
            </a:r>
            <a:r>
              <a:rPr lang="en-US" altLang="it-IT" sz="3600" dirty="0" err="1">
                <a:solidFill>
                  <a:srgbClr val="990033"/>
                </a:solidFill>
                <a:latin typeface="Segoe Script" panose="020B0504020000000003" pitchFamily="34" charset="0"/>
              </a:rPr>
              <a:t>terapia</a:t>
            </a:r>
            <a:r>
              <a:rPr lang="en-US" altLang="it-IT" sz="3600" dirty="0">
                <a:solidFill>
                  <a:srgbClr val="990033"/>
                </a:solidFill>
                <a:latin typeface="Segoe Script" panose="020B0504020000000003" pitchFamily="34" charset="0"/>
              </a:rPr>
              <a:t> con VKA</a:t>
            </a:r>
            <a:endParaRPr lang="it-IT" altLang="it-IT" sz="3600" dirty="0">
              <a:solidFill>
                <a:srgbClr val="990033"/>
              </a:solidFill>
              <a:latin typeface="Segoe Script" panose="020B0504020000000003" pitchFamily="34" charset="0"/>
            </a:endParaRPr>
          </a:p>
        </p:txBody>
      </p:sp>
      <p:sp>
        <p:nvSpPr>
          <p:cNvPr id="21" name="Rectangle 33"/>
          <p:cNvSpPr>
            <a:spLocks noChangeArrowheads="1"/>
          </p:cNvSpPr>
          <p:nvPr/>
        </p:nvSpPr>
        <p:spPr bwMode="auto">
          <a:xfrm>
            <a:off x="571500" y="5211763"/>
            <a:ext cx="7951788" cy="1338262"/>
          </a:xfrm>
          <a:prstGeom prst="rect">
            <a:avLst/>
          </a:prstGeom>
          <a:noFill/>
          <a:ln>
            <a:noFill/>
          </a:ln>
          <a:effectLst/>
          <a:extLst/>
        </p:spPr>
        <p:txBody>
          <a:bodyPr lIns="90487" tIns="44450" rIns="90487" bIns="44450"/>
          <a:lstStyle/>
          <a:p>
            <a:pPr eaLnBrk="0" fontAlgn="auto" hangingPunct="0">
              <a:spcBef>
                <a:spcPct val="20000"/>
              </a:spcBef>
              <a:spcAft>
                <a:spcPts val="0"/>
              </a:spcAft>
              <a:defRPr/>
            </a:pPr>
            <a:r>
              <a:rPr lang="en-US" sz="2000" b="1" dirty="0">
                <a:solidFill>
                  <a:srgbClr val="002060"/>
                </a:solidFill>
                <a:latin typeface="+mj-lt"/>
              </a:rPr>
              <a:t>Warfarin</a:t>
            </a:r>
            <a:r>
              <a:rPr lang="en-US" sz="2000" dirty="0">
                <a:solidFill>
                  <a:srgbClr val="002060"/>
                </a:solidFill>
                <a:latin typeface="+mj-lt"/>
              </a:rPr>
              <a:t> was #1 in 2003, 2004 and 2011 in the number of mentions of “deaths for drugs causing adverse effects in therapeutic use”</a:t>
            </a:r>
          </a:p>
          <a:p>
            <a:pPr eaLnBrk="0" fontAlgn="auto" hangingPunct="0">
              <a:spcBef>
                <a:spcPct val="20000"/>
              </a:spcBef>
              <a:spcAft>
                <a:spcPts val="0"/>
              </a:spcAft>
              <a:defRPr/>
            </a:pPr>
            <a:r>
              <a:rPr lang="en-US" sz="2000" b="1" dirty="0">
                <a:solidFill>
                  <a:srgbClr val="002060"/>
                </a:solidFill>
                <a:latin typeface="+mj-lt"/>
              </a:rPr>
              <a:t>Warfarin</a:t>
            </a:r>
            <a:r>
              <a:rPr lang="en-US" sz="2000" dirty="0">
                <a:solidFill>
                  <a:srgbClr val="002060"/>
                </a:solidFill>
                <a:latin typeface="+mj-lt"/>
              </a:rPr>
              <a:t> caused 6% of the 702,000 ADEs treated in the ED/year; 17% required hospitalization.</a:t>
            </a:r>
          </a:p>
        </p:txBody>
      </p:sp>
      <p:sp>
        <p:nvSpPr>
          <p:cNvPr id="25" name="Rettangolo 24"/>
          <p:cNvSpPr/>
          <p:nvPr/>
        </p:nvSpPr>
        <p:spPr>
          <a:xfrm>
            <a:off x="5443538" y="6381750"/>
            <a:ext cx="3511550" cy="338138"/>
          </a:xfrm>
          <a:prstGeom prst="rect">
            <a:avLst/>
          </a:prstGeom>
          <a:solidFill>
            <a:schemeClr val="bg1"/>
          </a:solidFill>
          <a:ln>
            <a:noFill/>
          </a:ln>
        </p:spPr>
        <p:txBody>
          <a:bodyPr wrap="none">
            <a:spAutoFit/>
          </a:bodyPr>
          <a:lstStyle/>
          <a:p>
            <a:pPr eaLnBrk="0" fontAlgn="auto" hangingPunct="0">
              <a:spcBef>
                <a:spcPct val="20000"/>
              </a:spcBef>
              <a:spcAft>
                <a:spcPts val="0"/>
              </a:spcAft>
              <a:defRPr/>
            </a:pPr>
            <a:r>
              <a:rPr lang="en-US" sz="1600" dirty="0">
                <a:solidFill>
                  <a:srgbClr val="002060"/>
                </a:solidFill>
                <a:latin typeface="+mj-lt"/>
              </a:rPr>
              <a:t>J Thromb Thrombolysis 2008; 25: 52-60.</a:t>
            </a:r>
          </a:p>
        </p:txBody>
      </p:sp>
    </p:spTree>
    <p:extLst>
      <p:ext uri="{BB962C8B-B14F-4D97-AF65-F5344CB8AC3E}">
        <p14:creationId xmlns:p14="http://schemas.microsoft.com/office/powerpoint/2010/main" val="32933630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611560" y="3717032"/>
            <a:ext cx="7848872" cy="10081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tx1"/>
              </a:solidFill>
            </a:endParaRPr>
          </a:p>
        </p:txBody>
      </p:sp>
      <p:sp>
        <p:nvSpPr>
          <p:cNvPr id="3" name="CasellaDiTesto 2"/>
          <p:cNvSpPr txBox="1"/>
          <p:nvPr/>
        </p:nvSpPr>
        <p:spPr>
          <a:xfrm>
            <a:off x="961039" y="1988840"/>
            <a:ext cx="1234697" cy="369332"/>
          </a:xfrm>
          <a:prstGeom prst="rect">
            <a:avLst/>
          </a:prstGeom>
          <a:noFill/>
        </p:spPr>
        <p:txBody>
          <a:bodyPr wrap="none" rtlCol="0">
            <a:spAutoFit/>
          </a:bodyPr>
          <a:lstStyle/>
          <a:p>
            <a:r>
              <a:rPr lang="it-IT" b="1" dirty="0" err="1" smtClean="0"/>
              <a:t>Dabigatran</a:t>
            </a:r>
            <a:endParaRPr lang="it-IT" b="1" dirty="0"/>
          </a:p>
        </p:txBody>
      </p:sp>
      <p:sp>
        <p:nvSpPr>
          <p:cNvPr id="4" name="Segnaposto contenuto 5"/>
          <p:cNvSpPr txBox="1">
            <a:spLocks/>
          </p:cNvSpPr>
          <p:nvPr/>
        </p:nvSpPr>
        <p:spPr>
          <a:xfrm>
            <a:off x="4287644" y="1988840"/>
            <a:ext cx="1364476" cy="369332"/>
          </a:xfrm>
          <a:prstGeom prst="rect">
            <a:avLst/>
          </a:prstGeom>
          <a:noFill/>
        </p:spPr>
        <p:txBody>
          <a:bodyPr wrap="none"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t-IT" sz="1800" b="1" smtClean="0"/>
              <a:t>Rivaroxaban</a:t>
            </a:r>
            <a:endParaRPr lang="it-IT" sz="1800" b="1" dirty="0"/>
          </a:p>
        </p:txBody>
      </p:sp>
      <p:sp>
        <p:nvSpPr>
          <p:cNvPr id="5" name="Segnaposto contenuto 5"/>
          <p:cNvSpPr txBox="1">
            <a:spLocks/>
          </p:cNvSpPr>
          <p:nvPr/>
        </p:nvSpPr>
        <p:spPr>
          <a:xfrm>
            <a:off x="6588224" y="1988840"/>
            <a:ext cx="1112420" cy="369332"/>
          </a:xfrm>
          <a:prstGeom prst="rect">
            <a:avLst/>
          </a:prstGeom>
          <a:noFill/>
        </p:spPr>
        <p:txBody>
          <a:bodyPr vert="horz" wrap="non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t-IT" sz="1800" b="1" dirty="0" err="1" smtClean="0"/>
              <a:t>Edoxaban</a:t>
            </a:r>
            <a:endParaRPr lang="it-IT" sz="1800" b="1" dirty="0"/>
          </a:p>
        </p:txBody>
      </p:sp>
      <p:sp>
        <p:nvSpPr>
          <p:cNvPr id="6" name="Segnaposto contenuto 5"/>
          <p:cNvSpPr txBox="1">
            <a:spLocks/>
          </p:cNvSpPr>
          <p:nvPr/>
        </p:nvSpPr>
        <p:spPr>
          <a:xfrm>
            <a:off x="5579872" y="5867980"/>
            <a:ext cx="1080360" cy="369332"/>
          </a:xfrm>
          <a:prstGeom prst="rect">
            <a:avLst/>
          </a:prstGeom>
          <a:noFill/>
        </p:spPr>
        <p:txBody>
          <a:bodyPr vert="horz" wrap="non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t-IT" sz="1800" b="1" dirty="0" err="1" smtClean="0"/>
              <a:t>Apixaban</a:t>
            </a:r>
            <a:endParaRPr lang="it-IT" sz="1800" b="1" dirty="0"/>
          </a:p>
        </p:txBody>
      </p:sp>
      <p:sp>
        <p:nvSpPr>
          <p:cNvPr id="7" name="Rettangolo arrotondato 6"/>
          <p:cNvSpPr/>
          <p:nvPr/>
        </p:nvSpPr>
        <p:spPr>
          <a:xfrm>
            <a:off x="899592" y="2486328"/>
            <a:ext cx="1418456" cy="10146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smtClean="0">
              <a:solidFill>
                <a:schemeClr val="tx1"/>
              </a:solidFill>
            </a:endParaRPr>
          </a:p>
          <a:p>
            <a:pPr algn="ctr"/>
            <a:r>
              <a:rPr lang="it-IT" sz="2400" smtClean="0">
                <a:solidFill>
                  <a:schemeClr val="tx1"/>
                </a:solidFill>
              </a:rPr>
              <a:t>RELY</a:t>
            </a:r>
          </a:p>
          <a:p>
            <a:pPr algn="ctr"/>
            <a:endParaRPr lang="it-IT" sz="200" smtClean="0">
              <a:solidFill>
                <a:schemeClr val="tx1"/>
              </a:solidFill>
            </a:endParaRPr>
          </a:p>
          <a:p>
            <a:pPr algn="ctr"/>
            <a:r>
              <a:rPr lang="it-IT" smtClean="0">
                <a:solidFill>
                  <a:schemeClr val="tx1"/>
                </a:solidFill>
              </a:rPr>
              <a:t>4828,    </a:t>
            </a:r>
            <a:r>
              <a:rPr lang="it-IT">
                <a:solidFill>
                  <a:srgbClr val="C00000"/>
                </a:solidFill>
              </a:rPr>
              <a:t>40%</a:t>
            </a:r>
          </a:p>
          <a:p>
            <a:pPr algn="ctr"/>
            <a:endParaRPr lang="it-IT" sz="2400" dirty="0">
              <a:solidFill>
                <a:schemeClr val="tx1"/>
              </a:solidFill>
            </a:endParaRPr>
          </a:p>
        </p:txBody>
      </p:sp>
      <p:sp>
        <p:nvSpPr>
          <p:cNvPr id="8" name="CasellaDiTesto 7"/>
          <p:cNvSpPr txBox="1"/>
          <p:nvPr/>
        </p:nvSpPr>
        <p:spPr>
          <a:xfrm>
            <a:off x="1321079" y="4006805"/>
            <a:ext cx="946665" cy="707886"/>
          </a:xfrm>
          <a:prstGeom prst="rect">
            <a:avLst/>
          </a:prstGeom>
          <a:noFill/>
        </p:spPr>
        <p:txBody>
          <a:bodyPr wrap="square" rtlCol="0">
            <a:spAutoFit/>
          </a:bodyPr>
          <a:lstStyle/>
          <a:p>
            <a:r>
              <a:rPr lang="it-IT" sz="2000" b="1" dirty="0" smtClean="0"/>
              <a:t>2009</a:t>
            </a:r>
          </a:p>
          <a:p>
            <a:endParaRPr lang="it-IT" sz="2000" b="1" dirty="0"/>
          </a:p>
        </p:txBody>
      </p:sp>
      <p:sp>
        <p:nvSpPr>
          <p:cNvPr id="9" name="CasellaDiTesto 8"/>
          <p:cNvSpPr txBox="1"/>
          <p:nvPr/>
        </p:nvSpPr>
        <p:spPr>
          <a:xfrm>
            <a:off x="2833247" y="4006805"/>
            <a:ext cx="946665" cy="707886"/>
          </a:xfrm>
          <a:prstGeom prst="rect">
            <a:avLst/>
          </a:prstGeom>
          <a:noFill/>
        </p:spPr>
        <p:txBody>
          <a:bodyPr wrap="square" rtlCol="0">
            <a:spAutoFit/>
          </a:bodyPr>
          <a:lstStyle/>
          <a:p>
            <a:r>
              <a:rPr lang="it-IT" sz="2000" b="1" dirty="0" smtClean="0"/>
              <a:t>2010</a:t>
            </a:r>
          </a:p>
          <a:p>
            <a:endParaRPr lang="it-IT" sz="2000" b="1" dirty="0"/>
          </a:p>
        </p:txBody>
      </p:sp>
      <p:sp>
        <p:nvSpPr>
          <p:cNvPr id="10" name="CasellaDiTesto 9"/>
          <p:cNvSpPr txBox="1"/>
          <p:nvPr/>
        </p:nvSpPr>
        <p:spPr>
          <a:xfrm>
            <a:off x="4201399" y="4006805"/>
            <a:ext cx="946665" cy="707886"/>
          </a:xfrm>
          <a:prstGeom prst="rect">
            <a:avLst/>
          </a:prstGeom>
          <a:noFill/>
        </p:spPr>
        <p:txBody>
          <a:bodyPr wrap="square" rtlCol="0">
            <a:spAutoFit/>
          </a:bodyPr>
          <a:lstStyle/>
          <a:p>
            <a:r>
              <a:rPr lang="it-IT" sz="2000" b="1" dirty="0" smtClean="0"/>
              <a:t>2011</a:t>
            </a:r>
          </a:p>
          <a:p>
            <a:endParaRPr lang="it-IT" sz="2000" b="1" dirty="0"/>
          </a:p>
        </p:txBody>
      </p:sp>
      <p:sp>
        <p:nvSpPr>
          <p:cNvPr id="11" name="CasellaDiTesto 10"/>
          <p:cNvSpPr txBox="1"/>
          <p:nvPr/>
        </p:nvSpPr>
        <p:spPr>
          <a:xfrm>
            <a:off x="5641559" y="4005064"/>
            <a:ext cx="946665" cy="707886"/>
          </a:xfrm>
          <a:prstGeom prst="rect">
            <a:avLst/>
          </a:prstGeom>
          <a:noFill/>
        </p:spPr>
        <p:txBody>
          <a:bodyPr wrap="square" rtlCol="0">
            <a:spAutoFit/>
          </a:bodyPr>
          <a:lstStyle/>
          <a:p>
            <a:r>
              <a:rPr lang="it-IT" sz="2000" b="1" dirty="0" smtClean="0"/>
              <a:t>2012</a:t>
            </a:r>
          </a:p>
          <a:p>
            <a:endParaRPr lang="it-IT" sz="2000" b="1" dirty="0"/>
          </a:p>
        </p:txBody>
      </p:sp>
      <p:sp>
        <p:nvSpPr>
          <p:cNvPr id="12" name="CasellaDiTesto 11"/>
          <p:cNvSpPr txBox="1"/>
          <p:nvPr/>
        </p:nvSpPr>
        <p:spPr>
          <a:xfrm>
            <a:off x="6937703" y="4005064"/>
            <a:ext cx="946665" cy="707886"/>
          </a:xfrm>
          <a:prstGeom prst="rect">
            <a:avLst/>
          </a:prstGeom>
          <a:noFill/>
        </p:spPr>
        <p:txBody>
          <a:bodyPr wrap="square" rtlCol="0">
            <a:spAutoFit/>
          </a:bodyPr>
          <a:lstStyle/>
          <a:p>
            <a:r>
              <a:rPr lang="it-IT" sz="2000" b="1" dirty="0" smtClean="0"/>
              <a:t>2013</a:t>
            </a:r>
          </a:p>
          <a:p>
            <a:endParaRPr lang="it-IT" sz="2000" b="1" dirty="0"/>
          </a:p>
        </p:txBody>
      </p:sp>
      <p:sp>
        <p:nvSpPr>
          <p:cNvPr id="14" name="Rettangolo arrotondato 13"/>
          <p:cNvSpPr/>
          <p:nvPr/>
        </p:nvSpPr>
        <p:spPr>
          <a:xfrm>
            <a:off x="4004319" y="2492896"/>
            <a:ext cx="1935833" cy="10146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solidFill>
                  <a:schemeClr val="tx1"/>
                </a:solidFill>
              </a:rPr>
              <a:t>ROCKET AF</a:t>
            </a:r>
          </a:p>
          <a:p>
            <a:pPr algn="ctr"/>
            <a:endParaRPr lang="it-IT" sz="800">
              <a:solidFill>
                <a:schemeClr val="tx1"/>
              </a:solidFill>
            </a:endParaRPr>
          </a:p>
          <a:p>
            <a:pPr algn="ctr"/>
            <a:r>
              <a:rPr lang="it-IT" smtClean="0">
                <a:solidFill>
                  <a:schemeClr val="tx1"/>
                </a:solidFill>
              </a:rPr>
              <a:t>3082,  </a:t>
            </a:r>
            <a:r>
              <a:rPr lang="it-IT">
                <a:solidFill>
                  <a:srgbClr val="C00000"/>
                </a:solidFill>
              </a:rPr>
              <a:t>43.7%</a:t>
            </a:r>
          </a:p>
          <a:p>
            <a:pPr algn="ctr"/>
            <a:endParaRPr lang="it-IT" sz="800" dirty="0">
              <a:solidFill>
                <a:schemeClr val="tx1"/>
              </a:solidFill>
            </a:endParaRPr>
          </a:p>
        </p:txBody>
      </p:sp>
      <p:sp>
        <p:nvSpPr>
          <p:cNvPr id="16" name="Rettangolo arrotondato 15"/>
          <p:cNvSpPr/>
          <p:nvPr/>
        </p:nvSpPr>
        <p:spPr>
          <a:xfrm>
            <a:off x="5208902" y="4781292"/>
            <a:ext cx="1667354" cy="10146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smtClean="0">
              <a:solidFill>
                <a:schemeClr val="tx1"/>
              </a:solidFill>
            </a:endParaRPr>
          </a:p>
          <a:p>
            <a:pPr algn="ctr"/>
            <a:r>
              <a:rPr lang="it-IT" sz="2400" smtClean="0">
                <a:solidFill>
                  <a:schemeClr val="tx1"/>
                </a:solidFill>
              </a:rPr>
              <a:t>ARISTOTLE</a:t>
            </a:r>
          </a:p>
          <a:p>
            <a:pPr algn="ctr"/>
            <a:endParaRPr lang="it-IT" sz="800">
              <a:solidFill>
                <a:schemeClr val="tx1"/>
              </a:solidFill>
            </a:endParaRPr>
          </a:p>
          <a:p>
            <a:pPr algn="ctr"/>
            <a:r>
              <a:rPr lang="it-IT" smtClean="0">
                <a:solidFill>
                  <a:schemeClr val="tx1"/>
                </a:solidFill>
              </a:rPr>
              <a:t>2850,  </a:t>
            </a:r>
            <a:r>
              <a:rPr lang="it-IT">
                <a:solidFill>
                  <a:srgbClr val="C00000"/>
                </a:solidFill>
              </a:rPr>
              <a:t>31%</a:t>
            </a:r>
          </a:p>
          <a:p>
            <a:pPr algn="ctr"/>
            <a:endParaRPr lang="it-IT" dirty="0">
              <a:solidFill>
                <a:schemeClr val="tx1"/>
              </a:solidFill>
            </a:endParaRPr>
          </a:p>
        </p:txBody>
      </p:sp>
      <p:sp>
        <p:nvSpPr>
          <p:cNvPr id="17" name="Rettangolo arrotondato 16"/>
          <p:cNvSpPr/>
          <p:nvPr/>
        </p:nvSpPr>
        <p:spPr>
          <a:xfrm>
            <a:off x="6236567" y="2492896"/>
            <a:ext cx="1935833" cy="10146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smtClean="0">
              <a:solidFill>
                <a:schemeClr val="tx1"/>
              </a:solidFill>
            </a:endParaRPr>
          </a:p>
          <a:p>
            <a:pPr algn="ctr"/>
            <a:r>
              <a:rPr lang="it-IT" sz="2400" smtClean="0">
                <a:solidFill>
                  <a:schemeClr val="tx1"/>
                </a:solidFill>
              </a:rPr>
              <a:t>ENGAGE AF</a:t>
            </a:r>
          </a:p>
          <a:p>
            <a:pPr algn="ctr"/>
            <a:endParaRPr lang="it-IT" sz="800" smtClean="0">
              <a:solidFill>
                <a:schemeClr val="tx1"/>
              </a:solidFill>
            </a:endParaRPr>
          </a:p>
          <a:p>
            <a:pPr algn="ctr"/>
            <a:r>
              <a:rPr lang="it-IT" smtClean="0">
                <a:solidFill>
                  <a:schemeClr val="tx1"/>
                </a:solidFill>
              </a:rPr>
              <a:t>5604,  </a:t>
            </a:r>
            <a:r>
              <a:rPr lang="it-IT" smtClean="0">
                <a:solidFill>
                  <a:srgbClr val="C00000"/>
                </a:solidFill>
              </a:rPr>
              <a:t>40%</a:t>
            </a:r>
            <a:endParaRPr lang="it-IT">
              <a:solidFill>
                <a:srgbClr val="C00000"/>
              </a:solidFill>
            </a:endParaRPr>
          </a:p>
          <a:p>
            <a:pPr algn="ctr"/>
            <a:endParaRPr lang="it-IT" dirty="0" smtClean="0">
              <a:solidFill>
                <a:schemeClr val="tx1"/>
              </a:solidFill>
            </a:endParaRPr>
          </a:p>
        </p:txBody>
      </p:sp>
      <p:sp>
        <p:nvSpPr>
          <p:cNvPr id="19" name="Rettangolo arrotondato 18"/>
          <p:cNvSpPr/>
          <p:nvPr/>
        </p:nvSpPr>
        <p:spPr>
          <a:xfrm>
            <a:off x="35496" y="6579287"/>
            <a:ext cx="9073008" cy="30609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0" y="6516633"/>
            <a:ext cx="9144000" cy="615553"/>
          </a:xfrm>
          <a:prstGeom prst="rect">
            <a:avLst/>
          </a:prstGeom>
          <a:noFill/>
        </p:spPr>
        <p:txBody>
          <a:bodyPr wrap="square" rtlCol="0">
            <a:spAutoFit/>
          </a:bodyPr>
          <a:lstStyle/>
          <a:p>
            <a:pPr algn="ctr"/>
            <a:r>
              <a:rPr lang="it-IT" b="1" i="1" smtClean="0">
                <a:solidFill>
                  <a:schemeClr val="accent2">
                    <a:lumMod val="60000"/>
                    <a:lumOff val="40000"/>
                  </a:schemeClr>
                </a:solidFill>
                <a:effectLst>
                  <a:outerShdw blurRad="38100" dist="38100" dir="2700000" algn="tl">
                    <a:srgbClr val="000000">
                      <a:alpha val="43137"/>
                    </a:srgbClr>
                  </a:outerShdw>
                </a:effectLst>
                <a:latin typeface="Calibri" pitchFamily="34" charset="0"/>
                <a:cs typeface="Miriam Fixed" panose="020B0509050101010101" pitchFamily="49" charset="-79"/>
              </a:rPr>
              <a:t>Beneficio clinico netto dell’anticoagulazione nell’anziano 	</a:t>
            </a:r>
            <a:r>
              <a:rPr lang="it-IT" sz="1600" b="1" i="1" smtClean="0">
                <a:solidFill>
                  <a:schemeClr val="bg1"/>
                </a:solidFill>
                <a:effectLst>
                  <a:outerShdw blurRad="38100" dist="38100" dir="2700000" algn="tl">
                    <a:srgbClr val="000000">
                      <a:alpha val="43137"/>
                    </a:srgbClr>
                  </a:outerShdw>
                </a:effectLst>
                <a:latin typeface="Calibri" pitchFamily="34" charset="0"/>
                <a:cs typeface="Miriam Fixed" panose="020B0509050101010101" pitchFamily="49" charset="-79"/>
              </a:rPr>
              <a:t>S.Giubilato,  SICGE Catania 2018</a:t>
            </a:r>
            <a:r>
              <a:rPr lang="it-IT" b="1" i="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cs typeface="Miriam Fixed" panose="020B0509050101010101" pitchFamily="49" charset="-79"/>
              </a:rPr>
              <a:t>	</a:t>
            </a:r>
            <a:endParaRPr lang="it-IT" b="1" i="1" dirty="0">
              <a:solidFill>
                <a:schemeClr val="tx2">
                  <a:lumMod val="60000"/>
                  <a:lumOff val="40000"/>
                </a:schemeClr>
              </a:solidFill>
              <a:effectLst>
                <a:outerShdw blurRad="38100" dist="38100" dir="2700000" algn="tl">
                  <a:srgbClr val="000000">
                    <a:alpha val="43137"/>
                  </a:srgbClr>
                </a:outerShdw>
              </a:effectLst>
              <a:latin typeface="Calibri" pitchFamily="34" charset="0"/>
              <a:cs typeface="Miriam Fixed" panose="020B0509050101010101" pitchFamily="49" charset="-79"/>
            </a:endParaRPr>
          </a:p>
          <a:p>
            <a:pPr algn="ctr"/>
            <a:endParaRPr lang="it-IT" sz="1600" dirty="0"/>
          </a:p>
        </p:txBody>
      </p:sp>
      <p:sp>
        <p:nvSpPr>
          <p:cNvPr id="21" name="CasellaDiTesto 20"/>
          <p:cNvSpPr txBox="1"/>
          <p:nvPr/>
        </p:nvSpPr>
        <p:spPr>
          <a:xfrm>
            <a:off x="1835696" y="1340768"/>
            <a:ext cx="554461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smtClean="0"/>
              <a:t>  27.000 pazienti &gt; 75 aa trattati con DOAC</a:t>
            </a:r>
            <a:endParaRPr lang="it-IT" sz="2400" b="1"/>
          </a:p>
        </p:txBody>
      </p:sp>
      <p:sp>
        <p:nvSpPr>
          <p:cNvPr id="22" name="Rectangle 2"/>
          <p:cNvSpPr txBox="1">
            <a:spLocks noChangeArrowheads="1"/>
          </p:cNvSpPr>
          <p:nvPr/>
        </p:nvSpPr>
        <p:spPr>
          <a:xfrm>
            <a:off x="609601" y="174168"/>
            <a:ext cx="8186056" cy="798287"/>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b="1" smtClean="0">
                <a:solidFill>
                  <a:srgbClr val="0070C0"/>
                </a:solidFill>
                <a:effectLst>
                  <a:outerShdw blurRad="38100" dist="38100" dir="2700000" algn="tl">
                    <a:srgbClr val="000000">
                      <a:alpha val="43137"/>
                    </a:srgbClr>
                  </a:outerShdw>
                </a:effectLst>
              </a:rPr>
              <a:t>TCR sui DOAC ed anziani</a:t>
            </a:r>
            <a:endParaRPr lang="it-IT" sz="3200" b="1" dirty="0" smtClean="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29881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arrotondato 30"/>
          <p:cNvSpPr/>
          <p:nvPr/>
        </p:nvSpPr>
        <p:spPr bwMode="auto">
          <a:xfrm rot="5400000">
            <a:off x="2015954" y="1512825"/>
            <a:ext cx="457200" cy="1257301"/>
          </a:xfrm>
          <a:prstGeom prst="roundRect">
            <a:avLst/>
          </a:prstGeom>
          <a:solidFill>
            <a:srgbClr val="0066CC"/>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eaLnBrk="0" hangingPunct="0">
              <a:defRPr/>
            </a:pPr>
            <a:endParaRPr lang="it-IT" sz="1050" b="1" kern="0" dirty="0">
              <a:solidFill>
                <a:srgbClr val="8EB4DA">
                  <a:lumMod val="20000"/>
                  <a:lumOff val="80000"/>
                </a:srgbClr>
              </a:solidFill>
              <a:latin typeface="BISansCond" pitchFamily="2" charset="0"/>
              <a:cs typeface="Arial"/>
            </a:endParaRPr>
          </a:p>
        </p:txBody>
      </p:sp>
      <p:sp>
        <p:nvSpPr>
          <p:cNvPr id="32" name="Rettangolo arrotondato 31"/>
          <p:cNvSpPr/>
          <p:nvPr/>
        </p:nvSpPr>
        <p:spPr bwMode="auto">
          <a:xfrm rot="5400000">
            <a:off x="1981075" y="3361005"/>
            <a:ext cx="457200" cy="1257300"/>
          </a:xfrm>
          <a:prstGeom prst="roundRect">
            <a:avLst/>
          </a:prstGeom>
          <a:solidFill>
            <a:srgbClr val="0066CC">
              <a:lumMod val="50000"/>
            </a:srgbClr>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eaLnBrk="0" hangingPunct="0">
              <a:defRPr/>
            </a:pPr>
            <a:endParaRPr lang="it-IT" sz="1050" b="1" kern="0" dirty="0">
              <a:solidFill>
                <a:srgbClr val="8EB4DA">
                  <a:lumMod val="20000"/>
                  <a:lumOff val="80000"/>
                </a:srgbClr>
              </a:solidFill>
              <a:latin typeface="BISansCond" pitchFamily="2" charset="0"/>
              <a:cs typeface="Arial"/>
            </a:endParaRPr>
          </a:p>
        </p:txBody>
      </p:sp>
      <p:sp>
        <p:nvSpPr>
          <p:cNvPr id="33" name="Rettangolo arrotondato 32"/>
          <p:cNvSpPr/>
          <p:nvPr/>
        </p:nvSpPr>
        <p:spPr bwMode="auto">
          <a:xfrm rot="5400000">
            <a:off x="1998756" y="2444138"/>
            <a:ext cx="457200" cy="1257300"/>
          </a:xfrm>
          <a:prstGeom prst="roundRect">
            <a:avLst/>
          </a:prstGeom>
          <a:solidFill>
            <a:srgbClr val="990099"/>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eaLnBrk="0" hangingPunct="0">
              <a:defRPr/>
            </a:pPr>
            <a:endParaRPr lang="it-IT" sz="1050" b="1" kern="0" dirty="0">
              <a:solidFill>
                <a:srgbClr val="8EB4DA">
                  <a:lumMod val="20000"/>
                  <a:lumOff val="80000"/>
                </a:srgbClr>
              </a:solidFill>
              <a:latin typeface="BISansCond" pitchFamily="2" charset="0"/>
              <a:cs typeface="Arial"/>
            </a:endParaRPr>
          </a:p>
        </p:txBody>
      </p:sp>
      <p:sp>
        <p:nvSpPr>
          <p:cNvPr id="34" name="Rettangolo arrotondato 33"/>
          <p:cNvSpPr/>
          <p:nvPr/>
        </p:nvSpPr>
        <p:spPr bwMode="auto">
          <a:xfrm>
            <a:off x="3297440" y="2151515"/>
            <a:ext cx="1960360" cy="285750"/>
          </a:xfrm>
          <a:prstGeom prst="roundRect">
            <a:avLst/>
          </a:prstGeom>
          <a:solidFill>
            <a:srgbClr val="0066CC"/>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ctr" eaLnBrk="0" hangingPunct="0">
              <a:defRPr/>
            </a:pPr>
            <a:r>
              <a:rPr lang="it-IT" sz="1350" b="1" kern="0" dirty="0">
                <a:solidFill>
                  <a:srgbClr val="FFFFFF"/>
                </a:solidFill>
                <a:latin typeface="BISansCond" pitchFamily="2" charset="0"/>
                <a:cs typeface="Arial"/>
              </a:rPr>
              <a:t>                        </a:t>
            </a:r>
            <a:r>
              <a:rPr lang="it-IT" sz="2100" b="1" kern="0" dirty="0">
                <a:solidFill>
                  <a:srgbClr val="FFFFFF"/>
                </a:solidFill>
                <a:latin typeface="BISansCond" pitchFamily="2" charset="0"/>
                <a:cs typeface="Arial"/>
              </a:rPr>
              <a:t> 3027 </a:t>
            </a:r>
            <a:r>
              <a:rPr lang="it-IT" sz="1350" b="1" kern="0" dirty="0">
                <a:solidFill>
                  <a:srgbClr val="FFFFFF"/>
                </a:solidFill>
                <a:latin typeface="BISansCond" pitchFamily="2" charset="0"/>
                <a:cs typeface="Arial"/>
              </a:rPr>
              <a:t>  </a:t>
            </a:r>
          </a:p>
        </p:txBody>
      </p:sp>
      <p:sp>
        <p:nvSpPr>
          <p:cNvPr id="35" name="Rettangolo arrotondato 34"/>
          <p:cNvSpPr/>
          <p:nvPr/>
        </p:nvSpPr>
        <p:spPr bwMode="auto">
          <a:xfrm>
            <a:off x="3297439" y="2151517"/>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latin typeface="Calibri"/>
                <a:cs typeface="Arial"/>
              </a:rPr>
              <a:t>&gt; 80 anni </a:t>
            </a:r>
            <a:endParaRPr lang="it-IT" sz="1200" kern="0" dirty="0">
              <a:solidFill>
                <a:srgbClr val="FF0000"/>
              </a:solidFill>
              <a:latin typeface="BISansCond" pitchFamily="2" charset="0"/>
              <a:cs typeface="Arial"/>
            </a:endParaRPr>
          </a:p>
        </p:txBody>
      </p:sp>
      <p:sp>
        <p:nvSpPr>
          <p:cNvPr id="36" name="Rettangolo arrotondato 35"/>
          <p:cNvSpPr/>
          <p:nvPr/>
        </p:nvSpPr>
        <p:spPr bwMode="auto">
          <a:xfrm>
            <a:off x="3297439" y="1808615"/>
            <a:ext cx="2800350" cy="285750"/>
          </a:xfrm>
          <a:prstGeom prst="roundRect">
            <a:avLst/>
          </a:prstGeom>
          <a:solidFill>
            <a:srgbClr val="0066CC"/>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ctr" eaLnBrk="0" hangingPunct="0">
              <a:defRPr/>
            </a:pPr>
            <a:r>
              <a:rPr lang="it-IT" sz="2100" b="1" kern="0" dirty="0">
                <a:solidFill>
                  <a:srgbClr val="FFFFFF"/>
                </a:solidFill>
                <a:latin typeface="BISansCond" pitchFamily="2" charset="0"/>
                <a:cs typeface="Arial"/>
              </a:rPr>
              <a:t>           7258 </a:t>
            </a:r>
            <a:r>
              <a:rPr lang="it-IT" sz="1350" b="1" kern="0" dirty="0">
                <a:solidFill>
                  <a:srgbClr val="FFFFFF"/>
                </a:solidFill>
                <a:latin typeface="BISansCond" pitchFamily="2" charset="0"/>
                <a:cs typeface="Arial"/>
              </a:rPr>
              <a:t>    </a:t>
            </a:r>
            <a:endParaRPr lang="it-IT" sz="2100" b="1" kern="0" dirty="0">
              <a:solidFill>
                <a:srgbClr val="FFFFFF"/>
              </a:solidFill>
              <a:latin typeface="BISansCond" pitchFamily="2" charset="0"/>
              <a:cs typeface="Arial"/>
            </a:endParaRPr>
          </a:p>
        </p:txBody>
      </p:sp>
      <p:sp>
        <p:nvSpPr>
          <p:cNvPr id="37" name="Rettangolo arrotondato 36"/>
          <p:cNvSpPr/>
          <p:nvPr/>
        </p:nvSpPr>
        <p:spPr bwMode="auto">
          <a:xfrm>
            <a:off x="3297439" y="1796992"/>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latin typeface="Calibri"/>
                <a:cs typeface="Arial"/>
              </a:rPr>
              <a:t>&gt; 75 anni </a:t>
            </a:r>
            <a:endParaRPr lang="it-IT" sz="1200" kern="0" dirty="0">
              <a:solidFill>
                <a:srgbClr val="FF0000"/>
              </a:solidFill>
              <a:latin typeface="BISansCond" pitchFamily="2" charset="0"/>
              <a:cs typeface="Arial"/>
            </a:endParaRPr>
          </a:p>
        </p:txBody>
      </p:sp>
      <p:sp>
        <p:nvSpPr>
          <p:cNvPr id="40" name="Rettangolo arrotondato 39"/>
          <p:cNvSpPr/>
          <p:nvPr/>
        </p:nvSpPr>
        <p:spPr bwMode="auto">
          <a:xfrm>
            <a:off x="3343933" y="3084935"/>
            <a:ext cx="1321056" cy="285750"/>
          </a:xfrm>
          <a:prstGeom prst="roundRect">
            <a:avLst/>
          </a:prstGeom>
          <a:solidFill>
            <a:srgbClr val="990099"/>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r" eaLnBrk="0" hangingPunct="0">
              <a:defRPr/>
            </a:pPr>
            <a:r>
              <a:rPr lang="it-IT" sz="2100" b="1" kern="0" dirty="0">
                <a:solidFill>
                  <a:srgbClr val="FFFFFF"/>
                </a:solidFill>
                <a:latin typeface="BISansCond" pitchFamily="2" charset="0"/>
                <a:cs typeface="Arial"/>
              </a:rPr>
              <a:t>	</a:t>
            </a:r>
            <a:r>
              <a:rPr lang="it-IT" sz="2100" b="1" kern="0">
                <a:solidFill>
                  <a:srgbClr val="FFFFFF"/>
                </a:solidFill>
                <a:latin typeface="BISansCond" pitchFamily="2" charset="0"/>
                <a:cs typeface="Arial"/>
              </a:rPr>
              <a:t>	663       </a:t>
            </a:r>
            <a:endParaRPr lang="it-IT" sz="2100" b="1" kern="0" dirty="0">
              <a:solidFill>
                <a:srgbClr val="FFFFFF"/>
              </a:solidFill>
              <a:latin typeface="BISansCond" pitchFamily="2" charset="0"/>
              <a:cs typeface="Arial"/>
            </a:endParaRPr>
          </a:p>
        </p:txBody>
      </p:sp>
      <p:sp>
        <p:nvSpPr>
          <p:cNvPr id="41" name="Rettangolo arrotondato 40"/>
          <p:cNvSpPr/>
          <p:nvPr/>
        </p:nvSpPr>
        <p:spPr bwMode="auto">
          <a:xfrm>
            <a:off x="3343933" y="3084935"/>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latin typeface="Calibri"/>
                <a:cs typeface="Arial"/>
              </a:rPr>
              <a:t>&gt; 85 anni </a:t>
            </a:r>
            <a:endParaRPr lang="it-IT" sz="1200" kern="0" dirty="0">
              <a:solidFill>
                <a:srgbClr val="FF0000"/>
              </a:solidFill>
              <a:latin typeface="BISansCond" pitchFamily="2" charset="0"/>
              <a:cs typeface="Arial"/>
            </a:endParaRPr>
          </a:p>
        </p:txBody>
      </p:sp>
      <p:sp>
        <p:nvSpPr>
          <p:cNvPr id="42" name="Rettangolo arrotondato 41"/>
          <p:cNvSpPr/>
          <p:nvPr/>
        </p:nvSpPr>
        <p:spPr bwMode="auto">
          <a:xfrm>
            <a:off x="3343932" y="2742035"/>
            <a:ext cx="2564796" cy="285750"/>
          </a:xfrm>
          <a:prstGeom prst="roundRect">
            <a:avLst/>
          </a:prstGeom>
          <a:solidFill>
            <a:srgbClr val="990099"/>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ctr" eaLnBrk="0" hangingPunct="0">
              <a:defRPr/>
            </a:pPr>
            <a:r>
              <a:rPr lang="it-IT" sz="2100" b="1" kern="0" dirty="0">
                <a:solidFill>
                  <a:srgbClr val="FFFFFF"/>
                </a:solidFill>
                <a:latin typeface="BISansCond" pitchFamily="2" charset="0"/>
                <a:cs typeface="Arial"/>
              </a:rPr>
              <a:t>		6229       </a:t>
            </a:r>
          </a:p>
        </p:txBody>
      </p:sp>
      <p:sp>
        <p:nvSpPr>
          <p:cNvPr id="43" name="Rettangolo arrotondato 42"/>
          <p:cNvSpPr/>
          <p:nvPr/>
        </p:nvSpPr>
        <p:spPr bwMode="auto">
          <a:xfrm>
            <a:off x="3343933" y="2742035"/>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latin typeface="Calibri"/>
                <a:cs typeface="Arial"/>
              </a:rPr>
              <a:t>&gt; 75 anni </a:t>
            </a:r>
            <a:endParaRPr lang="it-IT" sz="1200" kern="0" dirty="0">
              <a:solidFill>
                <a:srgbClr val="FF0000"/>
              </a:solidFill>
              <a:latin typeface="BISansCond" pitchFamily="2" charset="0"/>
              <a:cs typeface="Arial"/>
            </a:endParaRPr>
          </a:p>
        </p:txBody>
      </p:sp>
      <p:sp>
        <p:nvSpPr>
          <p:cNvPr id="46" name="Rettangolo arrotondato 45"/>
          <p:cNvSpPr/>
          <p:nvPr/>
        </p:nvSpPr>
        <p:spPr bwMode="auto">
          <a:xfrm>
            <a:off x="3464878" y="3990922"/>
            <a:ext cx="1653437" cy="285750"/>
          </a:xfrm>
          <a:prstGeom prst="roundRect">
            <a:avLst/>
          </a:prstGeom>
          <a:solidFill>
            <a:srgbClr val="CC0066"/>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r" eaLnBrk="0" hangingPunct="0">
              <a:defRPr/>
            </a:pPr>
            <a:r>
              <a:rPr lang="it-IT" sz="2100" b="1" kern="0" dirty="0">
                <a:solidFill>
                  <a:srgbClr val="FFFFFF"/>
                </a:solidFill>
                <a:latin typeface="BISansCond" pitchFamily="2" charset="0"/>
                <a:cs typeface="Arial"/>
              </a:rPr>
              <a:t>		2436</a:t>
            </a:r>
            <a:r>
              <a:rPr lang="it-IT" sz="1500" b="1" kern="0" dirty="0">
                <a:solidFill>
                  <a:srgbClr val="FFFFFF"/>
                </a:solidFill>
                <a:latin typeface="BISansCond" pitchFamily="2" charset="0"/>
                <a:cs typeface="Arial"/>
              </a:rPr>
              <a:t>       </a:t>
            </a:r>
          </a:p>
        </p:txBody>
      </p:sp>
      <p:sp>
        <p:nvSpPr>
          <p:cNvPr id="47" name="Rettangolo arrotondato 46"/>
          <p:cNvSpPr/>
          <p:nvPr/>
        </p:nvSpPr>
        <p:spPr bwMode="auto">
          <a:xfrm>
            <a:off x="3367180" y="3979971"/>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rPr>
              <a:t>&gt; 80 anni </a:t>
            </a:r>
            <a:endParaRPr lang="it-IT" sz="1200" kern="0" dirty="0">
              <a:solidFill>
                <a:srgbClr val="FF0000"/>
              </a:solidFill>
              <a:latin typeface="BISansCond" pitchFamily="2" charset="0"/>
            </a:endParaRPr>
          </a:p>
        </p:txBody>
      </p:sp>
      <p:sp>
        <p:nvSpPr>
          <p:cNvPr id="48" name="Rettangolo arrotondato 47"/>
          <p:cNvSpPr/>
          <p:nvPr/>
        </p:nvSpPr>
        <p:spPr bwMode="auto">
          <a:xfrm>
            <a:off x="3367180" y="3637071"/>
            <a:ext cx="2274203" cy="285750"/>
          </a:xfrm>
          <a:prstGeom prst="roundRect">
            <a:avLst/>
          </a:prstGeom>
          <a:solidFill>
            <a:srgbClr val="CC0066"/>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b"/>
          <a:lstStyle/>
          <a:p>
            <a:pPr algn="ctr" eaLnBrk="0" hangingPunct="0">
              <a:defRPr/>
            </a:pPr>
            <a:r>
              <a:rPr lang="it-IT" sz="2100" b="1" kern="0" dirty="0">
                <a:solidFill>
                  <a:srgbClr val="FFFFFF"/>
                </a:solidFill>
                <a:latin typeface="BISansCond" pitchFamily="2" charset="0"/>
                <a:cs typeface="Arial"/>
              </a:rPr>
              <a:t>				      5678       </a:t>
            </a:r>
          </a:p>
        </p:txBody>
      </p:sp>
      <p:sp>
        <p:nvSpPr>
          <p:cNvPr id="49" name="Rettangolo arrotondato 48"/>
          <p:cNvSpPr/>
          <p:nvPr/>
        </p:nvSpPr>
        <p:spPr bwMode="auto">
          <a:xfrm>
            <a:off x="3367180" y="3637071"/>
            <a:ext cx="857250" cy="285750"/>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p>
            <a:pPr algn="ctr" eaLnBrk="0" hangingPunct="0">
              <a:defRPr/>
            </a:pPr>
            <a:r>
              <a:rPr lang="it-IT" sz="1200" b="1" kern="0" dirty="0">
                <a:solidFill>
                  <a:srgbClr val="FF0000"/>
                </a:solidFill>
              </a:rPr>
              <a:t>&gt; 75 anni </a:t>
            </a:r>
            <a:endParaRPr lang="it-IT" sz="1200" kern="0" dirty="0">
              <a:solidFill>
                <a:srgbClr val="FF0000"/>
              </a:solidFill>
              <a:latin typeface="BISansCond" pitchFamily="2" charset="0"/>
            </a:endParaRPr>
          </a:p>
        </p:txBody>
      </p:sp>
      <p:pic>
        <p:nvPicPr>
          <p:cNvPr id="114753" name="Picture 2" descr="ROCKET AF">
            <a:hlinkClick r:id="rId3" tooltip="ROCKET A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13056" y="2470291"/>
            <a:ext cx="190500" cy="11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54" name="Picture 4" descr="RE-LY® Study of stroke prevention in atrial fibrill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071653" y="1656347"/>
            <a:ext cx="33099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55" name="Picture 6" descr="Aristotle_logo-forslid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40198" y="3323309"/>
            <a:ext cx="469106"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56" name="Picture 49" descr="EngageAFlogo_CORRECT"/>
          <p:cNvPicPr>
            <a:picLocks noChangeAspect="1" noChangeArrowheads="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rot="5400000">
            <a:off x="2022531" y="4457447"/>
            <a:ext cx="507206" cy="1113234"/>
          </a:xfrm>
          <a:prstGeom prst="rect">
            <a:avLst/>
          </a:prstGeom>
          <a:solidFill>
            <a:srgbClr val="FFFFFF"/>
          </a:solidFill>
          <a:ln w="9525">
            <a:solidFill>
              <a:srgbClr val="FFFFFF"/>
            </a:solidFill>
            <a:miter lim="800000"/>
            <a:headEnd/>
            <a:tailEnd/>
          </a:ln>
        </p:spPr>
      </p:pic>
      <p:grpSp>
        <p:nvGrpSpPr>
          <p:cNvPr id="2" name="Rettangolo arrotondato 33"/>
          <p:cNvGrpSpPr>
            <a:grpSpLocks/>
          </p:cNvGrpSpPr>
          <p:nvPr/>
        </p:nvGrpSpPr>
        <p:grpSpPr bwMode="auto">
          <a:xfrm>
            <a:off x="3266211" y="4847478"/>
            <a:ext cx="2270557" cy="329803"/>
            <a:chOff x="749" y="1117"/>
            <a:chExt cx="2338" cy="277"/>
          </a:xfrm>
        </p:grpSpPr>
        <p:pic>
          <p:nvPicPr>
            <p:cNvPr id="114758" name="Rettangolo arrotondato 3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 y="1117"/>
              <a:ext cx="2338" cy="277"/>
            </a:xfrm>
            <a:prstGeom prst="rect">
              <a:avLst/>
            </a:prstGeom>
            <a:solidFill>
              <a:srgbClr val="009900"/>
            </a:solidFill>
          </p:spPr>
        </p:pic>
        <p:sp>
          <p:nvSpPr>
            <p:cNvPr id="114759" name="Text Box 71"/>
            <p:cNvSpPr txBox="1">
              <a:spLocks noChangeArrowheads="1"/>
            </p:cNvSpPr>
            <p:nvPr/>
          </p:nvSpPr>
          <p:spPr bwMode="auto">
            <a:xfrm>
              <a:off x="780" y="1149"/>
              <a:ext cx="2280" cy="21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2100" b="1" dirty="0">
                  <a:solidFill>
                    <a:srgbClr val="FFFFFF"/>
                  </a:solidFill>
                  <a:latin typeface="BISansCond" pitchFamily="2" charset="0"/>
                </a:rPr>
                <a:t>		 3591     </a:t>
              </a:r>
            </a:p>
          </p:txBody>
        </p:sp>
      </p:grpSp>
      <p:sp>
        <p:nvSpPr>
          <p:cNvPr id="3" name="Rettangolo arrotondato 34"/>
          <p:cNvSpPr/>
          <p:nvPr/>
        </p:nvSpPr>
        <p:spPr bwMode="auto">
          <a:xfrm>
            <a:off x="3292061" y="4901167"/>
            <a:ext cx="857250" cy="285751"/>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1200" b="1" dirty="0">
                <a:solidFill>
                  <a:srgbClr val="FF0000"/>
                </a:solidFill>
              </a:rPr>
              <a:t>&gt; 80 anni </a:t>
            </a:r>
            <a:endParaRPr lang="it-IT" altLang="it-IT" sz="1200" dirty="0">
              <a:solidFill>
                <a:srgbClr val="FF0000"/>
              </a:solidFill>
              <a:latin typeface="BISansCond" pitchFamily="2" charset="0"/>
            </a:endParaRPr>
          </a:p>
        </p:txBody>
      </p:sp>
      <p:grpSp>
        <p:nvGrpSpPr>
          <p:cNvPr id="4" name="Rettangolo arrotondato 35"/>
          <p:cNvGrpSpPr>
            <a:grpSpLocks/>
          </p:cNvGrpSpPr>
          <p:nvPr/>
        </p:nvGrpSpPr>
        <p:grpSpPr bwMode="auto">
          <a:xfrm>
            <a:off x="3266220" y="4534273"/>
            <a:ext cx="3479415" cy="329804"/>
            <a:chOff x="749" y="829"/>
            <a:chExt cx="2388" cy="277"/>
          </a:xfrm>
        </p:grpSpPr>
        <p:pic>
          <p:nvPicPr>
            <p:cNvPr id="114764" name="Rettangolo arrotondato 3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 y="829"/>
              <a:ext cx="2388" cy="277"/>
            </a:xfrm>
            <a:prstGeom prst="rect">
              <a:avLst/>
            </a:prstGeom>
            <a:solidFill>
              <a:srgbClr val="009900"/>
            </a:solidFill>
          </p:spPr>
        </p:pic>
        <p:sp>
          <p:nvSpPr>
            <p:cNvPr id="114765" name="Text Box 77"/>
            <p:cNvSpPr txBox="1">
              <a:spLocks noChangeArrowheads="1"/>
            </p:cNvSpPr>
            <p:nvPr/>
          </p:nvSpPr>
          <p:spPr bwMode="auto">
            <a:xfrm>
              <a:off x="780" y="861"/>
              <a:ext cx="2328" cy="21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2100" b="1" dirty="0">
                  <a:solidFill>
                    <a:srgbClr val="FFFFFF"/>
                  </a:solidFill>
                  <a:latin typeface="BISansCond" pitchFamily="2" charset="0"/>
                </a:rPr>
                <a:t>		 8474       </a:t>
              </a:r>
            </a:p>
          </p:txBody>
        </p:sp>
      </p:grpSp>
      <p:sp>
        <p:nvSpPr>
          <p:cNvPr id="5" name="Rettangolo arrotondato 36"/>
          <p:cNvSpPr/>
          <p:nvPr/>
        </p:nvSpPr>
        <p:spPr bwMode="auto">
          <a:xfrm>
            <a:off x="3292061" y="4558267"/>
            <a:ext cx="857250" cy="285751"/>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1200" b="1" dirty="0">
                <a:solidFill>
                  <a:srgbClr val="FF0000"/>
                </a:solidFill>
              </a:rPr>
              <a:t>&gt; 75 anni </a:t>
            </a:r>
            <a:endParaRPr lang="it-IT" altLang="it-IT" sz="1200" dirty="0">
              <a:solidFill>
                <a:srgbClr val="FF0000"/>
              </a:solidFill>
              <a:latin typeface="BISansCond" pitchFamily="2" charset="0"/>
            </a:endParaRPr>
          </a:p>
        </p:txBody>
      </p:sp>
      <p:sp>
        <p:nvSpPr>
          <p:cNvPr id="8" name="CasellaDiTesto 7"/>
          <p:cNvSpPr txBox="1"/>
          <p:nvPr/>
        </p:nvSpPr>
        <p:spPr>
          <a:xfrm>
            <a:off x="6513162" y="4018916"/>
            <a:ext cx="184731" cy="300082"/>
          </a:xfrm>
          <a:prstGeom prst="rect">
            <a:avLst/>
          </a:prstGeom>
          <a:noFill/>
        </p:spPr>
        <p:txBody>
          <a:bodyPr wrap="none" rtlCol="0">
            <a:spAutoFit/>
          </a:bodyPr>
          <a:lstStyle/>
          <a:p>
            <a:endParaRPr lang="it-IT" sz="1350" dirty="0">
              <a:solidFill>
                <a:prstClr val="black"/>
              </a:solidFill>
            </a:endParaRPr>
          </a:p>
        </p:txBody>
      </p:sp>
      <p:sp>
        <p:nvSpPr>
          <p:cNvPr id="55" name="Rettangolo arrotondato 34"/>
          <p:cNvSpPr/>
          <p:nvPr/>
        </p:nvSpPr>
        <p:spPr bwMode="auto">
          <a:xfrm>
            <a:off x="3290125" y="5236319"/>
            <a:ext cx="857250" cy="285751"/>
          </a:xfrm>
          <a:prstGeom prst="roundRect">
            <a:avLst/>
          </a:prstGeom>
          <a:solidFill>
            <a:srgbClr val="EBEBEB"/>
          </a:solidFill>
          <a:ln w="9525" cap="flat" cmpd="sng" algn="ctr">
            <a:solidFill>
              <a:srgbClr val="000000"/>
            </a:solidFill>
            <a:prstDash val="solid"/>
            <a:round/>
            <a:headEnd type="none" w="med" len="med"/>
            <a:tailEnd type="none" w="med" len="med"/>
          </a:ln>
          <a:effectLst/>
          <a:scene3d>
            <a:camera prst="orthographicFront"/>
            <a:lightRig rig="threePt" dir="t"/>
          </a:scene3d>
          <a:sp3d extrusionH="76200" contourW="12700" prstMaterial="matte">
            <a:bevelT w="165100" prst="coolSlant"/>
            <a:bevelB w="114300" prst="artDeco"/>
            <a:extrusionClr>
              <a:srgbClr val="003366">
                <a:lumMod val="75000"/>
              </a:srgbClr>
            </a:extrusionClr>
            <a:contourClr>
              <a:srgbClr val="0066CC">
                <a:lumMod val="40000"/>
                <a:lumOff val="60000"/>
              </a:srgbClr>
            </a:contourClr>
          </a:sp3d>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1200" b="1" dirty="0">
                <a:solidFill>
                  <a:srgbClr val="FF0000"/>
                </a:solidFill>
              </a:rPr>
              <a:t>&gt; 85 anni </a:t>
            </a:r>
            <a:endParaRPr lang="it-IT" altLang="it-IT" sz="1200" dirty="0">
              <a:solidFill>
                <a:srgbClr val="FF0000"/>
              </a:solidFill>
              <a:latin typeface="BISansCond" pitchFamily="2" charset="0"/>
            </a:endParaRPr>
          </a:p>
        </p:txBody>
      </p:sp>
      <p:sp>
        <p:nvSpPr>
          <p:cNvPr id="58" name="Text Box 71"/>
          <p:cNvSpPr txBox="1">
            <a:spLocks noChangeArrowheads="1"/>
          </p:cNvSpPr>
          <p:nvPr/>
        </p:nvSpPr>
        <p:spPr bwMode="auto">
          <a:xfrm>
            <a:off x="4126076" y="5186918"/>
            <a:ext cx="817883" cy="303234"/>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r>
              <a:rPr lang="it-IT" altLang="it-IT" sz="2100" b="1" dirty="0">
                <a:solidFill>
                  <a:srgbClr val="FFFFFF"/>
                </a:solidFill>
                <a:latin typeface="BISansCond" pitchFamily="2" charset="0"/>
              </a:rPr>
              <a:t>		 899     </a:t>
            </a:r>
          </a:p>
        </p:txBody>
      </p:sp>
      <p:sp>
        <p:nvSpPr>
          <p:cNvPr id="59" name="CasellaDiTesto 58"/>
          <p:cNvSpPr txBox="1"/>
          <p:nvPr/>
        </p:nvSpPr>
        <p:spPr>
          <a:xfrm>
            <a:off x="1340603" y="1099169"/>
            <a:ext cx="6384516" cy="415498"/>
          </a:xfrm>
          <a:prstGeom prst="rect">
            <a:avLst/>
          </a:prstGeom>
          <a:noFill/>
        </p:spPr>
        <p:txBody>
          <a:bodyPr wrap="square" rtlCol="0">
            <a:spAutoFit/>
          </a:bodyPr>
          <a:lstStyle/>
          <a:p>
            <a:pPr algn="ctr"/>
            <a:r>
              <a:rPr lang="it-IT" sz="2100" b="1" dirty="0">
                <a:solidFill>
                  <a:srgbClr val="C32381"/>
                </a:solidFill>
              </a:rPr>
              <a:t>NAO e pazienti anziani: numeri</a:t>
            </a:r>
          </a:p>
        </p:txBody>
      </p:sp>
      <p:grpSp>
        <p:nvGrpSpPr>
          <p:cNvPr id="66" name="Group 87"/>
          <p:cNvGrpSpPr>
            <a:grpSpLocks/>
          </p:cNvGrpSpPr>
          <p:nvPr/>
        </p:nvGrpSpPr>
        <p:grpSpPr bwMode="auto">
          <a:xfrm>
            <a:off x="6127305" y="1850258"/>
            <a:ext cx="1025812" cy="3614711"/>
            <a:chOff x="3249" y="53"/>
            <a:chExt cx="948" cy="3921"/>
          </a:xfrm>
        </p:grpSpPr>
        <p:sp>
          <p:nvSpPr>
            <p:cNvPr id="67" name="Rectangle 88"/>
            <p:cNvSpPr>
              <a:spLocks noChangeArrowheads="1"/>
            </p:cNvSpPr>
            <p:nvPr/>
          </p:nvSpPr>
          <p:spPr bwMode="auto">
            <a:xfrm>
              <a:off x="3658" y="53"/>
              <a:ext cx="171"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dirty="0">
                <a:solidFill>
                  <a:srgbClr val="FFFFFF"/>
                </a:solidFill>
                <a:effectLst>
                  <a:outerShdw blurRad="38100" dist="38100" dir="2700000" algn="tl">
                    <a:srgbClr val="000000"/>
                  </a:outerShdw>
                </a:effectLst>
              </a:endParaRPr>
            </a:p>
          </p:txBody>
        </p:sp>
        <p:sp>
          <p:nvSpPr>
            <p:cNvPr id="70" name="AutoShape 91"/>
            <p:cNvSpPr>
              <a:spLocks/>
            </p:cNvSpPr>
            <p:nvPr/>
          </p:nvSpPr>
          <p:spPr bwMode="auto">
            <a:xfrm>
              <a:off x="3385" y="65"/>
              <a:ext cx="227" cy="546"/>
            </a:xfrm>
            <a:prstGeom prst="rightBrace">
              <a:avLst>
                <a:gd name="adj1" fmla="val 2004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350">
                <a:solidFill>
                  <a:srgbClr val="FFFFFF"/>
                </a:solidFill>
              </a:endParaRPr>
            </a:p>
          </p:txBody>
        </p:sp>
        <p:sp>
          <p:nvSpPr>
            <p:cNvPr id="71" name="AutoShape 92"/>
            <p:cNvSpPr>
              <a:spLocks/>
            </p:cNvSpPr>
            <p:nvPr/>
          </p:nvSpPr>
          <p:spPr bwMode="auto">
            <a:xfrm>
              <a:off x="3249" y="1048"/>
              <a:ext cx="227" cy="546"/>
            </a:xfrm>
            <a:prstGeom prst="rightBrace">
              <a:avLst>
                <a:gd name="adj1" fmla="val 2004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350">
                <a:solidFill>
                  <a:srgbClr val="FFFFFF"/>
                </a:solidFill>
              </a:endParaRPr>
            </a:p>
          </p:txBody>
        </p:sp>
        <p:sp>
          <p:nvSpPr>
            <p:cNvPr id="72" name="AutoShape 93"/>
            <p:cNvSpPr>
              <a:spLocks/>
            </p:cNvSpPr>
            <p:nvPr/>
          </p:nvSpPr>
          <p:spPr bwMode="auto">
            <a:xfrm>
              <a:off x="3259" y="2021"/>
              <a:ext cx="227" cy="546"/>
            </a:xfrm>
            <a:prstGeom prst="rightBrace">
              <a:avLst>
                <a:gd name="adj1" fmla="val 2004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350">
                <a:solidFill>
                  <a:srgbClr val="FFFFFF"/>
                </a:solidFill>
              </a:endParaRPr>
            </a:p>
          </p:txBody>
        </p:sp>
        <p:sp>
          <p:nvSpPr>
            <p:cNvPr id="74" name="AutoShape 95"/>
            <p:cNvSpPr>
              <a:spLocks/>
            </p:cNvSpPr>
            <p:nvPr/>
          </p:nvSpPr>
          <p:spPr bwMode="auto">
            <a:xfrm>
              <a:off x="3946" y="3022"/>
              <a:ext cx="251" cy="952"/>
            </a:xfrm>
            <a:prstGeom prst="rightBrace">
              <a:avLst>
                <a:gd name="adj1" fmla="val 2004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350">
                <a:solidFill>
                  <a:srgbClr val="FFFFFF"/>
                </a:solidFill>
              </a:endParaRPr>
            </a:p>
          </p:txBody>
        </p:sp>
      </p:grpSp>
      <p:sp>
        <p:nvSpPr>
          <p:cNvPr id="75" name="Rectangle 89"/>
          <p:cNvSpPr>
            <a:spLocks noChangeArrowheads="1"/>
          </p:cNvSpPr>
          <p:nvPr/>
        </p:nvSpPr>
        <p:spPr bwMode="auto">
          <a:xfrm>
            <a:off x="6560291" y="1832679"/>
            <a:ext cx="7521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500" dirty="0">
                <a:solidFill>
                  <a:srgbClr val="C32381"/>
                </a:solidFill>
                <a:effectLst>
                  <a:outerShdw blurRad="38100" dist="38100" dir="2700000" algn="tl">
                    <a:srgbClr val="000000"/>
                  </a:outerShdw>
                </a:effectLst>
              </a:rPr>
              <a:t>(40%) </a:t>
            </a:r>
            <a:br>
              <a:rPr lang="it-IT" altLang="it-IT" sz="1500" dirty="0">
                <a:solidFill>
                  <a:srgbClr val="C32381"/>
                </a:solidFill>
                <a:effectLst>
                  <a:outerShdw blurRad="38100" dist="38100" dir="2700000" algn="tl">
                    <a:srgbClr val="000000"/>
                  </a:outerShdw>
                </a:effectLst>
              </a:rPr>
            </a:br>
            <a:r>
              <a:rPr lang="it-IT" altLang="it-IT" sz="1500" dirty="0">
                <a:solidFill>
                  <a:srgbClr val="C32381"/>
                </a:solidFill>
                <a:effectLst>
                  <a:outerShdw blurRad="38100" dist="38100" dir="2700000" algn="tl">
                    <a:srgbClr val="000000"/>
                  </a:outerShdw>
                </a:effectLst>
              </a:rPr>
              <a:t>(17%)</a:t>
            </a:r>
          </a:p>
        </p:txBody>
      </p:sp>
      <p:sp>
        <p:nvSpPr>
          <p:cNvPr id="76" name="Rectangle 89"/>
          <p:cNvSpPr>
            <a:spLocks noChangeArrowheads="1"/>
          </p:cNvSpPr>
          <p:nvPr/>
        </p:nvSpPr>
        <p:spPr bwMode="auto">
          <a:xfrm>
            <a:off x="6488613" y="2760640"/>
            <a:ext cx="7521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500">
                <a:solidFill>
                  <a:srgbClr val="C32381"/>
                </a:solidFill>
                <a:effectLst>
                  <a:outerShdw blurRad="38100" dist="38100" dir="2700000" algn="tl">
                    <a:srgbClr val="000000"/>
                  </a:outerShdw>
                </a:effectLst>
              </a:rPr>
              <a:t>(44%) </a:t>
            </a:r>
            <a:br>
              <a:rPr lang="it-IT" altLang="it-IT" sz="1500">
                <a:solidFill>
                  <a:srgbClr val="C32381"/>
                </a:solidFill>
                <a:effectLst>
                  <a:outerShdw blurRad="38100" dist="38100" dir="2700000" algn="tl">
                    <a:srgbClr val="000000"/>
                  </a:outerShdw>
                </a:effectLst>
              </a:rPr>
            </a:br>
            <a:r>
              <a:rPr lang="it-IT" altLang="it-IT" sz="1500">
                <a:solidFill>
                  <a:srgbClr val="C32381"/>
                </a:solidFill>
                <a:effectLst>
                  <a:outerShdw blurRad="38100" dist="38100" dir="2700000" algn="tl">
                    <a:srgbClr val="000000"/>
                  </a:outerShdw>
                </a:effectLst>
              </a:rPr>
              <a:t>(4.6%)</a:t>
            </a:r>
            <a:endParaRPr lang="it-IT" altLang="it-IT" sz="1500" dirty="0">
              <a:solidFill>
                <a:srgbClr val="C32381"/>
              </a:solidFill>
              <a:effectLst>
                <a:outerShdw blurRad="38100" dist="38100" dir="2700000" algn="tl">
                  <a:srgbClr val="000000"/>
                </a:outerShdw>
              </a:effectLst>
            </a:endParaRPr>
          </a:p>
        </p:txBody>
      </p:sp>
      <p:sp>
        <p:nvSpPr>
          <p:cNvPr id="77" name="Rectangle 89"/>
          <p:cNvSpPr>
            <a:spLocks noChangeArrowheads="1"/>
          </p:cNvSpPr>
          <p:nvPr/>
        </p:nvSpPr>
        <p:spPr bwMode="auto">
          <a:xfrm>
            <a:off x="6486678" y="3630484"/>
            <a:ext cx="7521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500" dirty="0">
                <a:solidFill>
                  <a:srgbClr val="C32381"/>
                </a:solidFill>
                <a:effectLst>
                  <a:outerShdw blurRad="38100" dist="38100" dir="2700000" algn="tl">
                    <a:srgbClr val="000000"/>
                  </a:outerShdw>
                </a:effectLst>
              </a:rPr>
              <a:t>(31%) </a:t>
            </a:r>
            <a:br>
              <a:rPr lang="it-IT" altLang="it-IT" sz="1500" dirty="0">
                <a:solidFill>
                  <a:srgbClr val="C32381"/>
                </a:solidFill>
                <a:effectLst>
                  <a:outerShdw blurRad="38100" dist="38100" dir="2700000" algn="tl">
                    <a:srgbClr val="000000"/>
                  </a:outerShdw>
                </a:effectLst>
              </a:rPr>
            </a:br>
            <a:r>
              <a:rPr lang="it-IT" altLang="it-IT" sz="1500" dirty="0">
                <a:solidFill>
                  <a:srgbClr val="C32381"/>
                </a:solidFill>
                <a:effectLst>
                  <a:outerShdw blurRad="38100" dist="38100" dir="2700000" algn="tl">
                    <a:srgbClr val="000000"/>
                  </a:outerShdw>
                </a:effectLst>
              </a:rPr>
              <a:t>(13%)</a:t>
            </a:r>
          </a:p>
        </p:txBody>
      </p:sp>
      <p:sp>
        <p:nvSpPr>
          <p:cNvPr id="78" name="Rectangle 89"/>
          <p:cNvSpPr>
            <a:spLocks noChangeArrowheads="1"/>
          </p:cNvSpPr>
          <p:nvPr/>
        </p:nvSpPr>
        <p:spPr bwMode="auto">
          <a:xfrm>
            <a:off x="7170540" y="4616565"/>
            <a:ext cx="91242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500" dirty="0">
                <a:solidFill>
                  <a:srgbClr val="C32381"/>
                </a:solidFill>
                <a:effectLst>
                  <a:outerShdw blurRad="38100" dist="38100" dir="2700000" algn="tl">
                    <a:srgbClr val="000000"/>
                  </a:outerShdw>
                </a:effectLst>
              </a:rPr>
              <a:t>(40.1%) </a:t>
            </a:r>
            <a:br>
              <a:rPr lang="it-IT" altLang="it-IT" sz="1500" dirty="0">
                <a:solidFill>
                  <a:srgbClr val="C32381"/>
                </a:solidFill>
                <a:effectLst>
                  <a:outerShdw blurRad="38100" dist="38100" dir="2700000" algn="tl">
                    <a:srgbClr val="000000"/>
                  </a:outerShdw>
                </a:effectLst>
              </a:rPr>
            </a:br>
            <a:r>
              <a:rPr lang="it-IT" altLang="it-IT" sz="1500" dirty="0">
                <a:solidFill>
                  <a:srgbClr val="C32381"/>
                </a:solidFill>
                <a:effectLst>
                  <a:outerShdw blurRad="38100" dist="38100" dir="2700000" algn="tl">
                    <a:srgbClr val="000000"/>
                  </a:outerShdw>
                </a:effectLst>
              </a:rPr>
              <a:t>(17%)</a:t>
            </a:r>
          </a:p>
          <a:p>
            <a:r>
              <a:rPr lang="it-IT" altLang="it-IT" sz="1500" dirty="0">
                <a:solidFill>
                  <a:srgbClr val="C32381"/>
                </a:solidFill>
                <a:effectLst>
                  <a:outerShdw blurRad="38100" dist="38100" dir="2700000" algn="tl">
                    <a:srgbClr val="000000"/>
                  </a:outerShdw>
                </a:effectLst>
              </a:rPr>
              <a:t>(4.2%)</a:t>
            </a:r>
          </a:p>
        </p:txBody>
      </p:sp>
      <p:sp>
        <p:nvSpPr>
          <p:cNvPr id="50" name="Rectangle 89"/>
          <p:cNvSpPr>
            <a:spLocks noChangeArrowheads="1"/>
          </p:cNvSpPr>
          <p:nvPr/>
        </p:nvSpPr>
        <p:spPr bwMode="auto">
          <a:xfrm>
            <a:off x="1581026" y="2365434"/>
            <a:ext cx="12921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500" dirty="0">
                <a:solidFill>
                  <a:srgbClr val="C32381"/>
                </a:solidFill>
                <a:effectLst>
                  <a:outerShdw blurRad="38100" dist="38100" dir="2700000" algn="tl">
                    <a:srgbClr val="000000"/>
                  </a:outerShdw>
                </a:effectLst>
              </a:rPr>
              <a:t>(72±9)</a:t>
            </a:r>
          </a:p>
        </p:txBody>
      </p:sp>
      <p:sp>
        <p:nvSpPr>
          <p:cNvPr id="51" name="Rectangle 89"/>
          <p:cNvSpPr>
            <a:spLocks noChangeArrowheads="1"/>
          </p:cNvSpPr>
          <p:nvPr/>
        </p:nvSpPr>
        <p:spPr bwMode="auto">
          <a:xfrm>
            <a:off x="1602337" y="3316643"/>
            <a:ext cx="12921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500" dirty="0">
                <a:solidFill>
                  <a:srgbClr val="C32381"/>
                </a:solidFill>
                <a:effectLst>
                  <a:outerShdw blurRad="38100" dist="38100" dir="2700000" algn="tl">
                    <a:srgbClr val="000000"/>
                  </a:outerShdw>
                </a:effectLst>
              </a:rPr>
              <a:t>73 (65-78 )</a:t>
            </a:r>
          </a:p>
        </p:txBody>
      </p:sp>
      <p:sp>
        <p:nvSpPr>
          <p:cNvPr id="52" name="Rectangle 89"/>
          <p:cNvSpPr>
            <a:spLocks noChangeArrowheads="1"/>
          </p:cNvSpPr>
          <p:nvPr/>
        </p:nvSpPr>
        <p:spPr bwMode="auto">
          <a:xfrm>
            <a:off x="1581025" y="4256229"/>
            <a:ext cx="124181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500" dirty="0">
                <a:solidFill>
                  <a:srgbClr val="C32381"/>
                </a:solidFill>
                <a:effectLst>
                  <a:outerShdw blurRad="38100" dist="38100" dir="2700000" algn="tl">
                    <a:srgbClr val="000000"/>
                  </a:outerShdw>
                </a:effectLst>
              </a:rPr>
              <a:t>70 (63-76)</a:t>
            </a:r>
          </a:p>
        </p:txBody>
      </p:sp>
      <p:sp>
        <p:nvSpPr>
          <p:cNvPr id="53" name="Rectangle 89"/>
          <p:cNvSpPr>
            <a:spLocks noChangeArrowheads="1"/>
          </p:cNvSpPr>
          <p:nvPr/>
        </p:nvSpPr>
        <p:spPr bwMode="auto">
          <a:xfrm>
            <a:off x="1610086" y="5288802"/>
            <a:ext cx="12921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500" dirty="0">
                <a:solidFill>
                  <a:srgbClr val="C32381"/>
                </a:solidFill>
                <a:effectLst>
                  <a:outerShdw blurRad="38100" dist="38100" dir="2700000" algn="tl">
                    <a:srgbClr val="000000"/>
                  </a:outerShdw>
                </a:effectLst>
              </a:rPr>
              <a:t>72 (64-78)</a:t>
            </a:r>
          </a:p>
        </p:txBody>
      </p:sp>
      <p:sp>
        <p:nvSpPr>
          <p:cNvPr id="6" name="CasellaDiTesto 5"/>
          <p:cNvSpPr txBox="1"/>
          <p:nvPr/>
        </p:nvSpPr>
        <p:spPr>
          <a:xfrm>
            <a:off x="9772650" y="1885950"/>
            <a:ext cx="184731" cy="300082"/>
          </a:xfrm>
          <a:prstGeom prst="rect">
            <a:avLst/>
          </a:prstGeom>
          <a:noFill/>
        </p:spPr>
        <p:txBody>
          <a:bodyPr wrap="none" rtlCol="0">
            <a:spAutoFit/>
          </a:bodyPr>
          <a:lstStyle/>
          <a:p>
            <a:endParaRPr lang="it-IT" sz="1350">
              <a:solidFill>
                <a:prstClr val="black"/>
              </a:solidFill>
            </a:endParaRPr>
          </a:p>
        </p:txBody>
      </p:sp>
    </p:spTree>
    <p:extLst>
      <p:ext uri="{BB962C8B-B14F-4D97-AF65-F5344CB8AC3E}">
        <p14:creationId xmlns:p14="http://schemas.microsoft.com/office/powerpoint/2010/main" val="237108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127537349"/>
              </p:ext>
            </p:extLst>
          </p:nvPr>
        </p:nvGraphicFramePr>
        <p:xfrm>
          <a:off x="251520" y="1519024"/>
          <a:ext cx="8712968" cy="3474719"/>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720080">
                  <a:extLst>
                    <a:ext uri="{9D8B030D-6E8A-4147-A177-3AD203B41FA5}">
                      <a16:colId xmlns:a16="http://schemas.microsoft.com/office/drawing/2014/main" xmlns="" val="20003"/>
                    </a:ext>
                  </a:extLst>
                </a:gridCol>
                <a:gridCol w="1152128">
                  <a:extLst>
                    <a:ext uri="{9D8B030D-6E8A-4147-A177-3AD203B41FA5}">
                      <a16:colId xmlns:a16="http://schemas.microsoft.com/office/drawing/2014/main" xmlns="" val="20004"/>
                    </a:ext>
                  </a:extLst>
                </a:gridCol>
                <a:gridCol w="1512168">
                  <a:extLst>
                    <a:ext uri="{9D8B030D-6E8A-4147-A177-3AD203B41FA5}">
                      <a16:colId xmlns:a16="http://schemas.microsoft.com/office/drawing/2014/main" xmlns="" val="20005"/>
                    </a:ext>
                  </a:extLst>
                </a:gridCol>
                <a:gridCol w="2016224">
                  <a:extLst>
                    <a:ext uri="{9D8B030D-6E8A-4147-A177-3AD203B41FA5}">
                      <a16:colId xmlns:a16="http://schemas.microsoft.com/office/drawing/2014/main" xmlns="" val="20006"/>
                    </a:ext>
                  </a:extLst>
                </a:gridCol>
              </a:tblGrid>
              <a:tr h="370840">
                <a:tc>
                  <a:txBody>
                    <a:bodyPr/>
                    <a:lstStyle/>
                    <a:p>
                      <a:pPr algn="ctr"/>
                      <a:r>
                        <a:rPr lang="it-IT" sz="1800" smtClean="0">
                          <a:solidFill>
                            <a:schemeClr val="bg1"/>
                          </a:solidFill>
                        </a:rPr>
                        <a:t>Studies</a:t>
                      </a:r>
                    </a:p>
                  </a:txBody>
                  <a:tcPr/>
                </a:tc>
                <a:tc>
                  <a:txBody>
                    <a:bodyPr/>
                    <a:lstStyle/>
                    <a:p>
                      <a:pPr algn="ctr"/>
                      <a:r>
                        <a:rPr lang="it-IT" sz="1800" smtClean="0"/>
                        <a:t>Type</a:t>
                      </a:r>
                      <a:endParaRPr lang="it-IT" sz="1800"/>
                    </a:p>
                  </a:txBody>
                  <a:tcPr/>
                </a:tc>
                <a:tc>
                  <a:txBody>
                    <a:bodyPr/>
                    <a:lstStyle/>
                    <a:p>
                      <a:pPr algn="ctr"/>
                      <a:r>
                        <a:rPr lang="it-IT" sz="1800" smtClean="0"/>
                        <a:t>Treatment</a:t>
                      </a:r>
                    </a:p>
                    <a:p>
                      <a:pPr algn="ctr"/>
                      <a:r>
                        <a:rPr lang="it-IT" sz="1800" smtClean="0"/>
                        <a:t>Comparison</a:t>
                      </a:r>
                      <a:endParaRPr lang="it-IT" sz="1800"/>
                    </a:p>
                  </a:txBody>
                  <a:tcPr/>
                </a:tc>
                <a:tc>
                  <a:txBody>
                    <a:bodyPr/>
                    <a:lstStyle/>
                    <a:p>
                      <a:pPr algn="ctr"/>
                      <a:r>
                        <a:rPr lang="it-IT" sz="1800" smtClean="0"/>
                        <a:t>FU</a:t>
                      </a:r>
                      <a:endParaRPr lang="it-IT" sz="1800"/>
                    </a:p>
                  </a:txBody>
                  <a:tcPr/>
                </a:tc>
                <a:tc>
                  <a:txBody>
                    <a:bodyPr/>
                    <a:lstStyle/>
                    <a:p>
                      <a:pPr algn="ctr"/>
                      <a:r>
                        <a:rPr lang="it-IT" sz="1800" smtClean="0"/>
                        <a:t>Primary</a:t>
                      </a:r>
                    </a:p>
                    <a:p>
                      <a:pPr algn="ctr"/>
                      <a:r>
                        <a:rPr lang="it-IT" sz="1800" smtClean="0"/>
                        <a:t>Outcome</a:t>
                      </a:r>
                      <a:endParaRPr lang="it-IT" sz="1800"/>
                    </a:p>
                  </a:txBody>
                  <a:tcPr/>
                </a:tc>
                <a:tc>
                  <a:txBody>
                    <a:bodyPr/>
                    <a:lstStyle/>
                    <a:p>
                      <a:pPr algn="ctr"/>
                      <a:r>
                        <a:rPr lang="it-IT" sz="1800" smtClean="0"/>
                        <a:t>Results</a:t>
                      </a:r>
                    </a:p>
                    <a:p>
                      <a:pPr algn="ctr"/>
                      <a:endParaRPr lang="it-IT" sz="1800"/>
                    </a:p>
                  </a:txBody>
                  <a:tcPr/>
                </a:tc>
                <a:tc>
                  <a:txBody>
                    <a:bodyPr/>
                    <a:lstStyle/>
                    <a:p>
                      <a:pPr algn="ctr"/>
                      <a:r>
                        <a:rPr lang="it-IT" sz="1800" smtClean="0"/>
                        <a:t>Major</a:t>
                      </a:r>
                    </a:p>
                    <a:p>
                      <a:pPr algn="ctr"/>
                      <a:r>
                        <a:rPr lang="it-IT" sz="1800" smtClean="0"/>
                        <a:t>Bleeding</a:t>
                      </a:r>
                      <a:endParaRPr lang="it-IT" sz="1800"/>
                    </a:p>
                  </a:txBody>
                  <a:tcPr/>
                </a:tc>
                <a:extLst>
                  <a:ext uri="{0D108BD9-81ED-4DB2-BD59-A6C34878D82A}">
                    <a16:rowId xmlns:a16="http://schemas.microsoft.com/office/drawing/2014/main" xmlns="" val="10000"/>
                  </a:ext>
                </a:extLst>
              </a:tr>
              <a:tr h="370840">
                <a:tc>
                  <a:txBody>
                    <a:bodyPr/>
                    <a:lstStyle/>
                    <a:p>
                      <a:pPr algn="ctr"/>
                      <a:endParaRPr lang="it-IT" sz="1400" smtClean="0"/>
                    </a:p>
                    <a:p>
                      <a:pPr algn="ctr"/>
                      <a:r>
                        <a:rPr lang="it-IT" sz="1400" smtClean="0"/>
                        <a:t>RELY</a:t>
                      </a:r>
                      <a:r>
                        <a:rPr lang="it-IT" sz="1400" baseline="30000" smtClean="0"/>
                        <a:t>1</a:t>
                      </a:r>
                      <a:endParaRPr lang="it-IT" sz="1400"/>
                    </a:p>
                  </a:txBody>
                  <a:tcPr>
                    <a:solidFill>
                      <a:srgbClr val="FCFFEB"/>
                    </a:solidFill>
                  </a:tcPr>
                </a:tc>
                <a:tc>
                  <a:txBody>
                    <a:bodyPr/>
                    <a:lstStyle/>
                    <a:p>
                      <a:pPr algn="ctr"/>
                      <a:endParaRPr lang="it-IT" sz="1200" smtClean="0"/>
                    </a:p>
                    <a:p>
                      <a:pPr algn="ctr"/>
                      <a:r>
                        <a:rPr lang="it-IT" sz="1200" smtClean="0"/>
                        <a:t>Post-hoc</a:t>
                      </a:r>
                    </a:p>
                    <a:p>
                      <a:pPr algn="ctr"/>
                      <a:r>
                        <a:rPr lang="it-IT" sz="1200" smtClean="0"/>
                        <a:t>from CRT</a:t>
                      </a:r>
                      <a:endParaRPr lang="it-IT" sz="1200"/>
                    </a:p>
                  </a:txBody>
                  <a:tcPr>
                    <a:solidFill>
                      <a:srgbClr val="FCFFEB"/>
                    </a:solidFill>
                  </a:tcPr>
                </a:tc>
                <a:tc>
                  <a:txBody>
                    <a:bodyPr/>
                    <a:lstStyle/>
                    <a:p>
                      <a:endParaRPr lang="it-IT" sz="1200" smtClean="0"/>
                    </a:p>
                    <a:p>
                      <a:pPr algn="ctr"/>
                      <a:r>
                        <a:rPr lang="it-IT" sz="1200" smtClean="0"/>
                        <a:t>DABI</a:t>
                      </a:r>
                      <a:r>
                        <a:rPr lang="it-IT" sz="1200" baseline="0" smtClean="0"/>
                        <a:t> 110/150 mg </a:t>
                      </a:r>
                    </a:p>
                    <a:p>
                      <a:pPr algn="ctr"/>
                      <a:r>
                        <a:rPr lang="it-IT" sz="1200" baseline="0" smtClean="0"/>
                        <a:t>vs WKA</a:t>
                      </a:r>
                      <a:endParaRPr lang="it-IT" sz="1200"/>
                    </a:p>
                  </a:txBody>
                  <a:tcPr>
                    <a:solidFill>
                      <a:srgbClr val="FCFFEB"/>
                    </a:solidFill>
                  </a:tcPr>
                </a:tc>
                <a:tc>
                  <a:txBody>
                    <a:bodyPr/>
                    <a:lstStyle/>
                    <a:p>
                      <a:pPr algn="ctr"/>
                      <a:endParaRPr lang="it-IT" sz="1400" smtClean="0"/>
                    </a:p>
                    <a:p>
                      <a:pPr algn="ctr"/>
                      <a:r>
                        <a:rPr lang="it-IT" sz="1400" smtClean="0"/>
                        <a:t>2</a:t>
                      </a:r>
                      <a:endParaRPr lang="it-IT" sz="1400"/>
                    </a:p>
                  </a:txBody>
                  <a:tcPr>
                    <a:solidFill>
                      <a:srgbClr val="FCFFEB"/>
                    </a:solidFill>
                  </a:tcPr>
                </a:tc>
                <a:tc>
                  <a:txBody>
                    <a:bodyPr/>
                    <a:lstStyle/>
                    <a:p>
                      <a:pPr algn="ctr"/>
                      <a:endParaRPr lang="it-IT" sz="1400" smtClean="0"/>
                    </a:p>
                    <a:p>
                      <a:pPr algn="ctr"/>
                      <a:r>
                        <a:rPr lang="it-IT" sz="1400" smtClean="0"/>
                        <a:t>Stroke/SEE</a:t>
                      </a:r>
                      <a:endParaRPr lang="it-IT" sz="1400"/>
                    </a:p>
                  </a:txBody>
                  <a:tcPr>
                    <a:solidFill>
                      <a:srgbClr val="FCFFEB"/>
                    </a:solidFill>
                  </a:tcPr>
                </a:tc>
                <a:tc>
                  <a:txBody>
                    <a:bodyPr/>
                    <a:lstStyle/>
                    <a:p>
                      <a:pPr algn="ctr"/>
                      <a:r>
                        <a:rPr lang="it-IT" sz="1200" smtClean="0"/>
                        <a:t>110 mg: </a:t>
                      </a:r>
                    </a:p>
                    <a:p>
                      <a:pPr algn="ctr"/>
                      <a:r>
                        <a:rPr lang="it-IT" sz="1200" smtClean="0"/>
                        <a:t>HR 0.88 (0.66-1.17)</a:t>
                      </a:r>
                    </a:p>
                    <a:p>
                      <a:pPr algn="ctr"/>
                      <a:r>
                        <a:rPr lang="it-IT" sz="1200" smtClean="0"/>
                        <a:t>150 mg:</a:t>
                      </a:r>
                    </a:p>
                    <a:p>
                      <a:pPr algn="ctr"/>
                      <a:r>
                        <a:rPr lang="it-IT" sz="1200" smtClean="0"/>
                        <a:t>HR 0.67 (0.49-0.9)</a:t>
                      </a:r>
                      <a:endParaRPr lang="it-IT" sz="1200"/>
                    </a:p>
                  </a:txBody>
                  <a:tcPr>
                    <a:solidFill>
                      <a:srgbClr val="FCFFEB"/>
                    </a:solidFill>
                  </a:tcPr>
                </a:tc>
                <a:tc>
                  <a:txBody>
                    <a:bodyPr/>
                    <a:lstStyle/>
                    <a:p>
                      <a:r>
                        <a:rPr lang="it-IT" sz="1200" smtClean="0"/>
                        <a:t>110 mg:</a:t>
                      </a:r>
                    </a:p>
                    <a:p>
                      <a:r>
                        <a:rPr lang="it-IT" sz="1200" smtClean="0"/>
                        <a:t>4.4% yr vs 4.4% yr, p=0.89</a:t>
                      </a:r>
                    </a:p>
                    <a:p>
                      <a:r>
                        <a:rPr lang="it-IT" sz="1200" smtClean="0"/>
                        <a:t>150 mg:</a:t>
                      </a:r>
                    </a:p>
                    <a:p>
                      <a:r>
                        <a:rPr lang="it-IT" sz="1200" smtClean="0"/>
                        <a:t>5.1% yr vs 4.4% yr, </a:t>
                      </a:r>
                      <a:r>
                        <a:rPr lang="it-IT" sz="1200" b="1" smtClean="0">
                          <a:solidFill>
                            <a:srgbClr val="C00000"/>
                          </a:solidFill>
                        </a:rPr>
                        <a:t>p=</a:t>
                      </a:r>
                      <a:r>
                        <a:rPr lang="it-IT" sz="1200" b="1" baseline="0" smtClean="0">
                          <a:solidFill>
                            <a:srgbClr val="C00000"/>
                          </a:solidFill>
                        </a:rPr>
                        <a:t>0.07</a:t>
                      </a:r>
                      <a:endParaRPr lang="it-IT" sz="1200" b="1">
                        <a:solidFill>
                          <a:srgbClr val="C00000"/>
                        </a:solidFill>
                      </a:endParaRPr>
                    </a:p>
                  </a:txBody>
                  <a:tcPr>
                    <a:solidFill>
                      <a:srgbClr val="FCFFEB"/>
                    </a:solidFill>
                  </a:tcPr>
                </a:tc>
                <a:extLst>
                  <a:ext uri="{0D108BD9-81ED-4DB2-BD59-A6C34878D82A}">
                    <a16:rowId xmlns:a16="http://schemas.microsoft.com/office/drawing/2014/main" xmlns="" val="10001"/>
                  </a:ext>
                </a:extLst>
              </a:tr>
              <a:tr h="370840">
                <a:tc>
                  <a:txBody>
                    <a:bodyPr/>
                    <a:lstStyle/>
                    <a:p>
                      <a:pPr algn="ctr"/>
                      <a:endParaRPr lang="it-IT" sz="1400" smtClean="0"/>
                    </a:p>
                    <a:p>
                      <a:pPr algn="ctr"/>
                      <a:r>
                        <a:rPr lang="it-IT" sz="1400" smtClean="0"/>
                        <a:t>ROCKET</a:t>
                      </a:r>
                    </a:p>
                    <a:p>
                      <a:pPr algn="ctr"/>
                      <a:r>
                        <a:rPr lang="it-IT" sz="1400" smtClean="0"/>
                        <a:t>AF</a:t>
                      </a:r>
                      <a:r>
                        <a:rPr lang="it-IT" sz="1400" baseline="30000" smtClean="0"/>
                        <a:t>2</a:t>
                      </a:r>
                      <a:endParaRPr lang="it-IT" sz="1400"/>
                    </a:p>
                  </a:txBody>
                  <a:tcPr>
                    <a:solidFill>
                      <a:srgbClr val="FCFF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Post-hoc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from CRT</a:t>
                      </a:r>
                    </a:p>
                  </a:txBody>
                  <a:tcPr>
                    <a:solidFill>
                      <a:srgbClr val="FCFFEB"/>
                    </a:solidFill>
                  </a:tcPr>
                </a:tc>
                <a:tc>
                  <a:txBody>
                    <a:bodyPr/>
                    <a:lstStyle/>
                    <a:p>
                      <a:pPr algn="ctr"/>
                      <a:endParaRPr lang="it-IT" sz="1200" smtClean="0"/>
                    </a:p>
                    <a:p>
                      <a:pPr algn="ctr"/>
                      <a:r>
                        <a:rPr lang="it-IT" sz="1200" smtClean="0"/>
                        <a:t>Riva 20 </a:t>
                      </a:r>
                      <a:r>
                        <a:rPr lang="it-IT" sz="1200" baseline="0" smtClean="0"/>
                        <a:t>mg </a:t>
                      </a:r>
                    </a:p>
                    <a:p>
                      <a:pPr algn="ctr"/>
                      <a:r>
                        <a:rPr lang="it-IT" sz="1200" baseline="0" smtClean="0"/>
                        <a:t>vs WKA</a:t>
                      </a:r>
                      <a:endParaRPr lang="it-IT" sz="1200"/>
                    </a:p>
                  </a:txBody>
                  <a:tcPr>
                    <a:solidFill>
                      <a:srgbClr val="FCFFEB"/>
                    </a:solidFill>
                  </a:tcPr>
                </a:tc>
                <a:tc>
                  <a:txBody>
                    <a:bodyPr/>
                    <a:lstStyle/>
                    <a:p>
                      <a:pPr algn="ctr"/>
                      <a:endParaRPr lang="it-IT" sz="1400" smtClean="0"/>
                    </a:p>
                    <a:p>
                      <a:pPr algn="ctr"/>
                      <a:r>
                        <a:rPr lang="it-IT" sz="1400" smtClean="0"/>
                        <a:t>2</a:t>
                      </a:r>
                    </a:p>
                    <a:p>
                      <a:pPr algn="ctr"/>
                      <a:endParaRPr lang="it-IT" sz="1400"/>
                    </a:p>
                  </a:txBody>
                  <a:tcPr>
                    <a:solidFill>
                      <a:srgbClr val="FCFFEB"/>
                    </a:solidFill>
                  </a:tcPr>
                </a:tc>
                <a:tc>
                  <a:txBody>
                    <a:bodyPr/>
                    <a:lstStyle/>
                    <a:p>
                      <a:pPr algn="ctr"/>
                      <a:endParaRPr lang="it-IT" sz="1400" smtClean="0"/>
                    </a:p>
                    <a:p>
                      <a:pPr algn="ctr"/>
                      <a:r>
                        <a:rPr lang="it-IT" sz="1400" smtClean="0"/>
                        <a:t>Stroke/SEE</a:t>
                      </a:r>
                      <a:endParaRPr lang="it-IT" sz="1400"/>
                    </a:p>
                  </a:txBody>
                  <a:tcPr>
                    <a:solidFill>
                      <a:srgbClr val="FCFFEB"/>
                    </a:solidFill>
                  </a:tcPr>
                </a:tc>
                <a:tc>
                  <a:txBody>
                    <a:bodyPr/>
                    <a:lstStyle/>
                    <a:p>
                      <a:pPr algn="ctr"/>
                      <a:endParaRPr lang="it-IT" sz="1200" smtClean="0"/>
                    </a:p>
                    <a:p>
                      <a:pPr algn="ctr"/>
                      <a:r>
                        <a:rPr lang="it-IT" sz="1200" smtClean="0"/>
                        <a:t>HR 0.8 (0.63-1.02)</a:t>
                      </a:r>
                      <a:endParaRPr lang="it-IT" sz="1200"/>
                    </a:p>
                  </a:txBody>
                  <a:tcPr>
                    <a:solidFill>
                      <a:srgbClr val="FCFFEB"/>
                    </a:solidFill>
                  </a:tcPr>
                </a:tc>
                <a:tc>
                  <a:txBody>
                    <a:bodyPr/>
                    <a:lstStyle/>
                    <a:p>
                      <a:pPr algn="ctr"/>
                      <a:endParaRPr lang="it-IT" sz="1200" smtClean="0">
                        <a:solidFill>
                          <a:schemeClr val="tx1"/>
                        </a:solidFill>
                      </a:endParaRPr>
                    </a:p>
                    <a:p>
                      <a:pPr algn="ctr"/>
                      <a:r>
                        <a:rPr lang="it-IT" sz="1200" smtClean="0">
                          <a:solidFill>
                            <a:schemeClr val="tx1"/>
                          </a:solidFill>
                        </a:rPr>
                        <a:t>4.9% yr vs 4.4% yr</a:t>
                      </a:r>
                    </a:p>
                    <a:p>
                      <a:pPr algn="ctr"/>
                      <a:r>
                        <a:rPr lang="it-IT" sz="1200" smtClean="0">
                          <a:solidFill>
                            <a:schemeClr val="tx1"/>
                          </a:solidFill>
                        </a:rPr>
                        <a:t>HR 1.11 (0.9-1.34)</a:t>
                      </a:r>
                      <a:endParaRPr lang="it-IT" sz="1200">
                        <a:solidFill>
                          <a:schemeClr val="tx1"/>
                        </a:solidFill>
                      </a:endParaRPr>
                    </a:p>
                  </a:txBody>
                  <a:tcPr>
                    <a:solidFill>
                      <a:srgbClr val="FCFFEB"/>
                    </a:solidFill>
                  </a:tcPr>
                </a:tc>
                <a:extLst>
                  <a:ext uri="{0D108BD9-81ED-4DB2-BD59-A6C34878D82A}">
                    <a16:rowId xmlns:a16="http://schemas.microsoft.com/office/drawing/2014/main" xmlns="" val="10002"/>
                  </a:ext>
                </a:extLst>
              </a:tr>
              <a:tr h="370840">
                <a:tc>
                  <a:txBody>
                    <a:bodyPr/>
                    <a:lstStyle/>
                    <a:p>
                      <a:pPr algn="ctr"/>
                      <a:endParaRPr lang="it-IT" sz="1400" smtClean="0"/>
                    </a:p>
                    <a:p>
                      <a:pPr algn="ctr"/>
                      <a:r>
                        <a:rPr lang="it-IT" sz="1400" smtClean="0"/>
                        <a:t>ARISTOTLE</a:t>
                      </a:r>
                      <a:r>
                        <a:rPr lang="it-IT" sz="1400" baseline="30000" smtClean="0"/>
                        <a:t>3</a:t>
                      </a:r>
                      <a:endParaRPr lang="it-IT" sz="1400"/>
                    </a:p>
                  </a:txBody>
                  <a:tcPr>
                    <a:solidFill>
                      <a:srgbClr val="FCFF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Post-hoc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from CRT</a:t>
                      </a:r>
                    </a:p>
                  </a:txBody>
                  <a:tcPr>
                    <a:solidFill>
                      <a:srgbClr val="FCFFEB"/>
                    </a:solidFill>
                  </a:tcPr>
                </a:tc>
                <a:tc>
                  <a:txBody>
                    <a:bodyPr/>
                    <a:lstStyle/>
                    <a:p>
                      <a:pPr algn="ctr"/>
                      <a:endParaRPr lang="it-IT" sz="1200" smtClean="0"/>
                    </a:p>
                    <a:p>
                      <a:pPr algn="ctr"/>
                      <a:r>
                        <a:rPr lang="it-IT" sz="1200" smtClean="0"/>
                        <a:t>Api 5</a:t>
                      </a:r>
                      <a:r>
                        <a:rPr lang="it-IT" sz="1200" baseline="0" smtClean="0"/>
                        <a:t> mg </a:t>
                      </a:r>
                    </a:p>
                    <a:p>
                      <a:pPr algn="ctr"/>
                      <a:r>
                        <a:rPr lang="it-IT" sz="1200" baseline="0" smtClean="0"/>
                        <a:t>vs WKA</a:t>
                      </a:r>
                      <a:endParaRPr lang="it-IT" sz="1200"/>
                    </a:p>
                  </a:txBody>
                  <a:tcPr>
                    <a:solidFill>
                      <a:srgbClr val="FCFFEB"/>
                    </a:solidFill>
                  </a:tcPr>
                </a:tc>
                <a:tc>
                  <a:txBody>
                    <a:bodyPr/>
                    <a:lstStyle/>
                    <a:p>
                      <a:pPr algn="ctr"/>
                      <a:endParaRPr lang="it-IT" sz="1400" smtClean="0"/>
                    </a:p>
                    <a:p>
                      <a:pPr algn="ctr"/>
                      <a:r>
                        <a:rPr lang="it-IT" sz="1400" smtClean="0"/>
                        <a:t>1.8</a:t>
                      </a:r>
                      <a:endParaRPr lang="it-IT" sz="1400"/>
                    </a:p>
                  </a:txBody>
                  <a:tcPr>
                    <a:solidFill>
                      <a:srgbClr val="FCFFEB"/>
                    </a:solidFill>
                  </a:tcPr>
                </a:tc>
                <a:tc>
                  <a:txBody>
                    <a:bodyPr/>
                    <a:lstStyle/>
                    <a:p>
                      <a:pPr algn="ctr"/>
                      <a:endParaRPr lang="it-IT" sz="1400" smtClean="0"/>
                    </a:p>
                    <a:p>
                      <a:pPr algn="ctr"/>
                      <a:r>
                        <a:rPr lang="it-IT" sz="1400" smtClean="0"/>
                        <a:t>Stroke/SEE</a:t>
                      </a:r>
                      <a:endParaRPr lang="it-IT" sz="1400"/>
                    </a:p>
                  </a:txBody>
                  <a:tcPr>
                    <a:solidFill>
                      <a:srgbClr val="FCFFEB"/>
                    </a:solidFill>
                  </a:tcPr>
                </a:tc>
                <a:tc>
                  <a:txBody>
                    <a:bodyPr/>
                    <a:lstStyle/>
                    <a:p>
                      <a:pPr algn="ctr"/>
                      <a:endParaRPr lang="it-IT" sz="1200" smtClean="0"/>
                    </a:p>
                    <a:p>
                      <a:pPr algn="ctr"/>
                      <a:r>
                        <a:rPr lang="it-IT" sz="1200" smtClean="0"/>
                        <a:t>HR 0.71 (0.53-0.95)</a:t>
                      </a:r>
                      <a:endParaRPr lang="it-IT" sz="1200"/>
                    </a:p>
                  </a:txBody>
                  <a:tcPr>
                    <a:solidFill>
                      <a:srgbClr val="FCFFEB"/>
                    </a:solidFill>
                  </a:tcPr>
                </a:tc>
                <a:tc>
                  <a:txBody>
                    <a:bodyPr/>
                    <a:lstStyle/>
                    <a:p>
                      <a:pPr algn="ctr"/>
                      <a:endParaRPr lang="it-IT" sz="1200" smtClean="0"/>
                    </a:p>
                    <a:p>
                      <a:pPr algn="ctr"/>
                      <a:r>
                        <a:rPr lang="it-IT" sz="1200" smtClean="0"/>
                        <a:t>3.3% yr vs 5.2</a:t>
                      </a:r>
                      <a:r>
                        <a:rPr lang="it-IT" sz="1200" baseline="0" smtClean="0"/>
                        <a:t>% yr,</a:t>
                      </a:r>
                      <a:r>
                        <a:rPr lang="it-IT" sz="1200" b="1" baseline="0" smtClean="0">
                          <a:solidFill>
                            <a:srgbClr val="C00000"/>
                          </a:solidFill>
                        </a:rPr>
                        <a:t> p&lt;0.05</a:t>
                      </a:r>
                      <a:endParaRPr lang="it-IT" sz="1200" b="1">
                        <a:solidFill>
                          <a:srgbClr val="C00000"/>
                        </a:solidFill>
                      </a:endParaRPr>
                    </a:p>
                  </a:txBody>
                  <a:tcPr>
                    <a:solidFill>
                      <a:srgbClr val="FCFFEB"/>
                    </a:solidFill>
                  </a:tcPr>
                </a:tc>
                <a:extLst>
                  <a:ext uri="{0D108BD9-81ED-4DB2-BD59-A6C34878D82A}">
                    <a16:rowId xmlns:a16="http://schemas.microsoft.com/office/drawing/2014/main" xmlns="" val="10003"/>
                  </a:ext>
                </a:extLst>
              </a:tr>
              <a:tr h="370840">
                <a:tc>
                  <a:txBody>
                    <a:bodyPr/>
                    <a:lstStyle/>
                    <a:p>
                      <a:pPr algn="ctr"/>
                      <a:endParaRPr lang="it-IT" sz="1400" smtClean="0"/>
                    </a:p>
                    <a:p>
                      <a:pPr algn="ctr"/>
                      <a:r>
                        <a:rPr lang="it-IT" sz="1400" smtClean="0"/>
                        <a:t>ENGAGE AF</a:t>
                      </a:r>
                      <a:r>
                        <a:rPr lang="it-IT" sz="1400" baseline="30000" smtClean="0"/>
                        <a:t>4</a:t>
                      </a:r>
                      <a:endParaRPr lang="it-IT" sz="1400"/>
                    </a:p>
                  </a:txBody>
                  <a:tcPr>
                    <a:solidFill>
                      <a:srgbClr val="FCFF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Post-hoc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solidFill>
                          <a:effectLst/>
                          <a:uLnTx/>
                          <a:uFillTx/>
                          <a:latin typeface="+mn-lt"/>
                          <a:ea typeface="+mn-ea"/>
                          <a:cs typeface="+mn-cs"/>
                        </a:rPr>
                        <a:t>from CRT</a:t>
                      </a:r>
                    </a:p>
                  </a:txBody>
                  <a:tcPr>
                    <a:solidFill>
                      <a:srgbClr val="FCFFEB"/>
                    </a:solidFill>
                  </a:tcPr>
                </a:tc>
                <a:tc>
                  <a:txBody>
                    <a:bodyPr/>
                    <a:lstStyle/>
                    <a:p>
                      <a:pPr algn="ctr"/>
                      <a:endParaRPr lang="it-IT" sz="1200" smtClean="0"/>
                    </a:p>
                    <a:p>
                      <a:pPr algn="ctr"/>
                      <a:r>
                        <a:rPr lang="it-IT" sz="1200" smtClean="0"/>
                        <a:t>EDO 60 </a:t>
                      </a:r>
                      <a:r>
                        <a:rPr lang="it-IT" sz="1200" baseline="0" smtClean="0"/>
                        <a:t>mg </a:t>
                      </a:r>
                    </a:p>
                    <a:p>
                      <a:pPr algn="ctr"/>
                      <a:r>
                        <a:rPr lang="it-IT" sz="1200" baseline="0" smtClean="0"/>
                        <a:t>vs WKA</a:t>
                      </a:r>
                      <a:endParaRPr lang="it-IT" sz="1200"/>
                    </a:p>
                  </a:txBody>
                  <a:tcPr>
                    <a:solidFill>
                      <a:srgbClr val="FCFFEB"/>
                    </a:solidFill>
                  </a:tcPr>
                </a:tc>
                <a:tc>
                  <a:txBody>
                    <a:bodyPr/>
                    <a:lstStyle/>
                    <a:p>
                      <a:pPr algn="ctr"/>
                      <a:endParaRPr lang="it-IT" sz="1400" smtClean="0"/>
                    </a:p>
                    <a:p>
                      <a:pPr algn="ctr"/>
                      <a:r>
                        <a:rPr lang="it-IT" sz="1400" smtClean="0"/>
                        <a:t>2.8</a:t>
                      </a:r>
                      <a:endParaRPr lang="it-IT" sz="1400"/>
                    </a:p>
                  </a:txBody>
                  <a:tcPr>
                    <a:solidFill>
                      <a:srgbClr val="FCFFEB"/>
                    </a:solidFill>
                  </a:tcPr>
                </a:tc>
                <a:tc>
                  <a:txBody>
                    <a:bodyPr/>
                    <a:lstStyle/>
                    <a:p>
                      <a:pPr algn="ctr"/>
                      <a:endParaRPr lang="it-IT" sz="1400" smtClean="0"/>
                    </a:p>
                    <a:p>
                      <a:pPr algn="ctr"/>
                      <a:r>
                        <a:rPr lang="it-IT" sz="1400" smtClean="0"/>
                        <a:t>Stroke/SEE</a:t>
                      </a:r>
                      <a:endParaRPr lang="it-IT" sz="1400"/>
                    </a:p>
                  </a:txBody>
                  <a:tcPr>
                    <a:solidFill>
                      <a:srgbClr val="FCFFEB"/>
                    </a:solidFill>
                  </a:tcPr>
                </a:tc>
                <a:tc>
                  <a:txBody>
                    <a:bodyPr/>
                    <a:lstStyle/>
                    <a:p>
                      <a:pPr algn="ctr"/>
                      <a:endParaRPr lang="it-IT" sz="1200" smtClean="0"/>
                    </a:p>
                    <a:p>
                      <a:pPr algn="ctr"/>
                      <a:r>
                        <a:rPr lang="it-IT" sz="1200" smtClean="0"/>
                        <a:t>HR 0.83 (0.66-1.04)</a:t>
                      </a:r>
                      <a:endParaRPr lang="it-IT" sz="1200"/>
                    </a:p>
                  </a:txBody>
                  <a:tcPr>
                    <a:solidFill>
                      <a:srgbClr val="FCFFEB"/>
                    </a:solidFill>
                  </a:tcPr>
                </a:tc>
                <a:tc>
                  <a:txBody>
                    <a:bodyPr/>
                    <a:lstStyle/>
                    <a:p>
                      <a:pPr algn="ctr"/>
                      <a:endParaRPr lang="it-IT" sz="1200" smtClean="0"/>
                    </a:p>
                    <a:p>
                      <a:pPr algn="ctr"/>
                      <a:r>
                        <a:rPr lang="it-IT" sz="1200" smtClean="0"/>
                        <a:t>4.0% vs 4.8% yr, </a:t>
                      </a:r>
                      <a:r>
                        <a:rPr lang="it-IT" sz="1200" b="1" smtClean="0">
                          <a:solidFill>
                            <a:srgbClr val="C00000"/>
                          </a:solidFill>
                        </a:rPr>
                        <a:t>p&lt;0.05</a:t>
                      </a:r>
                      <a:endParaRPr lang="it-IT" sz="1200" b="1">
                        <a:solidFill>
                          <a:srgbClr val="C00000"/>
                        </a:solidFill>
                      </a:endParaRPr>
                    </a:p>
                  </a:txBody>
                  <a:tcPr>
                    <a:solidFill>
                      <a:srgbClr val="FCFFEB"/>
                    </a:solidFill>
                  </a:tcPr>
                </a:tc>
                <a:extLst>
                  <a:ext uri="{0D108BD9-81ED-4DB2-BD59-A6C34878D82A}">
                    <a16:rowId xmlns:a16="http://schemas.microsoft.com/office/drawing/2014/main" xmlns="" val="10004"/>
                  </a:ext>
                </a:extLst>
              </a:tr>
            </a:tbl>
          </a:graphicData>
        </a:graphic>
      </p:graphicFrame>
      <p:sp>
        <p:nvSpPr>
          <p:cNvPr id="3" name="CasellaDiTesto 2"/>
          <p:cNvSpPr txBox="1"/>
          <p:nvPr/>
        </p:nvSpPr>
        <p:spPr>
          <a:xfrm>
            <a:off x="3275856" y="5066020"/>
            <a:ext cx="7560840" cy="523220"/>
          </a:xfrm>
          <a:prstGeom prst="rect">
            <a:avLst/>
          </a:prstGeom>
          <a:noFill/>
        </p:spPr>
        <p:txBody>
          <a:bodyPr wrap="square" rtlCol="0">
            <a:spAutoFit/>
          </a:bodyPr>
          <a:lstStyle/>
          <a:p>
            <a:pPr marL="342900" indent="-342900">
              <a:buFont typeface="+mj-lt"/>
              <a:buAutoNum type="arabicPeriod"/>
            </a:pPr>
            <a:r>
              <a:rPr lang="it-IT" sz="1400" smtClean="0"/>
              <a:t>Eikelboom Jw wt al Circulation 2011  2. Halperin JL et al Circulation 2014</a:t>
            </a:r>
          </a:p>
          <a:p>
            <a:r>
              <a:rPr lang="it-IT" sz="1400" smtClean="0"/>
              <a:t>3.     Halvorsen S et al EHJ 2014  4. Kato ET et al J Am Heart Assoc 2016</a:t>
            </a:r>
            <a:endParaRPr lang="it-IT" sz="1400"/>
          </a:p>
        </p:txBody>
      </p:sp>
      <p:sp>
        <p:nvSpPr>
          <p:cNvPr id="4" name="Rectangle 2"/>
          <p:cNvSpPr txBox="1">
            <a:spLocks noChangeArrowheads="1"/>
          </p:cNvSpPr>
          <p:nvPr/>
        </p:nvSpPr>
        <p:spPr>
          <a:xfrm>
            <a:off x="609601" y="174168"/>
            <a:ext cx="8186056" cy="798287"/>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b="1" smtClean="0">
                <a:solidFill>
                  <a:srgbClr val="0070C0"/>
                </a:solidFill>
                <a:effectLst>
                  <a:outerShdw blurRad="38100" dist="38100" dir="2700000" algn="tl">
                    <a:srgbClr val="000000">
                      <a:alpha val="43137"/>
                    </a:srgbClr>
                  </a:outerShdw>
                </a:effectLst>
              </a:rPr>
              <a:t>Analisi post-hoc TCR sui DOAC</a:t>
            </a:r>
            <a:endParaRPr lang="it-IT" sz="3200" b="1" dirty="0" smtClean="0">
              <a:solidFill>
                <a:srgbClr val="0070C0"/>
              </a:solidFill>
              <a:effectLst>
                <a:outerShdw blurRad="38100" dist="38100" dir="2700000" algn="tl">
                  <a:srgbClr val="000000">
                    <a:alpha val="43137"/>
                  </a:srgbClr>
                </a:outerShdw>
              </a:effectLst>
            </a:endParaRPr>
          </a:p>
        </p:txBody>
      </p:sp>
      <p:sp>
        <p:nvSpPr>
          <p:cNvPr id="5" name="Rettangolo 4"/>
          <p:cNvSpPr/>
          <p:nvPr/>
        </p:nvSpPr>
        <p:spPr>
          <a:xfrm>
            <a:off x="-306288" y="6066472"/>
            <a:ext cx="8622704" cy="369332"/>
          </a:xfrm>
          <a:prstGeom prst="rect">
            <a:avLst/>
          </a:prstGeom>
        </p:spPr>
        <p:txBody>
          <a:bodyPr wrap="square">
            <a:spAutoFit/>
          </a:bodyPr>
          <a:lstStyle/>
          <a:p>
            <a:r>
              <a:rPr lang="en-US"/>
              <a:t> </a:t>
            </a:r>
            <a:endParaRPr lang="it-IT"/>
          </a:p>
        </p:txBody>
      </p:sp>
      <p:sp>
        <p:nvSpPr>
          <p:cNvPr id="9" name="Freccia in giù 8"/>
          <p:cNvSpPr/>
          <p:nvPr/>
        </p:nvSpPr>
        <p:spPr>
          <a:xfrm>
            <a:off x="5940152" y="1124744"/>
            <a:ext cx="576064" cy="2880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a:off x="7668344" y="1124744"/>
            <a:ext cx="576064" cy="28803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51602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solidFill>
                  <a:srgbClr val="FF0000"/>
                </a:solidFill>
              </a:rPr>
              <a:t>2018 </a:t>
            </a:r>
            <a:r>
              <a:rPr lang="it-IT" sz="2800" dirty="0" err="1" smtClean="0">
                <a:solidFill>
                  <a:srgbClr val="FF0000"/>
                </a:solidFill>
              </a:rPr>
              <a:t>European</a:t>
            </a:r>
            <a:r>
              <a:rPr lang="it-IT" sz="2800" dirty="0" smtClean="0">
                <a:solidFill>
                  <a:srgbClr val="FF0000"/>
                </a:solidFill>
              </a:rPr>
              <a:t> </a:t>
            </a:r>
            <a:r>
              <a:rPr lang="it-IT" sz="2800" dirty="0" err="1" smtClean="0">
                <a:solidFill>
                  <a:srgbClr val="FF0000"/>
                </a:solidFill>
              </a:rPr>
              <a:t>Heart</a:t>
            </a:r>
            <a:r>
              <a:rPr lang="it-IT" sz="2800" dirty="0" smtClean="0">
                <a:solidFill>
                  <a:srgbClr val="FF0000"/>
                </a:solidFill>
              </a:rPr>
              <a:t> </a:t>
            </a:r>
            <a:r>
              <a:rPr lang="it-IT" sz="2800" dirty="0" err="1" smtClean="0">
                <a:solidFill>
                  <a:srgbClr val="FF0000"/>
                </a:solidFill>
              </a:rPr>
              <a:t>Rhythm</a:t>
            </a:r>
            <a:r>
              <a:rPr lang="it-IT" sz="2800" dirty="0" smtClean="0">
                <a:solidFill>
                  <a:srgbClr val="FF0000"/>
                </a:solidFill>
              </a:rPr>
              <a:t> </a:t>
            </a:r>
            <a:r>
              <a:rPr lang="it-IT" sz="2800" dirty="0" err="1" smtClean="0">
                <a:solidFill>
                  <a:srgbClr val="FF0000"/>
                </a:solidFill>
              </a:rPr>
              <a:t>Association</a:t>
            </a:r>
            <a:r>
              <a:rPr lang="it-IT" sz="2800" dirty="0" smtClean="0">
                <a:solidFill>
                  <a:srgbClr val="FF0000"/>
                </a:solidFill>
              </a:rPr>
              <a:t> </a:t>
            </a:r>
            <a:r>
              <a:rPr lang="it-IT" sz="2800" dirty="0" err="1" smtClean="0">
                <a:solidFill>
                  <a:srgbClr val="FF0000"/>
                </a:solidFill>
              </a:rPr>
              <a:t>Practial</a:t>
            </a:r>
            <a:r>
              <a:rPr lang="it-IT" sz="2800" dirty="0" smtClean="0">
                <a:solidFill>
                  <a:srgbClr val="FF0000"/>
                </a:solidFill>
              </a:rPr>
              <a:t> Guide on the use of non-</a:t>
            </a:r>
            <a:r>
              <a:rPr lang="it-IT" sz="2800" dirty="0" err="1" smtClean="0">
                <a:solidFill>
                  <a:srgbClr val="FF0000"/>
                </a:solidFill>
              </a:rPr>
              <a:t>vitamin</a:t>
            </a:r>
            <a:r>
              <a:rPr lang="it-IT" sz="2800" dirty="0">
                <a:solidFill>
                  <a:srgbClr val="FF0000"/>
                </a:solidFill>
              </a:rPr>
              <a:t> </a:t>
            </a:r>
            <a:r>
              <a:rPr lang="it-IT" sz="2800" dirty="0" smtClean="0">
                <a:solidFill>
                  <a:srgbClr val="FF0000"/>
                </a:solidFill>
              </a:rPr>
              <a:t>K </a:t>
            </a:r>
            <a:r>
              <a:rPr lang="it-IT" sz="2800" dirty="0" err="1" smtClean="0">
                <a:solidFill>
                  <a:srgbClr val="FF0000"/>
                </a:solidFill>
              </a:rPr>
              <a:t>antagonist</a:t>
            </a:r>
            <a:r>
              <a:rPr lang="it-IT" sz="2800" dirty="0" smtClean="0">
                <a:solidFill>
                  <a:srgbClr val="FF0000"/>
                </a:solidFill>
              </a:rPr>
              <a:t> </a:t>
            </a:r>
            <a:r>
              <a:rPr lang="it-IT" sz="2800" dirty="0" err="1" smtClean="0">
                <a:solidFill>
                  <a:srgbClr val="FF0000"/>
                </a:solidFill>
              </a:rPr>
              <a:t>oral</a:t>
            </a:r>
            <a:r>
              <a:rPr lang="it-IT" sz="2800" dirty="0" smtClean="0">
                <a:solidFill>
                  <a:srgbClr val="FF0000"/>
                </a:solidFill>
              </a:rPr>
              <a:t> </a:t>
            </a:r>
            <a:r>
              <a:rPr lang="it-IT" sz="2800" dirty="0" err="1" smtClean="0">
                <a:solidFill>
                  <a:srgbClr val="FF0000"/>
                </a:solidFill>
              </a:rPr>
              <a:t>anticoagulant</a:t>
            </a:r>
            <a:r>
              <a:rPr lang="it-IT" sz="2800" dirty="0" smtClean="0">
                <a:solidFill>
                  <a:srgbClr val="FF0000"/>
                </a:solidFill>
              </a:rPr>
              <a:t> in </a:t>
            </a:r>
            <a:r>
              <a:rPr lang="it-IT" sz="2800" dirty="0" err="1" smtClean="0">
                <a:solidFill>
                  <a:srgbClr val="FF0000"/>
                </a:solidFill>
              </a:rPr>
              <a:t>patients</a:t>
            </a:r>
            <a:r>
              <a:rPr lang="it-IT" sz="2800" dirty="0" smtClean="0">
                <a:solidFill>
                  <a:srgbClr val="FF0000"/>
                </a:solidFill>
              </a:rPr>
              <a:t> with AF</a:t>
            </a:r>
            <a:endParaRPr lang="it-IT" sz="2800" dirty="0">
              <a:solidFill>
                <a:srgbClr val="FF0000"/>
              </a:solidFill>
            </a:endParaRPr>
          </a:p>
        </p:txBody>
      </p:sp>
      <p:sp>
        <p:nvSpPr>
          <p:cNvPr id="4" name="Segnaposto numero diapositiva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12D3CD-ED75-40AA-89E7-E2BEFA9967CB}" type="slidenum">
              <a:rPr kumimoji="0" lang="it-IT" sz="800" b="0" i="0" u="none" strike="noStrike" kern="1200" cap="none" spc="0" normalizeH="0" baseline="0" noProof="0" smtClean="0">
                <a:ln>
                  <a:noFill/>
                </a:ln>
                <a:solidFill>
                  <a:srgbClr val="1E4784">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it-IT" sz="800" b="0" i="0" u="none" strike="noStrike" kern="1200" cap="none" spc="0" normalizeH="0" baseline="0" noProof="0">
              <a:ln>
                <a:noFill/>
              </a:ln>
              <a:solidFill>
                <a:srgbClr val="1E4784">
                  <a:tint val="75000"/>
                </a:srgbClr>
              </a:solidFill>
              <a:effectLst/>
              <a:uLnTx/>
              <a:uFillTx/>
              <a:latin typeface="Arial"/>
              <a:ea typeface="+mn-ea"/>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775"/>
            <a:ext cx="4675955" cy="446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5580112" y="1772816"/>
            <a:ext cx="3456384" cy="7920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Dati disponibili da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RCTs</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solo per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Pradaxa</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110 mg</a:t>
            </a:r>
            <a:endParaRPr kumimoji="0" lang="it-IT"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ttangolo 7"/>
          <p:cNvSpPr/>
          <p:nvPr/>
        </p:nvSpPr>
        <p:spPr>
          <a:xfrm>
            <a:off x="5580112" y="3068947"/>
            <a:ext cx="3456384" cy="7920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Per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edoxaban</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30/15 mg OD incremento del 41% di ictus ischemico vs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warfarin</a:t>
            </a:r>
            <a:endParaRPr kumimoji="0" lang="it-IT"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ttangolo 8"/>
          <p:cNvSpPr/>
          <p:nvPr/>
        </p:nvSpPr>
        <p:spPr>
          <a:xfrm>
            <a:off x="5580112" y="4509120"/>
            <a:ext cx="3456384" cy="1800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Nessun braccio con dose ridotta incluso nel ROCKET AF o nel ARISTOTLE e pertanto nessun dato clinico disponibile per l’utilizzo di tale dosaggio se non negli algoritmi di riduzione della dose</a:t>
            </a:r>
            <a:endParaRPr kumimoji="0" lang="it-IT"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11808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solidFill>
                  <a:srgbClr val="FF0000"/>
                </a:solidFill>
              </a:rPr>
              <a:t>2018 </a:t>
            </a:r>
            <a:r>
              <a:rPr lang="it-IT" sz="2800" dirty="0" err="1" smtClean="0">
                <a:solidFill>
                  <a:srgbClr val="FF0000"/>
                </a:solidFill>
              </a:rPr>
              <a:t>European</a:t>
            </a:r>
            <a:r>
              <a:rPr lang="it-IT" sz="2800" dirty="0" smtClean="0">
                <a:solidFill>
                  <a:srgbClr val="FF0000"/>
                </a:solidFill>
              </a:rPr>
              <a:t> </a:t>
            </a:r>
            <a:r>
              <a:rPr lang="it-IT" sz="2800" dirty="0" err="1" smtClean="0">
                <a:solidFill>
                  <a:srgbClr val="FF0000"/>
                </a:solidFill>
              </a:rPr>
              <a:t>Heart</a:t>
            </a:r>
            <a:r>
              <a:rPr lang="it-IT" sz="2800" dirty="0" smtClean="0">
                <a:solidFill>
                  <a:srgbClr val="FF0000"/>
                </a:solidFill>
              </a:rPr>
              <a:t> </a:t>
            </a:r>
            <a:r>
              <a:rPr lang="it-IT" sz="2800" dirty="0" err="1" smtClean="0">
                <a:solidFill>
                  <a:srgbClr val="FF0000"/>
                </a:solidFill>
              </a:rPr>
              <a:t>Rhythm</a:t>
            </a:r>
            <a:r>
              <a:rPr lang="it-IT" sz="2800" dirty="0" smtClean="0">
                <a:solidFill>
                  <a:srgbClr val="FF0000"/>
                </a:solidFill>
              </a:rPr>
              <a:t> </a:t>
            </a:r>
            <a:r>
              <a:rPr lang="it-IT" sz="2800" dirty="0" err="1" smtClean="0">
                <a:solidFill>
                  <a:srgbClr val="FF0000"/>
                </a:solidFill>
              </a:rPr>
              <a:t>Association</a:t>
            </a:r>
            <a:r>
              <a:rPr lang="it-IT" sz="2800" dirty="0" smtClean="0">
                <a:solidFill>
                  <a:srgbClr val="FF0000"/>
                </a:solidFill>
              </a:rPr>
              <a:t> </a:t>
            </a:r>
            <a:r>
              <a:rPr lang="it-IT" sz="2800" dirty="0" err="1" smtClean="0">
                <a:solidFill>
                  <a:srgbClr val="FF0000"/>
                </a:solidFill>
              </a:rPr>
              <a:t>Practial</a:t>
            </a:r>
            <a:r>
              <a:rPr lang="it-IT" sz="2800" dirty="0" smtClean="0">
                <a:solidFill>
                  <a:srgbClr val="FF0000"/>
                </a:solidFill>
              </a:rPr>
              <a:t> Guide on the use of non-</a:t>
            </a:r>
            <a:r>
              <a:rPr lang="it-IT" sz="2800" dirty="0" err="1" smtClean="0">
                <a:solidFill>
                  <a:srgbClr val="FF0000"/>
                </a:solidFill>
              </a:rPr>
              <a:t>vitamin</a:t>
            </a:r>
            <a:r>
              <a:rPr lang="it-IT" sz="2800" dirty="0">
                <a:solidFill>
                  <a:srgbClr val="FF0000"/>
                </a:solidFill>
              </a:rPr>
              <a:t> </a:t>
            </a:r>
            <a:r>
              <a:rPr lang="it-IT" sz="2800" dirty="0" smtClean="0">
                <a:solidFill>
                  <a:srgbClr val="FF0000"/>
                </a:solidFill>
              </a:rPr>
              <a:t>K </a:t>
            </a:r>
            <a:r>
              <a:rPr lang="it-IT" sz="2800" dirty="0" err="1" smtClean="0">
                <a:solidFill>
                  <a:srgbClr val="FF0000"/>
                </a:solidFill>
              </a:rPr>
              <a:t>antagonist</a:t>
            </a:r>
            <a:r>
              <a:rPr lang="it-IT" sz="2800" dirty="0" smtClean="0">
                <a:solidFill>
                  <a:srgbClr val="FF0000"/>
                </a:solidFill>
              </a:rPr>
              <a:t> </a:t>
            </a:r>
            <a:r>
              <a:rPr lang="it-IT" sz="2800" dirty="0" err="1" smtClean="0">
                <a:solidFill>
                  <a:srgbClr val="FF0000"/>
                </a:solidFill>
              </a:rPr>
              <a:t>oral</a:t>
            </a:r>
            <a:r>
              <a:rPr lang="it-IT" sz="2800" dirty="0" smtClean="0">
                <a:solidFill>
                  <a:srgbClr val="FF0000"/>
                </a:solidFill>
              </a:rPr>
              <a:t>                  </a:t>
            </a:r>
            <a:r>
              <a:rPr lang="it-IT" sz="2800" dirty="0" err="1" smtClean="0">
                <a:solidFill>
                  <a:srgbClr val="FF0000"/>
                </a:solidFill>
              </a:rPr>
              <a:t>anticoagulant</a:t>
            </a:r>
            <a:r>
              <a:rPr lang="it-IT" sz="2800" dirty="0" smtClean="0">
                <a:solidFill>
                  <a:srgbClr val="FF0000"/>
                </a:solidFill>
              </a:rPr>
              <a:t> in </a:t>
            </a:r>
            <a:r>
              <a:rPr lang="it-IT" sz="2800" dirty="0" err="1" smtClean="0">
                <a:solidFill>
                  <a:srgbClr val="FF0000"/>
                </a:solidFill>
              </a:rPr>
              <a:t>patients</a:t>
            </a:r>
            <a:r>
              <a:rPr lang="it-IT" sz="2800" dirty="0" smtClean="0">
                <a:solidFill>
                  <a:srgbClr val="FF0000"/>
                </a:solidFill>
              </a:rPr>
              <a:t> with AF</a:t>
            </a:r>
            <a:endParaRPr lang="it-IT" sz="2800" dirty="0">
              <a:solidFill>
                <a:srgbClr val="FF0000"/>
              </a:solidFill>
            </a:endParaRPr>
          </a:p>
        </p:txBody>
      </p:sp>
      <p:sp>
        <p:nvSpPr>
          <p:cNvPr id="4" name="Segnaposto numero diapositiva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12D3CD-ED75-40AA-89E7-E2BEFA9967CB}" type="slidenum">
              <a:rPr kumimoji="0" lang="it-IT" sz="800" b="0" i="0" u="none" strike="noStrike" kern="1200" cap="none" spc="0" normalizeH="0" baseline="0" noProof="0" smtClean="0">
                <a:ln>
                  <a:noFill/>
                </a:ln>
                <a:solidFill>
                  <a:srgbClr val="1E4784">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it-IT" sz="800" b="0" i="0" u="none" strike="noStrike" kern="1200" cap="none" spc="0" normalizeH="0" baseline="0" noProof="0">
              <a:ln>
                <a:noFill/>
              </a:ln>
              <a:solidFill>
                <a:srgbClr val="1E4784">
                  <a:tint val="75000"/>
                </a:srgbClr>
              </a:solidFill>
              <a:effectLst/>
              <a:uLnTx/>
              <a:uFillTx/>
              <a:latin typeface="Arial"/>
              <a:ea typeface="+mn-ea"/>
              <a:cs typeface="+mn-cs"/>
            </a:endParaRPr>
          </a:p>
        </p:txBody>
      </p:sp>
      <p:sp>
        <p:nvSpPr>
          <p:cNvPr id="9" name="Rettangolo 8"/>
          <p:cNvSpPr/>
          <p:nvPr/>
        </p:nvSpPr>
        <p:spPr>
          <a:xfrm>
            <a:off x="5292080" y="2362189"/>
            <a:ext cx="3456384" cy="367240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L’uso di dosaggi di NAO non in linea con la scheda tecnica è stato associato a risultati peggiori: per esempio il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sottodosaggio</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di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apixaban</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in pazienti con funzione renale normale o solo lievemente ridotta è stato associato ad una minore efficacia (es. più alti tassi di ictus) e nessun ulteriore vantaggio in termini di sicurezza in una grande coorte di pazienti con FA nel «</a:t>
            </a:r>
            <a:r>
              <a:rPr kumimoji="0" lang="it-IT" sz="1800" b="0" i="0" u="none" strike="noStrike" kern="1200" cap="none" spc="0" normalizeH="0" baseline="0" noProof="0" dirty="0" err="1" smtClean="0">
                <a:ln>
                  <a:noFill/>
                </a:ln>
                <a:solidFill>
                  <a:prstClr val="white"/>
                </a:solidFill>
                <a:effectLst/>
                <a:uLnTx/>
                <a:uFillTx/>
                <a:latin typeface="Arial"/>
                <a:ea typeface="+mn-ea"/>
                <a:cs typeface="+mn-cs"/>
              </a:rPr>
              <a:t>real</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world»</a:t>
            </a:r>
            <a:endParaRPr kumimoji="0" lang="it-IT"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929044"/>
            <a:ext cx="4719991" cy="466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46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UT0002"/>
          <p:cNvPicPr>
            <a:picLocks noChangeAspect="1" noChangeArrowheads="1"/>
          </p:cNvPicPr>
          <p:nvPr/>
        </p:nvPicPr>
        <p:blipFill>
          <a:blip r:embed="rId3" cstate="print">
            <a:clrChange>
              <a:clrFrom>
                <a:srgbClr val="FFFFFF"/>
              </a:clrFrom>
              <a:clrTo>
                <a:srgbClr val="FFFFFF">
                  <a:alpha val="0"/>
                </a:srgbClr>
              </a:clrTo>
            </a:clrChange>
            <a:lum bright="100000" contrast="100000"/>
          </a:blip>
          <a:srcRect t="12106" r="2182" b="10503"/>
          <a:stretch>
            <a:fillRect/>
          </a:stretch>
        </p:blipFill>
        <p:spPr bwMode="auto">
          <a:xfrm>
            <a:off x="971600" y="1033709"/>
            <a:ext cx="7380000" cy="5824291"/>
          </a:xfrm>
          <a:prstGeom prst="rect">
            <a:avLst/>
          </a:prstGeom>
          <a:noFill/>
          <a:ln w="9525">
            <a:noFill/>
            <a:miter lim="800000"/>
            <a:headEnd/>
            <a:tailEnd/>
          </a:ln>
          <a:effectLst/>
        </p:spPr>
      </p:pic>
      <p:sp>
        <p:nvSpPr>
          <p:cNvPr id="36867" name="Line 3"/>
          <p:cNvSpPr>
            <a:spLocks noChangeShapeType="1"/>
          </p:cNvSpPr>
          <p:nvPr/>
        </p:nvSpPr>
        <p:spPr bwMode="auto">
          <a:xfrm flipH="1">
            <a:off x="8460432" y="1484784"/>
            <a:ext cx="385234" cy="381000"/>
          </a:xfrm>
          <a:prstGeom prst="line">
            <a:avLst/>
          </a:prstGeom>
          <a:noFill/>
          <a:ln w="28575">
            <a:solidFill>
              <a:srgbClr val="FF6600"/>
            </a:solidFill>
            <a:round/>
            <a:headEnd/>
            <a:tailEnd type="triangle" w="med" len="med"/>
          </a:ln>
          <a:effectLst/>
        </p:spPr>
        <p:txBody>
          <a:bodyPr/>
          <a:lstStyle/>
          <a:p>
            <a:endParaRPr lang="it-IT">
              <a:solidFill>
                <a:prstClr val="white"/>
              </a:solidFill>
            </a:endParaRPr>
          </a:p>
        </p:txBody>
      </p:sp>
      <p:sp>
        <p:nvSpPr>
          <p:cNvPr id="36868" name="Line 4"/>
          <p:cNvSpPr>
            <a:spLocks noChangeShapeType="1"/>
          </p:cNvSpPr>
          <p:nvPr/>
        </p:nvSpPr>
        <p:spPr bwMode="auto">
          <a:xfrm>
            <a:off x="1835696" y="3861048"/>
            <a:ext cx="383822" cy="393700"/>
          </a:xfrm>
          <a:prstGeom prst="line">
            <a:avLst/>
          </a:prstGeom>
          <a:noFill/>
          <a:ln w="28575">
            <a:solidFill>
              <a:srgbClr val="FF6600"/>
            </a:solidFill>
            <a:round/>
            <a:headEnd/>
            <a:tailEnd type="triangle" w="med" len="med"/>
          </a:ln>
          <a:effectLst/>
        </p:spPr>
        <p:txBody>
          <a:bodyPr/>
          <a:lstStyle/>
          <a:p>
            <a:endParaRPr lang="it-IT">
              <a:solidFill>
                <a:prstClr val="white"/>
              </a:solidFill>
            </a:endParaRPr>
          </a:p>
        </p:txBody>
      </p:sp>
      <p:sp>
        <p:nvSpPr>
          <p:cNvPr id="36869" name="Oval 5"/>
          <p:cNvSpPr>
            <a:spLocks noChangeArrowheads="1"/>
          </p:cNvSpPr>
          <p:nvPr/>
        </p:nvSpPr>
        <p:spPr bwMode="auto">
          <a:xfrm>
            <a:off x="1835696" y="4437112"/>
            <a:ext cx="620889" cy="533400"/>
          </a:xfrm>
          <a:prstGeom prst="ellipse">
            <a:avLst/>
          </a:prstGeom>
          <a:noFill/>
          <a:ln w="28575">
            <a:solidFill>
              <a:srgbClr val="FF6600"/>
            </a:solidFill>
            <a:round/>
            <a:headEnd/>
            <a:tailEnd/>
          </a:ln>
          <a:effectLst/>
        </p:spPr>
        <p:txBody>
          <a:bodyPr wrap="none" anchor="ctr"/>
          <a:lstStyle/>
          <a:p>
            <a:endParaRPr lang="it-IT">
              <a:solidFill>
                <a:prstClr val="white"/>
              </a:solidFill>
            </a:endParaRPr>
          </a:p>
        </p:txBody>
      </p:sp>
      <p:sp>
        <p:nvSpPr>
          <p:cNvPr id="36870" name="Oval 6"/>
          <p:cNvSpPr>
            <a:spLocks noChangeArrowheads="1"/>
          </p:cNvSpPr>
          <p:nvPr/>
        </p:nvSpPr>
        <p:spPr bwMode="auto">
          <a:xfrm>
            <a:off x="7884368" y="1844824"/>
            <a:ext cx="620889" cy="533400"/>
          </a:xfrm>
          <a:prstGeom prst="ellipse">
            <a:avLst/>
          </a:prstGeom>
          <a:noFill/>
          <a:ln w="28575">
            <a:solidFill>
              <a:srgbClr val="FF6600"/>
            </a:solidFill>
            <a:round/>
            <a:headEnd/>
            <a:tailEnd/>
          </a:ln>
          <a:effectLst/>
        </p:spPr>
        <p:txBody>
          <a:bodyPr wrap="none" anchor="ctr"/>
          <a:lstStyle/>
          <a:p>
            <a:endParaRPr lang="it-IT">
              <a:solidFill>
                <a:prstClr val="white"/>
              </a:solidFill>
            </a:endParaRPr>
          </a:p>
        </p:txBody>
      </p:sp>
      <p:sp>
        <p:nvSpPr>
          <p:cNvPr id="36872" name="Text Box 8"/>
          <p:cNvSpPr txBox="1">
            <a:spLocks noChangeArrowheads="1"/>
          </p:cNvSpPr>
          <p:nvPr/>
        </p:nvSpPr>
        <p:spPr bwMode="auto">
          <a:xfrm>
            <a:off x="4775200" y="3987800"/>
            <a:ext cx="3860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it-IT" sz="3200" b="1" dirty="0">
                <a:solidFill>
                  <a:srgbClr val="FFFF00"/>
                </a:solidFill>
                <a:latin typeface="Comic Sans MS" pitchFamily="66" charset="0"/>
              </a:rPr>
              <a:t>ATRIA </a:t>
            </a:r>
            <a:r>
              <a:rPr lang="it-IT" sz="3200" b="1" dirty="0" err="1">
                <a:solidFill>
                  <a:srgbClr val="FFFF00"/>
                </a:solidFill>
                <a:latin typeface="Comic Sans MS" pitchFamily="66" charset="0"/>
              </a:rPr>
              <a:t>Study</a:t>
            </a:r>
            <a:endParaRPr lang="it-IT" sz="3200" b="1" dirty="0">
              <a:solidFill>
                <a:srgbClr val="FFFF00"/>
              </a:solidFill>
              <a:latin typeface="Comic Sans MS" pitchFamily="66" charset="0"/>
            </a:endParaRPr>
          </a:p>
        </p:txBody>
      </p:sp>
      <p:sp>
        <p:nvSpPr>
          <p:cNvPr id="36873" name="Text Box 9"/>
          <p:cNvSpPr txBox="1">
            <a:spLocks noChangeArrowheads="1"/>
          </p:cNvSpPr>
          <p:nvPr/>
        </p:nvSpPr>
        <p:spPr bwMode="auto">
          <a:xfrm>
            <a:off x="5021766" y="4598907"/>
            <a:ext cx="3556000" cy="276999"/>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it-IT" sz="1200" dirty="0">
                <a:solidFill>
                  <a:srgbClr val="FF0000"/>
                </a:solidFill>
              </a:rPr>
              <a:t>Go AS </a:t>
            </a:r>
            <a:r>
              <a:rPr lang="it-IT" sz="1200" dirty="0" err="1">
                <a:solidFill>
                  <a:srgbClr val="FF0000"/>
                </a:solidFill>
              </a:rPr>
              <a:t>et</a:t>
            </a:r>
            <a:r>
              <a:rPr lang="it-IT" sz="1200" dirty="0">
                <a:solidFill>
                  <a:srgbClr val="FF0000"/>
                </a:solidFill>
              </a:rPr>
              <a:t> al. JAMA 2001; 285: 2370-75</a:t>
            </a:r>
          </a:p>
        </p:txBody>
      </p:sp>
      <p:sp>
        <p:nvSpPr>
          <p:cNvPr id="10" name="CasellaDiTesto 9"/>
          <p:cNvSpPr txBox="1"/>
          <p:nvPr/>
        </p:nvSpPr>
        <p:spPr>
          <a:xfrm>
            <a:off x="1187624" y="0"/>
            <a:ext cx="7200800" cy="954107"/>
          </a:xfrm>
          <a:prstGeom prst="rect">
            <a:avLst/>
          </a:prstGeom>
          <a:noFill/>
        </p:spPr>
        <p:txBody>
          <a:bodyPr wrap="square" rtlCol="0">
            <a:spAutoFit/>
          </a:bodyPr>
          <a:lstStyle/>
          <a:p>
            <a:pPr algn="ctr"/>
            <a:r>
              <a:rPr lang="it-IT" sz="2800" dirty="0" smtClean="0">
                <a:solidFill>
                  <a:srgbClr val="FF0000"/>
                </a:solidFill>
                <a:latin typeface="Comic Sans MS" pitchFamily="66" charset="0"/>
              </a:rPr>
              <a:t>Numero stimato di adulti con FA negli Stati Uniti tra il 1995 ed il 2050</a:t>
            </a:r>
            <a:endParaRPr lang="it-IT" sz="2800" dirty="0">
              <a:solidFill>
                <a:srgbClr val="FF0000"/>
              </a:solidFill>
              <a:latin typeface="Comic Sans MS" pitchFamily="66" charset="0"/>
            </a:endParaRPr>
          </a:p>
        </p:txBody>
      </p:sp>
    </p:spTree>
    <p:extLst>
      <p:ext uri="{BB962C8B-B14F-4D97-AF65-F5344CB8AC3E}">
        <p14:creationId xmlns:p14="http://schemas.microsoft.com/office/powerpoint/2010/main" val="1202396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Autofit/>
          </a:bodyPr>
          <a:lstStyle/>
          <a:p>
            <a:pPr fontAlgn="base">
              <a:spcAft>
                <a:spcPct val="0"/>
              </a:spcAft>
            </a:pPr>
            <a:r>
              <a:rPr lang="it-IT" sz="3600" dirty="0">
                <a:solidFill>
                  <a:srgbClr val="FF0000"/>
                </a:solidFill>
                <a:latin typeface="Arial" pitchFamily="34" charset="0"/>
              </a:rPr>
              <a:t>Gestione degli imprevisti durante terapia:</a:t>
            </a:r>
            <a:br>
              <a:rPr lang="it-IT" sz="3600" dirty="0">
                <a:solidFill>
                  <a:srgbClr val="FF0000"/>
                </a:solidFill>
                <a:latin typeface="Arial" pitchFamily="34" charset="0"/>
              </a:rPr>
            </a:br>
            <a:r>
              <a:rPr lang="it-IT" sz="3600" dirty="0" smtClean="0">
                <a:solidFill>
                  <a:srgbClr val="FF0000"/>
                </a:solidFill>
                <a:latin typeface="Arial" pitchFamily="34" charset="0"/>
              </a:rPr>
              <a:t>SCA</a:t>
            </a:r>
            <a:r>
              <a:rPr lang="it-IT" sz="3600" dirty="0">
                <a:solidFill>
                  <a:srgbClr val="FF0000"/>
                </a:solidFill>
                <a:latin typeface="Arial" pitchFamily="34" charset="0"/>
              </a:rPr>
              <a:t/>
            </a:r>
            <a:br>
              <a:rPr lang="it-IT" sz="3600" dirty="0">
                <a:solidFill>
                  <a:srgbClr val="FF0000"/>
                </a:solidFill>
                <a:latin typeface="Arial" pitchFamily="34" charset="0"/>
              </a:rPr>
            </a:br>
            <a:endParaRPr lang="it-IT" sz="3600" dirty="0"/>
          </a:p>
        </p:txBody>
      </p:sp>
      <p:pic>
        <p:nvPicPr>
          <p:cNvPr id="3" name="Immagine 2"/>
          <p:cNvPicPr>
            <a:picLocks noChangeAspect="1"/>
          </p:cNvPicPr>
          <p:nvPr/>
        </p:nvPicPr>
        <p:blipFill>
          <a:blip r:embed="rId2"/>
          <a:stretch>
            <a:fillRect/>
          </a:stretch>
        </p:blipFill>
        <p:spPr>
          <a:xfrm>
            <a:off x="761999" y="1549938"/>
            <a:ext cx="7730138" cy="4985939"/>
          </a:xfrm>
          <a:prstGeom prst="rect">
            <a:avLst/>
          </a:prstGeom>
        </p:spPr>
      </p:pic>
    </p:spTree>
    <p:extLst>
      <p:ext uri="{BB962C8B-B14F-4D97-AF65-F5344CB8AC3E}">
        <p14:creationId xmlns:p14="http://schemas.microsoft.com/office/powerpoint/2010/main" val="19728062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b="18375"/>
          <a:stretch/>
        </p:blipFill>
        <p:spPr>
          <a:xfrm>
            <a:off x="496534" y="1811371"/>
            <a:ext cx="8210783" cy="4164286"/>
          </a:xfrm>
          <a:prstGeom prst="rect">
            <a:avLst/>
          </a:prstGeom>
        </p:spPr>
      </p:pic>
      <p:sp>
        <p:nvSpPr>
          <p:cNvPr id="2" name="Rettangolo 1"/>
          <p:cNvSpPr/>
          <p:nvPr/>
        </p:nvSpPr>
        <p:spPr>
          <a:xfrm>
            <a:off x="560269" y="80647"/>
            <a:ext cx="7955771" cy="1077218"/>
          </a:xfrm>
          <a:prstGeom prst="rect">
            <a:avLst/>
          </a:prstGeom>
        </p:spPr>
        <p:txBody>
          <a:bodyPr wrap="square">
            <a:spAutoFit/>
          </a:bodyPr>
          <a:lstStyle/>
          <a:p>
            <a:pPr algn="just" fontAlgn="base">
              <a:spcBef>
                <a:spcPct val="0"/>
              </a:spcBef>
              <a:spcAft>
                <a:spcPct val="0"/>
              </a:spcAft>
            </a:pPr>
            <a:r>
              <a:rPr lang="it-IT" sz="3200" dirty="0">
                <a:solidFill>
                  <a:srgbClr val="FF0000"/>
                </a:solidFill>
                <a:latin typeface="Arial" pitchFamily="34" charset="0"/>
              </a:rPr>
              <a:t>Gestione degli imprevisti durante terapia:</a:t>
            </a:r>
          </a:p>
          <a:p>
            <a:pPr algn="ctr" fontAlgn="base">
              <a:spcBef>
                <a:spcPct val="0"/>
              </a:spcBef>
              <a:spcAft>
                <a:spcPct val="0"/>
              </a:spcAft>
            </a:pPr>
            <a:r>
              <a:rPr lang="it-IT" sz="3200" dirty="0">
                <a:solidFill>
                  <a:srgbClr val="FF0000"/>
                </a:solidFill>
                <a:latin typeface="Arial" pitchFamily="34" charset="0"/>
              </a:rPr>
              <a:t>STROKE</a:t>
            </a:r>
          </a:p>
        </p:txBody>
      </p:sp>
    </p:spTree>
    <p:extLst>
      <p:ext uri="{BB962C8B-B14F-4D97-AF65-F5344CB8AC3E}">
        <p14:creationId xmlns:p14="http://schemas.microsoft.com/office/powerpoint/2010/main" val="19836866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Virchows triad"/>
          <p:cNvPicPr>
            <a:picLocks noChangeAspect="1" noChangeArrowheads="1"/>
          </p:cNvPicPr>
          <p:nvPr/>
        </p:nvPicPr>
        <p:blipFill>
          <a:blip r:embed="rId2" cstate="print"/>
          <a:srcRect/>
          <a:stretch>
            <a:fillRect/>
          </a:stretch>
        </p:blipFill>
        <p:spPr bwMode="auto">
          <a:xfrm>
            <a:off x="828675" y="862013"/>
            <a:ext cx="6985000" cy="5087937"/>
          </a:xfrm>
          <a:prstGeom prst="rect">
            <a:avLst/>
          </a:prstGeom>
          <a:noFill/>
          <a:ln w="9525">
            <a:noFill/>
            <a:miter lim="800000"/>
            <a:headEnd/>
            <a:tailEnd/>
          </a:ln>
        </p:spPr>
      </p:pic>
    </p:spTree>
    <p:extLst>
      <p:ext uri="{BB962C8B-B14F-4D97-AF65-F5344CB8AC3E}">
        <p14:creationId xmlns:p14="http://schemas.microsoft.com/office/powerpoint/2010/main" val="22696584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5" name="Rectangle 2"/>
          <p:cNvSpPr>
            <a:spLocks noGrp="1" noChangeArrowheads="1"/>
          </p:cNvSpPr>
          <p:nvPr>
            <p:ph type="title"/>
          </p:nvPr>
        </p:nvSpPr>
        <p:spPr>
          <a:xfrm>
            <a:off x="190500" y="332656"/>
            <a:ext cx="8485956" cy="432048"/>
          </a:xfrm>
        </p:spPr>
        <p:txBody>
          <a:bodyPr>
            <a:noAutofit/>
          </a:bodyPr>
          <a:lstStyle/>
          <a:p>
            <a:r>
              <a:rPr lang="en-GB" sz="3600" b="1" dirty="0" smtClean="0">
                <a:solidFill>
                  <a:srgbClr val="FF0000"/>
                </a:solidFill>
                <a:latin typeface="Arial Black" pitchFamily="34" charset="0"/>
                <a:cs typeface="Times New Roman" pitchFamily="18" charset="0"/>
              </a:rPr>
              <a:t>F.A. </a:t>
            </a:r>
            <a:r>
              <a:rPr lang="en-GB" sz="3600" b="1" dirty="0" err="1" smtClean="0">
                <a:solidFill>
                  <a:srgbClr val="FF0000"/>
                </a:solidFill>
                <a:latin typeface="Arial Black" pitchFamily="34" charset="0"/>
                <a:cs typeface="Times New Roman" pitchFamily="18" charset="0"/>
              </a:rPr>
              <a:t>aumenta</a:t>
            </a:r>
            <a:r>
              <a:rPr lang="en-GB" sz="3600" b="1" dirty="0" smtClean="0">
                <a:solidFill>
                  <a:srgbClr val="FF0000"/>
                </a:solidFill>
                <a:latin typeface="Arial Black" pitchFamily="34" charset="0"/>
                <a:cs typeface="Times New Roman" pitchFamily="18" charset="0"/>
              </a:rPr>
              <a:t> </a:t>
            </a:r>
            <a:r>
              <a:rPr lang="en-GB" sz="3600" b="1" dirty="0" err="1" smtClean="0">
                <a:solidFill>
                  <a:srgbClr val="FF0000"/>
                </a:solidFill>
                <a:latin typeface="Arial Black" pitchFamily="34" charset="0"/>
                <a:cs typeface="Times New Roman" pitchFamily="18" charset="0"/>
              </a:rPr>
              <a:t>il</a:t>
            </a:r>
            <a:r>
              <a:rPr lang="en-GB" sz="3600" b="1" dirty="0" smtClean="0">
                <a:solidFill>
                  <a:srgbClr val="FF0000"/>
                </a:solidFill>
                <a:latin typeface="Arial Black" pitchFamily="34" charset="0"/>
                <a:cs typeface="Times New Roman" pitchFamily="18" charset="0"/>
              </a:rPr>
              <a:t> </a:t>
            </a:r>
            <a:r>
              <a:rPr lang="en-GB" sz="3600" b="1" dirty="0" err="1" smtClean="0">
                <a:solidFill>
                  <a:srgbClr val="FF0000"/>
                </a:solidFill>
                <a:latin typeface="Arial Black" pitchFamily="34" charset="0"/>
                <a:cs typeface="Times New Roman" pitchFamily="18" charset="0"/>
              </a:rPr>
              <a:t>rischio</a:t>
            </a:r>
            <a:r>
              <a:rPr lang="en-GB" sz="3600" b="1" dirty="0" smtClean="0">
                <a:solidFill>
                  <a:srgbClr val="FF0000"/>
                </a:solidFill>
                <a:latin typeface="Arial Black" pitchFamily="34" charset="0"/>
                <a:cs typeface="Times New Roman" pitchFamily="18" charset="0"/>
              </a:rPr>
              <a:t> </a:t>
            </a:r>
            <a:r>
              <a:rPr lang="en-GB" sz="3600" b="1" dirty="0" err="1" smtClean="0">
                <a:solidFill>
                  <a:srgbClr val="FF0000"/>
                </a:solidFill>
                <a:latin typeface="Arial Black" pitchFamily="34" charset="0"/>
                <a:cs typeface="Times New Roman" pitchFamily="18" charset="0"/>
              </a:rPr>
              <a:t>di</a:t>
            </a:r>
            <a:r>
              <a:rPr lang="en-GB" sz="3600" b="1" dirty="0" smtClean="0">
                <a:solidFill>
                  <a:srgbClr val="FF0000"/>
                </a:solidFill>
                <a:latin typeface="Arial Black" pitchFamily="34" charset="0"/>
                <a:cs typeface="Times New Roman" pitchFamily="18" charset="0"/>
              </a:rPr>
              <a:t> ictus</a:t>
            </a:r>
          </a:p>
        </p:txBody>
      </p:sp>
      <p:sp>
        <p:nvSpPr>
          <p:cNvPr id="3856386" name="Rectangle 3"/>
          <p:cNvSpPr>
            <a:spLocks noGrp="1" noChangeArrowheads="1"/>
          </p:cNvSpPr>
          <p:nvPr>
            <p:ph idx="1"/>
          </p:nvPr>
        </p:nvSpPr>
        <p:spPr>
          <a:xfrm>
            <a:off x="539750" y="1282700"/>
            <a:ext cx="7993063" cy="5041900"/>
          </a:xfrm>
        </p:spPr>
        <p:txBody>
          <a:bodyPr/>
          <a:lstStyle/>
          <a:p>
            <a:pPr marL="266700" indent="-266700">
              <a:buClr>
                <a:srgbClr val="FF0000"/>
              </a:buClr>
              <a:buFont typeface="Wingdings" pitchFamily="2" charset="2"/>
              <a:buChar char="ü"/>
            </a:pPr>
            <a:r>
              <a:rPr lang="en-GB" sz="2400" dirty="0" smtClean="0">
                <a:solidFill>
                  <a:srgbClr val="FFFF00"/>
                </a:solidFill>
                <a:latin typeface="Times New Roman" pitchFamily="18" charset="0"/>
                <a:cs typeface="Times New Roman" pitchFamily="18" charset="0"/>
              </a:rPr>
              <a:t>FA è </a:t>
            </a:r>
            <a:r>
              <a:rPr lang="en-GB" sz="2400" dirty="0" err="1" smtClean="0">
                <a:solidFill>
                  <a:srgbClr val="FFFF00"/>
                </a:solidFill>
                <a:latin typeface="Times New Roman" pitchFamily="18" charset="0"/>
                <a:cs typeface="Times New Roman" pitchFamily="18" charset="0"/>
              </a:rPr>
              <a:t>associata</a:t>
            </a:r>
            <a:r>
              <a:rPr lang="en-GB" sz="2400" dirty="0" smtClean="0">
                <a:solidFill>
                  <a:srgbClr val="FFFF00"/>
                </a:solidFill>
                <a:latin typeface="Times New Roman" pitchFamily="18" charset="0"/>
                <a:cs typeface="Times New Roman" pitchFamily="18" charset="0"/>
              </a:rPr>
              <a:t> ad </a:t>
            </a:r>
            <a:r>
              <a:rPr lang="en-GB" sz="2400" dirty="0" err="1" smtClean="0">
                <a:solidFill>
                  <a:srgbClr val="FFFF00"/>
                </a:solidFill>
                <a:latin typeface="Times New Roman" pitchFamily="18" charset="0"/>
                <a:cs typeface="Times New Roman" pitchFamily="18" charset="0"/>
              </a:rPr>
              <a:t>uno</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stato</a:t>
            </a:r>
            <a:r>
              <a:rPr lang="en-GB" sz="2400" dirty="0" smtClean="0">
                <a:solidFill>
                  <a:srgbClr val="FFFF00"/>
                </a:solidFill>
                <a:latin typeface="Times New Roman" pitchFamily="18" charset="0"/>
                <a:cs typeface="Times New Roman" pitchFamily="18" charset="0"/>
              </a:rPr>
              <a:t> pro-</a:t>
            </a:r>
            <a:r>
              <a:rPr lang="en-GB" sz="2400" dirty="0" err="1" smtClean="0">
                <a:solidFill>
                  <a:srgbClr val="FFFF00"/>
                </a:solidFill>
                <a:latin typeface="Times New Roman" pitchFamily="18" charset="0"/>
                <a:cs typeface="Times New Roman" pitchFamily="18" charset="0"/>
              </a:rPr>
              <a:t>trombotico</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rischio</a:t>
            </a:r>
            <a:r>
              <a:rPr lang="en-GB" sz="2400" dirty="0" smtClean="0">
                <a:solidFill>
                  <a:srgbClr val="FFFF00"/>
                </a:solidFill>
                <a:latin typeface="Times New Roman" pitchFamily="18" charset="0"/>
                <a:cs typeface="Times New Roman" pitchFamily="18" charset="0"/>
              </a:rPr>
              <a:t> per ictus ~5 volte </a:t>
            </a:r>
            <a:r>
              <a:rPr lang="en-GB" sz="2400" dirty="0" err="1" smtClean="0">
                <a:solidFill>
                  <a:srgbClr val="FFFF00"/>
                </a:solidFill>
                <a:latin typeface="Times New Roman" pitchFamily="18" charset="0"/>
                <a:cs typeface="Times New Roman" pitchFamily="18" charset="0"/>
              </a:rPr>
              <a:t>più</a:t>
            </a:r>
            <a:r>
              <a:rPr lang="en-GB" sz="2400" dirty="0" smtClean="0">
                <a:solidFill>
                  <a:srgbClr val="FFFF00"/>
                </a:solidFill>
                <a:latin typeface="Times New Roman" pitchFamily="18" charset="0"/>
                <a:cs typeface="Times New Roman" pitchFamily="18" charset="0"/>
              </a:rPr>
              <a:t> alto)</a:t>
            </a:r>
            <a:r>
              <a:rPr lang="en-GB" sz="2400" baseline="30000" dirty="0" smtClean="0">
                <a:solidFill>
                  <a:srgbClr val="FFFF00"/>
                </a:solidFill>
                <a:latin typeface="Times New Roman" pitchFamily="18" charset="0"/>
                <a:cs typeface="Times New Roman" pitchFamily="18" charset="0"/>
              </a:rPr>
              <a:t>1</a:t>
            </a:r>
            <a:endParaRPr lang="en-GB" sz="2400" dirty="0" smtClean="0">
              <a:solidFill>
                <a:srgbClr val="FFFF00"/>
              </a:solidFill>
              <a:latin typeface="Times New Roman" pitchFamily="18" charset="0"/>
              <a:cs typeface="Times New Roman" pitchFamily="18" charset="0"/>
            </a:endParaRPr>
          </a:p>
          <a:p>
            <a:pPr marL="266700" indent="-266700">
              <a:buClr>
                <a:srgbClr val="FF0000"/>
              </a:buClr>
              <a:buFont typeface="Wingdings" pitchFamily="2" charset="2"/>
              <a:buChar char="ü"/>
            </a:pPr>
            <a:r>
              <a:rPr lang="en-GB" sz="2400" dirty="0" smtClean="0">
                <a:solidFill>
                  <a:srgbClr val="FFFF00"/>
                </a:solidFill>
                <a:latin typeface="Times New Roman" pitchFamily="18" charset="0"/>
                <a:cs typeface="Times New Roman" pitchFamily="18" charset="0"/>
              </a:rPr>
              <a:t>Il </a:t>
            </a:r>
            <a:r>
              <a:rPr lang="en-GB" sz="2400" dirty="0" err="1" smtClean="0">
                <a:solidFill>
                  <a:srgbClr val="FFFF00"/>
                </a:solidFill>
                <a:latin typeface="Times New Roman" pitchFamily="18" charset="0"/>
                <a:cs typeface="Times New Roman" pitchFamily="18" charset="0"/>
              </a:rPr>
              <a:t>rischio</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di</a:t>
            </a:r>
            <a:r>
              <a:rPr lang="en-GB" sz="2400" dirty="0" smtClean="0">
                <a:solidFill>
                  <a:srgbClr val="FFFF00"/>
                </a:solidFill>
                <a:latin typeface="Times New Roman" pitchFamily="18" charset="0"/>
                <a:cs typeface="Times New Roman" pitchFamily="18" charset="0"/>
              </a:rPr>
              <a:t> stroke è </a:t>
            </a:r>
            <a:r>
              <a:rPr lang="en-GB" sz="2400" dirty="0" err="1" smtClean="0">
                <a:solidFill>
                  <a:srgbClr val="FFFF00"/>
                </a:solidFill>
                <a:latin typeface="Times New Roman" pitchFamily="18" charset="0"/>
                <a:cs typeface="Times New Roman" pitchFamily="18" charset="0"/>
              </a:rPr>
              <a:t>indipendentemente</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dal</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tipo</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di</a:t>
            </a:r>
            <a:r>
              <a:rPr lang="en-GB" sz="2400" dirty="0" smtClean="0">
                <a:solidFill>
                  <a:srgbClr val="FFFF00"/>
                </a:solidFill>
                <a:latin typeface="Times New Roman" pitchFamily="18" charset="0"/>
                <a:cs typeface="Times New Roman" pitchFamily="18" charset="0"/>
              </a:rPr>
              <a:t> FA: </a:t>
            </a:r>
            <a:r>
              <a:rPr lang="en-GB" sz="2400" dirty="0" err="1" smtClean="0">
                <a:solidFill>
                  <a:srgbClr val="FFFF00"/>
                </a:solidFill>
                <a:latin typeface="Times New Roman" pitchFamily="18" charset="0"/>
                <a:cs typeface="Times New Roman" pitchFamily="18" charset="0"/>
              </a:rPr>
              <a:t>parossistica</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persistente</a:t>
            </a:r>
            <a:r>
              <a:rPr lang="en-GB" sz="2400" dirty="0" smtClean="0">
                <a:solidFill>
                  <a:srgbClr val="FFFF00"/>
                </a:solidFill>
                <a:latin typeface="Times New Roman" pitchFamily="18" charset="0"/>
                <a:cs typeface="Times New Roman" pitchFamily="18" charset="0"/>
              </a:rPr>
              <a:t>, permanente</a:t>
            </a:r>
            <a:r>
              <a:rPr lang="en-GB" sz="2400" baseline="30000" dirty="0" smtClean="0">
                <a:solidFill>
                  <a:srgbClr val="FFFF00"/>
                </a:solidFill>
                <a:latin typeface="Times New Roman" pitchFamily="18" charset="0"/>
                <a:cs typeface="Times New Roman" pitchFamily="18" charset="0"/>
              </a:rPr>
              <a:t>2,3</a:t>
            </a:r>
          </a:p>
          <a:p>
            <a:pPr marL="266700" indent="-266700">
              <a:buClr>
                <a:srgbClr val="FF0000"/>
              </a:buClr>
              <a:buFont typeface="Wingdings" pitchFamily="2" charset="2"/>
              <a:buChar char="ü"/>
            </a:pPr>
            <a:r>
              <a:rPr lang="en-GB" sz="2400" dirty="0" err="1" smtClean="0">
                <a:solidFill>
                  <a:srgbClr val="FFFF00"/>
                </a:solidFill>
                <a:latin typeface="Times New Roman" pitchFamily="18" charset="0"/>
                <a:cs typeface="Times New Roman" pitchFamily="18" charset="0"/>
              </a:rPr>
              <a:t>L’ictus</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cardioembolico</a:t>
            </a:r>
            <a:r>
              <a:rPr lang="en-GB" sz="2400" dirty="0" smtClean="0">
                <a:solidFill>
                  <a:srgbClr val="FFFF00"/>
                </a:solidFill>
                <a:latin typeface="Times New Roman" pitchFamily="18" charset="0"/>
                <a:cs typeface="Times New Roman" pitchFamily="18" charset="0"/>
              </a:rPr>
              <a:t> ha </a:t>
            </a:r>
            <a:r>
              <a:rPr lang="en-GB" sz="2400" dirty="0" err="1" smtClean="0">
                <a:solidFill>
                  <a:srgbClr val="FFFF00"/>
                </a:solidFill>
                <a:latin typeface="Times New Roman" pitchFamily="18" charset="0"/>
                <a:cs typeface="Times New Roman" pitchFamily="18" charset="0"/>
              </a:rPr>
              <a:t>una</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mortalità</a:t>
            </a:r>
            <a:r>
              <a:rPr lang="en-GB" sz="2400" dirty="0" smtClean="0">
                <a:solidFill>
                  <a:srgbClr val="FFFF00"/>
                </a:solidFill>
                <a:latin typeface="Times New Roman" pitchFamily="18" charset="0"/>
                <a:cs typeface="Times New Roman" pitchFamily="18" charset="0"/>
              </a:rPr>
              <a:t> a 30 </a:t>
            </a:r>
            <a:r>
              <a:rPr lang="en-GB" sz="2400" dirty="0" err="1" smtClean="0">
                <a:solidFill>
                  <a:srgbClr val="FFFF00"/>
                </a:solidFill>
                <a:latin typeface="Times New Roman" pitchFamily="18" charset="0"/>
                <a:cs typeface="Times New Roman" pitchFamily="18" charset="0"/>
              </a:rPr>
              <a:t>giorni</a:t>
            </a:r>
            <a:r>
              <a:rPr lang="en-GB" sz="2400" dirty="0" smtClean="0">
                <a:solidFill>
                  <a:srgbClr val="FFFF00"/>
                </a:solidFill>
                <a:latin typeface="Times New Roman" pitchFamily="18" charset="0"/>
                <a:cs typeface="Times New Roman" pitchFamily="18" charset="0"/>
              </a:rPr>
              <a:t> del 25%</a:t>
            </a:r>
            <a:r>
              <a:rPr lang="en-GB" sz="2400" baseline="30000" dirty="0" smtClean="0">
                <a:solidFill>
                  <a:srgbClr val="FFFF00"/>
                </a:solidFill>
                <a:latin typeface="Times New Roman" pitchFamily="18" charset="0"/>
                <a:cs typeface="Times New Roman" pitchFamily="18" charset="0"/>
              </a:rPr>
              <a:t>4</a:t>
            </a:r>
            <a:endParaRPr lang="en-GB" sz="2400" dirty="0" smtClean="0">
              <a:solidFill>
                <a:srgbClr val="FFFF00"/>
              </a:solidFill>
              <a:latin typeface="Times New Roman" pitchFamily="18" charset="0"/>
              <a:cs typeface="Times New Roman" pitchFamily="18" charset="0"/>
            </a:endParaRPr>
          </a:p>
          <a:p>
            <a:pPr marL="266700" indent="-266700">
              <a:buClr>
                <a:srgbClr val="FF0000"/>
              </a:buClr>
              <a:buFont typeface="Wingdings" pitchFamily="2" charset="2"/>
              <a:buChar char="ü"/>
            </a:pPr>
            <a:r>
              <a:rPr lang="en-GB" sz="2400" dirty="0" err="1" smtClean="0">
                <a:solidFill>
                  <a:srgbClr val="FFFF00"/>
                </a:solidFill>
                <a:latin typeface="Times New Roman" pitchFamily="18" charset="0"/>
                <a:cs typeface="Times New Roman" pitchFamily="18" charset="0"/>
              </a:rPr>
              <a:t>Gli</a:t>
            </a:r>
            <a:r>
              <a:rPr lang="en-GB" sz="2400" dirty="0" smtClean="0">
                <a:solidFill>
                  <a:srgbClr val="FFFF00"/>
                </a:solidFill>
                <a:latin typeface="Times New Roman" pitchFamily="18" charset="0"/>
                <a:cs typeface="Times New Roman" pitchFamily="18" charset="0"/>
              </a:rPr>
              <a:t> stroke </a:t>
            </a:r>
            <a:r>
              <a:rPr lang="en-GB" sz="2400" dirty="0" err="1" smtClean="0">
                <a:solidFill>
                  <a:srgbClr val="FFFF00"/>
                </a:solidFill>
                <a:latin typeface="Times New Roman" pitchFamily="18" charset="0"/>
                <a:cs typeface="Times New Roman" pitchFamily="18" charset="0"/>
              </a:rPr>
              <a:t>correlati</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alla</a:t>
            </a:r>
            <a:r>
              <a:rPr lang="en-GB" sz="2400" dirty="0" smtClean="0">
                <a:solidFill>
                  <a:srgbClr val="FFFF00"/>
                </a:solidFill>
                <a:latin typeface="Times New Roman" pitchFamily="18" charset="0"/>
                <a:cs typeface="Times New Roman" pitchFamily="18" charset="0"/>
              </a:rPr>
              <a:t> FA </a:t>
            </a:r>
            <a:r>
              <a:rPr lang="en-GB" sz="2400" dirty="0" err="1" smtClean="0">
                <a:solidFill>
                  <a:srgbClr val="FFFF00"/>
                </a:solidFill>
                <a:latin typeface="Times New Roman" pitchFamily="18" charset="0"/>
                <a:cs typeface="Times New Roman" pitchFamily="18" charset="0"/>
              </a:rPr>
              <a:t>comportano</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una</a:t>
            </a:r>
            <a:r>
              <a:rPr lang="en-GB" sz="2400" dirty="0" smtClean="0">
                <a:solidFill>
                  <a:srgbClr val="FFFF00"/>
                </a:solidFill>
                <a:latin typeface="Times New Roman" pitchFamily="18" charset="0"/>
                <a:cs typeface="Times New Roman" pitchFamily="18" charset="0"/>
              </a:rPr>
              <a:t> </a:t>
            </a:r>
            <a:r>
              <a:rPr lang="en-GB" sz="2400" dirty="0" err="1" smtClean="0">
                <a:solidFill>
                  <a:srgbClr val="FFFF00"/>
                </a:solidFill>
                <a:latin typeface="Times New Roman" pitchFamily="18" charset="0"/>
                <a:cs typeface="Times New Roman" pitchFamily="18" charset="0"/>
              </a:rPr>
              <a:t>mortalità</a:t>
            </a:r>
            <a:r>
              <a:rPr lang="en-GB" sz="2400" dirty="0" smtClean="0">
                <a:solidFill>
                  <a:srgbClr val="FFFF00"/>
                </a:solidFill>
                <a:latin typeface="Times New Roman" pitchFamily="18" charset="0"/>
                <a:cs typeface="Times New Roman" pitchFamily="18" charset="0"/>
              </a:rPr>
              <a:t> a 1 anno del ~50%</a:t>
            </a:r>
            <a:r>
              <a:rPr lang="en-GB" sz="2400" baseline="30000" dirty="0" smtClean="0">
                <a:solidFill>
                  <a:srgbClr val="FFFF00"/>
                </a:solidFill>
                <a:latin typeface="Times New Roman" pitchFamily="18" charset="0"/>
                <a:cs typeface="Times New Roman" pitchFamily="18" charset="0"/>
              </a:rPr>
              <a:t>5</a:t>
            </a:r>
          </a:p>
          <a:p>
            <a:pPr marL="266700" indent="-266700">
              <a:buClr>
                <a:srgbClr val="FF0000"/>
              </a:buClr>
              <a:buFont typeface="Wingdings" pitchFamily="2" charset="2"/>
              <a:buChar char="ü"/>
            </a:pPr>
            <a:r>
              <a:rPr lang="en-GB" sz="3600" baseline="30000" dirty="0" smtClean="0">
                <a:solidFill>
                  <a:srgbClr val="FFFF00"/>
                </a:solidFill>
                <a:latin typeface="Times New Roman" pitchFamily="18" charset="0"/>
                <a:cs typeface="Times New Roman" pitchFamily="18" charset="0"/>
              </a:rPr>
              <a:t>Il 60% del primo stroke </a:t>
            </a:r>
            <a:r>
              <a:rPr lang="en-GB" sz="3600" baseline="30000" dirty="0" err="1" smtClean="0">
                <a:solidFill>
                  <a:srgbClr val="FFFF00"/>
                </a:solidFill>
                <a:latin typeface="Times New Roman" pitchFamily="18" charset="0"/>
                <a:cs typeface="Times New Roman" pitchFamily="18" charset="0"/>
              </a:rPr>
              <a:t>ischemico</a:t>
            </a:r>
            <a:r>
              <a:rPr lang="en-GB" sz="3600" baseline="30000" dirty="0" smtClean="0">
                <a:solidFill>
                  <a:srgbClr val="FFFF00"/>
                </a:solidFill>
                <a:latin typeface="Times New Roman" pitchFamily="18" charset="0"/>
                <a:cs typeface="Times New Roman" pitchFamily="18" charset="0"/>
              </a:rPr>
              <a:t> è </a:t>
            </a:r>
            <a:r>
              <a:rPr lang="en-GB" sz="3600" baseline="30000" dirty="0" err="1" smtClean="0">
                <a:solidFill>
                  <a:srgbClr val="FFFF00"/>
                </a:solidFill>
                <a:latin typeface="Times New Roman" pitchFamily="18" charset="0"/>
                <a:cs typeface="Times New Roman" pitchFamily="18" charset="0"/>
              </a:rPr>
              <a:t>invalidante</a:t>
            </a:r>
            <a:endParaRPr lang="en-GB" sz="3600" baseline="30000" dirty="0" smtClean="0">
              <a:solidFill>
                <a:srgbClr val="FFFF00"/>
              </a:solidFill>
              <a:latin typeface="Times New Roman" pitchFamily="18" charset="0"/>
              <a:cs typeface="Times New Roman" pitchFamily="18" charset="0"/>
            </a:endParaRPr>
          </a:p>
          <a:p>
            <a:pPr marL="266700" indent="-266700">
              <a:buClr>
                <a:srgbClr val="FF0000"/>
              </a:buClr>
              <a:buFont typeface="Wingdings" pitchFamily="2" charset="2"/>
              <a:buChar char="Ø"/>
            </a:pPr>
            <a:endParaRPr lang="en-GB" sz="2400" baseline="30000" dirty="0" smtClean="0">
              <a:solidFill>
                <a:schemeClr val="accent1">
                  <a:lumMod val="75000"/>
                </a:schemeClr>
              </a:solidFill>
              <a:latin typeface="Times New Roman" pitchFamily="18" charset="0"/>
              <a:cs typeface="Times New Roman" pitchFamily="18" charset="0"/>
            </a:endParaRPr>
          </a:p>
          <a:p>
            <a:pPr marL="266700" indent="-266700">
              <a:buClr>
                <a:srgbClr val="FF0000"/>
              </a:buClr>
              <a:buFont typeface="Wingdings" pitchFamily="2" charset="2"/>
              <a:buChar char="Ø"/>
            </a:pPr>
            <a:endParaRPr lang="en-GB" sz="2400" baseline="30000" dirty="0" smtClean="0">
              <a:solidFill>
                <a:schemeClr val="accent1">
                  <a:lumMod val="75000"/>
                </a:schemeClr>
              </a:solidFill>
              <a:latin typeface="Times New Roman" pitchFamily="18" charset="0"/>
              <a:cs typeface="Times New Roman" pitchFamily="18" charset="0"/>
            </a:endParaRPr>
          </a:p>
          <a:p>
            <a:pPr marL="266700" indent="-266700">
              <a:buClr>
                <a:srgbClr val="FF0000"/>
              </a:buClr>
            </a:pPr>
            <a:endParaRPr lang="en-GB" dirty="0" smtClean="0"/>
          </a:p>
          <a:p>
            <a:pPr marL="266700" indent="-266700">
              <a:buClr>
                <a:srgbClr val="FF0000"/>
              </a:buClr>
            </a:pPr>
            <a:endParaRPr lang="en-GB" dirty="0" smtClean="0"/>
          </a:p>
        </p:txBody>
      </p:sp>
      <p:sp>
        <p:nvSpPr>
          <p:cNvPr id="3856387" name="TextBox 5"/>
          <p:cNvSpPr txBox="1">
            <a:spLocks noChangeArrowheads="1"/>
          </p:cNvSpPr>
          <p:nvPr/>
        </p:nvSpPr>
        <p:spPr bwMode="auto">
          <a:xfrm>
            <a:off x="58738" y="5572140"/>
            <a:ext cx="8934450" cy="1015663"/>
          </a:xfrm>
          <a:prstGeom prst="rect">
            <a:avLst/>
          </a:prstGeom>
          <a:noFill/>
          <a:ln w="9525">
            <a:noFill/>
            <a:miter lim="800000"/>
            <a:headEnd/>
            <a:tailEnd/>
          </a:ln>
        </p:spPr>
        <p:txBody>
          <a:bodyPr wrap="square">
            <a:spAutoFit/>
          </a:bodyPr>
          <a:lstStyle/>
          <a:p>
            <a:pPr marL="228600" indent="-228600">
              <a:buFontTx/>
              <a:buAutoNum type="arabicPeriod"/>
            </a:pPr>
            <a:r>
              <a:rPr lang="en-GB" sz="1000" dirty="0" smtClean="0">
                <a:solidFill>
                  <a:schemeClr val="bg1"/>
                </a:solidFill>
                <a:latin typeface="Helvetica Neue Light"/>
              </a:rPr>
              <a:t>Wolf </a:t>
            </a:r>
            <a:r>
              <a:rPr lang="en-GB" sz="1000" dirty="0">
                <a:solidFill>
                  <a:schemeClr val="bg1"/>
                </a:solidFill>
                <a:latin typeface="Helvetica Neue Light"/>
              </a:rPr>
              <a:t>PA, et al. </a:t>
            </a:r>
            <a:r>
              <a:rPr lang="en-GB" sz="1000" i="1" dirty="0">
                <a:solidFill>
                  <a:schemeClr val="bg1"/>
                </a:solidFill>
                <a:latin typeface="Helvetica Neue Light"/>
              </a:rPr>
              <a:t>Stroke </a:t>
            </a:r>
            <a:r>
              <a:rPr lang="en-GB" sz="1000" dirty="0">
                <a:solidFill>
                  <a:schemeClr val="bg1"/>
                </a:solidFill>
                <a:latin typeface="Helvetica Neue Light"/>
              </a:rPr>
              <a:t>1991;22:983-988; </a:t>
            </a:r>
            <a:endParaRPr lang="en-GB" sz="1000" dirty="0" smtClean="0">
              <a:solidFill>
                <a:schemeClr val="bg1"/>
              </a:solidFill>
              <a:latin typeface="Helvetica Neue Light"/>
            </a:endParaRPr>
          </a:p>
          <a:p>
            <a:pPr marL="228600" indent="-228600">
              <a:buFontTx/>
              <a:buAutoNum type="arabicPeriod"/>
            </a:pPr>
            <a:r>
              <a:rPr lang="en-GB" sz="1000" dirty="0" smtClean="0">
                <a:solidFill>
                  <a:schemeClr val="bg1"/>
                </a:solidFill>
                <a:latin typeface="Helvetica Neue Light"/>
              </a:rPr>
              <a:t>Rosamond </a:t>
            </a:r>
            <a:r>
              <a:rPr lang="en-GB" sz="1000" dirty="0">
                <a:solidFill>
                  <a:schemeClr val="bg1"/>
                </a:solidFill>
                <a:latin typeface="Helvetica Neue Light"/>
              </a:rPr>
              <a:t>W et al. </a:t>
            </a:r>
            <a:r>
              <a:rPr lang="en-GB" sz="1000" i="1" dirty="0">
                <a:solidFill>
                  <a:schemeClr val="bg1"/>
                </a:solidFill>
              </a:rPr>
              <a:t>Circulation. </a:t>
            </a:r>
            <a:r>
              <a:rPr lang="en-GB" sz="1000" dirty="0">
                <a:solidFill>
                  <a:schemeClr val="bg1"/>
                </a:solidFill>
              </a:rPr>
              <a:t>2008;117:e25–146</a:t>
            </a:r>
            <a:r>
              <a:rPr lang="en-GB" sz="1000" dirty="0" smtClean="0">
                <a:solidFill>
                  <a:schemeClr val="bg1"/>
                </a:solidFill>
              </a:rPr>
              <a:t>;</a:t>
            </a:r>
          </a:p>
          <a:p>
            <a:pPr marL="228600" indent="-228600">
              <a:buFontTx/>
              <a:buAutoNum type="arabicPeriod"/>
            </a:pPr>
            <a:r>
              <a:rPr lang="en-GB" sz="1000" dirty="0" smtClean="0">
                <a:solidFill>
                  <a:schemeClr val="bg1"/>
                </a:solidFill>
                <a:latin typeface="Helvetica Neue Light"/>
              </a:rPr>
              <a:t>Hart </a:t>
            </a:r>
            <a:r>
              <a:rPr lang="en-GB" sz="1000" dirty="0">
                <a:solidFill>
                  <a:schemeClr val="bg1"/>
                </a:solidFill>
                <a:latin typeface="Helvetica Neue Light"/>
              </a:rPr>
              <a:t>RG, et al. </a:t>
            </a:r>
            <a:r>
              <a:rPr lang="en-GB" sz="1000" i="1" dirty="0">
                <a:solidFill>
                  <a:schemeClr val="bg1"/>
                </a:solidFill>
                <a:latin typeface="Helvetica Neue Light"/>
              </a:rPr>
              <a:t>J Am </a:t>
            </a:r>
            <a:r>
              <a:rPr lang="en-GB" sz="1000" i="1" dirty="0" err="1">
                <a:solidFill>
                  <a:schemeClr val="bg1"/>
                </a:solidFill>
                <a:latin typeface="Helvetica Neue Light"/>
              </a:rPr>
              <a:t>Coll</a:t>
            </a:r>
            <a:r>
              <a:rPr lang="en-GB" sz="1000" i="1" dirty="0">
                <a:solidFill>
                  <a:schemeClr val="bg1"/>
                </a:solidFill>
                <a:latin typeface="Helvetica Neue Light"/>
              </a:rPr>
              <a:t> </a:t>
            </a:r>
            <a:r>
              <a:rPr lang="en-GB" sz="1000" i="1" dirty="0" err="1">
                <a:solidFill>
                  <a:schemeClr val="bg1"/>
                </a:solidFill>
                <a:latin typeface="Helvetica Neue Light"/>
              </a:rPr>
              <a:t>Cardiol</a:t>
            </a:r>
            <a:r>
              <a:rPr lang="en-GB" sz="1000" i="1" dirty="0">
                <a:solidFill>
                  <a:schemeClr val="bg1"/>
                </a:solidFill>
                <a:latin typeface="Helvetica Neue Light"/>
              </a:rPr>
              <a:t> </a:t>
            </a:r>
            <a:r>
              <a:rPr lang="en-GB" sz="1000" dirty="0">
                <a:solidFill>
                  <a:schemeClr val="bg1"/>
                </a:solidFill>
                <a:latin typeface="Helvetica Neue Light"/>
              </a:rPr>
              <a:t>2000;35:183-187; </a:t>
            </a:r>
            <a:endParaRPr lang="en-GB" sz="1000" dirty="0" smtClean="0">
              <a:solidFill>
                <a:schemeClr val="bg1"/>
              </a:solidFill>
              <a:latin typeface="Helvetica Neue Light"/>
            </a:endParaRPr>
          </a:p>
          <a:p>
            <a:pPr marL="228600" indent="-228600">
              <a:buFontTx/>
              <a:buAutoNum type="arabicPeriod"/>
            </a:pPr>
            <a:r>
              <a:rPr lang="en-GB" sz="1000" dirty="0" smtClean="0">
                <a:solidFill>
                  <a:schemeClr val="bg1"/>
                </a:solidFill>
                <a:latin typeface="Helvetica Neue Light"/>
              </a:rPr>
              <a:t>Lin </a:t>
            </a:r>
            <a:r>
              <a:rPr lang="en-GB" sz="1000" dirty="0">
                <a:solidFill>
                  <a:schemeClr val="bg1"/>
                </a:solidFill>
                <a:latin typeface="Helvetica Neue Light"/>
              </a:rPr>
              <a:t>H-J, et al. </a:t>
            </a:r>
            <a:r>
              <a:rPr lang="en-GB" sz="1000" i="1" dirty="0">
                <a:solidFill>
                  <a:schemeClr val="bg1"/>
                </a:solidFill>
                <a:latin typeface="Helvetica Neue Light"/>
              </a:rPr>
              <a:t>Stroke </a:t>
            </a:r>
            <a:r>
              <a:rPr lang="en-GB" sz="1000" dirty="0">
                <a:solidFill>
                  <a:schemeClr val="bg1"/>
                </a:solidFill>
                <a:latin typeface="Helvetica Neue Light"/>
              </a:rPr>
              <a:t>1996; 27:1760-1764;  </a:t>
            </a:r>
            <a:endParaRPr lang="en-GB" sz="1000" dirty="0" smtClean="0">
              <a:solidFill>
                <a:schemeClr val="bg1"/>
              </a:solidFill>
              <a:latin typeface="Helvetica Neue Light"/>
            </a:endParaRPr>
          </a:p>
          <a:p>
            <a:pPr marL="228600" indent="-228600">
              <a:buFontTx/>
              <a:buAutoNum type="arabicPeriod"/>
            </a:pPr>
            <a:r>
              <a:rPr lang="en-GB" sz="1000" dirty="0" smtClean="0">
                <a:solidFill>
                  <a:schemeClr val="bg1"/>
                </a:solidFill>
                <a:latin typeface="Helvetica Neue Light"/>
              </a:rPr>
              <a:t>Marini  </a:t>
            </a:r>
            <a:r>
              <a:rPr lang="en-GB" sz="1000" dirty="0">
                <a:solidFill>
                  <a:schemeClr val="bg1"/>
                </a:solidFill>
                <a:latin typeface="Helvetica Neue Light"/>
              </a:rPr>
              <a:t>C, et al. </a:t>
            </a:r>
            <a:r>
              <a:rPr lang="en-GB" sz="1000" i="1" dirty="0">
                <a:solidFill>
                  <a:schemeClr val="bg1"/>
                </a:solidFill>
                <a:latin typeface="Helvetica Neue Light"/>
              </a:rPr>
              <a:t>Stroke </a:t>
            </a:r>
            <a:r>
              <a:rPr lang="en-GB" sz="1000" dirty="0">
                <a:solidFill>
                  <a:schemeClr val="bg1"/>
                </a:solidFill>
                <a:latin typeface="Helvetica Neue Light"/>
              </a:rPr>
              <a:t>2005;36:1115-1119</a:t>
            </a:r>
            <a:r>
              <a:rPr lang="en-GB" sz="1000" dirty="0" smtClean="0">
                <a:solidFill>
                  <a:schemeClr val="bg1"/>
                </a:solidFill>
                <a:latin typeface="Helvetica Neue Light"/>
              </a:rPr>
              <a:t>.</a:t>
            </a:r>
          </a:p>
          <a:p>
            <a:pPr marL="228600" indent="-228600">
              <a:buFontTx/>
              <a:buAutoNum type="arabicPeriod"/>
            </a:pPr>
            <a:r>
              <a:rPr lang="en-GB" sz="1000" dirty="0" smtClean="0">
                <a:solidFill>
                  <a:schemeClr val="bg1"/>
                </a:solidFill>
                <a:latin typeface="Helvetica Neue Light"/>
              </a:rPr>
              <a:t>Gladstone DJ et al.  </a:t>
            </a:r>
            <a:r>
              <a:rPr lang="en-GB" sz="1000" i="1" dirty="0" smtClean="0">
                <a:solidFill>
                  <a:schemeClr val="bg1"/>
                </a:solidFill>
                <a:latin typeface="Helvetica Neue Light"/>
              </a:rPr>
              <a:t>Stroke</a:t>
            </a:r>
            <a:r>
              <a:rPr lang="en-GB" sz="1000" dirty="0" smtClean="0">
                <a:solidFill>
                  <a:schemeClr val="bg1"/>
                </a:solidFill>
                <a:latin typeface="Helvetica Neue Light"/>
              </a:rPr>
              <a:t>. 2009; 40:235-240</a:t>
            </a:r>
            <a:endParaRPr lang="en-GB" sz="1000" dirty="0">
              <a:solidFill>
                <a:schemeClr val="bg1"/>
              </a:solidFill>
              <a:latin typeface="Helvetica Neue Light"/>
            </a:endParaRPr>
          </a:p>
        </p:txBody>
      </p:sp>
      <p:pic>
        <p:nvPicPr>
          <p:cNvPr id="5" name="Picture 2"/>
          <p:cNvPicPr>
            <a:picLocks noChangeAspect="1" noChangeArrowheads="1"/>
          </p:cNvPicPr>
          <p:nvPr/>
        </p:nvPicPr>
        <p:blipFill>
          <a:blip r:embed="rId3" cstate="print"/>
          <a:srcRect/>
          <a:stretch>
            <a:fillRect/>
          </a:stretch>
        </p:blipFill>
        <p:spPr bwMode="auto">
          <a:xfrm>
            <a:off x="5508104" y="4437112"/>
            <a:ext cx="3500462" cy="2312236"/>
          </a:xfrm>
          <a:prstGeom prst="rect">
            <a:avLst/>
          </a:prstGeom>
          <a:noFill/>
          <a:ln w="9525">
            <a:noFill/>
            <a:miter lim="800000"/>
            <a:headEnd/>
            <a:tailEnd/>
          </a:ln>
          <a:effectLst/>
        </p:spPr>
      </p:pic>
    </p:spTree>
    <p:extLst>
      <p:ext uri="{BB962C8B-B14F-4D97-AF65-F5344CB8AC3E}">
        <p14:creationId xmlns:p14="http://schemas.microsoft.com/office/powerpoint/2010/main" val="39475689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F guidelines slide set v7 final for web unprotected00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Cornice 7"/>
          <p:cNvSpPr/>
          <p:nvPr/>
        </p:nvSpPr>
        <p:spPr>
          <a:xfrm>
            <a:off x="582111" y="3051920"/>
            <a:ext cx="8171999" cy="576000"/>
          </a:xfrm>
          <a:prstGeom prst="frame">
            <a:avLst/>
          </a:prstGeom>
          <a:solidFill>
            <a:srgbClr val="FF0000"/>
          </a:solidFill>
          <a:ln w="12700"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732886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300" fill="hold"/>
                                        <p:tgtEl>
                                          <p:spTgt spid="8"/>
                                        </p:tgtEl>
                                        <p:attrNameLst>
                                          <p:attrName>ppt_w</p:attrName>
                                        </p:attrNameLst>
                                      </p:cBhvr>
                                      <p:tavLst>
                                        <p:tav tm="0">
                                          <p:val>
                                            <p:strVal val="#ppt_w*0.70"/>
                                          </p:val>
                                        </p:tav>
                                        <p:tav tm="100000">
                                          <p:val>
                                            <p:strVal val="#ppt_w"/>
                                          </p:val>
                                        </p:tav>
                                      </p:tavLst>
                                    </p:anim>
                                    <p:anim calcmode="lin" valueType="num">
                                      <p:cBhvr>
                                        <p:cTn id="8" dur="1300" fill="hold"/>
                                        <p:tgtEl>
                                          <p:spTgt spid="8"/>
                                        </p:tgtEl>
                                        <p:attrNameLst>
                                          <p:attrName>ppt_h</p:attrName>
                                        </p:attrNameLst>
                                      </p:cBhvr>
                                      <p:tavLst>
                                        <p:tav tm="0">
                                          <p:val>
                                            <p:strVal val="#ppt_h"/>
                                          </p:val>
                                        </p:tav>
                                        <p:tav tm="100000">
                                          <p:val>
                                            <p:strVal val="#ppt_h"/>
                                          </p:val>
                                        </p:tav>
                                      </p:tavLst>
                                    </p:anim>
                                    <p:animEffect transition="in" filter="fade">
                                      <p:cBhvr>
                                        <p:cTn id="9"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0"/>
          <p:cNvSpPr>
            <a:spLocks noGrp="1" noChangeArrowheads="1"/>
          </p:cNvSpPr>
          <p:nvPr>
            <p:ph type="title"/>
          </p:nvPr>
        </p:nvSpPr>
        <p:spPr/>
        <p:txBody>
          <a:bodyPr/>
          <a:lstStyle/>
          <a:p>
            <a:pPr eaLnBrk="1" hangingPunct="1"/>
            <a:r>
              <a:rPr lang="en-GB">
                <a:solidFill>
                  <a:srgbClr val="FFFFFF"/>
                </a:solidFill>
                <a:latin typeface="Times New Roman" charset="0"/>
                <a:ea typeface="MS PGothic" charset="0"/>
                <a:cs typeface="MS PGothic" charset="0"/>
              </a:rPr>
              <a:t>HAS-BLED bleeding risk score</a:t>
            </a:r>
          </a:p>
        </p:txBody>
      </p:sp>
      <p:graphicFrame>
        <p:nvGraphicFramePr>
          <p:cNvPr id="221270" name="Group 86"/>
          <p:cNvGraphicFramePr>
            <a:graphicFrameLocks noGrp="1"/>
          </p:cNvGraphicFramePr>
          <p:nvPr>
            <p:ph type="tbl" idx="1"/>
            <p:extLst>
              <p:ext uri="{D42A27DB-BD31-4B8C-83A1-F6EECF244321}">
                <p14:modId xmlns:p14="http://schemas.microsoft.com/office/powerpoint/2010/main" val="317170150"/>
              </p:ext>
            </p:extLst>
          </p:nvPr>
        </p:nvGraphicFramePr>
        <p:xfrm>
          <a:off x="381000" y="1676400"/>
          <a:ext cx="8382000" cy="4419602"/>
        </p:xfrm>
        <a:graphic>
          <a:graphicData uri="http://schemas.openxmlformats.org/drawingml/2006/table">
            <a:tbl>
              <a:tblPr/>
              <a:tblGrid>
                <a:gridCol w="5688013"/>
                <a:gridCol w="2693987"/>
              </a:tblGrid>
              <a:tr h="495300">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1" i="0" u="none" strike="noStrike" cap="none" normalizeH="0" baseline="0" dirty="0" smtClean="0">
                          <a:ln>
                            <a:noFill/>
                          </a:ln>
                          <a:solidFill>
                            <a:srgbClr val="FFF000"/>
                          </a:solidFill>
                          <a:effectLst/>
                          <a:latin typeface="Arial" charset="0"/>
                          <a:cs typeface="Arial" charset="0"/>
                        </a:rPr>
                        <a:t>Clinical characteristic</a:t>
                      </a:r>
                    </a:p>
                  </a:txBody>
                  <a:tcPr anchor="ctr" horzOverflow="overflow">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1" i="0" u="none" strike="noStrike" cap="none" normalizeH="0" baseline="0" smtClean="0">
                          <a:ln>
                            <a:noFill/>
                          </a:ln>
                          <a:solidFill>
                            <a:srgbClr val="FFF000"/>
                          </a:solidFill>
                          <a:effectLst/>
                          <a:latin typeface="Arial" charset="0"/>
                          <a:cs typeface="Arial" charset="0"/>
                        </a:rPr>
                        <a:t>Points</a:t>
                      </a:r>
                    </a:p>
                  </a:txBody>
                  <a:tcPr anchor="ctr" horzOverflow="overflow">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96888">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dirty="0" smtClean="0">
                          <a:ln>
                            <a:noFill/>
                          </a:ln>
                          <a:solidFill>
                            <a:srgbClr val="FFF000"/>
                          </a:solidFill>
                          <a:effectLst/>
                          <a:latin typeface="Arial" charset="0"/>
                          <a:cs typeface="Arial" charset="0"/>
                        </a:rPr>
                        <a:t>H</a:t>
                      </a:r>
                      <a:r>
                        <a:rPr kumimoji="0" lang="en-GB" sz="1800" b="0" i="0" u="none" strike="noStrike" cap="none" normalizeH="0" baseline="0" dirty="0" smtClean="0">
                          <a:ln>
                            <a:noFill/>
                          </a:ln>
                          <a:solidFill>
                            <a:schemeClr val="bg1"/>
                          </a:solidFill>
                          <a:effectLst/>
                          <a:latin typeface="Arial" charset="0"/>
                          <a:cs typeface="Arial" charset="0"/>
                        </a:rPr>
                        <a:t>ypertension (systolic BP &gt;160 mm Hg)</a:t>
                      </a:r>
                    </a:p>
                  </a:txBody>
                  <a:tcPr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75B99"/>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a:t>
                      </a:r>
                    </a:p>
                  </a:txBody>
                  <a:tcPr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75B99"/>
                    </a:solidFill>
                  </a:tcPr>
                </a:tc>
              </a:tr>
              <a:tr h="447675">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rgbClr val="FFF000"/>
                          </a:solidFill>
                          <a:effectLst/>
                          <a:latin typeface="Arial" charset="0"/>
                          <a:cs typeface="Arial" charset="0"/>
                        </a:rPr>
                        <a:t>A</a:t>
                      </a:r>
                      <a:r>
                        <a:rPr kumimoji="0" lang="en-GB" sz="1800" b="0" i="0" u="none" strike="noStrike" cap="none" normalizeH="0" baseline="0" smtClean="0">
                          <a:ln>
                            <a:noFill/>
                          </a:ln>
                          <a:solidFill>
                            <a:schemeClr val="bg1"/>
                          </a:solidFill>
                          <a:effectLst/>
                          <a:latin typeface="Arial" charset="0"/>
                          <a:cs typeface="Arial" charset="0"/>
                        </a:rPr>
                        <a:t>bnormal renal or liver function</a:t>
                      </a:r>
                    </a:p>
                  </a:txBody>
                  <a:tcPr anchor="ctr" horzOverflow="overflow">
                    <a:lnL>
                      <a:noFill/>
                    </a:lnL>
                    <a:lnR>
                      <a:noFill/>
                    </a:lnR>
                    <a:lnT>
                      <a:noFill/>
                    </a:lnT>
                    <a:lnB>
                      <a:noFill/>
                    </a:lnB>
                    <a:lnTlToBr>
                      <a:noFill/>
                    </a:lnTlToBr>
                    <a:lnBlToTr>
                      <a:noFill/>
                    </a:lnBlToTr>
                    <a:solidFill>
                      <a:srgbClr val="5773BA"/>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 + 1</a:t>
                      </a:r>
                    </a:p>
                  </a:txBody>
                  <a:tcPr anchor="ctr" horzOverflow="overflow">
                    <a:lnL>
                      <a:noFill/>
                    </a:lnL>
                    <a:lnR>
                      <a:noFill/>
                    </a:lnR>
                    <a:lnT>
                      <a:noFill/>
                    </a:lnT>
                    <a:lnB>
                      <a:noFill/>
                    </a:lnB>
                    <a:lnTlToBr>
                      <a:noFill/>
                    </a:lnTlToBr>
                    <a:lnBlToTr>
                      <a:noFill/>
                    </a:lnBlToTr>
                    <a:solidFill>
                      <a:srgbClr val="5773BA"/>
                    </a:solidFill>
                  </a:tcPr>
                </a:tc>
              </a:tr>
              <a:tr h="496888">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rgbClr val="FFF000"/>
                          </a:solidFill>
                          <a:effectLst/>
                          <a:latin typeface="Arial" charset="0"/>
                          <a:cs typeface="Arial" charset="0"/>
                        </a:rPr>
                        <a:t>S</a:t>
                      </a:r>
                      <a:r>
                        <a:rPr kumimoji="0" lang="en-GB" sz="1800" b="0" i="0" u="none" strike="noStrike" cap="none" normalizeH="0" baseline="0" smtClean="0">
                          <a:ln>
                            <a:noFill/>
                          </a:ln>
                          <a:solidFill>
                            <a:schemeClr val="bg1"/>
                          </a:solidFill>
                          <a:effectLst/>
                          <a:latin typeface="Arial" charset="0"/>
                          <a:cs typeface="Arial" charset="0"/>
                        </a:rPr>
                        <a:t>troke</a:t>
                      </a:r>
                    </a:p>
                  </a:txBody>
                  <a:tcPr anchor="ctr" horzOverflow="overflow">
                    <a:lnL>
                      <a:noFill/>
                    </a:lnL>
                    <a:lnR>
                      <a:noFill/>
                    </a:lnR>
                    <a:lnT>
                      <a:noFill/>
                    </a:lnT>
                    <a:lnB>
                      <a:noFill/>
                    </a:lnB>
                    <a:lnTlToBr>
                      <a:noFill/>
                    </a:lnTlToBr>
                    <a:lnBlToTr>
                      <a:noFill/>
                    </a:lnBlToTr>
                    <a:solidFill>
                      <a:srgbClr val="475B99"/>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a:t>
                      </a:r>
                    </a:p>
                  </a:txBody>
                  <a:tcPr anchor="ctr" horzOverflow="overflow">
                    <a:lnL>
                      <a:noFill/>
                    </a:lnL>
                    <a:lnR>
                      <a:noFill/>
                    </a:lnR>
                    <a:lnT>
                      <a:noFill/>
                    </a:lnT>
                    <a:lnB>
                      <a:noFill/>
                    </a:lnB>
                    <a:lnTlToBr>
                      <a:noFill/>
                    </a:lnTlToBr>
                    <a:lnBlToTr>
                      <a:noFill/>
                    </a:lnBlToTr>
                    <a:solidFill>
                      <a:srgbClr val="475B99"/>
                    </a:solidFill>
                  </a:tcPr>
                </a:tc>
              </a:tr>
              <a:tr h="498475">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rgbClr val="FFF000"/>
                          </a:solidFill>
                          <a:effectLst/>
                          <a:latin typeface="Arial" charset="0"/>
                          <a:cs typeface="Arial" charset="0"/>
                        </a:rPr>
                        <a:t>B</a:t>
                      </a:r>
                      <a:r>
                        <a:rPr kumimoji="0" lang="en-GB" sz="1800" b="0" i="0" u="none" strike="noStrike" cap="none" normalizeH="0" baseline="0" smtClean="0">
                          <a:ln>
                            <a:noFill/>
                          </a:ln>
                          <a:solidFill>
                            <a:schemeClr val="bg1"/>
                          </a:solidFill>
                          <a:effectLst/>
                          <a:latin typeface="Arial" charset="0"/>
                          <a:cs typeface="Arial" charset="0"/>
                        </a:rPr>
                        <a:t>leeding</a:t>
                      </a:r>
                    </a:p>
                  </a:txBody>
                  <a:tcPr anchor="ctr" horzOverflow="overflow">
                    <a:lnL>
                      <a:noFill/>
                    </a:lnL>
                    <a:lnR>
                      <a:noFill/>
                    </a:lnR>
                    <a:lnT>
                      <a:noFill/>
                    </a:lnT>
                    <a:lnB>
                      <a:noFill/>
                    </a:lnB>
                    <a:lnTlToBr>
                      <a:noFill/>
                    </a:lnTlToBr>
                    <a:lnBlToTr>
                      <a:noFill/>
                    </a:lnBlToTr>
                    <a:solidFill>
                      <a:srgbClr val="5773BA"/>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a:t>
                      </a:r>
                    </a:p>
                  </a:txBody>
                  <a:tcPr anchor="ctr" horzOverflow="overflow">
                    <a:lnL>
                      <a:noFill/>
                    </a:lnL>
                    <a:lnR>
                      <a:noFill/>
                    </a:lnR>
                    <a:lnT>
                      <a:noFill/>
                    </a:lnT>
                    <a:lnB>
                      <a:noFill/>
                    </a:lnB>
                    <a:lnTlToBr>
                      <a:noFill/>
                    </a:lnTlToBr>
                    <a:lnBlToTr>
                      <a:noFill/>
                    </a:lnBlToTr>
                    <a:solidFill>
                      <a:srgbClr val="5773BA"/>
                    </a:solidFill>
                  </a:tcPr>
                </a:tc>
              </a:tr>
              <a:tr h="496888">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rgbClr val="FFF000"/>
                          </a:solidFill>
                          <a:effectLst/>
                          <a:latin typeface="Arial" charset="0"/>
                          <a:cs typeface="Arial" charset="0"/>
                        </a:rPr>
                        <a:t>L</a:t>
                      </a:r>
                      <a:r>
                        <a:rPr kumimoji="0" lang="en-GB" sz="1800" b="0" i="0" u="none" strike="noStrike" cap="none" normalizeH="0" baseline="0" smtClean="0">
                          <a:ln>
                            <a:noFill/>
                          </a:ln>
                          <a:solidFill>
                            <a:schemeClr val="bg1"/>
                          </a:solidFill>
                          <a:effectLst/>
                          <a:latin typeface="Arial" charset="0"/>
                          <a:cs typeface="Arial" charset="0"/>
                        </a:rPr>
                        <a:t>abile INRs</a:t>
                      </a:r>
                    </a:p>
                  </a:txBody>
                  <a:tcPr anchor="ctr" horzOverflow="overflow">
                    <a:lnL>
                      <a:noFill/>
                    </a:lnL>
                    <a:lnR>
                      <a:noFill/>
                    </a:lnR>
                    <a:lnT>
                      <a:noFill/>
                    </a:lnT>
                    <a:lnB>
                      <a:noFill/>
                    </a:lnB>
                    <a:lnTlToBr>
                      <a:noFill/>
                    </a:lnTlToBr>
                    <a:lnBlToTr>
                      <a:noFill/>
                    </a:lnBlToTr>
                    <a:solidFill>
                      <a:srgbClr val="475B99"/>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a:t>
                      </a:r>
                    </a:p>
                  </a:txBody>
                  <a:tcPr anchor="ctr" horzOverflow="overflow">
                    <a:lnL>
                      <a:noFill/>
                    </a:lnL>
                    <a:lnR>
                      <a:noFill/>
                    </a:lnR>
                    <a:lnT>
                      <a:noFill/>
                    </a:lnT>
                    <a:lnB>
                      <a:noFill/>
                    </a:lnB>
                    <a:lnTlToBr>
                      <a:noFill/>
                    </a:lnTlToBr>
                    <a:lnBlToTr>
                      <a:noFill/>
                    </a:lnBlToTr>
                    <a:solidFill>
                      <a:srgbClr val="475B99"/>
                    </a:solidFill>
                  </a:tcPr>
                </a:tc>
              </a:tr>
              <a:tr h="495300">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dirty="0" smtClean="0">
                          <a:ln>
                            <a:noFill/>
                          </a:ln>
                          <a:solidFill>
                            <a:srgbClr val="FFF000"/>
                          </a:solidFill>
                          <a:effectLst/>
                          <a:latin typeface="Arial" charset="0"/>
                          <a:cs typeface="Arial" charset="0"/>
                        </a:rPr>
                        <a:t>E</a:t>
                      </a:r>
                      <a:r>
                        <a:rPr kumimoji="0" lang="en-GB" sz="1800" b="0" i="0" u="none" strike="noStrike" cap="none" normalizeH="0" baseline="0" dirty="0" smtClean="0">
                          <a:ln>
                            <a:noFill/>
                          </a:ln>
                          <a:solidFill>
                            <a:schemeClr val="bg1"/>
                          </a:solidFill>
                          <a:effectLst/>
                          <a:latin typeface="Arial" charset="0"/>
                          <a:cs typeface="Arial" charset="0"/>
                        </a:rPr>
                        <a:t>lderly (age &gt;65 years)</a:t>
                      </a:r>
                    </a:p>
                  </a:txBody>
                  <a:tcPr anchor="ctr" horzOverflow="overflow">
                    <a:lnL>
                      <a:noFill/>
                    </a:lnL>
                    <a:lnR>
                      <a:noFill/>
                    </a:lnR>
                    <a:lnT>
                      <a:noFill/>
                    </a:lnT>
                    <a:lnB>
                      <a:noFill/>
                    </a:lnB>
                    <a:lnTlToBr>
                      <a:noFill/>
                    </a:lnTlToBr>
                    <a:lnBlToTr>
                      <a:noFill/>
                    </a:lnBlToTr>
                    <a:solidFill>
                      <a:srgbClr val="5773BA"/>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a:t>
                      </a:r>
                    </a:p>
                  </a:txBody>
                  <a:tcPr anchor="ctr" horzOverflow="overflow">
                    <a:lnL>
                      <a:noFill/>
                    </a:lnL>
                    <a:lnR>
                      <a:noFill/>
                    </a:lnR>
                    <a:lnT>
                      <a:noFill/>
                    </a:lnT>
                    <a:lnB>
                      <a:noFill/>
                    </a:lnB>
                    <a:lnTlToBr>
                      <a:noFill/>
                    </a:lnTlToBr>
                    <a:lnBlToTr>
                      <a:noFill/>
                    </a:lnBlToTr>
                    <a:solidFill>
                      <a:srgbClr val="5773BA"/>
                    </a:solidFill>
                  </a:tcPr>
                </a:tc>
              </a:tr>
              <a:tr h="496888">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dirty="0" smtClean="0">
                          <a:ln>
                            <a:noFill/>
                          </a:ln>
                          <a:solidFill>
                            <a:srgbClr val="FFF000"/>
                          </a:solidFill>
                          <a:effectLst/>
                          <a:latin typeface="Arial" charset="0"/>
                          <a:cs typeface="Arial" charset="0"/>
                        </a:rPr>
                        <a:t>D</a:t>
                      </a:r>
                      <a:r>
                        <a:rPr kumimoji="0" lang="en-GB" sz="1800" b="0" i="0" u="none" strike="noStrike" cap="none" normalizeH="0" baseline="0" dirty="0" smtClean="0">
                          <a:ln>
                            <a:noFill/>
                          </a:ln>
                          <a:solidFill>
                            <a:schemeClr val="bg1"/>
                          </a:solidFill>
                          <a:effectLst/>
                          <a:latin typeface="Arial" charset="0"/>
                          <a:cs typeface="Arial" charset="0"/>
                        </a:rPr>
                        <a:t>rugs or alcohol</a:t>
                      </a:r>
                    </a:p>
                  </a:txBody>
                  <a:tcPr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75B99"/>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smtClean="0">
                          <a:ln>
                            <a:noFill/>
                          </a:ln>
                          <a:solidFill>
                            <a:schemeClr val="bg1"/>
                          </a:solidFill>
                          <a:effectLst/>
                          <a:latin typeface="Arial" charset="0"/>
                          <a:cs typeface="Arial" charset="0"/>
                        </a:rPr>
                        <a:t>1 + 1</a:t>
                      </a:r>
                    </a:p>
                  </a:txBody>
                  <a:tcPr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75B99"/>
                    </a:solidFill>
                  </a:tcPr>
                </a:tc>
              </a:tr>
              <a:tr h="495300">
                <a:tc>
                  <a:txBody>
                    <a:bodyPr/>
                    <a:lstStyle/>
                    <a:p>
                      <a:pPr marL="0" marR="0" lvl="0" indent="0" algn="l"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1" i="0" u="none" strike="noStrike" cap="none" normalizeH="0" baseline="0" smtClean="0">
                          <a:ln>
                            <a:noFill/>
                          </a:ln>
                          <a:solidFill>
                            <a:schemeClr val="bg1"/>
                          </a:solidFill>
                          <a:effectLst/>
                          <a:latin typeface="Arial" charset="0"/>
                          <a:cs typeface="Arial" charset="0"/>
                        </a:rPr>
                        <a:t>Cumulative score</a:t>
                      </a:r>
                    </a:p>
                  </a:txBody>
                  <a:tcPr anchor="ctr" horzOverflow="overflow">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5773BA"/>
                    </a:solidFill>
                  </a:tcPr>
                </a:tc>
                <a:tc>
                  <a:txBody>
                    <a:bodyPr/>
                    <a:lstStyle/>
                    <a:p>
                      <a:pPr marL="0" marR="0" lvl="0" indent="0" algn="ctr" defTabSz="455613" rtl="0" eaLnBrk="1" fontAlgn="b" latinLnBrk="0" hangingPunct="1">
                        <a:lnSpc>
                          <a:spcPct val="85000"/>
                        </a:lnSpc>
                        <a:spcBef>
                          <a:spcPct val="20000"/>
                        </a:spcBef>
                        <a:spcAft>
                          <a:spcPct val="20000"/>
                        </a:spcAft>
                        <a:buClr>
                          <a:schemeClr val="bg2"/>
                        </a:buClr>
                        <a:buSzTx/>
                        <a:buFont typeface="Wingdings 2" pitchFamily="18" charset="2"/>
                        <a:buNone/>
                        <a:tabLst/>
                      </a:pPr>
                      <a:r>
                        <a:rPr kumimoji="0" lang="en-GB" sz="1800" b="0" i="0" u="none" strike="noStrike" cap="none" normalizeH="0" baseline="0" dirty="0" smtClean="0">
                          <a:ln>
                            <a:noFill/>
                          </a:ln>
                          <a:solidFill>
                            <a:schemeClr val="bg1"/>
                          </a:solidFill>
                          <a:effectLst/>
                          <a:latin typeface="Arial" charset="0"/>
                          <a:cs typeface="Arial" charset="0"/>
                        </a:rPr>
                        <a:t>Range 0</a:t>
                      </a:r>
                      <a:r>
                        <a:rPr kumimoji="0" lang="en-GB" sz="1800" b="0" i="0" u="none" strike="noStrike" cap="none" normalizeH="0" baseline="0" dirty="0" smtClean="0">
                          <a:ln>
                            <a:noFill/>
                          </a:ln>
                          <a:solidFill>
                            <a:schemeClr val="bg1"/>
                          </a:solidFill>
                          <a:effectLst/>
                          <a:latin typeface="Arial" charset="0"/>
                          <a:cs typeface="Tahoma" pitchFamily="34" charset="0"/>
                        </a:rPr>
                        <a:t>−</a:t>
                      </a:r>
                      <a:r>
                        <a:rPr kumimoji="0" lang="en-GB" sz="1800" b="0" i="0" u="none" strike="noStrike" cap="none" normalizeH="0" baseline="0" dirty="0" smtClean="0">
                          <a:ln>
                            <a:noFill/>
                          </a:ln>
                          <a:solidFill>
                            <a:schemeClr val="bg1"/>
                          </a:solidFill>
                          <a:effectLst/>
                          <a:latin typeface="Arial" charset="0"/>
                          <a:cs typeface="Arial" charset="0"/>
                        </a:rPr>
                        <a:t>9</a:t>
                      </a:r>
                    </a:p>
                  </a:txBody>
                  <a:tcPr anchor="ctr" horzOverflow="overflow">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5773BA"/>
                    </a:solidFill>
                  </a:tcPr>
                </a:tc>
              </a:tr>
            </a:tbl>
          </a:graphicData>
        </a:graphic>
      </p:graphicFrame>
      <p:sp>
        <p:nvSpPr>
          <p:cNvPr id="102425" name="Text Box 74"/>
          <p:cNvSpPr txBox="1">
            <a:spLocks noChangeArrowheads="1"/>
          </p:cNvSpPr>
          <p:nvPr/>
        </p:nvSpPr>
        <p:spPr bwMode="auto">
          <a:xfrm>
            <a:off x="297745" y="6505576"/>
            <a:ext cx="3116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Comic Sans MS" charset="0"/>
                <a:ea typeface="MS PGothic" charset="0"/>
                <a:cs typeface="MS PGothic" charset="0"/>
              </a:defRPr>
            </a:lvl1pPr>
            <a:lvl2pPr marL="742950" indent="-285750">
              <a:defRPr sz="2200">
                <a:solidFill>
                  <a:schemeClr val="tx1"/>
                </a:solidFill>
                <a:latin typeface="Comic Sans MS" charset="0"/>
                <a:ea typeface="MS PGothic" charset="0"/>
                <a:cs typeface="MS PGothic" charset="0"/>
              </a:defRPr>
            </a:lvl2pPr>
            <a:lvl3pPr marL="1143000" indent="-228600">
              <a:defRPr sz="2200">
                <a:solidFill>
                  <a:schemeClr val="tx1"/>
                </a:solidFill>
                <a:latin typeface="Comic Sans MS" charset="0"/>
                <a:ea typeface="MS PGothic" charset="0"/>
                <a:cs typeface="MS PGothic" charset="0"/>
              </a:defRPr>
            </a:lvl3pPr>
            <a:lvl4pPr marL="1600200" indent="-228600">
              <a:defRPr sz="2200">
                <a:solidFill>
                  <a:schemeClr val="tx1"/>
                </a:solidFill>
                <a:latin typeface="Comic Sans MS" charset="0"/>
                <a:ea typeface="MS PGothic" charset="0"/>
                <a:cs typeface="MS PGothic" charset="0"/>
              </a:defRPr>
            </a:lvl4pPr>
            <a:lvl5pPr marL="2057400" indent="-228600">
              <a:defRPr sz="22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Comic Sans MS" charset="0"/>
                <a:ea typeface="MS PGothic" charset="0"/>
                <a:cs typeface="MS PGothic" charset="0"/>
              </a:defRPr>
            </a:lvl9pPr>
          </a:lstStyle>
          <a:p>
            <a:pPr eaLnBrk="1" hangingPunct="1"/>
            <a:r>
              <a:rPr lang="en-GB" sz="1200">
                <a:solidFill>
                  <a:srgbClr val="FFFFFF"/>
                </a:solidFill>
                <a:latin typeface="Arial" charset="0"/>
                <a:ea typeface="ＭＳ Ｐゴシック" charset="0"/>
                <a:cs typeface="ＭＳ Ｐゴシック" charset="0"/>
              </a:rPr>
              <a:t>Pisters R </a:t>
            </a:r>
            <a:r>
              <a:rPr lang="en-GB" sz="1200" i="1">
                <a:solidFill>
                  <a:srgbClr val="FFFFFF"/>
                </a:solidFill>
                <a:latin typeface="Arial" charset="0"/>
                <a:ea typeface="ＭＳ Ｐゴシック" charset="0"/>
                <a:cs typeface="ＭＳ Ｐゴシック" charset="0"/>
              </a:rPr>
              <a:t>et al</a:t>
            </a:r>
            <a:r>
              <a:rPr lang="en-GB" sz="1200">
                <a:solidFill>
                  <a:srgbClr val="FFFFFF"/>
                </a:solidFill>
                <a:latin typeface="Arial" charset="0"/>
                <a:ea typeface="ＭＳ Ｐゴシック" charset="0"/>
                <a:cs typeface="ＭＳ Ｐゴシック" charset="0"/>
              </a:rPr>
              <a:t>. </a:t>
            </a:r>
            <a:r>
              <a:rPr lang="en-GB" sz="1200" i="1">
                <a:solidFill>
                  <a:srgbClr val="FFFFFF"/>
                </a:solidFill>
                <a:latin typeface="Arial" charset="0"/>
                <a:ea typeface="ＭＳ Ｐゴシック" charset="0"/>
                <a:cs typeface="ＭＳ Ｐゴシック" charset="0"/>
              </a:rPr>
              <a:t>Chest</a:t>
            </a:r>
            <a:r>
              <a:rPr lang="en-GB" sz="1200">
                <a:solidFill>
                  <a:srgbClr val="FFFFFF"/>
                </a:solidFill>
                <a:latin typeface="Arial" charset="0"/>
                <a:ea typeface="ＭＳ Ｐゴシック" charset="0"/>
                <a:cs typeface="ＭＳ Ｐゴシック" charset="0"/>
              </a:rPr>
              <a:t> 2010;138:1093–1100</a:t>
            </a:r>
          </a:p>
        </p:txBody>
      </p:sp>
      <p:sp>
        <p:nvSpPr>
          <p:cNvPr id="5" name="Cornice 4"/>
          <p:cNvSpPr/>
          <p:nvPr/>
        </p:nvSpPr>
        <p:spPr>
          <a:xfrm>
            <a:off x="357424" y="4566115"/>
            <a:ext cx="8171999" cy="576000"/>
          </a:xfrm>
          <a:prstGeom prst="frame">
            <a:avLst/>
          </a:prstGeom>
          <a:solidFill>
            <a:srgbClr val="FF0000"/>
          </a:solidFill>
          <a:ln w="12700" cap="rnd"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864061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300" fill="hold"/>
                                        <p:tgtEl>
                                          <p:spTgt spid="5"/>
                                        </p:tgtEl>
                                        <p:attrNameLst>
                                          <p:attrName>ppt_w</p:attrName>
                                        </p:attrNameLst>
                                      </p:cBhvr>
                                      <p:tavLst>
                                        <p:tav tm="0">
                                          <p:val>
                                            <p:strVal val="#ppt_w*0.70"/>
                                          </p:val>
                                        </p:tav>
                                        <p:tav tm="100000">
                                          <p:val>
                                            <p:strVal val="#ppt_w"/>
                                          </p:val>
                                        </p:tav>
                                      </p:tavLst>
                                    </p:anim>
                                    <p:anim calcmode="lin" valueType="num">
                                      <p:cBhvr>
                                        <p:cTn id="8" dur="1300" fill="hold"/>
                                        <p:tgtEl>
                                          <p:spTgt spid="5"/>
                                        </p:tgtEl>
                                        <p:attrNameLst>
                                          <p:attrName>ppt_h</p:attrName>
                                        </p:attrNameLst>
                                      </p:cBhvr>
                                      <p:tavLst>
                                        <p:tav tm="0">
                                          <p:val>
                                            <p:strVal val="#ppt_h"/>
                                          </p:val>
                                        </p:tav>
                                        <p:tav tm="100000">
                                          <p:val>
                                            <p:strVal val="#ppt_h"/>
                                          </p:val>
                                        </p:tav>
                                      </p:tavLst>
                                    </p:anim>
                                    <p:animEffect transition="in" filter="fade">
                                      <p:cBhvr>
                                        <p:cTn id="9"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28" y="25157"/>
            <a:ext cx="9056292" cy="1233607"/>
          </a:xfrm>
        </p:spPr>
        <p:txBody>
          <a:bodyPr>
            <a:noAutofit/>
          </a:bodyPr>
          <a:lstStyle/>
          <a:p>
            <a:r>
              <a:rPr lang="it-IT" sz="2400" dirty="0">
                <a:solidFill>
                  <a:srgbClr val="FF0000"/>
                </a:solidFill>
              </a:rPr>
              <a:t>2018 </a:t>
            </a:r>
            <a:r>
              <a:rPr lang="it-IT" sz="2400" dirty="0" err="1">
                <a:solidFill>
                  <a:srgbClr val="FF0000"/>
                </a:solidFill>
              </a:rPr>
              <a:t>European</a:t>
            </a:r>
            <a:r>
              <a:rPr lang="it-IT" sz="2400" dirty="0">
                <a:solidFill>
                  <a:srgbClr val="FF0000"/>
                </a:solidFill>
              </a:rPr>
              <a:t> </a:t>
            </a:r>
            <a:r>
              <a:rPr lang="it-IT" sz="2400" dirty="0" err="1">
                <a:solidFill>
                  <a:srgbClr val="FF0000"/>
                </a:solidFill>
              </a:rPr>
              <a:t>Heart</a:t>
            </a:r>
            <a:r>
              <a:rPr lang="it-IT" sz="2400" dirty="0">
                <a:solidFill>
                  <a:srgbClr val="FF0000"/>
                </a:solidFill>
              </a:rPr>
              <a:t> </a:t>
            </a:r>
            <a:r>
              <a:rPr lang="it-IT" sz="2400" dirty="0" err="1">
                <a:solidFill>
                  <a:srgbClr val="FF0000"/>
                </a:solidFill>
              </a:rPr>
              <a:t>Rhythm</a:t>
            </a:r>
            <a:r>
              <a:rPr lang="it-IT" sz="2400" dirty="0">
                <a:solidFill>
                  <a:srgbClr val="FF0000"/>
                </a:solidFill>
              </a:rPr>
              <a:t> </a:t>
            </a:r>
            <a:r>
              <a:rPr lang="it-IT" sz="2400" dirty="0" err="1">
                <a:solidFill>
                  <a:srgbClr val="FF0000"/>
                </a:solidFill>
              </a:rPr>
              <a:t>Association</a:t>
            </a:r>
            <a:r>
              <a:rPr lang="it-IT" sz="2400" dirty="0">
                <a:solidFill>
                  <a:srgbClr val="FF0000"/>
                </a:solidFill>
              </a:rPr>
              <a:t> </a:t>
            </a:r>
            <a:r>
              <a:rPr lang="it-IT" sz="2400" dirty="0" err="1">
                <a:solidFill>
                  <a:srgbClr val="FF0000"/>
                </a:solidFill>
              </a:rPr>
              <a:t>Practial</a:t>
            </a:r>
            <a:r>
              <a:rPr lang="it-IT" sz="2400" dirty="0">
                <a:solidFill>
                  <a:srgbClr val="FF0000"/>
                </a:solidFill>
              </a:rPr>
              <a:t> Guide on </a:t>
            </a:r>
            <a:r>
              <a:rPr lang="it-IT" sz="2400" dirty="0" smtClean="0">
                <a:solidFill>
                  <a:srgbClr val="FF0000"/>
                </a:solidFill>
              </a:rPr>
              <a:t>the use of</a:t>
            </a:r>
            <a:br>
              <a:rPr lang="it-IT" sz="2400" dirty="0" smtClean="0">
                <a:solidFill>
                  <a:srgbClr val="FF0000"/>
                </a:solidFill>
              </a:rPr>
            </a:br>
            <a:r>
              <a:rPr lang="it-IT" sz="2400" dirty="0" smtClean="0">
                <a:solidFill>
                  <a:srgbClr val="FF0000"/>
                </a:solidFill>
              </a:rPr>
              <a:t> non</a:t>
            </a:r>
            <a:r>
              <a:rPr lang="it-IT" sz="2400" dirty="0">
                <a:solidFill>
                  <a:srgbClr val="FF0000"/>
                </a:solidFill>
              </a:rPr>
              <a:t>-</a:t>
            </a:r>
            <a:r>
              <a:rPr lang="it-IT" sz="2400" dirty="0" err="1">
                <a:solidFill>
                  <a:srgbClr val="FF0000"/>
                </a:solidFill>
              </a:rPr>
              <a:t>vitamin</a:t>
            </a:r>
            <a:r>
              <a:rPr lang="it-IT" sz="2400" dirty="0">
                <a:solidFill>
                  <a:srgbClr val="FF0000"/>
                </a:solidFill>
              </a:rPr>
              <a:t> K </a:t>
            </a:r>
            <a:r>
              <a:rPr lang="it-IT" sz="2400" dirty="0" err="1">
                <a:solidFill>
                  <a:srgbClr val="FF0000"/>
                </a:solidFill>
              </a:rPr>
              <a:t>antagonist</a:t>
            </a:r>
            <a:r>
              <a:rPr lang="it-IT" sz="2400" dirty="0">
                <a:solidFill>
                  <a:srgbClr val="FF0000"/>
                </a:solidFill>
              </a:rPr>
              <a:t> </a:t>
            </a:r>
            <a:r>
              <a:rPr lang="it-IT" sz="2400" dirty="0" err="1">
                <a:solidFill>
                  <a:srgbClr val="FF0000"/>
                </a:solidFill>
              </a:rPr>
              <a:t>oral</a:t>
            </a:r>
            <a:r>
              <a:rPr lang="it-IT" sz="2400" dirty="0">
                <a:solidFill>
                  <a:srgbClr val="FF0000"/>
                </a:solidFill>
              </a:rPr>
              <a:t> </a:t>
            </a:r>
            <a:r>
              <a:rPr lang="it-IT" sz="2400" dirty="0" err="1" smtClean="0">
                <a:solidFill>
                  <a:srgbClr val="FF0000"/>
                </a:solidFill>
              </a:rPr>
              <a:t>anticoagulant</a:t>
            </a:r>
            <a:r>
              <a:rPr lang="it-IT" sz="2400" dirty="0" smtClean="0">
                <a:solidFill>
                  <a:srgbClr val="FF0000"/>
                </a:solidFill>
              </a:rPr>
              <a:t> </a:t>
            </a:r>
            <a:r>
              <a:rPr lang="it-IT" sz="2400" dirty="0">
                <a:solidFill>
                  <a:srgbClr val="FF0000"/>
                </a:solidFill>
              </a:rPr>
              <a:t>in </a:t>
            </a:r>
            <a:r>
              <a:rPr lang="it-IT" sz="2400" dirty="0" err="1">
                <a:solidFill>
                  <a:srgbClr val="FF0000"/>
                </a:solidFill>
              </a:rPr>
              <a:t>patients</a:t>
            </a:r>
            <a:r>
              <a:rPr lang="it-IT" sz="2400" dirty="0">
                <a:solidFill>
                  <a:srgbClr val="FF0000"/>
                </a:solidFill>
              </a:rPr>
              <a:t> with AF</a:t>
            </a:r>
          </a:p>
        </p:txBody>
      </p:sp>
      <p:sp>
        <p:nvSpPr>
          <p:cNvPr id="4" name="Segnaposto numero diapositiva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12D3CD-ED75-40AA-89E7-E2BEFA9967CB}" type="slidenum">
              <a:rPr kumimoji="0" lang="it-IT" sz="800" b="0" i="0" u="none" strike="noStrike" kern="1200" cap="none" spc="0" normalizeH="0" baseline="0" noProof="0" smtClean="0">
                <a:ln>
                  <a:noFill/>
                </a:ln>
                <a:solidFill>
                  <a:srgbClr val="1E4784">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it-IT" sz="800" b="0" i="0" u="none" strike="noStrike" kern="1200" cap="none" spc="0" normalizeH="0" baseline="0" noProof="0">
              <a:ln>
                <a:noFill/>
              </a:ln>
              <a:solidFill>
                <a:srgbClr val="1E4784">
                  <a:tint val="75000"/>
                </a:srgbClr>
              </a:solidFill>
              <a:effectLst/>
              <a:uLnTx/>
              <a:uFillTx/>
              <a:latin typeface="Arial"/>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8" y="1382356"/>
            <a:ext cx="9056292" cy="542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7090605" y="6356350"/>
            <a:ext cx="1775591" cy="36933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19346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9970" name="Group 2"/>
          <p:cNvGraphicFramePr>
            <a:graphicFrameLocks noGrp="1"/>
          </p:cNvGraphicFramePr>
          <p:nvPr>
            <p:extLst>
              <p:ext uri="{D42A27DB-BD31-4B8C-83A1-F6EECF244321}">
                <p14:modId xmlns:p14="http://schemas.microsoft.com/office/powerpoint/2010/main" val="3636519630"/>
              </p:ext>
            </p:extLst>
          </p:nvPr>
        </p:nvGraphicFramePr>
        <p:xfrm>
          <a:off x="1219200" y="1676400"/>
          <a:ext cx="6934200" cy="4165848"/>
        </p:xfrm>
        <a:graphic>
          <a:graphicData uri="http://schemas.openxmlformats.org/drawingml/2006/table">
            <a:tbl>
              <a:tblPr/>
              <a:tblGrid>
                <a:gridCol w="2530475"/>
                <a:gridCol w="2193925"/>
                <a:gridCol w="2209800"/>
              </a:tblGrid>
              <a:tr h="1066800">
                <a:tc>
                  <a:txBody>
                    <a:bodyPr/>
                    <a:lstStyle/>
                    <a:p>
                      <a:pPr marL="0" marR="0" lvl="0" indent="0" algn="l" defTabSz="914400" rtl="0" eaLnBrk="1" fontAlgn="base" latinLnBrk="0" hangingPunct="1">
                        <a:lnSpc>
                          <a:spcPct val="90000"/>
                        </a:lnSpc>
                        <a:spcBef>
                          <a:spcPct val="30000"/>
                        </a:spcBef>
                        <a:spcAft>
                          <a:spcPct val="0"/>
                        </a:spcAft>
                        <a:buClrTx/>
                        <a:buSzPct val="100000"/>
                        <a:buFontTx/>
                        <a:buNone/>
                        <a:tabLst/>
                      </a:pPr>
                      <a:endParaRPr kumimoji="0" lang="it-IT" sz="1800" b="1"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30000"/>
                        </a:spcBef>
                        <a:spcAft>
                          <a:spcPct val="0"/>
                        </a:spcAft>
                        <a:buClr>
                          <a:schemeClr val="hlink"/>
                        </a:buClr>
                        <a:buSzPct val="100000"/>
                        <a:buFontTx/>
                        <a:buNone/>
                        <a:tabLst/>
                      </a:pPr>
                      <a:r>
                        <a:rPr kumimoji="0" lang="it-IT" sz="1800" b="1" i="0" u="none" strike="noStrike" cap="none" normalizeH="0" baseline="0" dirty="0" smtClean="0">
                          <a:ln>
                            <a:noFill/>
                          </a:ln>
                          <a:solidFill>
                            <a:srgbClr val="FFFF00"/>
                          </a:solidFill>
                          <a:effectLst/>
                          <a:latin typeface="Comic Sans MS" pitchFamily="66" charset="0"/>
                          <a:ea typeface="MS PGothic" pitchFamily="34" charset="-128"/>
                        </a:rPr>
                        <a:t>Terapia antiaritmica</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30000"/>
                        </a:spcBef>
                        <a:spcAft>
                          <a:spcPct val="0"/>
                        </a:spcAft>
                        <a:buClrTx/>
                        <a:buSzPct val="100000"/>
                        <a:buFontTx/>
                        <a:buNone/>
                        <a:tabLst/>
                      </a:pPr>
                      <a:r>
                        <a:rPr kumimoji="0" lang="it-IT" sz="1800" b="1" i="0" u="none" strike="noStrike" cap="none" normalizeH="0" baseline="0" dirty="0" smtClean="0">
                          <a:ln>
                            <a:noFill/>
                          </a:ln>
                          <a:solidFill>
                            <a:schemeClr val="accent1">
                              <a:lumMod val="50000"/>
                            </a:schemeClr>
                          </a:solidFill>
                          <a:effectLst/>
                          <a:latin typeface="Comic Sans MS" pitchFamily="66" charset="0"/>
                          <a:ea typeface="MS PGothic" pitchFamily="34" charset="-128"/>
                        </a:rPr>
                        <a:t>Terapia anticoagulante</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chemeClr val="bg1"/>
                    </a:solidFill>
                  </a:tcPr>
                </a:tc>
              </a:tr>
              <a:tr h="1117848">
                <a:tc>
                  <a:txBody>
                    <a:bodyPr/>
                    <a:lstStyle/>
                    <a:p>
                      <a:pPr marL="0" marR="0" lvl="0" indent="0" algn="l" defTabSz="914400" rtl="0" eaLnBrk="1" fontAlgn="base" latinLnBrk="0" hangingPunct="1">
                        <a:lnSpc>
                          <a:spcPct val="130000"/>
                        </a:lnSpc>
                        <a:spcBef>
                          <a:spcPct val="30000"/>
                        </a:spcBef>
                        <a:spcAft>
                          <a:spcPct val="0"/>
                        </a:spcAft>
                        <a:buClrTx/>
                        <a:buSzPct val="100000"/>
                        <a:buFontTx/>
                        <a:buNone/>
                        <a:tabLst/>
                      </a:pPr>
                      <a:endParaRPr kumimoji="0" lang="it-IT" sz="1800" b="1"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l" defTabSz="914400" rtl="0" eaLnBrk="1" fontAlgn="base" latinLnBrk="0" hangingPunct="1">
                        <a:lnSpc>
                          <a:spcPct val="130000"/>
                        </a:lnSpc>
                        <a:spcBef>
                          <a:spcPct val="30000"/>
                        </a:spcBef>
                        <a:spcAft>
                          <a:spcPct val="0"/>
                        </a:spcAft>
                        <a:buClrTx/>
                        <a:buSzPct val="100000"/>
                        <a:buFontTx/>
                        <a:buNone/>
                        <a:tabLst/>
                      </a:pPr>
                      <a:r>
                        <a:rPr kumimoji="0" lang="it-IT" sz="1800" b="1" i="0" u="none" strike="noStrike" cap="none" normalizeH="0" baseline="0" dirty="0" smtClean="0">
                          <a:ln>
                            <a:noFill/>
                          </a:ln>
                          <a:solidFill>
                            <a:srgbClr val="FFFF00"/>
                          </a:solidFill>
                          <a:effectLst/>
                          <a:latin typeface="Comic Sans MS" pitchFamily="66" charset="0"/>
                          <a:ea typeface="MS PGothic" pitchFamily="34" charset="-128"/>
                        </a:rPr>
                        <a:t>Ridurre i sintomi</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endPar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rgbClr val="002060"/>
                          </a:solidFill>
                          <a:effectLst/>
                          <a:latin typeface="Comic Sans MS" pitchFamily="66" charset="0"/>
                          <a:ea typeface="MS PGothic" pitchFamily="34" charset="-128"/>
                        </a:rPr>
                        <a:t>Sì</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rPr>
                        <a:t> </a:t>
                      </a: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rgbClr val="FFFF00"/>
                          </a:solidFill>
                          <a:effectLst/>
                          <a:latin typeface="Comic Sans MS" pitchFamily="66" charset="0"/>
                          <a:ea typeface="MS PGothic" pitchFamily="34" charset="-128"/>
                        </a:rPr>
                        <a:t>No</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90000"/>
                        </a:lnSpc>
                        <a:spcBef>
                          <a:spcPct val="0"/>
                        </a:spcBef>
                        <a:spcAft>
                          <a:spcPct val="0"/>
                        </a:spcAft>
                        <a:buClrTx/>
                        <a:buSzPct val="100000"/>
                        <a:buFontTx/>
                        <a:buNone/>
                        <a:tabLst/>
                      </a:pPr>
                      <a:endParaRPr kumimoji="0" lang="it-IT" sz="1800" b="1"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l" defTabSz="914400" rtl="0" eaLnBrk="1" fontAlgn="base" latinLnBrk="0" hangingPunct="1">
                        <a:lnSpc>
                          <a:spcPct val="90000"/>
                        </a:lnSpc>
                        <a:spcBef>
                          <a:spcPct val="0"/>
                        </a:spcBef>
                        <a:spcAft>
                          <a:spcPct val="0"/>
                        </a:spcAft>
                        <a:buClrTx/>
                        <a:buSzPct val="100000"/>
                        <a:buFontTx/>
                        <a:buNone/>
                        <a:tabLst/>
                      </a:pPr>
                      <a:r>
                        <a:rPr kumimoji="0" lang="it-IT" sz="1800" b="1" i="0" u="none" strike="noStrike" cap="none" normalizeH="0" baseline="0" dirty="0" smtClean="0">
                          <a:ln>
                            <a:noFill/>
                          </a:ln>
                          <a:solidFill>
                            <a:srgbClr val="FFFF00"/>
                          </a:solidFill>
                          <a:effectLst/>
                          <a:latin typeface="Comic Sans MS" pitchFamily="66" charset="0"/>
                          <a:ea typeface="MS PGothic" pitchFamily="34" charset="-128"/>
                        </a:rPr>
                        <a:t>Ridurre il rischio di TIA/</a:t>
                      </a:r>
                      <a:r>
                        <a:rPr kumimoji="0" lang="it-IT" sz="1800" b="1" i="0" u="none" strike="noStrike" cap="none" normalizeH="0" baseline="0" dirty="0" err="1" smtClean="0">
                          <a:ln>
                            <a:noFill/>
                          </a:ln>
                          <a:solidFill>
                            <a:srgbClr val="FFFF00"/>
                          </a:solidFill>
                          <a:effectLst/>
                          <a:latin typeface="Comic Sans MS" pitchFamily="66" charset="0"/>
                          <a:ea typeface="MS PGothic" pitchFamily="34" charset="-128"/>
                        </a:rPr>
                        <a:t>Stroke</a:t>
                      </a:r>
                      <a:endParaRPr kumimoji="0" lang="it-IT" sz="1800" b="1" i="0" u="none" strike="noStrike" cap="none" normalizeH="0" baseline="0" dirty="0" smtClean="0">
                        <a:ln>
                          <a:noFill/>
                        </a:ln>
                        <a:solidFill>
                          <a:srgbClr val="FFFF00"/>
                        </a:solidFill>
                        <a:effectLst/>
                        <a:latin typeface="Comic Sans MS" pitchFamily="66" charset="0"/>
                        <a:ea typeface="MS PGothic" pitchFamily="34" charset="-128"/>
                      </a:endParaRP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endPar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rgbClr val="FFFF00"/>
                          </a:solidFill>
                          <a:effectLst/>
                          <a:latin typeface="Comic Sans MS" pitchFamily="66" charset="0"/>
                          <a:ea typeface="MS PGothic" pitchFamily="34" charset="-128"/>
                        </a:rPr>
                        <a:t>No</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endPar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rPr>
                        <a:t>Sì</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2700000" scaled="1"/>
                      <a:tileRect/>
                    </a:gradFill>
                  </a:tcPr>
                </a:tc>
              </a:tr>
              <a:tr h="990600">
                <a:tc>
                  <a:txBody>
                    <a:bodyPr/>
                    <a:lstStyle/>
                    <a:p>
                      <a:pPr marL="0" marR="0" lvl="0" indent="0" algn="l" defTabSz="914400" rtl="0" eaLnBrk="1" fontAlgn="base" latinLnBrk="0" hangingPunct="1">
                        <a:lnSpc>
                          <a:spcPct val="90000"/>
                        </a:lnSpc>
                        <a:spcBef>
                          <a:spcPct val="30000"/>
                        </a:spcBef>
                        <a:spcAft>
                          <a:spcPct val="0"/>
                        </a:spcAft>
                        <a:buClrTx/>
                        <a:buSzPct val="100000"/>
                        <a:buFontTx/>
                        <a:buNone/>
                        <a:tabLst/>
                      </a:pPr>
                      <a:endParaRPr kumimoji="0" lang="it-IT" sz="1800" b="1"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l" defTabSz="914400" rtl="0" eaLnBrk="1" fontAlgn="base" latinLnBrk="0" hangingPunct="1">
                        <a:lnSpc>
                          <a:spcPct val="90000"/>
                        </a:lnSpc>
                        <a:spcBef>
                          <a:spcPct val="30000"/>
                        </a:spcBef>
                        <a:spcAft>
                          <a:spcPct val="0"/>
                        </a:spcAft>
                        <a:buClrTx/>
                        <a:buSzPct val="100000"/>
                        <a:buFontTx/>
                        <a:buNone/>
                        <a:tabLst/>
                      </a:pPr>
                      <a:r>
                        <a:rPr kumimoji="0" lang="it-IT" sz="1800" b="1" i="0" u="none" strike="noStrike" cap="none" normalizeH="0" baseline="0" dirty="0" smtClean="0">
                          <a:ln>
                            <a:noFill/>
                          </a:ln>
                          <a:solidFill>
                            <a:srgbClr val="FFFF00"/>
                          </a:solidFill>
                          <a:effectLst/>
                          <a:latin typeface="Comic Sans MS" pitchFamily="66" charset="0"/>
                          <a:ea typeface="MS PGothic" pitchFamily="34" charset="-128"/>
                        </a:rPr>
                        <a:t>Ridurre il rischio di morte</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endPar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rgbClr val="FFFF00"/>
                          </a:solidFill>
                          <a:effectLst/>
                          <a:latin typeface="Comic Sans MS" pitchFamily="66" charset="0"/>
                          <a:ea typeface="MS PGothic" pitchFamily="34" charset="-128"/>
                        </a:rPr>
                        <a:t>?</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30000"/>
                        </a:spcBef>
                        <a:spcAft>
                          <a:spcPct val="0"/>
                        </a:spcAft>
                        <a:buClrTx/>
                        <a:buSzPct val="100000"/>
                        <a:buFontTx/>
                        <a:buNone/>
                        <a:tabLst/>
                      </a:pPr>
                      <a:endPar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endParaRPr>
                    </a:p>
                    <a:p>
                      <a:pPr marL="0" marR="0" lvl="0" indent="0" algn="ctr" defTabSz="914400" rtl="0" eaLnBrk="1" fontAlgn="base" latinLnBrk="0" hangingPunct="1">
                        <a:lnSpc>
                          <a:spcPct val="130000"/>
                        </a:lnSpc>
                        <a:spcBef>
                          <a:spcPct val="30000"/>
                        </a:spcBef>
                        <a:spcAft>
                          <a:spcPct val="0"/>
                        </a:spcAft>
                        <a:buClrTx/>
                        <a:buSzPct val="100000"/>
                        <a:buFontTx/>
                        <a:buNone/>
                        <a:tabLst/>
                      </a:pPr>
                      <a:r>
                        <a:rPr kumimoji="0" lang="it-IT" sz="1800" b="0" i="0" u="none" strike="noStrike" cap="none" normalizeH="0" baseline="0" dirty="0" smtClean="0">
                          <a:ln>
                            <a:noFill/>
                          </a:ln>
                          <a:solidFill>
                            <a:schemeClr val="accent1">
                              <a:lumMod val="50000"/>
                            </a:schemeClr>
                          </a:solidFill>
                          <a:effectLst/>
                          <a:latin typeface="Comic Sans MS" pitchFamily="66" charset="0"/>
                          <a:ea typeface="MS PGothic" pitchFamily="34" charset="-128"/>
                        </a:rPr>
                        <a:t>Sì</a:t>
                      </a:r>
                    </a:p>
                  </a:txBody>
                  <a:tcP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1619992" name="Rectangle 24"/>
          <p:cNvSpPr>
            <a:spLocks noChangeArrowheads="1"/>
          </p:cNvSpPr>
          <p:nvPr/>
        </p:nvSpPr>
        <p:spPr bwMode="auto">
          <a:xfrm>
            <a:off x="1979712" y="533400"/>
            <a:ext cx="5080096" cy="769441"/>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it-IT" sz="4400" b="1" dirty="0">
                <a:solidFill>
                  <a:srgbClr val="FC0128"/>
                </a:solidFill>
                <a:effectLst>
                  <a:outerShdw blurRad="38100" dist="38100" dir="2700000" algn="tl">
                    <a:srgbClr val="FFFFFF"/>
                  </a:outerShdw>
                </a:effectLst>
                <a:latin typeface="Comic Sans MS" pitchFamily="66" charset="0"/>
              </a:rPr>
              <a:t>Terapia della FA</a:t>
            </a:r>
          </a:p>
        </p:txBody>
      </p:sp>
    </p:spTree>
    <p:extLst>
      <p:ext uri="{BB962C8B-B14F-4D97-AF65-F5344CB8AC3E}">
        <p14:creationId xmlns:p14="http://schemas.microsoft.com/office/powerpoint/2010/main" val="1469515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79512" y="1484784"/>
            <a:ext cx="5796136" cy="4154984"/>
          </a:xfrm>
          <a:prstGeom prst="rect">
            <a:avLst/>
          </a:prstGeom>
        </p:spPr>
        <p:txBody>
          <a:bodyPr wrap="square">
            <a:spAutoFit/>
          </a:bodyPr>
          <a:lstStyle/>
          <a:p>
            <a:pPr algn="ctr"/>
            <a:r>
              <a:rPr lang="it-IT" sz="2400" b="1" dirty="0">
                <a:solidFill>
                  <a:srgbClr val="FF0000"/>
                </a:solidFill>
              </a:rPr>
              <a:t>Analisi </a:t>
            </a:r>
            <a:r>
              <a:rPr lang="it-IT" sz="2400" b="1" dirty="0" err="1">
                <a:solidFill>
                  <a:srgbClr val="FF0000"/>
                </a:solidFill>
              </a:rPr>
              <a:t>speciﬁca</a:t>
            </a:r>
            <a:r>
              <a:rPr lang="it-IT" sz="2400" b="1" dirty="0">
                <a:solidFill>
                  <a:srgbClr val="FF0000"/>
                </a:solidFill>
              </a:rPr>
              <a:t> negli ultrasettantenni </a:t>
            </a:r>
            <a:endParaRPr lang="it-IT" sz="2400" b="1" dirty="0" smtClean="0">
              <a:solidFill>
                <a:srgbClr val="FF0000"/>
              </a:solidFill>
            </a:endParaRPr>
          </a:p>
          <a:p>
            <a:pPr algn="ctr"/>
            <a:r>
              <a:rPr lang="it-IT" sz="2400" b="1" dirty="0" smtClean="0">
                <a:solidFill>
                  <a:srgbClr val="FF0000"/>
                </a:solidFill>
              </a:rPr>
              <a:t>70-79 </a:t>
            </a:r>
            <a:r>
              <a:rPr lang="it-IT" sz="2400" b="1" dirty="0">
                <a:solidFill>
                  <a:srgbClr val="FF0000"/>
                </a:solidFill>
              </a:rPr>
              <a:t>anni vs. 80-89 anni vs. ≥ 90 </a:t>
            </a:r>
            <a:r>
              <a:rPr lang="it-IT" sz="2400" b="1" dirty="0" smtClean="0">
                <a:solidFill>
                  <a:srgbClr val="FF0000"/>
                </a:solidFill>
              </a:rPr>
              <a:t>anni</a:t>
            </a:r>
          </a:p>
          <a:p>
            <a:endParaRPr lang="it-IT" dirty="0"/>
          </a:p>
          <a:p>
            <a:r>
              <a:rPr lang="it-IT" dirty="0" smtClean="0">
                <a:solidFill>
                  <a:srgbClr val="FFFF00"/>
                </a:solidFill>
              </a:rPr>
              <a:t>1</a:t>
            </a:r>
            <a:r>
              <a:rPr lang="it-IT" dirty="0">
                <a:solidFill>
                  <a:srgbClr val="FFFF00"/>
                </a:solidFill>
              </a:rPr>
              <a:t>.  Rispetto ai pazienti di età 70-79 anni, il rischio di ictus:  </a:t>
            </a:r>
            <a:endParaRPr lang="it-IT" dirty="0" smtClean="0">
              <a:solidFill>
                <a:srgbClr val="FFFF00"/>
              </a:solidFill>
            </a:endParaRPr>
          </a:p>
          <a:p>
            <a:endParaRPr lang="it-IT" sz="1050" dirty="0" smtClean="0">
              <a:solidFill>
                <a:srgbClr val="FFFF00"/>
              </a:solidFill>
            </a:endParaRPr>
          </a:p>
          <a:p>
            <a:r>
              <a:rPr lang="it-IT" dirty="0" smtClean="0">
                <a:solidFill>
                  <a:srgbClr val="FFFF00"/>
                </a:solidFill>
              </a:rPr>
              <a:t>•</a:t>
            </a:r>
            <a:r>
              <a:rPr lang="it-IT" dirty="0">
                <a:solidFill>
                  <a:srgbClr val="FFFF00"/>
                </a:solidFill>
              </a:rPr>
              <a:t>  è del 75% più alto nei pazienti di età </a:t>
            </a:r>
            <a:r>
              <a:rPr lang="it-IT" dirty="0" smtClean="0">
                <a:solidFill>
                  <a:srgbClr val="FFFF00"/>
                </a:solidFill>
              </a:rPr>
              <a:t>80-89</a:t>
            </a:r>
          </a:p>
          <a:p>
            <a:r>
              <a:rPr lang="it-IT" dirty="0" smtClean="0">
                <a:solidFill>
                  <a:srgbClr val="FFFF00"/>
                </a:solidFill>
              </a:rPr>
              <a:t>•</a:t>
            </a:r>
            <a:r>
              <a:rPr lang="it-IT" dirty="0">
                <a:solidFill>
                  <a:srgbClr val="FFFF00"/>
                </a:solidFill>
              </a:rPr>
              <a:t>  raddoppia negli </a:t>
            </a:r>
            <a:r>
              <a:rPr lang="it-IT" dirty="0" smtClean="0">
                <a:solidFill>
                  <a:srgbClr val="FFFF00"/>
                </a:solidFill>
              </a:rPr>
              <a:t>ultranovantenni</a:t>
            </a:r>
          </a:p>
          <a:p>
            <a:endParaRPr lang="it-IT" dirty="0" smtClean="0">
              <a:solidFill>
                <a:srgbClr val="FFFF00"/>
              </a:solidFill>
            </a:endParaRPr>
          </a:p>
          <a:p>
            <a:endParaRPr lang="it-IT" sz="700" dirty="0" smtClean="0">
              <a:solidFill>
                <a:srgbClr val="FFFF00"/>
              </a:solidFill>
            </a:endParaRPr>
          </a:p>
          <a:p>
            <a:r>
              <a:rPr lang="it-IT" dirty="0" smtClean="0">
                <a:solidFill>
                  <a:srgbClr val="FFFF00"/>
                </a:solidFill>
              </a:rPr>
              <a:t>2</a:t>
            </a:r>
            <a:r>
              <a:rPr lang="it-IT" dirty="0">
                <a:solidFill>
                  <a:srgbClr val="FFFF00"/>
                </a:solidFill>
              </a:rPr>
              <a:t>.  Rispetto ai pazienti di età 70-79 anni, il rischio di sanguinamenti:  </a:t>
            </a:r>
            <a:endParaRPr lang="it-IT" dirty="0" smtClean="0">
              <a:solidFill>
                <a:srgbClr val="FFFF00"/>
              </a:solidFill>
            </a:endParaRPr>
          </a:p>
          <a:p>
            <a:endParaRPr lang="it-IT" sz="1050" dirty="0" smtClean="0">
              <a:solidFill>
                <a:srgbClr val="FFFF00"/>
              </a:solidFill>
            </a:endParaRPr>
          </a:p>
          <a:p>
            <a:r>
              <a:rPr lang="it-IT" dirty="0" smtClean="0">
                <a:solidFill>
                  <a:srgbClr val="FFFF00"/>
                </a:solidFill>
              </a:rPr>
              <a:t>•</a:t>
            </a:r>
            <a:r>
              <a:rPr lang="it-IT" dirty="0">
                <a:solidFill>
                  <a:srgbClr val="FFFF00"/>
                </a:solidFill>
              </a:rPr>
              <a:t>  non aumenta nei pazienti di età 80-89 anni, ed </a:t>
            </a:r>
            <a:endParaRPr lang="it-IT" dirty="0" smtClean="0">
              <a:solidFill>
                <a:srgbClr val="FFFF00"/>
              </a:solidFill>
            </a:endParaRPr>
          </a:p>
          <a:p>
            <a:r>
              <a:rPr lang="it-IT" dirty="0" smtClean="0">
                <a:solidFill>
                  <a:srgbClr val="FFFF00"/>
                </a:solidFill>
              </a:rPr>
              <a:t>•</a:t>
            </a:r>
            <a:r>
              <a:rPr lang="it-IT" dirty="0">
                <a:solidFill>
                  <a:srgbClr val="FFFF00"/>
                </a:solidFill>
              </a:rPr>
              <a:t>  aumenta solo del 26% nei pazienti di età &gt; 90 anni. </a:t>
            </a:r>
          </a:p>
          <a:p>
            <a:endParaRPr lang="it-IT" dirty="0">
              <a:solidFill>
                <a:srgbClr val="FFFF00"/>
              </a:solidFill>
            </a:endParaRPr>
          </a:p>
        </p:txBody>
      </p:sp>
      <p:sp>
        <p:nvSpPr>
          <p:cNvPr id="6" name="Rettangolo 5"/>
          <p:cNvSpPr/>
          <p:nvPr/>
        </p:nvSpPr>
        <p:spPr>
          <a:xfrm>
            <a:off x="-540568" y="5301208"/>
            <a:ext cx="9649072" cy="1107996"/>
          </a:xfrm>
          <a:prstGeom prst="rect">
            <a:avLst/>
          </a:prstGeom>
        </p:spPr>
        <p:txBody>
          <a:bodyPr wrap="square">
            <a:spAutoFit/>
          </a:bodyPr>
          <a:lstStyle/>
          <a:p>
            <a:pPr algn="ctr"/>
            <a:endParaRPr lang="it-IT" b="1"/>
          </a:p>
          <a:p>
            <a:pPr algn="ctr"/>
            <a:r>
              <a:rPr lang="it-IT" sz="2400" b="1">
                <a:solidFill>
                  <a:srgbClr val="C00000"/>
                </a:solidFill>
                <a:effectLst>
                  <a:outerShdw blurRad="38100" dist="38100" dir="2700000" algn="tl">
                    <a:srgbClr val="000000">
                      <a:alpha val="43137"/>
                    </a:srgbClr>
                  </a:outerShdw>
                </a:effectLst>
              </a:rPr>
              <a:t>Dai 70 anni di età in poi, il rischio di ictus aumenta molto </a:t>
            </a:r>
            <a:r>
              <a:rPr lang="it-IT" sz="2400" b="1" smtClean="0">
                <a:solidFill>
                  <a:srgbClr val="C00000"/>
                </a:solidFill>
                <a:effectLst>
                  <a:outerShdw blurRad="38100" dist="38100" dir="2700000" algn="tl">
                    <a:srgbClr val="000000">
                      <a:alpha val="43137"/>
                    </a:srgbClr>
                  </a:outerShdw>
                </a:effectLst>
              </a:rPr>
              <a:t>più</a:t>
            </a:r>
          </a:p>
          <a:p>
            <a:pPr algn="ctr"/>
            <a:r>
              <a:rPr lang="it-IT" sz="2400" b="1" smtClean="0">
                <a:solidFill>
                  <a:srgbClr val="C00000"/>
                </a:solidFill>
                <a:effectLst>
                  <a:outerShdw blurRad="38100" dist="38100" dir="2700000" algn="tl">
                    <a:srgbClr val="000000">
                      <a:alpha val="43137"/>
                    </a:srgbClr>
                  </a:outerShdw>
                </a:effectLst>
              </a:rPr>
              <a:t>di </a:t>
            </a:r>
            <a:r>
              <a:rPr lang="it-IT" sz="2400" b="1">
                <a:solidFill>
                  <a:srgbClr val="C00000"/>
                </a:solidFill>
                <a:effectLst>
                  <a:outerShdw blurRad="38100" dist="38100" dir="2700000" algn="tl">
                    <a:srgbClr val="000000">
                      <a:alpha val="43137"/>
                    </a:srgbClr>
                  </a:outerShdw>
                </a:effectLst>
              </a:rPr>
              <a:t>quanto aumenti il rischio di sanguinamenti!!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19" t="16242" r="32870" b="10603"/>
          <a:stretch/>
        </p:blipFill>
        <p:spPr bwMode="auto">
          <a:xfrm>
            <a:off x="5580112" y="1052736"/>
            <a:ext cx="3315956" cy="423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611560" y="116632"/>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eaLnBrk="1" hangingPunct="1"/>
            <a:r>
              <a:rPr lang="it-IT" sz="3200" b="1" smtClean="0">
                <a:solidFill>
                  <a:srgbClr val="0070C0"/>
                </a:solidFill>
                <a:effectLst>
                  <a:outerShdw blurRad="38100" dist="38100" dir="2700000" algn="tl">
                    <a:srgbClr val="000000">
                      <a:alpha val="43137"/>
                    </a:srgbClr>
                  </a:outerShdw>
                </a:effectLst>
              </a:rPr>
              <a:t>Rischio ictus e sanguinamento in funzione dell’età</a:t>
            </a:r>
            <a:endParaRPr lang="it-IT" sz="3200" b="1" dirty="0" smtClean="0">
              <a:solidFill>
                <a:srgbClr val="0070C0"/>
              </a:solidFill>
              <a:effectLst>
                <a:outerShdw blurRad="38100" dist="38100" dir="2700000" algn="tl">
                  <a:srgbClr val="000000">
                    <a:alpha val="43137"/>
                  </a:srgbClr>
                </a:outerShdw>
              </a:effectLst>
            </a:endParaRPr>
          </a:p>
        </p:txBody>
      </p:sp>
      <p:sp>
        <p:nvSpPr>
          <p:cNvPr id="2" name="CasellaDiTesto 1"/>
          <p:cNvSpPr txBox="1"/>
          <p:nvPr/>
        </p:nvSpPr>
        <p:spPr>
          <a:xfrm>
            <a:off x="4283968" y="5301208"/>
            <a:ext cx="4069897" cy="369332"/>
          </a:xfrm>
          <a:prstGeom prst="rect">
            <a:avLst/>
          </a:prstGeom>
          <a:noFill/>
        </p:spPr>
        <p:txBody>
          <a:bodyPr wrap="none" rtlCol="0">
            <a:spAutoFit/>
          </a:bodyPr>
          <a:lstStyle/>
          <a:p>
            <a:r>
              <a:rPr lang="it-IT" dirty="0" err="1">
                <a:solidFill>
                  <a:srgbClr val="FFFF00"/>
                </a:solidFill>
              </a:rPr>
              <a:t>Kooistra</a:t>
            </a:r>
            <a:r>
              <a:rPr lang="it-IT" dirty="0">
                <a:solidFill>
                  <a:srgbClr val="FFFF00"/>
                </a:solidFill>
              </a:rPr>
              <a:t> </a:t>
            </a:r>
            <a:r>
              <a:rPr lang="it-IT" dirty="0" smtClean="0">
                <a:solidFill>
                  <a:srgbClr val="FFFF00"/>
                </a:solidFill>
              </a:rPr>
              <a:t>HA et al, JAMA </a:t>
            </a:r>
            <a:r>
              <a:rPr lang="it-IT" dirty="0" err="1">
                <a:solidFill>
                  <a:srgbClr val="FFFF00"/>
                </a:solidFill>
              </a:rPr>
              <a:t>Intern</a:t>
            </a:r>
            <a:r>
              <a:rPr lang="it-IT" dirty="0">
                <a:solidFill>
                  <a:srgbClr val="FFFF00"/>
                </a:solidFill>
              </a:rPr>
              <a:t> </a:t>
            </a:r>
            <a:r>
              <a:rPr lang="it-IT" dirty="0" err="1">
                <a:solidFill>
                  <a:srgbClr val="FFFF00"/>
                </a:solidFill>
              </a:rPr>
              <a:t>Med</a:t>
            </a:r>
            <a:r>
              <a:rPr lang="it-IT" dirty="0">
                <a:solidFill>
                  <a:srgbClr val="FFFF00"/>
                </a:solidFill>
              </a:rPr>
              <a:t>. 2016</a:t>
            </a:r>
          </a:p>
        </p:txBody>
      </p:sp>
    </p:spTree>
    <p:extLst>
      <p:ext uri="{BB962C8B-B14F-4D97-AF65-F5344CB8AC3E}">
        <p14:creationId xmlns:p14="http://schemas.microsoft.com/office/powerpoint/2010/main" val="38689443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313" y="1124744"/>
            <a:ext cx="6409039" cy="398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2"/>
          <p:cNvSpPr>
            <a:spLocks noGrp="1" noChangeArrowheads="1"/>
          </p:cNvSpPr>
          <p:nvPr>
            <p:ph type="title"/>
          </p:nvPr>
        </p:nvSpPr>
        <p:spPr>
          <a:xfrm>
            <a:off x="609601" y="174168"/>
            <a:ext cx="8186056" cy="798287"/>
          </a:xfr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eaLnBrk="1" hangingPunct="1"/>
            <a:r>
              <a:rPr lang="it-IT" sz="3200" b="1" smtClean="0">
                <a:solidFill>
                  <a:srgbClr val="0070C0"/>
                </a:solidFill>
                <a:effectLst>
                  <a:outerShdw blurRad="38100" dist="38100" dir="2700000" algn="tl">
                    <a:srgbClr val="000000">
                      <a:alpha val="43137"/>
                    </a:srgbClr>
                  </a:outerShdw>
                </a:effectLst>
              </a:rPr>
              <a:t>Risk-Treatment paradox</a:t>
            </a:r>
            <a:endParaRPr lang="it-IT" sz="3200" b="1" dirty="0" smtClean="0">
              <a:solidFill>
                <a:srgbClr val="0070C0"/>
              </a:solidFill>
              <a:effectLst>
                <a:outerShdw blurRad="38100" dist="38100" dir="2700000" algn="tl">
                  <a:srgbClr val="000000">
                    <a:alpha val="43137"/>
                  </a:srgbClr>
                </a:outerShdw>
              </a:effectLst>
            </a:endParaRPr>
          </a:p>
        </p:txBody>
      </p:sp>
      <p:sp>
        <p:nvSpPr>
          <p:cNvPr id="4" name="Rettangolo 3"/>
          <p:cNvSpPr/>
          <p:nvPr/>
        </p:nvSpPr>
        <p:spPr>
          <a:xfrm>
            <a:off x="-15303" y="5229200"/>
            <a:ext cx="9252520" cy="148245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285750" indent="-285750">
              <a:lnSpc>
                <a:spcPct val="90000"/>
              </a:lnSpc>
              <a:buFont typeface="Arial" pitchFamily="34" charset="0"/>
              <a:buChar char="•"/>
            </a:pPr>
            <a:r>
              <a:rPr lang="en-US" sz="2000" b="1" spc="150" dirty="0" smtClean="0">
                <a:ln w="11430"/>
                <a:solidFill>
                  <a:srgbClr val="FFFF00"/>
                </a:solidFill>
                <a:effectLst>
                  <a:outerShdw blurRad="25400" algn="tl" rotWithShape="0">
                    <a:srgbClr val="000000">
                      <a:alpha val="43000"/>
                    </a:srgbClr>
                  </a:outerShdw>
                </a:effectLst>
                <a:latin typeface="+mj-lt"/>
              </a:rPr>
              <a:t>CHI HA IL &gt; RISCHIO E’ MENO TRATTATO PER LA PAURA DEL TRATTAMENTO</a:t>
            </a:r>
          </a:p>
          <a:p>
            <a:pPr marL="285750" indent="-285750">
              <a:lnSpc>
                <a:spcPct val="90000"/>
              </a:lnSpc>
              <a:buFont typeface="Arial" pitchFamily="34" charset="0"/>
              <a:buChar char="•"/>
            </a:pPr>
            <a:endParaRPr lang="en-US" sz="2000" b="1" spc="150" dirty="0" smtClean="0">
              <a:ln w="11430"/>
              <a:solidFill>
                <a:srgbClr val="FFFF00"/>
              </a:solidFill>
              <a:effectLst>
                <a:outerShdw blurRad="25400" algn="tl" rotWithShape="0">
                  <a:srgbClr val="000000">
                    <a:alpha val="43000"/>
                  </a:srgbClr>
                </a:outerShdw>
              </a:effectLst>
              <a:latin typeface="+mj-lt"/>
            </a:endParaRPr>
          </a:p>
          <a:p>
            <a:pPr marL="285750" indent="-285750">
              <a:lnSpc>
                <a:spcPct val="90000"/>
              </a:lnSpc>
              <a:buFont typeface="Arial" pitchFamily="34" charset="0"/>
              <a:buChar char="•"/>
            </a:pPr>
            <a:r>
              <a:rPr lang="en-US" sz="2000" b="1" spc="150" dirty="0" smtClean="0">
                <a:ln w="11430"/>
                <a:solidFill>
                  <a:srgbClr val="FFFF00"/>
                </a:solidFill>
                <a:effectLst>
                  <a:outerShdw blurRad="25400" algn="tl" rotWithShape="0">
                    <a:srgbClr val="000000">
                      <a:alpha val="43000"/>
                    </a:srgbClr>
                  </a:outerShdw>
                </a:effectLst>
                <a:latin typeface="+mj-lt"/>
              </a:rPr>
              <a:t>LA POPOLAZIONE A &gt; RISCHIO E’ QUELLA CON POTENZIALE&gt; BENEFICIO ASSOLUTO PER L’ELEVATO RISCHIO DI BASE</a:t>
            </a:r>
            <a:endParaRPr lang="it-IT" sz="2000" b="1" spc="150" dirty="0">
              <a:ln w="11430"/>
              <a:solidFill>
                <a:srgbClr val="FFFF00"/>
              </a:solidFill>
              <a:effectLst>
                <a:outerShdw blurRad="25400" algn="tl" rotWithShape="0">
                  <a:srgbClr val="000000">
                    <a:alpha val="43000"/>
                  </a:srgbClr>
                </a:outerShdw>
              </a:effectLst>
              <a:latin typeface="+mj-lt"/>
            </a:endParaRPr>
          </a:p>
        </p:txBody>
      </p:sp>
    </p:spTree>
    <p:extLst>
      <p:ext uri="{BB962C8B-B14F-4D97-AF65-F5344CB8AC3E}">
        <p14:creationId xmlns:p14="http://schemas.microsoft.com/office/powerpoint/2010/main" val="11965179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431506" y="1340768"/>
            <a:ext cx="8320151" cy="5032030"/>
            <a:chOff x="578903" y="1340768"/>
            <a:chExt cx="8314272" cy="5032030"/>
          </a:xfrm>
        </p:grpSpPr>
        <p:sp>
          <p:nvSpPr>
            <p:cNvPr id="99" name="Freeform 98"/>
            <p:cNvSpPr/>
            <p:nvPr/>
          </p:nvSpPr>
          <p:spPr>
            <a:xfrm>
              <a:off x="4726886" y="1921043"/>
              <a:ext cx="4147251" cy="3901440"/>
            </a:xfrm>
            <a:custGeom>
              <a:avLst/>
              <a:gdLst>
                <a:gd name="connsiteX0" fmla="*/ 3727269 w 3744686"/>
                <a:gd name="connsiteY0" fmla="*/ 0 h 3901440"/>
                <a:gd name="connsiteX1" fmla="*/ 3744686 w 3744686"/>
                <a:gd name="connsiteY1" fmla="*/ 3901440 h 3901440"/>
                <a:gd name="connsiteX2" fmla="*/ 3744686 w 3744686"/>
                <a:gd name="connsiteY2" fmla="*/ 3901440 h 3901440"/>
                <a:gd name="connsiteX3" fmla="*/ 0 w 3744686"/>
                <a:gd name="connsiteY3" fmla="*/ 3892732 h 3901440"/>
                <a:gd name="connsiteX4" fmla="*/ 0 w 3744686"/>
                <a:gd name="connsiteY4" fmla="*/ 3892732 h 3901440"/>
                <a:gd name="connsiteX5" fmla="*/ 8709 w 3744686"/>
                <a:gd name="connsiteY5" fmla="*/ 2943497 h 3901440"/>
                <a:gd name="connsiteX6" fmla="*/ 8709 w 3744686"/>
                <a:gd name="connsiteY6" fmla="*/ 2943497 h 3901440"/>
                <a:gd name="connsiteX7" fmla="*/ 409303 w 3744686"/>
                <a:gd name="connsiteY7" fmla="*/ 2760617 h 3901440"/>
                <a:gd name="connsiteX8" fmla="*/ 984069 w 3744686"/>
                <a:gd name="connsiteY8" fmla="*/ 2377440 h 3901440"/>
                <a:gd name="connsiteX9" fmla="*/ 914400 w 3744686"/>
                <a:gd name="connsiteY9" fmla="*/ 2412274 h 3901440"/>
                <a:gd name="connsiteX10" fmla="*/ 1132114 w 3744686"/>
                <a:gd name="connsiteY10" fmla="*/ 2090057 h 3901440"/>
                <a:gd name="connsiteX11" fmla="*/ 1288869 w 3744686"/>
                <a:gd name="connsiteY11" fmla="*/ 1706880 h 3901440"/>
                <a:gd name="connsiteX12" fmla="*/ 1436914 w 3744686"/>
                <a:gd name="connsiteY12" fmla="*/ 1280160 h 3901440"/>
                <a:gd name="connsiteX13" fmla="*/ 1602377 w 3744686"/>
                <a:gd name="connsiteY13" fmla="*/ 853440 h 3901440"/>
                <a:gd name="connsiteX14" fmla="*/ 1846217 w 3744686"/>
                <a:gd name="connsiteY14" fmla="*/ 505097 h 3901440"/>
                <a:gd name="connsiteX15" fmla="*/ 2133600 w 3744686"/>
                <a:gd name="connsiteY15" fmla="*/ 243840 h 3901440"/>
                <a:gd name="connsiteX16" fmla="*/ 2551611 w 3744686"/>
                <a:gd name="connsiteY16" fmla="*/ 104503 h 3901440"/>
                <a:gd name="connsiteX17" fmla="*/ 2978331 w 3744686"/>
                <a:gd name="connsiteY17" fmla="*/ 43543 h 3901440"/>
                <a:gd name="connsiteX18" fmla="*/ 3727269 w 3744686"/>
                <a:gd name="connsiteY1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4686" h="3901440">
                  <a:moveTo>
                    <a:pt x="3727269" y="0"/>
                  </a:moveTo>
                  <a:lnTo>
                    <a:pt x="3744686" y="3901440"/>
                  </a:lnTo>
                  <a:lnTo>
                    <a:pt x="3744686" y="3901440"/>
                  </a:lnTo>
                  <a:lnTo>
                    <a:pt x="0" y="3892732"/>
                  </a:lnTo>
                  <a:lnTo>
                    <a:pt x="0" y="3892732"/>
                  </a:lnTo>
                  <a:cubicBezTo>
                    <a:pt x="1451" y="3734526"/>
                    <a:pt x="8709" y="2943497"/>
                    <a:pt x="8709" y="2943497"/>
                  </a:cubicBezTo>
                  <a:lnTo>
                    <a:pt x="8709" y="2943497"/>
                  </a:lnTo>
                  <a:cubicBezTo>
                    <a:pt x="75475" y="2913017"/>
                    <a:pt x="246743" y="2854960"/>
                    <a:pt x="409303" y="2760617"/>
                  </a:cubicBezTo>
                  <a:cubicBezTo>
                    <a:pt x="571863" y="2666274"/>
                    <a:pt x="899886" y="2435497"/>
                    <a:pt x="984069" y="2377440"/>
                  </a:cubicBezTo>
                  <a:cubicBezTo>
                    <a:pt x="1068252" y="2319383"/>
                    <a:pt x="889726" y="2460171"/>
                    <a:pt x="914400" y="2412274"/>
                  </a:cubicBezTo>
                  <a:cubicBezTo>
                    <a:pt x="939074" y="2364377"/>
                    <a:pt x="1069703" y="2207623"/>
                    <a:pt x="1132114" y="2090057"/>
                  </a:cubicBezTo>
                  <a:cubicBezTo>
                    <a:pt x="1194526" y="1972491"/>
                    <a:pt x="1238069" y="1841863"/>
                    <a:pt x="1288869" y="1706880"/>
                  </a:cubicBezTo>
                  <a:cubicBezTo>
                    <a:pt x="1339669" y="1571897"/>
                    <a:pt x="1384663" y="1422400"/>
                    <a:pt x="1436914" y="1280160"/>
                  </a:cubicBezTo>
                  <a:cubicBezTo>
                    <a:pt x="1489165" y="1137920"/>
                    <a:pt x="1534160" y="982617"/>
                    <a:pt x="1602377" y="853440"/>
                  </a:cubicBezTo>
                  <a:cubicBezTo>
                    <a:pt x="1670594" y="724263"/>
                    <a:pt x="1757680" y="606697"/>
                    <a:pt x="1846217" y="505097"/>
                  </a:cubicBezTo>
                  <a:cubicBezTo>
                    <a:pt x="1934754" y="403497"/>
                    <a:pt x="2016034" y="310606"/>
                    <a:pt x="2133600" y="243840"/>
                  </a:cubicBezTo>
                  <a:cubicBezTo>
                    <a:pt x="2251166" y="177074"/>
                    <a:pt x="2410823" y="137886"/>
                    <a:pt x="2551611" y="104503"/>
                  </a:cubicBezTo>
                  <a:cubicBezTo>
                    <a:pt x="2692399" y="71120"/>
                    <a:pt x="2783840" y="59509"/>
                    <a:pt x="2978331" y="43543"/>
                  </a:cubicBezTo>
                  <a:cubicBezTo>
                    <a:pt x="3172822" y="27577"/>
                    <a:pt x="3445691" y="18143"/>
                    <a:pt x="3727269"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0000">
                    <a:lumMod val="65000"/>
                    <a:lumOff val="35000"/>
                  </a:srgbClr>
                </a:solidFill>
              </a:endParaRPr>
            </a:p>
          </p:txBody>
        </p:sp>
        <p:sp>
          <p:nvSpPr>
            <p:cNvPr id="100" name="Freeform 99"/>
            <p:cNvSpPr/>
            <p:nvPr/>
          </p:nvSpPr>
          <p:spPr>
            <a:xfrm>
              <a:off x="581245" y="1929751"/>
              <a:ext cx="4393422" cy="3892732"/>
            </a:xfrm>
            <a:custGeom>
              <a:avLst/>
              <a:gdLst>
                <a:gd name="connsiteX0" fmla="*/ 24674 w 3947885"/>
                <a:gd name="connsiteY0" fmla="*/ 2903 h 3886926"/>
                <a:gd name="connsiteX1" fmla="*/ 33383 w 3947885"/>
                <a:gd name="connsiteY1" fmla="*/ 3860800 h 3886926"/>
                <a:gd name="connsiteX2" fmla="*/ 33383 w 3947885"/>
                <a:gd name="connsiteY2" fmla="*/ 3860800 h 3886926"/>
                <a:gd name="connsiteX3" fmla="*/ 3917405 w 3947885"/>
                <a:gd name="connsiteY3" fmla="*/ 3886926 h 3886926"/>
                <a:gd name="connsiteX4" fmla="*/ 3917405 w 3947885"/>
                <a:gd name="connsiteY4" fmla="*/ 3886926 h 3886926"/>
                <a:gd name="connsiteX5" fmla="*/ 3926114 w 3947885"/>
                <a:gd name="connsiteY5" fmla="*/ 3016069 h 3886926"/>
                <a:gd name="connsiteX6" fmla="*/ 3917405 w 3947885"/>
                <a:gd name="connsiteY6" fmla="*/ 3024777 h 3886926"/>
                <a:gd name="connsiteX7" fmla="*/ 3743234 w 3947885"/>
                <a:gd name="connsiteY7" fmla="*/ 2955109 h 3886926"/>
                <a:gd name="connsiteX8" fmla="*/ 3429725 w 3947885"/>
                <a:gd name="connsiteY8" fmla="*/ 2815772 h 3886926"/>
                <a:gd name="connsiteX9" fmla="*/ 3081383 w 3947885"/>
                <a:gd name="connsiteY9" fmla="*/ 2632892 h 3886926"/>
                <a:gd name="connsiteX10" fmla="*/ 2802708 w 3947885"/>
                <a:gd name="connsiteY10" fmla="*/ 2354217 h 3886926"/>
                <a:gd name="connsiteX11" fmla="*/ 2654663 w 3947885"/>
                <a:gd name="connsiteY11" fmla="*/ 2145212 h 3886926"/>
                <a:gd name="connsiteX12" fmla="*/ 2524034 w 3947885"/>
                <a:gd name="connsiteY12" fmla="*/ 1779452 h 3886926"/>
                <a:gd name="connsiteX13" fmla="*/ 2428240 w 3947885"/>
                <a:gd name="connsiteY13" fmla="*/ 1474652 h 3886926"/>
                <a:gd name="connsiteX14" fmla="*/ 2262777 w 3947885"/>
                <a:gd name="connsiteY14" fmla="*/ 1047932 h 3886926"/>
                <a:gd name="connsiteX15" fmla="*/ 2010228 w 3947885"/>
                <a:gd name="connsiteY15" fmla="*/ 603795 h 3886926"/>
                <a:gd name="connsiteX16" fmla="*/ 1635760 w 3947885"/>
                <a:gd name="connsiteY16" fmla="*/ 246743 h 3886926"/>
                <a:gd name="connsiteX17" fmla="*/ 1130663 w 3947885"/>
                <a:gd name="connsiteY17" fmla="*/ 63863 h 3886926"/>
                <a:gd name="connsiteX18" fmla="*/ 538480 w 3947885"/>
                <a:gd name="connsiteY18" fmla="*/ 20320 h 3886926"/>
                <a:gd name="connsiteX19" fmla="*/ 85634 w 3947885"/>
                <a:gd name="connsiteY19" fmla="*/ 2903 h 3886926"/>
                <a:gd name="connsiteX20" fmla="*/ 24674 w 3947885"/>
                <a:gd name="connsiteY20" fmla="*/ 2903 h 388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7885" h="3886926">
                  <a:moveTo>
                    <a:pt x="24674" y="2903"/>
                  </a:moveTo>
                  <a:lnTo>
                    <a:pt x="33383" y="3860800"/>
                  </a:lnTo>
                  <a:lnTo>
                    <a:pt x="33383" y="3860800"/>
                  </a:lnTo>
                  <a:lnTo>
                    <a:pt x="3917405" y="3886926"/>
                  </a:lnTo>
                  <a:lnTo>
                    <a:pt x="3917405" y="3886926"/>
                  </a:lnTo>
                  <a:cubicBezTo>
                    <a:pt x="3918856" y="3741783"/>
                    <a:pt x="3926114" y="3159760"/>
                    <a:pt x="3926114" y="3016069"/>
                  </a:cubicBezTo>
                  <a:cubicBezTo>
                    <a:pt x="3926114" y="2872378"/>
                    <a:pt x="3947885" y="3034937"/>
                    <a:pt x="3917405" y="3024777"/>
                  </a:cubicBezTo>
                  <a:cubicBezTo>
                    <a:pt x="3886925" y="3014617"/>
                    <a:pt x="3824514" y="2989943"/>
                    <a:pt x="3743234" y="2955109"/>
                  </a:cubicBezTo>
                  <a:cubicBezTo>
                    <a:pt x="3661954" y="2920275"/>
                    <a:pt x="3540034" y="2869475"/>
                    <a:pt x="3429725" y="2815772"/>
                  </a:cubicBezTo>
                  <a:cubicBezTo>
                    <a:pt x="3319417" y="2762069"/>
                    <a:pt x="3185886" y="2709818"/>
                    <a:pt x="3081383" y="2632892"/>
                  </a:cubicBezTo>
                  <a:cubicBezTo>
                    <a:pt x="2976880" y="2555966"/>
                    <a:pt x="2873828" y="2435497"/>
                    <a:pt x="2802708" y="2354217"/>
                  </a:cubicBezTo>
                  <a:cubicBezTo>
                    <a:pt x="2731588" y="2272937"/>
                    <a:pt x="2701109" y="2241006"/>
                    <a:pt x="2654663" y="2145212"/>
                  </a:cubicBezTo>
                  <a:cubicBezTo>
                    <a:pt x="2608217" y="2049418"/>
                    <a:pt x="2561771" y="1891212"/>
                    <a:pt x="2524034" y="1779452"/>
                  </a:cubicBezTo>
                  <a:cubicBezTo>
                    <a:pt x="2486297" y="1667692"/>
                    <a:pt x="2471783" y="1596572"/>
                    <a:pt x="2428240" y="1474652"/>
                  </a:cubicBezTo>
                  <a:cubicBezTo>
                    <a:pt x="2384697" y="1352732"/>
                    <a:pt x="2332446" y="1193075"/>
                    <a:pt x="2262777" y="1047932"/>
                  </a:cubicBezTo>
                  <a:cubicBezTo>
                    <a:pt x="2193108" y="902789"/>
                    <a:pt x="2114731" y="737327"/>
                    <a:pt x="2010228" y="603795"/>
                  </a:cubicBezTo>
                  <a:cubicBezTo>
                    <a:pt x="1905725" y="470264"/>
                    <a:pt x="1782354" y="336732"/>
                    <a:pt x="1635760" y="246743"/>
                  </a:cubicBezTo>
                  <a:cubicBezTo>
                    <a:pt x="1489166" y="156754"/>
                    <a:pt x="1313543" y="101600"/>
                    <a:pt x="1130663" y="63863"/>
                  </a:cubicBezTo>
                  <a:cubicBezTo>
                    <a:pt x="947783" y="26126"/>
                    <a:pt x="712651" y="30480"/>
                    <a:pt x="538480" y="20320"/>
                  </a:cubicBezTo>
                  <a:cubicBezTo>
                    <a:pt x="364309" y="10160"/>
                    <a:pt x="171268" y="5806"/>
                    <a:pt x="85634" y="2903"/>
                  </a:cubicBezTo>
                  <a:cubicBezTo>
                    <a:pt x="0" y="0"/>
                    <a:pt x="12337" y="1451"/>
                    <a:pt x="24674" y="2903"/>
                  </a:cubicBezTo>
                  <a:close/>
                </a:path>
              </a:pathLst>
            </a:cu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0000">
                    <a:lumMod val="65000"/>
                    <a:lumOff val="35000"/>
                  </a:srgbClr>
                </a:solidFill>
              </a:endParaRPr>
            </a:p>
          </p:txBody>
        </p:sp>
        <p:cxnSp>
          <p:nvCxnSpPr>
            <p:cNvPr id="101" name="Straight Connector 100"/>
            <p:cNvCxnSpPr/>
            <p:nvPr/>
          </p:nvCxnSpPr>
          <p:spPr>
            <a:xfrm>
              <a:off x="599446" y="1908973"/>
              <a:ext cx="0" cy="3903489"/>
            </a:xfrm>
            <a:prstGeom prst="line">
              <a:avLst/>
            </a:prstGeom>
            <a:ln w="19050">
              <a:solidFill>
                <a:schemeClr val="tx1">
                  <a:lumMod val="65000"/>
                  <a:lumOff val="3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3" name="TextBox 32"/>
            <p:cNvSpPr txBox="1">
              <a:spLocks noChangeArrowheads="1"/>
            </p:cNvSpPr>
            <p:nvPr/>
          </p:nvSpPr>
          <p:spPr bwMode="auto">
            <a:xfrm>
              <a:off x="4297320" y="3128387"/>
              <a:ext cx="836197" cy="584776"/>
            </a:xfrm>
            <a:prstGeom prst="rect">
              <a:avLst/>
            </a:prstGeom>
            <a:noFill/>
            <a:ln w="9525">
              <a:noFill/>
              <a:miter lim="800000"/>
              <a:headEnd/>
              <a:tailEnd/>
            </a:ln>
          </p:spPr>
          <p:txBody>
            <a:bodyPr wrap="none">
              <a:spAutoFit/>
            </a:bodyPr>
            <a:lstStyle/>
            <a:p>
              <a:pPr algn="ctr"/>
              <a:r>
                <a:rPr lang="en-US" sz="1600" dirty="0" smtClean="0">
                  <a:solidFill>
                    <a:srgbClr val="FFFF00"/>
                  </a:solidFill>
                </a:rPr>
                <a:t>Target</a:t>
              </a:r>
            </a:p>
            <a:p>
              <a:pPr algn="ctr"/>
              <a:r>
                <a:rPr lang="en-US" sz="1600" dirty="0" smtClean="0">
                  <a:solidFill>
                    <a:srgbClr val="FFFF00"/>
                  </a:solidFill>
                </a:rPr>
                <a:t>INR 2–3</a:t>
              </a:r>
              <a:endParaRPr lang="en-US" sz="1600" dirty="0">
                <a:solidFill>
                  <a:srgbClr val="FFFF00"/>
                </a:solidFill>
              </a:endParaRPr>
            </a:p>
          </p:txBody>
        </p:sp>
        <p:sp>
          <p:nvSpPr>
            <p:cNvPr id="104" name="TextBox 36"/>
            <p:cNvSpPr txBox="1">
              <a:spLocks noChangeArrowheads="1"/>
            </p:cNvSpPr>
            <p:nvPr/>
          </p:nvSpPr>
          <p:spPr bwMode="auto">
            <a:xfrm>
              <a:off x="724841" y="1340768"/>
              <a:ext cx="1603592" cy="584776"/>
            </a:xfrm>
            <a:prstGeom prst="rect">
              <a:avLst/>
            </a:prstGeom>
            <a:noFill/>
            <a:ln w="9525">
              <a:noFill/>
              <a:miter lim="800000"/>
              <a:headEnd/>
              <a:tailEnd/>
            </a:ln>
          </p:spPr>
          <p:txBody>
            <a:bodyPr wrap="none">
              <a:spAutoFit/>
            </a:bodyPr>
            <a:lstStyle/>
            <a:p>
              <a:pPr algn="ctr"/>
              <a:r>
                <a:rPr lang="en-US" sz="1600" dirty="0">
                  <a:solidFill>
                    <a:srgbClr val="FFFF00"/>
                  </a:solidFill>
                </a:rPr>
                <a:t>R</a:t>
              </a:r>
              <a:r>
                <a:rPr lang="en-US" sz="1600" dirty="0" smtClean="0">
                  <a:solidFill>
                    <a:srgbClr val="FFFF00"/>
                  </a:solidFill>
                </a:rPr>
                <a:t>isk </a:t>
              </a:r>
              <a:r>
                <a:rPr lang="en-US" sz="1600" dirty="0">
                  <a:solidFill>
                    <a:srgbClr val="FFFF00"/>
                  </a:solidFill>
                </a:rPr>
                <a:t>of</a:t>
              </a:r>
            </a:p>
            <a:p>
              <a:pPr algn="ctr"/>
              <a:r>
                <a:rPr lang="en-US" sz="1600" dirty="0" smtClean="0">
                  <a:solidFill>
                    <a:srgbClr val="FFFF00"/>
                  </a:solidFill>
                </a:rPr>
                <a:t>ischaemic </a:t>
              </a:r>
              <a:r>
                <a:rPr lang="en-US" sz="1600" dirty="0">
                  <a:solidFill>
                    <a:srgbClr val="FFFF00"/>
                  </a:solidFill>
                </a:rPr>
                <a:t>events</a:t>
              </a:r>
            </a:p>
          </p:txBody>
        </p:sp>
        <p:sp>
          <p:nvSpPr>
            <p:cNvPr id="105" name="TextBox 37"/>
            <p:cNvSpPr txBox="1">
              <a:spLocks noChangeArrowheads="1"/>
            </p:cNvSpPr>
            <p:nvPr/>
          </p:nvSpPr>
          <p:spPr bwMode="auto">
            <a:xfrm>
              <a:off x="7170060" y="1376328"/>
              <a:ext cx="1504476" cy="584776"/>
            </a:xfrm>
            <a:prstGeom prst="rect">
              <a:avLst/>
            </a:prstGeom>
            <a:noFill/>
            <a:ln w="9525">
              <a:noFill/>
              <a:miter lim="800000"/>
              <a:headEnd/>
              <a:tailEnd/>
            </a:ln>
          </p:spPr>
          <p:txBody>
            <a:bodyPr wrap="none">
              <a:spAutoFit/>
            </a:bodyPr>
            <a:lstStyle/>
            <a:p>
              <a:pPr algn="ctr"/>
              <a:r>
                <a:rPr lang="en-US" sz="1600" dirty="0">
                  <a:solidFill>
                    <a:srgbClr val="FFFF00"/>
                  </a:solidFill>
                </a:rPr>
                <a:t>R</a:t>
              </a:r>
              <a:r>
                <a:rPr lang="en-US" sz="1600" dirty="0" smtClean="0">
                  <a:solidFill>
                    <a:srgbClr val="FFFF00"/>
                  </a:solidFill>
                </a:rPr>
                <a:t>isk </a:t>
              </a:r>
              <a:r>
                <a:rPr lang="en-US" sz="1600" dirty="0">
                  <a:solidFill>
                    <a:srgbClr val="FFFF00"/>
                  </a:solidFill>
                </a:rPr>
                <a:t>of</a:t>
              </a:r>
            </a:p>
            <a:p>
              <a:pPr algn="ctr"/>
              <a:r>
                <a:rPr lang="en-US" sz="1600" dirty="0">
                  <a:solidFill>
                    <a:srgbClr val="FFFF00"/>
                  </a:solidFill>
                </a:rPr>
                <a:t>bleeding events</a:t>
              </a:r>
            </a:p>
          </p:txBody>
        </p:sp>
        <p:sp>
          <p:nvSpPr>
            <p:cNvPr id="121" name="Rectangle 120"/>
            <p:cNvSpPr/>
            <p:nvPr/>
          </p:nvSpPr>
          <p:spPr>
            <a:xfrm>
              <a:off x="4620791" y="4873248"/>
              <a:ext cx="2507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0000">
                    <a:lumMod val="65000"/>
                    <a:lumOff val="35000"/>
                  </a:srgbClr>
                </a:solidFill>
              </a:endParaRPr>
            </a:p>
          </p:txBody>
        </p:sp>
        <p:sp>
          <p:nvSpPr>
            <p:cNvPr id="124" name="Freeform 123"/>
            <p:cNvSpPr/>
            <p:nvPr/>
          </p:nvSpPr>
          <p:spPr>
            <a:xfrm>
              <a:off x="3785280" y="4321918"/>
              <a:ext cx="1952160" cy="1500188"/>
            </a:xfrm>
            <a:custGeom>
              <a:avLst/>
              <a:gdLst>
                <a:gd name="connsiteX0" fmla="*/ 0 w 1828800"/>
                <a:gd name="connsiteY0" fmla="*/ 0 h 1676400"/>
                <a:gd name="connsiteX1" fmla="*/ 1828800 w 1828800"/>
                <a:gd name="connsiteY1" fmla="*/ 0 h 1676400"/>
                <a:gd name="connsiteX2" fmla="*/ 1828800 w 1828800"/>
                <a:gd name="connsiteY2" fmla="*/ 1676400 h 1676400"/>
                <a:gd name="connsiteX3" fmla="*/ 0 w 1828800"/>
                <a:gd name="connsiteY3" fmla="*/ 1676400 h 1676400"/>
                <a:gd name="connsiteX4" fmla="*/ 0 w 1828800"/>
                <a:gd name="connsiteY4"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 name="connsiteX0" fmla="*/ 0 w 1828800"/>
                <a:gd name="connsiteY0" fmla="*/ 0 h 1676400"/>
                <a:gd name="connsiteX1" fmla="*/ 907211 w 1828800"/>
                <a:gd name="connsiteY1" fmla="*/ 613913 h 1676400"/>
                <a:gd name="connsiteX2" fmla="*/ 1828800 w 1828800"/>
                <a:gd name="connsiteY2" fmla="*/ 0 h 1676400"/>
                <a:gd name="connsiteX3" fmla="*/ 1828800 w 1828800"/>
                <a:gd name="connsiteY3" fmla="*/ 1676400 h 1676400"/>
                <a:gd name="connsiteX4" fmla="*/ 0 w 1828800"/>
                <a:gd name="connsiteY4" fmla="*/ 1676400 h 1676400"/>
                <a:gd name="connsiteX5" fmla="*/ 0 w 182880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1676400">
                  <a:moveTo>
                    <a:pt x="0" y="0"/>
                  </a:moveTo>
                  <a:cubicBezTo>
                    <a:pt x="221891" y="263586"/>
                    <a:pt x="583241" y="481162"/>
                    <a:pt x="907211" y="613913"/>
                  </a:cubicBezTo>
                  <a:cubicBezTo>
                    <a:pt x="1264728" y="481162"/>
                    <a:pt x="1543170" y="221891"/>
                    <a:pt x="1828800" y="0"/>
                  </a:cubicBezTo>
                  <a:lnTo>
                    <a:pt x="1828800" y="1676400"/>
                  </a:lnTo>
                  <a:lnTo>
                    <a:pt x="0" y="1676400"/>
                  </a:lnTo>
                  <a:lnTo>
                    <a:pt x="0" y="0"/>
                  </a:lnTo>
                  <a:close/>
                </a:path>
              </a:pathLst>
            </a:cu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rgbClr val="000000">
                    <a:lumMod val="65000"/>
                    <a:lumOff val="35000"/>
                  </a:srgbClr>
                </a:solidFill>
              </a:endParaRPr>
            </a:p>
          </p:txBody>
        </p:sp>
        <p:cxnSp>
          <p:nvCxnSpPr>
            <p:cNvPr id="125" name="Straight Connector 28"/>
            <p:cNvCxnSpPr>
              <a:cxnSpLocks noChangeShapeType="1"/>
            </p:cNvCxnSpPr>
            <p:nvPr/>
          </p:nvCxnSpPr>
          <p:spPr bwMode="auto">
            <a:xfrm rot="5400000">
              <a:off x="3756983" y="3803503"/>
              <a:ext cx="3959223" cy="1693"/>
            </a:xfrm>
            <a:prstGeom prst="line">
              <a:avLst/>
            </a:prstGeom>
            <a:noFill/>
            <a:ln w="12700" algn="ctr">
              <a:solidFill>
                <a:schemeClr val="tx1">
                  <a:lumMod val="65000"/>
                  <a:lumOff val="35000"/>
                </a:schemeClr>
              </a:solidFill>
              <a:prstDash val="dash"/>
              <a:round/>
              <a:headEnd/>
              <a:tailEnd/>
            </a:ln>
          </p:spPr>
        </p:cxnSp>
        <p:cxnSp>
          <p:nvCxnSpPr>
            <p:cNvPr id="126" name="Straight Connector 29"/>
            <p:cNvCxnSpPr>
              <a:cxnSpLocks noChangeShapeType="1"/>
            </p:cNvCxnSpPr>
            <p:nvPr/>
          </p:nvCxnSpPr>
          <p:spPr bwMode="auto">
            <a:xfrm rot="5400000">
              <a:off x="1811172" y="3797153"/>
              <a:ext cx="3946523" cy="1693"/>
            </a:xfrm>
            <a:prstGeom prst="line">
              <a:avLst/>
            </a:prstGeom>
            <a:noFill/>
            <a:ln w="12700" algn="ctr">
              <a:solidFill>
                <a:schemeClr val="tx1">
                  <a:lumMod val="65000"/>
                  <a:lumOff val="35000"/>
                </a:schemeClr>
              </a:solidFill>
              <a:prstDash val="dash"/>
              <a:round/>
              <a:headEnd/>
              <a:tailEnd/>
            </a:ln>
          </p:spPr>
        </p:cxnSp>
        <p:cxnSp>
          <p:nvCxnSpPr>
            <p:cNvPr id="94" name="Straight Connector 93"/>
            <p:cNvCxnSpPr/>
            <p:nvPr/>
          </p:nvCxnSpPr>
          <p:spPr>
            <a:xfrm flipH="1">
              <a:off x="5099213" y="3304755"/>
              <a:ext cx="3768953" cy="2502754"/>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5516981" y="3603414"/>
              <a:ext cx="3338210" cy="2236487"/>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5974574" y="3913262"/>
              <a:ext cx="2893593" cy="1931239"/>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6471494" y="4213419"/>
              <a:ext cx="2396673" cy="1599585"/>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6981530" y="4509073"/>
              <a:ext cx="1858723" cy="1240548"/>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7320398" y="4775777"/>
              <a:ext cx="1547769" cy="1033012"/>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7675298" y="5070940"/>
              <a:ext cx="1172583" cy="782606"/>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8203125" y="5371866"/>
              <a:ext cx="661871" cy="441747"/>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4746370" y="3062367"/>
              <a:ext cx="4071845" cy="2717636"/>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a:off x="4316377" y="5092230"/>
              <a:ext cx="995485" cy="664408"/>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a:off x="3820321" y="5354311"/>
              <a:ext cx="632121" cy="421892"/>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a:off x="3269939" y="5007634"/>
              <a:ext cx="1318261" cy="824418"/>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H="1">
              <a:off x="2812880" y="5204860"/>
              <a:ext cx="1019118" cy="637339"/>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a:off x="2355821" y="5385970"/>
              <a:ext cx="745744" cy="466376"/>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H="1">
              <a:off x="1898763" y="5549613"/>
              <a:ext cx="489100" cy="305875"/>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H="1">
              <a:off x="1441704" y="5572194"/>
              <a:ext cx="419538" cy="262372"/>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997971" y="5558679"/>
              <a:ext cx="419538" cy="262372"/>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5334507" y="2729639"/>
              <a:ext cx="3474428" cy="2321368"/>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H="1">
              <a:off x="4452442" y="2359808"/>
              <a:ext cx="4402749" cy="2994503"/>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5899298" y="2130051"/>
              <a:ext cx="2899193" cy="1931396"/>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6188723" y="1962794"/>
              <a:ext cx="2394865" cy="1575775"/>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flipH="1">
              <a:off x="6305809" y="1949171"/>
              <a:ext cx="1776437" cy="1195141"/>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H="1">
              <a:off x="6592424" y="2028171"/>
              <a:ext cx="992178" cy="639248"/>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bwMode="auto">
            <a:xfrm>
              <a:off x="608570" y="5454232"/>
              <a:ext cx="506350" cy="33496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a:off x="608570" y="5184358"/>
              <a:ext cx="843917" cy="604837"/>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a:off x="608570" y="3573043"/>
              <a:ext cx="3038102" cy="221615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a:off x="608570" y="3841331"/>
              <a:ext cx="2700535" cy="1947864"/>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a:off x="608570" y="4111206"/>
              <a:ext cx="2362968" cy="1677989"/>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auto">
            <a:xfrm>
              <a:off x="608570" y="4916070"/>
              <a:ext cx="1265876" cy="873126"/>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a:off x="608570" y="4647782"/>
              <a:ext cx="1687834" cy="114141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a:off x="608570" y="4379494"/>
              <a:ext cx="2025401" cy="1409701"/>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a:off x="608570" y="1961729"/>
              <a:ext cx="3038102" cy="2282827"/>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a:off x="608570" y="2230016"/>
              <a:ext cx="4725936" cy="3559179"/>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auto">
            <a:xfrm>
              <a:off x="608570" y="2498305"/>
              <a:ext cx="4388369" cy="3290890"/>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auto">
            <a:xfrm>
              <a:off x="608570" y="2768180"/>
              <a:ext cx="4050803" cy="3021015"/>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auto">
            <a:xfrm>
              <a:off x="608570" y="3036467"/>
              <a:ext cx="3713236" cy="2752728"/>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auto">
            <a:xfrm>
              <a:off x="608570" y="3304755"/>
              <a:ext cx="3375669" cy="2484440"/>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bwMode="auto">
            <a:xfrm>
              <a:off x="946137" y="1961729"/>
              <a:ext cx="2447360" cy="1812927"/>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auto">
            <a:xfrm>
              <a:off x="1283704" y="1961729"/>
              <a:ext cx="1941010" cy="1409701"/>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auto">
            <a:xfrm>
              <a:off x="1621271" y="1961729"/>
              <a:ext cx="1519051" cy="114141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auto">
            <a:xfrm rot="16200000" flipH="1">
              <a:off x="2137496" y="1934138"/>
              <a:ext cx="739776" cy="928309"/>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auto">
            <a:xfrm>
              <a:off x="4153023" y="4647781"/>
              <a:ext cx="1519051" cy="114141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auto">
            <a:xfrm>
              <a:off x="4828156" y="4916070"/>
              <a:ext cx="1181484" cy="873126"/>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a:off x="5334507" y="5051007"/>
              <a:ext cx="1012701" cy="738188"/>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86" idx="3"/>
            </p:cNvCxnSpPr>
            <p:nvPr/>
          </p:nvCxnSpPr>
          <p:spPr bwMode="auto">
            <a:xfrm>
              <a:off x="5875459" y="5222560"/>
              <a:ext cx="809315" cy="608634"/>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bwMode="auto">
            <a:xfrm>
              <a:off x="6990472" y="5488680"/>
              <a:ext cx="392069" cy="300037"/>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rot="16200000" flipH="1">
              <a:off x="7394548" y="5486267"/>
              <a:ext cx="268287" cy="337567"/>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rot="16200000" flipH="1">
              <a:off x="7807647" y="5561800"/>
              <a:ext cx="201612" cy="253175"/>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rot="16200000" flipH="1">
              <a:off x="8145214" y="5561800"/>
              <a:ext cx="201612" cy="253175"/>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rot="16200000" flipH="1">
              <a:off x="8482781" y="5561803"/>
              <a:ext cx="201612" cy="253175"/>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auto">
            <a:xfrm>
              <a:off x="6431599" y="5385970"/>
              <a:ext cx="590742" cy="403225"/>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86" name="Freeform 185"/>
            <p:cNvSpPr/>
            <p:nvPr/>
          </p:nvSpPr>
          <p:spPr>
            <a:xfrm>
              <a:off x="608570" y="1828379"/>
              <a:ext cx="8270389" cy="3759200"/>
            </a:xfrm>
            <a:custGeom>
              <a:avLst/>
              <a:gdLst>
                <a:gd name="connsiteX0" fmla="*/ 0 w 7790688"/>
                <a:gd name="connsiteY0" fmla="*/ 0 h 4434840"/>
                <a:gd name="connsiteX1" fmla="*/ 2441448 w 7790688"/>
                <a:gd name="connsiteY1" fmla="*/ 1335024 h 4434840"/>
                <a:gd name="connsiteX2" fmla="*/ 5504688 w 7790688"/>
                <a:gd name="connsiteY2" fmla="*/ 3941064 h 4434840"/>
                <a:gd name="connsiteX3" fmla="*/ 7790688 w 7790688"/>
                <a:gd name="connsiteY3" fmla="*/ 4297680 h 4434840"/>
                <a:gd name="connsiteX0" fmla="*/ 0 w 7790688"/>
                <a:gd name="connsiteY0" fmla="*/ 160020 h 4734560"/>
                <a:gd name="connsiteX1" fmla="*/ 2212848 w 7790688"/>
                <a:gd name="connsiteY1" fmla="*/ 656844 h 4734560"/>
                <a:gd name="connsiteX2" fmla="*/ 5504688 w 7790688"/>
                <a:gd name="connsiteY2" fmla="*/ 4101084 h 4734560"/>
                <a:gd name="connsiteX3" fmla="*/ 7790688 w 7790688"/>
                <a:gd name="connsiteY3" fmla="*/ 4457700 h 47345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96520 h 4747260"/>
                <a:gd name="connsiteX1" fmla="*/ 2212848 w 7790688"/>
                <a:gd name="connsiteY1" fmla="*/ 669544 h 4747260"/>
                <a:gd name="connsiteX2" fmla="*/ 5504688 w 7790688"/>
                <a:gd name="connsiteY2" fmla="*/ 4113784 h 4747260"/>
                <a:gd name="connsiteX3" fmla="*/ 7790688 w 7790688"/>
                <a:gd name="connsiteY3" fmla="*/ 4470400 h 4747260"/>
                <a:gd name="connsiteX0" fmla="*/ 0 w 7790688"/>
                <a:gd name="connsiteY0" fmla="*/ 96520 h 4747260"/>
                <a:gd name="connsiteX1" fmla="*/ 2212848 w 7790688"/>
                <a:gd name="connsiteY1" fmla="*/ 669544 h 4747260"/>
                <a:gd name="connsiteX2" fmla="*/ 5504688 w 7790688"/>
                <a:gd name="connsiteY2" fmla="*/ 4113784 h 4747260"/>
                <a:gd name="connsiteX3" fmla="*/ 7790688 w 7790688"/>
                <a:gd name="connsiteY3" fmla="*/ 4470400 h 4747260"/>
                <a:gd name="connsiteX0" fmla="*/ 0 w 7790688"/>
                <a:gd name="connsiteY0" fmla="*/ 96520 h 4772660"/>
                <a:gd name="connsiteX1" fmla="*/ 2212848 w 7790688"/>
                <a:gd name="connsiteY1" fmla="*/ 669544 h 4772660"/>
                <a:gd name="connsiteX2" fmla="*/ 5504688 w 7790688"/>
                <a:gd name="connsiteY2" fmla="*/ 4113784 h 4772660"/>
                <a:gd name="connsiteX3" fmla="*/ 7790688 w 7790688"/>
                <a:gd name="connsiteY3" fmla="*/ 4622800 h 4772660"/>
                <a:gd name="connsiteX0" fmla="*/ 0 w 7790688"/>
                <a:gd name="connsiteY0" fmla="*/ 0 h 4650740"/>
                <a:gd name="connsiteX1" fmla="*/ 22128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2128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0604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0604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115570 h 4766310"/>
                <a:gd name="connsiteX1" fmla="*/ 2060448 w 7790688"/>
                <a:gd name="connsiteY1" fmla="*/ 840994 h 4766310"/>
                <a:gd name="connsiteX2" fmla="*/ 5504688 w 7790688"/>
                <a:gd name="connsiteY2" fmla="*/ 4132834 h 4766310"/>
                <a:gd name="connsiteX3" fmla="*/ 7790688 w 7790688"/>
                <a:gd name="connsiteY3" fmla="*/ 4641850 h 476631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1436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143625 w 7790688"/>
                <a:gd name="connsiteY4" fmla="*/ 4457700 h 4641850"/>
                <a:gd name="connsiteX5" fmla="*/ 7790688 w 7790688"/>
                <a:gd name="connsiteY5" fmla="*/ 4641850 h 4641850"/>
                <a:gd name="connsiteX0" fmla="*/ 0 w 7790688"/>
                <a:gd name="connsiteY0" fmla="*/ 115570 h 4565650"/>
                <a:gd name="connsiteX1" fmla="*/ 2060448 w 7790688"/>
                <a:gd name="connsiteY1" fmla="*/ 840994 h 4565650"/>
                <a:gd name="connsiteX2" fmla="*/ 3714750 w 7790688"/>
                <a:gd name="connsiteY2" fmla="*/ 3095625 h 4565650"/>
                <a:gd name="connsiteX3" fmla="*/ 5199888 w 7790688"/>
                <a:gd name="connsiteY3" fmla="*/ 4132834 h 4565650"/>
                <a:gd name="connsiteX4" fmla="*/ 6143625 w 7790688"/>
                <a:gd name="connsiteY4" fmla="*/ 4457700 h 4565650"/>
                <a:gd name="connsiteX5" fmla="*/ 7790688 w 7790688"/>
                <a:gd name="connsiteY5" fmla="*/ 4565650 h 4565650"/>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61436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317265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317265 w 7790688"/>
                <a:gd name="connsiteY2" fmla="*/ 3095625 h 4577292"/>
                <a:gd name="connsiteX3" fmla="*/ 4961397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2999278 w 7790688"/>
                <a:gd name="connsiteY2" fmla="*/ 3259100 h 4577292"/>
                <a:gd name="connsiteX3" fmla="*/ 4961397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2999278 w 7790688"/>
                <a:gd name="connsiteY2" fmla="*/ 3095625 h 4577292"/>
                <a:gd name="connsiteX3" fmla="*/ 4961397 w 7790688"/>
                <a:gd name="connsiteY3" fmla="*/ 4132834 h 4577292"/>
                <a:gd name="connsiteX4" fmla="*/ 5991225 w 7790688"/>
                <a:gd name="connsiteY4" fmla="*/ 4457700 h 4577292"/>
                <a:gd name="connsiteX5" fmla="*/ 7790688 w 7790688"/>
                <a:gd name="connsiteY5" fmla="*/ 4565650 h 457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0688" h="4577292">
                  <a:moveTo>
                    <a:pt x="0" y="115570"/>
                  </a:moveTo>
                  <a:cubicBezTo>
                    <a:pt x="771144" y="183388"/>
                    <a:pt x="1504950" y="0"/>
                    <a:pt x="2060448" y="840994"/>
                  </a:cubicBezTo>
                  <a:cubicBezTo>
                    <a:pt x="2508123" y="1432920"/>
                    <a:pt x="2515787" y="2546985"/>
                    <a:pt x="2999278" y="3095625"/>
                  </a:cubicBezTo>
                  <a:cubicBezTo>
                    <a:pt x="3482769" y="3644265"/>
                    <a:pt x="4462739" y="3905822"/>
                    <a:pt x="4961397" y="4132834"/>
                  </a:cubicBezTo>
                  <a:cubicBezTo>
                    <a:pt x="5460055" y="4359846"/>
                    <a:pt x="5562600" y="4344289"/>
                    <a:pt x="5991225" y="4457700"/>
                  </a:cubicBezTo>
                  <a:cubicBezTo>
                    <a:pt x="6578346" y="4550833"/>
                    <a:pt x="6851142" y="4577292"/>
                    <a:pt x="7790688" y="4565650"/>
                  </a:cubicBez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dirty="0">
                <a:solidFill>
                  <a:srgbClr val="000000">
                    <a:lumMod val="65000"/>
                    <a:lumOff val="35000"/>
                  </a:srgbClr>
                </a:solidFill>
              </a:endParaRPr>
            </a:p>
          </p:txBody>
        </p:sp>
        <p:cxnSp>
          <p:nvCxnSpPr>
            <p:cNvPr id="187" name="Straight Connector 186"/>
            <p:cNvCxnSpPr/>
            <p:nvPr/>
          </p:nvCxnSpPr>
          <p:spPr>
            <a:xfrm>
              <a:off x="578903" y="5825211"/>
              <a:ext cx="8314272" cy="9885"/>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6915627" y="3861513"/>
              <a:ext cx="3906837" cy="1758"/>
            </a:xfrm>
            <a:prstGeom prst="line">
              <a:avLst/>
            </a:prstGeom>
            <a:ln w="19050">
              <a:solidFill>
                <a:schemeClr val="tx1">
                  <a:lumMod val="65000"/>
                  <a:lumOff val="3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659548" y="5581545"/>
              <a:ext cx="332533" cy="229212"/>
            </a:xfrm>
            <a:prstGeom prst="line">
              <a:avLst/>
            </a:prstGeom>
            <a:ln w="12700">
              <a:solidFill>
                <a:schemeClr val="tx2">
                  <a:lumMod val="75000"/>
                </a:schemeClr>
              </a:solidFill>
              <a:prstDash val="lgDashDot"/>
            </a:ln>
            <a:effectLst/>
          </p:spPr>
          <p:style>
            <a:lnRef idx="2">
              <a:schemeClr val="accent1"/>
            </a:lnRef>
            <a:fillRef idx="0">
              <a:schemeClr val="accent1"/>
            </a:fillRef>
            <a:effectRef idx="1">
              <a:schemeClr val="accent1"/>
            </a:effectRef>
            <a:fontRef idx="minor">
              <a:schemeClr val="tx1"/>
            </a:fontRef>
          </p:style>
        </p:cxnSp>
        <p:sp>
          <p:nvSpPr>
            <p:cNvPr id="159" name="TextBox 50"/>
            <p:cNvSpPr txBox="1">
              <a:spLocks noChangeArrowheads="1"/>
            </p:cNvSpPr>
            <p:nvPr/>
          </p:nvSpPr>
          <p:spPr bwMode="auto">
            <a:xfrm>
              <a:off x="1642890" y="6034244"/>
              <a:ext cx="778629" cy="338554"/>
            </a:xfrm>
            <a:prstGeom prst="rect">
              <a:avLst/>
            </a:prstGeom>
            <a:noFill/>
            <a:ln w="9525">
              <a:noFill/>
              <a:miter lim="800000"/>
              <a:headEnd/>
              <a:tailEnd/>
            </a:ln>
          </p:spPr>
          <p:txBody>
            <a:bodyPr wrap="none">
              <a:spAutoFit/>
            </a:bodyPr>
            <a:lstStyle/>
            <a:p>
              <a:pPr algn="ctr"/>
              <a:r>
                <a:rPr lang="en-US" sz="1600" dirty="0" smtClean="0">
                  <a:solidFill>
                    <a:srgbClr val="FFFF00"/>
                  </a:solidFill>
                </a:rPr>
                <a:t>INR &lt; 2</a:t>
              </a:r>
              <a:endParaRPr lang="en-US" sz="1600" dirty="0">
                <a:solidFill>
                  <a:srgbClr val="FFFF00"/>
                </a:solidFill>
              </a:endParaRPr>
            </a:p>
          </p:txBody>
        </p:sp>
        <p:sp>
          <p:nvSpPr>
            <p:cNvPr id="185" name="Freeform 184"/>
            <p:cNvSpPr/>
            <p:nvPr/>
          </p:nvSpPr>
          <p:spPr>
            <a:xfrm>
              <a:off x="599499" y="1829433"/>
              <a:ext cx="8271575" cy="3758847"/>
            </a:xfrm>
            <a:custGeom>
              <a:avLst/>
              <a:gdLst>
                <a:gd name="connsiteX0" fmla="*/ 0 w 7790688"/>
                <a:gd name="connsiteY0" fmla="*/ 0 h 4434840"/>
                <a:gd name="connsiteX1" fmla="*/ 2441448 w 7790688"/>
                <a:gd name="connsiteY1" fmla="*/ 1335024 h 4434840"/>
                <a:gd name="connsiteX2" fmla="*/ 5504688 w 7790688"/>
                <a:gd name="connsiteY2" fmla="*/ 3941064 h 4434840"/>
                <a:gd name="connsiteX3" fmla="*/ 7790688 w 7790688"/>
                <a:gd name="connsiteY3" fmla="*/ 4297680 h 4434840"/>
                <a:gd name="connsiteX0" fmla="*/ 0 w 7790688"/>
                <a:gd name="connsiteY0" fmla="*/ 160020 h 4734560"/>
                <a:gd name="connsiteX1" fmla="*/ 2212848 w 7790688"/>
                <a:gd name="connsiteY1" fmla="*/ 656844 h 4734560"/>
                <a:gd name="connsiteX2" fmla="*/ 5504688 w 7790688"/>
                <a:gd name="connsiteY2" fmla="*/ 4101084 h 4734560"/>
                <a:gd name="connsiteX3" fmla="*/ 7790688 w 7790688"/>
                <a:gd name="connsiteY3" fmla="*/ 4457700 h 47345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223520 h 4721860"/>
                <a:gd name="connsiteX1" fmla="*/ 2212848 w 7790688"/>
                <a:gd name="connsiteY1" fmla="*/ 644144 h 4721860"/>
                <a:gd name="connsiteX2" fmla="*/ 5504688 w 7790688"/>
                <a:gd name="connsiteY2" fmla="*/ 4088384 h 4721860"/>
                <a:gd name="connsiteX3" fmla="*/ 7790688 w 7790688"/>
                <a:gd name="connsiteY3" fmla="*/ 4445000 h 4721860"/>
                <a:gd name="connsiteX0" fmla="*/ 0 w 7790688"/>
                <a:gd name="connsiteY0" fmla="*/ 96520 h 4747260"/>
                <a:gd name="connsiteX1" fmla="*/ 2212848 w 7790688"/>
                <a:gd name="connsiteY1" fmla="*/ 669544 h 4747260"/>
                <a:gd name="connsiteX2" fmla="*/ 5504688 w 7790688"/>
                <a:gd name="connsiteY2" fmla="*/ 4113784 h 4747260"/>
                <a:gd name="connsiteX3" fmla="*/ 7790688 w 7790688"/>
                <a:gd name="connsiteY3" fmla="*/ 4470400 h 4747260"/>
                <a:gd name="connsiteX0" fmla="*/ 0 w 7790688"/>
                <a:gd name="connsiteY0" fmla="*/ 96520 h 4747260"/>
                <a:gd name="connsiteX1" fmla="*/ 2212848 w 7790688"/>
                <a:gd name="connsiteY1" fmla="*/ 669544 h 4747260"/>
                <a:gd name="connsiteX2" fmla="*/ 5504688 w 7790688"/>
                <a:gd name="connsiteY2" fmla="*/ 4113784 h 4747260"/>
                <a:gd name="connsiteX3" fmla="*/ 7790688 w 7790688"/>
                <a:gd name="connsiteY3" fmla="*/ 4470400 h 4747260"/>
                <a:gd name="connsiteX0" fmla="*/ 0 w 7790688"/>
                <a:gd name="connsiteY0" fmla="*/ 96520 h 4772660"/>
                <a:gd name="connsiteX1" fmla="*/ 2212848 w 7790688"/>
                <a:gd name="connsiteY1" fmla="*/ 669544 h 4772660"/>
                <a:gd name="connsiteX2" fmla="*/ 5504688 w 7790688"/>
                <a:gd name="connsiteY2" fmla="*/ 4113784 h 4772660"/>
                <a:gd name="connsiteX3" fmla="*/ 7790688 w 7790688"/>
                <a:gd name="connsiteY3" fmla="*/ 4622800 h 4772660"/>
                <a:gd name="connsiteX0" fmla="*/ 0 w 7790688"/>
                <a:gd name="connsiteY0" fmla="*/ 0 h 4650740"/>
                <a:gd name="connsiteX1" fmla="*/ 22128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2128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0604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0 h 4650740"/>
                <a:gd name="connsiteX1" fmla="*/ 2060448 w 7790688"/>
                <a:gd name="connsiteY1" fmla="*/ 725424 h 4650740"/>
                <a:gd name="connsiteX2" fmla="*/ 5504688 w 7790688"/>
                <a:gd name="connsiteY2" fmla="*/ 4017264 h 4650740"/>
                <a:gd name="connsiteX3" fmla="*/ 7790688 w 7790688"/>
                <a:gd name="connsiteY3" fmla="*/ 4526280 h 4650740"/>
                <a:gd name="connsiteX0" fmla="*/ 0 w 7790688"/>
                <a:gd name="connsiteY0" fmla="*/ 115570 h 4766310"/>
                <a:gd name="connsiteX1" fmla="*/ 2060448 w 7790688"/>
                <a:gd name="connsiteY1" fmla="*/ 840994 h 4766310"/>
                <a:gd name="connsiteX2" fmla="*/ 5504688 w 7790688"/>
                <a:gd name="connsiteY2" fmla="*/ 4132834 h 4766310"/>
                <a:gd name="connsiteX3" fmla="*/ 7790688 w 7790688"/>
                <a:gd name="connsiteY3" fmla="*/ 4641850 h 476631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7790688 w 7790688"/>
                <a:gd name="connsiteY4"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5046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6008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143625 w 7790688"/>
                <a:gd name="connsiteY4" fmla="*/ 4610100 h 4641850"/>
                <a:gd name="connsiteX5" fmla="*/ 7790688 w 7790688"/>
                <a:gd name="connsiteY5" fmla="*/ 4641850 h 4641850"/>
                <a:gd name="connsiteX0" fmla="*/ 0 w 7790688"/>
                <a:gd name="connsiteY0" fmla="*/ 115570 h 4641850"/>
                <a:gd name="connsiteX1" fmla="*/ 2060448 w 7790688"/>
                <a:gd name="connsiteY1" fmla="*/ 840994 h 4641850"/>
                <a:gd name="connsiteX2" fmla="*/ 3714750 w 7790688"/>
                <a:gd name="connsiteY2" fmla="*/ 3095625 h 4641850"/>
                <a:gd name="connsiteX3" fmla="*/ 5199888 w 7790688"/>
                <a:gd name="connsiteY3" fmla="*/ 4132834 h 4641850"/>
                <a:gd name="connsiteX4" fmla="*/ 6143625 w 7790688"/>
                <a:gd name="connsiteY4" fmla="*/ 4457700 h 4641850"/>
                <a:gd name="connsiteX5" fmla="*/ 7790688 w 7790688"/>
                <a:gd name="connsiteY5" fmla="*/ 4641850 h 4641850"/>
                <a:gd name="connsiteX0" fmla="*/ 0 w 7790688"/>
                <a:gd name="connsiteY0" fmla="*/ 115570 h 4565650"/>
                <a:gd name="connsiteX1" fmla="*/ 2060448 w 7790688"/>
                <a:gd name="connsiteY1" fmla="*/ 840994 h 4565650"/>
                <a:gd name="connsiteX2" fmla="*/ 3714750 w 7790688"/>
                <a:gd name="connsiteY2" fmla="*/ 3095625 h 4565650"/>
                <a:gd name="connsiteX3" fmla="*/ 5199888 w 7790688"/>
                <a:gd name="connsiteY3" fmla="*/ 4132834 h 4565650"/>
                <a:gd name="connsiteX4" fmla="*/ 6143625 w 7790688"/>
                <a:gd name="connsiteY4" fmla="*/ 4457700 h 4565650"/>
                <a:gd name="connsiteX5" fmla="*/ 7790688 w 7790688"/>
                <a:gd name="connsiteY5" fmla="*/ 4565650 h 4565650"/>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61436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714750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317265 w 7790688"/>
                <a:gd name="connsiteY2" fmla="*/ 3095625 h 4577292"/>
                <a:gd name="connsiteX3" fmla="*/ 5199888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3317265 w 7790688"/>
                <a:gd name="connsiteY2" fmla="*/ 3095625 h 4577292"/>
                <a:gd name="connsiteX3" fmla="*/ 4961397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2999278 w 7790688"/>
                <a:gd name="connsiteY2" fmla="*/ 3259100 h 4577292"/>
                <a:gd name="connsiteX3" fmla="*/ 4961397 w 7790688"/>
                <a:gd name="connsiteY3" fmla="*/ 4132834 h 4577292"/>
                <a:gd name="connsiteX4" fmla="*/ 5991225 w 7790688"/>
                <a:gd name="connsiteY4" fmla="*/ 4457700 h 4577292"/>
                <a:gd name="connsiteX5" fmla="*/ 7790688 w 7790688"/>
                <a:gd name="connsiteY5" fmla="*/ 4565650 h 4577292"/>
                <a:gd name="connsiteX0" fmla="*/ 0 w 7790688"/>
                <a:gd name="connsiteY0" fmla="*/ 115570 h 4577292"/>
                <a:gd name="connsiteX1" fmla="*/ 2060448 w 7790688"/>
                <a:gd name="connsiteY1" fmla="*/ 840994 h 4577292"/>
                <a:gd name="connsiteX2" fmla="*/ 2999278 w 7790688"/>
                <a:gd name="connsiteY2" fmla="*/ 3095625 h 4577292"/>
                <a:gd name="connsiteX3" fmla="*/ 4961397 w 7790688"/>
                <a:gd name="connsiteY3" fmla="*/ 4132834 h 4577292"/>
                <a:gd name="connsiteX4" fmla="*/ 5991225 w 7790688"/>
                <a:gd name="connsiteY4" fmla="*/ 4457700 h 4577292"/>
                <a:gd name="connsiteX5" fmla="*/ 7790688 w 7790688"/>
                <a:gd name="connsiteY5" fmla="*/ 4565650 h 457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0688" h="4577292">
                  <a:moveTo>
                    <a:pt x="0" y="115570"/>
                  </a:moveTo>
                  <a:cubicBezTo>
                    <a:pt x="771144" y="183388"/>
                    <a:pt x="1504950" y="0"/>
                    <a:pt x="2060448" y="840994"/>
                  </a:cubicBezTo>
                  <a:cubicBezTo>
                    <a:pt x="2508123" y="1432920"/>
                    <a:pt x="2515787" y="2546985"/>
                    <a:pt x="2999278" y="3095625"/>
                  </a:cubicBezTo>
                  <a:cubicBezTo>
                    <a:pt x="3482769" y="3644265"/>
                    <a:pt x="4462739" y="3905822"/>
                    <a:pt x="4961397" y="4132834"/>
                  </a:cubicBezTo>
                  <a:cubicBezTo>
                    <a:pt x="5460055" y="4359846"/>
                    <a:pt x="5562600" y="4344289"/>
                    <a:pt x="5991225" y="4457700"/>
                  </a:cubicBezTo>
                  <a:cubicBezTo>
                    <a:pt x="6578346" y="4550833"/>
                    <a:pt x="6851142" y="4577292"/>
                    <a:pt x="7790688" y="4565650"/>
                  </a:cubicBezTo>
                </a:path>
              </a:pathLst>
            </a:custGeom>
            <a:noFill/>
            <a:ln w="28575">
              <a:solidFill>
                <a:schemeClr val="tx2">
                  <a:lumMod val="75000"/>
                </a:schemeClr>
              </a:solidFill>
            </a:ln>
            <a:effectLst/>
            <a:scene3d>
              <a:camera prst="orthographicFront">
                <a:rot lat="0" lon="10800000" rev="0"/>
              </a:camera>
              <a:lightRig rig="threePt" dir="t"/>
            </a:scene3d>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dirty="0">
                <a:solidFill>
                  <a:srgbClr val="000000">
                    <a:lumMod val="65000"/>
                    <a:lumOff val="35000"/>
                  </a:srgbClr>
                </a:solidFill>
              </a:endParaRPr>
            </a:p>
          </p:txBody>
        </p:sp>
      </p:grpSp>
      <p:sp>
        <p:nvSpPr>
          <p:cNvPr id="3" name="Titel 2"/>
          <p:cNvSpPr>
            <a:spLocks noGrp="1"/>
          </p:cNvSpPr>
          <p:nvPr>
            <p:ph type="title"/>
          </p:nvPr>
        </p:nvSpPr>
        <p:spPr/>
        <p:txBody>
          <a:bodyPr>
            <a:normAutofit fontScale="90000"/>
          </a:bodyPr>
          <a:lstStyle/>
          <a:p>
            <a:r>
              <a:rPr lang="en-US" dirty="0">
                <a:solidFill>
                  <a:srgbClr val="FF0000"/>
                </a:solidFill>
              </a:rPr>
              <a:t>VKAs Have a Narrow Therapeutic Window</a:t>
            </a:r>
            <a:endParaRPr lang="de-DE" dirty="0">
              <a:solidFill>
                <a:srgbClr val="FF0000"/>
              </a:solidFill>
            </a:endParaRPr>
          </a:p>
        </p:txBody>
      </p:sp>
      <p:sp>
        <p:nvSpPr>
          <p:cNvPr id="90" name="Text Box 4"/>
          <p:cNvSpPr txBox="1">
            <a:spLocks noChangeArrowheads="1"/>
          </p:cNvSpPr>
          <p:nvPr/>
        </p:nvSpPr>
        <p:spPr bwMode="auto">
          <a:xfrm>
            <a:off x="619200" y="6588672"/>
            <a:ext cx="6642100" cy="153888"/>
          </a:xfrm>
          <a:prstGeom prst="rect">
            <a:avLst/>
          </a:prstGeom>
          <a:noFill/>
          <a:extLst/>
        </p:spPr>
        <p:txBody>
          <a:bodyPr wrap="square" lIns="0" tIns="0" rIns="0" bIns="0" rtlCol="0" anchor="b" anchorCtr="0">
            <a:spAutoFit/>
          </a:bodyPr>
          <a:lstStyle>
            <a:defPPr>
              <a:defRPr lang="en-US"/>
            </a:defPPr>
            <a:lvl1pPr>
              <a:defRPr sz="1000">
                <a:solidFill>
                  <a:schemeClr val="tx1">
                    <a:lumMod val="65000"/>
                    <a:lumOff val="35000"/>
                  </a:schemeClr>
                </a:solidFill>
              </a:defRPr>
            </a:lvl1pPr>
          </a:lstStyle>
          <a:p>
            <a:pPr fontAlgn="base">
              <a:spcBef>
                <a:spcPct val="50000"/>
              </a:spcBef>
              <a:spcAft>
                <a:spcPct val="0"/>
              </a:spcAft>
            </a:pPr>
            <a:r>
              <a:rPr lang="en-GB" altLang="en-US" dirty="0" err="1">
                <a:solidFill>
                  <a:srgbClr val="FFFF00"/>
                </a:solidFill>
              </a:rPr>
              <a:t>Ferreiro</a:t>
            </a:r>
            <a:r>
              <a:rPr lang="en-GB" altLang="en-US" dirty="0">
                <a:solidFill>
                  <a:srgbClr val="FFFF00"/>
                </a:solidFill>
              </a:rPr>
              <a:t> JL et al. </a:t>
            </a:r>
            <a:r>
              <a:rPr lang="en-GB" altLang="en-US" dirty="0" err="1">
                <a:solidFill>
                  <a:srgbClr val="FFFF00"/>
                </a:solidFill>
              </a:rPr>
              <a:t>Thromb</a:t>
            </a:r>
            <a:r>
              <a:rPr lang="en-GB" altLang="en-US" dirty="0">
                <a:solidFill>
                  <a:srgbClr val="FFFF00"/>
                </a:solidFill>
              </a:rPr>
              <a:t> </a:t>
            </a:r>
            <a:r>
              <a:rPr lang="en-GB" altLang="en-US" dirty="0" err="1" smtClean="0">
                <a:solidFill>
                  <a:srgbClr val="FFFF00"/>
                </a:solidFill>
              </a:rPr>
              <a:t>Haemost</a:t>
            </a:r>
            <a:r>
              <a:rPr lang="en-GB" altLang="en-US" dirty="0" smtClean="0">
                <a:solidFill>
                  <a:srgbClr val="FFFF00"/>
                </a:solidFill>
              </a:rPr>
              <a:t>. 2010;103(6):1128‒1135.</a:t>
            </a:r>
            <a:endParaRPr lang="en-GB" altLang="en-US" dirty="0">
              <a:solidFill>
                <a:srgbClr val="FFFF00"/>
              </a:solidFill>
            </a:endParaRPr>
          </a:p>
        </p:txBody>
      </p:sp>
      <p:sp>
        <p:nvSpPr>
          <p:cNvPr id="72" name="TextBox 50"/>
          <p:cNvSpPr txBox="1">
            <a:spLocks noChangeArrowheads="1"/>
          </p:cNvSpPr>
          <p:nvPr/>
        </p:nvSpPr>
        <p:spPr bwMode="auto">
          <a:xfrm>
            <a:off x="6694678" y="6034247"/>
            <a:ext cx="779180" cy="338554"/>
          </a:xfrm>
          <a:prstGeom prst="rect">
            <a:avLst/>
          </a:prstGeom>
          <a:noFill/>
          <a:ln w="9525">
            <a:noFill/>
            <a:miter lim="800000"/>
            <a:headEnd/>
            <a:tailEnd/>
          </a:ln>
        </p:spPr>
        <p:txBody>
          <a:bodyPr wrap="none">
            <a:spAutoFit/>
          </a:bodyPr>
          <a:lstStyle/>
          <a:p>
            <a:pPr algn="ctr"/>
            <a:r>
              <a:rPr lang="en-US" sz="1600" dirty="0" smtClean="0">
                <a:solidFill>
                  <a:srgbClr val="FFFF00"/>
                </a:solidFill>
              </a:rPr>
              <a:t>INR &gt; 3</a:t>
            </a:r>
            <a:endParaRPr lang="en-US" sz="1600" dirty="0">
              <a:solidFill>
                <a:srgbClr val="FFFF00"/>
              </a:solidFill>
            </a:endParaRPr>
          </a:p>
        </p:txBody>
      </p:sp>
    </p:spTree>
    <p:custDataLst>
      <p:tags r:id="rId1"/>
    </p:custDataLst>
    <p:extLst>
      <p:ext uri="{BB962C8B-B14F-4D97-AF65-F5344CB8AC3E}">
        <p14:creationId xmlns:p14="http://schemas.microsoft.com/office/powerpoint/2010/main" val="2970820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STMODE" val="&lt;?xml version=&quot;1.0&quot; encoding=&quot;utf-8&quot;?&gt;&lt;int&gt;0&lt;/int&gt;"/>
</p:tagLst>
</file>

<file path=ppt/tags/tag2.xml><?xml version="1.0" encoding="utf-8"?>
<p:tagLst xmlns:a="http://schemas.openxmlformats.org/drawingml/2006/main" xmlns:r="http://schemas.openxmlformats.org/officeDocument/2006/relationships" xmlns:p="http://schemas.openxmlformats.org/presentationml/2006/main">
  <p:tag name="LASTMODE" val="&lt;?xml version=&quot;1.0&quot; encoding=&quot;utf-8&quot;?&gt;&lt;int&gt;0&lt;/int&gt;"/>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18406</TotalTime>
  <Words>3503</Words>
  <Application>Microsoft Macintosh PowerPoint</Application>
  <PresentationFormat>Presentazione su schermo (4:3)</PresentationFormat>
  <Paragraphs>518</Paragraphs>
  <Slides>52</Slides>
  <Notes>17</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52</vt:i4>
      </vt:variant>
    </vt:vector>
  </HeadingPairs>
  <TitlesOfParts>
    <vt:vector size="54" baseType="lpstr">
      <vt:lpstr>Tema di Office</vt:lpstr>
      <vt:lpstr>Immagine bitmap</vt:lpstr>
      <vt:lpstr>Presentazione di PowerPoint</vt:lpstr>
      <vt:lpstr>Presentazione di PowerPoint</vt:lpstr>
      <vt:lpstr>Presentazione di PowerPoint</vt:lpstr>
      <vt:lpstr>Le dimensioni del problema: FA</vt:lpstr>
      <vt:lpstr>F.A. aumenta il rischio di ictus</vt:lpstr>
      <vt:lpstr>Presentazione di PowerPoint</vt:lpstr>
      <vt:lpstr>Rischio ictus e sanguinamento in funzione dell’età</vt:lpstr>
      <vt:lpstr>Risk-Treatment paradox</vt:lpstr>
      <vt:lpstr>VKAs Have a Narrow Therapeutic Window</vt:lpstr>
      <vt:lpstr>Ragioni di mancata prescrizione del Warfarin</vt:lpstr>
      <vt:lpstr>Presentazione di PowerPoint</vt:lpstr>
      <vt:lpstr>“PUNTI FERMI” 1 FANV NELL’ANZIANO: </vt:lpstr>
      <vt:lpstr>Presentazione di PowerPoint</vt:lpstr>
      <vt:lpstr>Presentazione di PowerPoint</vt:lpstr>
      <vt:lpstr>Presentazione di PowerPoint</vt:lpstr>
      <vt:lpstr>Presentazione di PowerPoint</vt:lpstr>
      <vt:lpstr>Two-year* outcomes of patients with newly diagnosed AF: results from GARFIELD-AF</vt:lpstr>
      <vt:lpstr>Presentazione di PowerPoint</vt:lpstr>
      <vt:lpstr>Comparing Phase III Trials: There are Differences in Patient Characteristics…. </vt:lpstr>
      <vt:lpstr>Presentazione di PowerPoint</vt:lpstr>
      <vt:lpstr>Criteri di riduzione della dose</vt:lpstr>
      <vt:lpstr>Presentazione di PowerPoint</vt:lpstr>
      <vt:lpstr>EHRA 2018: ELEGIBILITA’ NOAC</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Gestione degli imprevisti durante terapia: STROKE </vt:lpstr>
      <vt:lpstr>Gestione degli imprevisti durante terapia: Cardioversione elettrica </vt:lpstr>
      <vt:lpstr>2018 European Heart Rhythm Association Practial Guide on the use of non-vitamin K antagonist oral  anticoagulant in patients with AF</vt:lpstr>
      <vt:lpstr>Presentazione di PowerPoint</vt:lpstr>
      <vt:lpstr>Rischio tromboembolico vs Rischio emorragico</vt:lpstr>
      <vt:lpstr>Presentazione di PowerPoint</vt:lpstr>
      <vt:lpstr>GRAZIE</vt:lpstr>
      <vt:lpstr>Presentazione di PowerPoint</vt:lpstr>
      <vt:lpstr>Presentazione di PowerPoint</vt:lpstr>
      <vt:lpstr>Presentazione di PowerPoint</vt:lpstr>
      <vt:lpstr>Presentazione di PowerPoint</vt:lpstr>
      <vt:lpstr>Presentazione di PowerPoint</vt:lpstr>
      <vt:lpstr>Presentazione di PowerPoint</vt:lpstr>
      <vt:lpstr>2018 European Heart Rhythm Association Practial Guide on the use of non-vitamin K antagonist oral anticoagulant in patients with AF</vt:lpstr>
      <vt:lpstr>2018 European Heart Rhythm Association Practial Guide on the use of non-vitamin K antagonist oral                  anticoagulant in patients with AF</vt:lpstr>
      <vt:lpstr>Presentazione di PowerPoint</vt:lpstr>
      <vt:lpstr>Gestione degli imprevisti durante terapia: SCA </vt:lpstr>
      <vt:lpstr>Presentazione di PowerPoint</vt:lpstr>
      <vt:lpstr>Presentazione di PowerPoint</vt:lpstr>
      <vt:lpstr>Presentazione di PowerPoint</vt:lpstr>
      <vt:lpstr>HAS-BLED bleeding risk score</vt:lpstr>
      <vt:lpstr>2018 European Heart Rhythm Association Practial Guide on the use of  non-vitamin K antagonist oral anticoagulant in patients with AF</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Francesco Raschillà</dc:creator>
  <cp:lastModifiedBy>Francesco Raschillà</cp:lastModifiedBy>
  <cp:revision>235</cp:revision>
  <dcterms:created xsi:type="dcterms:W3CDTF">2016-10-01T08:46:34Z</dcterms:created>
  <dcterms:modified xsi:type="dcterms:W3CDTF">2018-10-13T07:52:46Z</dcterms:modified>
</cp:coreProperties>
</file>