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6.xml" ContentType="application/vnd.openxmlformats-officedocument.presentationml.slideMaster+xml"/>
  <Override PartName="/ppt/theme/theme8.xml" ContentType="application/vnd.openxmlformats-officedocument.theme+xml"/>
  <Default Extension="xlsx" ContentType="application/vnd.openxmlformats-officedocument.spreadsheetml.sheet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10.xml" ContentType="application/vnd.openxmlformats-officedocument.them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  <p:sldMasterId id="2147483653" r:id="rId3"/>
    <p:sldMasterId id="2147483660" r:id="rId4"/>
    <p:sldMasterId id="2147489004" r:id="rId5"/>
    <p:sldMasterId id="2147489006" r:id="rId6"/>
    <p:sldMasterId id="2147489430" r:id="rId7"/>
    <p:sldMasterId id="2147489432" r:id="rId8"/>
    <p:sldMasterId id="2147494655" r:id="rId9"/>
  </p:sldMasterIdLst>
  <p:notesMasterIdLst>
    <p:notesMasterId r:id="rId46"/>
  </p:notesMasterIdLst>
  <p:handoutMasterIdLst>
    <p:handoutMasterId r:id="rId47"/>
  </p:handoutMasterIdLst>
  <p:sldIdLst>
    <p:sldId id="1226" r:id="rId10"/>
    <p:sldId id="1621" r:id="rId11"/>
    <p:sldId id="1665" r:id="rId12"/>
    <p:sldId id="1623" r:id="rId13"/>
    <p:sldId id="1624" r:id="rId14"/>
    <p:sldId id="1626" r:id="rId15"/>
    <p:sldId id="1667" r:id="rId16"/>
    <p:sldId id="1668" r:id="rId17"/>
    <p:sldId id="1628" r:id="rId18"/>
    <p:sldId id="1629" r:id="rId19"/>
    <p:sldId id="1630" r:id="rId20"/>
    <p:sldId id="1670" r:id="rId21"/>
    <p:sldId id="1631" r:id="rId22"/>
    <p:sldId id="1632" r:id="rId23"/>
    <p:sldId id="1633" r:id="rId24"/>
    <p:sldId id="1634" r:id="rId25"/>
    <p:sldId id="1635" r:id="rId26"/>
    <p:sldId id="1638" r:id="rId27"/>
    <p:sldId id="1640" r:id="rId28"/>
    <p:sldId id="1644" r:id="rId29"/>
    <p:sldId id="1671" r:id="rId30"/>
    <p:sldId id="1582" r:id="rId31"/>
    <p:sldId id="1583" r:id="rId32"/>
    <p:sldId id="1672" r:id="rId33"/>
    <p:sldId id="1673" r:id="rId34"/>
    <p:sldId id="1657" r:id="rId35"/>
    <p:sldId id="1586" r:id="rId36"/>
    <p:sldId id="1588" r:id="rId37"/>
    <p:sldId id="1678" r:id="rId38"/>
    <p:sldId id="1679" r:id="rId39"/>
    <p:sldId id="1680" r:id="rId40"/>
    <p:sldId id="1682" r:id="rId41"/>
    <p:sldId id="1564" r:id="rId42"/>
    <p:sldId id="1683" r:id="rId43"/>
    <p:sldId id="1685" r:id="rId44"/>
    <p:sldId id="1684" r:id="rId45"/>
  </p:sldIdLst>
  <p:sldSz cx="9144000" cy="6858000" type="screen4x3"/>
  <p:notesSz cx="69977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990000"/>
    <a:srgbClr val="66FFFF"/>
    <a:srgbClr val="800000"/>
    <a:srgbClr val="993300"/>
    <a:srgbClr val="003300"/>
    <a:srgbClr val="99FF33"/>
    <a:srgbClr val="33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279" autoAdjust="0"/>
  </p:normalViewPr>
  <p:slideViewPr>
    <p:cSldViewPr>
      <p:cViewPr>
        <p:scale>
          <a:sx n="75" d="100"/>
          <a:sy n="75" d="100"/>
        </p:scale>
        <p:origin x="-1219" y="-2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2008</c:v>
                </c:pt>
              </c:strCache>
            </c:strRef>
          </c:tx>
          <c:cat>
            <c:strRef>
              <c:f>Foglio1!$A$2:$A$7</c:f>
              <c:strCache>
                <c:ptCount val="6"/>
                <c:pt idx="0">
                  <c:v>TOT</c:v>
                </c:pt>
                <c:pt idx="1">
                  <c:v>DEG tot</c:v>
                </c:pt>
                <c:pt idx="2">
                  <c:v>DH tot</c:v>
                </c:pt>
                <c:pt idx="3">
                  <c:v>AMB tot</c:v>
                </c:pt>
                <c:pt idx="4">
                  <c:v>solo DEG</c:v>
                </c:pt>
                <c:pt idx="5">
                  <c:v>solo AMB</c:v>
                </c:pt>
              </c:strCache>
            </c:strRef>
          </c:cat>
          <c:val>
            <c:numRef>
              <c:f>Foglio1!$B$2:$B$7</c:f>
              <c:numCache>
                <c:formatCode>General</c:formatCode>
                <c:ptCount val="6"/>
                <c:pt idx="0">
                  <c:v>165</c:v>
                </c:pt>
                <c:pt idx="1">
                  <c:v>132</c:v>
                </c:pt>
                <c:pt idx="2">
                  <c:v>79</c:v>
                </c:pt>
                <c:pt idx="3">
                  <c:v>79</c:v>
                </c:pt>
                <c:pt idx="4">
                  <c:v>99</c:v>
                </c:pt>
                <c:pt idx="5">
                  <c:v>33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2013</c:v>
                </c:pt>
              </c:strCache>
            </c:strRef>
          </c:tx>
          <c:cat>
            <c:strRef>
              <c:f>Foglio1!$A$2:$A$7</c:f>
              <c:strCache>
                <c:ptCount val="6"/>
                <c:pt idx="0">
                  <c:v>TOT</c:v>
                </c:pt>
                <c:pt idx="1">
                  <c:v>DEG tot</c:v>
                </c:pt>
                <c:pt idx="2">
                  <c:v>DH tot</c:v>
                </c:pt>
                <c:pt idx="3">
                  <c:v>AMB tot</c:v>
                </c:pt>
                <c:pt idx="4">
                  <c:v>solo DEG</c:v>
                </c:pt>
                <c:pt idx="5">
                  <c:v>solo AMB</c:v>
                </c:pt>
              </c:strCache>
            </c:strRef>
          </c:cat>
          <c:val>
            <c:numRef>
              <c:f>Foglio1!$C$2:$C$7</c:f>
              <c:numCache>
                <c:formatCode>General</c:formatCode>
                <c:ptCount val="6"/>
                <c:pt idx="0">
                  <c:v>191</c:v>
                </c:pt>
                <c:pt idx="1">
                  <c:v>130</c:v>
                </c:pt>
                <c:pt idx="2">
                  <c:v>59</c:v>
                </c:pt>
                <c:pt idx="3">
                  <c:v>102</c:v>
                </c:pt>
                <c:pt idx="4">
                  <c:v>89</c:v>
                </c:pt>
                <c:pt idx="5">
                  <c:v>61</c:v>
                </c:pt>
              </c:numCache>
            </c:numRef>
          </c:val>
        </c:ser>
        <c:shape val="box"/>
        <c:axId val="141408512"/>
        <c:axId val="141422592"/>
        <c:axId val="0"/>
      </c:bar3DChart>
      <c:catAx>
        <c:axId val="141408512"/>
        <c:scaling>
          <c:orientation val="minMax"/>
        </c:scaling>
        <c:axPos val="b"/>
        <c:tickLblPos val="nextTo"/>
        <c:crossAx val="141422592"/>
        <c:crosses val="autoZero"/>
        <c:auto val="1"/>
        <c:lblAlgn val="ctr"/>
        <c:lblOffset val="100"/>
      </c:catAx>
      <c:valAx>
        <c:axId val="141422592"/>
        <c:scaling>
          <c:orientation val="minMax"/>
        </c:scaling>
        <c:axPos val="l"/>
        <c:majorGridlines/>
        <c:numFmt formatCode="General" sourceLinked="1"/>
        <c:tickLblPos val="nextTo"/>
        <c:crossAx val="14140851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it-IT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99" tIns="46449" rIns="92899" bIns="46449" numCol="1" anchor="t" anchorCtr="0" compatLnSpc="1">
            <a:prstTxWarp prst="textNoShape">
              <a:avLst/>
            </a:prstTxWarp>
          </a:bodyPr>
          <a:lstStyle>
            <a:lvl1pPr defTabSz="930275">
              <a:lnSpc>
                <a:spcPct val="100000"/>
              </a:lnSpc>
              <a:spcAft>
                <a:spcPct val="0"/>
              </a:spcAft>
              <a:buSzTx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37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99" tIns="46449" rIns="92899" bIns="46449" numCol="1" anchor="t" anchorCtr="0" compatLnSpc="1">
            <a:prstTxWarp prst="textNoShape">
              <a:avLst/>
            </a:prstTxWarp>
          </a:bodyPr>
          <a:lstStyle>
            <a:lvl1pPr algn="r" defTabSz="930275">
              <a:lnSpc>
                <a:spcPct val="100000"/>
              </a:lnSpc>
              <a:spcAft>
                <a:spcPct val="0"/>
              </a:spcAft>
              <a:buSzTx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5863"/>
            <a:ext cx="30337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99" tIns="46449" rIns="92899" bIns="46449" numCol="1" anchor="b" anchorCtr="0" compatLnSpc="1">
            <a:prstTxWarp prst="textNoShape">
              <a:avLst/>
            </a:prstTxWarp>
          </a:bodyPr>
          <a:lstStyle>
            <a:lvl1pPr defTabSz="930275">
              <a:lnSpc>
                <a:spcPct val="100000"/>
              </a:lnSpc>
              <a:spcAft>
                <a:spcPct val="0"/>
              </a:spcAft>
              <a:buSzTx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05863"/>
            <a:ext cx="3033712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99" tIns="46449" rIns="92899" bIns="46449" numCol="1" anchor="b" anchorCtr="0" compatLnSpc="1">
            <a:prstTxWarp prst="textNoShape">
              <a:avLst/>
            </a:prstTxWarp>
          </a:bodyPr>
          <a:lstStyle>
            <a:lvl1pPr algn="r" defTabSz="930275">
              <a:lnSpc>
                <a:spcPct val="100000"/>
              </a:lnSpc>
              <a:spcAft>
                <a:spcPct val="0"/>
              </a:spcAft>
              <a:buSzTx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F6AE1370-DE27-407D-A809-4EF6B1E436D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37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89" tIns="46292" rIns="92589" bIns="46292" numCol="1" anchor="t" anchorCtr="0" compatLnSpc="1">
            <a:prstTxWarp prst="textNoShape">
              <a:avLst/>
            </a:prstTxWarp>
          </a:bodyPr>
          <a:lstStyle>
            <a:lvl1pPr defTabSz="927100">
              <a:lnSpc>
                <a:spcPct val="100000"/>
              </a:lnSpc>
              <a:spcAft>
                <a:spcPct val="0"/>
              </a:spcAft>
              <a:buSzTx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337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89" tIns="46292" rIns="92589" bIns="46292" numCol="1" anchor="t" anchorCtr="0" compatLnSpc="1">
            <a:prstTxWarp prst="textNoShape">
              <a:avLst/>
            </a:prstTxWarp>
          </a:bodyPr>
          <a:lstStyle>
            <a:lvl1pPr algn="r" defTabSz="927100">
              <a:lnSpc>
                <a:spcPct val="100000"/>
              </a:lnSpc>
              <a:spcAft>
                <a:spcPct val="0"/>
              </a:spcAft>
              <a:buSzTx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5325"/>
            <a:ext cx="4633912" cy="3475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03725"/>
            <a:ext cx="559752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89" tIns="46292" rIns="92589" bIns="462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4275"/>
            <a:ext cx="30337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89" tIns="46292" rIns="92589" bIns="46292" numCol="1" anchor="b" anchorCtr="0" compatLnSpc="1">
            <a:prstTxWarp prst="textNoShape">
              <a:avLst/>
            </a:prstTxWarp>
          </a:bodyPr>
          <a:lstStyle>
            <a:lvl1pPr defTabSz="927100">
              <a:lnSpc>
                <a:spcPct val="100000"/>
              </a:lnSpc>
              <a:spcAft>
                <a:spcPct val="0"/>
              </a:spcAft>
              <a:buSzTx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04275"/>
            <a:ext cx="30337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89" tIns="46292" rIns="92589" bIns="46292" numCol="1" anchor="b" anchorCtr="0" compatLnSpc="1">
            <a:prstTxWarp prst="textNoShape">
              <a:avLst/>
            </a:prstTxWarp>
          </a:bodyPr>
          <a:lstStyle>
            <a:lvl1pPr algn="r" defTabSz="927100">
              <a:lnSpc>
                <a:spcPct val="100000"/>
              </a:lnSpc>
              <a:spcAft>
                <a:spcPct val="0"/>
              </a:spcAft>
              <a:buSzTx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C2B6431-4D1C-4028-8D0D-68A154EBF4A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it-IT" smtClean="0"/>
              <a:t>3 nel più recente Courage: ben 1/3 dei pazienti rimane sintomatico per angina, sia che venga trattato con PCI + OMT che con OMT da sola ( e ciò non si può spiegare col basso utilizzo di DES in tale studio, in quanto il loro uso era stato approvato solo negli ultimi 6 mesi)</a:t>
            </a:r>
          </a:p>
        </p:txBody>
      </p:sp>
      <p:sp>
        <p:nvSpPr>
          <p:cNvPr id="81924" name="Segnaposto numero diapositiva 3"/>
          <p:cNvSpPr txBox="1">
            <a:spLocks noGrp="1"/>
          </p:cNvSpPr>
          <p:nvPr/>
        </p:nvSpPr>
        <p:spPr bwMode="auto">
          <a:xfrm>
            <a:off x="3963744" y="8805841"/>
            <a:ext cx="30323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58" tIns="46479" rIns="92958" bIns="46479" anchor="b"/>
          <a:lstStyle/>
          <a:p>
            <a:pPr algn="r"/>
            <a:fld id="{B16D99A5-7350-4DC0-B682-C9910E677FBF}" type="slidenum">
              <a:rPr lang="it-IT" sz="1200"/>
              <a:pPr algn="r"/>
              <a:t>18</a:t>
            </a:fld>
            <a:endParaRPr lang="it-IT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963744" y="8805841"/>
            <a:ext cx="303233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/>
          <a:p>
            <a:pPr algn="r" eaLnBrk="1" hangingPunct="1"/>
            <a:fld id="{450D9921-CC06-422A-9115-68DAE640359C}" type="slidenum">
              <a:rPr lang="en-US" altLang="it-IT" sz="1200">
                <a:solidFill>
                  <a:srgbClr val="000000"/>
                </a:solidFill>
                <a:latin typeface="Century Gothic" pitchFamily="34" charset="0"/>
              </a:rPr>
              <a:pPr algn="r" eaLnBrk="1" hangingPunct="1"/>
              <a:t>19</a:t>
            </a:fld>
            <a:endParaRPr lang="en-US" altLang="it-IT" sz="1200" dirty="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33488" y="542925"/>
            <a:ext cx="4506912" cy="33797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1009" y="4791627"/>
            <a:ext cx="6375682" cy="3595732"/>
          </a:xfrm>
          <a:noFill/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en-US" altLang="it-IT" dirty="0" smtClean="0"/>
              <a:t>CAD is a systemic process and patients frequently have plaques at sites other than the one responsible for exertional angina. CAD progression at these other sites is the major long-term cause of CV events following successful coronary revascularization.</a:t>
            </a:r>
          </a:p>
          <a:p>
            <a:r>
              <a:rPr lang="en-US" altLang="it-IT" dirty="0" smtClean="0"/>
              <a:t>Alderman et al demonstrated this in a 5-year follow-up of 407 patients who underwent PCI or CABG in the BARI trial.</a:t>
            </a:r>
          </a:p>
        </p:txBody>
      </p:sp>
      <p:sp>
        <p:nvSpPr>
          <p:cNvPr id="58373" name="Text Box 4"/>
          <p:cNvSpPr txBox="1">
            <a:spLocks noChangeArrowheads="1"/>
          </p:cNvSpPr>
          <p:nvPr/>
        </p:nvSpPr>
        <p:spPr bwMode="auto">
          <a:xfrm>
            <a:off x="314249" y="4348257"/>
            <a:ext cx="6372443" cy="27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5660" rIns="0" bIns="45660" anchor="b">
            <a:spAutoFit/>
          </a:bodyPr>
          <a:lstStyle>
            <a:lvl1pPr defTabSz="9048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048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048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048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048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it-IT" sz="1200" b="1" kern="0" dirty="0">
                <a:solidFill>
                  <a:srgbClr val="000000"/>
                </a:solidFill>
                <a:latin typeface="Century Gothic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CAD progression: Major cause of post-revascularization angina</a:t>
            </a:r>
          </a:p>
        </p:txBody>
      </p:sp>
    </p:spTree>
    <p:extLst>
      <p:ext uri="{BB962C8B-B14F-4D97-AF65-F5344CB8AC3E}">
        <p14:creationId xmlns="" xmlns:p14="http://schemas.microsoft.com/office/powerpoint/2010/main" val="4260109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2150"/>
            <a:ext cx="4635500" cy="3476625"/>
          </a:xfrm>
          <a:solidFill>
            <a:srgbClr val="FFFFFF"/>
          </a:solidFill>
          <a:ln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2150"/>
            <a:ext cx="4635500" cy="3476625"/>
          </a:xfrm>
          <a:solidFill>
            <a:srgbClr val="FFFFFF"/>
          </a:solidFill>
          <a:ln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jpeg"/><Relationship Id="rId4" Type="http://schemas.openxmlformats.org/officeDocument/2006/relationships/hyperlink" Target="http://www.uib.no/bot/bilder/eu-flag.gif" TargetMode="Externa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luetemplate2a"/>
          <p:cNvPicPr>
            <a:picLocks noChangeAspect="1" noChangeArrowheads="1"/>
          </p:cNvPicPr>
          <p:nvPr/>
        </p:nvPicPr>
        <p:blipFill>
          <a:blip r:embed="rId2"/>
          <a:srcRect t="21111"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Blackred"/>
          <p:cNvPicPr>
            <a:picLocks noChangeAspect="1" noChangeArrowheads="1"/>
          </p:cNvPicPr>
          <p:nvPr/>
        </p:nvPicPr>
        <p:blipFill>
          <a:blip r:embed="rId3"/>
          <a:srcRect l="7230" t="16763"/>
          <a:stretch>
            <a:fillRect/>
          </a:stretch>
        </p:blipFill>
        <p:spPr bwMode="auto">
          <a:xfrm>
            <a:off x="533400" y="328613"/>
            <a:ext cx="49530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8229600" y="6248400"/>
            <a:ext cx="914400" cy="2746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en-GB" sz="1200" b="1" smtClean="0"/>
          </a:p>
        </p:txBody>
      </p:sp>
      <p:sp>
        <p:nvSpPr>
          <p:cNvPr id="4587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191000"/>
            <a:ext cx="7772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587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590912"/>
            <a:ext cx="7772400" cy="1470025"/>
          </a:xfrm>
          <a:effectLst>
            <a:outerShdw dist="17961" dir="2700000" algn="ctr" rotWithShape="0">
              <a:srgbClr val="003399">
                <a:alpha val="50000"/>
              </a:srgbClr>
            </a:outerShdw>
          </a:effectLst>
        </p:spPr>
        <p:txBody>
          <a:bodyPr bIns="45720" anchor="ctr" anchorCtr="1"/>
          <a:lstStyle>
            <a:lvl1pPr>
              <a:defRPr sz="37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CDE68-B26E-46BD-B2EA-A6B25D3BC4B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48468" y="63500"/>
            <a:ext cx="2166937" cy="63373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242893" y="63500"/>
            <a:ext cx="6353175" cy="63373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C6799-30B5-4158-AB1D-F9C113CFFF5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luetemplate2a"/>
          <p:cNvPicPr>
            <a:picLocks noChangeAspect="1" noChangeArrowheads="1"/>
          </p:cNvPicPr>
          <p:nvPr/>
        </p:nvPicPr>
        <p:blipFill>
          <a:blip r:embed="rId2"/>
          <a:srcRect t="21111"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Blackred"/>
          <p:cNvPicPr>
            <a:picLocks noChangeAspect="1" noChangeArrowheads="1"/>
          </p:cNvPicPr>
          <p:nvPr/>
        </p:nvPicPr>
        <p:blipFill>
          <a:blip r:embed="rId3"/>
          <a:srcRect l="7230" t="16763"/>
          <a:stretch>
            <a:fillRect/>
          </a:stretch>
        </p:blipFill>
        <p:spPr bwMode="auto">
          <a:xfrm>
            <a:off x="533400" y="328613"/>
            <a:ext cx="49530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8229600" y="6248400"/>
            <a:ext cx="914400" cy="2746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en-GB" sz="1200" b="1" smtClean="0"/>
          </a:p>
        </p:txBody>
      </p:sp>
      <p:sp>
        <p:nvSpPr>
          <p:cNvPr id="461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191000"/>
            <a:ext cx="7772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6182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590912"/>
            <a:ext cx="7772400" cy="1470025"/>
          </a:xfrm>
          <a:effectLst>
            <a:outerShdw dist="17961" dir="2700000" algn="ctr" rotWithShape="0">
              <a:srgbClr val="003399">
                <a:alpha val="50000"/>
              </a:srgbClr>
            </a:outerShdw>
          </a:effectLst>
        </p:spPr>
        <p:txBody>
          <a:bodyPr bIns="45720" anchor="ctr" anchorCtr="1"/>
          <a:lstStyle>
            <a:lvl1pPr>
              <a:defRPr sz="37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8BA78-4729-4A07-924C-6A5A925521C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70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36060-B317-4FD9-9AFF-A2EC311862E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219200"/>
            <a:ext cx="38862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862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310B6-9FE3-4A15-AFB0-9C7073C434F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8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8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1BFAA-8D60-4AE7-BFF5-3F55870F733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8EFA3-252B-4C3A-AB27-1C374F84F0D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13950-71BA-4AF3-AF29-87B110AE8F5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8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82F39-1A57-4D18-A619-63B42156CB9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A1B6D-99DA-4CDC-8936-5EDDD4830B2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34327-3C8D-4B0D-9C72-AA79F653D82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7DC84-3FE6-45AA-9109-CC6D443B48F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48468" y="63500"/>
            <a:ext cx="2166937" cy="63373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242893" y="63500"/>
            <a:ext cx="6353175" cy="63373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80C45-D9DD-4434-A7F1-E64095B44E0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luetemplate2a"/>
          <p:cNvPicPr>
            <a:picLocks noChangeAspect="1" noChangeArrowheads="1"/>
          </p:cNvPicPr>
          <p:nvPr/>
        </p:nvPicPr>
        <p:blipFill>
          <a:blip r:embed="rId2"/>
          <a:srcRect t="21111"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Blackred"/>
          <p:cNvPicPr>
            <a:picLocks noChangeAspect="1" noChangeArrowheads="1"/>
          </p:cNvPicPr>
          <p:nvPr/>
        </p:nvPicPr>
        <p:blipFill>
          <a:blip r:embed="rId3"/>
          <a:srcRect l="7230" t="16763"/>
          <a:stretch>
            <a:fillRect/>
          </a:stretch>
        </p:blipFill>
        <p:spPr bwMode="auto">
          <a:xfrm>
            <a:off x="533400" y="328613"/>
            <a:ext cx="49530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8229600" y="6248400"/>
            <a:ext cx="914400" cy="2746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en-GB" sz="1200" b="1" smtClean="0"/>
          </a:p>
        </p:txBody>
      </p:sp>
      <p:pic>
        <p:nvPicPr>
          <p:cNvPr id="7" name="Picture 7" descr="eu-fla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05800" y="152400"/>
            <a:ext cx="6477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55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191000"/>
            <a:ext cx="7772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755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590912"/>
            <a:ext cx="7772400" cy="1470025"/>
          </a:xfrm>
          <a:effectLst>
            <a:outerShdw dist="17961" dir="2700000" algn="ctr" rotWithShape="0">
              <a:srgbClr val="003399">
                <a:alpha val="50000"/>
              </a:srgbClr>
            </a:outerShdw>
          </a:effectLst>
        </p:spPr>
        <p:txBody>
          <a:bodyPr bIns="45720" anchor="ctr" anchorCtr="1"/>
          <a:lstStyle>
            <a:lvl1pPr>
              <a:defRPr sz="37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F1839-5919-4A4E-A88D-BF9C2B5C655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70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13CAA-7075-4BE1-8ACD-000CEA5B0A8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219200"/>
            <a:ext cx="38862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862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C738C9-1B1B-4596-98F9-106F702290B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8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8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EBF26-B224-4864-BE75-D919EFD1CF1C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315D7-06DA-48B5-AB4B-89135A3F77E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82689-428F-4943-BE7A-49BD2CE56CA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70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4D890-1B8F-4BE5-A2D0-DCCA9FB8D55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8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86608-52A5-4D97-BE2E-25ED0362AFC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17AAB-2E84-4B7A-98FB-2EE21803E84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13AFD-5015-4A7B-9CF6-A29CB9A3055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48468" y="63500"/>
            <a:ext cx="2166937" cy="63373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242893" y="63500"/>
            <a:ext cx="6353175" cy="63373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E09BA-6385-4CEE-AE56-449519ECC0A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70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14326" y="1679575"/>
            <a:ext cx="4189413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6138" y="1679575"/>
            <a:ext cx="4191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8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8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219200"/>
            <a:ext cx="38862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862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87C81-0548-405D-AEA8-B48F81F3DE9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8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19925" y="188913"/>
            <a:ext cx="2135187" cy="6062662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14325" y="188913"/>
            <a:ext cx="6253163" cy="6062662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4325" y="188947"/>
            <a:ext cx="8540750" cy="122078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314360" y="1679575"/>
            <a:ext cx="8532813" cy="4572000"/>
          </a:xfrm>
        </p:spPr>
        <p:txBody>
          <a:bodyPr/>
          <a:lstStyle/>
          <a:p>
            <a:pPr lvl="0"/>
            <a:endParaRPr lang="it-IT" noProof="0" smtClean="0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98136" y="6381328"/>
            <a:ext cx="390078" cy="23740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451A5-3383-422B-9EDE-32F6EA82952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762487"/>
            <a:ext cx="7620002" cy="1470025"/>
          </a:xfrm>
        </p:spPr>
        <p:txBody>
          <a:bodyPr anchor="b" anchorCtr="0"/>
          <a:lstStyle>
            <a:lvl1pPr>
              <a:defRPr sz="3600">
                <a:solidFill>
                  <a:srgbClr val="F5C86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423411"/>
            <a:ext cx="7620002" cy="1124776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6096000"/>
            <a:ext cx="91440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s 201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92796" y="6245837"/>
            <a:ext cx="3270787" cy="445919"/>
          </a:xfrm>
          <a:prstGeom prst="rect">
            <a:avLst/>
          </a:prstGeom>
        </p:spPr>
      </p:pic>
      <p:pic>
        <p:nvPicPr>
          <p:cNvPr id="6" name="Picture 5" descr="clinical_research_institute_rgb_no_border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500" y="6315935"/>
            <a:ext cx="3247629" cy="359946"/>
          </a:xfrm>
          <a:prstGeom prst="rect">
            <a:avLst/>
          </a:prstGeom>
        </p:spPr>
      </p:pic>
      <p:pic>
        <p:nvPicPr>
          <p:cNvPr id="7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0807"/>
          <a:stretch>
            <a:fillRect/>
          </a:stretch>
        </p:blipFill>
        <p:spPr bwMode="auto">
          <a:xfrm>
            <a:off x="76200" y="81788"/>
            <a:ext cx="2438400" cy="555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193838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fld id="{C73F2383-39F0-46B6-A75C-BACCA9D372C4}" type="datetimeFigureOut">
              <a:rPr lang="it-IT"/>
              <a:pPr>
                <a:defRPr/>
              </a:pPr>
              <a:t>12/10/2018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fld id="{253E4741-14BE-4DA4-9FF5-A5D4645F9C0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C9B76-1CFF-4B3C-B2D3-191DEA1418B3}" type="datetime1">
              <a:rPr lang="it-IT" smtClean="0">
                <a:solidFill>
                  <a:srgbClr val="FFFF00">
                    <a:tint val="75000"/>
                  </a:srgbClr>
                </a:solidFill>
              </a:rPr>
              <a:pPr/>
              <a:t>12/10/2018</a:t>
            </a:fld>
            <a:endParaRPr lang="it-IT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FFFF00">
                  <a:tint val="75000"/>
                </a:srgb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EBC26-292C-4C6C-A242-E8E851678009}" type="slidenum">
              <a:rPr lang="it-IT" smtClean="0">
                <a:solidFill>
                  <a:srgbClr val="FFFF00">
                    <a:tint val="75000"/>
                  </a:srgbClr>
                </a:solidFill>
              </a:rPr>
              <a:pPr/>
              <a:t>‹N›</a:t>
            </a:fld>
            <a:endParaRPr lang="it-IT">
              <a:solidFill>
                <a:srgbClr val="FFFF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7468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8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8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0372E-667F-46B9-9BA2-F672C3CE8D5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A811D-407A-4A42-8D27-F3BB9E12C3B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8D0DC-4E7F-4911-BC53-42F356F399AC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8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78B4C-9357-4C67-B016-58DEE73A461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544EC-FFF1-4C3F-BB4C-DE12A5D2939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hyperlink" Target="http://www.uib.no/bot/bilder/eu-flag.gif" TargetMode="Externa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luetemplate2b"/>
          <p:cNvPicPr>
            <a:picLocks noChangeAspect="1" noChangeArrowheads="1"/>
          </p:cNvPicPr>
          <p:nvPr/>
        </p:nvPicPr>
        <p:blipFill>
          <a:blip r:embed="rId13"/>
          <a:srcRect t="5556" b="72223"/>
          <a:stretch>
            <a:fillRect/>
          </a:stretch>
        </p:blipFill>
        <p:spPr bwMode="auto">
          <a:xfrm>
            <a:off x="0" y="0"/>
            <a:ext cx="914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19200"/>
            <a:ext cx="7924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Click to edit Master text styles</a:t>
            </a:r>
          </a:p>
          <a:p>
            <a:pPr lvl="1"/>
            <a:r>
              <a:rPr lang="en-US" altLang="it-IT" smtClean="0"/>
              <a:t>Second level</a:t>
            </a:r>
          </a:p>
          <a:p>
            <a:pPr lvl="2"/>
            <a:r>
              <a:rPr lang="en-US" altLang="it-IT" smtClean="0"/>
              <a:t>Third level</a:t>
            </a:r>
          </a:p>
          <a:p>
            <a:pPr lvl="3"/>
            <a:r>
              <a:rPr lang="en-US" altLang="it-IT" smtClean="0"/>
              <a:t>Fourth level</a:t>
            </a:r>
          </a:p>
          <a:p>
            <a:pPr lvl="4"/>
            <a:r>
              <a:rPr lang="en-US" altLang="it-IT" smtClean="0"/>
              <a:t>Fifth level</a:t>
            </a:r>
          </a:p>
        </p:txBody>
      </p:sp>
      <p:sp>
        <p:nvSpPr>
          <p:cNvPr id="45773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5300" y="6421438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ct val="0"/>
              </a:spcAft>
              <a:buSzTx/>
              <a:defRPr sz="1200" b="1">
                <a:solidFill>
                  <a:schemeClr val="folHlink"/>
                </a:solidFill>
                <a:latin typeface="Arial" charset="0"/>
              </a:defRPr>
            </a:lvl1pPr>
          </a:lstStyle>
          <a:p>
            <a:pPr>
              <a:defRPr/>
            </a:pPr>
            <a:fld id="{6516DDB2-9252-4087-B18C-B08139D81C3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2888" y="63500"/>
            <a:ext cx="8672512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202E6E">
                <a:alpha val="50000"/>
              </a:srgbClr>
            </a:outerShdw>
          </a:effectLst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Click to edit Master title style</a:t>
            </a:r>
          </a:p>
        </p:txBody>
      </p:sp>
      <p:pic>
        <p:nvPicPr>
          <p:cNvPr id="1030" name="Picture 6" descr="Symbol_blackred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001000" y="6238875"/>
            <a:ext cx="65881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Text Box 8"/>
          <p:cNvSpPr txBox="1">
            <a:spLocks noChangeArrowheads="1"/>
          </p:cNvSpPr>
          <p:nvPr/>
        </p:nvSpPr>
        <p:spPr bwMode="auto">
          <a:xfrm>
            <a:off x="8229600" y="6248400"/>
            <a:ext cx="914400" cy="2746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en-GB" sz="1200" b="1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252" r:id="rId1"/>
    <p:sldLayoutId id="2147495155" r:id="rId2"/>
    <p:sldLayoutId id="2147495156" r:id="rId3"/>
    <p:sldLayoutId id="2147495157" r:id="rId4"/>
    <p:sldLayoutId id="2147495158" r:id="rId5"/>
    <p:sldLayoutId id="2147495159" r:id="rId6"/>
    <p:sldLayoutId id="2147495160" r:id="rId7"/>
    <p:sldLayoutId id="2147495161" r:id="rId8"/>
    <p:sldLayoutId id="2147495162" r:id="rId9"/>
    <p:sldLayoutId id="2147495163" r:id="rId10"/>
    <p:sldLayoutId id="2147495164" r:id="rId11"/>
  </p:sldLayoutIdLst>
  <p:hf hdr="0" ft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luetemplate2b"/>
          <p:cNvPicPr>
            <a:picLocks noChangeAspect="1" noChangeArrowheads="1"/>
          </p:cNvPicPr>
          <p:nvPr/>
        </p:nvPicPr>
        <p:blipFill>
          <a:blip r:embed="rId13"/>
          <a:srcRect t="5556" b="72223"/>
          <a:stretch>
            <a:fillRect/>
          </a:stretch>
        </p:blipFill>
        <p:spPr bwMode="auto">
          <a:xfrm>
            <a:off x="0" y="0"/>
            <a:ext cx="914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19200"/>
            <a:ext cx="7924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Click to edit Master text styles</a:t>
            </a:r>
          </a:p>
          <a:p>
            <a:pPr lvl="1"/>
            <a:r>
              <a:rPr lang="en-US" altLang="it-IT" smtClean="0"/>
              <a:t>Second level</a:t>
            </a:r>
          </a:p>
          <a:p>
            <a:pPr lvl="2"/>
            <a:r>
              <a:rPr lang="en-US" altLang="it-IT" smtClean="0"/>
              <a:t>Third level</a:t>
            </a:r>
          </a:p>
          <a:p>
            <a:pPr lvl="3"/>
            <a:r>
              <a:rPr lang="en-US" altLang="it-IT" smtClean="0"/>
              <a:t>Fourth level</a:t>
            </a:r>
          </a:p>
          <a:p>
            <a:pPr lvl="4"/>
            <a:r>
              <a:rPr lang="en-US" altLang="it-IT" smtClean="0"/>
              <a:t>Fifth level</a:t>
            </a:r>
          </a:p>
        </p:txBody>
      </p:sp>
      <p:sp>
        <p:nvSpPr>
          <p:cNvPr id="46080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5300" y="6421438"/>
            <a:ext cx="495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ct val="0"/>
              </a:spcAft>
              <a:buSzTx/>
              <a:defRPr sz="1200" b="1">
                <a:solidFill>
                  <a:schemeClr val="folHlink"/>
                </a:solidFill>
                <a:latin typeface="Arial" charset="0"/>
              </a:defRPr>
            </a:lvl1pPr>
          </a:lstStyle>
          <a:p>
            <a:pPr>
              <a:defRPr/>
            </a:pPr>
            <a:fld id="{DA796B8F-A3C7-46EE-9CDD-EE9E5B897B0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2888" y="63500"/>
            <a:ext cx="8672512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202E6E">
                <a:alpha val="50000"/>
              </a:srgbClr>
            </a:outerShdw>
          </a:effectLst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Click to edit Master title style</a:t>
            </a:r>
          </a:p>
        </p:txBody>
      </p:sp>
      <p:pic>
        <p:nvPicPr>
          <p:cNvPr id="2054" name="Picture 6" descr="Symbol_blackred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001000" y="6238875"/>
            <a:ext cx="65881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Text Box 8"/>
          <p:cNvSpPr txBox="1">
            <a:spLocks noChangeArrowheads="1"/>
          </p:cNvSpPr>
          <p:nvPr/>
        </p:nvSpPr>
        <p:spPr bwMode="auto">
          <a:xfrm>
            <a:off x="8229600" y="6248400"/>
            <a:ext cx="914400" cy="2746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en-GB" sz="1200" b="1" smtClean="0"/>
          </a:p>
        </p:txBody>
      </p:sp>
      <p:pic>
        <p:nvPicPr>
          <p:cNvPr id="2056" name="Picture 9" descr="eu-flag">
            <a:hlinkClick r:id="rId15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305800" y="174625"/>
            <a:ext cx="6477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7" name="Text Box 10"/>
          <p:cNvSpPr txBox="1">
            <a:spLocks noChangeArrowheads="1"/>
          </p:cNvSpPr>
          <p:nvPr/>
        </p:nvSpPr>
        <p:spPr bwMode="auto">
          <a:xfrm>
            <a:off x="3352800" y="6472238"/>
            <a:ext cx="2286000" cy="3857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342900" indent="-342900" eaLnBrk="0" hangingPunct="0">
              <a:tabLst>
                <a:tab pos="8345488" algn="r"/>
              </a:tabLst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tabLst>
                <a:tab pos="8345488" algn="r"/>
              </a:tabLst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tabLst>
                <a:tab pos="8345488" algn="r"/>
              </a:tabLst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tabLst>
                <a:tab pos="8345488" algn="r"/>
              </a:tabLst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tabLst>
                <a:tab pos="8345488" algn="r"/>
              </a:tabLst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45488" algn="r"/>
              </a:tabLst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45488" algn="r"/>
              </a:tabLst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45488" algn="r"/>
              </a:tabLst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45488" algn="r"/>
              </a:tabLst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50000"/>
              </a:spcBef>
              <a:spcAft>
                <a:spcPct val="10000"/>
              </a:spcAft>
              <a:buSzPct val="120000"/>
              <a:defRPr/>
            </a:pPr>
            <a:r>
              <a:rPr lang="en-GB" sz="1600" i="1" smtClean="0"/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253" r:id="rId1"/>
    <p:sldLayoutId id="2147495165" r:id="rId2"/>
    <p:sldLayoutId id="2147495166" r:id="rId3"/>
    <p:sldLayoutId id="2147495167" r:id="rId4"/>
    <p:sldLayoutId id="2147495168" r:id="rId5"/>
    <p:sldLayoutId id="2147495169" r:id="rId6"/>
    <p:sldLayoutId id="2147495170" r:id="rId7"/>
    <p:sldLayoutId id="2147495171" r:id="rId8"/>
    <p:sldLayoutId id="2147495172" r:id="rId9"/>
    <p:sldLayoutId id="2147495173" r:id="rId10"/>
    <p:sldLayoutId id="2147495174" r:id="rId11"/>
  </p:sldLayoutIdLst>
  <p:hf hdr="0" ft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luetemplate2b"/>
          <p:cNvPicPr>
            <a:picLocks noChangeAspect="1" noChangeArrowheads="1"/>
          </p:cNvPicPr>
          <p:nvPr/>
        </p:nvPicPr>
        <p:blipFill>
          <a:blip r:embed="rId13"/>
          <a:srcRect t="5556" b="72223"/>
          <a:stretch>
            <a:fillRect/>
          </a:stretch>
        </p:blipFill>
        <p:spPr bwMode="auto">
          <a:xfrm>
            <a:off x="0" y="0"/>
            <a:ext cx="914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19200"/>
            <a:ext cx="7924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Click to edit Master text styles</a:t>
            </a:r>
          </a:p>
          <a:p>
            <a:pPr lvl="1"/>
            <a:r>
              <a:rPr lang="en-US" altLang="it-IT" smtClean="0"/>
              <a:t>Second level</a:t>
            </a:r>
          </a:p>
          <a:p>
            <a:pPr lvl="2"/>
            <a:r>
              <a:rPr lang="en-US" altLang="it-IT" smtClean="0"/>
              <a:t>Third level</a:t>
            </a:r>
          </a:p>
          <a:p>
            <a:pPr lvl="3"/>
            <a:r>
              <a:rPr lang="en-US" altLang="it-IT" smtClean="0"/>
              <a:t>Fourth level</a:t>
            </a:r>
          </a:p>
          <a:p>
            <a:pPr lvl="4"/>
            <a:r>
              <a:rPr lang="en-US" altLang="it-IT" smtClean="0"/>
              <a:t>Fifth level</a:t>
            </a:r>
          </a:p>
        </p:txBody>
      </p:sp>
      <p:sp>
        <p:nvSpPr>
          <p:cNvPr id="8745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5300" y="6421438"/>
            <a:ext cx="495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ct val="0"/>
              </a:spcAft>
              <a:buSzTx/>
              <a:defRPr sz="1200" b="1">
                <a:solidFill>
                  <a:schemeClr val="folHlink"/>
                </a:solidFill>
                <a:latin typeface="Arial" charset="0"/>
              </a:defRPr>
            </a:lvl1pPr>
          </a:lstStyle>
          <a:p>
            <a:pPr>
              <a:defRPr/>
            </a:pPr>
            <a:fld id="{5C51B956-3FF9-4CC8-8B18-57DCFF93F08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2888" y="63500"/>
            <a:ext cx="8672512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202E6E">
                <a:alpha val="50000"/>
              </a:srgbClr>
            </a:outerShdw>
          </a:effectLst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Click to edit Master title style</a:t>
            </a:r>
          </a:p>
        </p:txBody>
      </p:sp>
      <p:pic>
        <p:nvPicPr>
          <p:cNvPr id="3078" name="Picture 6" descr="Symbol_blackred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001000" y="6238875"/>
            <a:ext cx="65881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8229600" y="6248400"/>
            <a:ext cx="914400" cy="2746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en-GB" sz="1200" b="1" smtClean="0"/>
          </a:p>
        </p:txBody>
      </p:sp>
      <p:sp>
        <p:nvSpPr>
          <p:cNvPr id="3080" name="Text Box 9"/>
          <p:cNvSpPr txBox="1">
            <a:spLocks noChangeArrowheads="1"/>
          </p:cNvSpPr>
          <p:nvPr/>
        </p:nvSpPr>
        <p:spPr bwMode="auto">
          <a:xfrm>
            <a:off x="3352800" y="6472238"/>
            <a:ext cx="2286000" cy="3857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342900" indent="-342900" eaLnBrk="0" hangingPunct="0">
              <a:tabLst>
                <a:tab pos="8345488" algn="r"/>
              </a:tabLst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tabLst>
                <a:tab pos="8345488" algn="r"/>
              </a:tabLst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tabLst>
                <a:tab pos="8345488" algn="r"/>
              </a:tabLst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tabLst>
                <a:tab pos="8345488" algn="r"/>
              </a:tabLst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tabLst>
                <a:tab pos="8345488" algn="r"/>
              </a:tabLst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45488" algn="r"/>
              </a:tabLst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45488" algn="r"/>
              </a:tabLst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45488" algn="r"/>
              </a:tabLst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45488" algn="r"/>
              </a:tabLst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50000"/>
              </a:spcBef>
              <a:spcAft>
                <a:spcPct val="10000"/>
              </a:spcAft>
              <a:buSzPct val="120000"/>
              <a:defRPr/>
            </a:pPr>
            <a:r>
              <a:rPr lang="en-GB" sz="1600" i="1" smtClean="0"/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254" r:id="rId1"/>
    <p:sldLayoutId id="2147495175" r:id="rId2"/>
    <p:sldLayoutId id="2147495176" r:id="rId3"/>
    <p:sldLayoutId id="2147495177" r:id="rId4"/>
    <p:sldLayoutId id="2147495178" r:id="rId5"/>
    <p:sldLayoutId id="2147495179" r:id="rId6"/>
    <p:sldLayoutId id="2147495180" r:id="rId7"/>
    <p:sldLayoutId id="2147495181" r:id="rId8"/>
    <p:sldLayoutId id="2147495182" r:id="rId9"/>
    <p:sldLayoutId id="2147495183" r:id="rId10"/>
    <p:sldLayoutId id="2147495184" r:id="rId11"/>
  </p:sldLayoutIdLst>
  <p:hf hdr="0" ft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90039"/>
            </a:gs>
            <a:gs pos="100000">
              <a:srgbClr val="13017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4373563" y="3465513"/>
            <a:ext cx="3270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spcAft>
                <a:spcPct val="10000"/>
              </a:spcAft>
              <a:buSzPct val="120000"/>
              <a:defRPr/>
            </a:pPr>
            <a:endParaRPr lang="it-IT" altLang="it-IT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14325" y="188913"/>
            <a:ext cx="8540750" cy="1220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4325" y="1679575"/>
            <a:ext cx="8532813" cy="457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Sample</a:t>
            </a:r>
          </a:p>
          <a:p>
            <a:pPr lvl="1"/>
            <a:r>
              <a:rPr lang="en-GB" altLang="en-US" smtClean="0"/>
              <a:t>Sample</a:t>
            </a:r>
          </a:p>
          <a:p>
            <a:pPr lvl="2"/>
            <a:r>
              <a:rPr lang="en-GB" altLang="en-US" smtClean="0"/>
              <a:t>Sample</a:t>
            </a:r>
          </a:p>
          <a:p>
            <a:pPr lvl="3"/>
            <a:r>
              <a:rPr lang="en-GB" altLang="en-US" smtClean="0"/>
              <a:t>Sample</a:t>
            </a:r>
          </a:p>
        </p:txBody>
      </p:sp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319088" y="1444625"/>
            <a:ext cx="8616950" cy="889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13017C"/>
              </a:gs>
            </a:gsLst>
            <a:lin ang="0" scaled="1"/>
          </a:gra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spcAft>
                <a:spcPct val="10000"/>
              </a:spcAft>
              <a:buSzPct val="120000"/>
              <a:defRPr/>
            </a:pPr>
            <a:endParaRPr lang="it-IT" altLang="it-IT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5195" r:id="rId1"/>
    <p:sldLayoutId id="2147495196" r:id="rId2"/>
    <p:sldLayoutId id="2147495197" r:id="rId3"/>
    <p:sldLayoutId id="2147495198" r:id="rId4"/>
    <p:sldLayoutId id="2147495199" r:id="rId5"/>
    <p:sldLayoutId id="2147495200" r:id="rId6"/>
    <p:sldLayoutId id="2147495201" r:id="rId7"/>
    <p:sldLayoutId id="2147495202" r:id="rId8"/>
    <p:sldLayoutId id="2147495203" r:id="rId9"/>
    <p:sldLayoutId id="2147495204" r:id="rId10"/>
    <p:sldLayoutId id="2147495205" r:id="rId11"/>
    <p:sldLayoutId id="2147495282" r:id="rId12"/>
    <p:sldLayoutId id="2147495283" r:id="rId13"/>
  </p:sldLayoutIdLst>
  <p:transition/>
  <p:timing>
    <p:tnLst>
      <p:par>
        <p:cTn id="1" dur="indefinite" restart="never" nodeType="tmRoot"/>
      </p:par>
    </p:tnLst>
  </p:timing>
  <p:txStyles>
    <p:titleStyle>
      <a:lvl1pPr algn="ctr" defTabSz="7620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9933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9933"/>
          </a:solidFill>
          <a:latin typeface="Arial" charset="0"/>
        </a:defRPr>
      </a:lvl2pPr>
      <a:lvl3pPr algn="ctr" defTabSz="7620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9933"/>
          </a:solidFill>
          <a:latin typeface="Arial" charset="0"/>
        </a:defRPr>
      </a:lvl3pPr>
      <a:lvl4pPr algn="ctr" defTabSz="7620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9933"/>
          </a:solidFill>
          <a:latin typeface="Arial" charset="0"/>
        </a:defRPr>
      </a:lvl4pPr>
      <a:lvl5pPr algn="ctr" defTabSz="7620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9933"/>
          </a:solidFill>
          <a:latin typeface="Arial" charset="0"/>
        </a:defRPr>
      </a:lvl5pPr>
      <a:lvl6pPr marL="457200" algn="ctr" defTabSz="762000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9933"/>
          </a:solidFill>
          <a:latin typeface="Arial" charset="0"/>
        </a:defRPr>
      </a:lvl6pPr>
      <a:lvl7pPr marL="914400" algn="ctr" defTabSz="762000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9933"/>
          </a:solidFill>
          <a:latin typeface="Arial" charset="0"/>
        </a:defRPr>
      </a:lvl7pPr>
      <a:lvl8pPr marL="1371600" algn="ctr" defTabSz="762000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9933"/>
          </a:solidFill>
          <a:latin typeface="Arial" charset="0"/>
        </a:defRPr>
      </a:lvl8pPr>
      <a:lvl9pPr marL="1828800" algn="ctr" defTabSz="762000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9933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Char char="•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Char char="•"/>
        <a:defRPr sz="28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Char char="•"/>
        <a:defRPr sz="28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11"/>
          <p:cNvSpPr>
            <a:spLocks noChangeShapeType="1"/>
          </p:cNvSpPr>
          <p:nvPr userDrawn="1"/>
        </p:nvSpPr>
        <p:spPr bwMode="auto">
          <a:xfrm>
            <a:off x="1524000" y="1295400"/>
            <a:ext cx="7043738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12291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274638"/>
            <a:ext cx="6977063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transition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11"/>
          <p:cNvSpPr>
            <a:spLocks noChangeShapeType="1"/>
          </p:cNvSpPr>
          <p:nvPr userDrawn="1"/>
        </p:nvSpPr>
        <p:spPr bwMode="auto">
          <a:xfrm>
            <a:off x="1524000" y="1295400"/>
            <a:ext cx="7043738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13315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274638"/>
            <a:ext cx="6977063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transition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11"/>
          <p:cNvSpPr>
            <a:spLocks noChangeShapeType="1"/>
          </p:cNvSpPr>
          <p:nvPr userDrawn="1"/>
        </p:nvSpPr>
        <p:spPr bwMode="auto">
          <a:xfrm>
            <a:off x="1524000" y="1295400"/>
            <a:ext cx="7043738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14339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274638"/>
            <a:ext cx="6977063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transition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11"/>
          <p:cNvSpPr>
            <a:spLocks noChangeShapeType="1"/>
          </p:cNvSpPr>
          <p:nvPr userDrawn="1"/>
        </p:nvSpPr>
        <p:spPr bwMode="auto">
          <a:xfrm>
            <a:off x="1524000" y="1295400"/>
            <a:ext cx="7043738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15363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274638"/>
            <a:ext cx="6977063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transition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  <a:endParaRPr lang="en-US" smtClean="0"/>
          </a:p>
        </p:txBody>
      </p:sp>
      <p:sp>
        <p:nvSpPr>
          <p:cNvPr id="266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C73F2383-39F0-46B6-A75C-BACCA9D372C4}" type="datetimeFigureOut">
              <a:rPr lang="it-IT"/>
              <a:pPr>
                <a:defRPr/>
              </a:pPr>
              <a:t>12/10/2018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0E087877-7210-4391-B68D-47D4DE9401F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270" r:id="rId1"/>
    <p:sldLayoutId id="2147495284" r:id="rId2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3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6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70.png"/><Relationship Id="rId11" Type="http://schemas.openxmlformats.org/officeDocument/2006/relationships/image" Target="../media/image74.png"/><Relationship Id="rId5" Type="http://schemas.openxmlformats.org/officeDocument/2006/relationships/image" Target="../media/image69.png"/><Relationship Id="rId10" Type="http://schemas.openxmlformats.org/officeDocument/2006/relationships/image" Target="../media/image73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gif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ChangeArrowheads="1"/>
          </p:cNvSpPr>
          <p:nvPr/>
        </p:nvSpPr>
        <p:spPr bwMode="auto">
          <a:xfrm>
            <a:off x="228600" y="3200400"/>
            <a:ext cx="4864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49263">
              <a:lnSpc>
                <a:spcPct val="97000"/>
              </a:lnSpc>
              <a:buClr>
                <a:schemeClr val="bg1"/>
              </a:buClr>
            </a:pPr>
            <a:r>
              <a:rPr lang="it-IT" altLang="it-IT" sz="1800" b="1" dirty="0" smtClean="0">
                <a:latin typeface="Verdana" pitchFamily="34" charset="0"/>
              </a:rPr>
              <a:t>NICOLA COSENTINO</a:t>
            </a:r>
            <a:endParaRPr lang="it-IT" altLang="it-IT" sz="1800" b="1" dirty="0">
              <a:latin typeface="Verdana" pitchFamily="34" charset="0"/>
            </a:endParaRPr>
          </a:p>
        </p:txBody>
      </p:sp>
      <p:sp>
        <p:nvSpPr>
          <p:cNvPr id="489476" name="Rectangle 4"/>
          <p:cNvSpPr>
            <a:spLocks noChangeArrowheads="1"/>
          </p:cNvSpPr>
          <p:nvPr/>
        </p:nvSpPr>
        <p:spPr bwMode="auto">
          <a:xfrm>
            <a:off x="381000" y="3733800"/>
            <a:ext cx="41910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285750" indent="-285750" algn="ctr">
              <a:lnSpc>
                <a:spcPct val="11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Cardiologia </a:t>
            </a:r>
            <a:endParaRPr lang="it-IT" sz="1600" b="1" dirty="0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 marL="285750" indent="-285750" algn="ctr">
              <a:lnSpc>
                <a:spcPct val="11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1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C.A.P.T.</a:t>
            </a:r>
            <a:r>
              <a:rPr lang="it-IT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Cariati – </a:t>
            </a:r>
            <a:r>
              <a:rPr lang="it-IT" sz="1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A.S.P.</a:t>
            </a:r>
            <a:r>
              <a:rPr lang="it-IT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Cosenza</a:t>
            </a:r>
            <a:endParaRPr lang="it-IT" sz="1600" b="1" dirty="0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 marL="285750" indent="-285750" algn="ctr">
              <a:lnSpc>
                <a:spcPct val="11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it-IT" sz="1050" b="1" dirty="0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49158" name="Rettangolo 8"/>
          <p:cNvSpPr>
            <a:spLocks noChangeArrowheads="1"/>
          </p:cNvSpPr>
          <p:nvPr/>
        </p:nvSpPr>
        <p:spPr bwMode="auto">
          <a:xfrm>
            <a:off x="304800" y="609600"/>
            <a:ext cx="4114800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it-IT" altLang="it-IT" sz="2800" b="1" dirty="0" smtClean="0">
                <a:solidFill>
                  <a:srgbClr val="FFFF00"/>
                </a:solidFill>
                <a:latin typeface="Comic Sans MS" pitchFamily="66" charset="0"/>
              </a:rPr>
              <a:t>“La Riabilitazione         nel post-infarto,            il ruolo dei nuovi farmaci                  </a:t>
            </a:r>
            <a:r>
              <a:rPr lang="it-IT" altLang="it-IT" sz="2800" b="1" dirty="0" err="1" smtClean="0">
                <a:solidFill>
                  <a:srgbClr val="FFFF00"/>
                </a:solidFill>
                <a:latin typeface="Comic Sans MS" pitchFamily="66" charset="0"/>
              </a:rPr>
              <a:t>ranolazina</a:t>
            </a:r>
            <a:r>
              <a:rPr lang="it-IT" altLang="it-IT" sz="2800" b="1" dirty="0" smtClean="0">
                <a:solidFill>
                  <a:srgbClr val="FFFF00"/>
                </a:solidFill>
                <a:latin typeface="Comic Sans MS" pitchFamily="66" charset="0"/>
              </a:rPr>
              <a:t>, </a:t>
            </a:r>
            <a:r>
              <a:rPr lang="it-IT" altLang="it-IT" sz="2800" b="1" dirty="0" err="1" smtClean="0">
                <a:solidFill>
                  <a:srgbClr val="FFFF00"/>
                </a:solidFill>
                <a:latin typeface="Comic Sans MS" pitchFamily="66" charset="0"/>
              </a:rPr>
              <a:t>ivabradina</a:t>
            </a:r>
            <a:r>
              <a:rPr lang="it-IT" altLang="it-IT" sz="2800" b="1" dirty="0" smtClean="0">
                <a:solidFill>
                  <a:srgbClr val="FFFF00"/>
                </a:solidFill>
                <a:latin typeface="Comic Sans MS" pitchFamily="66" charset="0"/>
              </a:rPr>
              <a:t>”</a:t>
            </a:r>
            <a:endParaRPr lang="it-IT" altLang="it-IT" sz="2800" b="1" dirty="0">
              <a:solidFill>
                <a:srgbClr val="FFFF00"/>
              </a:solidFill>
              <a:latin typeface="Comic Sans MS" pitchFamily="66" charset="0"/>
            </a:endParaRPr>
          </a:p>
          <a:p>
            <a:pPr algn="ctr" eaLnBrk="0" hangingPunct="0"/>
            <a:endParaRPr lang="it-IT" altLang="it-IT" sz="2400" b="1" dirty="0">
              <a:solidFill>
                <a:srgbClr val="FFFF00"/>
              </a:solidFill>
              <a:latin typeface="Verdana" pitchFamily="34" charset="0"/>
            </a:endParaRPr>
          </a:p>
        </p:txBody>
      </p:sp>
      <p:pic>
        <p:nvPicPr>
          <p:cNvPr id="12" name="Picture 4" descr="D:\SCRIVANIA\Cardiologia (2)\RELAZIONI-EVENTI\2015 INCONTRI CARDIOLOGICI SULLO IONIO\Loghi\LogoCar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143512"/>
            <a:ext cx="1071570" cy="1428758"/>
          </a:xfrm>
          <a:prstGeom prst="rect">
            <a:avLst/>
          </a:prstGeom>
          <a:noFill/>
        </p:spPr>
      </p:pic>
      <p:pic>
        <p:nvPicPr>
          <p:cNvPr id="13" name="Picture 3" descr="D:\SCRIVANIA\Cardiologia (2)\RELAZIONI-EVENTI\2015 INCONTRI CARDIOLOGICI SULLO IONIO\Loghi\logo-riab-2014-tond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5133307"/>
            <a:ext cx="1285884" cy="1469581"/>
          </a:xfrm>
          <a:prstGeom prst="rect">
            <a:avLst/>
          </a:prstGeom>
          <a:noFill/>
        </p:spPr>
      </p:pic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457200"/>
            <a:ext cx="42672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143000"/>
            <a:ext cx="8072494" cy="5080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79387" y="44450"/>
            <a:ext cx="8785225" cy="717550"/>
          </a:xfrm>
        </p:spPr>
        <p:txBody>
          <a:bodyPr/>
          <a:lstStyle/>
          <a:p>
            <a:r>
              <a:rPr lang="it-IT" sz="3600" dirty="0" smtClean="0">
                <a:solidFill>
                  <a:srgbClr val="990000"/>
                </a:solidFill>
                <a:latin typeface="Comic Sans MS" pitchFamily="66" charset="0"/>
              </a:rPr>
              <a:t>WHAT’S THE PROBLEM?</a:t>
            </a:r>
            <a:endParaRPr lang="it-IT" sz="3600" dirty="0">
              <a:solidFill>
                <a:srgbClr val="99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/>
          <p:nvPr/>
        </p:nvGraphicFramePr>
        <p:xfrm>
          <a:off x="1143000" y="1676400"/>
          <a:ext cx="6934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4000" dirty="0" smtClean="0">
                <a:solidFill>
                  <a:srgbClr val="FF0000"/>
                </a:solidFill>
              </a:rPr>
              <a:t>ISYDE 2008  -  2013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sz="2800" dirty="0" smtClean="0">
                <a:solidFill>
                  <a:srgbClr val="FFFF00"/>
                </a:solidFill>
              </a:rPr>
              <a:t>Distribuzione del tipo di contesto riabilitativo</a:t>
            </a:r>
            <a:endParaRPr lang="it-IT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WordArt 7"/>
          <p:cNvSpPr>
            <a:spLocks noChangeArrowheads="1" noChangeShapeType="1" noTextEdit="1"/>
          </p:cNvSpPr>
          <p:nvPr/>
        </p:nvSpPr>
        <p:spPr bwMode="auto">
          <a:xfrm>
            <a:off x="4929190" y="6642100"/>
            <a:ext cx="4033837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47"/>
              </a:avLst>
            </a:prstTxWarp>
          </a:bodyPr>
          <a:lstStyle/>
          <a:p>
            <a:pPr algn="ctr"/>
            <a:endParaRPr lang="it-IT" sz="3600" kern="10">
              <a:ln w="6350">
                <a:solidFill>
                  <a:schemeClr val="tx1"/>
                </a:solidFill>
                <a:round/>
                <a:headEnd/>
                <a:tailEnd/>
              </a:ln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3076" name="WordArt 8"/>
          <p:cNvSpPr>
            <a:spLocks noChangeArrowheads="1" noChangeShapeType="1" noTextEdit="1"/>
          </p:cNvSpPr>
          <p:nvPr/>
        </p:nvSpPr>
        <p:spPr bwMode="auto">
          <a:xfrm>
            <a:off x="1331913" y="404813"/>
            <a:ext cx="6119812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981"/>
              </a:avLst>
            </a:prstTxWarp>
          </a:bodyPr>
          <a:lstStyle/>
          <a:p>
            <a:pPr algn="ctr"/>
            <a:r>
              <a:rPr lang="it-IT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Riabilitazione Cardiologica Ambulatoriale</a:t>
            </a:r>
          </a:p>
        </p:txBody>
      </p:sp>
      <p:sp>
        <p:nvSpPr>
          <p:cNvPr id="3077" name="WordArt 9"/>
          <p:cNvSpPr>
            <a:spLocks noChangeArrowheads="1" noChangeShapeType="1" noTextEdit="1"/>
          </p:cNvSpPr>
          <p:nvPr/>
        </p:nvSpPr>
        <p:spPr bwMode="auto">
          <a:xfrm>
            <a:off x="1357290" y="4857760"/>
            <a:ext cx="5357850" cy="928694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31514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endParaRPr lang="it-IT" sz="3200" b="1" kern="10" dirty="0">
              <a:ln w="9525">
                <a:round/>
                <a:headEnd/>
                <a:tailEnd/>
              </a:ln>
              <a:solidFill>
                <a:srgbClr val="FFFF00">
                  <a:alpha val="98822"/>
                </a:srgbClr>
              </a:solidFill>
              <a:latin typeface="Tahoma"/>
              <a:ea typeface="Tahoma"/>
              <a:cs typeface="Tahoma"/>
            </a:endParaRPr>
          </a:p>
        </p:txBody>
      </p:sp>
      <p:pic>
        <p:nvPicPr>
          <p:cNvPr id="3078" name="Picture 10" descr="Logo Cardiologia Cariati 2004 Grande11111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15888"/>
            <a:ext cx="1023938" cy="1368425"/>
          </a:xfrm>
          <a:prstGeom prst="rect">
            <a:avLst/>
          </a:prstGeom>
          <a:noFill/>
          <a:ln w="9525">
            <a:solidFill>
              <a:srgbClr val="002D4C"/>
            </a:solidFill>
            <a:miter lim="800000"/>
            <a:headEnd/>
            <a:tailEnd/>
          </a:ln>
        </p:spPr>
      </p:pic>
      <p:sp>
        <p:nvSpPr>
          <p:cNvPr id="3079" name="Line 12"/>
          <p:cNvSpPr>
            <a:spLocks noChangeShapeType="1"/>
          </p:cNvSpPr>
          <p:nvPr/>
        </p:nvSpPr>
        <p:spPr bwMode="auto">
          <a:xfrm>
            <a:off x="1403350" y="260350"/>
            <a:ext cx="6121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/>
          <a:p>
            <a:endParaRPr lang="it-IT"/>
          </a:p>
        </p:txBody>
      </p:sp>
      <p:sp>
        <p:nvSpPr>
          <p:cNvPr id="3080" name="Line 13"/>
          <p:cNvSpPr>
            <a:spLocks noChangeShapeType="1"/>
          </p:cNvSpPr>
          <p:nvPr/>
        </p:nvSpPr>
        <p:spPr bwMode="auto">
          <a:xfrm>
            <a:off x="1403350" y="1484313"/>
            <a:ext cx="6121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/>
          <a:p>
            <a:endParaRPr lang="it-IT"/>
          </a:p>
        </p:txBody>
      </p:sp>
      <p:pic>
        <p:nvPicPr>
          <p:cNvPr id="3081" name="Picture 19" descr="logo-riab-2014-tond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7625" y="115888"/>
            <a:ext cx="13208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sellaDiTesto 9"/>
          <p:cNvSpPr txBox="1"/>
          <p:nvPr/>
        </p:nvSpPr>
        <p:spPr>
          <a:xfrm>
            <a:off x="285720" y="1643050"/>
            <a:ext cx="850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FF00"/>
                </a:solidFill>
              </a:rPr>
              <a:t>Training fisico</a:t>
            </a:r>
            <a:endParaRPr lang="it-IT" sz="2400" b="1" dirty="0">
              <a:solidFill>
                <a:srgbClr val="FFFF00"/>
              </a:solidFill>
            </a:endParaRPr>
          </a:p>
        </p:txBody>
      </p:sp>
      <p:pic>
        <p:nvPicPr>
          <p:cNvPr id="15" name="Picture 1" descr="D:\SCRIVANIA\fo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2071679"/>
            <a:ext cx="6289653" cy="4214842"/>
          </a:xfrm>
          <a:prstGeom prst="rect">
            <a:avLst/>
          </a:prstGeom>
          <a:noFill/>
        </p:spPr>
      </p:pic>
      <p:sp>
        <p:nvSpPr>
          <p:cNvPr id="12" name="Rettangolo 11"/>
          <p:cNvSpPr/>
          <p:nvPr/>
        </p:nvSpPr>
        <p:spPr bwMode="auto">
          <a:xfrm>
            <a:off x="2143108" y="3000372"/>
            <a:ext cx="785818" cy="142876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3" name="Rettangolo 12"/>
          <p:cNvSpPr/>
          <p:nvPr/>
        </p:nvSpPr>
        <p:spPr bwMode="auto">
          <a:xfrm>
            <a:off x="4714876" y="3214686"/>
            <a:ext cx="785818" cy="142876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4" name="Rettangolo 13"/>
          <p:cNvSpPr/>
          <p:nvPr/>
        </p:nvSpPr>
        <p:spPr bwMode="auto">
          <a:xfrm>
            <a:off x="6215074" y="3214686"/>
            <a:ext cx="785818" cy="142876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La Stratificazione del Rischio</a:t>
            </a:r>
            <a:endParaRPr lang="it-I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14488"/>
            <a:ext cx="876300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40750" cy="725487"/>
          </a:xfrm>
        </p:spPr>
        <p:txBody>
          <a:bodyPr/>
          <a:lstStyle/>
          <a:p>
            <a:pPr algn="ctr"/>
            <a:r>
              <a:rPr lang="it-IT" sz="2400" dirty="0" smtClean="0">
                <a:latin typeface="Comic Sans MS" pitchFamily="66" charset="0"/>
              </a:rPr>
              <a:t>PREVENZIONE SECONDARIA/RIABILITAZIONE POSTACUTA (fino a 1 anno)</a:t>
            </a:r>
            <a:endParaRPr lang="it-IT" sz="2400" dirty="0">
              <a:latin typeface="Comic Sans MS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00200"/>
            <a:ext cx="45720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124200"/>
            <a:ext cx="4572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4876800"/>
            <a:ext cx="4572000" cy="177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22" name="Picture 2" descr="D:\SCRIVANIA\_EVENTI IN CORSO\Incontri Pitagorici 2018\sart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2286000"/>
            <a:ext cx="2209800" cy="31123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sellaDiTesto 3"/>
          <p:cNvSpPr txBox="1">
            <a:spLocks noChangeArrowheads="1"/>
          </p:cNvSpPr>
          <p:nvPr/>
        </p:nvSpPr>
        <p:spPr bwMode="auto">
          <a:xfrm>
            <a:off x="179388" y="333375"/>
            <a:ext cx="878522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 b="1" dirty="0" smtClean="0">
                <a:solidFill>
                  <a:srgbClr val="FF0000"/>
                </a:solidFill>
                <a:latin typeface="Calibri" pitchFamily="34" charset="0"/>
              </a:rPr>
              <a:t>LA RIABILITAZIONE CARDIOLOGICA</a:t>
            </a:r>
          </a:p>
          <a:p>
            <a:pPr algn="ctr"/>
            <a:r>
              <a:rPr lang="it-IT" sz="3200" b="1" dirty="0" smtClean="0">
                <a:solidFill>
                  <a:srgbClr val="FF0000"/>
                </a:solidFill>
                <a:latin typeface="Calibri" pitchFamily="34" charset="0"/>
              </a:rPr>
              <a:t>DEFINIZIONE</a:t>
            </a:r>
            <a:endParaRPr lang="it-IT" sz="32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5123" name="CasellaDiTesto 2"/>
          <p:cNvSpPr txBox="1">
            <a:spLocks noChangeArrowheads="1"/>
          </p:cNvSpPr>
          <p:nvPr/>
        </p:nvSpPr>
        <p:spPr bwMode="auto">
          <a:xfrm>
            <a:off x="539750" y="1500174"/>
            <a:ext cx="7993063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800" u="sng" dirty="0">
                <a:solidFill>
                  <a:srgbClr val="FF0000"/>
                </a:solidFill>
              </a:rPr>
              <a:t>Organizzazione Mondiale della Sanità (OMS) </a:t>
            </a:r>
          </a:p>
          <a:p>
            <a:endParaRPr lang="it-IT" sz="2800" u="sng" dirty="0"/>
          </a:p>
          <a:p>
            <a:r>
              <a:rPr lang="it-IT" sz="2800" u="sng" dirty="0" smtClean="0"/>
              <a:t>Somma di interventi</a:t>
            </a:r>
            <a:r>
              <a:rPr lang="it-IT" sz="2800" dirty="0" smtClean="0"/>
              <a:t>, per i soggetti con cardiopatia post-acuta e cronica, che </a:t>
            </a:r>
            <a:r>
              <a:rPr lang="it-IT" sz="2800" dirty="0"/>
              <a:t>ha come fine quello di favorire la </a:t>
            </a:r>
            <a:r>
              <a:rPr lang="it-IT" sz="2800" u="sng" dirty="0"/>
              <a:t>stabilità clinica</a:t>
            </a:r>
            <a:r>
              <a:rPr lang="it-IT" sz="2800" dirty="0"/>
              <a:t>, di </a:t>
            </a:r>
            <a:r>
              <a:rPr lang="it-IT" sz="2800" u="sng" dirty="0"/>
              <a:t>ridurre le disabilità conseguenti alla malattia</a:t>
            </a:r>
            <a:r>
              <a:rPr lang="it-IT" sz="2800" dirty="0"/>
              <a:t> e di supportare il mantenimento e la ripresa di un ruolo attivo nella </a:t>
            </a:r>
            <a:r>
              <a:rPr lang="it-IT" sz="2800" dirty="0" smtClean="0"/>
              <a:t>società, </a:t>
            </a:r>
            <a:r>
              <a:rPr lang="it-IT" sz="2800" u="sng" dirty="0" smtClean="0"/>
              <a:t>riducendo il </a:t>
            </a:r>
            <a:r>
              <a:rPr lang="it-IT" sz="2800" u="sng" dirty="0"/>
              <a:t>rischio di successivi </a:t>
            </a:r>
            <a:r>
              <a:rPr lang="it-IT" sz="2800" u="sng" dirty="0" smtClean="0"/>
              <a:t>nuovi eventi </a:t>
            </a:r>
            <a:r>
              <a:rPr lang="it-IT" sz="2800" dirty="0"/>
              <a:t>cardiovascolari, </a:t>
            </a:r>
            <a:r>
              <a:rPr lang="it-IT" sz="2800" dirty="0" smtClean="0"/>
              <a:t>migliorando la </a:t>
            </a:r>
            <a:r>
              <a:rPr lang="it-IT" sz="2800" dirty="0"/>
              <a:t>qualità della vita e </a:t>
            </a:r>
            <a:r>
              <a:rPr lang="it-IT" sz="2800" dirty="0" smtClean="0"/>
              <a:t>allungando la </a:t>
            </a:r>
            <a:r>
              <a:rPr lang="it-IT" sz="2800" dirty="0"/>
              <a:t>sopravvivenza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457200"/>
            <a:ext cx="8737600" cy="757222"/>
          </a:xfrm>
          <a:effectLst>
            <a:outerShdw dist="107763" dir="2700000" algn="ctr" rotWithShape="0">
              <a:schemeClr val="bg2"/>
            </a:outerShdw>
          </a:effectLst>
        </p:spPr>
        <p:txBody>
          <a:bodyPr lIns="90488" tIns="44450" rIns="90488" bIns="44450"/>
          <a:lstStyle/>
          <a:p>
            <a:pPr>
              <a:defRPr/>
            </a:pPr>
            <a:r>
              <a:rPr lang="it-IT" sz="3600" b="1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Componenti dell’intervento riabilitativo</a:t>
            </a:r>
            <a:endParaRPr lang="it-IT" sz="4000" dirty="0" smtClean="0">
              <a:solidFill>
                <a:srgbClr val="FFCC66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000240"/>
            <a:ext cx="8915400" cy="5010160"/>
          </a:xfrm>
          <a:noFill/>
        </p:spPr>
        <p:txBody>
          <a:bodyPr lIns="90488" tIns="44450" rIns="90488" bIns="44450">
            <a:normAutofit/>
          </a:bodyPr>
          <a:lstStyle/>
          <a:p>
            <a:pPr marL="533400" indent="-533400">
              <a:lnSpc>
                <a:spcPct val="90000"/>
              </a:lnSpc>
              <a:buFont typeface="Wingdings" pitchFamily="2" charset="2"/>
              <a:buChar char="§"/>
            </a:pPr>
            <a:r>
              <a:rPr lang="it-IT" sz="2400" dirty="0" smtClean="0">
                <a:solidFill>
                  <a:srgbClr val="FEC674"/>
                </a:solidFill>
                <a:latin typeface="Arial" charset="0"/>
              </a:rPr>
              <a:t>assistenza clinica</a:t>
            </a:r>
            <a:r>
              <a:rPr lang="it-IT" sz="2400" dirty="0" smtClean="0">
                <a:solidFill>
                  <a:schemeClr val="bg1"/>
                </a:solidFill>
                <a:latin typeface="Arial" charset="0"/>
              </a:rPr>
              <a:t>,</a:t>
            </a:r>
            <a:r>
              <a:rPr lang="it-IT" sz="2400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it-IT" sz="2400" dirty="0" smtClean="0">
                <a:solidFill>
                  <a:srgbClr val="FFFFFF"/>
                </a:solidFill>
                <a:latin typeface="Arial" charset="0"/>
              </a:rPr>
              <a:t>valutazione del rischio e corretta impostazione terapeutica: </a:t>
            </a:r>
            <a:r>
              <a:rPr lang="it-IT" sz="2400" b="1" dirty="0" smtClean="0">
                <a:solidFill>
                  <a:srgbClr val="FF0000"/>
                </a:solidFill>
                <a:latin typeface="Arial" charset="0"/>
              </a:rPr>
              <a:t>OTTIMIZZAZIONE TERAPIA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Char char="§"/>
            </a:pPr>
            <a:r>
              <a:rPr lang="it-IT" sz="2400" b="1" dirty="0" smtClean="0">
                <a:solidFill>
                  <a:srgbClr val="FFFF00"/>
                </a:solidFill>
                <a:latin typeface="Arial" charset="0"/>
              </a:rPr>
              <a:t>Training fisico e prescrizione di personalizzati programmi di attività </a:t>
            </a:r>
            <a:r>
              <a:rPr lang="it-IT" sz="2400" b="1" dirty="0" smtClean="0">
                <a:solidFill>
                  <a:srgbClr val="FFFF00"/>
                </a:solidFill>
                <a:latin typeface="Arial" charset="0"/>
              </a:rPr>
              <a:t>fisica </a:t>
            </a:r>
            <a:r>
              <a:rPr lang="it-IT" sz="2400" dirty="0" smtClean="0">
                <a:solidFill>
                  <a:srgbClr val="FFFFFF"/>
                </a:solidFill>
                <a:latin typeface="Arial" charset="0"/>
              </a:rPr>
              <a:t>specifica </a:t>
            </a:r>
            <a:r>
              <a:rPr lang="it-IT" sz="2400" dirty="0" smtClean="0">
                <a:solidFill>
                  <a:srgbClr val="FFFFFF"/>
                </a:solidFill>
                <a:latin typeface="Arial" charset="0"/>
              </a:rPr>
              <a:t>rivolta alla </a:t>
            </a:r>
            <a:endParaRPr lang="it-IT" sz="2400" b="1" dirty="0" smtClean="0">
              <a:solidFill>
                <a:srgbClr val="FFFF00"/>
              </a:solidFill>
              <a:latin typeface="Arial" charset="0"/>
            </a:endParaRPr>
          </a:p>
          <a:p>
            <a:pPr marL="533400" indent="-533400">
              <a:lnSpc>
                <a:spcPct val="90000"/>
              </a:lnSpc>
              <a:buFont typeface="Wingdings" pitchFamily="2" charset="2"/>
              <a:buChar char="§"/>
            </a:pPr>
            <a:r>
              <a:rPr lang="it-IT" sz="2400" dirty="0" smtClean="0">
                <a:solidFill>
                  <a:srgbClr val="FEC674"/>
                </a:solidFill>
                <a:latin typeface="Arial" charset="0"/>
              </a:rPr>
              <a:t>educazione sanitaria</a:t>
            </a:r>
            <a:r>
              <a:rPr lang="it-IT" sz="2400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it-IT" sz="2400" dirty="0" smtClean="0">
                <a:solidFill>
                  <a:srgbClr val="FFFFFF"/>
                </a:solidFill>
                <a:latin typeface="Arial" charset="0"/>
              </a:rPr>
              <a:t>correzione dei FR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Char char="§"/>
            </a:pPr>
            <a:r>
              <a:rPr lang="it-IT" sz="2400" dirty="0" smtClean="0">
                <a:solidFill>
                  <a:srgbClr val="FFC000"/>
                </a:solidFill>
                <a:latin typeface="Arial" charset="0"/>
              </a:rPr>
              <a:t>valutazione psicosociale ed occupazionale </a:t>
            </a:r>
            <a:r>
              <a:rPr lang="it-IT" sz="2400" dirty="0" smtClean="0">
                <a:solidFill>
                  <a:srgbClr val="FFFFFF"/>
                </a:solidFill>
                <a:latin typeface="Arial" charset="0"/>
              </a:rPr>
              <a:t>con interventi specifici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Char char="§"/>
            </a:pPr>
            <a:r>
              <a:rPr lang="it-IT" sz="2400" dirty="0" err="1" smtClean="0">
                <a:solidFill>
                  <a:srgbClr val="FFCC66"/>
                </a:solidFill>
                <a:latin typeface="Arial" charset="0"/>
              </a:rPr>
              <a:t>follow</a:t>
            </a:r>
            <a:r>
              <a:rPr lang="it-IT" sz="2400" dirty="0" smtClean="0">
                <a:solidFill>
                  <a:srgbClr val="FFCC66"/>
                </a:solidFill>
                <a:latin typeface="Arial" charset="0"/>
              </a:rPr>
              <a:t> up</a:t>
            </a:r>
            <a:r>
              <a:rPr lang="it-IT" sz="2400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it-IT" sz="2400" dirty="0" smtClean="0">
                <a:solidFill>
                  <a:srgbClr val="FFFFFF"/>
                </a:solidFill>
                <a:latin typeface="Arial" charset="0"/>
              </a:rPr>
              <a:t>clinico e strumentale individualizzato, supporto   necessario per il </a:t>
            </a:r>
            <a:r>
              <a:rPr lang="it-IT" sz="2400" dirty="0" smtClean="0">
                <a:solidFill>
                  <a:schemeClr val="tx1">
                    <a:lumMod val="95000"/>
                  </a:schemeClr>
                </a:solidFill>
                <a:latin typeface="Arial" charset="0"/>
              </a:rPr>
              <a:t>mantenimento di un adeguato stile di vita ed una efficace prevenzione secondaria</a:t>
            </a:r>
            <a:r>
              <a:rPr lang="it-IT" sz="2100" b="1" dirty="0" smtClean="0">
                <a:solidFill>
                  <a:schemeClr val="tx1">
                    <a:lumMod val="95000"/>
                  </a:schemeClr>
                </a:solidFill>
                <a:latin typeface="Arial" charset="0"/>
              </a:rPr>
              <a:t> </a:t>
            </a:r>
            <a:r>
              <a:rPr lang="it-IT" sz="2100" b="1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it-IT" sz="2400" b="1" dirty="0" smtClean="0">
                <a:solidFill>
                  <a:srgbClr val="FF0000"/>
                </a:solidFill>
                <a:latin typeface="Arial" charset="0"/>
              </a:rPr>
              <a:t>(MANTENIMENTO TERAPIA OTTIMIZZATA)                                      </a:t>
            </a:r>
            <a:r>
              <a:rPr lang="it-IT" sz="2100" b="1" dirty="0" smtClean="0">
                <a:solidFill>
                  <a:srgbClr val="FFC000"/>
                </a:solidFill>
                <a:latin typeface="Arial" charset="0"/>
              </a:rPr>
              <a:t>	</a:t>
            </a:r>
            <a:r>
              <a:rPr lang="it-IT" sz="2100" b="1" dirty="0" smtClean="0">
                <a:solidFill>
                  <a:schemeClr val="tx2"/>
                </a:solidFill>
                <a:latin typeface="Arial" charset="0"/>
              </a:rPr>
              <a:t>												         			</a:t>
            </a:r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 flipV="1">
            <a:off x="406400" y="1571612"/>
            <a:ext cx="83312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381000" y="1981200"/>
            <a:ext cx="8473795" cy="769441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it-IT" sz="4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OTTIMIZZAZIONE TERAPIA</a:t>
            </a:r>
            <a:endParaRPr lang="it-IT" sz="4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1"/>
          <p:cNvSpPr txBox="1">
            <a:spLocks noChangeArrowheads="1"/>
          </p:cNvSpPr>
          <p:nvPr/>
        </p:nvSpPr>
        <p:spPr bwMode="auto">
          <a:xfrm>
            <a:off x="327025" y="652463"/>
            <a:ext cx="8493125" cy="414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 defTabSz="449263" hangingPunct="0">
              <a:lnSpc>
                <a:spcPct val="93000"/>
              </a:lnSpc>
              <a:spcBef>
                <a:spcPts val="300"/>
              </a:spcBef>
              <a:buSzPct val="4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it-IT" sz="1600" b="1" dirty="0">
                <a:solidFill>
                  <a:srgbClr val="000000"/>
                </a:solidFill>
                <a:cs typeface="Arial" pitchFamily="34" charset="0"/>
              </a:rPr>
              <a:t>Medical management of patients with stable coronary artery disease. </a:t>
            </a:r>
          </a:p>
        </p:txBody>
      </p:sp>
      <p:pic>
        <p:nvPicPr>
          <p:cNvPr id="727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288" y="979488"/>
            <a:ext cx="7805737" cy="4792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513" y="163513"/>
            <a:ext cx="2497137" cy="325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270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62950" y="163513"/>
            <a:ext cx="617538" cy="811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2710" name="Text Box 3"/>
          <p:cNvSpPr txBox="1">
            <a:spLocks noChangeArrowheads="1"/>
          </p:cNvSpPr>
          <p:nvPr/>
        </p:nvSpPr>
        <p:spPr bwMode="auto">
          <a:xfrm>
            <a:off x="152400" y="6473825"/>
            <a:ext cx="5365750" cy="231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3000"/>
              </a:lnSpc>
              <a:buSzPct val="4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it-IT" sz="1200" b="1">
                <a:latin typeface="Verdana" pitchFamily="34" charset="0"/>
                <a:cs typeface="Arial" pitchFamily="34" charset="0"/>
              </a:rPr>
              <a:t>ESC Guidelines. Eur Heart J 2013; 34: 2949-3003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443413" y="979488"/>
            <a:ext cx="3862387" cy="3592512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449263" eaLnBrk="0" hangingPunct="0">
              <a:spcBef>
                <a:spcPts val="30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it-IT" altLang="it-IT" sz="800">
              <a:solidFill>
                <a:srgbClr val="FFFFFF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33401" y="1066800"/>
            <a:ext cx="3810000" cy="3810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449263" eaLnBrk="0" hangingPunct="0">
              <a:spcBef>
                <a:spcPts val="30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it-IT" altLang="it-IT" sz="800">
              <a:solidFill>
                <a:srgbClr val="FFFFFF"/>
              </a:solidFill>
              <a:latin typeface="Verdana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90039"/>
            </a:gs>
            <a:gs pos="100000">
              <a:srgbClr val="13017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825" y="373063"/>
            <a:ext cx="8027988" cy="600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1028"/>
          <p:cNvSpPr>
            <a:spLocks noChangeArrowheads="1"/>
          </p:cNvSpPr>
          <p:nvPr/>
        </p:nvSpPr>
        <p:spPr bwMode="auto">
          <a:xfrm>
            <a:off x="2300288" y="3308350"/>
            <a:ext cx="12303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it-IT" sz="1600" b="1" i="1" kern="0" dirty="0" smtClean="0">
                <a:solidFill>
                  <a:srgbClr val="000000"/>
                </a:solidFill>
                <a:latin typeface="Century Gothic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</a:t>
            </a:r>
            <a:r>
              <a:rPr lang="en-US" altLang="it-IT" sz="1600" b="1" kern="0" dirty="0" smtClean="0">
                <a:solidFill>
                  <a:srgbClr val="000000"/>
                </a:solidFill>
                <a:latin typeface="Century Gothic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=0.35</a:t>
            </a:r>
            <a:endParaRPr lang="en-US" altLang="it-IT" sz="1600" b="1" kern="0" dirty="0">
              <a:solidFill>
                <a:srgbClr val="000000"/>
              </a:solidFill>
              <a:latin typeface="Century Gothic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7349" name="Rectangle 1029"/>
          <p:cNvSpPr>
            <a:spLocks noChangeArrowheads="1"/>
          </p:cNvSpPr>
          <p:nvPr/>
        </p:nvSpPr>
        <p:spPr bwMode="auto">
          <a:xfrm>
            <a:off x="4510881" y="2016125"/>
            <a:ext cx="1447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it-IT" sz="1600" b="1" i="1" kern="0" dirty="0" smtClean="0">
                <a:solidFill>
                  <a:srgbClr val="000000"/>
                </a:solidFill>
                <a:latin typeface="Century Gothic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</a:t>
            </a:r>
            <a:r>
              <a:rPr lang="en-US" altLang="it-IT" sz="1600" b="1" kern="0" dirty="0" smtClean="0">
                <a:solidFill>
                  <a:srgbClr val="000000"/>
                </a:solidFill>
                <a:latin typeface="Century Gothic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=0.26</a:t>
            </a:r>
            <a:endParaRPr lang="en-US" altLang="it-IT" sz="1600" b="1" kern="0" dirty="0">
              <a:solidFill>
                <a:srgbClr val="000000"/>
              </a:solidFill>
              <a:latin typeface="Century Gothic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7350" name="Rectangle 1030"/>
          <p:cNvSpPr>
            <a:spLocks noChangeArrowheads="1"/>
          </p:cNvSpPr>
          <p:nvPr/>
        </p:nvSpPr>
        <p:spPr bwMode="auto">
          <a:xfrm>
            <a:off x="6938963" y="3724275"/>
            <a:ext cx="12303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it-IT" sz="1600" b="1" i="1" kern="0" dirty="0" smtClean="0">
                <a:solidFill>
                  <a:srgbClr val="000000"/>
                </a:solidFill>
                <a:latin typeface="Century Gothic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</a:t>
            </a:r>
            <a:r>
              <a:rPr lang="en-US" altLang="it-IT" sz="1600" b="1" kern="0" dirty="0" smtClean="0">
                <a:solidFill>
                  <a:srgbClr val="000000"/>
                </a:solidFill>
                <a:latin typeface="Century Gothic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=0.67</a:t>
            </a:r>
            <a:endParaRPr lang="en-US" altLang="it-IT" sz="1600" b="1" kern="0" dirty="0">
              <a:solidFill>
                <a:srgbClr val="000000"/>
              </a:solidFill>
              <a:latin typeface="Century Gothic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7351" name="Text Box 1031"/>
          <p:cNvSpPr txBox="1">
            <a:spLocks noChangeArrowheads="1"/>
          </p:cNvSpPr>
          <p:nvPr/>
        </p:nvSpPr>
        <p:spPr bwMode="auto">
          <a:xfrm>
            <a:off x="179389" y="1700808"/>
            <a:ext cx="4191000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Aft>
                <a:spcPct val="20000"/>
              </a:spcAft>
              <a:buFontTx/>
              <a:buNone/>
              <a:defRPr/>
            </a:pPr>
            <a:r>
              <a:rPr lang="en-US" altLang="it-IT" sz="1800" b="1" kern="0" dirty="0">
                <a:solidFill>
                  <a:schemeClr val="bg2"/>
                </a:solidFill>
                <a:latin typeface="Century Gothic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5-year follow-up </a:t>
            </a:r>
            <a:r>
              <a:rPr lang="en-US" altLang="it-IT" sz="1800" b="1" kern="0" dirty="0" smtClean="0">
                <a:solidFill>
                  <a:schemeClr val="bg2"/>
                </a:solidFill>
                <a:latin typeface="Century Gothic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of BARI </a:t>
            </a:r>
            <a:r>
              <a:rPr lang="en-US" altLang="it-IT" sz="1800" b="1" kern="0" dirty="0">
                <a:solidFill>
                  <a:schemeClr val="bg2"/>
                </a:solidFill>
                <a:latin typeface="Century Gothic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Trial</a:t>
            </a:r>
          </a:p>
        </p:txBody>
      </p:sp>
      <p:sp>
        <p:nvSpPr>
          <p:cNvPr id="57359" name="Line 1039"/>
          <p:cNvSpPr>
            <a:spLocks noChangeShapeType="1"/>
          </p:cNvSpPr>
          <p:nvPr/>
        </p:nvSpPr>
        <p:spPr bwMode="auto">
          <a:xfrm>
            <a:off x="1752600" y="2533650"/>
            <a:ext cx="1588" cy="2447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kern="0">
              <a:solidFill>
                <a:sysClr val="windowText" lastClr="000000"/>
              </a:solidFill>
            </a:endParaRPr>
          </a:p>
        </p:txBody>
      </p:sp>
      <p:sp>
        <p:nvSpPr>
          <p:cNvPr id="57360" name="Line 1040"/>
          <p:cNvSpPr>
            <a:spLocks noChangeShapeType="1"/>
          </p:cNvSpPr>
          <p:nvPr/>
        </p:nvSpPr>
        <p:spPr bwMode="auto">
          <a:xfrm>
            <a:off x="1685925" y="4981575"/>
            <a:ext cx="66675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kern="0">
              <a:solidFill>
                <a:sysClr val="windowText" lastClr="000000"/>
              </a:solidFill>
            </a:endParaRPr>
          </a:p>
        </p:txBody>
      </p:sp>
      <p:sp>
        <p:nvSpPr>
          <p:cNvPr id="57361" name="Line 1041"/>
          <p:cNvSpPr>
            <a:spLocks noChangeShapeType="1"/>
          </p:cNvSpPr>
          <p:nvPr/>
        </p:nvSpPr>
        <p:spPr bwMode="auto">
          <a:xfrm>
            <a:off x="1685925" y="4629150"/>
            <a:ext cx="66675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kern="0">
              <a:solidFill>
                <a:sysClr val="windowText" lastClr="000000"/>
              </a:solidFill>
            </a:endParaRPr>
          </a:p>
        </p:txBody>
      </p:sp>
      <p:sp>
        <p:nvSpPr>
          <p:cNvPr id="57362" name="Line 1042"/>
          <p:cNvSpPr>
            <a:spLocks noChangeShapeType="1"/>
          </p:cNvSpPr>
          <p:nvPr/>
        </p:nvSpPr>
        <p:spPr bwMode="auto">
          <a:xfrm>
            <a:off x="1685925" y="4286250"/>
            <a:ext cx="66675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kern="0">
              <a:solidFill>
                <a:sysClr val="windowText" lastClr="000000"/>
              </a:solidFill>
            </a:endParaRPr>
          </a:p>
        </p:txBody>
      </p:sp>
      <p:sp>
        <p:nvSpPr>
          <p:cNvPr id="57363" name="Line 1043"/>
          <p:cNvSpPr>
            <a:spLocks noChangeShapeType="1"/>
          </p:cNvSpPr>
          <p:nvPr/>
        </p:nvSpPr>
        <p:spPr bwMode="auto">
          <a:xfrm>
            <a:off x="1685925" y="3933825"/>
            <a:ext cx="66675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kern="0">
              <a:solidFill>
                <a:sysClr val="windowText" lastClr="000000"/>
              </a:solidFill>
            </a:endParaRPr>
          </a:p>
        </p:txBody>
      </p:sp>
      <p:sp>
        <p:nvSpPr>
          <p:cNvPr id="57364" name="Line 1044"/>
          <p:cNvSpPr>
            <a:spLocks noChangeShapeType="1"/>
          </p:cNvSpPr>
          <p:nvPr/>
        </p:nvSpPr>
        <p:spPr bwMode="auto">
          <a:xfrm>
            <a:off x="1685925" y="3581400"/>
            <a:ext cx="66675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kern="0">
              <a:solidFill>
                <a:sysClr val="windowText" lastClr="000000"/>
              </a:solidFill>
            </a:endParaRPr>
          </a:p>
        </p:txBody>
      </p:sp>
      <p:sp>
        <p:nvSpPr>
          <p:cNvPr id="57365" name="Line 1045"/>
          <p:cNvSpPr>
            <a:spLocks noChangeShapeType="1"/>
          </p:cNvSpPr>
          <p:nvPr/>
        </p:nvSpPr>
        <p:spPr bwMode="auto">
          <a:xfrm>
            <a:off x="1685925" y="3228975"/>
            <a:ext cx="66675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kern="0">
              <a:solidFill>
                <a:sysClr val="windowText" lastClr="000000"/>
              </a:solidFill>
            </a:endParaRPr>
          </a:p>
        </p:txBody>
      </p:sp>
      <p:sp>
        <p:nvSpPr>
          <p:cNvPr id="57366" name="Line 1046"/>
          <p:cNvSpPr>
            <a:spLocks noChangeShapeType="1"/>
          </p:cNvSpPr>
          <p:nvPr/>
        </p:nvSpPr>
        <p:spPr bwMode="auto">
          <a:xfrm>
            <a:off x="1685925" y="2886075"/>
            <a:ext cx="66675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kern="0">
              <a:solidFill>
                <a:sysClr val="windowText" lastClr="000000"/>
              </a:solidFill>
            </a:endParaRPr>
          </a:p>
        </p:txBody>
      </p:sp>
      <p:sp>
        <p:nvSpPr>
          <p:cNvPr id="57367" name="Line 1047"/>
          <p:cNvSpPr>
            <a:spLocks noChangeShapeType="1"/>
          </p:cNvSpPr>
          <p:nvPr/>
        </p:nvSpPr>
        <p:spPr bwMode="auto">
          <a:xfrm>
            <a:off x="1685925" y="2533650"/>
            <a:ext cx="66675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kern="0">
              <a:solidFill>
                <a:sysClr val="windowText" lastClr="000000"/>
              </a:solidFill>
            </a:endParaRPr>
          </a:p>
        </p:txBody>
      </p:sp>
      <p:sp>
        <p:nvSpPr>
          <p:cNvPr id="57369" name="Line 1049"/>
          <p:cNvSpPr>
            <a:spLocks noChangeShapeType="1"/>
          </p:cNvSpPr>
          <p:nvPr/>
        </p:nvSpPr>
        <p:spPr bwMode="auto">
          <a:xfrm flipV="1">
            <a:off x="1752600" y="4981575"/>
            <a:ext cx="1588" cy="66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kern="0">
              <a:solidFill>
                <a:sysClr val="windowText" lastClr="000000"/>
              </a:solidFill>
            </a:endParaRPr>
          </a:p>
        </p:txBody>
      </p:sp>
      <p:sp>
        <p:nvSpPr>
          <p:cNvPr id="57370" name="Line 1050"/>
          <p:cNvSpPr>
            <a:spLocks noChangeShapeType="1"/>
          </p:cNvSpPr>
          <p:nvPr/>
        </p:nvSpPr>
        <p:spPr bwMode="auto">
          <a:xfrm flipV="1">
            <a:off x="4076700" y="4981575"/>
            <a:ext cx="1588" cy="66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kern="0">
              <a:solidFill>
                <a:sysClr val="windowText" lastClr="000000"/>
              </a:solidFill>
            </a:endParaRPr>
          </a:p>
        </p:txBody>
      </p:sp>
      <p:sp>
        <p:nvSpPr>
          <p:cNvPr id="57371" name="Line 1051"/>
          <p:cNvSpPr>
            <a:spLocks noChangeShapeType="1"/>
          </p:cNvSpPr>
          <p:nvPr/>
        </p:nvSpPr>
        <p:spPr bwMode="auto">
          <a:xfrm flipV="1">
            <a:off x="6391275" y="4981575"/>
            <a:ext cx="1588" cy="66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kern="0">
              <a:solidFill>
                <a:sysClr val="windowText" lastClr="000000"/>
              </a:solidFill>
            </a:endParaRPr>
          </a:p>
        </p:txBody>
      </p:sp>
      <p:sp>
        <p:nvSpPr>
          <p:cNvPr id="57372" name="Line 1052"/>
          <p:cNvSpPr>
            <a:spLocks noChangeShapeType="1"/>
          </p:cNvSpPr>
          <p:nvPr/>
        </p:nvSpPr>
        <p:spPr bwMode="auto">
          <a:xfrm flipV="1">
            <a:off x="8715375" y="4981575"/>
            <a:ext cx="1588" cy="66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kern="0">
              <a:solidFill>
                <a:sysClr val="windowText" lastClr="000000"/>
              </a:solidFill>
            </a:endParaRPr>
          </a:p>
        </p:txBody>
      </p:sp>
      <p:sp>
        <p:nvSpPr>
          <p:cNvPr id="57353" name="Rectangle 1033"/>
          <p:cNvSpPr>
            <a:spLocks noChangeArrowheads="1"/>
          </p:cNvSpPr>
          <p:nvPr/>
        </p:nvSpPr>
        <p:spPr bwMode="auto">
          <a:xfrm>
            <a:off x="1944080" y="4278876"/>
            <a:ext cx="933450" cy="695325"/>
          </a:xfrm>
          <a:prstGeom prst="rect">
            <a:avLst/>
          </a:prstGeom>
          <a:solidFill>
            <a:schemeClr val="tx2"/>
          </a:solidFill>
          <a:ln w="19050">
            <a:solidFill>
              <a:schemeClr val="bg1"/>
            </a:solidFill>
            <a:miter lim="800000"/>
            <a:headEnd/>
            <a:tailEnd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it-IT" altLang="it-IT" sz="1800" kern="0" dirty="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57356" name="Rectangle 1036"/>
          <p:cNvSpPr>
            <a:spLocks noChangeArrowheads="1"/>
          </p:cNvSpPr>
          <p:nvPr/>
        </p:nvSpPr>
        <p:spPr bwMode="auto">
          <a:xfrm>
            <a:off x="2962883" y="4031226"/>
            <a:ext cx="923925" cy="942975"/>
          </a:xfrm>
          <a:prstGeom prst="rect">
            <a:avLst/>
          </a:prstGeom>
          <a:solidFill>
            <a:schemeClr val="bg2"/>
          </a:solidFill>
          <a:ln w="19050">
            <a:solidFill>
              <a:schemeClr val="bg1"/>
            </a:solidFill>
            <a:miter lim="800000"/>
            <a:headEnd/>
            <a:tailEnd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it-IT" altLang="it-IT" sz="1800" kern="0" dirty="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57373" name="Rectangle 1053"/>
          <p:cNvSpPr>
            <a:spLocks noChangeArrowheads="1"/>
          </p:cNvSpPr>
          <p:nvPr/>
        </p:nvSpPr>
        <p:spPr bwMode="auto">
          <a:xfrm>
            <a:off x="2295389" y="3981450"/>
            <a:ext cx="23083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it-IT" sz="1600" b="1" kern="0" dirty="0">
                <a:solidFill>
                  <a:schemeClr val="tx2"/>
                </a:solidFill>
                <a:latin typeface="Century Gothic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20</a:t>
            </a:r>
            <a:endParaRPr lang="en-US" altLang="it-IT" sz="2800" kern="0" dirty="0">
              <a:solidFill>
                <a:schemeClr val="tx2"/>
              </a:solidFill>
              <a:latin typeface="Century Gothic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7376" name="Rectangle 1056"/>
          <p:cNvSpPr>
            <a:spLocks noChangeArrowheads="1"/>
          </p:cNvSpPr>
          <p:nvPr/>
        </p:nvSpPr>
        <p:spPr bwMode="auto">
          <a:xfrm>
            <a:off x="3309429" y="3733800"/>
            <a:ext cx="23083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it-IT" sz="1600" b="1" kern="0" dirty="0">
                <a:solidFill>
                  <a:schemeClr val="bg2"/>
                </a:solidFill>
                <a:latin typeface="Century Gothic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27</a:t>
            </a:r>
            <a:endParaRPr lang="en-US" altLang="it-IT" sz="2800" kern="0" dirty="0">
              <a:solidFill>
                <a:schemeClr val="bg2"/>
              </a:solidFill>
              <a:latin typeface="Century Gothic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7354" name="Rectangle 1034"/>
          <p:cNvSpPr>
            <a:spLocks noChangeArrowheads="1"/>
          </p:cNvSpPr>
          <p:nvPr/>
        </p:nvSpPr>
        <p:spPr bwMode="auto">
          <a:xfrm>
            <a:off x="4273339" y="2697726"/>
            <a:ext cx="923925" cy="2276475"/>
          </a:xfrm>
          <a:prstGeom prst="rect">
            <a:avLst/>
          </a:prstGeom>
          <a:solidFill>
            <a:schemeClr val="tx2"/>
          </a:solidFill>
          <a:ln w="19050">
            <a:solidFill>
              <a:schemeClr val="bg1"/>
            </a:solidFill>
            <a:miter lim="800000"/>
            <a:headEnd/>
            <a:tailEnd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it-IT" altLang="it-IT" sz="1800" kern="0" dirty="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57357" name="Rectangle 1037"/>
          <p:cNvSpPr>
            <a:spLocks noChangeArrowheads="1"/>
          </p:cNvSpPr>
          <p:nvPr/>
        </p:nvSpPr>
        <p:spPr bwMode="auto">
          <a:xfrm>
            <a:off x="5272298" y="3050151"/>
            <a:ext cx="923925" cy="1924050"/>
          </a:xfrm>
          <a:prstGeom prst="rect">
            <a:avLst/>
          </a:prstGeom>
          <a:solidFill>
            <a:schemeClr val="bg2"/>
          </a:solidFill>
          <a:ln w="19050">
            <a:solidFill>
              <a:schemeClr val="bg1"/>
            </a:solidFill>
            <a:miter lim="800000"/>
            <a:headEnd/>
            <a:tailEnd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it-IT" altLang="it-IT" sz="1800" kern="0" dirty="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57374" name="Rectangle 1054"/>
          <p:cNvSpPr>
            <a:spLocks noChangeArrowheads="1"/>
          </p:cNvSpPr>
          <p:nvPr/>
        </p:nvSpPr>
        <p:spPr bwMode="auto">
          <a:xfrm>
            <a:off x="4619885" y="2400300"/>
            <a:ext cx="23083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it-IT" sz="1600" b="1" kern="0" dirty="0">
                <a:solidFill>
                  <a:schemeClr val="tx2"/>
                </a:solidFill>
                <a:latin typeface="Century Gothic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65</a:t>
            </a:r>
            <a:endParaRPr lang="en-US" altLang="it-IT" sz="2800" kern="0" dirty="0">
              <a:solidFill>
                <a:schemeClr val="tx2"/>
              </a:solidFill>
              <a:latin typeface="Century Gothic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7377" name="Rectangle 1057"/>
          <p:cNvSpPr>
            <a:spLocks noChangeArrowheads="1"/>
          </p:cNvSpPr>
          <p:nvPr/>
        </p:nvSpPr>
        <p:spPr bwMode="auto">
          <a:xfrm>
            <a:off x="5618844" y="2752725"/>
            <a:ext cx="23083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it-IT" sz="1600" b="1" kern="0" dirty="0">
                <a:solidFill>
                  <a:schemeClr val="bg2"/>
                </a:solidFill>
                <a:latin typeface="Century Gothic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55</a:t>
            </a:r>
            <a:endParaRPr lang="en-US" altLang="it-IT" sz="2800" kern="0" dirty="0">
              <a:solidFill>
                <a:schemeClr val="bg2"/>
              </a:solidFill>
              <a:latin typeface="Century Gothic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7355" name="Rectangle 1035"/>
          <p:cNvSpPr>
            <a:spLocks noChangeArrowheads="1"/>
          </p:cNvSpPr>
          <p:nvPr/>
        </p:nvSpPr>
        <p:spPr bwMode="auto">
          <a:xfrm>
            <a:off x="6597837" y="4488426"/>
            <a:ext cx="933450" cy="485775"/>
          </a:xfrm>
          <a:prstGeom prst="rect">
            <a:avLst/>
          </a:prstGeom>
          <a:solidFill>
            <a:schemeClr val="tx2"/>
          </a:solidFill>
          <a:ln w="19050">
            <a:solidFill>
              <a:schemeClr val="bg1"/>
            </a:solidFill>
            <a:miter lim="800000"/>
            <a:headEnd/>
            <a:tailEnd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it-IT" altLang="it-IT" sz="1800" kern="0" dirty="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57358" name="Rectangle 1038"/>
          <p:cNvSpPr>
            <a:spLocks noChangeArrowheads="1"/>
          </p:cNvSpPr>
          <p:nvPr/>
        </p:nvSpPr>
        <p:spPr bwMode="auto">
          <a:xfrm>
            <a:off x="7586477" y="4345551"/>
            <a:ext cx="923925" cy="628650"/>
          </a:xfrm>
          <a:prstGeom prst="rect">
            <a:avLst/>
          </a:prstGeom>
          <a:solidFill>
            <a:schemeClr val="bg2"/>
          </a:solidFill>
          <a:ln w="19050">
            <a:solidFill>
              <a:schemeClr val="bg1"/>
            </a:solidFill>
            <a:miter lim="800000"/>
            <a:headEnd/>
            <a:tailEnd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it-IT" altLang="it-IT" sz="1800" kern="0" dirty="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57375" name="Rectangle 1055"/>
          <p:cNvSpPr>
            <a:spLocks noChangeArrowheads="1"/>
          </p:cNvSpPr>
          <p:nvPr/>
        </p:nvSpPr>
        <p:spPr bwMode="auto">
          <a:xfrm>
            <a:off x="6949146" y="4191000"/>
            <a:ext cx="23083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it-IT" sz="1600" b="1" kern="0" dirty="0">
                <a:solidFill>
                  <a:schemeClr val="tx2"/>
                </a:solidFill>
                <a:latin typeface="Century Gothic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14</a:t>
            </a:r>
            <a:endParaRPr lang="en-US" altLang="it-IT" sz="2800" kern="0" dirty="0">
              <a:solidFill>
                <a:schemeClr val="tx2"/>
              </a:solidFill>
              <a:latin typeface="Century Gothic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7378" name="Rectangle 1058"/>
          <p:cNvSpPr>
            <a:spLocks noChangeArrowheads="1"/>
          </p:cNvSpPr>
          <p:nvPr/>
        </p:nvSpPr>
        <p:spPr bwMode="auto">
          <a:xfrm>
            <a:off x="7933023" y="4048125"/>
            <a:ext cx="23083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it-IT" sz="1600" b="1" kern="0" dirty="0">
                <a:solidFill>
                  <a:schemeClr val="bg2"/>
                </a:solidFill>
                <a:latin typeface="Century Gothic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18</a:t>
            </a:r>
            <a:endParaRPr lang="en-US" altLang="it-IT" sz="2800" kern="0" dirty="0">
              <a:solidFill>
                <a:schemeClr val="bg2"/>
              </a:solidFill>
              <a:latin typeface="Century Gothic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7379" name="Rectangle 1059"/>
          <p:cNvSpPr>
            <a:spLocks noChangeArrowheads="1"/>
          </p:cNvSpPr>
          <p:nvPr/>
        </p:nvSpPr>
        <p:spPr bwMode="auto">
          <a:xfrm>
            <a:off x="1477491" y="4876800"/>
            <a:ext cx="11541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0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it-IT" sz="1200" kern="0" dirty="0">
                <a:solidFill>
                  <a:srgbClr val="000000"/>
                </a:solidFill>
                <a:latin typeface="Century Gothic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0</a:t>
            </a:r>
            <a:endParaRPr lang="en-US" altLang="it-IT" sz="2000" kern="0" dirty="0">
              <a:solidFill>
                <a:srgbClr val="000000"/>
              </a:solidFill>
              <a:latin typeface="Century Gothic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7380" name="Rectangle 1060"/>
          <p:cNvSpPr>
            <a:spLocks noChangeArrowheads="1"/>
          </p:cNvSpPr>
          <p:nvPr/>
        </p:nvSpPr>
        <p:spPr bwMode="auto">
          <a:xfrm>
            <a:off x="1362075" y="4524375"/>
            <a:ext cx="23083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0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it-IT" sz="1200" kern="0" dirty="0">
                <a:solidFill>
                  <a:srgbClr val="000000"/>
                </a:solidFill>
                <a:latin typeface="Century Gothic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10</a:t>
            </a:r>
            <a:endParaRPr lang="en-US" altLang="it-IT" sz="2000" kern="0" dirty="0">
              <a:solidFill>
                <a:srgbClr val="000000"/>
              </a:solidFill>
              <a:latin typeface="Century Gothic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7381" name="Rectangle 1061"/>
          <p:cNvSpPr>
            <a:spLocks noChangeArrowheads="1"/>
          </p:cNvSpPr>
          <p:nvPr/>
        </p:nvSpPr>
        <p:spPr bwMode="auto">
          <a:xfrm>
            <a:off x="1362075" y="4181475"/>
            <a:ext cx="23083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0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it-IT" sz="1200" kern="0" dirty="0">
                <a:solidFill>
                  <a:srgbClr val="000000"/>
                </a:solidFill>
                <a:latin typeface="Century Gothic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20</a:t>
            </a:r>
            <a:endParaRPr lang="en-US" altLang="it-IT" sz="2000" kern="0" dirty="0">
              <a:solidFill>
                <a:srgbClr val="000000"/>
              </a:solidFill>
              <a:latin typeface="Century Gothic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7382" name="Rectangle 1062"/>
          <p:cNvSpPr>
            <a:spLocks noChangeArrowheads="1"/>
          </p:cNvSpPr>
          <p:nvPr/>
        </p:nvSpPr>
        <p:spPr bwMode="auto">
          <a:xfrm>
            <a:off x="1362075" y="3829050"/>
            <a:ext cx="23083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0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it-IT" sz="1200" kern="0" dirty="0">
                <a:solidFill>
                  <a:srgbClr val="000000"/>
                </a:solidFill>
                <a:latin typeface="Century Gothic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30</a:t>
            </a:r>
            <a:endParaRPr lang="en-US" altLang="it-IT" sz="2000" kern="0" dirty="0">
              <a:solidFill>
                <a:srgbClr val="000000"/>
              </a:solidFill>
              <a:latin typeface="Century Gothic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7383" name="Rectangle 1063"/>
          <p:cNvSpPr>
            <a:spLocks noChangeArrowheads="1"/>
          </p:cNvSpPr>
          <p:nvPr/>
        </p:nvSpPr>
        <p:spPr bwMode="auto">
          <a:xfrm>
            <a:off x="1362075" y="3476625"/>
            <a:ext cx="23083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0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it-IT" sz="1200" kern="0" dirty="0">
                <a:solidFill>
                  <a:srgbClr val="000000"/>
                </a:solidFill>
                <a:latin typeface="Century Gothic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40</a:t>
            </a:r>
            <a:endParaRPr lang="en-US" altLang="it-IT" sz="2000" kern="0" dirty="0">
              <a:solidFill>
                <a:srgbClr val="000000"/>
              </a:solidFill>
              <a:latin typeface="Century Gothic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7384" name="Rectangle 1064"/>
          <p:cNvSpPr>
            <a:spLocks noChangeArrowheads="1"/>
          </p:cNvSpPr>
          <p:nvPr/>
        </p:nvSpPr>
        <p:spPr bwMode="auto">
          <a:xfrm>
            <a:off x="1362075" y="3124200"/>
            <a:ext cx="23083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0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it-IT" sz="1200" kern="0" dirty="0">
                <a:solidFill>
                  <a:srgbClr val="000000"/>
                </a:solidFill>
                <a:latin typeface="Century Gothic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50</a:t>
            </a:r>
            <a:endParaRPr lang="en-US" altLang="it-IT" sz="2000" kern="0" dirty="0">
              <a:solidFill>
                <a:srgbClr val="000000"/>
              </a:solidFill>
              <a:latin typeface="Century Gothic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7385" name="Rectangle 1065"/>
          <p:cNvSpPr>
            <a:spLocks noChangeArrowheads="1"/>
          </p:cNvSpPr>
          <p:nvPr/>
        </p:nvSpPr>
        <p:spPr bwMode="auto">
          <a:xfrm>
            <a:off x="1362075" y="2781300"/>
            <a:ext cx="23083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0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it-IT" sz="1200" kern="0" dirty="0">
                <a:solidFill>
                  <a:srgbClr val="000000"/>
                </a:solidFill>
                <a:latin typeface="Century Gothic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60</a:t>
            </a:r>
            <a:endParaRPr lang="en-US" altLang="it-IT" sz="2000" kern="0" dirty="0">
              <a:solidFill>
                <a:srgbClr val="000000"/>
              </a:solidFill>
              <a:latin typeface="Century Gothic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7386" name="Rectangle 1066"/>
          <p:cNvSpPr>
            <a:spLocks noChangeArrowheads="1"/>
          </p:cNvSpPr>
          <p:nvPr/>
        </p:nvSpPr>
        <p:spPr bwMode="auto">
          <a:xfrm>
            <a:off x="1362075" y="2428875"/>
            <a:ext cx="23083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0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it-IT" sz="1200" kern="0" dirty="0">
                <a:solidFill>
                  <a:srgbClr val="000000"/>
                </a:solidFill>
                <a:latin typeface="Century Gothic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70</a:t>
            </a:r>
            <a:endParaRPr lang="en-US" altLang="it-IT" sz="2000" kern="0" dirty="0">
              <a:solidFill>
                <a:srgbClr val="000000"/>
              </a:solidFill>
              <a:latin typeface="Century Gothic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7387" name="Rectangle 1067"/>
          <p:cNvSpPr>
            <a:spLocks noChangeArrowheads="1"/>
          </p:cNvSpPr>
          <p:nvPr/>
        </p:nvSpPr>
        <p:spPr bwMode="auto">
          <a:xfrm>
            <a:off x="2177261" y="5085184"/>
            <a:ext cx="147636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0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it-IT" sz="1400" b="1" kern="0" dirty="0">
                <a:solidFill>
                  <a:srgbClr val="000000"/>
                </a:solidFill>
                <a:latin typeface="Century Gothic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Initially treated</a:t>
            </a:r>
            <a:endParaRPr lang="en-US" altLang="it-IT" sz="2400" kern="0" dirty="0">
              <a:solidFill>
                <a:srgbClr val="000000"/>
              </a:solidFill>
              <a:latin typeface="Century Gothic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7388" name="Rectangle 1068"/>
          <p:cNvSpPr>
            <a:spLocks noChangeArrowheads="1"/>
          </p:cNvSpPr>
          <p:nvPr/>
        </p:nvSpPr>
        <p:spPr bwMode="auto">
          <a:xfrm>
            <a:off x="2305051" y="5301208"/>
            <a:ext cx="12207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0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it-IT" sz="1400" b="1" kern="0" dirty="0">
                <a:solidFill>
                  <a:srgbClr val="000000"/>
                </a:solidFill>
                <a:latin typeface="Century Gothic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vessels only</a:t>
            </a:r>
          </a:p>
        </p:txBody>
      </p:sp>
      <p:sp>
        <p:nvSpPr>
          <p:cNvPr id="57389" name="Rectangle 1069"/>
          <p:cNvSpPr>
            <a:spLocks noChangeArrowheads="1"/>
          </p:cNvSpPr>
          <p:nvPr/>
        </p:nvSpPr>
        <p:spPr bwMode="auto">
          <a:xfrm>
            <a:off x="4745865" y="5085184"/>
            <a:ext cx="97783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0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it-IT" sz="1400" b="1" kern="0" dirty="0">
                <a:solidFill>
                  <a:srgbClr val="000000"/>
                </a:solidFill>
                <a:latin typeface="Century Gothic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Untreated</a:t>
            </a:r>
            <a:endParaRPr lang="en-US" altLang="it-IT" sz="2400" kern="0" dirty="0">
              <a:solidFill>
                <a:srgbClr val="000000"/>
              </a:solidFill>
              <a:latin typeface="Century Gothic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7390" name="Rectangle 1070"/>
          <p:cNvSpPr>
            <a:spLocks noChangeArrowheads="1"/>
          </p:cNvSpPr>
          <p:nvPr/>
        </p:nvSpPr>
        <p:spPr bwMode="auto">
          <a:xfrm>
            <a:off x="6952993" y="5085184"/>
            <a:ext cx="120225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0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it-IT" sz="1400" b="1" kern="0" dirty="0">
                <a:solidFill>
                  <a:srgbClr val="000000"/>
                </a:solidFill>
                <a:latin typeface="Century Gothic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Treated and</a:t>
            </a:r>
            <a:endParaRPr lang="en-US" altLang="it-IT" sz="2400" kern="0" dirty="0">
              <a:solidFill>
                <a:srgbClr val="000000"/>
              </a:solidFill>
              <a:latin typeface="Century Gothic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7391" name="Rectangle 1071"/>
          <p:cNvSpPr>
            <a:spLocks noChangeArrowheads="1"/>
          </p:cNvSpPr>
          <p:nvPr/>
        </p:nvSpPr>
        <p:spPr bwMode="auto">
          <a:xfrm>
            <a:off x="6688138" y="5301208"/>
            <a:ext cx="17319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0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it-IT" sz="1400" b="1" kern="0" dirty="0">
                <a:solidFill>
                  <a:srgbClr val="000000"/>
                </a:solidFill>
                <a:latin typeface="Century Gothic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untreated vessels</a:t>
            </a:r>
          </a:p>
        </p:txBody>
      </p:sp>
      <p:sp>
        <p:nvSpPr>
          <p:cNvPr id="57392" name="Rectangle 1072"/>
          <p:cNvSpPr>
            <a:spLocks noChangeArrowheads="1"/>
          </p:cNvSpPr>
          <p:nvPr/>
        </p:nvSpPr>
        <p:spPr bwMode="auto">
          <a:xfrm rot="16200000">
            <a:off x="457200" y="3649890"/>
            <a:ext cx="106439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it-IT" sz="1400" b="1" kern="0" dirty="0" smtClean="0">
                <a:solidFill>
                  <a:srgbClr val="000000"/>
                </a:solidFill>
                <a:latin typeface="Century Gothic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Patients (%) </a:t>
            </a:r>
            <a:endParaRPr lang="en-US" altLang="it-IT" sz="2400" kern="0" dirty="0">
              <a:solidFill>
                <a:srgbClr val="000000"/>
              </a:solidFill>
              <a:latin typeface="Century Gothic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7394" name="Rectangle 1074"/>
          <p:cNvSpPr>
            <a:spLocks noChangeArrowheads="1"/>
          </p:cNvSpPr>
          <p:nvPr/>
        </p:nvSpPr>
        <p:spPr bwMode="auto">
          <a:xfrm>
            <a:off x="1771650" y="5840671"/>
            <a:ext cx="123825" cy="123825"/>
          </a:xfrm>
          <a:prstGeom prst="rect">
            <a:avLst/>
          </a:prstGeom>
          <a:solidFill>
            <a:schemeClr val="tx2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endParaRPr lang="it-IT" altLang="it-IT" sz="1800" kern="0" dirty="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57395" name="Rectangle 1075"/>
          <p:cNvSpPr>
            <a:spLocks noChangeArrowheads="1"/>
          </p:cNvSpPr>
          <p:nvPr/>
        </p:nvSpPr>
        <p:spPr bwMode="auto">
          <a:xfrm>
            <a:off x="1952625" y="5810250"/>
            <a:ext cx="25167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it-IT" sz="1200" kern="0" dirty="0">
                <a:solidFill>
                  <a:srgbClr val="000000"/>
                </a:solidFill>
                <a:latin typeface="Century Gothic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PCI</a:t>
            </a:r>
            <a:endParaRPr lang="en-US" altLang="it-IT" sz="2000" kern="0" dirty="0">
              <a:solidFill>
                <a:srgbClr val="000000"/>
              </a:solidFill>
              <a:latin typeface="Century Gothic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7396" name="Rectangle 1076"/>
          <p:cNvSpPr>
            <a:spLocks noChangeArrowheads="1"/>
          </p:cNvSpPr>
          <p:nvPr/>
        </p:nvSpPr>
        <p:spPr bwMode="auto">
          <a:xfrm>
            <a:off x="2628900" y="5840671"/>
            <a:ext cx="123825" cy="123825"/>
          </a:xfrm>
          <a:prstGeom prst="rect">
            <a:avLst/>
          </a:prstGeom>
          <a:solidFill>
            <a:schemeClr val="bg2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endParaRPr lang="it-IT" altLang="it-IT" sz="1800" kern="0" dirty="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57397" name="Rectangle 1077"/>
          <p:cNvSpPr>
            <a:spLocks noChangeArrowheads="1"/>
          </p:cNvSpPr>
          <p:nvPr/>
        </p:nvSpPr>
        <p:spPr bwMode="auto">
          <a:xfrm>
            <a:off x="2809875" y="5810250"/>
            <a:ext cx="46166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it-IT" sz="1200" kern="0" dirty="0">
                <a:solidFill>
                  <a:srgbClr val="000000"/>
                </a:solidFill>
                <a:latin typeface="Century Gothic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CABG</a:t>
            </a:r>
            <a:endParaRPr lang="en-US" altLang="it-IT" sz="2000" kern="0" dirty="0">
              <a:solidFill>
                <a:srgbClr val="000000"/>
              </a:solidFill>
              <a:latin typeface="Century Gothic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7398" name="Rectangle 1078"/>
          <p:cNvSpPr>
            <a:spLocks noChangeArrowheads="1"/>
          </p:cNvSpPr>
          <p:nvPr/>
        </p:nvSpPr>
        <p:spPr bwMode="auto">
          <a:xfrm>
            <a:off x="4630737" y="5302002"/>
            <a:ext cx="12080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0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it-IT" sz="1400" b="1" kern="0" dirty="0">
                <a:solidFill>
                  <a:srgbClr val="000000"/>
                </a:solidFill>
                <a:latin typeface="Century Gothic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vessels only</a:t>
            </a:r>
          </a:p>
        </p:txBody>
      </p:sp>
      <p:sp>
        <p:nvSpPr>
          <p:cNvPr id="58" name="Titolo 57"/>
          <p:cNvSpPr>
            <a:spLocks noGrp="1"/>
          </p:cNvSpPr>
          <p:nvPr>
            <p:ph type="title"/>
          </p:nvPr>
        </p:nvSpPr>
        <p:spPr>
          <a:xfrm>
            <a:off x="179389" y="44449"/>
            <a:ext cx="8785224" cy="946151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CAD Progression:</a:t>
            </a:r>
            <a:br>
              <a:rPr lang="en-US" sz="2800" dirty="0" smtClean="0">
                <a:latin typeface="Comic Sans MS" pitchFamily="66" charset="0"/>
              </a:rPr>
            </a:br>
            <a:r>
              <a:rPr lang="en-US" sz="2800" dirty="0" smtClean="0">
                <a:latin typeface="Comic Sans MS" pitchFamily="66" charset="0"/>
              </a:rPr>
              <a:t>Major Cause of Post-Revascularization Angina</a:t>
            </a:r>
            <a:endParaRPr lang="it-IT" sz="2800" dirty="0">
              <a:latin typeface="Comic Sans MS" pitchFamily="66" charset="0"/>
            </a:endParaRPr>
          </a:p>
        </p:txBody>
      </p:sp>
      <p:sp>
        <p:nvSpPr>
          <p:cNvPr id="57" name="Segnaposto numero diapositiva 56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EFE7CC-FC35-43AB-8378-EFBACEC53104}" type="slidenum">
              <a:rPr lang="it-IT" smtClean="0"/>
              <a:pPr/>
              <a:t>19</a:t>
            </a:fld>
            <a:endParaRPr lang="it-IT"/>
          </a:p>
        </p:txBody>
      </p:sp>
      <p:sp>
        <p:nvSpPr>
          <p:cNvPr id="61" name="CasellaDiTesto 60"/>
          <p:cNvSpPr txBox="1"/>
          <p:nvPr/>
        </p:nvSpPr>
        <p:spPr>
          <a:xfrm>
            <a:off x="683568" y="6308725"/>
            <a:ext cx="7992888" cy="309588"/>
          </a:xfrm>
          <a:prstGeom prst="rect">
            <a:avLst/>
          </a:prstGeom>
          <a:noFill/>
        </p:spPr>
        <p:txBody>
          <a:bodyPr wrap="square" lIns="36000" tIns="36000" rIns="36000" bIns="36000" rtlCol="0" anchor="b" anchorCtr="0">
            <a:noAutofit/>
          </a:bodyPr>
          <a:lstStyle/>
          <a:p>
            <a:r>
              <a:rPr lang="da-DK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Alderman EL et al. J Am Coll Cardiol. 2004;44:766</a:t>
            </a:r>
            <a:endParaRPr lang="it-IT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7368" name="Line 1048"/>
          <p:cNvSpPr>
            <a:spLocks noChangeShapeType="1"/>
          </p:cNvSpPr>
          <p:nvPr/>
        </p:nvSpPr>
        <p:spPr bwMode="auto">
          <a:xfrm>
            <a:off x="1752600" y="4981575"/>
            <a:ext cx="6962775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kern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2077" y="357166"/>
            <a:ext cx="8008523" cy="5738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7"/>
          <p:cNvSpPr txBox="1">
            <a:spLocks noChangeArrowheads="1"/>
          </p:cNvSpPr>
          <p:nvPr/>
        </p:nvSpPr>
        <p:spPr bwMode="auto">
          <a:xfrm>
            <a:off x="2660635" y="6324600"/>
            <a:ext cx="625476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rgbClr val="162256"/>
                </a:solidFill>
              </a:rPr>
              <a:t>                </a:t>
            </a:r>
            <a:r>
              <a:rPr lang="it-IT" sz="1600" b="1" dirty="0" err="1">
                <a:solidFill>
                  <a:schemeClr val="bg1"/>
                </a:solidFill>
              </a:rPr>
              <a:t>Kostis</a:t>
            </a:r>
            <a:r>
              <a:rPr lang="it-IT" sz="1600" b="1" dirty="0">
                <a:solidFill>
                  <a:schemeClr val="bg1"/>
                </a:solidFill>
              </a:rPr>
              <a:t> </a:t>
            </a:r>
            <a:r>
              <a:rPr lang="it-IT" sz="1600" b="1" dirty="0" err="1">
                <a:solidFill>
                  <a:schemeClr val="bg1"/>
                </a:solidFill>
              </a:rPr>
              <a:t>Circ</a:t>
            </a:r>
            <a:r>
              <a:rPr lang="it-IT" sz="1600" b="1" dirty="0">
                <a:solidFill>
                  <a:schemeClr val="bg1"/>
                </a:solidFill>
              </a:rPr>
              <a:t> </a:t>
            </a:r>
            <a:r>
              <a:rPr lang="it-IT" sz="1600" b="1" dirty="0" err="1">
                <a:solidFill>
                  <a:schemeClr val="bg1"/>
                </a:solidFill>
              </a:rPr>
              <a:t>Cardiovasc</a:t>
            </a:r>
            <a:r>
              <a:rPr lang="it-IT" sz="1600" b="1" dirty="0">
                <a:solidFill>
                  <a:schemeClr val="bg1"/>
                </a:solidFill>
              </a:rPr>
              <a:t> Qual </a:t>
            </a:r>
            <a:r>
              <a:rPr lang="it-IT" sz="1600" b="1" dirty="0" err="1">
                <a:solidFill>
                  <a:schemeClr val="bg1"/>
                </a:solidFill>
              </a:rPr>
              <a:t>Outcomes</a:t>
            </a:r>
            <a:r>
              <a:rPr lang="it-IT" sz="1600" b="1" dirty="0">
                <a:solidFill>
                  <a:schemeClr val="bg1"/>
                </a:solidFill>
              </a:rPr>
              <a:t> 2010</a:t>
            </a:r>
          </a:p>
        </p:txBody>
      </p:sp>
      <p:sp>
        <p:nvSpPr>
          <p:cNvPr id="8196" name="Line 6"/>
          <p:cNvSpPr>
            <a:spLocks noChangeShapeType="1"/>
          </p:cNvSpPr>
          <p:nvPr/>
        </p:nvSpPr>
        <p:spPr bwMode="auto">
          <a:xfrm>
            <a:off x="2411413" y="2979737"/>
            <a:ext cx="0" cy="144463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197" name="Line 7"/>
          <p:cNvSpPr>
            <a:spLocks noChangeShapeType="1"/>
          </p:cNvSpPr>
          <p:nvPr/>
        </p:nvSpPr>
        <p:spPr bwMode="auto">
          <a:xfrm>
            <a:off x="7143768" y="3886200"/>
            <a:ext cx="0" cy="360363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cxnSp>
        <p:nvCxnSpPr>
          <p:cNvPr id="8" name="Connettore 1 7"/>
          <p:cNvCxnSpPr/>
          <p:nvPr/>
        </p:nvCxnSpPr>
        <p:spPr>
          <a:xfrm rot="16200000" flipH="1">
            <a:off x="1750201" y="2436016"/>
            <a:ext cx="1071567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 rot="16200000" flipH="1">
            <a:off x="6403183" y="3202785"/>
            <a:ext cx="1352562" cy="142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5" y="376238"/>
            <a:ext cx="8401050" cy="610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1"/>
          <p:cNvSpPr txBox="1">
            <a:spLocks noChangeArrowheads="1"/>
          </p:cNvSpPr>
          <p:nvPr/>
        </p:nvSpPr>
        <p:spPr bwMode="auto">
          <a:xfrm>
            <a:off x="327025" y="652463"/>
            <a:ext cx="8493125" cy="414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 defTabSz="449263" hangingPunct="0">
              <a:lnSpc>
                <a:spcPct val="93000"/>
              </a:lnSpc>
              <a:spcBef>
                <a:spcPts val="300"/>
              </a:spcBef>
              <a:buSzPct val="4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it-IT" sz="1600" b="1" dirty="0">
                <a:solidFill>
                  <a:srgbClr val="000000"/>
                </a:solidFill>
                <a:cs typeface="Arial" pitchFamily="34" charset="0"/>
              </a:rPr>
              <a:t>Medical management of patients with stable coronary artery disease. </a:t>
            </a:r>
          </a:p>
        </p:txBody>
      </p:sp>
      <p:pic>
        <p:nvPicPr>
          <p:cNvPr id="727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288" y="979488"/>
            <a:ext cx="7805737" cy="4792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513" y="163513"/>
            <a:ext cx="2497137" cy="325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270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62950" y="163513"/>
            <a:ext cx="617538" cy="811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2710" name="Text Box 3"/>
          <p:cNvSpPr txBox="1">
            <a:spLocks noChangeArrowheads="1"/>
          </p:cNvSpPr>
          <p:nvPr/>
        </p:nvSpPr>
        <p:spPr bwMode="auto">
          <a:xfrm>
            <a:off x="152400" y="6473825"/>
            <a:ext cx="5365750" cy="231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3000"/>
              </a:lnSpc>
              <a:buSzPct val="4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it-IT" sz="1200" b="1">
                <a:latin typeface="Verdana" pitchFamily="34" charset="0"/>
                <a:cs typeface="Arial" pitchFamily="34" charset="0"/>
              </a:rPr>
              <a:t>ESC Guidelines. Eur Heart J 2013; 34: 2949-3003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33401" y="1066800"/>
            <a:ext cx="3810000" cy="45720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449263" eaLnBrk="0" hangingPunct="0">
              <a:spcBef>
                <a:spcPts val="30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it-IT" altLang="it-IT" sz="800">
              <a:solidFill>
                <a:srgbClr val="FFFFFF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533401" y="1371600"/>
            <a:ext cx="3810000" cy="19050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449263" eaLnBrk="0" hangingPunct="0">
              <a:spcBef>
                <a:spcPts val="30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it-IT" altLang="it-IT" sz="800">
              <a:solidFill>
                <a:srgbClr val="FFFFFF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533400" y="3505200"/>
            <a:ext cx="3733800" cy="21336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449263" eaLnBrk="0" hangingPunct="0">
              <a:spcBef>
                <a:spcPts val="30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it-IT" altLang="it-IT" sz="800">
              <a:solidFill>
                <a:srgbClr val="FFFFFF"/>
              </a:solidFill>
              <a:latin typeface="Verdana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550" y="1285875"/>
            <a:ext cx="87249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250" y="338138"/>
            <a:ext cx="8191500" cy="618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963" y="76200"/>
            <a:ext cx="82200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7738" y="2914650"/>
            <a:ext cx="7248525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1447800"/>
            <a:ext cx="81153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6248400"/>
            <a:ext cx="10191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Connettore 1 10"/>
          <p:cNvCxnSpPr/>
          <p:nvPr/>
        </p:nvCxnSpPr>
        <p:spPr bwMode="auto">
          <a:xfrm>
            <a:off x="8229600" y="1676400"/>
            <a:ext cx="304800" cy="1588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Connettore 1 11"/>
          <p:cNvCxnSpPr/>
          <p:nvPr/>
        </p:nvCxnSpPr>
        <p:spPr bwMode="auto">
          <a:xfrm>
            <a:off x="609600" y="1903412"/>
            <a:ext cx="304800" cy="1588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Connettore 1 12"/>
          <p:cNvCxnSpPr/>
          <p:nvPr/>
        </p:nvCxnSpPr>
        <p:spPr bwMode="auto">
          <a:xfrm>
            <a:off x="2362200" y="1905000"/>
            <a:ext cx="304800" cy="1588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Connettore 1 13"/>
          <p:cNvCxnSpPr/>
          <p:nvPr/>
        </p:nvCxnSpPr>
        <p:spPr bwMode="auto">
          <a:xfrm>
            <a:off x="6248400" y="1903412"/>
            <a:ext cx="304800" cy="1588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762000"/>
            <a:ext cx="20955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799" y="2438400"/>
            <a:ext cx="5181601" cy="417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0"/>
            <a:ext cx="530542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1675" y="3810000"/>
            <a:ext cx="282892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67600" y="1752601"/>
            <a:ext cx="12573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Connettore 1 10"/>
          <p:cNvCxnSpPr/>
          <p:nvPr/>
        </p:nvCxnSpPr>
        <p:spPr bwMode="auto">
          <a:xfrm>
            <a:off x="7010400" y="1752600"/>
            <a:ext cx="533400" cy="1588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044062"/>
            <a:ext cx="8286750" cy="581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28599"/>
            <a:ext cx="2131152" cy="251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381000"/>
            <a:ext cx="16097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6225" y="952500"/>
            <a:ext cx="85915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1"/>
          <p:cNvSpPr>
            <a:spLocks noChangeArrowheads="1"/>
          </p:cNvSpPr>
          <p:nvPr/>
        </p:nvSpPr>
        <p:spPr bwMode="auto">
          <a:xfrm>
            <a:off x="6389688" y="2165350"/>
            <a:ext cx="2617787" cy="560388"/>
          </a:xfrm>
          <a:prstGeom prst="roundRect">
            <a:avLst>
              <a:gd name="adj" fmla="val 11898"/>
            </a:avLst>
          </a:prstGeom>
          <a:solidFill>
            <a:srgbClr val="0099FF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600" b="1">
                <a:solidFill>
                  <a:srgbClr val="FFFFFF"/>
                </a:solidFill>
              </a:rPr>
              <a:t>Instabilità elettrica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600" b="1">
                <a:solidFill>
                  <a:srgbClr val="FFFFFF"/>
                </a:solidFill>
              </a:rPr>
              <a:t>Aritmie</a:t>
            </a:r>
          </a:p>
        </p:txBody>
      </p:sp>
      <p:sp>
        <p:nvSpPr>
          <p:cNvPr id="8195" name="AutoShape 2"/>
          <p:cNvSpPr>
            <a:spLocks noChangeArrowheads="1"/>
          </p:cNvSpPr>
          <p:nvPr/>
        </p:nvSpPr>
        <p:spPr bwMode="auto">
          <a:xfrm>
            <a:off x="6389688" y="4497388"/>
            <a:ext cx="2611437" cy="1216025"/>
          </a:xfrm>
          <a:prstGeom prst="roundRect">
            <a:avLst>
              <a:gd name="adj" fmla="val 10264"/>
            </a:avLst>
          </a:prstGeom>
          <a:solidFill>
            <a:srgbClr val="0099FF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600" b="1">
                <a:solidFill>
                  <a:srgbClr val="FFFFFF"/>
                </a:solidFill>
              </a:rPr>
              <a:t>Apporto e fabbisogno </a:t>
            </a:r>
            <a:br>
              <a:rPr lang="it-IT" sz="1600" b="1">
                <a:solidFill>
                  <a:srgbClr val="FFFFFF"/>
                </a:solidFill>
              </a:rPr>
            </a:br>
            <a:r>
              <a:rPr lang="it-IT" sz="1600" b="1">
                <a:solidFill>
                  <a:srgbClr val="FFFFFF"/>
                </a:solidFill>
              </a:rPr>
              <a:t>di O</a:t>
            </a:r>
            <a:r>
              <a:rPr lang="it-IT" sz="1600" b="1" baseline="-25000">
                <a:solidFill>
                  <a:srgbClr val="FFFFFF"/>
                </a:solidFill>
              </a:rPr>
              <a:t>2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600" b="1">
                <a:solidFill>
                  <a:srgbClr val="FFFFFF"/>
                </a:solidFill>
                <a:latin typeface="Wingdings 3" pitchFamily="18" charset="2"/>
              </a:rPr>
              <a:t></a:t>
            </a:r>
            <a:r>
              <a:rPr lang="it-IT" sz="1600" b="1">
                <a:solidFill>
                  <a:srgbClr val="FFFFFF"/>
                </a:solidFill>
              </a:rPr>
              <a:t> Consumo di ATP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600" b="1">
                <a:solidFill>
                  <a:srgbClr val="FFFFFF"/>
                </a:solidFill>
                <a:latin typeface="Wingdings 3" pitchFamily="18" charset="2"/>
              </a:rPr>
              <a:t></a:t>
            </a:r>
            <a:r>
              <a:rPr lang="it-IT" sz="1600" b="1">
                <a:solidFill>
                  <a:srgbClr val="FFFFFF"/>
                </a:solidFill>
              </a:rPr>
              <a:t> Formazione di ATP</a:t>
            </a:r>
          </a:p>
        </p:txBody>
      </p:sp>
      <p:sp>
        <p:nvSpPr>
          <p:cNvPr id="8196" name="AutoShape 3"/>
          <p:cNvSpPr>
            <a:spLocks noChangeArrowheads="1"/>
          </p:cNvSpPr>
          <p:nvPr/>
        </p:nvSpPr>
        <p:spPr bwMode="auto">
          <a:xfrm>
            <a:off x="6389688" y="2940050"/>
            <a:ext cx="2617787" cy="1349375"/>
          </a:xfrm>
          <a:prstGeom prst="roundRect">
            <a:avLst>
              <a:gd name="adj" fmla="val 10264"/>
            </a:avLst>
          </a:prstGeom>
          <a:solidFill>
            <a:srgbClr val="0099FF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600" b="1">
                <a:solidFill>
                  <a:srgbClr val="FFFFFF"/>
                </a:solidFill>
              </a:rPr>
              <a:t>Disfunzione meccanica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600" b="1">
                <a:solidFill>
                  <a:srgbClr val="FFFFFF"/>
                </a:solidFill>
                <a:latin typeface="Wingdings 3" pitchFamily="18" charset="2"/>
              </a:rPr>
              <a:t></a:t>
            </a:r>
            <a:r>
              <a:rPr lang="it-IT" sz="1600" b="1">
                <a:solidFill>
                  <a:srgbClr val="FFFFFF"/>
                </a:solidFill>
              </a:rPr>
              <a:t> Tensione diastolica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600" b="1">
                <a:solidFill>
                  <a:srgbClr val="FFFFFF"/>
                </a:solidFill>
              </a:rPr>
              <a:t>Alterazione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600" b="1">
                <a:solidFill>
                  <a:srgbClr val="FFFFFF"/>
                </a:solidFill>
              </a:rPr>
              <a:t>contrazione/rilasciamento</a:t>
            </a:r>
          </a:p>
        </p:txBody>
      </p:sp>
      <p:sp>
        <p:nvSpPr>
          <p:cNvPr id="8197" name="Line 4"/>
          <p:cNvSpPr>
            <a:spLocks noChangeShapeType="1"/>
          </p:cNvSpPr>
          <p:nvPr/>
        </p:nvSpPr>
        <p:spPr bwMode="auto">
          <a:xfrm>
            <a:off x="5653088" y="3613150"/>
            <a:ext cx="787400" cy="1588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8198" name="AutoShape 5"/>
          <p:cNvSpPr>
            <a:spLocks/>
          </p:cNvSpPr>
          <p:nvPr/>
        </p:nvSpPr>
        <p:spPr bwMode="auto">
          <a:xfrm>
            <a:off x="5678488" y="2446338"/>
            <a:ext cx="787400" cy="2316162"/>
          </a:xfrm>
          <a:prstGeom prst="leftBracket">
            <a:avLst>
              <a:gd name="adj" fmla="val 147077"/>
            </a:avLst>
          </a:prstGeom>
          <a:noFill/>
          <a:ln w="38160">
            <a:solidFill>
              <a:srgbClr val="FF0000"/>
            </a:solidFill>
            <a:miter lim="800000"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8199" name="Text Box 6"/>
          <p:cNvSpPr txBox="1">
            <a:spLocks noChangeArrowheads="1"/>
          </p:cNvSpPr>
          <p:nvPr/>
        </p:nvSpPr>
        <p:spPr bwMode="auto">
          <a:xfrm>
            <a:off x="1131888" y="2074863"/>
            <a:ext cx="2420937" cy="490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600" b="1">
                <a:solidFill>
                  <a:srgbClr val="990099"/>
                </a:solidFill>
                <a:latin typeface="Tahoma" pitchFamily="34" charset="0"/>
              </a:rPr>
              <a:t>RANOLAZINA</a:t>
            </a:r>
          </a:p>
        </p:txBody>
      </p:sp>
      <p:sp>
        <p:nvSpPr>
          <p:cNvPr id="8200" name="Rectangle 7"/>
          <p:cNvSpPr>
            <a:spLocks noChangeArrowheads="1"/>
          </p:cNvSpPr>
          <p:nvPr/>
        </p:nvSpPr>
        <p:spPr bwMode="auto">
          <a:xfrm>
            <a:off x="1643063" y="227013"/>
            <a:ext cx="7500937" cy="1031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lnSpc>
                <a:spcPct val="9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600" b="1">
                <a:solidFill>
                  <a:srgbClr val="000099"/>
                </a:solidFill>
                <a:latin typeface="Tahoma" pitchFamily="34" charset="0"/>
              </a:rPr>
              <a:t>RANOLAZINA </a:t>
            </a:r>
            <a:r>
              <a:rPr lang="en-US" sz="2600" b="1" u="sng">
                <a:solidFill>
                  <a:srgbClr val="000099"/>
                </a:solidFill>
                <a:latin typeface="Tahoma" pitchFamily="34" charset="0"/>
              </a:rPr>
              <a:t>INIBISCE LA CORRENTE TARDIVA DEL Na</a:t>
            </a:r>
            <a:r>
              <a:rPr lang="en-US" sz="2600" b="1" u="sng" baseline="30000">
                <a:solidFill>
                  <a:srgbClr val="000099"/>
                </a:solidFill>
                <a:latin typeface="Tahoma" pitchFamily="34" charset="0"/>
              </a:rPr>
              <a:t>+</a:t>
            </a:r>
            <a:r>
              <a:rPr lang="en-US" sz="2600" b="1" u="sng">
                <a:solidFill>
                  <a:srgbClr val="000099"/>
                </a:solidFill>
                <a:latin typeface="Tahoma" pitchFamily="34" charset="0"/>
              </a:rPr>
              <a:t> NEL MIOCARDIOCITA ISCHEMICO</a:t>
            </a:r>
          </a:p>
        </p:txBody>
      </p:sp>
      <p:sp>
        <p:nvSpPr>
          <p:cNvPr id="8201" name="Rectangle 8"/>
          <p:cNvSpPr>
            <a:spLocks noChangeArrowheads="1"/>
          </p:cNvSpPr>
          <p:nvPr/>
        </p:nvSpPr>
        <p:spPr bwMode="auto">
          <a:xfrm>
            <a:off x="609600" y="5943600"/>
            <a:ext cx="6378575" cy="317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>
              <a:lnSpc>
                <a:spcPct val="90000"/>
              </a:lnSpc>
              <a:spcBef>
                <a:spcPts val="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000" b="1">
                <a:solidFill>
                  <a:srgbClr val="000090"/>
                </a:solidFill>
              </a:rPr>
              <a:t>2) Chaitman, Circulation 2006, 113:2462-2472   6) Hasenfuss G, Maier LS. Clin Res Cardiol 2008; 97:222-26 </a:t>
            </a:r>
          </a:p>
          <a:p>
            <a:pPr algn="l">
              <a:lnSpc>
                <a:spcPct val="90000"/>
              </a:lnSpc>
              <a:spcBef>
                <a:spcPts val="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000" b="1">
                <a:solidFill>
                  <a:srgbClr val="000090"/>
                </a:solidFill>
              </a:rPr>
              <a:t>21) Belardinelli L et al. Heart 2006; 92(suppl. IV):IV6-IV14</a:t>
            </a:r>
          </a:p>
        </p:txBody>
      </p:sp>
      <p:sp>
        <p:nvSpPr>
          <p:cNvPr id="8202" name="AutoShape 10"/>
          <p:cNvSpPr>
            <a:spLocks noChangeArrowheads="1"/>
          </p:cNvSpPr>
          <p:nvPr/>
        </p:nvSpPr>
        <p:spPr bwMode="auto">
          <a:xfrm>
            <a:off x="4745038" y="3148013"/>
            <a:ext cx="1474787" cy="933450"/>
          </a:xfrm>
          <a:prstGeom prst="roundRect">
            <a:avLst>
              <a:gd name="adj" fmla="val 13880"/>
            </a:avLst>
          </a:prstGeom>
          <a:solidFill>
            <a:srgbClr val="0099FF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600" b="1">
                <a:solidFill>
                  <a:srgbClr val="FFFFFF"/>
                </a:solidFill>
              </a:rPr>
              <a:t>Sovraccarico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600" b="1">
                <a:solidFill>
                  <a:srgbClr val="FFFFFF"/>
                </a:solidFill>
              </a:rPr>
              <a:t>di Ca</a:t>
            </a:r>
            <a:r>
              <a:rPr lang="it-IT" sz="1600" b="1" baseline="30000">
                <a:solidFill>
                  <a:srgbClr val="FFFFFF"/>
                </a:solidFill>
              </a:rPr>
              <a:t>2+</a:t>
            </a:r>
            <a:r>
              <a:rPr lang="it-IT" sz="1600" b="1">
                <a:solidFill>
                  <a:srgbClr val="FFFFFF"/>
                </a:solidFill>
              </a:rPr>
              <a:t>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600" b="1">
                <a:solidFill>
                  <a:srgbClr val="FFFFFF"/>
                </a:solidFill>
              </a:rPr>
              <a:t>intracellulare</a:t>
            </a:r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>
            <a:off x="2354263" y="2603500"/>
            <a:ext cx="1587" cy="598488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4410075" y="4110038"/>
            <a:ext cx="503238" cy="27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b="1">
                <a:solidFill>
                  <a:srgbClr val="000000"/>
                </a:solidFill>
                <a:latin typeface="Tahoma" pitchFamily="34" charset="0"/>
              </a:rPr>
              <a:t>NCX</a:t>
            </a:r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>
            <a:off x="4529138" y="3614738"/>
            <a:ext cx="276225" cy="1587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8206" name="AutoShape 14"/>
          <p:cNvSpPr>
            <a:spLocks noChangeArrowheads="1"/>
          </p:cNvSpPr>
          <p:nvPr/>
        </p:nvSpPr>
        <p:spPr bwMode="auto">
          <a:xfrm>
            <a:off x="3152775" y="3148013"/>
            <a:ext cx="1422400" cy="933450"/>
          </a:xfrm>
          <a:prstGeom prst="roundRect">
            <a:avLst>
              <a:gd name="adj" fmla="val 12181"/>
            </a:avLst>
          </a:prstGeom>
          <a:solidFill>
            <a:srgbClr val="0099FF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600" b="1">
                <a:solidFill>
                  <a:srgbClr val="FFFFFF"/>
                </a:solidFill>
              </a:rPr>
              <a:t>Sovraccarico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600" b="1">
                <a:solidFill>
                  <a:srgbClr val="FFFFFF"/>
                </a:solidFill>
              </a:rPr>
              <a:t>di Na</a:t>
            </a:r>
            <a:r>
              <a:rPr lang="it-IT" sz="1600" b="1" baseline="30000">
                <a:solidFill>
                  <a:srgbClr val="FFFFFF"/>
                </a:solidFill>
              </a:rPr>
              <a:t>+</a:t>
            </a:r>
            <a:r>
              <a:rPr lang="it-IT" sz="1600" b="1">
                <a:solidFill>
                  <a:srgbClr val="FFFFFF"/>
                </a:solidFill>
              </a:rPr>
              <a:t>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600" b="1">
                <a:solidFill>
                  <a:srgbClr val="FFFFFF"/>
                </a:solidFill>
              </a:rPr>
              <a:t>intracellulare</a:t>
            </a:r>
          </a:p>
        </p:txBody>
      </p:sp>
      <p:sp>
        <p:nvSpPr>
          <p:cNvPr id="8207" name="Line 15"/>
          <p:cNvSpPr>
            <a:spLocks noChangeShapeType="1"/>
          </p:cNvSpPr>
          <p:nvPr/>
        </p:nvSpPr>
        <p:spPr bwMode="auto">
          <a:xfrm>
            <a:off x="2940050" y="3614738"/>
            <a:ext cx="276225" cy="1587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8208" name="AutoShape 16"/>
          <p:cNvSpPr>
            <a:spLocks noChangeArrowheads="1"/>
          </p:cNvSpPr>
          <p:nvPr/>
        </p:nvSpPr>
        <p:spPr bwMode="auto">
          <a:xfrm>
            <a:off x="1724025" y="3294063"/>
            <a:ext cx="1258888" cy="641350"/>
          </a:xfrm>
          <a:prstGeom prst="roundRect">
            <a:avLst>
              <a:gd name="adj" fmla="val 21051"/>
            </a:avLst>
          </a:prstGeom>
          <a:solidFill>
            <a:srgbClr val="0000CC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 b="1">
                <a:solidFill>
                  <a:srgbClr val="FFFFFF"/>
                </a:solidFill>
                <a:latin typeface="Wingdings 3" pitchFamily="18" charset="2"/>
              </a:rPr>
              <a:t></a:t>
            </a:r>
            <a:r>
              <a:rPr lang="it-IT" sz="2000" b="1">
                <a:solidFill>
                  <a:srgbClr val="FFFFFF"/>
                </a:solidFill>
              </a:rPr>
              <a:t> I</a:t>
            </a:r>
            <a:r>
              <a:rPr lang="it-IT" sz="2000" b="1" baseline="-25000">
                <a:solidFill>
                  <a:srgbClr val="FFFFFF"/>
                </a:solidFill>
              </a:rPr>
              <a:t>NA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 b="1">
                <a:solidFill>
                  <a:srgbClr val="FFFFFF"/>
                </a:solidFill>
              </a:rPr>
              <a:t> tardiva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920875" y="3190875"/>
            <a:ext cx="863600" cy="863600"/>
            <a:chOff x="1210" y="2010"/>
            <a:chExt cx="544" cy="544"/>
          </a:xfrm>
        </p:grpSpPr>
        <p:sp>
          <p:nvSpPr>
            <p:cNvPr id="8213" name="Line 18"/>
            <p:cNvSpPr>
              <a:spLocks noChangeShapeType="1"/>
            </p:cNvSpPr>
            <p:nvPr/>
          </p:nvSpPr>
          <p:spPr bwMode="auto">
            <a:xfrm flipV="1">
              <a:off x="1216" y="2015"/>
              <a:ext cx="533" cy="535"/>
            </a:xfrm>
            <a:prstGeom prst="line">
              <a:avLst/>
            </a:prstGeom>
            <a:noFill/>
            <a:ln w="2844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14" name="Line 19"/>
            <p:cNvSpPr>
              <a:spLocks noChangeShapeType="1"/>
            </p:cNvSpPr>
            <p:nvPr/>
          </p:nvSpPr>
          <p:spPr bwMode="auto">
            <a:xfrm>
              <a:off x="1210" y="2010"/>
              <a:ext cx="545" cy="545"/>
            </a:xfrm>
            <a:prstGeom prst="line">
              <a:avLst/>
            </a:prstGeom>
            <a:noFill/>
            <a:ln w="2844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8210" name="Line 20"/>
          <p:cNvSpPr>
            <a:spLocks noChangeShapeType="1"/>
          </p:cNvSpPr>
          <p:nvPr/>
        </p:nvSpPr>
        <p:spPr bwMode="auto">
          <a:xfrm>
            <a:off x="1503363" y="3614738"/>
            <a:ext cx="276225" cy="1587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8211" name="AutoShape 21"/>
          <p:cNvSpPr>
            <a:spLocks noChangeArrowheads="1"/>
          </p:cNvSpPr>
          <p:nvPr/>
        </p:nvSpPr>
        <p:spPr bwMode="auto">
          <a:xfrm>
            <a:off x="133350" y="3403600"/>
            <a:ext cx="1420813" cy="422275"/>
          </a:xfrm>
          <a:prstGeom prst="roundRect">
            <a:avLst>
              <a:gd name="adj" fmla="val 18421"/>
            </a:avLst>
          </a:prstGeom>
          <a:solidFill>
            <a:srgbClr val="39126F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 b="1">
                <a:solidFill>
                  <a:srgbClr val="FFFFFF"/>
                </a:solidFill>
              </a:rPr>
              <a:t>ISCHEMIA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/>
      <p:bldP spid="8200" grpId="0"/>
      <p:bldP spid="820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5908675" y="2009775"/>
            <a:ext cx="2185988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spcBef>
                <a:spcPts val="3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Ischemia ricorrente</a:t>
            </a:r>
          </a:p>
        </p:txBody>
      </p:sp>
      <p:sp>
        <p:nvSpPr>
          <p:cNvPr id="22531" name="AutoShape 2"/>
          <p:cNvSpPr>
            <a:spLocks noChangeArrowheads="1"/>
          </p:cNvSpPr>
          <p:nvPr/>
        </p:nvSpPr>
        <p:spPr bwMode="auto">
          <a:xfrm>
            <a:off x="5310188" y="2306638"/>
            <a:ext cx="3376612" cy="2144712"/>
          </a:xfrm>
          <a:custGeom>
            <a:avLst/>
            <a:gdLst>
              <a:gd name="T0" fmla="*/ 2147483647 w 1434"/>
              <a:gd name="T1" fmla="*/ 2147483647 h 610"/>
              <a:gd name="T2" fmla="*/ 2147483647 w 1434"/>
              <a:gd name="T3" fmla="*/ 2147483647 h 610"/>
              <a:gd name="T4" fmla="*/ 2147483647 w 1434"/>
              <a:gd name="T5" fmla="*/ 2147483647 h 610"/>
              <a:gd name="T6" fmla="*/ 2147483647 w 1434"/>
              <a:gd name="T7" fmla="*/ 2147483647 h 610"/>
              <a:gd name="T8" fmla="*/ 2147483647 w 1434"/>
              <a:gd name="T9" fmla="*/ 2147483647 h 610"/>
              <a:gd name="T10" fmla="*/ 2147483647 w 1434"/>
              <a:gd name="T11" fmla="*/ 2147483647 h 610"/>
              <a:gd name="T12" fmla="*/ 2147483647 w 1434"/>
              <a:gd name="T13" fmla="*/ 2147483647 h 610"/>
              <a:gd name="T14" fmla="*/ 2147483647 w 1434"/>
              <a:gd name="T15" fmla="*/ 2147483647 h 610"/>
              <a:gd name="T16" fmla="*/ 2147483647 w 1434"/>
              <a:gd name="T17" fmla="*/ 2147483647 h 610"/>
              <a:gd name="T18" fmla="*/ 2147483647 w 1434"/>
              <a:gd name="T19" fmla="*/ 2147483647 h 610"/>
              <a:gd name="T20" fmla="*/ 2147483647 w 1434"/>
              <a:gd name="T21" fmla="*/ 2147483647 h 610"/>
              <a:gd name="T22" fmla="*/ 2147483647 w 1434"/>
              <a:gd name="T23" fmla="*/ 2147483647 h 610"/>
              <a:gd name="T24" fmla="*/ 2147483647 w 1434"/>
              <a:gd name="T25" fmla="*/ 2147483647 h 610"/>
              <a:gd name="T26" fmla="*/ 2147483647 w 1434"/>
              <a:gd name="T27" fmla="*/ 2147483647 h 610"/>
              <a:gd name="T28" fmla="*/ 2147483647 w 1434"/>
              <a:gd name="T29" fmla="*/ 2147483647 h 610"/>
              <a:gd name="T30" fmla="*/ 2147483647 w 1434"/>
              <a:gd name="T31" fmla="*/ 2147483647 h 610"/>
              <a:gd name="T32" fmla="*/ 2147483647 w 1434"/>
              <a:gd name="T33" fmla="*/ 2147483647 h 610"/>
              <a:gd name="T34" fmla="*/ 2147483647 w 1434"/>
              <a:gd name="T35" fmla="*/ 2147483647 h 610"/>
              <a:gd name="T36" fmla="*/ 2147483647 w 1434"/>
              <a:gd name="T37" fmla="*/ 2147483647 h 610"/>
              <a:gd name="T38" fmla="*/ 2147483647 w 1434"/>
              <a:gd name="T39" fmla="*/ 2147483647 h 610"/>
              <a:gd name="T40" fmla="*/ 2147483647 w 1434"/>
              <a:gd name="T41" fmla="*/ 2147483647 h 610"/>
              <a:gd name="T42" fmla="*/ 2147483647 w 1434"/>
              <a:gd name="T43" fmla="*/ 2147483647 h 610"/>
              <a:gd name="T44" fmla="*/ 2147483647 w 1434"/>
              <a:gd name="T45" fmla="*/ 2147483647 h 610"/>
              <a:gd name="T46" fmla="*/ 2147483647 w 1434"/>
              <a:gd name="T47" fmla="*/ 2147483647 h 610"/>
              <a:gd name="T48" fmla="*/ 2147483647 w 1434"/>
              <a:gd name="T49" fmla="*/ 2147483647 h 610"/>
              <a:gd name="T50" fmla="*/ 2147483647 w 1434"/>
              <a:gd name="T51" fmla="*/ 2147483647 h 610"/>
              <a:gd name="T52" fmla="*/ 2147483647 w 1434"/>
              <a:gd name="T53" fmla="*/ 2147483647 h 610"/>
              <a:gd name="T54" fmla="*/ 2147483647 w 1434"/>
              <a:gd name="T55" fmla="*/ 2147483647 h 610"/>
              <a:gd name="T56" fmla="*/ 2147483647 w 1434"/>
              <a:gd name="T57" fmla="*/ 2147483647 h 610"/>
              <a:gd name="T58" fmla="*/ 2147483647 w 1434"/>
              <a:gd name="T59" fmla="*/ 2147483647 h 610"/>
              <a:gd name="T60" fmla="*/ 2147483647 w 1434"/>
              <a:gd name="T61" fmla="*/ 2147483647 h 610"/>
              <a:gd name="T62" fmla="*/ 2147483647 w 1434"/>
              <a:gd name="T63" fmla="*/ 2147483647 h 610"/>
              <a:gd name="T64" fmla="*/ 2147483647 w 1434"/>
              <a:gd name="T65" fmla="*/ 2147483647 h 610"/>
              <a:gd name="T66" fmla="*/ 2147483647 w 1434"/>
              <a:gd name="T67" fmla="*/ 2147483647 h 610"/>
              <a:gd name="T68" fmla="*/ 2147483647 w 1434"/>
              <a:gd name="T69" fmla="*/ 2147483647 h 610"/>
              <a:gd name="T70" fmla="*/ 2147483647 w 1434"/>
              <a:gd name="T71" fmla="*/ 2147483647 h 610"/>
              <a:gd name="T72" fmla="*/ 2147483647 w 1434"/>
              <a:gd name="T73" fmla="*/ 2147483647 h 610"/>
              <a:gd name="T74" fmla="*/ 2147483647 w 1434"/>
              <a:gd name="T75" fmla="*/ 2147483647 h 610"/>
              <a:gd name="T76" fmla="*/ 2147483647 w 1434"/>
              <a:gd name="T77" fmla="*/ 2147483647 h 610"/>
              <a:gd name="T78" fmla="*/ 2147483647 w 1434"/>
              <a:gd name="T79" fmla="*/ 2147483647 h 610"/>
              <a:gd name="T80" fmla="*/ 2147483647 w 1434"/>
              <a:gd name="T81" fmla="*/ 2147483647 h 610"/>
              <a:gd name="T82" fmla="*/ 2147483647 w 1434"/>
              <a:gd name="T83" fmla="*/ 2147483647 h 610"/>
              <a:gd name="T84" fmla="*/ 2147483647 w 1434"/>
              <a:gd name="T85" fmla="*/ 2147483647 h 610"/>
              <a:gd name="T86" fmla="*/ 2147483647 w 1434"/>
              <a:gd name="T87" fmla="*/ 2147483647 h 610"/>
              <a:gd name="T88" fmla="*/ 2147483647 w 1434"/>
              <a:gd name="T89" fmla="*/ 2147483647 h 610"/>
              <a:gd name="T90" fmla="*/ 2147483647 w 1434"/>
              <a:gd name="T91" fmla="*/ 2147483647 h 610"/>
              <a:gd name="T92" fmla="*/ 2147483647 w 1434"/>
              <a:gd name="T93" fmla="*/ 2147483647 h 610"/>
              <a:gd name="T94" fmla="*/ 2147483647 w 1434"/>
              <a:gd name="T95" fmla="*/ 2147483647 h 610"/>
              <a:gd name="T96" fmla="*/ 2147483647 w 1434"/>
              <a:gd name="T97" fmla="*/ 2147483647 h 610"/>
              <a:gd name="T98" fmla="*/ 2147483647 w 1434"/>
              <a:gd name="T99" fmla="*/ 2147483647 h 610"/>
              <a:gd name="T100" fmla="*/ 2147483647 w 1434"/>
              <a:gd name="T101" fmla="*/ 2147483647 h 610"/>
              <a:gd name="T102" fmla="*/ 2147483647 w 1434"/>
              <a:gd name="T103" fmla="*/ 2147483647 h 610"/>
              <a:gd name="T104" fmla="*/ 2147483647 w 1434"/>
              <a:gd name="T105" fmla="*/ 2147483647 h 610"/>
              <a:gd name="T106" fmla="*/ 2147483647 w 1434"/>
              <a:gd name="T107" fmla="*/ 2147483647 h 610"/>
              <a:gd name="T108" fmla="*/ 2147483647 w 1434"/>
              <a:gd name="T109" fmla="*/ 2147483647 h 610"/>
              <a:gd name="T110" fmla="*/ 2147483647 w 1434"/>
              <a:gd name="T111" fmla="*/ 2147483647 h 610"/>
              <a:gd name="T112" fmla="*/ 2147483647 w 1434"/>
              <a:gd name="T113" fmla="*/ 2147483647 h 610"/>
              <a:gd name="T114" fmla="*/ 2147483647 w 1434"/>
              <a:gd name="T115" fmla="*/ 2147483647 h 610"/>
              <a:gd name="T116" fmla="*/ 2147483647 w 1434"/>
              <a:gd name="T117" fmla="*/ 2147483647 h 610"/>
              <a:gd name="T118" fmla="*/ 2147483647 w 1434"/>
              <a:gd name="T119" fmla="*/ 2147483647 h 610"/>
              <a:gd name="T120" fmla="*/ 2147483647 w 1434"/>
              <a:gd name="T121" fmla="*/ 2147483647 h 610"/>
              <a:gd name="T122" fmla="*/ 2147483647 w 1434"/>
              <a:gd name="T123" fmla="*/ 2147483647 h 61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434"/>
              <a:gd name="T187" fmla="*/ 0 h 610"/>
              <a:gd name="T188" fmla="*/ 1434 w 1434"/>
              <a:gd name="T189" fmla="*/ 610 h 61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434" h="610">
                <a:moveTo>
                  <a:pt x="0" y="610"/>
                </a:moveTo>
                <a:lnTo>
                  <a:pt x="0" y="610"/>
                </a:lnTo>
                <a:lnTo>
                  <a:pt x="3" y="610"/>
                </a:lnTo>
                <a:lnTo>
                  <a:pt x="3" y="601"/>
                </a:lnTo>
                <a:lnTo>
                  <a:pt x="6" y="601"/>
                </a:lnTo>
                <a:lnTo>
                  <a:pt x="6" y="581"/>
                </a:lnTo>
                <a:lnTo>
                  <a:pt x="8" y="581"/>
                </a:lnTo>
                <a:lnTo>
                  <a:pt x="8" y="566"/>
                </a:lnTo>
                <a:lnTo>
                  <a:pt x="11" y="566"/>
                </a:lnTo>
                <a:lnTo>
                  <a:pt x="11" y="553"/>
                </a:lnTo>
                <a:lnTo>
                  <a:pt x="14" y="553"/>
                </a:lnTo>
                <a:lnTo>
                  <a:pt x="14" y="546"/>
                </a:lnTo>
                <a:lnTo>
                  <a:pt x="16" y="546"/>
                </a:lnTo>
                <a:lnTo>
                  <a:pt x="16" y="538"/>
                </a:lnTo>
                <a:lnTo>
                  <a:pt x="19" y="538"/>
                </a:lnTo>
                <a:lnTo>
                  <a:pt x="19" y="537"/>
                </a:lnTo>
                <a:lnTo>
                  <a:pt x="22" y="537"/>
                </a:lnTo>
                <a:lnTo>
                  <a:pt x="22" y="533"/>
                </a:lnTo>
                <a:lnTo>
                  <a:pt x="24" y="533"/>
                </a:lnTo>
                <a:lnTo>
                  <a:pt x="27" y="533"/>
                </a:lnTo>
                <a:lnTo>
                  <a:pt x="27" y="526"/>
                </a:lnTo>
                <a:lnTo>
                  <a:pt x="30" y="526"/>
                </a:lnTo>
                <a:lnTo>
                  <a:pt x="30" y="520"/>
                </a:lnTo>
                <a:lnTo>
                  <a:pt x="32" y="520"/>
                </a:lnTo>
                <a:lnTo>
                  <a:pt x="35" y="520"/>
                </a:lnTo>
                <a:lnTo>
                  <a:pt x="35" y="515"/>
                </a:lnTo>
                <a:lnTo>
                  <a:pt x="38" y="515"/>
                </a:lnTo>
                <a:lnTo>
                  <a:pt x="38" y="513"/>
                </a:lnTo>
                <a:lnTo>
                  <a:pt x="40" y="513"/>
                </a:lnTo>
                <a:lnTo>
                  <a:pt x="40" y="509"/>
                </a:lnTo>
                <a:lnTo>
                  <a:pt x="43" y="509"/>
                </a:lnTo>
                <a:lnTo>
                  <a:pt x="46" y="509"/>
                </a:lnTo>
                <a:lnTo>
                  <a:pt x="46" y="507"/>
                </a:lnTo>
                <a:lnTo>
                  <a:pt x="48" y="507"/>
                </a:lnTo>
                <a:lnTo>
                  <a:pt x="48" y="506"/>
                </a:lnTo>
                <a:lnTo>
                  <a:pt x="51" y="506"/>
                </a:lnTo>
                <a:lnTo>
                  <a:pt x="51" y="504"/>
                </a:lnTo>
                <a:lnTo>
                  <a:pt x="54" y="504"/>
                </a:lnTo>
                <a:lnTo>
                  <a:pt x="54" y="501"/>
                </a:lnTo>
                <a:lnTo>
                  <a:pt x="56" y="501"/>
                </a:lnTo>
                <a:lnTo>
                  <a:pt x="56" y="498"/>
                </a:lnTo>
                <a:lnTo>
                  <a:pt x="59" y="498"/>
                </a:lnTo>
                <a:lnTo>
                  <a:pt x="59" y="495"/>
                </a:lnTo>
                <a:lnTo>
                  <a:pt x="61" y="495"/>
                </a:lnTo>
                <a:lnTo>
                  <a:pt x="61" y="493"/>
                </a:lnTo>
                <a:lnTo>
                  <a:pt x="64" y="493"/>
                </a:lnTo>
                <a:lnTo>
                  <a:pt x="64" y="491"/>
                </a:lnTo>
                <a:lnTo>
                  <a:pt x="67" y="491"/>
                </a:lnTo>
                <a:lnTo>
                  <a:pt x="67" y="488"/>
                </a:lnTo>
                <a:lnTo>
                  <a:pt x="69" y="488"/>
                </a:lnTo>
                <a:lnTo>
                  <a:pt x="69" y="487"/>
                </a:lnTo>
                <a:lnTo>
                  <a:pt x="72" y="487"/>
                </a:lnTo>
                <a:lnTo>
                  <a:pt x="72" y="486"/>
                </a:lnTo>
                <a:lnTo>
                  <a:pt x="75" y="486"/>
                </a:lnTo>
                <a:lnTo>
                  <a:pt x="75" y="485"/>
                </a:lnTo>
                <a:lnTo>
                  <a:pt x="77" y="485"/>
                </a:lnTo>
                <a:lnTo>
                  <a:pt x="77" y="483"/>
                </a:lnTo>
                <a:lnTo>
                  <a:pt x="80" y="483"/>
                </a:lnTo>
                <a:lnTo>
                  <a:pt x="80" y="481"/>
                </a:lnTo>
                <a:lnTo>
                  <a:pt x="83" y="481"/>
                </a:lnTo>
                <a:lnTo>
                  <a:pt x="83" y="474"/>
                </a:lnTo>
                <a:lnTo>
                  <a:pt x="85" y="474"/>
                </a:lnTo>
                <a:lnTo>
                  <a:pt x="88" y="474"/>
                </a:lnTo>
                <a:lnTo>
                  <a:pt x="88" y="470"/>
                </a:lnTo>
                <a:lnTo>
                  <a:pt x="91" y="470"/>
                </a:lnTo>
                <a:lnTo>
                  <a:pt x="91" y="466"/>
                </a:lnTo>
                <a:lnTo>
                  <a:pt x="93" y="466"/>
                </a:lnTo>
                <a:lnTo>
                  <a:pt x="93" y="465"/>
                </a:lnTo>
                <a:lnTo>
                  <a:pt x="96" y="465"/>
                </a:lnTo>
                <a:lnTo>
                  <a:pt x="96" y="464"/>
                </a:lnTo>
                <a:lnTo>
                  <a:pt x="99" y="464"/>
                </a:lnTo>
                <a:lnTo>
                  <a:pt x="99" y="461"/>
                </a:lnTo>
                <a:lnTo>
                  <a:pt x="101" y="461"/>
                </a:lnTo>
                <a:lnTo>
                  <a:pt x="101" y="457"/>
                </a:lnTo>
                <a:lnTo>
                  <a:pt x="104" y="457"/>
                </a:lnTo>
                <a:lnTo>
                  <a:pt x="107" y="457"/>
                </a:lnTo>
                <a:lnTo>
                  <a:pt x="107" y="456"/>
                </a:lnTo>
                <a:lnTo>
                  <a:pt x="109" y="456"/>
                </a:lnTo>
                <a:lnTo>
                  <a:pt x="112" y="456"/>
                </a:lnTo>
                <a:lnTo>
                  <a:pt x="112" y="454"/>
                </a:lnTo>
                <a:lnTo>
                  <a:pt x="117" y="454"/>
                </a:lnTo>
                <a:lnTo>
                  <a:pt x="120" y="454"/>
                </a:lnTo>
                <a:lnTo>
                  <a:pt x="120" y="451"/>
                </a:lnTo>
                <a:lnTo>
                  <a:pt x="123" y="451"/>
                </a:lnTo>
                <a:lnTo>
                  <a:pt x="123" y="448"/>
                </a:lnTo>
                <a:lnTo>
                  <a:pt x="125" y="448"/>
                </a:lnTo>
                <a:lnTo>
                  <a:pt x="125" y="446"/>
                </a:lnTo>
                <a:lnTo>
                  <a:pt x="128" y="446"/>
                </a:lnTo>
                <a:lnTo>
                  <a:pt x="128" y="444"/>
                </a:lnTo>
                <a:lnTo>
                  <a:pt x="130" y="444"/>
                </a:lnTo>
                <a:lnTo>
                  <a:pt x="130" y="441"/>
                </a:lnTo>
                <a:lnTo>
                  <a:pt x="133" y="441"/>
                </a:lnTo>
                <a:lnTo>
                  <a:pt x="133" y="439"/>
                </a:lnTo>
                <a:lnTo>
                  <a:pt x="136" y="439"/>
                </a:lnTo>
                <a:lnTo>
                  <a:pt x="136" y="437"/>
                </a:lnTo>
                <a:lnTo>
                  <a:pt x="138" y="437"/>
                </a:lnTo>
                <a:lnTo>
                  <a:pt x="138" y="435"/>
                </a:lnTo>
                <a:lnTo>
                  <a:pt x="141" y="435"/>
                </a:lnTo>
                <a:lnTo>
                  <a:pt x="141" y="433"/>
                </a:lnTo>
                <a:lnTo>
                  <a:pt x="144" y="433"/>
                </a:lnTo>
                <a:lnTo>
                  <a:pt x="146" y="433"/>
                </a:lnTo>
                <a:lnTo>
                  <a:pt x="149" y="433"/>
                </a:lnTo>
                <a:lnTo>
                  <a:pt x="149" y="431"/>
                </a:lnTo>
                <a:lnTo>
                  <a:pt x="152" y="431"/>
                </a:lnTo>
                <a:lnTo>
                  <a:pt x="152" y="429"/>
                </a:lnTo>
                <a:lnTo>
                  <a:pt x="154" y="429"/>
                </a:lnTo>
                <a:lnTo>
                  <a:pt x="157" y="429"/>
                </a:lnTo>
                <a:lnTo>
                  <a:pt x="157" y="428"/>
                </a:lnTo>
                <a:lnTo>
                  <a:pt x="160" y="428"/>
                </a:lnTo>
                <a:lnTo>
                  <a:pt x="160" y="426"/>
                </a:lnTo>
                <a:lnTo>
                  <a:pt x="162" y="426"/>
                </a:lnTo>
                <a:lnTo>
                  <a:pt x="162" y="424"/>
                </a:lnTo>
                <a:lnTo>
                  <a:pt x="165" y="424"/>
                </a:lnTo>
                <a:lnTo>
                  <a:pt x="165" y="422"/>
                </a:lnTo>
                <a:lnTo>
                  <a:pt x="168" y="422"/>
                </a:lnTo>
                <a:lnTo>
                  <a:pt x="168" y="418"/>
                </a:lnTo>
                <a:lnTo>
                  <a:pt x="170" y="418"/>
                </a:lnTo>
                <a:lnTo>
                  <a:pt x="170" y="416"/>
                </a:lnTo>
                <a:lnTo>
                  <a:pt x="176" y="416"/>
                </a:lnTo>
                <a:lnTo>
                  <a:pt x="176" y="414"/>
                </a:lnTo>
                <a:lnTo>
                  <a:pt x="178" y="414"/>
                </a:lnTo>
                <a:lnTo>
                  <a:pt x="178" y="413"/>
                </a:lnTo>
                <a:lnTo>
                  <a:pt x="181" y="413"/>
                </a:lnTo>
                <a:lnTo>
                  <a:pt x="184" y="413"/>
                </a:lnTo>
                <a:lnTo>
                  <a:pt x="184" y="412"/>
                </a:lnTo>
                <a:lnTo>
                  <a:pt x="186" y="412"/>
                </a:lnTo>
                <a:lnTo>
                  <a:pt x="186" y="411"/>
                </a:lnTo>
                <a:lnTo>
                  <a:pt x="189" y="411"/>
                </a:lnTo>
                <a:lnTo>
                  <a:pt x="189" y="410"/>
                </a:lnTo>
                <a:lnTo>
                  <a:pt x="192" y="410"/>
                </a:lnTo>
                <a:lnTo>
                  <a:pt x="192" y="407"/>
                </a:lnTo>
                <a:lnTo>
                  <a:pt x="194" y="407"/>
                </a:lnTo>
                <a:lnTo>
                  <a:pt x="194" y="406"/>
                </a:lnTo>
                <a:lnTo>
                  <a:pt x="197" y="406"/>
                </a:lnTo>
                <a:lnTo>
                  <a:pt x="197" y="404"/>
                </a:lnTo>
                <a:lnTo>
                  <a:pt x="199" y="404"/>
                </a:lnTo>
                <a:lnTo>
                  <a:pt x="199" y="403"/>
                </a:lnTo>
                <a:lnTo>
                  <a:pt x="202" y="403"/>
                </a:lnTo>
                <a:lnTo>
                  <a:pt x="202" y="402"/>
                </a:lnTo>
                <a:lnTo>
                  <a:pt x="207" y="402"/>
                </a:lnTo>
                <a:lnTo>
                  <a:pt x="207" y="401"/>
                </a:lnTo>
                <a:lnTo>
                  <a:pt x="210" y="401"/>
                </a:lnTo>
                <a:lnTo>
                  <a:pt x="210" y="400"/>
                </a:lnTo>
                <a:lnTo>
                  <a:pt x="213" y="400"/>
                </a:lnTo>
                <a:lnTo>
                  <a:pt x="213" y="399"/>
                </a:lnTo>
                <a:lnTo>
                  <a:pt x="218" y="399"/>
                </a:lnTo>
                <a:lnTo>
                  <a:pt x="218" y="398"/>
                </a:lnTo>
                <a:lnTo>
                  <a:pt x="223" y="398"/>
                </a:lnTo>
                <a:lnTo>
                  <a:pt x="223" y="397"/>
                </a:lnTo>
                <a:lnTo>
                  <a:pt x="226" y="397"/>
                </a:lnTo>
                <a:lnTo>
                  <a:pt x="231" y="397"/>
                </a:lnTo>
                <a:lnTo>
                  <a:pt x="231" y="395"/>
                </a:lnTo>
                <a:lnTo>
                  <a:pt x="234" y="395"/>
                </a:lnTo>
                <a:lnTo>
                  <a:pt x="234" y="394"/>
                </a:lnTo>
                <a:lnTo>
                  <a:pt x="237" y="394"/>
                </a:lnTo>
                <a:lnTo>
                  <a:pt x="237" y="393"/>
                </a:lnTo>
                <a:lnTo>
                  <a:pt x="239" y="393"/>
                </a:lnTo>
                <a:lnTo>
                  <a:pt x="239" y="392"/>
                </a:lnTo>
                <a:lnTo>
                  <a:pt x="242" y="392"/>
                </a:lnTo>
                <a:lnTo>
                  <a:pt x="242" y="389"/>
                </a:lnTo>
                <a:lnTo>
                  <a:pt x="245" y="389"/>
                </a:lnTo>
                <a:lnTo>
                  <a:pt x="245" y="387"/>
                </a:lnTo>
                <a:lnTo>
                  <a:pt x="247" y="387"/>
                </a:lnTo>
                <a:lnTo>
                  <a:pt x="247" y="385"/>
                </a:lnTo>
                <a:lnTo>
                  <a:pt x="250" y="385"/>
                </a:lnTo>
                <a:lnTo>
                  <a:pt x="250" y="384"/>
                </a:lnTo>
                <a:lnTo>
                  <a:pt x="253" y="384"/>
                </a:lnTo>
                <a:lnTo>
                  <a:pt x="253" y="383"/>
                </a:lnTo>
                <a:lnTo>
                  <a:pt x="255" y="383"/>
                </a:lnTo>
                <a:lnTo>
                  <a:pt x="255" y="382"/>
                </a:lnTo>
                <a:lnTo>
                  <a:pt x="258" y="382"/>
                </a:lnTo>
                <a:lnTo>
                  <a:pt x="258" y="381"/>
                </a:lnTo>
                <a:lnTo>
                  <a:pt x="261" y="381"/>
                </a:lnTo>
                <a:lnTo>
                  <a:pt x="261" y="380"/>
                </a:lnTo>
                <a:lnTo>
                  <a:pt x="263" y="380"/>
                </a:lnTo>
                <a:lnTo>
                  <a:pt x="263" y="376"/>
                </a:lnTo>
                <a:lnTo>
                  <a:pt x="266" y="376"/>
                </a:lnTo>
                <a:lnTo>
                  <a:pt x="266" y="373"/>
                </a:lnTo>
                <a:lnTo>
                  <a:pt x="268" y="373"/>
                </a:lnTo>
                <a:lnTo>
                  <a:pt x="271" y="373"/>
                </a:lnTo>
                <a:lnTo>
                  <a:pt x="271" y="371"/>
                </a:lnTo>
                <a:lnTo>
                  <a:pt x="274" y="371"/>
                </a:lnTo>
                <a:lnTo>
                  <a:pt x="274" y="369"/>
                </a:lnTo>
                <a:lnTo>
                  <a:pt x="276" y="369"/>
                </a:lnTo>
                <a:lnTo>
                  <a:pt x="276" y="367"/>
                </a:lnTo>
                <a:lnTo>
                  <a:pt x="279" y="367"/>
                </a:lnTo>
                <a:lnTo>
                  <a:pt x="279" y="364"/>
                </a:lnTo>
                <a:lnTo>
                  <a:pt x="282" y="364"/>
                </a:lnTo>
                <a:lnTo>
                  <a:pt x="282" y="363"/>
                </a:lnTo>
                <a:lnTo>
                  <a:pt x="284" y="363"/>
                </a:lnTo>
                <a:lnTo>
                  <a:pt x="287" y="363"/>
                </a:lnTo>
                <a:lnTo>
                  <a:pt x="287" y="362"/>
                </a:lnTo>
                <a:lnTo>
                  <a:pt x="290" y="362"/>
                </a:lnTo>
                <a:lnTo>
                  <a:pt x="290" y="359"/>
                </a:lnTo>
                <a:lnTo>
                  <a:pt x="292" y="359"/>
                </a:lnTo>
                <a:lnTo>
                  <a:pt x="292" y="357"/>
                </a:lnTo>
                <a:lnTo>
                  <a:pt x="295" y="357"/>
                </a:lnTo>
                <a:lnTo>
                  <a:pt x="295" y="355"/>
                </a:lnTo>
                <a:lnTo>
                  <a:pt x="298" y="355"/>
                </a:lnTo>
                <a:lnTo>
                  <a:pt x="298" y="352"/>
                </a:lnTo>
                <a:lnTo>
                  <a:pt x="300" y="352"/>
                </a:lnTo>
                <a:lnTo>
                  <a:pt x="300" y="351"/>
                </a:lnTo>
                <a:lnTo>
                  <a:pt x="303" y="351"/>
                </a:lnTo>
                <a:lnTo>
                  <a:pt x="303" y="347"/>
                </a:lnTo>
                <a:lnTo>
                  <a:pt x="306" y="347"/>
                </a:lnTo>
                <a:lnTo>
                  <a:pt x="306" y="344"/>
                </a:lnTo>
                <a:lnTo>
                  <a:pt x="308" y="344"/>
                </a:lnTo>
                <a:lnTo>
                  <a:pt x="308" y="343"/>
                </a:lnTo>
                <a:lnTo>
                  <a:pt x="311" y="343"/>
                </a:lnTo>
                <a:lnTo>
                  <a:pt x="311" y="342"/>
                </a:lnTo>
                <a:lnTo>
                  <a:pt x="314" y="342"/>
                </a:lnTo>
                <a:lnTo>
                  <a:pt x="314" y="339"/>
                </a:lnTo>
                <a:lnTo>
                  <a:pt x="316" y="339"/>
                </a:lnTo>
                <a:lnTo>
                  <a:pt x="316" y="337"/>
                </a:lnTo>
                <a:lnTo>
                  <a:pt x="319" y="337"/>
                </a:lnTo>
                <a:lnTo>
                  <a:pt x="319" y="335"/>
                </a:lnTo>
                <a:lnTo>
                  <a:pt x="322" y="335"/>
                </a:lnTo>
                <a:lnTo>
                  <a:pt x="324" y="335"/>
                </a:lnTo>
                <a:lnTo>
                  <a:pt x="324" y="333"/>
                </a:lnTo>
                <a:lnTo>
                  <a:pt x="327" y="333"/>
                </a:lnTo>
                <a:lnTo>
                  <a:pt x="327" y="330"/>
                </a:lnTo>
                <a:lnTo>
                  <a:pt x="330" y="330"/>
                </a:lnTo>
                <a:lnTo>
                  <a:pt x="330" y="328"/>
                </a:lnTo>
                <a:lnTo>
                  <a:pt x="332" y="328"/>
                </a:lnTo>
                <a:lnTo>
                  <a:pt x="332" y="326"/>
                </a:lnTo>
                <a:lnTo>
                  <a:pt x="335" y="326"/>
                </a:lnTo>
                <a:lnTo>
                  <a:pt x="335" y="325"/>
                </a:lnTo>
                <a:lnTo>
                  <a:pt x="337" y="325"/>
                </a:lnTo>
                <a:lnTo>
                  <a:pt x="337" y="323"/>
                </a:lnTo>
                <a:lnTo>
                  <a:pt x="340" y="323"/>
                </a:lnTo>
                <a:lnTo>
                  <a:pt x="340" y="322"/>
                </a:lnTo>
                <a:lnTo>
                  <a:pt x="343" y="322"/>
                </a:lnTo>
                <a:lnTo>
                  <a:pt x="343" y="319"/>
                </a:lnTo>
                <a:lnTo>
                  <a:pt x="345" y="319"/>
                </a:lnTo>
                <a:lnTo>
                  <a:pt x="348" y="319"/>
                </a:lnTo>
                <a:lnTo>
                  <a:pt x="348" y="318"/>
                </a:lnTo>
                <a:lnTo>
                  <a:pt x="353" y="318"/>
                </a:lnTo>
                <a:lnTo>
                  <a:pt x="353" y="317"/>
                </a:lnTo>
                <a:lnTo>
                  <a:pt x="356" y="317"/>
                </a:lnTo>
                <a:lnTo>
                  <a:pt x="359" y="317"/>
                </a:lnTo>
                <a:lnTo>
                  <a:pt x="361" y="317"/>
                </a:lnTo>
                <a:lnTo>
                  <a:pt x="361" y="315"/>
                </a:lnTo>
                <a:lnTo>
                  <a:pt x="364" y="315"/>
                </a:lnTo>
                <a:lnTo>
                  <a:pt x="364" y="314"/>
                </a:lnTo>
                <a:lnTo>
                  <a:pt x="369" y="314"/>
                </a:lnTo>
                <a:lnTo>
                  <a:pt x="369" y="313"/>
                </a:lnTo>
                <a:lnTo>
                  <a:pt x="372" y="313"/>
                </a:lnTo>
                <a:lnTo>
                  <a:pt x="375" y="313"/>
                </a:lnTo>
                <a:lnTo>
                  <a:pt x="377" y="313"/>
                </a:lnTo>
                <a:lnTo>
                  <a:pt x="377" y="312"/>
                </a:lnTo>
                <a:lnTo>
                  <a:pt x="380" y="312"/>
                </a:lnTo>
                <a:lnTo>
                  <a:pt x="380" y="311"/>
                </a:lnTo>
                <a:lnTo>
                  <a:pt x="385" y="311"/>
                </a:lnTo>
                <a:lnTo>
                  <a:pt x="388" y="311"/>
                </a:lnTo>
                <a:lnTo>
                  <a:pt x="391" y="311"/>
                </a:lnTo>
                <a:lnTo>
                  <a:pt x="391" y="310"/>
                </a:lnTo>
                <a:lnTo>
                  <a:pt x="393" y="310"/>
                </a:lnTo>
                <a:lnTo>
                  <a:pt x="393" y="309"/>
                </a:lnTo>
                <a:lnTo>
                  <a:pt x="396" y="309"/>
                </a:lnTo>
                <a:lnTo>
                  <a:pt x="399" y="309"/>
                </a:lnTo>
                <a:lnTo>
                  <a:pt x="401" y="309"/>
                </a:lnTo>
                <a:lnTo>
                  <a:pt x="401" y="308"/>
                </a:lnTo>
                <a:lnTo>
                  <a:pt x="404" y="308"/>
                </a:lnTo>
                <a:lnTo>
                  <a:pt x="406" y="308"/>
                </a:lnTo>
                <a:lnTo>
                  <a:pt x="406" y="307"/>
                </a:lnTo>
                <a:lnTo>
                  <a:pt x="409" y="307"/>
                </a:lnTo>
                <a:lnTo>
                  <a:pt x="412" y="307"/>
                </a:lnTo>
                <a:lnTo>
                  <a:pt x="414" y="307"/>
                </a:lnTo>
                <a:lnTo>
                  <a:pt x="417" y="307"/>
                </a:lnTo>
                <a:lnTo>
                  <a:pt x="417" y="306"/>
                </a:lnTo>
                <a:lnTo>
                  <a:pt x="420" y="306"/>
                </a:lnTo>
                <a:lnTo>
                  <a:pt x="420" y="305"/>
                </a:lnTo>
                <a:lnTo>
                  <a:pt x="422" y="305"/>
                </a:lnTo>
                <a:lnTo>
                  <a:pt x="422" y="303"/>
                </a:lnTo>
                <a:lnTo>
                  <a:pt x="425" y="303"/>
                </a:lnTo>
                <a:lnTo>
                  <a:pt x="425" y="302"/>
                </a:lnTo>
                <a:lnTo>
                  <a:pt x="428" y="302"/>
                </a:lnTo>
                <a:lnTo>
                  <a:pt x="428" y="301"/>
                </a:lnTo>
                <a:lnTo>
                  <a:pt x="430" y="301"/>
                </a:lnTo>
                <a:lnTo>
                  <a:pt x="430" y="298"/>
                </a:lnTo>
                <a:lnTo>
                  <a:pt x="433" y="298"/>
                </a:lnTo>
                <a:lnTo>
                  <a:pt x="433" y="297"/>
                </a:lnTo>
                <a:lnTo>
                  <a:pt x="436" y="297"/>
                </a:lnTo>
                <a:lnTo>
                  <a:pt x="436" y="296"/>
                </a:lnTo>
                <a:lnTo>
                  <a:pt x="438" y="296"/>
                </a:lnTo>
                <a:lnTo>
                  <a:pt x="438" y="293"/>
                </a:lnTo>
                <a:lnTo>
                  <a:pt x="441" y="293"/>
                </a:lnTo>
                <a:lnTo>
                  <a:pt x="441" y="292"/>
                </a:lnTo>
                <a:lnTo>
                  <a:pt x="444" y="292"/>
                </a:lnTo>
                <a:lnTo>
                  <a:pt x="444" y="291"/>
                </a:lnTo>
                <a:lnTo>
                  <a:pt x="446" y="291"/>
                </a:lnTo>
                <a:lnTo>
                  <a:pt x="449" y="291"/>
                </a:lnTo>
                <a:lnTo>
                  <a:pt x="452" y="291"/>
                </a:lnTo>
                <a:lnTo>
                  <a:pt x="452" y="288"/>
                </a:lnTo>
                <a:lnTo>
                  <a:pt x="454" y="288"/>
                </a:lnTo>
                <a:lnTo>
                  <a:pt x="457" y="288"/>
                </a:lnTo>
                <a:lnTo>
                  <a:pt x="457" y="286"/>
                </a:lnTo>
                <a:lnTo>
                  <a:pt x="460" y="286"/>
                </a:lnTo>
                <a:lnTo>
                  <a:pt x="460" y="285"/>
                </a:lnTo>
                <a:lnTo>
                  <a:pt x="462" y="285"/>
                </a:lnTo>
                <a:lnTo>
                  <a:pt x="462" y="283"/>
                </a:lnTo>
                <a:lnTo>
                  <a:pt x="465" y="283"/>
                </a:lnTo>
                <a:lnTo>
                  <a:pt x="465" y="282"/>
                </a:lnTo>
                <a:lnTo>
                  <a:pt x="468" y="282"/>
                </a:lnTo>
                <a:lnTo>
                  <a:pt x="468" y="279"/>
                </a:lnTo>
                <a:lnTo>
                  <a:pt x="470" y="279"/>
                </a:lnTo>
                <a:lnTo>
                  <a:pt x="470" y="278"/>
                </a:lnTo>
                <a:lnTo>
                  <a:pt x="473" y="278"/>
                </a:lnTo>
                <a:lnTo>
                  <a:pt x="475" y="278"/>
                </a:lnTo>
                <a:lnTo>
                  <a:pt x="475" y="277"/>
                </a:lnTo>
                <a:lnTo>
                  <a:pt x="478" y="277"/>
                </a:lnTo>
                <a:lnTo>
                  <a:pt x="481" y="277"/>
                </a:lnTo>
                <a:lnTo>
                  <a:pt x="483" y="277"/>
                </a:lnTo>
                <a:lnTo>
                  <a:pt x="483" y="276"/>
                </a:lnTo>
                <a:lnTo>
                  <a:pt x="486" y="276"/>
                </a:lnTo>
                <a:lnTo>
                  <a:pt x="486" y="275"/>
                </a:lnTo>
                <a:lnTo>
                  <a:pt x="489" y="275"/>
                </a:lnTo>
                <a:lnTo>
                  <a:pt x="491" y="275"/>
                </a:lnTo>
                <a:lnTo>
                  <a:pt x="494" y="275"/>
                </a:lnTo>
                <a:lnTo>
                  <a:pt x="494" y="273"/>
                </a:lnTo>
                <a:lnTo>
                  <a:pt x="497" y="273"/>
                </a:lnTo>
                <a:lnTo>
                  <a:pt x="499" y="273"/>
                </a:lnTo>
                <a:lnTo>
                  <a:pt x="502" y="273"/>
                </a:lnTo>
                <a:lnTo>
                  <a:pt x="505" y="273"/>
                </a:lnTo>
                <a:lnTo>
                  <a:pt x="505" y="270"/>
                </a:lnTo>
                <a:lnTo>
                  <a:pt x="507" y="270"/>
                </a:lnTo>
                <a:lnTo>
                  <a:pt x="510" y="270"/>
                </a:lnTo>
                <a:lnTo>
                  <a:pt x="513" y="270"/>
                </a:lnTo>
                <a:lnTo>
                  <a:pt x="515" y="270"/>
                </a:lnTo>
                <a:lnTo>
                  <a:pt x="518" y="270"/>
                </a:lnTo>
                <a:lnTo>
                  <a:pt x="518" y="269"/>
                </a:lnTo>
                <a:lnTo>
                  <a:pt x="521" y="269"/>
                </a:lnTo>
                <a:lnTo>
                  <a:pt x="521" y="268"/>
                </a:lnTo>
                <a:lnTo>
                  <a:pt x="523" y="268"/>
                </a:lnTo>
                <a:lnTo>
                  <a:pt x="523" y="267"/>
                </a:lnTo>
                <a:lnTo>
                  <a:pt x="526" y="267"/>
                </a:lnTo>
                <a:lnTo>
                  <a:pt x="529" y="267"/>
                </a:lnTo>
                <a:lnTo>
                  <a:pt x="531" y="267"/>
                </a:lnTo>
                <a:lnTo>
                  <a:pt x="534" y="267"/>
                </a:lnTo>
                <a:lnTo>
                  <a:pt x="537" y="267"/>
                </a:lnTo>
                <a:lnTo>
                  <a:pt x="539" y="267"/>
                </a:lnTo>
                <a:lnTo>
                  <a:pt x="542" y="267"/>
                </a:lnTo>
                <a:lnTo>
                  <a:pt x="542" y="266"/>
                </a:lnTo>
                <a:lnTo>
                  <a:pt x="544" y="266"/>
                </a:lnTo>
                <a:lnTo>
                  <a:pt x="547" y="266"/>
                </a:lnTo>
                <a:lnTo>
                  <a:pt x="547" y="265"/>
                </a:lnTo>
                <a:lnTo>
                  <a:pt x="550" y="265"/>
                </a:lnTo>
                <a:lnTo>
                  <a:pt x="550" y="264"/>
                </a:lnTo>
                <a:lnTo>
                  <a:pt x="552" y="264"/>
                </a:lnTo>
                <a:lnTo>
                  <a:pt x="552" y="262"/>
                </a:lnTo>
                <a:lnTo>
                  <a:pt x="555" y="262"/>
                </a:lnTo>
                <a:lnTo>
                  <a:pt x="558" y="262"/>
                </a:lnTo>
                <a:lnTo>
                  <a:pt x="560" y="262"/>
                </a:lnTo>
                <a:lnTo>
                  <a:pt x="563" y="262"/>
                </a:lnTo>
                <a:lnTo>
                  <a:pt x="563" y="261"/>
                </a:lnTo>
                <a:lnTo>
                  <a:pt x="566" y="261"/>
                </a:lnTo>
                <a:lnTo>
                  <a:pt x="568" y="261"/>
                </a:lnTo>
                <a:lnTo>
                  <a:pt x="568" y="259"/>
                </a:lnTo>
                <a:lnTo>
                  <a:pt x="571" y="259"/>
                </a:lnTo>
                <a:lnTo>
                  <a:pt x="571" y="258"/>
                </a:lnTo>
                <a:lnTo>
                  <a:pt x="574" y="258"/>
                </a:lnTo>
                <a:lnTo>
                  <a:pt x="574" y="257"/>
                </a:lnTo>
                <a:lnTo>
                  <a:pt x="576" y="257"/>
                </a:lnTo>
                <a:lnTo>
                  <a:pt x="576" y="254"/>
                </a:lnTo>
                <a:lnTo>
                  <a:pt x="579" y="254"/>
                </a:lnTo>
                <a:lnTo>
                  <a:pt x="579" y="250"/>
                </a:lnTo>
                <a:lnTo>
                  <a:pt x="582" y="250"/>
                </a:lnTo>
                <a:lnTo>
                  <a:pt x="582" y="245"/>
                </a:lnTo>
                <a:lnTo>
                  <a:pt x="584" y="245"/>
                </a:lnTo>
                <a:lnTo>
                  <a:pt x="584" y="244"/>
                </a:lnTo>
                <a:lnTo>
                  <a:pt x="587" y="244"/>
                </a:lnTo>
                <a:lnTo>
                  <a:pt x="587" y="243"/>
                </a:lnTo>
                <a:lnTo>
                  <a:pt x="590" y="243"/>
                </a:lnTo>
                <a:lnTo>
                  <a:pt x="590" y="242"/>
                </a:lnTo>
                <a:lnTo>
                  <a:pt x="592" y="242"/>
                </a:lnTo>
                <a:lnTo>
                  <a:pt x="592" y="239"/>
                </a:lnTo>
                <a:lnTo>
                  <a:pt x="595" y="239"/>
                </a:lnTo>
                <a:lnTo>
                  <a:pt x="595" y="238"/>
                </a:lnTo>
                <a:lnTo>
                  <a:pt x="598" y="238"/>
                </a:lnTo>
                <a:lnTo>
                  <a:pt x="598" y="236"/>
                </a:lnTo>
                <a:lnTo>
                  <a:pt x="600" y="236"/>
                </a:lnTo>
                <a:lnTo>
                  <a:pt x="600" y="234"/>
                </a:lnTo>
                <a:lnTo>
                  <a:pt x="603" y="234"/>
                </a:lnTo>
                <a:lnTo>
                  <a:pt x="603" y="233"/>
                </a:lnTo>
                <a:lnTo>
                  <a:pt x="606" y="233"/>
                </a:lnTo>
                <a:lnTo>
                  <a:pt x="606" y="232"/>
                </a:lnTo>
                <a:lnTo>
                  <a:pt x="608" y="232"/>
                </a:lnTo>
                <a:lnTo>
                  <a:pt x="608" y="230"/>
                </a:lnTo>
                <a:lnTo>
                  <a:pt x="611" y="230"/>
                </a:lnTo>
                <a:lnTo>
                  <a:pt x="613" y="230"/>
                </a:lnTo>
                <a:lnTo>
                  <a:pt x="616" y="230"/>
                </a:lnTo>
                <a:lnTo>
                  <a:pt x="616" y="226"/>
                </a:lnTo>
                <a:lnTo>
                  <a:pt x="619" y="226"/>
                </a:lnTo>
                <a:lnTo>
                  <a:pt x="619" y="224"/>
                </a:lnTo>
                <a:lnTo>
                  <a:pt x="621" y="224"/>
                </a:lnTo>
                <a:lnTo>
                  <a:pt x="624" y="224"/>
                </a:lnTo>
                <a:lnTo>
                  <a:pt x="624" y="222"/>
                </a:lnTo>
                <a:lnTo>
                  <a:pt x="627" y="222"/>
                </a:lnTo>
                <a:lnTo>
                  <a:pt x="627" y="220"/>
                </a:lnTo>
                <a:lnTo>
                  <a:pt x="629" y="220"/>
                </a:lnTo>
                <a:lnTo>
                  <a:pt x="629" y="217"/>
                </a:lnTo>
                <a:lnTo>
                  <a:pt x="632" y="217"/>
                </a:lnTo>
                <a:lnTo>
                  <a:pt x="632" y="216"/>
                </a:lnTo>
                <a:lnTo>
                  <a:pt x="635" y="216"/>
                </a:lnTo>
                <a:lnTo>
                  <a:pt x="635" y="215"/>
                </a:lnTo>
                <a:lnTo>
                  <a:pt x="637" y="215"/>
                </a:lnTo>
                <a:lnTo>
                  <a:pt x="637" y="211"/>
                </a:lnTo>
                <a:lnTo>
                  <a:pt x="640" y="211"/>
                </a:lnTo>
                <a:lnTo>
                  <a:pt x="640" y="209"/>
                </a:lnTo>
                <a:lnTo>
                  <a:pt x="643" y="209"/>
                </a:lnTo>
                <a:lnTo>
                  <a:pt x="645" y="209"/>
                </a:lnTo>
                <a:lnTo>
                  <a:pt x="648" y="209"/>
                </a:lnTo>
                <a:lnTo>
                  <a:pt x="648" y="207"/>
                </a:lnTo>
                <a:lnTo>
                  <a:pt x="651" y="207"/>
                </a:lnTo>
                <a:lnTo>
                  <a:pt x="651" y="205"/>
                </a:lnTo>
                <a:lnTo>
                  <a:pt x="653" y="205"/>
                </a:lnTo>
                <a:lnTo>
                  <a:pt x="653" y="204"/>
                </a:lnTo>
                <a:lnTo>
                  <a:pt x="656" y="204"/>
                </a:lnTo>
                <a:lnTo>
                  <a:pt x="656" y="202"/>
                </a:lnTo>
                <a:lnTo>
                  <a:pt x="659" y="202"/>
                </a:lnTo>
                <a:lnTo>
                  <a:pt x="659" y="201"/>
                </a:lnTo>
                <a:lnTo>
                  <a:pt x="661" y="201"/>
                </a:lnTo>
                <a:lnTo>
                  <a:pt x="661" y="199"/>
                </a:lnTo>
                <a:lnTo>
                  <a:pt x="664" y="199"/>
                </a:lnTo>
                <a:lnTo>
                  <a:pt x="664" y="197"/>
                </a:lnTo>
                <a:lnTo>
                  <a:pt x="667" y="197"/>
                </a:lnTo>
                <a:lnTo>
                  <a:pt x="669" y="197"/>
                </a:lnTo>
                <a:lnTo>
                  <a:pt x="672" y="197"/>
                </a:lnTo>
                <a:lnTo>
                  <a:pt x="675" y="197"/>
                </a:lnTo>
                <a:lnTo>
                  <a:pt x="677" y="197"/>
                </a:lnTo>
                <a:lnTo>
                  <a:pt x="677" y="196"/>
                </a:lnTo>
                <a:lnTo>
                  <a:pt x="680" y="196"/>
                </a:lnTo>
                <a:lnTo>
                  <a:pt x="680" y="195"/>
                </a:lnTo>
                <a:lnTo>
                  <a:pt x="682" y="195"/>
                </a:lnTo>
                <a:lnTo>
                  <a:pt x="685" y="195"/>
                </a:lnTo>
                <a:lnTo>
                  <a:pt x="688" y="195"/>
                </a:lnTo>
                <a:lnTo>
                  <a:pt x="690" y="195"/>
                </a:lnTo>
                <a:lnTo>
                  <a:pt x="690" y="192"/>
                </a:lnTo>
                <a:lnTo>
                  <a:pt x="693" y="192"/>
                </a:lnTo>
                <a:lnTo>
                  <a:pt x="696" y="192"/>
                </a:lnTo>
                <a:lnTo>
                  <a:pt x="698" y="192"/>
                </a:lnTo>
                <a:lnTo>
                  <a:pt x="701" y="192"/>
                </a:lnTo>
                <a:lnTo>
                  <a:pt x="704" y="192"/>
                </a:lnTo>
                <a:lnTo>
                  <a:pt x="704" y="191"/>
                </a:lnTo>
                <a:lnTo>
                  <a:pt x="706" y="191"/>
                </a:lnTo>
                <a:lnTo>
                  <a:pt x="709" y="191"/>
                </a:lnTo>
                <a:lnTo>
                  <a:pt x="712" y="191"/>
                </a:lnTo>
                <a:lnTo>
                  <a:pt x="714" y="191"/>
                </a:lnTo>
                <a:lnTo>
                  <a:pt x="717" y="191"/>
                </a:lnTo>
                <a:lnTo>
                  <a:pt x="720" y="191"/>
                </a:lnTo>
                <a:lnTo>
                  <a:pt x="722" y="191"/>
                </a:lnTo>
                <a:lnTo>
                  <a:pt x="725" y="191"/>
                </a:lnTo>
                <a:lnTo>
                  <a:pt x="728" y="191"/>
                </a:lnTo>
                <a:lnTo>
                  <a:pt x="730" y="191"/>
                </a:lnTo>
                <a:lnTo>
                  <a:pt x="733" y="191"/>
                </a:lnTo>
                <a:lnTo>
                  <a:pt x="736" y="191"/>
                </a:lnTo>
                <a:lnTo>
                  <a:pt x="738" y="191"/>
                </a:lnTo>
                <a:lnTo>
                  <a:pt x="741" y="191"/>
                </a:lnTo>
                <a:lnTo>
                  <a:pt x="744" y="191"/>
                </a:lnTo>
                <a:lnTo>
                  <a:pt x="744" y="189"/>
                </a:lnTo>
                <a:lnTo>
                  <a:pt x="746" y="189"/>
                </a:lnTo>
                <a:lnTo>
                  <a:pt x="749" y="189"/>
                </a:lnTo>
                <a:lnTo>
                  <a:pt x="749" y="188"/>
                </a:lnTo>
                <a:lnTo>
                  <a:pt x="751" y="188"/>
                </a:lnTo>
                <a:lnTo>
                  <a:pt x="751" y="186"/>
                </a:lnTo>
                <a:lnTo>
                  <a:pt x="754" y="186"/>
                </a:lnTo>
                <a:lnTo>
                  <a:pt x="754" y="185"/>
                </a:lnTo>
                <a:lnTo>
                  <a:pt x="757" y="185"/>
                </a:lnTo>
                <a:lnTo>
                  <a:pt x="757" y="184"/>
                </a:lnTo>
                <a:lnTo>
                  <a:pt x="759" y="184"/>
                </a:lnTo>
                <a:lnTo>
                  <a:pt x="762" y="184"/>
                </a:lnTo>
                <a:lnTo>
                  <a:pt x="765" y="184"/>
                </a:lnTo>
                <a:lnTo>
                  <a:pt x="767" y="184"/>
                </a:lnTo>
                <a:lnTo>
                  <a:pt x="767" y="182"/>
                </a:lnTo>
                <a:lnTo>
                  <a:pt x="770" y="182"/>
                </a:lnTo>
                <a:lnTo>
                  <a:pt x="773" y="182"/>
                </a:lnTo>
                <a:lnTo>
                  <a:pt x="775" y="182"/>
                </a:lnTo>
                <a:lnTo>
                  <a:pt x="778" y="182"/>
                </a:lnTo>
                <a:lnTo>
                  <a:pt x="781" y="182"/>
                </a:lnTo>
                <a:lnTo>
                  <a:pt x="781" y="181"/>
                </a:lnTo>
                <a:lnTo>
                  <a:pt x="783" y="181"/>
                </a:lnTo>
                <a:lnTo>
                  <a:pt x="783" y="179"/>
                </a:lnTo>
                <a:lnTo>
                  <a:pt x="786" y="179"/>
                </a:lnTo>
                <a:lnTo>
                  <a:pt x="789" y="179"/>
                </a:lnTo>
                <a:lnTo>
                  <a:pt x="791" y="179"/>
                </a:lnTo>
                <a:lnTo>
                  <a:pt x="791" y="176"/>
                </a:lnTo>
                <a:lnTo>
                  <a:pt x="794" y="176"/>
                </a:lnTo>
                <a:lnTo>
                  <a:pt x="797" y="176"/>
                </a:lnTo>
                <a:lnTo>
                  <a:pt x="799" y="176"/>
                </a:lnTo>
                <a:lnTo>
                  <a:pt x="799" y="175"/>
                </a:lnTo>
                <a:lnTo>
                  <a:pt x="802" y="175"/>
                </a:lnTo>
                <a:lnTo>
                  <a:pt x="805" y="175"/>
                </a:lnTo>
                <a:lnTo>
                  <a:pt x="805" y="172"/>
                </a:lnTo>
                <a:lnTo>
                  <a:pt x="807" y="172"/>
                </a:lnTo>
                <a:lnTo>
                  <a:pt x="810" y="172"/>
                </a:lnTo>
                <a:lnTo>
                  <a:pt x="813" y="172"/>
                </a:lnTo>
                <a:lnTo>
                  <a:pt x="815" y="172"/>
                </a:lnTo>
                <a:lnTo>
                  <a:pt x="815" y="170"/>
                </a:lnTo>
                <a:lnTo>
                  <a:pt x="818" y="170"/>
                </a:lnTo>
                <a:lnTo>
                  <a:pt x="820" y="170"/>
                </a:lnTo>
                <a:lnTo>
                  <a:pt x="823" y="170"/>
                </a:lnTo>
                <a:lnTo>
                  <a:pt x="826" y="170"/>
                </a:lnTo>
                <a:lnTo>
                  <a:pt x="826" y="168"/>
                </a:lnTo>
                <a:lnTo>
                  <a:pt x="828" y="168"/>
                </a:lnTo>
                <a:lnTo>
                  <a:pt x="831" y="168"/>
                </a:lnTo>
                <a:lnTo>
                  <a:pt x="834" y="168"/>
                </a:lnTo>
                <a:lnTo>
                  <a:pt x="834" y="167"/>
                </a:lnTo>
                <a:lnTo>
                  <a:pt x="836" y="167"/>
                </a:lnTo>
                <a:lnTo>
                  <a:pt x="839" y="167"/>
                </a:lnTo>
                <a:lnTo>
                  <a:pt x="842" y="167"/>
                </a:lnTo>
                <a:lnTo>
                  <a:pt x="844" y="167"/>
                </a:lnTo>
                <a:lnTo>
                  <a:pt x="847" y="167"/>
                </a:lnTo>
                <a:lnTo>
                  <a:pt x="850" y="167"/>
                </a:lnTo>
                <a:lnTo>
                  <a:pt x="852" y="167"/>
                </a:lnTo>
                <a:lnTo>
                  <a:pt x="855" y="167"/>
                </a:lnTo>
                <a:lnTo>
                  <a:pt x="858" y="167"/>
                </a:lnTo>
                <a:lnTo>
                  <a:pt x="858" y="164"/>
                </a:lnTo>
                <a:lnTo>
                  <a:pt x="860" y="164"/>
                </a:lnTo>
                <a:lnTo>
                  <a:pt x="860" y="162"/>
                </a:lnTo>
                <a:lnTo>
                  <a:pt x="863" y="162"/>
                </a:lnTo>
                <a:lnTo>
                  <a:pt x="866" y="162"/>
                </a:lnTo>
                <a:lnTo>
                  <a:pt x="866" y="160"/>
                </a:lnTo>
                <a:lnTo>
                  <a:pt x="868" y="160"/>
                </a:lnTo>
                <a:lnTo>
                  <a:pt x="871" y="160"/>
                </a:lnTo>
                <a:lnTo>
                  <a:pt x="871" y="157"/>
                </a:lnTo>
                <a:lnTo>
                  <a:pt x="874" y="157"/>
                </a:lnTo>
                <a:lnTo>
                  <a:pt x="876" y="157"/>
                </a:lnTo>
                <a:lnTo>
                  <a:pt x="876" y="155"/>
                </a:lnTo>
                <a:lnTo>
                  <a:pt x="879" y="155"/>
                </a:lnTo>
                <a:lnTo>
                  <a:pt x="879" y="154"/>
                </a:lnTo>
                <a:lnTo>
                  <a:pt x="882" y="154"/>
                </a:lnTo>
                <a:lnTo>
                  <a:pt x="884" y="154"/>
                </a:lnTo>
                <a:lnTo>
                  <a:pt x="884" y="148"/>
                </a:lnTo>
                <a:lnTo>
                  <a:pt x="887" y="148"/>
                </a:lnTo>
                <a:lnTo>
                  <a:pt x="887" y="147"/>
                </a:lnTo>
                <a:lnTo>
                  <a:pt x="889" y="147"/>
                </a:lnTo>
                <a:lnTo>
                  <a:pt x="889" y="145"/>
                </a:lnTo>
                <a:lnTo>
                  <a:pt x="892" y="145"/>
                </a:lnTo>
                <a:lnTo>
                  <a:pt x="892" y="140"/>
                </a:lnTo>
                <a:lnTo>
                  <a:pt x="895" y="140"/>
                </a:lnTo>
                <a:lnTo>
                  <a:pt x="895" y="138"/>
                </a:lnTo>
                <a:lnTo>
                  <a:pt x="897" y="138"/>
                </a:lnTo>
                <a:lnTo>
                  <a:pt x="900" y="138"/>
                </a:lnTo>
                <a:lnTo>
                  <a:pt x="903" y="138"/>
                </a:lnTo>
                <a:lnTo>
                  <a:pt x="903" y="136"/>
                </a:lnTo>
                <a:lnTo>
                  <a:pt x="905" y="136"/>
                </a:lnTo>
                <a:lnTo>
                  <a:pt x="905" y="131"/>
                </a:lnTo>
                <a:lnTo>
                  <a:pt x="908" y="131"/>
                </a:lnTo>
                <a:lnTo>
                  <a:pt x="908" y="127"/>
                </a:lnTo>
                <a:lnTo>
                  <a:pt x="911" y="127"/>
                </a:lnTo>
                <a:lnTo>
                  <a:pt x="913" y="127"/>
                </a:lnTo>
                <a:lnTo>
                  <a:pt x="913" y="125"/>
                </a:lnTo>
                <a:lnTo>
                  <a:pt x="916" y="125"/>
                </a:lnTo>
                <a:lnTo>
                  <a:pt x="919" y="125"/>
                </a:lnTo>
                <a:lnTo>
                  <a:pt x="919" y="124"/>
                </a:lnTo>
                <a:lnTo>
                  <a:pt x="921" y="124"/>
                </a:lnTo>
                <a:lnTo>
                  <a:pt x="924" y="124"/>
                </a:lnTo>
                <a:lnTo>
                  <a:pt x="924" y="122"/>
                </a:lnTo>
                <a:lnTo>
                  <a:pt x="927" y="122"/>
                </a:lnTo>
                <a:lnTo>
                  <a:pt x="929" y="122"/>
                </a:lnTo>
                <a:lnTo>
                  <a:pt x="929" y="120"/>
                </a:lnTo>
                <a:lnTo>
                  <a:pt x="932" y="120"/>
                </a:lnTo>
                <a:lnTo>
                  <a:pt x="935" y="120"/>
                </a:lnTo>
                <a:lnTo>
                  <a:pt x="937" y="120"/>
                </a:lnTo>
                <a:lnTo>
                  <a:pt x="940" y="120"/>
                </a:lnTo>
                <a:lnTo>
                  <a:pt x="943" y="120"/>
                </a:lnTo>
                <a:lnTo>
                  <a:pt x="945" y="120"/>
                </a:lnTo>
                <a:lnTo>
                  <a:pt x="948" y="120"/>
                </a:lnTo>
                <a:lnTo>
                  <a:pt x="948" y="118"/>
                </a:lnTo>
                <a:lnTo>
                  <a:pt x="951" y="118"/>
                </a:lnTo>
                <a:lnTo>
                  <a:pt x="953" y="118"/>
                </a:lnTo>
                <a:lnTo>
                  <a:pt x="956" y="118"/>
                </a:lnTo>
                <a:lnTo>
                  <a:pt x="958" y="118"/>
                </a:lnTo>
                <a:lnTo>
                  <a:pt x="961" y="118"/>
                </a:lnTo>
                <a:lnTo>
                  <a:pt x="964" y="118"/>
                </a:lnTo>
                <a:lnTo>
                  <a:pt x="966" y="118"/>
                </a:lnTo>
                <a:lnTo>
                  <a:pt x="966" y="114"/>
                </a:lnTo>
                <a:lnTo>
                  <a:pt x="969" y="114"/>
                </a:lnTo>
                <a:lnTo>
                  <a:pt x="969" y="112"/>
                </a:lnTo>
                <a:lnTo>
                  <a:pt x="972" y="112"/>
                </a:lnTo>
                <a:lnTo>
                  <a:pt x="972" y="110"/>
                </a:lnTo>
                <a:lnTo>
                  <a:pt x="974" y="110"/>
                </a:lnTo>
                <a:lnTo>
                  <a:pt x="977" y="110"/>
                </a:lnTo>
                <a:lnTo>
                  <a:pt x="980" y="110"/>
                </a:lnTo>
                <a:lnTo>
                  <a:pt x="982" y="110"/>
                </a:lnTo>
                <a:lnTo>
                  <a:pt x="985" y="110"/>
                </a:lnTo>
                <a:lnTo>
                  <a:pt x="988" y="110"/>
                </a:lnTo>
                <a:lnTo>
                  <a:pt x="988" y="108"/>
                </a:lnTo>
                <a:lnTo>
                  <a:pt x="990" y="108"/>
                </a:lnTo>
                <a:lnTo>
                  <a:pt x="993" y="108"/>
                </a:lnTo>
                <a:lnTo>
                  <a:pt x="996" y="108"/>
                </a:lnTo>
                <a:lnTo>
                  <a:pt x="998" y="108"/>
                </a:lnTo>
                <a:lnTo>
                  <a:pt x="998" y="105"/>
                </a:lnTo>
                <a:lnTo>
                  <a:pt x="1001" y="105"/>
                </a:lnTo>
                <a:lnTo>
                  <a:pt x="1004" y="105"/>
                </a:lnTo>
                <a:lnTo>
                  <a:pt x="1006" y="105"/>
                </a:lnTo>
                <a:lnTo>
                  <a:pt x="1006" y="103"/>
                </a:lnTo>
                <a:lnTo>
                  <a:pt x="1009" y="103"/>
                </a:lnTo>
                <a:lnTo>
                  <a:pt x="1012" y="103"/>
                </a:lnTo>
                <a:lnTo>
                  <a:pt x="1014" y="103"/>
                </a:lnTo>
                <a:lnTo>
                  <a:pt x="1017" y="103"/>
                </a:lnTo>
                <a:lnTo>
                  <a:pt x="1020" y="103"/>
                </a:lnTo>
                <a:lnTo>
                  <a:pt x="1022" y="103"/>
                </a:lnTo>
                <a:lnTo>
                  <a:pt x="1025" y="103"/>
                </a:lnTo>
                <a:lnTo>
                  <a:pt x="1028" y="103"/>
                </a:lnTo>
                <a:lnTo>
                  <a:pt x="1030" y="103"/>
                </a:lnTo>
                <a:lnTo>
                  <a:pt x="1033" y="103"/>
                </a:lnTo>
                <a:lnTo>
                  <a:pt x="1035" y="103"/>
                </a:lnTo>
                <a:lnTo>
                  <a:pt x="1038" y="103"/>
                </a:lnTo>
                <a:lnTo>
                  <a:pt x="1041" y="103"/>
                </a:lnTo>
                <a:lnTo>
                  <a:pt x="1043" y="103"/>
                </a:lnTo>
                <a:lnTo>
                  <a:pt x="1046" y="103"/>
                </a:lnTo>
                <a:lnTo>
                  <a:pt x="1049" y="103"/>
                </a:lnTo>
                <a:lnTo>
                  <a:pt x="1049" y="101"/>
                </a:lnTo>
                <a:lnTo>
                  <a:pt x="1051" y="101"/>
                </a:lnTo>
                <a:lnTo>
                  <a:pt x="1054" y="101"/>
                </a:lnTo>
                <a:lnTo>
                  <a:pt x="1057" y="101"/>
                </a:lnTo>
                <a:lnTo>
                  <a:pt x="1059" y="101"/>
                </a:lnTo>
                <a:lnTo>
                  <a:pt x="1059" y="98"/>
                </a:lnTo>
                <a:lnTo>
                  <a:pt x="1062" y="98"/>
                </a:lnTo>
                <a:lnTo>
                  <a:pt x="1065" y="98"/>
                </a:lnTo>
                <a:lnTo>
                  <a:pt x="1065" y="96"/>
                </a:lnTo>
                <a:lnTo>
                  <a:pt x="1067" y="96"/>
                </a:lnTo>
                <a:lnTo>
                  <a:pt x="1070" y="96"/>
                </a:lnTo>
                <a:lnTo>
                  <a:pt x="1070" y="90"/>
                </a:lnTo>
                <a:lnTo>
                  <a:pt x="1073" y="90"/>
                </a:lnTo>
                <a:lnTo>
                  <a:pt x="1075" y="90"/>
                </a:lnTo>
                <a:lnTo>
                  <a:pt x="1078" y="90"/>
                </a:lnTo>
                <a:lnTo>
                  <a:pt x="1078" y="88"/>
                </a:lnTo>
                <a:lnTo>
                  <a:pt x="1081" y="88"/>
                </a:lnTo>
                <a:lnTo>
                  <a:pt x="1083" y="88"/>
                </a:lnTo>
                <a:lnTo>
                  <a:pt x="1086" y="88"/>
                </a:lnTo>
                <a:lnTo>
                  <a:pt x="1089" y="88"/>
                </a:lnTo>
                <a:lnTo>
                  <a:pt x="1091" y="88"/>
                </a:lnTo>
                <a:lnTo>
                  <a:pt x="1094" y="88"/>
                </a:lnTo>
                <a:lnTo>
                  <a:pt x="1097" y="88"/>
                </a:lnTo>
                <a:lnTo>
                  <a:pt x="1099" y="88"/>
                </a:lnTo>
                <a:lnTo>
                  <a:pt x="1102" y="88"/>
                </a:lnTo>
                <a:lnTo>
                  <a:pt x="1102" y="85"/>
                </a:lnTo>
                <a:lnTo>
                  <a:pt x="1104" y="85"/>
                </a:lnTo>
                <a:lnTo>
                  <a:pt x="1107" y="85"/>
                </a:lnTo>
                <a:lnTo>
                  <a:pt x="1110" y="85"/>
                </a:lnTo>
                <a:lnTo>
                  <a:pt x="1112" y="85"/>
                </a:lnTo>
                <a:lnTo>
                  <a:pt x="1112" y="82"/>
                </a:lnTo>
                <a:lnTo>
                  <a:pt x="1115" y="82"/>
                </a:lnTo>
                <a:lnTo>
                  <a:pt x="1118" y="82"/>
                </a:lnTo>
                <a:lnTo>
                  <a:pt x="1120" y="82"/>
                </a:lnTo>
                <a:lnTo>
                  <a:pt x="1123" y="82"/>
                </a:lnTo>
                <a:lnTo>
                  <a:pt x="1126" y="82"/>
                </a:lnTo>
                <a:lnTo>
                  <a:pt x="1128" y="82"/>
                </a:lnTo>
                <a:lnTo>
                  <a:pt x="1131" y="82"/>
                </a:lnTo>
                <a:lnTo>
                  <a:pt x="1134" y="82"/>
                </a:lnTo>
                <a:lnTo>
                  <a:pt x="1134" y="79"/>
                </a:lnTo>
                <a:lnTo>
                  <a:pt x="1136" y="79"/>
                </a:lnTo>
                <a:lnTo>
                  <a:pt x="1139" y="79"/>
                </a:lnTo>
                <a:lnTo>
                  <a:pt x="1142" y="79"/>
                </a:lnTo>
                <a:lnTo>
                  <a:pt x="1144" y="79"/>
                </a:lnTo>
                <a:lnTo>
                  <a:pt x="1147" y="79"/>
                </a:lnTo>
                <a:lnTo>
                  <a:pt x="1150" y="79"/>
                </a:lnTo>
                <a:lnTo>
                  <a:pt x="1152" y="79"/>
                </a:lnTo>
                <a:lnTo>
                  <a:pt x="1152" y="76"/>
                </a:lnTo>
                <a:lnTo>
                  <a:pt x="1155" y="76"/>
                </a:lnTo>
                <a:lnTo>
                  <a:pt x="1158" y="76"/>
                </a:lnTo>
                <a:lnTo>
                  <a:pt x="1160" y="76"/>
                </a:lnTo>
                <a:lnTo>
                  <a:pt x="1163" y="76"/>
                </a:lnTo>
                <a:lnTo>
                  <a:pt x="1166" y="76"/>
                </a:lnTo>
                <a:lnTo>
                  <a:pt x="1168" y="76"/>
                </a:lnTo>
                <a:lnTo>
                  <a:pt x="1171" y="76"/>
                </a:lnTo>
                <a:lnTo>
                  <a:pt x="1173" y="76"/>
                </a:lnTo>
                <a:lnTo>
                  <a:pt x="1176" y="76"/>
                </a:lnTo>
                <a:lnTo>
                  <a:pt x="1176" y="73"/>
                </a:lnTo>
                <a:lnTo>
                  <a:pt x="1179" y="73"/>
                </a:lnTo>
                <a:lnTo>
                  <a:pt x="1181" y="73"/>
                </a:lnTo>
                <a:lnTo>
                  <a:pt x="1184" y="73"/>
                </a:lnTo>
                <a:lnTo>
                  <a:pt x="1187" y="73"/>
                </a:lnTo>
                <a:lnTo>
                  <a:pt x="1189" y="73"/>
                </a:lnTo>
                <a:lnTo>
                  <a:pt x="1189" y="69"/>
                </a:lnTo>
                <a:lnTo>
                  <a:pt x="1192" y="69"/>
                </a:lnTo>
                <a:lnTo>
                  <a:pt x="1195" y="69"/>
                </a:lnTo>
                <a:lnTo>
                  <a:pt x="1197" y="69"/>
                </a:lnTo>
                <a:lnTo>
                  <a:pt x="1200" y="69"/>
                </a:lnTo>
                <a:lnTo>
                  <a:pt x="1200" y="66"/>
                </a:lnTo>
                <a:lnTo>
                  <a:pt x="1203" y="66"/>
                </a:lnTo>
                <a:lnTo>
                  <a:pt x="1205" y="66"/>
                </a:lnTo>
                <a:lnTo>
                  <a:pt x="1208" y="66"/>
                </a:lnTo>
                <a:lnTo>
                  <a:pt x="1211" y="66"/>
                </a:lnTo>
                <a:lnTo>
                  <a:pt x="1213" y="66"/>
                </a:lnTo>
                <a:lnTo>
                  <a:pt x="1216" y="66"/>
                </a:lnTo>
                <a:lnTo>
                  <a:pt x="1219" y="66"/>
                </a:lnTo>
                <a:lnTo>
                  <a:pt x="1219" y="62"/>
                </a:lnTo>
                <a:lnTo>
                  <a:pt x="1221" y="62"/>
                </a:lnTo>
                <a:lnTo>
                  <a:pt x="1224" y="62"/>
                </a:lnTo>
                <a:lnTo>
                  <a:pt x="1227" y="62"/>
                </a:lnTo>
                <a:lnTo>
                  <a:pt x="1229" y="62"/>
                </a:lnTo>
                <a:lnTo>
                  <a:pt x="1229" y="58"/>
                </a:lnTo>
                <a:lnTo>
                  <a:pt x="1232" y="58"/>
                </a:lnTo>
                <a:lnTo>
                  <a:pt x="1235" y="58"/>
                </a:lnTo>
                <a:lnTo>
                  <a:pt x="1237" y="58"/>
                </a:lnTo>
                <a:lnTo>
                  <a:pt x="1240" y="58"/>
                </a:lnTo>
                <a:lnTo>
                  <a:pt x="1240" y="54"/>
                </a:lnTo>
                <a:lnTo>
                  <a:pt x="1242" y="54"/>
                </a:lnTo>
                <a:lnTo>
                  <a:pt x="1245" y="54"/>
                </a:lnTo>
                <a:lnTo>
                  <a:pt x="1248" y="54"/>
                </a:lnTo>
                <a:lnTo>
                  <a:pt x="1250" y="54"/>
                </a:lnTo>
                <a:lnTo>
                  <a:pt x="1253" y="54"/>
                </a:lnTo>
                <a:lnTo>
                  <a:pt x="1256" y="54"/>
                </a:lnTo>
                <a:lnTo>
                  <a:pt x="1258" y="54"/>
                </a:lnTo>
                <a:lnTo>
                  <a:pt x="1261" y="54"/>
                </a:lnTo>
                <a:lnTo>
                  <a:pt x="1264" y="54"/>
                </a:lnTo>
                <a:lnTo>
                  <a:pt x="1266" y="54"/>
                </a:lnTo>
                <a:lnTo>
                  <a:pt x="1266" y="50"/>
                </a:lnTo>
                <a:lnTo>
                  <a:pt x="1269" y="50"/>
                </a:lnTo>
                <a:lnTo>
                  <a:pt x="1269" y="45"/>
                </a:lnTo>
                <a:lnTo>
                  <a:pt x="1272" y="45"/>
                </a:lnTo>
                <a:lnTo>
                  <a:pt x="1274" y="45"/>
                </a:lnTo>
                <a:lnTo>
                  <a:pt x="1274" y="41"/>
                </a:lnTo>
                <a:lnTo>
                  <a:pt x="1277" y="41"/>
                </a:lnTo>
                <a:lnTo>
                  <a:pt x="1280" y="41"/>
                </a:lnTo>
                <a:lnTo>
                  <a:pt x="1282" y="41"/>
                </a:lnTo>
                <a:lnTo>
                  <a:pt x="1285" y="41"/>
                </a:lnTo>
                <a:lnTo>
                  <a:pt x="1288" y="41"/>
                </a:lnTo>
                <a:lnTo>
                  <a:pt x="1290" y="41"/>
                </a:lnTo>
                <a:lnTo>
                  <a:pt x="1293" y="41"/>
                </a:lnTo>
                <a:lnTo>
                  <a:pt x="1296" y="41"/>
                </a:lnTo>
                <a:lnTo>
                  <a:pt x="1298" y="41"/>
                </a:lnTo>
                <a:lnTo>
                  <a:pt x="1301" y="41"/>
                </a:lnTo>
                <a:lnTo>
                  <a:pt x="1304" y="41"/>
                </a:lnTo>
                <a:lnTo>
                  <a:pt x="1306" y="41"/>
                </a:lnTo>
                <a:lnTo>
                  <a:pt x="1309" y="41"/>
                </a:lnTo>
                <a:lnTo>
                  <a:pt x="1311" y="41"/>
                </a:lnTo>
                <a:lnTo>
                  <a:pt x="1314" y="41"/>
                </a:lnTo>
                <a:lnTo>
                  <a:pt x="1317" y="41"/>
                </a:lnTo>
                <a:lnTo>
                  <a:pt x="1319" y="41"/>
                </a:lnTo>
                <a:lnTo>
                  <a:pt x="1322" y="41"/>
                </a:lnTo>
                <a:lnTo>
                  <a:pt x="1325" y="41"/>
                </a:lnTo>
                <a:lnTo>
                  <a:pt x="1327" y="41"/>
                </a:lnTo>
                <a:lnTo>
                  <a:pt x="1330" y="41"/>
                </a:lnTo>
                <a:lnTo>
                  <a:pt x="1333" y="41"/>
                </a:lnTo>
                <a:lnTo>
                  <a:pt x="1335" y="41"/>
                </a:lnTo>
                <a:lnTo>
                  <a:pt x="1338" y="41"/>
                </a:lnTo>
                <a:lnTo>
                  <a:pt x="1338" y="35"/>
                </a:lnTo>
                <a:lnTo>
                  <a:pt x="1341" y="35"/>
                </a:lnTo>
                <a:lnTo>
                  <a:pt x="1343" y="35"/>
                </a:lnTo>
                <a:lnTo>
                  <a:pt x="1346" y="35"/>
                </a:lnTo>
                <a:lnTo>
                  <a:pt x="1349" y="35"/>
                </a:lnTo>
                <a:lnTo>
                  <a:pt x="1351" y="35"/>
                </a:lnTo>
                <a:lnTo>
                  <a:pt x="1354" y="35"/>
                </a:lnTo>
                <a:lnTo>
                  <a:pt x="1354" y="29"/>
                </a:lnTo>
                <a:lnTo>
                  <a:pt x="1357" y="29"/>
                </a:lnTo>
                <a:lnTo>
                  <a:pt x="1359" y="29"/>
                </a:lnTo>
                <a:lnTo>
                  <a:pt x="1362" y="29"/>
                </a:lnTo>
                <a:lnTo>
                  <a:pt x="1362" y="23"/>
                </a:lnTo>
                <a:lnTo>
                  <a:pt x="1365" y="23"/>
                </a:lnTo>
                <a:lnTo>
                  <a:pt x="1367" y="23"/>
                </a:lnTo>
                <a:lnTo>
                  <a:pt x="1370" y="23"/>
                </a:lnTo>
                <a:lnTo>
                  <a:pt x="1373" y="23"/>
                </a:lnTo>
                <a:lnTo>
                  <a:pt x="1373" y="16"/>
                </a:lnTo>
                <a:lnTo>
                  <a:pt x="1375" y="16"/>
                </a:lnTo>
                <a:lnTo>
                  <a:pt x="1378" y="16"/>
                </a:lnTo>
                <a:lnTo>
                  <a:pt x="1380" y="16"/>
                </a:lnTo>
                <a:lnTo>
                  <a:pt x="1386" y="16"/>
                </a:lnTo>
                <a:lnTo>
                  <a:pt x="1388" y="16"/>
                </a:lnTo>
                <a:lnTo>
                  <a:pt x="1391" y="16"/>
                </a:lnTo>
                <a:lnTo>
                  <a:pt x="1394" y="16"/>
                </a:lnTo>
                <a:lnTo>
                  <a:pt x="1396" y="16"/>
                </a:lnTo>
                <a:lnTo>
                  <a:pt x="1399" y="16"/>
                </a:lnTo>
                <a:lnTo>
                  <a:pt x="1402" y="16"/>
                </a:lnTo>
                <a:lnTo>
                  <a:pt x="1404" y="16"/>
                </a:lnTo>
                <a:lnTo>
                  <a:pt x="1407" y="16"/>
                </a:lnTo>
                <a:lnTo>
                  <a:pt x="1410" y="16"/>
                </a:lnTo>
                <a:lnTo>
                  <a:pt x="1412" y="16"/>
                </a:lnTo>
                <a:lnTo>
                  <a:pt x="1415" y="16"/>
                </a:lnTo>
                <a:lnTo>
                  <a:pt x="1418" y="16"/>
                </a:lnTo>
                <a:lnTo>
                  <a:pt x="1420" y="16"/>
                </a:lnTo>
                <a:lnTo>
                  <a:pt x="1420" y="8"/>
                </a:lnTo>
                <a:lnTo>
                  <a:pt x="1423" y="8"/>
                </a:lnTo>
                <a:lnTo>
                  <a:pt x="1426" y="8"/>
                </a:lnTo>
                <a:lnTo>
                  <a:pt x="1428" y="8"/>
                </a:lnTo>
                <a:lnTo>
                  <a:pt x="1431" y="8"/>
                </a:lnTo>
                <a:lnTo>
                  <a:pt x="1431" y="0"/>
                </a:lnTo>
                <a:lnTo>
                  <a:pt x="1434" y="0"/>
                </a:lnTo>
              </a:path>
            </a:pathLst>
          </a:custGeom>
          <a:noFill/>
          <a:ln w="50760">
            <a:solidFill>
              <a:srgbClr val="6699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532" name="AutoShape 3"/>
          <p:cNvSpPr>
            <a:spLocks noChangeArrowheads="1"/>
          </p:cNvSpPr>
          <p:nvPr/>
        </p:nvSpPr>
        <p:spPr bwMode="auto">
          <a:xfrm>
            <a:off x="5310188" y="2592388"/>
            <a:ext cx="3376612" cy="1858962"/>
          </a:xfrm>
          <a:custGeom>
            <a:avLst/>
            <a:gdLst>
              <a:gd name="T0" fmla="*/ 2147483647 w 1434"/>
              <a:gd name="T1" fmla="*/ 2147483647 h 529"/>
              <a:gd name="T2" fmla="*/ 2147483647 w 1434"/>
              <a:gd name="T3" fmla="*/ 2147483647 h 529"/>
              <a:gd name="T4" fmla="*/ 2147483647 w 1434"/>
              <a:gd name="T5" fmla="*/ 2147483647 h 529"/>
              <a:gd name="T6" fmla="*/ 2147483647 w 1434"/>
              <a:gd name="T7" fmla="*/ 2147483647 h 529"/>
              <a:gd name="T8" fmla="*/ 2147483647 w 1434"/>
              <a:gd name="T9" fmla="*/ 2147483647 h 529"/>
              <a:gd name="T10" fmla="*/ 2147483647 w 1434"/>
              <a:gd name="T11" fmla="*/ 2147483647 h 529"/>
              <a:gd name="T12" fmla="*/ 2147483647 w 1434"/>
              <a:gd name="T13" fmla="*/ 2147483647 h 529"/>
              <a:gd name="T14" fmla="*/ 2147483647 w 1434"/>
              <a:gd name="T15" fmla="*/ 2147483647 h 529"/>
              <a:gd name="T16" fmla="*/ 2147483647 w 1434"/>
              <a:gd name="T17" fmla="*/ 2147483647 h 529"/>
              <a:gd name="T18" fmla="*/ 2147483647 w 1434"/>
              <a:gd name="T19" fmla="*/ 2147483647 h 529"/>
              <a:gd name="T20" fmla="*/ 2147483647 w 1434"/>
              <a:gd name="T21" fmla="*/ 2147483647 h 529"/>
              <a:gd name="T22" fmla="*/ 2147483647 w 1434"/>
              <a:gd name="T23" fmla="*/ 2147483647 h 529"/>
              <a:gd name="T24" fmla="*/ 2147483647 w 1434"/>
              <a:gd name="T25" fmla="*/ 2147483647 h 529"/>
              <a:gd name="T26" fmla="*/ 2147483647 w 1434"/>
              <a:gd name="T27" fmla="*/ 2147483647 h 529"/>
              <a:gd name="T28" fmla="*/ 2147483647 w 1434"/>
              <a:gd name="T29" fmla="*/ 2147483647 h 529"/>
              <a:gd name="T30" fmla="*/ 2147483647 w 1434"/>
              <a:gd name="T31" fmla="*/ 2147483647 h 529"/>
              <a:gd name="T32" fmla="*/ 2147483647 w 1434"/>
              <a:gd name="T33" fmla="*/ 2147483647 h 529"/>
              <a:gd name="T34" fmla="*/ 2147483647 w 1434"/>
              <a:gd name="T35" fmla="*/ 2147483647 h 529"/>
              <a:gd name="T36" fmla="*/ 2147483647 w 1434"/>
              <a:gd name="T37" fmla="*/ 2147483647 h 529"/>
              <a:gd name="T38" fmla="*/ 2147483647 w 1434"/>
              <a:gd name="T39" fmla="*/ 2147483647 h 529"/>
              <a:gd name="T40" fmla="*/ 2147483647 w 1434"/>
              <a:gd name="T41" fmla="*/ 2147483647 h 529"/>
              <a:gd name="T42" fmla="*/ 2147483647 w 1434"/>
              <a:gd name="T43" fmla="*/ 2147483647 h 529"/>
              <a:gd name="T44" fmla="*/ 2147483647 w 1434"/>
              <a:gd name="T45" fmla="*/ 2147483647 h 529"/>
              <a:gd name="T46" fmla="*/ 2147483647 w 1434"/>
              <a:gd name="T47" fmla="*/ 2147483647 h 529"/>
              <a:gd name="T48" fmla="*/ 2147483647 w 1434"/>
              <a:gd name="T49" fmla="*/ 2147483647 h 529"/>
              <a:gd name="T50" fmla="*/ 2147483647 w 1434"/>
              <a:gd name="T51" fmla="*/ 2147483647 h 529"/>
              <a:gd name="T52" fmla="*/ 2147483647 w 1434"/>
              <a:gd name="T53" fmla="*/ 2147483647 h 529"/>
              <a:gd name="T54" fmla="*/ 2147483647 w 1434"/>
              <a:gd name="T55" fmla="*/ 2147483647 h 529"/>
              <a:gd name="T56" fmla="*/ 2147483647 w 1434"/>
              <a:gd name="T57" fmla="*/ 2147483647 h 529"/>
              <a:gd name="T58" fmla="*/ 2147483647 w 1434"/>
              <a:gd name="T59" fmla="*/ 2147483647 h 529"/>
              <a:gd name="T60" fmla="*/ 2147483647 w 1434"/>
              <a:gd name="T61" fmla="*/ 2147483647 h 529"/>
              <a:gd name="T62" fmla="*/ 2147483647 w 1434"/>
              <a:gd name="T63" fmla="*/ 2147483647 h 529"/>
              <a:gd name="T64" fmla="*/ 2147483647 w 1434"/>
              <a:gd name="T65" fmla="*/ 2147483647 h 529"/>
              <a:gd name="T66" fmla="*/ 2147483647 w 1434"/>
              <a:gd name="T67" fmla="*/ 2147483647 h 529"/>
              <a:gd name="T68" fmla="*/ 2147483647 w 1434"/>
              <a:gd name="T69" fmla="*/ 2147483647 h 529"/>
              <a:gd name="T70" fmla="*/ 2147483647 w 1434"/>
              <a:gd name="T71" fmla="*/ 2147483647 h 529"/>
              <a:gd name="T72" fmla="*/ 2147483647 w 1434"/>
              <a:gd name="T73" fmla="*/ 2147483647 h 529"/>
              <a:gd name="T74" fmla="*/ 2147483647 w 1434"/>
              <a:gd name="T75" fmla="*/ 2147483647 h 529"/>
              <a:gd name="T76" fmla="*/ 2147483647 w 1434"/>
              <a:gd name="T77" fmla="*/ 2147483647 h 529"/>
              <a:gd name="T78" fmla="*/ 2147483647 w 1434"/>
              <a:gd name="T79" fmla="*/ 2147483647 h 529"/>
              <a:gd name="T80" fmla="*/ 2147483647 w 1434"/>
              <a:gd name="T81" fmla="*/ 2147483647 h 529"/>
              <a:gd name="T82" fmla="*/ 2147483647 w 1434"/>
              <a:gd name="T83" fmla="*/ 2147483647 h 529"/>
              <a:gd name="T84" fmla="*/ 2147483647 w 1434"/>
              <a:gd name="T85" fmla="*/ 2147483647 h 529"/>
              <a:gd name="T86" fmla="*/ 2147483647 w 1434"/>
              <a:gd name="T87" fmla="*/ 2147483647 h 529"/>
              <a:gd name="T88" fmla="*/ 2147483647 w 1434"/>
              <a:gd name="T89" fmla="*/ 2147483647 h 529"/>
              <a:gd name="T90" fmla="*/ 2147483647 w 1434"/>
              <a:gd name="T91" fmla="*/ 2147483647 h 529"/>
              <a:gd name="T92" fmla="*/ 2147483647 w 1434"/>
              <a:gd name="T93" fmla="*/ 2147483647 h 529"/>
              <a:gd name="T94" fmla="*/ 2147483647 w 1434"/>
              <a:gd name="T95" fmla="*/ 2147483647 h 529"/>
              <a:gd name="T96" fmla="*/ 2147483647 w 1434"/>
              <a:gd name="T97" fmla="*/ 2147483647 h 529"/>
              <a:gd name="T98" fmla="*/ 2147483647 w 1434"/>
              <a:gd name="T99" fmla="*/ 2147483647 h 529"/>
              <a:gd name="T100" fmla="*/ 2147483647 w 1434"/>
              <a:gd name="T101" fmla="*/ 2147483647 h 529"/>
              <a:gd name="T102" fmla="*/ 2147483647 w 1434"/>
              <a:gd name="T103" fmla="*/ 2147483647 h 529"/>
              <a:gd name="T104" fmla="*/ 2147483647 w 1434"/>
              <a:gd name="T105" fmla="*/ 2147483647 h 529"/>
              <a:gd name="T106" fmla="*/ 2147483647 w 1434"/>
              <a:gd name="T107" fmla="*/ 2147483647 h 529"/>
              <a:gd name="T108" fmla="*/ 2147483647 w 1434"/>
              <a:gd name="T109" fmla="*/ 2147483647 h 529"/>
              <a:gd name="T110" fmla="*/ 2147483647 w 1434"/>
              <a:gd name="T111" fmla="*/ 2147483647 h 529"/>
              <a:gd name="T112" fmla="*/ 2147483647 w 1434"/>
              <a:gd name="T113" fmla="*/ 2147483647 h 529"/>
              <a:gd name="T114" fmla="*/ 2147483647 w 1434"/>
              <a:gd name="T115" fmla="*/ 2147483647 h 529"/>
              <a:gd name="T116" fmla="*/ 2147483647 w 1434"/>
              <a:gd name="T117" fmla="*/ 2147483647 h 529"/>
              <a:gd name="T118" fmla="*/ 2147483647 w 1434"/>
              <a:gd name="T119" fmla="*/ 0 h 529"/>
              <a:gd name="T120" fmla="*/ 2147483647 w 1434"/>
              <a:gd name="T121" fmla="*/ 0 h 52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434"/>
              <a:gd name="T184" fmla="*/ 0 h 529"/>
              <a:gd name="T185" fmla="*/ 1434 w 1434"/>
              <a:gd name="T186" fmla="*/ 529 h 52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434" h="529">
                <a:moveTo>
                  <a:pt x="0" y="529"/>
                </a:moveTo>
                <a:lnTo>
                  <a:pt x="0" y="529"/>
                </a:lnTo>
                <a:lnTo>
                  <a:pt x="3" y="529"/>
                </a:lnTo>
                <a:lnTo>
                  <a:pt x="3" y="516"/>
                </a:lnTo>
                <a:lnTo>
                  <a:pt x="6" y="516"/>
                </a:lnTo>
                <a:lnTo>
                  <a:pt x="6" y="496"/>
                </a:lnTo>
                <a:lnTo>
                  <a:pt x="8" y="496"/>
                </a:lnTo>
                <a:lnTo>
                  <a:pt x="8" y="488"/>
                </a:lnTo>
                <a:lnTo>
                  <a:pt x="11" y="488"/>
                </a:lnTo>
                <a:lnTo>
                  <a:pt x="11" y="484"/>
                </a:lnTo>
                <a:lnTo>
                  <a:pt x="14" y="484"/>
                </a:lnTo>
                <a:lnTo>
                  <a:pt x="14" y="476"/>
                </a:lnTo>
                <a:lnTo>
                  <a:pt x="16" y="476"/>
                </a:lnTo>
                <a:lnTo>
                  <a:pt x="16" y="471"/>
                </a:lnTo>
                <a:lnTo>
                  <a:pt x="19" y="471"/>
                </a:lnTo>
                <a:lnTo>
                  <a:pt x="19" y="467"/>
                </a:lnTo>
                <a:lnTo>
                  <a:pt x="22" y="467"/>
                </a:lnTo>
                <a:lnTo>
                  <a:pt x="22" y="465"/>
                </a:lnTo>
                <a:lnTo>
                  <a:pt x="24" y="465"/>
                </a:lnTo>
                <a:lnTo>
                  <a:pt x="24" y="459"/>
                </a:lnTo>
                <a:lnTo>
                  <a:pt x="27" y="459"/>
                </a:lnTo>
                <a:lnTo>
                  <a:pt x="27" y="455"/>
                </a:lnTo>
                <a:lnTo>
                  <a:pt x="30" y="455"/>
                </a:lnTo>
                <a:lnTo>
                  <a:pt x="30" y="452"/>
                </a:lnTo>
                <a:lnTo>
                  <a:pt x="32" y="452"/>
                </a:lnTo>
                <a:lnTo>
                  <a:pt x="32" y="448"/>
                </a:lnTo>
                <a:lnTo>
                  <a:pt x="35" y="448"/>
                </a:lnTo>
                <a:lnTo>
                  <a:pt x="35" y="441"/>
                </a:lnTo>
                <a:lnTo>
                  <a:pt x="38" y="441"/>
                </a:lnTo>
                <a:lnTo>
                  <a:pt x="38" y="436"/>
                </a:lnTo>
                <a:lnTo>
                  <a:pt x="40" y="436"/>
                </a:lnTo>
                <a:lnTo>
                  <a:pt x="40" y="435"/>
                </a:lnTo>
                <a:lnTo>
                  <a:pt x="43" y="435"/>
                </a:lnTo>
                <a:lnTo>
                  <a:pt x="46" y="435"/>
                </a:lnTo>
                <a:lnTo>
                  <a:pt x="48" y="435"/>
                </a:lnTo>
                <a:lnTo>
                  <a:pt x="48" y="431"/>
                </a:lnTo>
                <a:lnTo>
                  <a:pt x="51" y="431"/>
                </a:lnTo>
                <a:lnTo>
                  <a:pt x="51" y="426"/>
                </a:lnTo>
                <a:lnTo>
                  <a:pt x="54" y="426"/>
                </a:lnTo>
                <a:lnTo>
                  <a:pt x="54" y="424"/>
                </a:lnTo>
                <a:lnTo>
                  <a:pt x="56" y="424"/>
                </a:lnTo>
                <a:lnTo>
                  <a:pt x="56" y="422"/>
                </a:lnTo>
                <a:lnTo>
                  <a:pt x="59" y="422"/>
                </a:lnTo>
                <a:lnTo>
                  <a:pt x="59" y="419"/>
                </a:lnTo>
                <a:lnTo>
                  <a:pt x="61" y="419"/>
                </a:lnTo>
                <a:lnTo>
                  <a:pt x="61" y="418"/>
                </a:lnTo>
                <a:lnTo>
                  <a:pt x="64" y="418"/>
                </a:lnTo>
                <a:lnTo>
                  <a:pt x="64" y="416"/>
                </a:lnTo>
                <a:lnTo>
                  <a:pt x="67" y="416"/>
                </a:lnTo>
                <a:lnTo>
                  <a:pt x="67" y="413"/>
                </a:lnTo>
                <a:lnTo>
                  <a:pt x="69" y="413"/>
                </a:lnTo>
                <a:lnTo>
                  <a:pt x="75" y="413"/>
                </a:lnTo>
                <a:lnTo>
                  <a:pt x="75" y="411"/>
                </a:lnTo>
                <a:lnTo>
                  <a:pt x="77" y="411"/>
                </a:lnTo>
                <a:lnTo>
                  <a:pt x="77" y="408"/>
                </a:lnTo>
                <a:lnTo>
                  <a:pt x="80" y="408"/>
                </a:lnTo>
                <a:lnTo>
                  <a:pt x="85" y="408"/>
                </a:lnTo>
                <a:lnTo>
                  <a:pt x="85" y="407"/>
                </a:lnTo>
                <a:lnTo>
                  <a:pt x="88" y="407"/>
                </a:lnTo>
                <a:lnTo>
                  <a:pt x="91" y="407"/>
                </a:lnTo>
                <a:lnTo>
                  <a:pt x="91" y="406"/>
                </a:lnTo>
                <a:lnTo>
                  <a:pt x="93" y="406"/>
                </a:lnTo>
                <a:lnTo>
                  <a:pt x="93" y="405"/>
                </a:lnTo>
                <a:lnTo>
                  <a:pt x="96" y="405"/>
                </a:lnTo>
                <a:lnTo>
                  <a:pt x="96" y="403"/>
                </a:lnTo>
                <a:lnTo>
                  <a:pt x="99" y="403"/>
                </a:lnTo>
                <a:lnTo>
                  <a:pt x="99" y="398"/>
                </a:lnTo>
                <a:lnTo>
                  <a:pt x="101" y="398"/>
                </a:lnTo>
                <a:lnTo>
                  <a:pt x="101" y="395"/>
                </a:lnTo>
                <a:lnTo>
                  <a:pt x="104" y="395"/>
                </a:lnTo>
                <a:lnTo>
                  <a:pt x="104" y="394"/>
                </a:lnTo>
                <a:lnTo>
                  <a:pt x="107" y="394"/>
                </a:lnTo>
                <a:lnTo>
                  <a:pt x="107" y="393"/>
                </a:lnTo>
                <a:lnTo>
                  <a:pt x="109" y="393"/>
                </a:lnTo>
                <a:lnTo>
                  <a:pt x="112" y="393"/>
                </a:lnTo>
                <a:lnTo>
                  <a:pt x="112" y="390"/>
                </a:lnTo>
                <a:lnTo>
                  <a:pt x="115" y="390"/>
                </a:lnTo>
                <a:lnTo>
                  <a:pt x="115" y="389"/>
                </a:lnTo>
                <a:lnTo>
                  <a:pt x="117" y="389"/>
                </a:lnTo>
                <a:lnTo>
                  <a:pt x="117" y="388"/>
                </a:lnTo>
                <a:lnTo>
                  <a:pt x="120" y="388"/>
                </a:lnTo>
                <a:lnTo>
                  <a:pt x="120" y="387"/>
                </a:lnTo>
                <a:lnTo>
                  <a:pt x="123" y="387"/>
                </a:lnTo>
                <a:lnTo>
                  <a:pt x="123" y="386"/>
                </a:lnTo>
                <a:lnTo>
                  <a:pt x="125" y="386"/>
                </a:lnTo>
                <a:lnTo>
                  <a:pt x="128" y="386"/>
                </a:lnTo>
                <a:lnTo>
                  <a:pt x="130" y="386"/>
                </a:lnTo>
                <a:lnTo>
                  <a:pt x="130" y="385"/>
                </a:lnTo>
                <a:lnTo>
                  <a:pt x="133" y="385"/>
                </a:lnTo>
                <a:lnTo>
                  <a:pt x="133" y="384"/>
                </a:lnTo>
                <a:lnTo>
                  <a:pt x="136" y="384"/>
                </a:lnTo>
                <a:lnTo>
                  <a:pt x="136" y="383"/>
                </a:lnTo>
                <a:lnTo>
                  <a:pt x="138" y="383"/>
                </a:lnTo>
                <a:lnTo>
                  <a:pt x="138" y="382"/>
                </a:lnTo>
                <a:lnTo>
                  <a:pt x="141" y="382"/>
                </a:lnTo>
                <a:lnTo>
                  <a:pt x="141" y="380"/>
                </a:lnTo>
                <a:lnTo>
                  <a:pt x="144" y="380"/>
                </a:lnTo>
                <a:lnTo>
                  <a:pt x="144" y="377"/>
                </a:lnTo>
                <a:lnTo>
                  <a:pt x="146" y="377"/>
                </a:lnTo>
                <a:lnTo>
                  <a:pt x="146" y="376"/>
                </a:lnTo>
                <a:lnTo>
                  <a:pt x="149" y="376"/>
                </a:lnTo>
                <a:lnTo>
                  <a:pt x="149" y="375"/>
                </a:lnTo>
                <a:lnTo>
                  <a:pt x="152" y="375"/>
                </a:lnTo>
                <a:lnTo>
                  <a:pt x="152" y="374"/>
                </a:lnTo>
                <a:lnTo>
                  <a:pt x="154" y="374"/>
                </a:lnTo>
                <a:lnTo>
                  <a:pt x="157" y="374"/>
                </a:lnTo>
                <a:lnTo>
                  <a:pt x="157" y="373"/>
                </a:lnTo>
                <a:lnTo>
                  <a:pt x="160" y="373"/>
                </a:lnTo>
                <a:lnTo>
                  <a:pt x="160" y="372"/>
                </a:lnTo>
                <a:lnTo>
                  <a:pt x="162" y="372"/>
                </a:lnTo>
                <a:lnTo>
                  <a:pt x="162" y="371"/>
                </a:lnTo>
                <a:lnTo>
                  <a:pt x="168" y="371"/>
                </a:lnTo>
                <a:lnTo>
                  <a:pt x="168" y="370"/>
                </a:lnTo>
                <a:lnTo>
                  <a:pt x="173" y="370"/>
                </a:lnTo>
                <a:lnTo>
                  <a:pt x="173" y="368"/>
                </a:lnTo>
                <a:lnTo>
                  <a:pt x="176" y="368"/>
                </a:lnTo>
                <a:lnTo>
                  <a:pt x="176" y="367"/>
                </a:lnTo>
                <a:lnTo>
                  <a:pt x="178" y="367"/>
                </a:lnTo>
                <a:lnTo>
                  <a:pt x="178" y="366"/>
                </a:lnTo>
                <a:lnTo>
                  <a:pt x="181" y="366"/>
                </a:lnTo>
                <a:lnTo>
                  <a:pt x="181" y="365"/>
                </a:lnTo>
                <a:lnTo>
                  <a:pt x="184" y="365"/>
                </a:lnTo>
                <a:lnTo>
                  <a:pt x="186" y="365"/>
                </a:lnTo>
                <a:lnTo>
                  <a:pt x="186" y="363"/>
                </a:lnTo>
                <a:lnTo>
                  <a:pt x="189" y="363"/>
                </a:lnTo>
                <a:lnTo>
                  <a:pt x="189" y="362"/>
                </a:lnTo>
                <a:lnTo>
                  <a:pt x="192" y="362"/>
                </a:lnTo>
                <a:lnTo>
                  <a:pt x="192" y="359"/>
                </a:lnTo>
                <a:lnTo>
                  <a:pt x="197" y="359"/>
                </a:lnTo>
                <a:lnTo>
                  <a:pt x="199" y="359"/>
                </a:lnTo>
                <a:lnTo>
                  <a:pt x="199" y="357"/>
                </a:lnTo>
                <a:lnTo>
                  <a:pt x="202" y="357"/>
                </a:lnTo>
                <a:lnTo>
                  <a:pt x="202" y="355"/>
                </a:lnTo>
                <a:lnTo>
                  <a:pt x="205" y="355"/>
                </a:lnTo>
                <a:lnTo>
                  <a:pt x="205" y="354"/>
                </a:lnTo>
                <a:lnTo>
                  <a:pt x="207" y="354"/>
                </a:lnTo>
                <a:lnTo>
                  <a:pt x="207" y="352"/>
                </a:lnTo>
                <a:lnTo>
                  <a:pt x="210" y="352"/>
                </a:lnTo>
                <a:lnTo>
                  <a:pt x="210" y="351"/>
                </a:lnTo>
                <a:lnTo>
                  <a:pt x="215" y="351"/>
                </a:lnTo>
                <a:lnTo>
                  <a:pt x="218" y="351"/>
                </a:lnTo>
                <a:lnTo>
                  <a:pt x="218" y="347"/>
                </a:lnTo>
                <a:lnTo>
                  <a:pt x="223" y="347"/>
                </a:lnTo>
                <a:lnTo>
                  <a:pt x="223" y="342"/>
                </a:lnTo>
                <a:lnTo>
                  <a:pt x="226" y="342"/>
                </a:lnTo>
                <a:lnTo>
                  <a:pt x="226" y="340"/>
                </a:lnTo>
                <a:lnTo>
                  <a:pt x="229" y="340"/>
                </a:lnTo>
                <a:lnTo>
                  <a:pt x="229" y="338"/>
                </a:lnTo>
                <a:lnTo>
                  <a:pt x="231" y="338"/>
                </a:lnTo>
                <a:lnTo>
                  <a:pt x="231" y="337"/>
                </a:lnTo>
                <a:lnTo>
                  <a:pt x="237" y="337"/>
                </a:lnTo>
                <a:lnTo>
                  <a:pt x="237" y="336"/>
                </a:lnTo>
                <a:lnTo>
                  <a:pt x="239" y="336"/>
                </a:lnTo>
                <a:lnTo>
                  <a:pt x="239" y="334"/>
                </a:lnTo>
                <a:lnTo>
                  <a:pt x="242" y="334"/>
                </a:lnTo>
                <a:lnTo>
                  <a:pt x="245" y="334"/>
                </a:lnTo>
                <a:lnTo>
                  <a:pt x="245" y="332"/>
                </a:lnTo>
                <a:lnTo>
                  <a:pt x="247" y="332"/>
                </a:lnTo>
                <a:lnTo>
                  <a:pt x="247" y="331"/>
                </a:lnTo>
                <a:lnTo>
                  <a:pt x="250" y="331"/>
                </a:lnTo>
                <a:lnTo>
                  <a:pt x="250" y="330"/>
                </a:lnTo>
                <a:lnTo>
                  <a:pt x="253" y="330"/>
                </a:lnTo>
                <a:lnTo>
                  <a:pt x="258" y="330"/>
                </a:lnTo>
                <a:lnTo>
                  <a:pt x="258" y="324"/>
                </a:lnTo>
                <a:lnTo>
                  <a:pt x="261" y="324"/>
                </a:lnTo>
                <a:lnTo>
                  <a:pt x="263" y="324"/>
                </a:lnTo>
                <a:lnTo>
                  <a:pt x="263" y="322"/>
                </a:lnTo>
                <a:lnTo>
                  <a:pt x="266" y="322"/>
                </a:lnTo>
                <a:lnTo>
                  <a:pt x="266" y="318"/>
                </a:lnTo>
                <a:lnTo>
                  <a:pt x="268" y="318"/>
                </a:lnTo>
                <a:lnTo>
                  <a:pt x="268" y="316"/>
                </a:lnTo>
                <a:lnTo>
                  <a:pt x="271" y="316"/>
                </a:lnTo>
                <a:lnTo>
                  <a:pt x="271" y="314"/>
                </a:lnTo>
                <a:lnTo>
                  <a:pt x="274" y="314"/>
                </a:lnTo>
                <a:lnTo>
                  <a:pt x="274" y="313"/>
                </a:lnTo>
                <a:lnTo>
                  <a:pt x="276" y="313"/>
                </a:lnTo>
                <a:lnTo>
                  <a:pt x="276" y="310"/>
                </a:lnTo>
                <a:lnTo>
                  <a:pt x="279" y="310"/>
                </a:lnTo>
                <a:lnTo>
                  <a:pt x="279" y="308"/>
                </a:lnTo>
                <a:lnTo>
                  <a:pt x="282" y="308"/>
                </a:lnTo>
                <a:lnTo>
                  <a:pt x="282" y="307"/>
                </a:lnTo>
                <a:lnTo>
                  <a:pt x="284" y="307"/>
                </a:lnTo>
                <a:lnTo>
                  <a:pt x="284" y="305"/>
                </a:lnTo>
                <a:lnTo>
                  <a:pt x="287" y="305"/>
                </a:lnTo>
                <a:lnTo>
                  <a:pt x="287" y="302"/>
                </a:lnTo>
                <a:lnTo>
                  <a:pt x="295" y="302"/>
                </a:lnTo>
                <a:lnTo>
                  <a:pt x="295" y="301"/>
                </a:lnTo>
                <a:lnTo>
                  <a:pt x="298" y="301"/>
                </a:lnTo>
                <a:lnTo>
                  <a:pt x="300" y="301"/>
                </a:lnTo>
                <a:lnTo>
                  <a:pt x="300" y="300"/>
                </a:lnTo>
                <a:lnTo>
                  <a:pt x="303" y="300"/>
                </a:lnTo>
                <a:lnTo>
                  <a:pt x="303" y="299"/>
                </a:lnTo>
                <a:lnTo>
                  <a:pt x="306" y="299"/>
                </a:lnTo>
                <a:lnTo>
                  <a:pt x="306" y="297"/>
                </a:lnTo>
                <a:lnTo>
                  <a:pt x="308" y="297"/>
                </a:lnTo>
                <a:lnTo>
                  <a:pt x="308" y="296"/>
                </a:lnTo>
                <a:lnTo>
                  <a:pt x="311" y="296"/>
                </a:lnTo>
                <a:lnTo>
                  <a:pt x="311" y="294"/>
                </a:lnTo>
                <a:lnTo>
                  <a:pt x="314" y="294"/>
                </a:lnTo>
                <a:lnTo>
                  <a:pt x="314" y="293"/>
                </a:lnTo>
                <a:lnTo>
                  <a:pt x="316" y="293"/>
                </a:lnTo>
                <a:lnTo>
                  <a:pt x="316" y="287"/>
                </a:lnTo>
                <a:lnTo>
                  <a:pt x="319" y="287"/>
                </a:lnTo>
                <a:lnTo>
                  <a:pt x="319" y="285"/>
                </a:lnTo>
                <a:lnTo>
                  <a:pt x="322" y="285"/>
                </a:lnTo>
                <a:lnTo>
                  <a:pt x="322" y="283"/>
                </a:lnTo>
                <a:lnTo>
                  <a:pt x="324" y="283"/>
                </a:lnTo>
                <a:lnTo>
                  <a:pt x="324" y="280"/>
                </a:lnTo>
                <a:lnTo>
                  <a:pt x="327" y="280"/>
                </a:lnTo>
                <a:lnTo>
                  <a:pt x="327" y="277"/>
                </a:lnTo>
                <a:lnTo>
                  <a:pt x="330" y="277"/>
                </a:lnTo>
                <a:lnTo>
                  <a:pt x="330" y="272"/>
                </a:lnTo>
                <a:lnTo>
                  <a:pt x="332" y="272"/>
                </a:lnTo>
                <a:lnTo>
                  <a:pt x="332" y="271"/>
                </a:lnTo>
                <a:lnTo>
                  <a:pt x="335" y="271"/>
                </a:lnTo>
                <a:lnTo>
                  <a:pt x="335" y="270"/>
                </a:lnTo>
                <a:lnTo>
                  <a:pt x="337" y="270"/>
                </a:lnTo>
                <a:lnTo>
                  <a:pt x="340" y="270"/>
                </a:lnTo>
                <a:lnTo>
                  <a:pt x="340" y="269"/>
                </a:lnTo>
                <a:lnTo>
                  <a:pt x="343" y="269"/>
                </a:lnTo>
                <a:lnTo>
                  <a:pt x="343" y="268"/>
                </a:lnTo>
                <a:lnTo>
                  <a:pt x="345" y="268"/>
                </a:lnTo>
                <a:lnTo>
                  <a:pt x="351" y="268"/>
                </a:lnTo>
                <a:lnTo>
                  <a:pt x="353" y="268"/>
                </a:lnTo>
                <a:lnTo>
                  <a:pt x="353" y="266"/>
                </a:lnTo>
                <a:lnTo>
                  <a:pt x="356" y="266"/>
                </a:lnTo>
                <a:lnTo>
                  <a:pt x="359" y="266"/>
                </a:lnTo>
                <a:lnTo>
                  <a:pt x="359" y="265"/>
                </a:lnTo>
                <a:lnTo>
                  <a:pt x="361" y="265"/>
                </a:lnTo>
                <a:lnTo>
                  <a:pt x="361" y="264"/>
                </a:lnTo>
                <a:lnTo>
                  <a:pt x="364" y="264"/>
                </a:lnTo>
                <a:lnTo>
                  <a:pt x="367" y="264"/>
                </a:lnTo>
                <a:lnTo>
                  <a:pt x="369" y="264"/>
                </a:lnTo>
                <a:lnTo>
                  <a:pt x="369" y="262"/>
                </a:lnTo>
                <a:lnTo>
                  <a:pt x="372" y="262"/>
                </a:lnTo>
                <a:lnTo>
                  <a:pt x="375" y="262"/>
                </a:lnTo>
                <a:lnTo>
                  <a:pt x="377" y="262"/>
                </a:lnTo>
                <a:lnTo>
                  <a:pt x="377" y="261"/>
                </a:lnTo>
                <a:lnTo>
                  <a:pt x="380" y="261"/>
                </a:lnTo>
                <a:lnTo>
                  <a:pt x="385" y="261"/>
                </a:lnTo>
                <a:lnTo>
                  <a:pt x="388" y="261"/>
                </a:lnTo>
                <a:lnTo>
                  <a:pt x="388" y="260"/>
                </a:lnTo>
                <a:lnTo>
                  <a:pt x="391" y="260"/>
                </a:lnTo>
                <a:lnTo>
                  <a:pt x="391" y="259"/>
                </a:lnTo>
                <a:lnTo>
                  <a:pt x="393" y="259"/>
                </a:lnTo>
                <a:lnTo>
                  <a:pt x="396" y="259"/>
                </a:lnTo>
                <a:lnTo>
                  <a:pt x="396" y="258"/>
                </a:lnTo>
                <a:lnTo>
                  <a:pt x="399" y="258"/>
                </a:lnTo>
                <a:lnTo>
                  <a:pt x="399" y="257"/>
                </a:lnTo>
                <a:lnTo>
                  <a:pt x="401" y="257"/>
                </a:lnTo>
                <a:lnTo>
                  <a:pt x="404" y="257"/>
                </a:lnTo>
                <a:lnTo>
                  <a:pt x="404" y="256"/>
                </a:lnTo>
                <a:lnTo>
                  <a:pt x="406" y="256"/>
                </a:lnTo>
                <a:lnTo>
                  <a:pt x="406" y="254"/>
                </a:lnTo>
                <a:lnTo>
                  <a:pt x="409" y="254"/>
                </a:lnTo>
                <a:lnTo>
                  <a:pt x="412" y="254"/>
                </a:lnTo>
                <a:lnTo>
                  <a:pt x="414" y="254"/>
                </a:lnTo>
                <a:lnTo>
                  <a:pt x="417" y="254"/>
                </a:lnTo>
                <a:lnTo>
                  <a:pt x="417" y="251"/>
                </a:lnTo>
                <a:lnTo>
                  <a:pt x="422" y="251"/>
                </a:lnTo>
                <a:lnTo>
                  <a:pt x="425" y="251"/>
                </a:lnTo>
                <a:lnTo>
                  <a:pt x="428" y="251"/>
                </a:lnTo>
                <a:lnTo>
                  <a:pt x="430" y="251"/>
                </a:lnTo>
                <a:lnTo>
                  <a:pt x="433" y="251"/>
                </a:lnTo>
                <a:lnTo>
                  <a:pt x="433" y="250"/>
                </a:lnTo>
                <a:lnTo>
                  <a:pt x="436" y="250"/>
                </a:lnTo>
                <a:lnTo>
                  <a:pt x="436" y="249"/>
                </a:lnTo>
                <a:lnTo>
                  <a:pt x="438" y="249"/>
                </a:lnTo>
                <a:lnTo>
                  <a:pt x="441" y="249"/>
                </a:lnTo>
                <a:lnTo>
                  <a:pt x="441" y="248"/>
                </a:lnTo>
                <a:lnTo>
                  <a:pt x="444" y="248"/>
                </a:lnTo>
                <a:lnTo>
                  <a:pt x="446" y="248"/>
                </a:lnTo>
                <a:lnTo>
                  <a:pt x="446" y="247"/>
                </a:lnTo>
                <a:lnTo>
                  <a:pt x="449" y="247"/>
                </a:lnTo>
                <a:lnTo>
                  <a:pt x="452" y="247"/>
                </a:lnTo>
                <a:lnTo>
                  <a:pt x="452" y="246"/>
                </a:lnTo>
                <a:lnTo>
                  <a:pt x="454" y="246"/>
                </a:lnTo>
                <a:lnTo>
                  <a:pt x="454" y="243"/>
                </a:lnTo>
                <a:lnTo>
                  <a:pt x="457" y="243"/>
                </a:lnTo>
                <a:lnTo>
                  <a:pt x="460" y="243"/>
                </a:lnTo>
                <a:lnTo>
                  <a:pt x="462" y="243"/>
                </a:lnTo>
                <a:lnTo>
                  <a:pt x="462" y="242"/>
                </a:lnTo>
                <a:lnTo>
                  <a:pt x="465" y="242"/>
                </a:lnTo>
                <a:lnTo>
                  <a:pt x="468" y="242"/>
                </a:lnTo>
                <a:lnTo>
                  <a:pt x="468" y="240"/>
                </a:lnTo>
                <a:lnTo>
                  <a:pt x="470" y="240"/>
                </a:lnTo>
                <a:lnTo>
                  <a:pt x="470" y="237"/>
                </a:lnTo>
                <a:lnTo>
                  <a:pt x="473" y="237"/>
                </a:lnTo>
                <a:lnTo>
                  <a:pt x="475" y="237"/>
                </a:lnTo>
                <a:lnTo>
                  <a:pt x="475" y="235"/>
                </a:lnTo>
                <a:lnTo>
                  <a:pt x="478" y="235"/>
                </a:lnTo>
                <a:lnTo>
                  <a:pt x="478" y="232"/>
                </a:lnTo>
                <a:lnTo>
                  <a:pt x="481" y="232"/>
                </a:lnTo>
                <a:lnTo>
                  <a:pt x="481" y="229"/>
                </a:lnTo>
                <a:lnTo>
                  <a:pt x="483" y="229"/>
                </a:lnTo>
                <a:lnTo>
                  <a:pt x="483" y="228"/>
                </a:lnTo>
                <a:lnTo>
                  <a:pt x="486" y="228"/>
                </a:lnTo>
                <a:lnTo>
                  <a:pt x="489" y="228"/>
                </a:lnTo>
                <a:lnTo>
                  <a:pt x="491" y="228"/>
                </a:lnTo>
                <a:lnTo>
                  <a:pt x="491" y="227"/>
                </a:lnTo>
                <a:lnTo>
                  <a:pt x="494" y="227"/>
                </a:lnTo>
                <a:lnTo>
                  <a:pt x="494" y="226"/>
                </a:lnTo>
                <a:lnTo>
                  <a:pt x="497" y="226"/>
                </a:lnTo>
                <a:lnTo>
                  <a:pt x="499" y="226"/>
                </a:lnTo>
                <a:lnTo>
                  <a:pt x="499" y="225"/>
                </a:lnTo>
                <a:lnTo>
                  <a:pt x="502" y="225"/>
                </a:lnTo>
                <a:lnTo>
                  <a:pt x="502" y="224"/>
                </a:lnTo>
                <a:lnTo>
                  <a:pt x="505" y="224"/>
                </a:lnTo>
                <a:lnTo>
                  <a:pt x="507" y="224"/>
                </a:lnTo>
                <a:lnTo>
                  <a:pt x="510" y="224"/>
                </a:lnTo>
                <a:lnTo>
                  <a:pt x="513" y="224"/>
                </a:lnTo>
                <a:lnTo>
                  <a:pt x="513" y="223"/>
                </a:lnTo>
                <a:lnTo>
                  <a:pt x="515" y="223"/>
                </a:lnTo>
                <a:lnTo>
                  <a:pt x="518" y="223"/>
                </a:lnTo>
                <a:lnTo>
                  <a:pt x="521" y="223"/>
                </a:lnTo>
                <a:lnTo>
                  <a:pt x="521" y="222"/>
                </a:lnTo>
                <a:lnTo>
                  <a:pt x="523" y="222"/>
                </a:lnTo>
                <a:lnTo>
                  <a:pt x="526" y="222"/>
                </a:lnTo>
                <a:lnTo>
                  <a:pt x="529" y="222"/>
                </a:lnTo>
                <a:lnTo>
                  <a:pt x="531" y="222"/>
                </a:lnTo>
                <a:lnTo>
                  <a:pt x="534" y="222"/>
                </a:lnTo>
                <a:lnTo>
                  <a:pt x="534" y="220"/>
                </a:lnTo>
                <a:lnTo>
                  <a:pt x="537" y="220"/>
                </a:lnTo>
                <a:lnTo>
                  <a:pt x="537" y="219"/>
                </a:lnTo>
                <a:lnTo>
                  <a:pt x="539" y="219"/>
                </a:lnTo>
                <a:lnTo>
                  <a:pt x="542" y="219"/>
                </a:lnTo>
                <a:lnTo>
                  <a:pt x="542" y="218"/>
                </a:lnTo>
                <a:lnTo>
                  <a:pt x="544" y="218"/>
                </a:lnTo>
                <a:lnTo>
                  <a:pt x="547" y="218"/>
                </a:lnTo>
                <a:lnTo>
                  <a:pt x="550" y="218"/>
                </a:lnTo>
                <a:lnTo>
                  <a:pt x="550" y="216"/>
                </a:lnTo>
                <a:lnTo>
                  <a:pt x="552" y="216"/>
                </a:lnTo>
                <a:lnTo>
                  <a:pt x="552" y="214"/>
                </a:lnTo>
                <a:lnTo>
                  <a:pt x="555" y="214"/>
                </a:lnTo>
                <a:lnTo>
                  <a:pt x="558" y="214"/>
                </a:lnTo>
                <a:lnTo>
                  <a:pt x="560" y="214"/>
                </a:lnTo>
                <a:lnTo>
                  <a:pt x="563" y="214"/>
                </a:lnTo>
                <a:lnTo>
                  <a:pt x="566" y="214"/>
                </a:lnTo>
                <a:lnTo>
                  <a:pt x="568" y="214"/>
                </a:lnTo>
                <a:lnTo>
                  <a:pt x="571" y="214"/>
                </a:lnTo>
                <a:lnTo>
                  <a:pt x="574" y="214"/>
                </a:lnTo>
                <a:lnTo>
                  <a:pt x="574" y="208"/>
                </a:lnTo>
                <a:lnTo>
                  <a:pt x="576" y="208"/>
                </a:lnTo>
                <a:lnTo>
                  <a:pt x="576" y="207"/>
                </a:lnTo>
                <a:lnTo>
                  <a:pt x="579" y="207"/>
                </a:lnTo>
                <a:lnTo>
                  <a:pt x="579" y="204"/>
                </a:lnTo>
                <a:lnTo>
                  <a:pt x="582" y="204"/>
                </a:lnTo>
                <a:lnTo>
                  <a:pt x="584" y="204"/>
                </a:lnTo>
                <a:lnTo>
                  <a:pt x="587" y="204"/>
                </a:lnTo>
                <a:lnTo>
                  <a:pt x="587" y="202"/>
                </a:lnTo>
                <a:lnTo>
                  <a:pt x="590" y="202"/>
                </a:lnTo>
                <a:lnTo>
                  <a:pt x="592" y="202"/>
                </a:lnTo>
                <a:lnTo>
                  <a:pt x="592" y="199"/>
                </a:lnTo>
                <a:lnTo>
                  <a:pt x="595" y="199"/>
                </a:lnTo>
                <a:lnTo>
                  <a:pt x="595" y="197"/>
                </a:lnTo>
                <a:lnTo>
                  <a:pt x="598" y="197"/>
                </a:lnTo>
                <a:lnTo>
                  <a:pt x="598" y="195"/>
                </a:lnTo>
                <a:lnTo>
                  <a:pt x="600" y="195"/>
                </a:lnTo>
                <a:lnTo>
                  <a:pt x="603" y="195"/>
                </a:lnTo>
                <a:lnTo>
                  <a:pt x="603" y="192"/>
                </a:lnTo>
                <a:lnTo>
                  <a:pt x="606" y="192"/>
                </a:lnTo>
                <a:lnTo>
                  <a:pt x="608" y="192"/>
                </a:lnTo>
                <a:lnTo>
                  <a:pt x="608" y="191"/>
                </a:lnTo>
                <a:lnTo>
                  <a:pt x="611" y="191"/>
                </a:lnTo>
                <a:lnTo>
                  <a:pt x="611" y="190"/>
                </a:lnTo>
                <a:lnTo>
                  <a:pt x="613" y="190"/>
                </a:lnTo>
                <a:lnTo>
                  <a:pt x="616" y="190"/>
                </a:lnTo>
                <a:lnTo>
                  <a:pt x="616" y="185"/>
                </a:lnTo>
                <a:lnTo>
                  <a:pt x="619" y="185"/>
                </a:lnTo>
                <a:lnTo>
                  <a:pt x="621" y="185"/>
                </a:lnTo>
                <a:lnTo>
                  <a:pt x="621" y="184"/>
                </a:lnTo>
                <a:lnTo>
                  <a:pt x="624" y="184"/>
                </a:lnTo>
                <a:lnTo>
                  <a:pt x="624" y="182"/>
                </a:lnTo>
                <a:lnTo>
                  <a:pt x="627" y="182"/>
                </a:lnTo>
                <a:lnTo>
                  <a:pt x="627" y="181"/>
                </a:lnTo>
                <a:lnTo>
                  <a:pt x="629" y="181"/>
                </a:lnTo>
                <a:lnTo>
                  <a:pt x="629" y="180"/>
                </a:lnTo>
                <a:lnTo>
                  <a:pt x="632" y="180"/>
                </a:lnTo>
                <a:lnTo>
                  <a:pt x="632" y="179"/>
                </a:lnTo>
                <a:lnTo>
                  <a:pt x="635" y="179"/>
                </a:lnTo>
                <a:lnTo>
                  <a:pt x="635" y="177"/>
                </a:lnTo>
                <a:lnTo>
                  <a:pt x="637" y="177"/>
                </a:lnTo>
                <a:lnTo>
                  <a:pt x="637" y="175"/>
                </a:lnTo>
                <a:lnTo>
                  <a:pt x="640" y="175"/>
                </a:lnTo>
                <a:lnTo>
                  <a:pt x="643" y="175"/>
                </a:lnTo>
                <a:lnTo>
                  <a:pt x="643" y="174"/>
                </a:lnTo>
                <a:lnTo>
                  <a:pt x="645" y="174"/>
                </a:lnTo>
                <a:lnTo>
                  <a:pt x="648" y="174"/>
                </a:lnTo>
                <a:lnTo>
                  <a:pt x="651" y="174"/>
                </a:lnTo>
                <a:lnTo>
                  <a:pt x="653" y="174"/>
                </a:lnTo>
                <a:lnTo>
                  <a:pt x="653" y="172"/>
                </a:lnTo>
                <a:lnTo>
                  <a:pt x="656" y="172"/>
                </a:lnTo>
                <a:lnTo>
                  <a:pt x="656" y="171"/>
                </a:lnTo>
                <a:lnTo>
                  <a:pt x="659" y="171"/>
                </a:lnTo>
                <a:lnTo>
                  <a:pt x="661" y="171"/>
                </a:lnTo>
                <a:lnTo>
                  <a:pt x="661" y="170"/>
                </a:lnTo>
                <a:lnTo>
                  <a:pt x="664" y="170"/>
                </a:lnTo>
                <a:lnTo>
                  <a:pt x="667" y="170"/>
                </a:lnTo>
                <a:lnTo>
                  <a:pt x="667" y="168"/>
                </a:lnTo>
                <a:lnTo>
                  <a:pt x="669" y="168"/>
                </a:lnTo>
                <a:lnTo>
                  <a:pt x="669" y="167"/>
                </a:lnTo>
                <a:lnTo>
                  <a:pt x="672" y="167"/>
                </a:lnTo>
                <a:lnTo>
                  <a:pt x="672" y="166"/>
                </a:lnTo>
                <a:lnTo>
                  <a:pt x="675" y="166"/>
                </a:lnTo>
                <a:lnTo>
                  <a:pt x="677" y="166"/>
                </a:lnTo>
                <a:lnTo>
                  <a:pt x="680" y="166"/>
                </a:lnTo>
                <a:lnTo>
                  <a:pt x="682" y="166"/>
                </a:lnTo>
                <a:lnTo>
                  <a:pt x="685" y="166"/>
                </a:lnTo>
                <a:lnTo>
                  <a:pt x="685" y="164"/>
                </a:lnTo>
                <a:lnTo>
                  <a:pt x="688" y="164"/>
                </a:lnTo>
                <a:lnTo>
                  <a:pt x="690" y="164"/>
                </a:lnTo>
                <a:lnTo>
                  <a:pt x="690" y="163"/>
                </a:lnTo>
                <a:lnTo>
                  <a:pt x="693" y="163"/>
                </a:lnTo>
                <a:lnTo>
                  <a:pt x="696" y="163"/>
                </a:lnTo>
                <a:lnTo>
                  <a:pt x="696" y="162"/>
                </a:lnTo>
                <a:lnTo>
                  <a:pt x="698" y="162"/>
                </a:lnTo>
                <a:lnTo>
                  <a:pt x="701" y="162"/>
                </a:lnTo>
                <a:lnTo>
                  <a:pt x="701" y="160"/>
                </a:lnTo>
                <a:lnTo>
                  <a:pt x="704" y="160"/>
                </a:lnTo>
                <a:lnTo>
                  <a:pt x="706" y="160"/>
                </a:lnTo>
                <a:lnTo>
                  <a:pt x="709" y="160"/>
                </a:lnTo>
                <a:lnTo>
                  <a:pt x="712" y="160"/>
                </a:lnTo>
                <a:lnTo>
                  <a:pt x="712" y="158"/>
                </a:lnTo>
                <a:lnTo>
                  <a:pt x="714" y="158"/>
                </a:lnTo>
                <a:lnTo>
                  <a:pt x="717" y="158"/>
                </a:lnTo>
                <a:lnTo>
                  <a:pt x="720" y="158"/>
                </a:lnTo>
                <a:lnTo>
                  <a:pt x="722" y="158"/>
                </a:lnTo>
                <a:lnTo>
                  <a:pt x="725" y="158"/>
                </a:lnTo>
                <a:lnTo>
                  <a:pt x="725" y="156"/>
                </a:lnTo>
                <a:lnTo>
                  <a:pt x="728" y="156"/>
                </a:lnTo>
                <a:lnTo>
                  <a:pt x="730" y="156"/>
                </a:lnTo>
                <a:lnTo>
                  <a:pt x="733" y="156"/>
                </a:lnTo>
                <a:lnTo>
                  <a:pt x="733" y="153"/>
                </a:lnTo>
                <a:lnTo>
                  <a:pt x="736" y="153"/>
                </a:lnTo>
                <a:lnTo>
                  <a:pt x="738" y="153"/>
                </a:lnTo>
                <a:lnTo>
                  <a:pt x="741" y="153"/>
                </a:lnTo>
                <a:lnTo>
                  <a:pt x="741" y="152"/>
                </a:lnTo>
                <a:lnTo>
                  <a:pt x="744" y="152"/>
                </a:lnTo>
                <a:lnTo>
                  <a:pt x="746" y="152"/>
                </a:lnTo>
                <a:lnTo>
                  <a:pt x="749" y="152"/>
                </a:lnTo>
                <a:lnTo>
                  <a:pt x="751" y="152"/>
                </a:lnTo>
                <a:lnTo>
                  <a:pt x="751" y="151"/>
                </a:lnTo>
                <a:lnTo>
                  <a:pt x="754" y="151"/>
                </a:lnTo>
                <a:lnTo>
                  <a:pt x="757" y="151"/>
                </a:lnTo>
                <a:lnTo>
                  <a:pt x="759" y="151"/>
                </a:lnTo>
                <a:lnTo>
                  <a:pt x="762" y="151"/>
                </a:lnTo>
                <a:lnTo>
                  <a:pt x="765" y="151"/>
                </a:lnTo>
                <a:lnTo>
                  <a:pt x="767" y="151"/>
                </a:lnTo>
                <a:lnTo>
                  <a:pt x="770" y="151"/>
                </a:lnTo>
                <a:lnTo>
                  <a:pt x="773" y="151"/>
                </a:lnTo>
                <a:lnTo>
                  <a:pt x="775" y="151"/>
                </a:lnTo>
                <a:lnTo>
                  <a:pt x="778" y="151"/>
                </a:lnTo>
                <a:lnTo>
                  <a:pt x="781" y="151"/>
                </a:lnTo>
                <a:lnTo>
                  <a:pt x="783" y="151"/>
                </a:lnTo>
                <a:lnTo>
                  <a:pt x="783" y="149"/>
                </a:lnTo>
                <a:lnTo>
                  <a:pt x="786" y="149"/>
                </a:lnTo>
                <a:lnTo>
                  <a:pt x="789" y="149"/>
                </a:lnTo>
                <a:lnTo>
                  <a:pt x="791" y="149"/>
                </a:lnTo>
                <a:lnTo>
                  <a:pt x="794" y="149"/>
                </a:lnTo>
                <a:lnTo>
                  <a:pt x="797" y="149"/>
                </a:lnTo>
                <a:lnTo>
                  <a:pt x="799" y="149"/>
                </a:lnTo>
                <a:lnTo>
                  <a:pt x="802" y="149"/>
                </a:lnTo>
                <a:lnTo>
                  <a:pt x="805" y="149"/>
                </a:lnTo>
                <a:lnTo>
                  <a:pt x="807" y="149"/>
                </a:lnTo>
                <a:lnTo>
                  <a:pt x="810" y="149"/>
                </a:lnTo>
                <a:lnTo>
                  <a:pt x="813" y="149"/>
                </a:lnTo>
                <a:lnTo>
                  <a:pt x="815" y="149"/>
                </a:lnTo>
                <a:lnTo>
                  <a:pt x="818" y="149"/>
                </a:lnTo>
                <a:lnTo>
                  <a:pt x="820" y="149"/>
                </a:lnTo>
                <a:lnTo>
                  <a:pt x="823" y="149"/>
                </a:lnTo>
                <a:lnTo>
                  <a:pt x="823" y="147"/>
                </a:lnTo>
                <a:lnTo>
                  <a:pt x="826" y="147"/>
                </a:lnTo>
                <a:lnTo>
                  <a:pt x="828" y="147"/>
                </a:lnTo>
                <a:lnTo>
                  <a:pt x="831" y="147"/>
                </a:lnTo>
                <a:lnTo>
                  <a:pt x="834" y="147"/>
                </a:lnTo>
                <a:lnTo>
                  <a:pt x="836" y="147"/>
                </a:lnTo>
                <a:lnTo>
                  <a:pt x="839" y="147"/>
                </a:lnTo>
                <a:lnTo>
                  <a:pt x="842" y="147"/>
                </a:lnTo>
                <a:lnTo>
                  <a:pt x="844" y="147"/>
                </a:lnTo>
                <a:lnTo>
                  <a:pt x="847" y="147"/>
                </a:lnTo>
                <a:lnTo>
                  <a:pt x="850" y="147"/>
                </a:lnTo>
                <a:lnTo>
                  <a:pt x="852" y="147"/>
                </a:lnTo>
                <a:lnTo>
                  <a:pt x="852" y="146"/>
                </a:lnTo>
                <a:lnTo>
                  <a:pt x="855" y="146"/>
                </a:lnTo>
                <a:lnTo>
                  <a:pt x="858" y="146"/>
                </a:lnTo>
                <a:lnTo>
                  <a:pt x="858" y="144"/>
                </a:lnTo>
                <a:lnTo>
                  <a:pt x="860" y="144"/>
                </a:lnTo>
                <a:lnTo>
                  <a:pt x="863" y="144"/>
                </a:lnTo>
                <a:lnTo>
                  <a:pt x="866" y="144"/>
                </a:lnTo>
                <a:lnTo>
                  <a:pt x="866" y="141"/>
                </a:lnTo>
                <a:lnTo>
                  <a:pt x="868" y="141"/>
                </a:lnTo>
                <a:lnTo>
                  <a:pt x="871" y="141"/>
                </a:lnTo>
                <a:lnTo>
                  <a:pt x="871" y="139"/>
                </a:lnTo>
                <a:lnTo>
                  <a:pt x="874" y="139"/>
                </a:lnTo>
                <a:lnTo>
                  <a:pt x="874" y="137"/>
                </a:lnTo>
                <a:lnTo>
                  <a:pt x="876" y="137"/>
                </a:lnTo>
                <a:lnTo>
                  <a:pt x="876" y="136"/>
                </a:lnTo>
                <a:lnTo>
                  <a:pt x="879" y="136"/>
                </a:lnTo>
                <a:lnTo>
                  <a:pt x="882" y="136"/>
                </a:lnTo>
                <a:lnTo>
                  <a:pt x="882" y="132"/>
                </a:lnTo>
                <a:lnTo>
                  <a:pt x="884" y="132"/>
                </a:lnTo>
                <a:lnTo>
                  <a:pt x="887" y="132"/>
                </a:lnTo>
                <a:lnTo>
                  <a:pt x="887" y="130"/>
                </a:lnTo>
                <a:lnTo>
                  <a:pt x="889" y="130"/>
                </a:lnTo>
                <a:lnTo>
                  <a:pt x="892" y="130"/>
                </a:lnTo>
                <a:lnTo>
                  <a:pt x="892" y="129"/>
                </a:lnTo>
                <a:lnTo>
                  <a:pt x="895" y="129"/>
                </a:lnTo>
                <a:lnTo>
                  <a:pt x="895" y="125"/>
                </a:lnTo>
                <a:lnTo>
                  <a:pt x="897" y="125"/>
                </a:lnTo>
                <a:lnTo>
                  <a:pt x="897" y="122"/>
                </a:lnTo>
                <a:lnTo>
                  <a:pt x="900" y="122"/>
                </a:lnTo>
                <a:lnTo>
                  <a:pt x="903" y="122"/>
                </a:lnTo>
                <a:lnTo>
                  <a:pt x="905" y="122"/>
                </a:lnTo>
                <a:lnTo>
                  <a:pt x="908" y="122"/>
                </a:lnTo>
                <a:lnTo>
                  <a:pt x="911" y="122"/>
                </a:lnTo>
                <a:lnTo>
                  <a:pt x="913" y="122"/>
                </a:lnTo>
                <a:lnTo>
                  <a:pt x="913" y="120"/>
                </a:lnTo>
                <a:lnTo>
                  <a:pt x="916" y="120"/>
                </a:lnTo>
                <a:lnTo>
                  <a:pt x="916" y="116"/>
                </a:lnTo>
                <a:lnTo>
                  <a:pt x="919" y="116"/>
                </a:lnTo>
                <a:lnTo>
                  <a:pt x="921" y="116"/>
                </a:lnTo>
                <a:lnTo>
                  <a:pt x="921" y="114"/>
                </a:lnTo>
                <a:lnTo>
                  <a:pt x="924" y="114"/>
                </a:lnTo>
                <a:lnTo>
                  <a:pt x="927" y="114"/>
                </a:lnTo>
                <a:lnTo>
                  <a:pt x="927" y="112"/>
                </a:lnTo>
                <a:lnTo>
                  <a:pt x="929" y="112"/>
                </a:lnTo>
                <a:lnTo>
                  <a:pt x="932" y="112"/>
                </a:lnTo>
                <a:lnTo>
                  <a:pt x="935" y="112"/>
                </a:lnTo>
                <a:lnTo>
                  <a:pt x="937" y="112"/>
                </a:lnTo>
                <a:lnTo>
                  <a:pt x="937" y="110"/>
                </a:lnTo>
                <a:lnTo>
                  <a:pt x="940" y="110"/>
                </a:lnTo>
                <a:lnTo>
                  <a:pt x="940" y="108"/>
                </a:lnTo>
                <a:lnTo>
                  <a:pt x="943" y="108"/>
                </a:lnTo>
                <a:lnTo>
                  <a:pt x="945" y="108"/>
                </a:lnTo>
                <a:lnTo>
                  <a:pt x="948" y="108"/>
                </a:lnTo>
                <a:lnTo>
                  <a:pt x="948" y="106"/>
                </a:lnTo>
                <a:lnTo>
                  <a:pt x="951" y="106"/>
                </a:lnTo>
                <a:lnTo>
                  <a:pt x="953" y="106"/>
                </a:lnTo>
                <a:lnTo>
                  <a:pt x="956" y="106"/>
                </a:lnTo>
                <a:lnTo>
                  <a:pt x="958" y="106"/>
                </a:lnTo>
                <a:lnTo>
                  <a:pt x="958" y="104"/>
                </a:lnTo>
                <a:lnTo>
                  <a:pt x="961" y="104"/>
                </a:lnTo>
                <a:lnTo>
                  <a:pt x="964" y="104"/>
                </a:lnTo>
                <a:lnTo>
                  <a:pt x="966" y="104"/>
                </a:lnTo>
                <a:lnTo>
                  <a:pt x="969" y="104"/>
                </a:lnTo>
                <a:lnTo>
                  <a:pt x="972" y="104"/>
                </a:lnTo>
                <a:lnTo>
                  <a:pt x="974" y="104"/>
                </a:lnTo>
                <a:lnTo>
                  <a:pt x="974" y="102"/>
                </a:lnTo>
                <a:lnTo>
                  <a:pt x="977" y="102"/>
                </a:lnTo>
                <a:lnTo>
                  <a:pt x="980" y="102"/>
                </a:lnTo>
                <a:lnTo>
                  <a:pt x="982" y="102"/>
                </a:lnTo>
                <a:lnTo>
                  <a:pt x="985" y="102"/>
                </a:lnTo>
                <a:lnTo>
                  <a:pt x="988" y="102"/>
                </a:lnTo>
                <a:lnTo>
                  <a:pt x="990" y="102"/>
                </a:lnTo>
                <a:lnTo>
                  <a:pt x="993" y="102"/>
                </a:lnTo>
                <a:lnTo>
                  <a:pt x="996" y="102"/>
                </a:lnTo>
                <a:lnTo>
                  <a:pt x="998" y="102"/>
                </a:lnTo>
                <a:lnTo>
                  <a:pt x="1001" y="102"/>
                </a:lnTo>
                <a:lnTo>
                  <a:pt x="1004" y="102"/>
                </a:lnTo>
                <a:lnTo>
                  <a:pt x="1006" y="102"/>
                </a:lnTo>
                <a:lnTo>
                  <a:pt x="1009" y="102"/>
                </a:lnTo>
                <a:lnTo>
                  <a:pt x="1012" y="102"/>
                </a:lnTo>
                <a:lnTo>
                  <a:pt x="1014" y="102"/>
                </a:lnTo>
                <a:lnTo>
                  <a:pt x="1017" y="102"/>
                </a:lnTo>
                <a:lnTo>
                  <a:pt x="1020" y="102"/>
                </a:lnTo>
                <a:lnTo>
                  <a:pt x="1022" y="102"/>
                </a:lnTo>
                <a:lnTo>
                  <a:pt x="1025" y="102"/>
                </a:lnTo>
                <a:lnTo>
                  <a:pt x="1028" y="102"/>
                </a:lnTo>
                <a:lnTo>
                  <a:pt x="1030" y="102"/>
                </a:lnTo>
                <a:lnTo>
                  <a:pt x="1033" y="102"/>
                </a:lnTo>
                <a:lnTo>
                  <a:pt x="1035" y="102"/>
                </a:lnTo>
                <a:lnTo>
                  <a:pt x="1038" y="102"/>
                </a:lnTo>
                <a:lnTo>
                  <a:pt x="1038" y="100"/>
                </a:lnTo>
                <a:lnTo>
                  <a:pt x="1041" y="100"/>
                </a:lnTo>
                <a:lnTo>
                  <a:pt x="1043" y="100"/>
                </a:lnTo>
                <a:lnTo>
                  <a:pt x="1046" y="100"/>
                </a:lnTo>
                <a:lnTo>
                  <a:pt x="1049" y="100"/>
                </a:lnTo>
                <a:lnTo>
                  <a:pt x="1051" y="100"/>
                </a:lnTo>
                <a:lnTo>
                  <a:pt x="1051" y="97"/>
                </a:lnTo>
                <a:lnTo>
                  <a:pt x="1054" y="97"/>
                </a:lnTo>
                <a:lnTo>
                  <a:pt x="1057" y="97"/>
                </a:lnTo>
                <a:lnTo>
                  <a:pt x="1059" y="97"/>
                </a:lnTo>
                <a:lnTo>
                  <a:pt x="1059" y="92"/>
                </a:lnTo>
                <a:lnTo>
                  <a:pt x="1062" y="92"/>
                </a:lnTo>
                <a:lnTo>
                  <a:pt x="1062" y="90"/>
                </a:lnTo>
                <a:lnTo>
                  <a:pt x="1065" y="90"/>
                </a:lnTo>
                <a:lnTo>
                  <a:pt x="1067" y="90"/>
                </a:lnTo>
                <a:lnTo>
                  <a:pt x="1067" y="87"/>
                </a:lnTo>
                <a:lnTo>
                  <a:pt x="1070" y="87"/>
                </a:lnTo>
                <a:lnTo>
                  <a:pt x="1073" y="87"/>
                </a:lnTo>
                <a:lnTo>
                  <a:pt x="1075" y="87"/>
                </a:lnTo>
                <a:lnTo>
                  <a:pt x="1078" y="87"/>
                </a:lnTo>
                <a:lnTo>
                  <a:pt x="1081" y="87"/>
                </a:lnTo>
                <a:lnTo>
                  <a:pt x="1086" y="87"/>
                </a:lnTo>
                <a:lnTo>
                  <a:pt x="1089" y="87"/>
                </a:lnTo>
                <a:lnTo>
                  <a:pt x="1091" y="87"/>
                </a:lnTo>
                <a:lnTo>
                  <a:pt x="1094" y="87"/>
                </a:lnTo>
                <a:lnTo>
                  <a:pt x="1097" y="87"/>
                </a:lnTo>
                <a:lnTo>
                  <a:pt x="1099" y="87"/>
                </a:lnTo>
                <a:lnTo>
                  <a:pt x="1102" y="87"/>
                </a:lnTo>
                <a:lnTo>
                  <a:pt x="1102" y="84"/>
                </a:lnTo>
                <a:lnTo>
                  <a:pt x="1104" y="84"/>
                </a:lnTo>
                <a:lnTo>
                  <a:pt x="1107" y="84"/>
                </a:lnTo>
                <a:lnTo>
                  <a:pt x="1107" y="82"/>
                </a:lnTo>
                <a:lnTo>
                  <a:pt x="1110" y="82"/>
                </a:lnTo>
                <a:lnTo>
                  <a:pt x="1110" y="79"/>
                </a:lnTo>
                <a:lnTo>
                  <a:pt x="1112" y="79"/>
                </a:lnTo>
                <a:lnTo>
                  <a:pt x="1115" y="79"/>
                </a:lnTo>
                <a:lnTo>
                  <a:pt x="1115" y="76"/>
                </a:lnTo>
                <a:lnTo>
                  <a:pt x="1118" y="76"/>
                </a:lnTo>
                <a:lnTo>
                  <a:pt x="1120" y="76"/>
                </a:lnTo>
                <a:lnTo>
                  <a:pt x="1123" y="76"/>
                </a:lnTo>
                <a:lnTo>
                  <a:pt x="1126" y="76"/>
                </a:lnTo>
                <a:lnTo>
                  <a:pt x="1128" y="76"/>
                </a:lnTo>
                <a:lnTo>
                  <a:pt x="1131" y="76"/>
                </a:lnTo>
                <a:lnTo>
                  <a:pt x="1134" y="76"/>
                </a:lnTo>
                <a:lnTo>
                  <a:pt x="1136" y="76"/>
                </a:lnTo>
                <a:lnTo>
                  <a:pt x="1139" y="76"/>
                </a:lnTo>
                <a:lnTo>
                  <a:pt x="1142" y="76"/>
                </a:lnTo>
                <a:lnTo>
                  <a:pt x="1144" y="76"/>
                </a:lnTo>
                <a:lnTo>
                  <a:pt x="1147" y="76"/>
                </a:lnTo>
                <a:lnTo>
                  <a:pt x="1147" y="73"/>
                </a:lnTo>
                <a:lnTo>
                  <a:pt x="1150" y="73"/>
                </a:lnTo>
                <a:lnTo>
                  <a:pt x="1150" y="70"/>
                </a:lnTo>
                <a:lnTo>
                  <a:pt x="1152" y="70"/>
                </a:lnTo>
                <a:lnTo>
                  <a:pt x="1155" y="70"/>
                </a:lnTo>
                <a:lnTo>
                  <a:pt x="1158" y="70"/>
                </a:lnTo>
                <a:lnTo>
                  <a:pt x="1158" y="64"/>
                </a:lnTo>
                <a:lnTo>
                  <a:pt x="1160" y="64"/>
                </a:lnTo>
                <a:lnTo>
                  <a:pt x="1163" y="64"/>
                </a:lnTo>
                <a:lnTo>
                  <a:pt x="1166" y="64"/>
                </a:lnTo>
                <a:lnTo>
                  <a:pt x="1168" y="64"/>
                </a:lnTo>
                <a:lnTo>
                  <a:pt x="1171" y="64"/>
                </a:lnTo>
                <a:lnTo>
                  <a:pt x="1173" y="64"/>
                </a:lnTo>
                <a:lnTo>
                  <a:pt x="1176" y="64"/>
                </a:lnTo>
                <a:lnTo>
                  <a:pt x="1179" y="64"/>
                </a:lnTo>
                <a:lnTo>
                  <a:pt x="1181" y="64"/>
                </a:lnTo>
                <a:lnTo>
                  <a:pt x="1181" y="60"/>
                </a:lnTo>
                <a:lnTo>
                  <a:pt x="1184" y="60"/>
                </a:lnTo>
                <a:lnTo>
                  <a:pt x="1187" y="60"/>
                </a:lnTo>
                <a:lnTo>
                  <a:pt x="1189" y="60"/>
                </a:lnTo>
                <a:lnTo>
                  <a:pt x="1192" y="60"/>
                </a:lnTo>
                <a:lnTo>
                  <a:pt x="1195" y="60"/>
                </a:lnTo>
                <a:lnTo>
                  <a:pt x="1197" y="60"/>
                </a:lnTo>
                <a:lnTo>
                  <a:pt x="1200" y="60"/>
                </a:lnTo>
                <a:lnTo>
                  <a:pt x="1203" y="60"/>
                </a:lnTo>
                <a:lnTo>
                  <a:pt x="1205" y="60"/>
                </a:lnTo>
                <a:lnTo>
                  <a:pt x="1205" y="57"/>
                </a:lnTo>
                <a:lnTo>
                  <a:pt x="1208" y="57"/>
                </a:lnTo>
                <a:lnTo>
                  <a:pt x="1211" y="57"/>
                </a:lnTo>
                <a:lnTo>
                  <a:pt x="1211" y="53"/>
                </a:lnTo>
                <a:lnTo>
                  <a:pt x="1213" y="53"/>
                </a:lnTo>
                <a:lnTo>
                  <a:pt x="1216" y="53"/>
                </a:lnTo>
                <a:lnTo>
                  <a:pt x="1216" y="50"/>
                </a:lnTo>
                <a:lnTo>
                  <a:pt x="1219" y="50"/>
                </a:lnTo>
                <a:lnTo>
                  <a:pt x="1221" y="50"/>
                </a:lnTo>
                <a:lnTo>
                  <a:pt x="1224" y="50"/>
                </a:lnTo>
                <a:lnTo>
                  <a:pt x="1227" y="50"/>
                </a:lnTo>
                <a:lnTo>
                  <a:pt x="1229" y="50"/>
                </a:lnTo>
                <a:lnTo>
                  <a:pt x="1229" y="46"/>
                </a:lnTo>
                <a:lnTo>
                  <a:pt x="1232" y="46"/>
                </a:lnTo>
                <a:lnTo>
                  <a:pt x="1235" y="46"/>
                </a:lnTo>
                <a:lnTo>
                  <a:pt x="1237" y="46"/>
                </a:lnTo>
                <a:lnTo>
                  <a:pt x="1240" y="46"/>
                </a:lnTo>
                <a:lnTo>
                  <a:pt x="1242" y="46"/>
                </a:lnTo>
                <a:lnTo>
                  <a:pt x="1245" y="46"/>
                </a:lnTo>
                <a:lnTo>
                  <a:pt x="1248" y="46"/>
                </a:lnTo>
                <a:lnTo>
                  <a:pt x="1250" y="46"/>
                </a:lnTo>
                <a:lnTo>
                  <a:pt x="1253" y="46"/>
                </a:lnTo>
                <a:lnTo>
                  <a:pt x="1256" y="46"/>
                </a:lnTo>
                <a:lnTo>
                  <a:pt x="1258" y="46"/>
                </a:lnTo>
                <a:lnTo>
                  <a:pt x="1261" y="46"/>
                </a:lnTo>
                <a:lnTo>
                  <a:pt x="1264" y="46"/>
                </a:lnTo>
                <a:lnTo>
                  <a:pt x="1266" y="46"/>
                </a:lnTo>
                <a:lnTo>
                  <a:pt x="1269" y="46"/>
                </a:lnTo>
                <a:lnTo>
                  <a:pt x="1272" y="46"/>
                </a:lnTo>
                <a:lnTo>
                  <a:pt x="1274" y="46"/>
                </a:lnTo>
                <a:lnTo>
                  <a:pt x="1277" y="46"/>
                </a:lnTo>
                <a:lnTo>
                  <a:pt x="1280" y="46"/>
                </a:lnTo>
                <a:lnTo>
                  <a:pt x="1282" y="46"/>
                </a:lnTo>
                <a:lnTo>
                  <a:pt x="1285" y="46"/>
                </a:lnTo>
                <a:lnTo>
                  <a:pt x="1288" y="46"/>
                </a:lnTo>
                <a:lnTo>
                  <a:pt x="1290" y="46"/>
                </a:lnTo>
                <a:lnTo>
                  <a:pt x="1293" y="46"/>
                </a:lnTo>
                <a:lnTo>
                  <a:pt x="1296" y="46"/>
                </a:lnTo>
                <a:lnTo>
                  <a:pt x="1298" y="46"/>
                </a:lnTo>
                <a:lnTo>
                  <a:pt x="1301" y="46"/>
                </a:lnTo>
                <a:lnTo>
                  <a:pt x="1301" y="41"/>
                </a:lnTo>
                <a:lnTo>
                  <a:pt x="1304" y="41"/>
                </a:lnTo>
                <a:lnTo>
                  <a:pt x="1304" y="31"/>
                </a:lnTo>
                <a:lnTo>
                  <a:pt x="1306" y="31"/>
                </a:lnTo>
                <a:lnTo>
                  <a:pt x="1309" y="31"/>
                </a:lnTo>
                <a:lnTo>
                  <a:pt x="1311" y="31"/>
                </a:lnTo>
                <a:lnTo>
                  <a:pt x="1311" y="26"/>
                </a:lnTo>
                <a:lnTo>
                  <a:pt x="1314" y="26"/>
                </a:lnTo>
                <a:lnTo>
                  <a:pt x="1317" y="26"/>
                </a:lnTo>
                <a:lnTo>
                  <a:pt x="1319" y="26"/>
                </a:lnTo>
                <a:lnTo>
                  <a:pt x="1322" y="26"/>
                </a:lnTo>
                <a:lnTo>
                  <a:pt x="1325" y="26"/>
                </a:lnTo>
                <a:lnTo>
                  <a:pt x="1327" y="26"/>
                </a:lnTo>
                <a:lnTo>
                  <a:pt x="1330" y="26"/>
                </a:lnTo>
                <a:lnTo>
                  <a:pt x="1333" y="26"/>
                </a:lnTo>
                <a:lnTo>
                  <a:pt x="1333" y="20"/>
                </a:lnTo>
                <a:lnTo>
                  <a:pt x="1335" y="20"/>
                </a:lnTo>
                <a:lnTo>
                  <a:pt x="1338" y="20"/>
                </a:lnTo>
                <a:lnTo>
                  <a:pt x="1341" y="20"/>
                </a:lnTo>
                <a:lnTo>
                  <a:pt x="1343" y="20"/>
                </a:lnTo>
                <a:lnTo>
                  <a:pt x="1346" y="20"/>
                </a:lnTo>
                <a:lnTo>
                  <a:pt x="1349" y="20"/>
                </a:lnTo>
                <a:lnTo>
                  <a:pt x="1351" y="20"/>
                </a:lnTo>
                <a:lnTo>
                  <a:pt x="1354" y="20"/>
                </a:lnTo>
                <a:lnTo>
                  <a:pt x="1357" y="20"/>
                </a:lnTo>
                <a:lnTo>
                  <a:pt x="1359" y="20"/>
                </a:lnTo>
                <a:lnTo>
                  <a:pt x="1362" y="20"/>
                </a:lnTo>
                <a:lnTo>
                  <a:pt x="1362" y="14"/>
                </a:lnTo>
                <a:lnTo>
                  <a:pt x="1365" y="14"/>
                </a:lnTo>
                <a:lnTo>
                  <a:pt x="1367" y="14"/>
                </a:lnTo>
                <a:lnTo>
                  <a:pt x="1370" y="14"/>
                </a:lnTo>
                <a:lnTo>
                  <a:pt x="1373" y="14"/>
                </a:lnTo>
                <a:lnTo>
                  <a:pt x="1375" y="14"/>
                </a:lnTo>
                <a:lnTo>
                  <a:pt x="1375" y="7"/>
                </a:lnTo>
                <a:lnTo>
                  <a:pt x="1378" y="7"/>
                </a:lnTo>
                <a:lnTo>
                  <a:pt x="1380" y="7"/>
                </a:lnTo>
                <a:lnTo>
                  <a:pt x="1380" y="0"/>
                </a:lnTo>
                <a:lnTo>
                  <a:pt x="1383" y="0"/>
                </a:lnTo>
                <a:lnTo>
                  <a:pt x="1386" y="0"/>
                </a:lnTo>
                <a:lnTo>
                  <a:pt x="1388" y="0"/>
                </a:lnTo>
                <a:lnTo>
                  <a:pt x="1391" y="0"/>
                </a:lnTo>
                <a:lnTo>
                  <a:pt x="1394" y="0"/>
                </a:lnTo>
                <a:lnTo>
                  <a:pt x="1396" y="0"/>
                </a:lnTo>
                <a:lnTo>
                  <a:pt x="1399" y="0"/>
                </a:lnTo>
                <a:lnTo>
                  <a:pt x="1402" y="0"/>
                </a:lnTo>
                <a:lnTo>
                  <a:pt x="1404" y="0"/>
                </a:lnTo>
                <a:lnTo>
                  <a:pt x="1410" y="0"/>
                </a:lnTo>
                <a:lnTo>
                  <a:pt x="1412" y="0"/>
                </a:lnTo>
                <a:lnTo>
                  <a:pt x="1415" y="0"/>
                </a:lnTo>
                <a:lnTo>
                  <a:pt x="1418" y="0"/>
                </a:lnTo>
                <a:lnTo>
                  <a:pt x="1420" y="0"/>
                </a:lnTo>
                <a:lnTo>
                  <a:pt x="1423" y="0"/>
                </a:lnTo>
                <a:lnTo>
                  <a:pt x="1426" y="0"/>
                </a:lnTo>
                <a:lnTo>
                  <a:pt x="1428" y="0"/>
                </a:lnTo>
                <a:lnTo>
                  <a:pt x="1431" y="0"/>
                </a:lnTo>
                <a:lnTo>
                  <a:pt x="1434" y="0"/>
                </a:lnTo>
              </a:path>
            </a:pathLst>
          </a:custGeom>
          <a:noFill/>
          <a:ln w="50760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533" name="Line 4"/>
          <p:cNvSpPr>
            <a:spLocks noChangeShapeType="1"/>
          </p:cNvSpPr>
          <p:nvPr/>
        </p:nvSpPr>
        <p:spPr bwMode="auto">
          <a:xfrm flipV="1">
            <a:off x="5249863" y="1938338"/>
            <a:ext cx="1587" cy="2592387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2534" name="Line 5"/>
          <p:cNvSpPr>
            <a:spLocks noChangeShapeType="1"/>
          </p:cNvSpPr>
          <p:nvPr/>
        </p:nvSpPr>
        <p:spPr bwMode="auto">
          <a:xfrm flipH="1">
            <a:off x="5207000" y="4451350"/>
            <a:ext cx="4445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2535" name="Line 6"/>
          <p:cNvSpPr>
            <a:spLocks noChangeShapeType="1"/>
          </p:cNvSpPr>
          <p:nvPr/>
        </p:nvSpPr>
        <p:spPr bwMode="auto">
          <a:xfrm flipH="1">
            <a:off x="5207000" y="3378200"/>
            <a:ext cx="4445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2536" name="Line 7"/>
          <p:cNvSpPr>
            <a:spLocks noChangeShapeType="1"/>
          </p:cNvSpPr>
          <p:nvPr/>
        </p:nvSpPr>
        <p:spPr bwMode="auto">
          <a:xfrm flipH="1">
            <a:off x="5207000" y="2306638"/>
            <a:ext cx="4445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2537" name="Line 8"/>
          <p:cNvSpPr>
            <a:spLocks noChangeShapeType="1"/>
          </p:cNvSpPr>
          <p:nvPr/>
        </p:nvSpPr>
        <p:spPr bwMode="auto">
          <a:xfrm>
            <a:off x="5249863" y="4518025"/>
            <a:ext cx="3498850" cy="1588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2538" name="Line 9"/>
          <p:cNvSpPr>
            <a:spLocks noChangeShapeType="1"/>
          </p:cNvSpPr>
          <p:nvPr/>
        </p:nvSpPr>
        <p:spPr bwMode="auto">
          <a:xfrm>
            <a:off x="5310188" y="4516438"/>
            <a:ext cx="1587" cy="5873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2539" name="Rectangle 10"/>
          <p:cNvSpPr>
            <a:spLocks noChangeArrowheads="1"/>
          </p:cNvSpPr>
          <p:nvPr/>
        </p:nvSpPr>
        <p:spPr bwMode="auto">
          <a:xfrm>
            <a:off x="5264150" y="4546600"/>
            <a:ext cx="112713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>
                <a:solidFill>
                  <a:srgbClr val="000066"/>
                </a:solidFill>
              </a:rPr>
              <a:t>0</a:t>
            </a:r>
          </a:p>
        </p:txBody>
      </p:sp>
      <p:sp>
        <p:nvSpPr>
          <p:cNvPr id="22540" name="Line 11"/>
          <p:cNvSpPr>
            <a:spLocks noChangeShapeType="1"/>
          </p:cNvSpPr>
          <p:nvPr/>
        </p:nvSpPr>
        <p:spPr bwMode="auto">
          <a:xfrm>
            <a:off x="6437313" y="4516438"/>
            <a:ext cx="1587" cy="5873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2541" name="Rectangle 12"/>
          <p:cNvSpPr>
            <a:spLocks noChangeArrowheads="1"/>
          </p:cNvSpPr>
          <p:nvPr/>
        </p:nvSpPr>
        <p:spPr bwMode="auto">
          <a:xfrm>
            <a:off x="6269038" y="4546600"/>
            <a:ext cx="339725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>
                <a:solidFill>
                  <a:srgbClr val="000066"/>
                </a:solidFill>
              </a:rPr>
              <a:t>180</a:t>
            </a:r>
          </a:p>
        </p:txBody>
      </p:sp>
      <p:sp>
        <p:nvSpPr>
          <p:cNvPr id="22542" name="Line 13"/>
          <p:cNvSpPr>
            <a:spLocks noChangeShapeType="1"/>
          </p:cNvSpPr>
          <p:nvPr/>
        </p:nvSpPr>
        <p:spPr bwMode="auto">
          <a:xfrm>
            <a:off x="7561263" y="4516438"/>
            <a:ext cx="1587" cy="5873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2543" name="Rectangle 14"/>
          <p:cNvSpPr>
            <a:spLocks noChangeArrowheads="1"/>
          </p:cNvSpPr>
          <p:nvPr/>
        </p:nvSpPr>
        <p:spPr bwMode="auto">
          <a:xfrm>
            <a:off x="7394575" y="4546600"/>
            <a:ext cx="339725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>
                <a:solidFill>
                  <a:srgbClr val="000066"/>
                </a:solidFill>
              </a:rPr>
              <a:t>360</a:t>
            </a:r>
          </a:p>
        </p:txBody>
      </p:sp>
      <p:sp>
        <p:nvSpPr>
          <p:cNvPr id="22544" name="Line 15"/>
          <p:cNvSpPr>
            <a:spLocks noChangeShapeType="1"/>
          </p:cNvSpPr>
          <p:nvPr/>
        </p:nvSpPr>
        <p:spPr bwMode="auto">
          <a:xfrm>
            <a:off x="8686800" y="4516438"/>
            <a:ext cx="1588" cy="5873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2545" name="Rectangle 16"/>
          <p:cNvSpPr>
            <a:spLocks noChangeArrowheads="1"/>
          </p:cNvSpPr>
          <p:nvPr/>
        </p:nvSpPr>
        <p:spPr bwMode="auto">
          <a:xfrm>
            <a:off x="8523288" y="4546600"/>
            <a:ext cx="339725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>
                <a:solidFill>
                  <a:srgbClr val="000066"/>
                </a:solidFill>
              </a:rPr>
              <a:t>540</a:t>
            </a:r>
          </a:p>
        </p:txBody>
      </p:sp>
      <p:sp>
        <p:nvSpPr>
          <p:cNvPr id="22546" name="Text Box 17"/>
          <p:cNvSpPr txBox="1">
            <a:spLocks noChangeArrowheads="1"/>
          </p:cNvSpPr>
          <p:nvPr/>
        </p:nvSpPr>
        <p:spPr bwMode="auto">
          <a:xfrm>
            <a:off x="5851525" y="3886200"/>
            <a:ext cx="3203575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l">
              <a:lnSpc>
                <a:spcPct val="9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HR 0.87 (IC 95% 0.76 - 0.99)</a:t>
            </a:r>
          </a:p>
          <a:p>
            <a:pPr algn="l">
              <a:lnSpc>
                <a:spcPct val="9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600" b="1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Log-Rank </a:t>
            </a:r>
            <a:r>
              <a:rPr lang="en-US" sz="16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p=0.03 </a:t>
            </a:r>
          </a:p>
        </p:txBody>
      </p:sp>
      <p:sp>
        <p:nvSpPr>
          <p:cNvPr id="22547" name="Rectangle 18"/>
          <p:cNvSpPr>
            <a:spLocks noChangeArrowheads="1"/>
          </p:cNvSpPr>
          <p:nvPr/>
        </p:nvSpPr>
        <p:spPr bwMode="auto">
          <a:xfrm>
            <a:off x="4995863" y="4300538"/>
            <a:ext cx="112712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>
                <a:solidFill>
                  <a:srgbClr val="000066"/>
                </a:solidFill>
              </a:rPr>
              <a:t>0</a:t>
            </a:r>
          </a:p>
        </p:txBody>
      </p:sp>
      <p:sp>
        <p:nvSpPr>
          <p:cNvPr id="22548" name="Rectangle 19"/>
          <p:cNvSpPr>
            <a:spLocks noChangeArrowheads="1"/>
          </p:cNvSpPr>
          <p:nvPr/>
        </p:nvSpPr>
        <p:spPr bwMode="auto">
          <a:xfrm>
            <a:off x="4913313" y="3240088"/>
            <a:ext cx="227012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>
                <a:solidFill>
                  <a:srgbClr val="000066"/>
                </a:solidFill>
              </a:rPr>
              <a:t>10</a:t>
            </a:r>
          </a:p>
        </p:txBody>
      </p:sp>
      <p:sp>
        <p:nvSpPr>
          <p:cNvPr id="22549" name="Rectangle 20"/>
          <p:cNvSpPr>
            <a:spLocks noChangeArrowheads="1"/>
          </p:cNvSpPr>
          <p:nvPr/>
        </p:nvSpPr>
        <p:spPr bwMode="auto">
          <a:xfrm>
            <a:off x="4913313" y="2179638"/>
            <a:ext cx="227012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>
                <a:solidFill>
                  <a:srgbClr val="000066"/>
                </a:solidFill>
              </a:rPr>
              <a:t>20</a:t>
            </a:r>
          </a:p>
        </p:txBody>
      </p:sp>
      <p:sp>
        <p:nvSpPr>
          <p:cNvPr id="22550" name="Text Box 21"/>
          <p:cNvSpPr txBox="1">
            <a:spLocks noChangeArrowheads="1"/>
          </p:cNvSpPr>
          <p:nvPr/>
        </p:nvSpPr>
        <p:spPr bwMode="auto">
          <a:xfrm>
            <a:off x="903288" y="2009775"/>
            <a:ext cx="3281362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Morti cardiovascolari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o infarto del miocardio</a:t>
            </a:r>
          </a:p>
        </p:txBody>
      </p:sp>
      <p:sp>
        <p:nvSpPr>
          <p:cNvPr id="22551" name="AutoShape 22"/>
          <p:cNvSpPr>
            <a:spLocks noChangeArrowheads="1"/>
          </p:cNvSpPr>
          <p:nvPr/>
        </p:nvSpPr>
        <p:spPr bwMode="auto">
          <a:xfrm>
            <a:off x="936625" y="2954338"/>
            <a:ext cx="3213100" cy="1489075"/>
          </a:xfrm>
          <a:custGeom>
            <a:avLst/>
            <a:gdLst>
              <a:gd name="T0" fmla="*/ 2147483647 w 1434"/>
              <a:gd name="T1" fmla="*/ 2147483647 h 694"/>
              <a:gd name="T2" fmla="*/ 2147483647 w 1434"/>
              <a:gd name="T3" fmla="*/ 2147483647 h 694"/>
              <a:gd name="T4" fmla="*/ 2147483647 w 1434"/>
              <a:gd name="T5" fmla="*/ 2147483647 h 694"/>
              <a:gd name="T6" fmla="*/ 2147483647 w 1434"/>
              <a:gd name="T7" fmla="*/ 2147483647 h 694"/>
              <a:gd name="T8" fmla="*/ 2147483647 w 1434"/>
              <a:gd name="T9" fmla="*/ 2147483647 h 694"/>
              <a:gd name="T10" fmla="*/ 2147483647 w 1434"/>
              <a:gd name="T11" fmla="*/ 2147483647 h 694"/>
              <a:gd name="T12" fmla="*/ 2147483647 w 1434"/>
              <a:gd name="T13" fmla="*/ 2147483647 h 694"/>
              <a:gd name="T14" fmla="*/ 2147483647 w 1434"/>
              <a:gd name="T15" fmla="*/ 2147483647 h 694"/>
              <a:gd name="T16" fmla="*/ 2147483647 w 1434"/>
              <a:gd name="T17" fmla="*/ 2147483647 h 694"/>
              <a:gd name="T18" fmla="*/ 2147483647 w 1434"/>
              <a:gd name="T19" fmla="*/ 2147483647 h 694"/>
              <a:gd name="T20" fmla="*/ 2147483647 w 1434"/>
              <a:gd name="T21" fmla="*/ 2147483647 h 694"/>
              <a:gd name="T22" fmla="*/ 2147483647 w 1434"/>
              <a:gd name="T23" fmla="*/ 2147483647 h 694"/>
              <a:gd name="T24" fmla="*/ 2147483647 w 1434"/>
              <a:gd name="T25" fmla="*/ 2147483647 h 694"/>
              <a:gd name="T26" fmla="*/ 2147483647 w 1434"/>
              <a:gd name="T27" fmla="*/ 2147483647 h 694"/>
              <a:gd name="T28" fmla="*/ 2147483647 w 1434"/>
              <a:gd name="T29" fmla="*/ 2147483647 h 694"/>
              <a:gd name="T30" fmla="*/ 2147483647 w 1434"/>
              <a:gd name="T31" fmla="*/ 2147483647 h 694"/>
              <a:gd name="T32" fmla="*/ 2147483647 w 1434"/>
              <a:gd name="T33" fmla="*/ 2147483647 h 694"/>
              <a:gd name="T34" fmla="*/ 2147483647 w 1434"/>
              <a:gd name="T35" fmla="*/ 2147483647 h 694"/>
              <a:gd name="T36" fmla="*/ 2147483647 w 1434"/>
              <a:gd name="T37" fmla="*/ 2147483647 h 694"/>
              <a:gd name="T38" fmla="*/ 2147483647 w 1434"/>
              <a:gd name="T39" fmla="*/ 2147483647 h 694"/>
              <a:gd name="T40" fmla="*/ 2147483647 w 1434"/>
              <a:gd name="T41" fmla="*/ 2147483647 h 694"/>
              <a:gd name="T42" fmla="*/ 2147483647 w 1434"/>
              <a:gd name="T43" fmla="*/ 2147483647 h 694"/>
              <a:gd name="T44" fmla="*/ 2147483647 w 1434"/>
              <a:gd name="T45" fmla="*/ 2147483647 h 694"/>
              <a:gd name="T46" fmla="*/ 2147483647 w 1434"/>
              <a:gd name="T47" fmla="*/ 2147483647 h 694"/>
              <a:gd name="T48" fmla="*/ 2147483647 w 1434"/>
              <a:gd name="T49" fmla="*/ 2147483647 h 694"/>
              <a:gd name="T50" fmla="*/ 2147483647 w 1434"/>
              <a:gd name="T51" fmla="*/ 2147483647 h 694"/>
              <a:gd name="T52" fmla="*/ 2147483647 w 1434"/>
              <a:gd name="T53" fmla="*/ 2147483647 h 694"/>
              <a:gd name="T54" fmla="*/ 2147483647 w 1434"/>
              <a:gd name="T55" fmla="*/ 2147483647 h 694"/>
              <a:gd name="T56" fmla="*/ 2147483647 w 1434"/>
              <a:gd name="T57" fmla="*/ 2147483647 h 694"/>
              <a:gd name="T58" fmla="*/ 2147483647 w 1434"/>
              <a:gd name="T59" fmla="*/ 2147483647 h 694"/>
              <a:gd name="T60" fmla="*/ 2147483647 w 1434"/>
              <a:gd name="T61" fmla="*/ 2147483647 h 694"/>
              <a:gd name="T62" fmla="*/ 2147483647 w 1434"/>
              <a:gd name="T63" fmla="*/ 2147483647 h 694"/>
              <a:gd name="T64" fmla="*/ 2147483647 w 1434"/>
              <a:gd name="T65" fmla="*/ 2147483647 h 694"/>
              <a:gd name="T66" fmla="*/ 2147483647 w 1434"/>
              <a:gd name="T67" fmla="*/ 2147483647 h 694"/>
              <a:gd name="T68" fmla="*/ 2147483647 w 1434"/>
              <a:gd name="T69" fmla="*/ 2147483647 h 694"/>
              <a:gd name="T70" fmla="*/ 2147483647 w 1434"/>
              <a:gd name="T71" fmla="*/ 2147483647 h 694"/>
              <a:gd name="T72" fmla="*/ 2147483647 w 1434"/>
              <a:gd name="T73" fmla="*/ 2147483647 h 694"/>
              <a:gd name="T74" fmla="*/ 2147483647 w 1434"/>
              <a:gd name="T75" fmla="*/ 2147483647 h 694"/>
              <a:gd name="T76" fmla="*/ 2147483647 w 1434"/>
              <a:gd name="T77" fmla="*/ 2147483647 h 694"/>
              <a:gd name="T78" fmla="*/ 2147483647 w 1434"/>
              <a:gd name="T79" fmla="*/ 2147483647 h 694"/>
              <a:gd name="T80" fmla="*/ 2147483647 w 1434"/>
              <a:gd name="T81" fmla="*/ 2147483647 h 694"/>
              <a:gd name="T82" fmla="*/ 2147483647 w 1434"/>
              <a:gd name="T83" fmla="*/ 2147483647 h 694"/>
              <a:gd name="T84" fmla="*/ 2147483647 w 1434"/>
              <a:gd name="T85" fmla="*/ 2147483647 h 694"/>
              <a:gd name="T86" fmla="*/ 2147483647 w 1434"/>
              <a:gd name="T87" fmla="*/ 2147483647 h 694"/>
              <a:gd name="T88" fmla="*/ 2147483647 w 1434"/>
              <a:gd name="T89" fmla="*/ 2147483647 h 694"/>
              <a:gd name="T90" fmla="*/ 2147483647 w 1434"/>
              <a:gd name="T91" fmla="*/ 2147483647 h 694"/>
              <a:gd name="T92" fmla="*/ 2147483647 w 1434"/>
              <a:gd name="T93" fmla="*/ 2147483647 h 694"/>
              <a:gd name="T94" fmla="*/ 2147483647 w 1434"/>
              <a:gd name="T95" fmla="*/ 2147483647 h 694"/>
              <a:gd name="T96" fmla="*/ 2147483647 w 1434"/>
              <a:gd name="T97" fmla="*/ 2147483647 h 694"/>
              <a:gd name="T98" fmla="*/ 2147483647 w 1434"/>
              <a:gd name="T99" fmla="*/ 2147483647 h 694"/>
              <a:gd name="T100" fmla="*/ 2147483647 w 1434"/>
              <a:gd name="T101" fmla="*/ 2147483647 h 694"/>
              <a:gd name="T102" fmla="*/ 2147483647 w 1434"/>
              <a:gd name="T103" fmla="*/ 2147483647 h 694"/>
              <a:gd name="T104" fmla="*/ 2147483647 w 1434"/>
              <a:gd name="T105" fmla="*/ 2147483647 h 694"/>
              <a:gd name="T106" fmla="*/ 2147483647 w 1434"/>
              <a:gd name="T107" fmla="*/ 2147483647 h 694"/>
              <a:gd name="T108" fmla="*/ 2147483647 w 1434"/>
              <a:gd name="T109" fmla="*/ 2147483647 h 694"/>
              <a:gd name="T110" fmla="*/ 2147483647 w 1434"/>
              <a:gd name="T111" fmla="*/ 2147483647 h 694"/>
              <a:gd name="T112" fmla="*/ 2147483647 w 1434"/>
              <a:gd name="T113" fmla="*/ 2147483647 h 694"/>
              <a:gd name="T114" fmla="*/ 2147483647 w 1434"/>
              <a:gd name="T115" fmla="*/ 2147483647 h 694"/>
              <a:gd name="T116" fmla="*/ 2147483647 w 1434"/>
              <a:gd name="T117" fmla="*/ 2147483647 h 694"/>
              <a:gd name="T118" fmla="*/ 2147483647 w 1434"/>
              <a:gd name="T119" fmla="*/ 2147483647 h 694"/>
              <a:gd name="T120" fmla="*/ 2147483647 w 1434"/>
              <a:gd name="T121" fmla="*/ 2147483647 h 694"/>
              <a:gd name="T122" fmla="*/ 2147483647 w 1434"/>
              <a:gd name="T123" fmla="*/ 2147483647 h 694"/>
              <a:gd name="T124" fmla="*/ 2147483647 w 1434"/>
              <a:gd name="T125" fmla="*/ 0 h 69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434"/>
              <a:gd name="T190" fmla="*/ 0 h 694"/>
              <a:gd name="T191" fmla="*/ 1434 w 1434"/>
              <a:gd name="T192" fmla="*/ 694 h 69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434" h="694">
                <a:moveTo>
                  <a:pt x="0" y="694"/>
                </a:moveTo>
                <a:lnTo>
                  <a:pt x="0" y="694"/>
                </a:lnTo>
                <a:lnTo>
                  <a:pt x="3" y="694"/>
                </a:lnTo>
                <a:lnTo>
                  <a:pt x="3" y="680"/>
                </a:lnTo>
                <a:lnTo>
                  <a:pt x="6" y="680"/>
                </a:lnTo>
                <a:lnTo>
                  <a:pt x="6" y="639"/>
                </a:lnTo>
                <a:lnTo>
                  <a:pt x="8" y="639"/>
                </a:lnTo>
                <a:lnTo>
                  <a:pt x="8" y="613"/>
                </a:lnTo>
                <a:lnTo>
                  <a:pt x="11" y="613"/>
                </a:lnTo>
                <a:lnTo>
                  <a:pt x="11" y="596"/>
                </a:lnTo>
                <a:lnTo>
                  <a:pt x="14" y="596"/>
                </a:lnTo>
                <a:lnTo>
                  <a:pt x="14" y="580"/>
                </a:lnTo>
                <a:lnTo>
                  <a:pt x="16" y="580"/>
                </a:lnTo>
                <a:lnTo>
                  <a:pt x="16" y="561"/>
                </a:lnTo>
                <a:lnTo>
                  <a:pt x="19" y="561"/>
                </a:lnTo>
                <a:lnTo>
                  <a:pt x="19" y="554"/>
                </a:lnTo>
                <a:lnTo>
                  <a:pt x="22" y="554"/>
                </a:lnTo>
                <a:lnTo>
                  <a:pt x="22" y="544"/>
                </a:lnTo>
                <a:lnTo>
                  <a:pt x="24" y="544"/>
                </a:lnTo>
                <a:lnTo>
                  <a:pt x="24" y="536"/>
                </a:lnTo>
                <a:lnTo>
                  <a:pt x="27" y="536"/>
                </a:lnTo>
                <a:lnTo>
                  <a:pt x="27" y="535"/>
                </a:lnTo>
                <a:lnTo>
                  <a:pt x="30" y="535"/>
                </a:lnTo>
                <a:lnTo>
                  <a:pt x="30" y="530"/>
                </a:lnTo>
                <a:lnTo>
                  <a:pt x="32" y="530"/>
                </a:lnTo>
                <a:lnTo>
                  <a:pt x="32" y="525"/>
                </a:lnTo>
                <a:lnTo>
                  <a:pt x="35" y="525"/>
                </a:lnTo>
                <a:lnTo>
                  <a:pt x="35" y="521"/>
                </a:lnTo>
                <a:lnTo>
                  <a:pt x="38" y="521"/>
                </a:lnTo>
                <a:lnTo>
                  <a:pt x="38" y="511"/>
                </a:lnTo>
                <a:lnTo>
                  <a:pt x="40" y="511"/>
                </a:lnTo>
                <a:lnTo>
                  <a:pt x="40" y="506"/>
                </a:lnTo>
                <a:lnTo>
                  <a:pt x="43" y="506"/>
                </a:lnTo>
                <a:lnTo>
                  <a:pt x="43" y="503"/>
                </a:lnTo>
                <a:lnTo>
                  <a:pt x="46" y="503"/>
                </a:lnTo>
                <a:lnTo>
                  <a:pt x="46" y="497"/>
                </a:lnTo>
                <a:lnTo>
                  <a:pt x="48" y="497"/>
                </a:lnTo>
                <a:lnTo>
                  <a:pt x="48" y="494"/>
                </a:lnTo>
                <a:lnTo>
                  <a:pt x="51" y="494"/>
                </a:lnTo>
                <a:lnTo>
                  <a:pt x="51" y="487"/>
                </a:lnTo>
                <a:lnTo>
                  <a:pt x="54" y="487"/>
                </a:lnTo>
                <a:lnTo>
                  <a:pt x="54" y="483"/>
                </a:lnTo>
                <a:lnTo>
                  <a:pt x="56" y="483"/>
                </a:lnTo>
                <a:lnTo>
                  <a:pt x="56" y="478"/>
                </a:lnTo>
                <a:lnTo>
                  <a:pt x="59" y="478"/>
                </a:lnTo>
                <a:lnTo>
                  <a:pt x="59" y="476"/>
                </a:lnTo>
                <a:lnTo>
                  <a:pt x="61" y="476"/>
                </a:lnTo>
                <a:lnTo>
                  <a:pt x="61" y="475"/>
                </a:lnTo>
                <a:lnTo>
                  <a:pt x="64" y="475"/>
                </a:lnTo>
                <a:lnTo>
                  <a:pt x="64" y="473"/>
                </a:lnTo>
                <a:lnTo>
                  <a:pt x="67" y="473"/>
                </a:lnTo>
                <a:lnTo>
                  <a:pt x="67" y="469"/>
                </a:lnTo>
                <a:lnTo>
                  <a:pt x="69" y="469"/>
                </a:lnTo>
                <a:lnTo>
                  <a:pt x="69" y="462"/>
                </a:lnTo>
                <a:lnTo>
                  <a:pt x="75" y="462"/>
                </a:lnTo>
                <a:lnTo>
                  <a:pt x="75" y="456"/>
                </a:lnTo>
                <a:lnTo>
                  <a:pt x="80" y="456"/>
                </a:lnTo>
                <a:lnTo>
                  <a:pt x="80" y="454"/>
                </a:lnTo>
                <a:lnTo>
                  <a:pt x="83" y="454"/>
                </a:lnTo>
                <a:lnTo>
                  <a:pt x="83" y="451"/>
                </a:lnTo>
                <a:lnTo>
                  <a:pt x="85" y="451"/>
                </a:lnTo>
                <a:lnTo>
                  <a:pt x="85" y="450"/>
                </a:lnTo>
                <a:lnTo>
                  <a:pt x="91" y="450"/>
                </a:lnTo>
                <a:lnTo>
                  <a:pt x="91" y="448"/>
                </a:lnTo>
                <a:lnTo>
                  <a:pt x="96" y="448"/>
                </a:lnTo>
                <a:lnTo>
                  <a:pt x="96" y="443"/>
                </a:lnTo>
                <a:lnTo>
                  <a:pt x="99" y="443"/>
                </a:lnTo>
                <a:lnTo>
                  <a:pt x="101" y="443"/>
                </a:lnTo>
                <a:lnTo>
                  <a:pt x="101" y="438"/>
                </a:lnTo>
                <a:lnTo>
                  <a:pt x="104" y="438"/>
                </a:lnTo>
                <a:lnTo>
                  <a:pt x="104" y="435"/>
                </a:lnTo>
                <a:lnTo>
                  <a:pt x="107" y="435"/>
                </a:lnTo>
                <a:lnTo>
                  <a:pt x="107" y="434"/>
                </a:lnTo>
                <a:lnTo>
                  <a:pt x="109" y="434"/>
                </a:lnTo>
                <a:lnTo>
                  <a:pt x="109" y="431"/>
                </a:lnTo>
                <a:lnTo>
                  <a:pt x="112" y="431"/>
                </a:lnTo>
                <a:lnTo>
                  <a:pt x="112" y="429"/>
                </a:lnTo>
                <a:lnTo>
                  <a:pt x="115" y="429"/>
                </a:lnTo>
                <a:lnTo>
                  <a:pt x="115" y="424"/>
                </a:lnTo>
                <a:lnTo>
                  <a:pt x="117" y="424"/>
                </a:lnTo>
                <a:lnTo>
                  <a:pt x="117" y="423"/>
                </a:lnTo>
                <a:lnTo>
                  <a:pt x="120" y="423"/>
                </a:lnTo>
                <a:lnTo>
                  <a:pt x="123" y="423"/>
                </a:lnTo>
                <a:lnTo>
                  <a:pt x="123" y="421"/>
                </a:lnTo>
                <a:lnTo>
                  <a:pt x="125" y="421"/>
                </a:lnTo>
                <a:lnTo>
                  <a:pt x="125" y="418"/>
                </a:lnTo>
                <a:lnTo>
                  <a:pt x="130" y="418"/>
                </a:lnTo>
                <a:lnTo>
                  <a:pt x="130" y="416"/>
                </a:lnTo>
                <a:lnTo>
                  <a:pt x="133" y="416"/>
                </a:lnTo>
                <a:lnTo>
                  <a:pt x="133" y="411"/>
                </a:lnTo>
                <a:lnTo>
                  <a:pt x="136" y="411"/>
                </a:lnTo>
                <a:lnTo>
                  <a:pt x="136" y="410"/>
                </a:lnTo>
                <a:lnTo>
                  <a:pt x="141" y="410"/>
                </a:lnTo>
                <a:lnTo>
                  <a:pt x="141" y="407"/>
                </a:lnTo>
                <a:lnTo>
                  <a:pt x="144" y="407"/>
                </a:lnTo>
                <a:lnTo>
                  <a:pt x="149" y="407"/>
                </a:lnTo>
                <a:lnTo>
                  <a:pt x="149" y="405"/>
                </a:lnTo>
                <a:lnTo>
                  <a:pt x="154" y="405"/>
                </a:lnTo>
                <a:lnTo>
                  <a:pt x="154" y="402"/>
                </a:lnTo>
                <a:lnTo>
                  <a:pt x="160" y="402"/>
                </a:lnTo>
                <a:lnTo>
                  <a:pt x="160" y="397"/>
                </a:lnTo>
                <a:lnTo>
                  <a:pt x="162" y="397"/>
                </a:lnTo>
                <a:lnTo>
                  <a:pt x="162" y="396"/>
                </a:lnTo>
                <a:lnTo>
                  <a:pt x="165" y="396"/>
                </a:lnTo>
                <a:lnTo>
                  <a:pt x="165" y="392"/>
                </a:lnTo>
                <a:lnTo>
                  <a:pt x="170" y="392"/>
                </a:lnTo>
                <a:lnTo>
                  <a:pt x="173" y="392"/>
                </a:lnTo>
                <a:lnTo>
                  <a:pt x="173" y="391"/>
                </a:lnTo>
                <a:lnTo>
                  <a:pt x="176" y="391"/>
                </a:lnTo>
                <a:lnTo>
                  <a:pt x="176" y="389"/>
                </a:lnTo>
                <a:lnTo>
                  <a:pt x="178" y="389"/>
                </a:lnTo>
                <a:lnTo>
                  <a:pt x="178" y="388"/>
                </a:lnTo>
                <a:lnTo>
                  <a:pt x="181" y="388"/>
                </a:lnTo>
                <a:lnTo>
                  <a:pt x="181" y="383"/>
                </a:lnTo>
                <a:lnTo>
                  <a:pt x="184" y="383"/>
                </a:lnTo>
                <a:lnTo>
                  <a:pt x="189" y="383"/>
                </a:lnTo>
                <a:lnTo>
                  <a:pt x="189" y="380"/>
                </a:lnTo>
                <a:lnTo>
                  <a:pt x="192" y="380"/>
                </a:lnTo>
                <a:lnTo>
                  <a:pt x="192" y="378"/>
                </a:lnTo>
                <a:lnTo>
                  <a:pt x="194" y="378"/>
                </a:lnTo>
                <a:lnTo>
                  <a:pt x="194" y="376"/>
                </a:lnTo>
                <a:lnTo>
                  <a:pt x="197" y="376"/>
                </a:lnTo>
                <a:lnTo>
                  <a:pt x="197" y="375"/>
                </a:lnTo>
                <a:lnTo>
                  <a:pt x="202" y="375"/>
                </a:lnTo>
                <a:lnTo>
                  <a:pt x="202" y="372"/>
                </a:lnTo>
                <a:lnTo>
                  <a:pt x="207" y="372"/>
                </a:lnTo>
                <a:lnTo>
                  <a:pt x="207" y="370"/>
                </a:lnTo>
                <a:lnTo>
                  <a:pt x="210" y="370"/>
                </a:lnTo>
                <a:lnTo>
                  <a:pt x="210" y="368"/>
                </a:lnTo>
                <a:lnTo>
                  <a:pt x="213" y="368"/>
                </a:lnTo>
                <a:lnTo>
                  <a:pt x="221" y="368"/>
                </a:lnTo>
                <a:lnTo>
                  <a:pt x="221" y="364"/>
                </a:lnTo>
                <a:lnTo>
                  <a:pt x="223" y="364"/>
                </a:lnTo>
                <a:lnTo>
                  <a:pt x="223" y="362"/>
                </a:lnTo>
                <a:lnTo>
                  <a:pt x="226" y="362"/>
                </a:lnTo>
                <a:lnTo>
                  <a:pt x="229" y="362"/>
                </a:lnTo>
                <a:lnTo>
                  <a:pt x="229" y="360"/>
                </a:lnTo>
                <a:lnTo>
                  <a:pt x="237" y="360"/>
                </a:lnTo>
                <a:lnTo>
                  <a:pt x="237" y="359"/>
                </a:lnTo>
                <a:lnTo>
                  <a:pt x="245" y="359"/>
                </a:lnTo>
                <a:lnTo>
                  <a:pt x="245" y="356"/>
                </a:lnTo>
                <a:lnTo>
                  <a:pt x="250" y="356"/>
                </a:lnTo>
                <a:lnTo>
                  <a:pt x="253" y="356"/>
                </a:lnTo>
                <a:lnTo>
                  <a:pt x="253" y="354"/>
                </a:lnTo>
                <a:lnTo>
                  <a:pt x="258" y="354"/>
                </a:lnTo>
                <a:lnTo>
                  <a:pt x="258" y="353"/>
                </a:lnTo>
                <a:lnTo>
                  <a:pt x="263" y="353"/>
                </a:lnTo>
                <a:lnTo>
                  <a:pt x="263" y="349"/>
                </a:lnTo>
                <a:lnTo>
                  <a:pt x="268" y="349"/>
                </a:lnTo>
                <a:lnTo>
                  <a:pt x="271" y="349"/>
                </a:lnTo>
                <a:lnTo>
                  <a:pt x="271" y="346"/>
                </a:lnTo>
                <a:lnTo>
                  <a:pt x="274" y="346"/>
                </a:lnTo>
                <a:lnTo>
                  <a:pt x="274" y="345"/>
                </a:lnTo>
                <a:lnTo>
                  <a:pt x="276" y="345"/>
                </a:lnTo>
                <a:lnTo>
                  <a:pt x="276" y="341"/>
                </a:lnTo>
                <a:lnTo>
                  <a:pt x="279" y="341"/>
                </a:lnTo>
                <a:lnTo>
                  <a:pt x="282" y="341"/>
                </a:lnTo>
                <a:lnTo>
                  <a:pt x="282" y="338"/>
                </a:lnTo>
                <a:lnTo>
                  <a:pt x="284" y="338"/>
                </a:lnTo>
                <a:lnTo>
                  <a:pt x="287" y="338"/>
                </a:lnTo>
                <a:lnTo>
                  <a:pt x="290" y="338"/>
                </a:lnTo>
                <a:lnTo>
                  <a:pt x="298" y="338"/>
                </a:lnTo>
                <a:lnTo>
                  <a:pt x="303" y="338"/>
                </a:lnTo>
                <a:lnTo>
                  <a:pt x="303" y="337"/>
                </a:lnTo>
                <a:lnTo>
                  <a:pt x="306" y="337"/>
                </a:lnTo>
                <a:lnTo>
                  <a:pt x="306" y="335"/>
                </a:lnTo>
                <a:lnTo>
                  <a:pt x="314" y="335"/>
                </a:lnTo>
                <a:lnTo>
                  <a:pt x="316" y="335"/>
                </a:lnTo>
                <a:lnTo>
                  <a:pt x="316" y="333"/>
                </a:lnTo>
                <a:lnTo>
                  <a:pt x="319" y="333"/>
                </a:lnTo>
                <a:lnTo>
                  <a:pt x="319" y="330"/>
                </a:lnTo>
                <a:lnTo>
                  <a:pt x="322" y="330"/>
                </a:lnTo>
                <a:lnTo>
                  <a:pt x="324" y="330"/>
                </a:lnTo>
                <a:lnTo>
                  <a:pt x="324" y="329"/>
                </a:lnTo>
                <a:lnTo>
                  <a:pt x="327" y="329"/>
                </a:lnTo>
                <a:lnTo>
                  <a:pt x="327" y="327"/>
                </a:lnTo>
                <a:lnTo>
                  <a:pt x="330" y="327"/>
                </a:lnTo>
                <a:lnTo>
                  <a:pt x="330" y="324"/>
                </a:lnTo>
                <a:lnTo>
                  <a:pt x="335" y="324"/>
                </a:lnTo>
                <a:lnTo>
                  <a:pt x="337" y="324"/>
                </a:lnTo>
                <a:lnTo>
                  <a:pt x="337" y="321"/>
                </a:lnTo>
                <a:lnTo>
                  <a:pt x="340" y="321"/>
                </a:lnTo>
                <a:lnTo>
                  <a:pt x="343" y="321"/>
                </a:lnTo>
                <a:lnTo>
                  <a:pt x="345" y="321"/>
                </a:lnTo>
                <a:lnTo>
                  <a:pt x="348" y="321"/>
                </a:lnTo>
                <a:lnTo>
                  <a:pt x="351" y="321"/>
                </a:lnTo>
                <a:lnTo>
                  <a:pt x="351" y="319"/>
                </a:lnTo>
                <a:lnTo>
                  <a:pt x="353" y="319"/>
                </a:lnTo>
                <a:lnTo>
                  <a:pt x="353" y="317"/>
                </a:lnTo>
                <a:lnTo>
                  <a:pt x="356" y="317"/>
                </a:lnTo>
                <a:lnTo>
                  <a:pt x="356" y="316"/>
                </a:lnTo>
                <a:lnTo>
                  <a:pt x="359" y="316"/>
                </a:lnTo>
                <a:lnTo>
                  <a:pt x="359" y="314"/>
                </a:lnTo>
                <a:lnTo>
                  <a:pt x="367" y="314"/>
                </a:lnTo>
                <a:lnTo>
                  <a:pt x="367" y="311"/>
                </a:lnTo>
                <a:lnTo>
                  <a:pt x="369" y="311"/>
                </a:lnTo>
                <a:lnTo>
                  <a:pt x="372" y="311"/>
                </a:lnTo>
                <a:lnTo>
                  <a:pt x="375" y="311"/>
                </a:lnTo>
                <a:lnTo>
                  <a:pt x="375" y="309"/>
                </a:lnTo>
                <a:lnTo>
                  <a:pt x="377" y="309"/>
                </a:lnTo>
                <a:lnTo>
                  <a:pt x="377" y="306"/>
                </a:lnTo>
                <a:lnTo>
                  <a:pt x="380" y="306"/>
                </a:lnTo>
                <a:lnTo>
                  <a:pt x="385" y="306"/>
                </a:lnTo>
                <a:lnTo>
                  <a:pt x="385" y="304"/>
                </a:lnTo>
                <a:lnTo>
                  <a:pt x="388" y="304"/>
                </a:lnTo>
                <a:lnTo>
                  <a:pt x="388" y="303"/>
                </a:lnTo>
                <a:lnTo>
                  <a:pt x="391" y="303"/>
                </a:lnTo>
                <a:lnTo>
                  <a:pt x="393" y="303"/>
                </a:lnTo>
                <a:lnTo>
                  <a:pt x="393" y="299"/>
                </a:lnTo>
                <a:lnTo>
                  <a:pt x="396" y="299"/>
                </a:lnTo>
                <a:lnTo>
                  <a:pt x="399" y="299"/>
                </a:lnTo>
                <a:lnTo>
                  <a:pt x="399" y="298"/>
                </a:lnTo>
                <a:lnTo>
                  <a:pt x="401" y="298"/>
                </a:lnTo>
                <a:lnTo>
                  <a:pt x="404" y="298"/>
                </a:lnTo>
                <a:lnTo>
                  <a:pt x="404" y="296"/>
                </a:lnTo>
                <a:lnTo>
                  <a:pt x="406" y="296"/>
                </a:lnTo>
                <a:lnTo>
                  <a:pt x="409" y="296"/>
                </a:lnTo>
                <a:lnTo>
                  <a:pt x="412" y="296"/>
                </a:lnTo>
                <a:lnTo>
                  <a:pt x="414" y="296"/>
                </a:lnTo>
                <a:lnTo>
                  <a:pt x="414" y="293"/>
                </a:lnTo>
                <a:lnTo>
                  <a:pt x="417" y="293"/>
                </a:lnTo>
                <a:lnTo>
                  <a:pt x="420" y="293"/>
                </a:lnTo>
                <a:lnTo>
                  <a:pt x="420" y="291"/>
                </a:lnTo>
                <a:lnTo>
                  <a:pt x="422" y="291"/>
                </a:lnTo>
                <a:lnTo>
                  <a:pt x="425" y="291"/>
                </a:lnTo>
                <a:lnTo>
                  <a:pt x="428" y="291"/>
                </a:lnTo>
                <a:lnTo>
                  <a:pt x="430" y="291"/>
                </a:lnTo>
                <a:lnTo>
                  <a:pt x="430" y="290"/>
                </a:lnTo>
                <a:lnTo>
                  <a:pt x="433" y="290"/>
                </a:lnTo>
                <a:lnTo>
                  <a:pt x="433" y="288"/>
                </a:lnTo>
                <a:lnTo>
                  <a:pt x="436" y="288"/>
                </a:lnTo>
                <a:lnTo>
                  <a:pt x="438" y="288"/>
                </a:lnTo>
                <a:lnTo>
                  <a:pt x="438" y="283"/>
                </a:lnTo>
                <a:lnTo>
                  <a:pt x="441" y="283"/>
                </a:lnTo>
                <a:lnTo>
                  <a:pt x="444" y="283"/>
                </a:lnTo>
                <a:lnTo>
                  <a:pt x="446" y="283"/>
                </a:lnTo>
                <a:lnTo>
                  <a:pt x="449" y="283"/>
                </a:lnTo>
                <a:lnTo>
                  <a:pt x="449" y="281"/>
                </a:lnTo>
                <a:lnTo>
                  <a:pt x="452" y="281"/>
                </a:lnTo>
                <a:lnTo>
                  <a:pt x="454" y="281"/>
                </a:lnTo>
                <a:lnTo>
                  <a:pt x="457" y="281"/>
                </a:lnTo>
                <a:lnTo>
                  <a:pt x="457" y="280"/>
                </a:lnTo>
                <a:lnTo>
                  <a:pt x="460" y="280"/>
                </a:lnTo>
                <a:lnTo>
                  <a:pt x="462" y="280"/>
                </a:lnTo>
                <a:lnTo>
                  <a:pt x="462" y="278"/>
                </a:lnTo>
                <a:lnTo>
                  <a:pt x="465" y="278"/>
                </a:lnTo>
                <a:lnTo>
                  <a:pt x="468" y="278"/>
                </a:lnTo>
                <a:lnTo>
                  <a:pt x="470" y="278"/>
                </a:lnTo>
                <a:lnTo>
                  <a:pt x="473" y="278"/>
                </a:lnTo>
                <a:lnTo>
                  <a:pt x="475" y="278"/>
                </a:lnTo>
                <a:lnTo>
                  <a:pt x="478" y="278"/>
                </a:lnTo>
                <a:lnTo>
                  <a:pt x="481" y="278"/>
                </a:lnTo>
                <a:lnTo>
                  <a:pt x="483" y="278"/>
                </a:lnTo>
                <a:lnTo>
                  <a:pt x="486" y="278"/>
                </a:lnTo>
                <a:lnTo>
                  <a:pt x="489" y="278"/>
                </a:lnTo>
                <a:lnTo>
                  <a:pt x="491" y="278"/>
                </a:lnTo>
                <a:lnTo>
                  <a:pt x="491" y="276"/>
                </a:lnTo>
                <a:lnTo>
                  <a:pt x="494" y="276"/>
                </a:lnTo>
                <a:lnTo>
                  <a:pt x="494" y="274"/>
                </a:lnTo>
                <a:lnTo>
                  <a:pt x="497" y="274"/>
                </a:lnTo>
                <a:lnTo>
                  <a:pt x="497" y="273"/>
                </a:lnTo>
                <a:lnTo>
                  <a:pt x="499" y="273"/>
                </a:lnTo>
                <a:lnTo>
                  <a:pt x="499" y="271"/>
                </a:lnTo>
                <a:lnTo>
                  <a:pt x="502" y="271"/>
                </a:lnTo>
                <a:lnTo>
                  <a:pt x="505" y="271"/>
                </a:lnTo>
                <a:lnTo>
                  <a:pt x="507" y="271"/>
                </a:lnTo>
                <a:lnTo>
                  <a:pt x="510" y="271"/>
                </a:lnTo>
                <a:lnTo>
                  <a:pt x="513" y="271"/>
                </a:lnTo>
                <a:lnTo>
                  <a:pt x="515" y="271"/>
                </a:lnTo>
                <a:lnTo>
                  <a:pt x="518" y="271"/>
                </a:lnTo>
                <a:lnTo>
                  <a:pt x="518" y="269"/>
                </a:lnTo>
                <a:lnTo>
                  <a:pt x="521" y="269"/>
                </a:lnTo>
                <a:lnTo>
                  <a:pt x="521" y="267"/>
                </a:lnTo>
                <a:lnTo>
                  <a:pt x="523" y="267"/>
                </a:lnTo>
                <a:lnTo>
                  <a:pt x="526" y="267"/>
                </a:lnTo>
                <a:lnTo>
                  <a:pt x="529" y="267"/>
                </a:lnTo>
                <a:lnTo>
                  <a:pt x="531" y="267"/>
                </a:lnTo>
                <a:lnTo>
                  <a:pt x="534" y="267"/>
                </a:lnTo>
                <a:lnTo>
                  <a:pt x="534" y="266"/>
                </a:lnTo>
                <a:lnTo>
                  <a:pt x="537" y="266"/>
                </a:lnTo>
                <a:lnTo>
                  <a:pt x="539" y="266"/>
                </a:lnTo>
                <a:lnTo>
                  <a:pt x="542" y="266"/>
                </a:lnTo>
                <a:lnTo>
                  <a:pt x="542" y="262"/>
                </a:lnTo>
                <a:lnTo>
                  <a:pt x="544" y="262"/>
                </a:lnTo>
                <a:lnTo>
                  <a:pt x="547" y="262"/>
                </a:lnTo>
                <a:lnTo>
                  <a:pt x="550" y="262"/>
                </a:lnTo>
                <a:lnTo>
                  <a:pt x="552" y="262"/>
                </a:lnTo>
                <a:lnTo>
                  <a:pt x="555" y="262"/>
                </a:lnTo>
                <a:lnTo>
                  <a:pt x="555" y="260"/>
                </a:lnTo>
                <a:lnTo>
                  <a:pt x="558" y="260"/>
                </a:lnTo>
                <a:lnTo>
                  <a:pt x="560" y="260"/>
                </a:lnTo>
                <a:lnTo>
                  <a:pt x="563" y="260"/>
                </a:lnTo>
                <a:lnTo>
                  <a:pt x="566" y="260"/>
                </a:lnTo>
                <a:lnTo>
                  <a:pt x="566" y="256"/>
                </a:lnTo>
                <a:lnTo>
                  <a:pt x="568" y="256"/>
                </a:lnTo>
                <a:lnTo>
                  <a:pt x="568" y="255"/>
                </a:lnTo>
                <a:lnTo>
                  <a:pt x="571" y="255"/>
                </a:lnTo>
                <a:lnTo>
                  <a:pt x="574" y="255"/>
                </a:lnTo>
                <a:lnTo>
                  <a:pt x="576" y="255"/>
                </a:lnTo>
                <a:lnTo>
                  <a:pt x="579" y="255"/>
                </a:lnTo>
                <a:lnTo>
                  <a:pt x="582" y="255"/>
                </a:lnTo>
                <a:lnTo>
                  <a:pt x="584" y="255"/>
                </a:lnTo>
                <a:lnTo>
                  <a:pt x="587" y="255"/>
                </a:lnTo>
                <a:lnTo>
                  <a:pt x="590" y="255"/>
                </a:lnTo>
                <a:lnTo>
                  <a:pt x="592" y="255"/>
                </a:lnTo>
                <a:lnTo>
                  <a:pt x="592" y="253"/>
                </a:lnTo>
                <a:lnTo>
                  <a:pt x="595" y="253"/>
                </a:lnTo>
                <a:lnTo>
                  <a:pt x="598" y="253"/>
                </a:lnTo>
                <a:lnTo>
                  <a:pt x="598" y="251"/>
                </a:lnTo>
                <a:lnTo>
                  <a:pt x="600" y="251"/>
                </a:lnTo>
                <a:lnTo>
                  <a:pt x="600" y="249"/>
                </a:lnTo>
                <a:lnTo>
                  <a:pt x="603" y="249"/>
                </a:lnTo>
                <a:lnTo>
                  <a:pt x="606" y="249"/>
                </a:lnTo>
                <a:lnTo>
                  <a:pt x="606" y="247"/>
                </a:lnTo>
                <a:lnTo>
                  <a:pt x="608" y="247"/>
                </a:lnTo>
                <a:lnTo>
                  <a:pt x="611" y="247"/>
                </a:lnTo>
                <a:lnTo>
                  <a:pt x="613" y="247"/>
                </a:lnTo>
                <a:lnTo>
                  <a:pt x="616" y="247"/>
                </a:lnTo>
                <a:lnTo>
                  <a:pt x="619" y="247"/>
                </a:lnTo>
                <a:lnTo>
                  <a:pt x="619" y="245"/>
                </a:lnTo>
                <a:lnTo>
                  <a:pt x="621" y="245"/>
                </a:lnTo>
                <a:lnTo>
                  <a:pt x="624" y="245"/>
                </a:lnTo>
                <a:lnTo>
                  <a:pt x="624" y="243"/>
                </a:lnTo>
                <a:lnTo>
                  <a:pt x="627" y="243"/>
                </a:lnTo>
                <a:lnTo>
                  <a:pt x="629" y="243"/>
                </a:lnTo>
                <a:lnTo>
                  <a:pt x="632" y="243"/>
                </a:lnTo>
                <a:lnTo>
                  <a:pt x="635" y="243"/>
                </a:lnTo>
                <a:lnTo>
                  <a:pt x="637" y="243"/>
                </a:lnTo>
                <a:lnTo>
                  <a:pt x="640" y="243"/>
                </a:lnTo>
                <a:lnTo>
                  <a:pt x="643" y="243"/>
                </a:lnTo>
                <a:lnTo>
                  <a:pt x="643" y="241"/>
                </a:lnTo>
                <a:lnTo>
                  <a:pt x="645" y="241"/>
                </a:lnTo>
                <a:lnTo>
                  <a:pt x="648" y="241"/>
                </a:lnTo>
                <a:lnTo>
                  <a:pt x="651" y="241"/>
                </a:lnTo>
                <a:lnTo>
                  <a:pt x="653" y="241"/>
                </a:lnTo>
                <a:lnTo>
                  <a:pt x="656" y="241"/>
                </a:lnTo>
                <a:lnTo>
                  <a:pt x="656" y="239"/>
                </a:lnTo>
                <a:lnTo>
                  <a:pt x="659" y="239"/>
                </a:lnTo>
                <a:lnTo>
                  <a:pt x="661" y="239"/>
                </a:lnTo>
                <a:lnTo>
                  <a:pt x="664" y="239"/>
                </a:lnTo>
                <a:lnTo>
                  <a:pt x="667" y="239"/>
                </a:lnTo>
                <a:lnTo>
                  <a:pt x="669" y="239"/>
                </a:lnTo>
                <a:lnTo>
                  <a:pt x="672" y="239"/>
                </a:lnTo>
                <a:lnTo>
                  <a:pt x="675" y="239"/>
                </a:lnTo>
                <a:lnTo>
                  <a:pt x="675" y="235"/>
                </a:lnTo>
                <a:lnTo>
                  <a:pt x="677" y="235"/>
                </a:lnTo>
                <a:lnTo>
                  <a:pt x="680" y="235"/>
                </a:lnTo>
                <a:lnTo>
                  <a:pt x="682" y="235"/>
                </a:lnTo>
                <a:lnTo>
                  <a:pt x="685" y="235"/>
                </a:lnTo>
                <a:lnTo>
                  <a:pt x="688" y="235"/>
                </a:lnTo>
                <a:lnTo>
                  <a:pt x="688" y="233"/>
                </a:lnTo>
                <a:lnTo>
                  <a:pt x="690" y="233"/>
                </a:lnTo>
                <a:lnTo>
                  <a:pt x="690" y="231"/>
                </a:lnTo>
                <a:lnTo>
                  <a:pt x="693" y="231"/>
                </a:lnTo>
                <a:lnTo>
                  <a:pt x="696" y="231"/>
                </a:lnTo>
                <a:lnTo>
                  <a:pt x="696" y="226"/>
                </a:lnTo>
                <a:lnTo>
                  <a:pt x="698" y="226"/>
                </a:lnTo>
                <a:lnTo>
                  <a:pt x="701" y="226"/>
                </a:lnTo>
                <a:lnTo>
                  <a:pt x="701" y="224"/>
                </a:lnTo>
                <a:lnTo>
                  <a:pt x="704" y="224"/>
                </a:lnTo>
                <a:lnTo>
                  <a:pt x="706" y="224"/>
                </a:lnTo>
                <a:lnTo>
                  <a:pt x="706" y="222"/>
                </a:lnTo>
                <a:lnTo>
                  <a:pt x="709" y="222"/>
                </a:lnTo>
                <a:lnTo>
                  <a:pt x="712" y="222"/>
                </a:lnTo>
                <a:lnTo>
                  <a:pt x="714" y="222"/>
                </a:lnTo>
                <a:lnTo>
                  <a:pt x="714" y="220"/>
                </a:lnTo>
                <a:lnTo>
                  <a:pt x="717" y="220"/>
                </a:lnTo>
                <a:lnTo>
                  <a:pt x="720" y="220"/>
                </a:lnTo>
                <a:lnTo>
                  <a:pt x="720" y="218"/>
                </a:lnTo>
                <a:lnTo>
                  <a:pt x="722" y="218"/>
                </a:lnTo>
                <a:lnTo>
                  <a:pt x="722" y="215"/>
                </a:lnTo>
                <a:lnTo>
                  <a:pt x="725" y="215"/>
                </a:lnTo>
                <a:lnTo>
                  <a:pt x="728" y="215"/>
                </a:lnTo>
                <a:lnTo>
                  <a:pt x="730" y="215"/>
                </a:lnTo>
                <a:lnTo>
                  <a:pt x="733" y="215"/>
                </a:lnTo>
                <a:lnTo>
                  <a:pt x="736" y="215"/>
                </a:lnTo>
                <a:lnTo>
                  <a:pt x="738" y="215"/>
                </a:lnTo>
                <a:lnTo>
                  <a:pt x="741" y="215"/>
                </a:lnTo>
                <a:lnTo>
                  <a:pt x="741" y="213"/>
                </a:lnTo>
                <a:lnTo>
                  <a:pt x="744" y="213"/>
                </a:lnTo>
                <a:lnTo>
                  <a:pt x="744" y="211"/>
                </a:lnTo>
                <a:lnTo>
                  <a:pt x="746" y="211"/>
                </a:lnTo>
                <a:lnTo>
                  <a:pt x="749" y="211"/>
                </a:lnTo>
                <a:lnTo>
                  <a:pt x="749" y="209"/>
                </a:lnTo>
                <a:lnTo>
                  <a:pt x="751" y="209"/>
                </a:lnTo>
                <a:lnTo>
                  <a:pt x="754" y="209"/>
                </a:lnTo>
                <a:lnTo>
                  <a:pt x="757" y="209"/>
                </a:lnTo>
                <a:lnTo>
                  <a:pt x="759" y="209"/>
                </a:lnTo>
                <a:lnTo>
                  <a:pt x="762" y="209"/>
                </a:lnTo>
                <a:lnTo>
                  <a:pt x="765" y="209"/>
                </a:lnTo>
                <a:lnTo>
                  <a:pt x="765" y="204"/>
                </a:lnTo>
                <a:lnTo>
                  <a:pt x="767" y="204"/>
                </a:lnTo>
                <a:lnTo>
                  <a:pt x="770" y="204"/>
                </a:lnTo>
                <a:lnTo>
                  <a:pt x="773" y="204"/>
                </a:lnTo>
                <a:lnTo>
                  <a:pt x="775" y="204"/>
                </a:lnTo>
                <a:lnTo>
                  <a:pt x="778" y="204"/>
                </a:lnTo>
                <a:lnTo>
                  <a:pt x="781" y="204"/>
                </a:lnTo>
                <a:lnTo>
                  <a:pt x="781" y="202"/>
                </a:lnTo>
                <a:lnTo>
                  <a:pt x="783" y="202"/>
                </a:lnTo>
                <a:lnTo>
                  <a:pt x="786" y="202"/>
                </a:lnTo>
                <a:lnTo>
                  <a:pt x="789" y="202"/>
                </a:lnTo>
                <a:lnTo>
                  <a:pt x="791" y="202"/>
                </a:lnTo>
                <a:lnTo>
                  <a:pt x="794" y="202"/>
                </a:lnTo>
                <a:lnTo>
                  <a:pt x="794" y="199"/>
                </a:lnTo>
                <a:lnTo>
                  <a:pt x="797" y="199"/>
                </a:lnTo>
                <a:lnTo>
                  <a:pt x="799" y="199"/>
                </a:lnTo>
                <a:lnTo>
                  <a:pt x="802" y="199"/>
                </a:lnTo>
                <a:lnTo>
                  <a:pt x="802" y="194"/>
                </a:lnTo>
                <a:lnTo>
                  <a:pt x="805" y="194"/>
                </a:lnTo>
                <a:lnTo>
                  <a:pt x="807" y="194"/>
                </a:lnTo>
                <a:lnTo>
                  <a:pt x="810" y="194"/>
                </a:lnTo>
                <a:lnTo>
                  <a:pt x="813" y="194"/>
                </a:lnTo>
                <a:lnTo>
                  <a:pt x="815" y="194"/>
                </a:lnTo>
                <a:lnTo>
                  <a:pt x="818" y="194"/>
                </a:lnTo>
                <a:lnTo>
                  <a:pt x="818" y="192"/>
                </a:lnTo>
                <a:lnTo>
                  <a:pt x="820" y="192"/>
                </a:lnTo>
                <a:lnTo>
                  <a:pt x="823" y="192"/>
                </a:lnTo>
                <a:lnTo>
                  <a:pt x="826" y="192"/>
                </a:lnTo>
                <a:lnTo>
                  <a:pt x="828" y="192"/>
                </a:lnTo>
                <a:lnTo>
                  <a:pt x="828" y="189"/>
                </a:lnTo>
                <a:lnTo>
                  <a:pt x="831" y="189"/>
                </a:lnTo>
                <a:lnTo>
                  <a:pt x="834" y="189"/>
                </a:lnTo>
                <a:lnTo>
                  <a:pt x="836" y="189"/>
                </a:lnTo>
                <a:lnTo>
                  <a:pt x="839" y="189"/>
                </a:lnTo>
                <a:lnTo>
                  <a:pt x="839" y="187"/>
                </a:lnTo>
                <a:lnTo>
                  <a:pt x="842" y="187"/>
                </a:lnTo>
                <a:lnTo>
                  <a:pt x="844" y="187"/>
                </a:lnTo>
                <a:lnTo>
                  <a:pt x="847" y="187"/>
                </a:lnTo>
                <a:lnTo>
                  <a:pt x="850" y="187"/>
                </a:lnTo>
                <a:lnTo>
                  <a:pt x="850" y="182"/>
                </a:lnTo>
                <a:lnTo>
                  <a:pt x="852" y="182"/>
                </a:lnTo>
                <a:lnTo>
                  <a:pt x="855" y="182"/>
                </a:lnTo>
                <a:lnTo>
                  <a:pt x="858" y="182"/>
                </a:lnTo>
                <a:lnTo>
                  <a:pt x="860" y="182"/>
                </a:lnTo>
                <a:lnTo>
                  <a:pt x="863" y="182"/>
                </a:lnTo>
                <a:lnTo>
                  <a:pt x="863" y="179"/>
                </a:lnTo>
                <a:lnTo>
                  <a:pt x="866" y="179"/>
                </a:lnTo>
                <a:lnTo>
                  <a:pt x="868" y="179"/>
                </a:lnTo>
                <a:lnTo>
                  <a:pt x="871" y="179"/>
                </a:lnTo>
                <a:lnTo>
                  <a:pt x="874" y="179"/>
                </a:lnTo>
                <a:lnTo>
                  <a:pt x="876" y="179"/>
                </a:lnTo>
                <a:lnTo>
                  <a:pt x="879" y="179"/>
                </a:lnTo>
                <a:lnTo>
                  <a:pt x="882" y="179"/>
                </a:lnTo>
                <a:lnTo>
                  <a:pt x="884" y="179"/>
                </a:lnTo>
                <a:lnTo>
                  <a:pt x="887" y="179"/>
                </a:lnTo>
                <a:lnTo>
                  <a:pt x="889" y="179"/>
                </a:lnTo>
                <a:lnTo>
                  <a:pt x="892" y="179"/>
                </a:lnTo>
                <a:lnTo>
                  <a:pt x="892" y="176"/>
                </a:lnTo>
                <a:lnTo>
                  <a:pt x="895" y="176"/>
                </a:lnTo>
                <a:lnTo>
                  <a:pt x="897" y="176"/>
                </a:lnTo>
                <a:lnTo>
                  <a:pt x="897" y="174"/>
                </a:lnTo>
                <a:lnTo>
                  <a:pt x="900" y="174"/>
                </a:lnTo>
                <a:lnTo>
                  <a:pt x="903" y="174"/>
                </a:lnTo>
                <a:lnTo>
                  <a:pt x="903" y="171"/>
                </a:lnTo>
                <a:lnTo>
                  <a:pt x="905" y="171"/>
                </a:lnTo>
                <a:lnTo>
                  <a:pt x="908" y="171"/>
                </a:lnTo>
                <a:lnTo>
                  <a:pt x="911" y="171"/>
                </a:lnTo>
                <a:lnTo>
                  <a:pt x="913" y="171"/>
                </a:lnTo>
                <a:lnTo>
                  <a:pt x="916" y="171"/>
                </a:lnTo>
                <a:lnTo>
                  <a:pt x="916" y="168"/>
                </a:lnTo>
                <a:lnTo>
                  <a:pt x="919" y="168"/>
                </a:lnTo>
                <a:lnTo>
                  <a:pt x="921" y="168"/>
                </a:lnTo>
                <a:lnTo>
                  <a:pt x="924" y="168"/>
                </a:lnTo>
                <a:lnTo>
                  <a:pt x="927" y="168"/>
                </a:lnTo>
                <a:lnTo>
                  <a:pt x="929" y="168"/>
                </a:lnTo>
                <a:lnTo>
                  <a:pt x="932" y="168"/>
                </a:lnTo>
                <a:lnTo>
                  <a:pt x="935" y="168"/>
                </a:lnTo>
                <a:lnTo>
                  <a:pt x="937" y="168"/>
                </a:lnTo>
                <a:lnTo>
                  <a:pt x="940" y="168"/>
                </a:lnTo>
                <a:lnTo>
                  <a:pt x="943" y="168"/>
                </a:lnTo>
                <a:lnTo>
                  <a:pt x="945" y="168"/>
                </a:lnTo>
                <a:lnTo>
                  <a:pt x="948" y="168"/>
                </a:lnTo>
                <a:lnTo>
                  <a:pt x="951" y="168"/>
                </a:lnTo>
                <a:lnTo>
                  <a:pt x="951" y="165"/>
                </a:lnTo>
                <a:lnTo>
                  <a:pt x="953" y="165"/>
                </a:lnTo>
                <a:lnTo>
                  <a:pt x="953" y="162"/>
                </a:lnTo>
                <a:lnTo>
                  <a:pt x="956" y="162"/>
                </a:lnTo>
                <a:lnTo>
                  <a:pt x="958" y="162"/>
                </a:lnTo>
                <a:lnTo>
                  <a:pt x="958" y="159"/>
                </a:lnTo>
                <a:lnTo>
                  <a:pt x="961" y="159"/>
                </a:lnTo>
                <a:lnTo>
                  <a:pt x="964" y="159"/>
                </a:lnTo>
                <a:lnTo>
                  <a:pt x="966" y="159"/>
                </a:lnTo>
                <a:lnTo>
                  <a:pt x="969" y="159"/>
                </a:lnTo>
                <a:lnTo>
                  <a:pt x="972" y="159"/>
                </a:lnTo>
                <a:lnTo>
                  <a:pt x="974" y="159"/>
                </a:lnTo>
                <a:lnTo>
                  <a:pt x="977" y="159"/>
                </a:lnTo>
                <a:lnTo>
                  <a:pt x="980" y="159"/>
                </a:lnTo>
                <a:lnTo>
                  <a:pt x="982" y="159"/>
                </a:lnTo>
                <a:lnTo>
                  <a:pt x="985" y="159"/>
                </a:lnTo>
                <a:lnTo>
                  <a:pt x="985" y="155"/>
                </a:lnTo>
                <a:lnTo>
                  <a:pt x="988" y="155"/>
                </a:lnTo>
                <a:lnTo>
                  <a:pt x="990" y="155"/>
                </a:lnTo>
                <a:lnTo>
                  <a:pt x="990" y="152"/>
                </a:lnTo>
                <a:lnTo>
                  <a:pt x="993" y="152"/>
                </a:lnTo>
                <a:lnTo>
                  <a:pt x="996" y="152"/>
                </a:lnTo>
                <a:lnTo>
                  <a:pt x="998" y="152"/>
                </a:lnTo>
                <a:lnTo>
                  <a:pt x="1001" y="152"/>
                </a:lnTo>
                <a:lnTo>
                  <a:pt x="1001" y="148"/>
                </a:lnTo>
                <a:lnTo>
                  <a:pt x="1004" y="148"/>
                </a:lnTo>
                <a:lnTo>
                  <a:pt x="1006" y="148"/>
                </a:lnTo>
                <a:lnTo>
                  <a:pt x="1009" y="148"/>
                </a:lnTo>
                <a:lnTo>
                  <a:pt x="1009" y="145"/>
                </a:lnTo>
                <a:lnTo>
                  <a:pt x="1012" y="145"/>
                </a:lnTo>
                <a:lnTo>
                  <a:pt x="1014" y="145"/>
                </a:lnTo>
                <a:lnTo>
                  <a:pt x="1017" y="145"/>
                </a:lnTo>
                <a:lnTo>
                  <a:pt x="1020" y="145"/>
                </a:lnTo>
                <a:lnTo>
                  <a:pt x="1022" y="145"/>
                </a:lnTo>
                <a:lnTo>
                  <a:pt x="1025" y="145"/>
                </a:lnTo>
                <a:lnTo>
                  <a:pt x="1028" y="145"/>
                </a:lnTo>
                <a:lnTo>
                  <a:pt x="1030" y="145"/>
                </a:lnTo>
                <a:lnTo>
                  <a:pt x="1033" y="145"/>
                </a:lnTo>
                <a:lnTo>
                  <a:pt x="1035" y="145"/>
                </a:lnTo>
                <a:lnTo>
                  <a:pt x="1035" y="141"/>
                </a:lnTo>
                <a:lnTo>
                  <a:pt x="1038" y="141"/>
                </a:lnTo>
                <a:lnTo>
                  <a:pt x="1041" y="141"/>
                </a:lnTo>
                <a:lnTo>
                  <a:pt x="1043" y="141"/>
                </a:lnTo>
                <a:lnTo>
                  <a:pt x="1046" y="141"/>
                </a:lnTo>
                <a:lnTo>
                  <a:pt x="1049" y="141"/>
                </a:lnTo>
                <a:lnTo>
                  <a:pt x="1051" y="141"/>
                </a:lnTo>
                <a:lnTo>
                  <a:pt x="1054" y="141"/>
                </a:lnTo>
                <a:lnTo>
                  <a:pt x="1057" y="141"/>
                </a:lnTo>
                <a:lnTo>
                  <a:pt x="1059" y="141"/>
                </a:lnTo>
                <a:lnTo>
                  <a:pt x="1062" y="141"/>
                </a:lnTo>
                <a:lnTo>
                  <a:pt x="1065" y="141"/>
                </a:lnTo>
                <a:lnTo>
                  <a:pt x="1067" y="141"/>
                </a:lnTo>
                <a:lnTo>
                  <a:pt x="1070" y="141"/>
                </a:lnTo>
                <a:lnTo>
                  <a:pt x="1073" y="141"/>
                </a:lnTo>
                <a:lnTo>
                  <a:pt x="1075" y="141"/>
                </a:lnTo>
                <a:lnTo>
                  <a:pt x="1075" y="137"/>
                </a:lnTo>
                <a:lnTo>
                  <a:pt x="1078" y="137"/>
                </a:lnTo>
                <a:lnTo>
                  <a:pt x="1078" y="133"/>
                </a:lnTo>
                <a:lnTo>
                  <a:pt x="1081" y="133"/>
                </a:lnTo>
                <a:lnTo>
                  <a:pt x="1083" y="133"/>
                </a:lnTo>
                <a:lnTo>
                  <a:pt x="1086" y="133"/>
                </a:lnTo>
                <a:lnTo>
                  <a:pt x="1089" y="133"/>
                </a:lnTo>
                <a:lnTo>
                  <a:pt x="1091" y="133"/>
                </a:lnTo>
                <a:lnTo>
                  <a:pt x="1094" y="133"/>
                </a:lnTo>
                <a:lnTo>
                  <a:pt x="1097" y="133"/>
                </a:lnTo>
                <a:lnTo>
                  <a:pt x="1099" y="133"/>
                </a:lnTo>
                <a:lnTo>
                  <a:pt x="1102" y="133"/>
                </a:lnTo>
                <a:lnTo>
                  <a:pt x="1104" y="133"/>
                </a:lnTo>
                <a:lnTo>
                  <a:pt x="1107" y="133"/>
                </a:lnTo>
                <a:lnTo>
                  <a:pt x="1110" y="133"/>
                </a:lnTo>
                <a:lnTo>
                  <a:pt x="1112" y="133"/>
                </a:lnTo>
                <a:lnTo>
                  <a:pt x="1115" y="133"/>
                </a:lnTo>
                <a:lnTo>
                  <a:pt x="1118" y="133"/>
                </a:lnTo>
                <a:lnTo>
                  <a:pt x="1118" y="128"/>
                </a:lnTo>
                <a:lnTo>
                  <a:pt x="1120" y="128"/>
                </a:lnTo>
                <a:lnTo>
                  <a:pt x="1123" y="128"/>
                </a:lnTo>
                <a:lnTo>
                  <a:pt x="1126" y="128"/>
                </a:lnTo>
                <a:lnTo>
                  <a:pt x="1128" y="128"/>
                </a:lnTo>
                <a:lnTo>
                  <a:pt x="1131" y="128"/>
                </a:lnTo>
                <a:lnTo>
                  <a:pt x="1134" y="128"/>
                </a:lnTo>
                <a:lnTo>
                  <a:pt x="1134" y="124"/>
                </a:lnTo>
                <a:lnTo>
                  <a:pt x="1136" y="124"/>
                </a:lnTo>
                <a:lnTo>
                  <a:pt x="1139" y="124"/>
                </a:lnTo>
                <a:lnTo>
                  <a:pt x="1139" y="119"/>
                </a:lnTo>
                <a:lnTo>
                  <a:pt x="1142" y="119"/>
                </a:lnTo>
                <a:lnTo>
                  <a:pt x="1144" y="119"/>
                </a:lnTo>
                <a:lnTo>
                  <a:pt x="1147" y="119"/>
                </a:lnTo>
                <a:lnTo>
                  <a:pt x="1150" y="119"/>
                </a:lnTo>
                <a:lnTo>
                  <a:pt x="1152" y="119"/>
                </a:lnTo>
                <a:lnTo>
                  <a:pt x="1152" y="114"/>
                </a:lnTo>
                <a:lnTo>
                  <a:pt x="1155" y="114"/>
                </a:lnTo>
                <a:lnTo>
                  <a:pt x="1158" y="114"/>
                </a:lnTo>
                <a:lnTo>
                  <a:pt x="1160" y="114"/>
                </a:lnTo>
                <a:lnTo>
                  <a:pt x="1163" y="114"/>
                </a:lnTo>
                <a:lnTo>
                  <a:pt x="1166" y="114"/>
                </a:lnTo>
                <a:lnTo>
                  <a:pt x="1168" y="114"/>
                </a:lnTo>
                <a:lnTo>
                  <a:pt x="1171" y="114"/>
                </a:lnTo>
                <a:lnTo>
                  <a:pt x="1173" y="114"/>
                </a:lnTo>
                <a:lnTo>
                  <a:pt x="1176" y="114"/>
                </a:lnTo>
                <a:lnTo>
                  <a:pt x="1179" y="114"/>
                </a:lnTo>
                <a:lnTo>
                  <a:pt x="1181" y="114"/>
                </a:lnTo>
                <a:lnTo>
                  <a:pt x="1184" y="114"/>
                </a:lnTo>
                <a:lnTo>
                  <a:pt x="1187" y="114"/>
                </a:lnTo>
                <a:lnTo>
                  <a:pt x="1189" y="114"/>
                </a:lnTo>
                <a:lnTo>
                  <a:pt x="1189" y="109"/>
                </a:lnTo>
                <a:lnTo>
                  <a:pt x="1192" y="109"/>
                </a:lnTo>
                <a:lnTo>
                  <a:pt x="1195" y="109"/>
                </a:lnTo>
                <a:lnTo>
                  <a:pt x="1197" y="109"/>
                </a:lnTo>
                <a:lnTo>
                  <a:pt x="1200" y="109"/>
                </a:lnTo>
                <a:lnTo>
                  <a:pt x="1203" y="109"/>
                </a:lnTo>
                <a:lnTo>
                  <a:pt x="1205" y="109"/>
                </a:lnTo>
                <a:lnTo>
                  <a:pt x="1208" y="109"/>
                </a:lnTo>
                <a:lnTo>
                  <a:pt x="1211" y="109"/>
                </a:lnTo>
                <a:lnTo>
                  <a:pt x="1211" y="103"/>
                </a:lnTo>
                <a:lnTo>
                  <a:pt x="1213" y="103"/>
                </a:lnTo>
                <a:lnTo>
                  <a:pt x="1216" y="103"/>
                </a:lnTo>
                <a:lnTo>
                  <a:pt x="1219" y="103"/>
                </a:lnTo>
                <a:lnTo>
                  <a:pt x="1219" y="97"/>
                </a:lnTo>
                <a:lnTo>
                  <a:pt x="1221" y="97"/>
                </a:lnTo>
                <a:lnTo>
                  <a:pt x="1224" y="97"/>
                </a:lnTo>
                <a:lnTo>
                  <a:pt x="1224" y="91"/>
                </a:lnTo>
                <a:lnTo>
                  <a:pt x="1227" y="91"/>
                </a:lnTo>
                <a:lnTo>
                  <a:pt x="1229" y="91"/>
                </a:lnTo>
                <a:lnTo>
                  <a:pt x="1229" y="85"/>
                </a:lnTo>
                <a:lnTo>
                  <a:pt x="1232" y="85"/>
                </a:lnTo>
                <a:lnTo>
                  <a:pt x="1235" y="85"/>
                </a:lnTo>
                <a:lnTo>
                  <a:pt x="1237" y="85"/>
                </a:lnTo>
                <a:lnTo>
                  <a:pt x="1237" y="79"/>
                </a:lnTo>
                <a:lnTo>
                  <a:pt x="1240" y="79"/>
                </a:lnTo>
                <a:lnTo>
                  <a:pt x="1242" y="79"/>
                </a:lnTo>
                <a:lnTo>
                  <a:pt x="1245" y="79"/>
                </a:lnTo>
                <a:lnTo>
                  <a:pt x="1245" y="72"/>
                </a:lnTo>
                <a:lnTo>
                  <a:pt x="1248" y="72"/>
                </a:lnTo>
                <a:lnTo>
                  <a:pt x="1248" y="66"/>
                </a:lnTo>
                <a:lnTo>
                  <a:pt x="1250" y="66"/>
                </a:lnTo>
                <a:lnTo>
                  <a:pt x="1253" y="66"/>
                </a:lnTo>
                <a:lnTo>
                  <a:pt x="1256" y="66"/>
                </a:lnTo>
                <a:lnTo>
                  <a:pt x="1258" y="66"/>
                </a:lnTo>
                <a:lnTo>
                  <a:pt x="1261" y="66"/>
                </a:lnTo>
                <a:lnTo>
                  <a:pt x="1264" y="66"/>
                </a:lnTo>
                <a:lnTo>
                  <a:pt x="1266" y="66"/>
                </a:lnTo>
                <a:lnTo>
                  <a:pt x="1269" y="66"/>
                </a:lnTo>
                <a:lnTo>
                  <a:pt x="1272" y="66"/>
                </a:lnTo>
                <a:lnTo>
                  <a:pt x="1274" y="66"/>
                </a:lnTo>
                <a:lnTo>
                  <a:pt x="1277" y="66"/>
                </a:lnTo>
                <a:lnTo>
                  <a:pt x="1280" y="66"/>
                </a:lnTo>
                <a:lnTo>
                  <a:pt x="1282" y="66"/>
                </a:lnTo>
                <a:lnTo>
                  <a:pt x="1285" y="66"/>
                </a:lnTo>
                <a:lnTo>
                  <a:pt x="1288" y="66"/>
                </a:lnTo>
                <a:lnTo>
                  <a:pt x="1290" y="66"/>
                </a:lnTo>
                <a:lnTo>
                  <a:pt x="1293" y="66"/>
                </a:lnTo>
                <a:lnTo>
                  <a:pt x="1296" y="66"/>
                </a:lnTo>
                <a:lnTo>
                  <a:pt x="1298" y="66"/>
                </a:lnTo>
                <a:lnTo>
                  <a:pt x="1301" y="66"/>
                </a:lnTo>
                <a:lnTo>
                  <a:pt x="1304" y="66"/>
                </a:lnTo>
                <a:lnTo>
                  <a:pt x="1306" y="66"/>
                </a:lnTo>
                <a:lnTo>
                  <a:pt x="1309" y="66"/>
                </a:lnTo>
                <a:lnTo>
                  <a:pt x="1311" y="66"/>
                </a:lnTo>
                <a:lnTo>
                  <a:pt x="1311" y="58"/>
                </a:lnTo>
                <a:lnTo>
                  <a:pt x="1314" y="58"/>
                </a:lnTo>
                <a:lnTo>
                  <a:pt x="1317" y="58"/>
                </a:lnTo>
                <a:lnTo>
                  <a:pt x="1317" y="50"/>
                </a:lnTo>
                <a:lnTo>
                  <a:pt x="1319" y="50"/>
                </a:lnTo>
                <a:lnTo>
                  <a:pt x="1319" y="42"/>
                </a:lnTo>
                <a:lnTo>
                  <a:pt x="1322" y="42"/>
                </a:lnTo>
                <a:lnTo>
                  <a:pt x="1325" y="42"/>
                </a:lnTo>
                <a:lnTo>
                  <a:pt x="1327" y="42"/>
                </a:lnTo>
                <a:lnTo>
                  <a:pt x="1330" y="42"/>
                </a:lnTo>
                <a:lnTo>
                  <a:pt x="1333" y="42"/>
                </a:lnTo>
                <a:lnTo>
                  <a:pt x="1335" y="42"/>
                </a:lnTo>
                <a:lnTo>
                  <a:pt x="1338" y="42"/>
                </a:lnTo>
                <a:lnTo>
                  <a:pt x="1338" y="33"/>
                </a:lnTo>
                <a:lnTo>
                  <a:pt x="1341" y="33"/>
                </a:lnTo>
                <a:lnTo>
                  <a:pt x="1343" y="33"/>
                </a:lnTo>
                <a:lnTo>
                  <a:pt x="1346" y="33"/>
                </a:lnTo>
                <a:lnTo>
                  <a:pt x="1349" y="33"/>
                </a:lnTo>
                <a:lnTo>
                  <a:pt x="1351" y="33"/>
                </a:lnTo>
                <a:lnTo>
                  <a:pt x="1351" y="23"/>
                </a:lnTo>
                <a:lnTo>
                  <a:pt x="1354" y="23"/>
                </a:lnTo>
                <a:lnTo>
                  <a:pt x="1357" y="23"/>
                </a:lnTo>
                <a:lnTo>
                  <a:pt x="1359" y="23"/>
                </a:lnTo>
                <a:lnTo>
                  <a:pt x="1362" y="23"/>
                </a:lnTo>
                <a:lnTo>
                  <a:pt x="1365" y="23"/>
                </a:lnTo>
                <a:lnTo>
                  <a:pt x="1367" y="23"/>
                </a:lnTo>
                <a:lnTo>
                  <a:pt x="1370" y="23"/>
                </a:lnTo>
                <a:lnTo>
                  <a:pt x="1373" y="23"/>
                </a:lnTo>
                <a:lnTo>
                  <a:pt x="1375" y="23"/>
                </a:lnTo>
                <a:lnTo>
                  <a:pt x="1378" y="23"/>
                </a:lnTo>
                <a:lnTo>
                  <a:pt x="1380" y="23"/>
                </a:lnTo>
                <a:lnTo>
                  <a:pt x="1386" y="23"/>
                </a:lnTo>
                <a:lnTo>
                  <a:pt x="1388" y="23"/>
                </a:lnTo>
                <a:lnTo>
                  <a:pt x="1391" y="23"/>
                </a:lnTo>
                <a:lnTo>
                  <a:pt x="1391" y="12"/>
                </a:lnTo>
                <a:lnTo>
                  <a:pt x="1394" y="12"/>
                </a:lnTo>
                <a:lnTo>
                  <a:pt x="1396" y="12"/>
                </a:lnTo>
                <a:lnTo>
                  <a:pt x="1399" y="12"/>
                </a:lnTo>
                <a:lnTo>
                  <a:pt x="1402" y="12"/>
                </a:lnTo>
                <a:lnTo>
                  <a:pt x="1404" y="12"/>
                </a:lnTo>
                <a:lnTo>
                  <a:pt x="1407" y="12"/>
                </a:lnTo>
                <a:lnTo>
                  <a:pt x="1410" y="12"/>
                </a:lnTo>
                <a:lnTo>
                  <a:pt x="1412" y="12"/>
                </a:lnTo>
                <a:lnTo>
                  <a:pt x="1415" y="12"/>
                </a:lnTo>
                <a:lnTo>
                  <a:pt x="1415" y="0"/>
                </a:lnTo>
                <a:lnTo>
                  <a:pt x="1418" y="0"/>
                </a:lnTo>
                <a:lnTo>
                  <a:pt x="1420" y="0"/>
                </a:lnTo>
                <a:lnTo>
                  <a:pt x="1423" y="0"/>
                </a:lnTo>
                <a:lnTo>
                  <a:pt x="1426" y="0"/>
                </a:lnTo>
                <a:lnTo>
                  <a:pt x="1428" y="0"/>
                </a:lnTo>
                <a:lnTo>
                  <a:pt x="1431" y="0"/>
                </a:lnTo>
                <a:lnTo>
                  <a:pt x="1434" y="0"/>
                </a:lnTo>
              </a:path>
            </a:pathLst>
          </a:custGeom>
          <a:noFill/>
          <a:ln w="50760">
            <a:solidFill>
              <a:srgbClr val="6699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552" name="AutoShape 23"/>
          <p:cNvSpPr>
            <a:spLocks noChangeArrowheads="1"/>
          </p:cNvSpPr>
          <p:nvPr/>
        </p:nvSpPr>
        <p:spPr bwMode="auto">
          <a:xfrm>
            <a:off x="936625" y="3040063"/>
            <a:ext cx="3213100" cy="1403350"/>
          </a:xfrm>
          <a:custGeom>
            <a:avLst/>
            <a:gdLst>
              <a:gd name="T0" fmla="*/ 2147483647 w 1434"/>
              <a:gd name="T1" fmla="*/ 2147483647 h 654"/>
              <a:gd name="T2" fmla="*/ 2147483647 w 1434"/>
              <a:gd name="T3" fmla="*/ 2147483647 h 654"/>
              <a:gd name="T4" fmla="*/ 2147483647 w 1434"/>
              <a:gd name="T5" fmla="*/ 2147483647 h 654"/>
              <a:gd name="T6" fmla="*/ 2147483647 w 1434"/>
              <a:gd name="T7" fmla="*/ 2147483647 h 654"/>
              <a:gd name="T8" fmla="*/ 2147483647 w 1434"/>
              <a:gd name="T9" fmla="*/ 2147483647 h 654"/>
              <a:gd name="T10" fmla="*/ 2147483647 w 1434"/>
              <a:gd name="T11" fmla="*/ 2147483647 h 654"/>
              <a:gd name="T12" fmla="*/ 2147483647 w 1434"/>
              <a:gd name="T13" fmla="*/ 2147483647 h 654"/>
              <a:gd name="T14" fmla="*/ 2147483647 w 1434"/>
              <a:gd name="T15" fmla="*/ 2147483647 h 654"/>
              <a:gd name="T16" fmla="*/ 2147483647 w 1434"/>
              <a:gd name="T17" fmla="*/ 2147483647 h 654"/>
              <a:gd name="T18" fmla="*/ 2147483647 w 1434"/>
              <a:gd name="T19" fmla="*/ 2147483647 h 654"/>
              <a:gd name="T20" fmla="*/ 2147483647 w 1434"/>
              <a:gd name="T21" fmla="*/ 2147483647 h 654"/>
              <a:gd name="T22" fmla="*/ 2147483647 w 1434"/>
              <a:gd name="T23" fmla="*/ 2147483647 h 654"/>
              <a:gd name="T24" fmla="*/ 2147483647 w 1434"/>
              <a:gd name="T25" fmla="*/ 2147483647 h 654"/>
              <a:gd name="T26" fmla="*/ 2147483647 w 1434"/>
              <a:gd name="T27" fmla="*/ 2147483647 h 654"/>
              <a:gd name="T28" fmla="*/ 2147483647 w 1434"/>
              <a:gd name="T29" fmla="*/ 2147483647 h 654"/>
              <a:gd name="T30" fmla="*/ 2147483647 w 1434"/>
              <a:gd name="T31" fmla="*/ 2147483647 h 654"/>
              <a:gd name="T32" fmla="*/ 2147483647 w 1434"/>
              <a:gd name="T33" fmla="*/ 2147483647 h 654"/>
              <a:gd name="T34" fmla="*/ 2147483647 w 1434"/>
              <a:gd name="T35" fmla="*/ 2147483647 h 654"/>
              <a:gd name="T36" fmla="*/ 2147483647 w 1434"/>
              <a:gd name="T37" fmla="*/ 2147483647 h 654"/>
              <a:gd name="T38" fmla="*/ 2147483647 w 1434"/>
              <a:gd name="T39" fmla="*/ 2147483647 h 654"/>
              <a:gd name="T40" fmla="*/ 2147483647 w 1434"/>
              <a:gd name="T41" fmla="*/ 2147483647 h 654"/>
              <a:gd name="T42" fmla="*/ 2147483647 w 1434"/>
              <a:gd name="T43" fmla="*/ 2147483647 h 654"/>
              <a:gd name="T44" fmla="*/ 2147483647 w 1434"/>
              <a:gd name="T45" fmla="*/ 2147483647 h 654"/>
              <a:gd name="T46" fmla="*/ 2147483647 w 1434"/>
              <a:gd name="T47" fmla="*/ 2147483647 h 654"/>
              <a:gd name="T48" fmla="*/ 2147483647 w 1434"/>
              <a:gd name="T49" fmla="*/ 2147483647 h 654"/>
              <a:gd name="T50" fmla="*/ 2147483647 w 1434"/>
              <a:gd name="T51" fmla="*/ 2147483647 h 654"/>
              <a:gd name="T52" fmla="*/ 2147483647 w 1434"/>
              <a:gd name="T53" fmla="*/ 2147483647 h 654"/>
              <a:gd name="T54" fmla="*/ 2147483647 w 1434"/>
              <a:gd name="T55" fmla="*/ 2147483647 h 654"/>
              <a:gd name="T56" fmla="*/ 2147483647 w 1434"/>
              <a:gd name="T57" fmla="*/ 2147483647 h 654"/>
              <a:gd name="T58" fmla="*/ 2147483647 w 1434"/>
              <a:gd name="T59" fmla="*/ 2147483647 h 654"/>
              <a:gd name="T60" fmla="*/ 2147483647 w 1434"/>
              <a:gd name="T61" fmla="*/ 2147483647 h 654"/>
              <a:gd name="T62" fmla="*/ 2147483647 w 1434"/>
              <a:gd name="T63" fmla="*/ 2147483647 h 654"/>
              <a:gd name="T64" fmla="*/ 2147483647 w 1434"/>
              <a:gd name="T65" fmla="*/ 2147483647 h 654"/>
              <a:gd name="T66" fmla="*/ 2147483647 w 1434"/>
              <a:gd name="T67" fmla="*/ 2147483647 h 654"/>
              <a:gd name="T68" fmla="*/ 2147483647 w 1434"/>
              <a:gd name="T69" fmla="*/ 2147483647 h 654"/>
              <a:gd name="T70" fmla="*/ 2147483647 w 1434"/>
              <a:gd name="T71" fmla="*/ 2147483647 h 654"/>
              <a:gd name="T72" fmla="*/ 2147483647 w 1434"/>
              <a:gd name="T73" fmla="*/ 2147483647 h 654"/>
              <a:gd name="T74" fmla="*/ 2147483647 w 1434"/>
              <a:gd name="T75" fmla="*/ 2147483647 h 654"/>
              <a:gd name="T76" fmla="*/ 2147483647 w 1434"/>
              <a:gd name="T77" fmla="*/ 2147483647 h 654"/>
              <a:gd name="T78" fmla="*/ 2147483647 w 1434"/>
              <a:gd name="T79" fmla="*/ 2147483647 h 654"/>
              <a:gd name="T80" fmla="*/ 2147483647 w 1434"/>
              <a:gd name="T81" fmla="*/ 2147483647 h 654"/>
              <a:gd name="T82" fmla="*/ 2147483647 w 1434"/>
              <a:gd name="T83" fmla="*/ 2147483647 h 654"/>
              <a:gd name="T84" fmla="*/ 2147483647 w 1434"/>
              <a:gd name="T85" fmla="*/ 2147483647 h 654"/>
              <a:gd name="T86" fmla="*/ 2147483647 w 1434"/>
              <a:gd name="T87" fmla="*/ 2147483647 h 654"/>
              <a:gd name="T88" fmla="*/ 2147483647 w 1434"/>
              <a:gd name="T89" fmla="*/ 2147483647 h 654"/>
              <a:gd name="T90" fmla="*/ 2147483647 w 1434"/>
              <a:gd name="T91" fmla="*/ 2147483647 h 654"/>
              <a:gd name="T92" fmla="*/ 2147483647 w 1434"/>
              <a:gd name="T93" fmla="*/ 2147483647 h 654"/>
              <a:gd name="T94" fmla="*/ 2147483647 w 1434"/>
              <a:gd name="T95" fmla="*/ 2147483647 h 654"/>
              <a:gd name="T96" fmla="*/ 2147483647 w 1434"/>
              <a:gd name="T97" fmla="*/ 2147483647 h 654"/>
              <a:gd name="T98" fmla="*/ 2147483647 w 1434"/>
              <a:gd name="T99" fmla="*/ 2147483647 h 654"/>
              <a:gd name="T100" fmla="*/ 2147483647 w 1434"/>
              <a:gd name="T101" fmla="*/ 2147483647 h 654"/>
              <a:gd name="T102" fmla="*/ 2147483647 w 1434"/>
              <a:gd name="T103" fmla="*/ 2147483647 h 654"/>
              <a:gd name="T104" fmla="*/ 2147483647 w 1434"/>
              <a:gd name="T105" fmla="*/ 2147483647 h 654"/>
              <a:gd name="T106" fmla="*/ 2147483647 w 1434"/>
              <a:gd name="T107" fmla="*/ 2147483647 h 654"/>
              <a:gd name="T108" fmla="*/ 2147483647 w 1434"/>
              <a:gd name="T109" fmla="*/ 2147483647 h 654"/>
              <a:gd name="T110" fmla="*/ 2147483647 w 1434"/>
              <a:gd name="T111" fmla="*/ 2147483647 h 654"/>
              <a:gd name="T112" fmla="*/ 2147483647 w 1434"/>
              <a:gd name="T113" fmla="*/ 2147483647 h 654"/>
              <a:gd name="T114" fmla="*/ 2147483647 w 1434"/>
              <a:gd name="T115" fmla="*/ 2147483647 h 654"/>
              <a:gd name="T116" fmla="*/ 2147483647 w 1434"/>
              <a:gd name="T117" fmla="*/ 2147483647 h 654"/>
              <a:gd name="T118" fmla="*/ 2147483647 w 1434"/>
              <a:gd name="T119" fmla="*/ 0 h 65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434"/>
              <a:gd name="T181" fmla="*/ 0 h 654"/>
              <a:gd name="T182" fmla="*/ 1434 w 1434"/>
              <a:gd name="T183" fmla="*/ 654 h 654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434" h="654">
                <a:moveTo>
                  <a:pt x="0" y="654"/>
                </a:moveTo>
                <a:lnTo>
                  <a:pt x="0" y="654"/>
                </a:lnTo>
                <a:lnTo>
                  <a:pt x="3" y="654"/>
                </a:lnTo>
                <a:lnTo>
                  <a:pt x="3" y="633"/>
                </a:lnTo>
                <a:lnTo>
                  <a:pt x="6" y="633"/>
                </a:lnTo>
                <a:lnTo>
                  <a:pt x="6" y="609"/>
                </a:lnTo>
                <a:lnTo>
                  <a:pt x="8" y="609"/>
                </a:lnTo>
                <a:lnTo>
                  <a:pt x="8" y="582"/>
                </a:lnTo>
                <a:lnTo>
                  <a:pt x="11" y="582"/>
                </a:lnTo>
                <a:lnTo>
                  <a:pt x="11" y="571"/>
                </a:lnTo>
                <a:lnTo>
                  <a:pt x="14" y="571"/>
                </a:lnTo>
                <a:lnTo>
                  <a:pt x="14" y="556"/>
                </a:lnTo>
                <a:lnTo>
                  <a:pt x="16" y="556"/>
                </a:lnTo>
                <a:lnTo>
                  <a:pt x="16" y="546"/>
                </a:lnTo>
                <a:lnTo>
                  <a:pt x="19" y="546"/>
                </a:lnTo>
                <a:lnTo>
                  <a:pt x="19" y="538"/>
                </a:lnTo>
                <a:lnTo>
                  <a:pt x="22" y="538"/>
                </a:lnTo>
                <a:lnTo>
                  <a:pt x="22" y="535"/>
                </a:lnTo>
                <a:lnTo>
                  <a:pt x="24" y="535"/>
                </a:lnTo>
                <a:lnTo>
                  <a:pt x="24" y="526"/>
                </a:lnTo>
                <a:lnTo>
                  <a:pt x="27" y="526"/>
                </a:lnTo>
                <a:lnTo>
                  <a:pt x="27" y="513"/>
                </a:lnTo>
                <a:lnTo>
                  <a:pt x="30" y="513"/>
                </a:lnTo>
                <a:lnTo>
                  <a:pt x="30" y="507"/>
                </a:lnTo>
                <a:lnTo>
                  <a:pt x="32" y="507"/>
                </a:lnTo>
                <a:lnTo>
                  <a:pt x="32" y="499"/>
                </a:lnTo>
                <a:lnTo>
                  <a:pt x="35" y="499"/>
                </a:lnTo>
                <a:lnTo>
                  <a:pt x="35" y="491"/>
                </a:lnTo>
                <a:lnTo>
                  <a:pt x="38" y="491"/>
                </a:lnTo>
                <a:lnTo>
                  <a:pt x="38" y="485"/>
                </a:lnTo>
                <a:lnTo>
                  <a:pt x="40" y="485"/>
                </a:lnTo>
                <a:lnTo>
                  <a:pt x="40" y="482"/>
                </a:lnTo>
                <a:lnTo>
                  <a:pt x="43" y="482"/>
                </a:lnTo>
                <a:lnTo>
                  <a:pt x="43" y="477"/>
                </a:lnTo>
                <a:lnTo>
                  <a:pt x="46" y="477"/>
                </a:lnTo>
                <a:lnTo>
                  <a:pt x="48" y="477"/>
                </a:lnTo>
                <a:lnTo>
                  <a:pt x="48" y="474"/>
                </a:lnTo>
                <a:lnTo>
                  <a:pt x="51" y="474"/>
                </a:lnTo>
                <a:lnTo>
                  <a:pt x="51" y="469"/>
                </a:lnTo>
                <a:lnTo>
                  <a:pt x="54" y="469"/>
                </a:lnTo>
                <a:lnTo>
                  <a:pt x="54" y="464"/>
                </a:lnTo>
                <a:lnTo>
                  <a:pt x="56" y="464"/>
                </a:lnTo>
                <a:lnTo>
                  <a:pt x="56" y="461"/>
                </a:lnTo>
                <a:lnTo>
                  <a:pt x="59" y="461"/>
                </a:lnTo>
                <a:lnTo>
                  <a:pt x="61" y="461"/>
                </a:lnTo>
                <a:lnTo>
                  <a:pt x="61" y="458"/>
                </a:lnTo>
                <a:lnTo>
                  <a:pt x="64" y="458"/>
                </a:lnTo>
                <a:lnTo>
                  <a:pt x="67" y="458"/>
                </a:lnTo>
                <a:lnTo>
                  <a:pt x="67" y="455"/>
                </a:lnTo>
                <a:lnTo>
                  <a:pt x="69" y="455"/>
                </a:lnTo>
                <a:lnTo>
                  <a:pt x="69" y="450"/>
                </a:lnTo>
                <a:lnTo>
                  <a:pt x="72" y="450"/>
                </a:lnTo>
                <a:lnTo>
                  <a:pt x="72" y="447"/>
                </a:lnTo>
                <a:lnTo>
                  <a:pt x="75" y="447"/>
                </a:lnTo>
                <a:lnTo>
                  <a:pt x="77" y="447"/>
                </a:lnTo>
                <a:lnTo>
                  <a:pt x="77" y="445"/>
                </a:lnTo>
                <a:lnTo>
                  <a:pt x="80" y="445"/>
                </a:lnTo>
                <a:lnTo>
                  <a:pt x="80" y="442"/>
                </a:lnTo>
                <a:lnTo>
                  <a:pt x="83" y="442"/>
                </a:lnTo>
                <a:lnTo>
                  <a:pt x="83" y="439"/>
                </a:lnTo>
                <a:lnTo>
                  <a:pt x="85" y="439"/>
                </a:lnTo>
                <a:lnTo>
                  <a:pt x="85" y="437"/>
                </a:lnTo>
                <a:lnTo>
                  <a:pt x="88" y="437"/>
                </a:lnTo>
                <a:lnTo>
                  <a:pt x="88" y="436"/>
                </a:lnTo>
                <a:lnTo>
                  <a:pt x="93" y="436"/>
                </a:lnTo>
                <a:lnTo>
                  <a:pt x="93" y="431"/>
                </a:lnTo>
                <a:lnTo>
                  <a:pt x="99" y="431"/>
                </a:lnTo>
                <a:lnTo>
                  <a:pt x="99" y="428"/>
                </a:lnTo>
                <a:lnTo>
                  <a:pt x="101" y="428"/>
                </a:lnTo>
                <a:lnTo>
                  <a:pt x="104" y="428"/>
                </a:lnTo>
                <a:lnTo>
                  <a:pt x="104" y="422"/>
                </a:lnTo>
                <a:lnTo>
                  <a:pt x="107" y="422"/>
                </a:lnTo>
                <a:lnTo>
                  <a:pt x="107" y="420"/>
                </a:lnTo>
                <a:lnTo>
                  <a:pt x="109" y="420"/>
                </a:lnTo>
                <a:lnTo>
                  <a:pt x="109" y="415"/>
                </a:lnTo>
                <a:lnTo>
                  <a:pt x="112" y="415"/>
                </a:lnTo>
                <a:lnTo>
                  <a:pt x="115" y="415"/>
                </a:lnTo>
                <a:lnTo>
                  <a:pt x="115" y="414"/>
                </a:lnTo>
                <a:lnTo>
                  <a:pt x="117" y="414"/>
                </a:lnTo>
                <a:lnTo>
                  <a:pt x="120" y="414"/>
                </a:lnTo>
                <a:lnTo>
                  <a:pt x="120" y="409"/>
                </a:lnTo>
                <a:lnTo>
                  <a:pt x="123" y="409"/>
                </a:lnTo>
                <a:lnTo>
                  <a:pt x="125" y="409"/>
                </a:lnTo>
                <a:lnTo>
                  <a:pt x="125" y="402"/>
                </a:lnTo>
                <a:lnTo>
                  <a:pt x="128" y="402"/>
                </a:lnTo>
                <a:lnTo>
                  <a:pt x="128" y="401"/>
                </a:lnTo>
                <a:lnTo>
                  <a:pt x="130" y="401"/>
                </a:lnTo>
                <a:lnTo>
                  <a:pt x="133" y="401"/>
                </a:lnTo>
                <a:lnTo>
                  <a:pt x="133" y="398"/>
                </a:lnTo>
                <a:lnTo>
                  <a:pt x="136" y="398"/>
                </a:lnTo>
                <a:lnTo>
                  <a:pt x="136" y="396"/>
                </a:lnTo>
                <a:lnTo>
                  <a:pt x="144" y="396"/>
                </a:lnTo>
                <a:lnTo>
                  <a:pt x="144" y="395"/>
                </a:lnTo>
                <a:lnTo>
                  <a:pt x="146" y="395"/>
                </a:lnTo>
                <a:lnTo>
                  <a:pt x="146" y="391"/>
                </a:lnTo>
                <a:lnTo>
                  <a:pt x="152" y="391"/>
                </a:lnTo>
                <a:lnTo>
                  <a:pt x="152" y="388"/>
                </a:lnTo>
                <a:lnTo>
                  <a:pt x="157" y="388"/>
                </a:lnTo>
                <a:lnTo>
                  <a:pt x="157" y="385"/>
                </a:lnTo>
                <a:lnTo>
                  <a:pt x="160" y="385"/>
                </a:lnTo>
                <a:lnTo>
                  <a:pt x="160" y="383"/>
                </a:lnTo>
                <a:lnTo>
                  <a:pt x="162" y="383"/>
                </a:lnTo>
                <a:lnTo>
                  <a:pt x="162" y="379"/>
                </a:lnTo>
                <a:lnTo>
                  <a:pt x="165" y="379"/>
                </a:lnTo>
                <a:lnTo>
                  <a:pt x="165" y="377"/>
                </a:lnTo>
                <a:lnTo>
                  <a:pt x="168" y="377"/>
                </a:lnTo>
                <a:lnTo>
                  <a:pt x="168" y="374"/>
                </a:lnTo>
                <a:lnTo>
                  <a:pt x="170" y="374"/>
                </a:lnTo>
                <a:lnTo>
                  <a:pt x="170" y="372"/>
                </a:lnTo>
                <a:lnTo>
                  <a:pt x="173" y="372"/>
                </a:lnTo>
                <a:lnTo>
                  <a:pt x="173" y="371"/>
                </a:lnTo>
                <a:lnTo>
                  <a:pt x="176" y="371"/>
                </a:lnTo>
                <a:lnTo>
                  <a:pt x="176" y="369"/>
                </a:lnTo>
                <a:lnTo>
                  <a:pt x="178" y="369"/>
                </a:lnTo>
                <a:lnTo>
                  <a:pt x="178" y="367"/>
                </a:lnTo>
                <a:lnTo>
                  <a:pt x="181" y="367"/>
                </a:lnTo>
                <a:lnTo>
                  <a:pt x="181" y="363"/>
                </a:lnTo>
                <a:lnTo>
                  <a:pt x="184" y="363"/>
                </a:lnTo>
                <a:lnTo>
                  <a:pt x="189" y="363"/>
                </a:lnTo>
                <a:lnTo>
                  <a:pt x="189" y="358"/>
                </a:lnTo>
                <a:lnTo>
                  <a:pt x="197" y="358"/>
                </a:lnTo>
                <a:lnTo>
                  <a:pt x="197" y="355"/>
                </a:lnTo>
                <a:lnTo>
                  <a:pt x="199" y="355"/>
                </a:lnTo>
                <a:lnTo>
                  <a:pt x="199" y="353"/>
                </a:lnTo>
                <a:lnTo>
                  <a:pt x="202" y="353"/>
                </a:lnTo>
                <a:lnTo>
                  <a:pt x="202" y="352"/>
                </a:lnTo>
                <a:lnTo>
                  <a:pt x="205" y="352"/>
                </a:lnTo>
                <a:lnTo>
                  <a:pt x="205" y="347"/>
                </a:lnTo>
                <a:lnTo>
                  <a:pt x="210" y="347"/>
                </a:lnTo>
                <a:lnTo>
                  <a:pt x="210" y="345"/>
                </a:lnTo>
                <a:lnTo>
                  <a:pt x="215" y="345"/>
                </a:lnTo>
                <a:lnTo>
                  <a:pt x="218" y="345"/>
                </a:lnTo>
                <a:lnTo>
                  <a:pt x="218" y="344"/>
                </a:lnTo>
                <a:lnTo>
                  <a:pt x="223" y="344"/>
                </a:lnTo>
                <a:lnTo>
                  <a:pt x="223" y="342"/>
                </a:lnTo>
                <a:lnTo>
                  <a:pt x="226" y="342"/>
                </a:lnTo>
                <a:lnTo>
                  <a:pt x="226" y="340"/>
                </a:lnTo>
                <a:lnTo>
                  <a:pt x="229" y="340"/>
                </a:lnTo>
                <a:lnTo>
                  <a:pt x="229" y="339"/>
                </a:lnTo>
                <a:lnTo>
                  <a:pt x="231" y="339"/>
                </a:lnTo>
                <a:lnTo>
                  <a:pt x="231" y="336"/>
                </a:lnTo>
                <a:lnTo>
                  <a:pt x="234" y="336"/>
                </a:lnTo>
                <a:lnTo>
                  <a:pt x="234" y="334"/>
                </a:lnTo>
                <a:lnTo>
                  <a:pt x="237" y="334"/>
                </a:lnTo>
                <a:lnTo>
                  <a:pt x="237" y="332"/>
                </a:lnTo>
                <a:lnTo>
                  <a:pt x="239" y="332"/>
                </a:lnTo>
                <a:lnTo>
                  <a:pt x="242" y="332"/>
                </a:lnTo>
                <a:lnTo>
                  <a:pt x="242" y="331"/>
                </a:lnTo>
                <a:lnTo>
                  <a:pt x="245" y="331"/>
                </a:lnTo>
                <a:lnTo>
                  <a:pt x="245" y="326"/>
                </a:lnTo>
                <a:lnTo>
                  <a:pt x="247" y="326"/>
                </a:lnTo>
                <a:lnTo>
                  <a:pt x="247" y="324"/>
                </a:lnTo>
                <a:lnTo>
                  <a:pt x="250" y="324"/>
                </a:lnTo>
                <a:lnTo>
                  <a:pt x="250" y="321"/>
                </a:lnTo>
                <a:lnTo>
                  <a:pt x="258" y="321"/>
                </a:lnTo>
                <a:lnTo>
                  <a:pt x="258" y="316"/>
                </a:lnTo>
                <a:lnTo>
                  <a:pt x="261" y="316"/>
                </a:lnTo>
                <a:lnTo>
                  <a:pt x="261" y="315"/>
                </a:lnTo>
                <a:lnTo>
                  <a:pt x="263" y="315"/>
                </a:lnTo>
                <a:lnTo>
                  <a:pt x="263" y="313"/>
                </a:lnTo>
                <a:lnTo>
                  <a:pt x="266" y="313"/>
                </a:lnTo>
                <a:lnTo>
                  <a:pt x="268" y="313"/>
                </a:lnTo>
                <a:lnTo>
                  <a:pt x="268" y="312"/>
                </a:lnTo>
                <a:lnTo>
                  <a:pt x="271" y="312"/>
                </a:lnTo>
                <a:lnTo>
                  <a:pt x="274" y="312"/>
                </a:lnTo>
                <a:lnTo>
                  <a:pt x="274" y="310"/>
                </a:lnTo>
                <a:lnTo>
                  <a:pt x="276" y="310"/>
                </a:lnTo>
                <a:lnTo>
                  <a:pt x="276" y="307"/>
                </a:lnTo>
                <a:lnTo>
                  <a:pt x="279" y="307"/>
                </a:lnTo>
                <a:lnTo>
                  <a:pt x="282" y="307"/>
                </a:lnTo>
                <a:lnTo>
                  <a:pt x="284" y="307"/>
                </a:lnTo>
                <a:lnTo>
                  <a:pt x="287" y="307"/>
                </a:lnTo>
                <a:lnTo>
                  <a:pt x="287" y="305"/>
                </a:lnTo>
                <a:lnTo>
                  <a:pt x="292" y="305"/>
                </a:lnTo>
                <a:lnTo>
                  <a:pt x="292" y="304"/>
                </a:lnTo>
                <a:lnTo>
                  <a:pt x="295" y="304"/>
                </a:lnTo>
                <a:lnTo>
                  <a:pt x="295" y="302"/>
                </a:lnTo>
                <a:lnTo>
                  <a:pt x="298" y="302"/>
                </a:lnTo>
                <a:lnTo>
                  <a:pt x="298" y="300"/>
                </a:lnTo>
                <a:lnTo>
                  <a:pt x="300" y="300"/>
                </a:lnTo>
                <a:lnTo>
                  <a:pt x="303" y="300"/>
                </a:lnTo>
                <a:lnTo>
                  <a:pt x="303" y="299"/>
                </a:lnTo>
                <a:lnTo>
                  <a:pt x="308" y="299"/>
                </a:lnTo>
                <a:lnTo>
                  <a:pt x="311" y="299"/>
                </a:lnTo>
                <a:lnTo>
                  <a:pt x="311" y="297"/>
                </a:lnTo>
                <a:lnTo>
                  <a:pt x="314" y="297"/>
                </a:lnTo>
                <a:lnTo>
                  <a:pt x="314" y="294"/>
                </a:lnTo>
                <a:lnTo>
                  <a:pt x="319" y="294"/>
                </a:lnTo>
                <a:lnTo>
                  <a:pt x="322" y="294"/>
                </a:lnTo>
                <a:lnTo>
                  <a:pt x="322" y="292"/>
                </a:lnTo>
                <a:lnTo>
                  <a:pt x="327" y="292"/>
                </a:lnTo>
                <a:lnTo>
                  <a:pt x="330" y="292"/>
                </a:lnTo>
                <a:lnTo>
                  <a:pt x="332" y="292"/>
                </a:lnTo>
                <a:lnTo>
                  <a:pt x="332" y="291"/>
                </a:lnTo>
                <a:lnTo>
                  <a:pt x="335" y="291"/>
                </a:lnTo>
                <a:lnTo>
                  <a:pt x="337" y="291"/>
                </a:lnTo>
                <a:lnTo>
                  <a:pt x="340" y="291"/>
                </a:lnTo>
                <a:lnTo>
                  <a:pt x="340" y="289"/>
                </a:lnTo>
                <a:lnTo>
                  <a:pt x="343" y="289"/>
                </a:lnTo>
                <a:lnTo>
                  <a:pt x="343" y="288"/>
                </a:lnTo>
                <a:lnTo>
                  <a:pt x="345" y="288"/>
                </a:lnTo>
                <a:lnTo>
                  <a:pt x="351" y="288"/>
                </a:lnTo>
                <a:lnTo>
                  <a:pt x="351" y="286"/>
                </a:lnTo>
                <a:lnTo>
                  <a:pt x="356" y="286"/>
                </a:lnTo>
                <a:lnTo>
                  <a:pt x="359" y="286"/>
                </a:lnTo>
                <a:lnTo>
                  <a:pt x="361" y="286"/>
                </a:lnTo>
                <a:lnTo>
                  <a:pt x="364" y="286"/>
                </a:lnTo>
                <a:lnTo>
                  <a:pt x="364" y="283"/>
                </a:lnTo>
                <a:lnTo>
                  <a:pt x="367" y="283"/>
                </a:lnTo>
                <a:lnTo>
                  <a:pt x="369" y="283"/>
                </a:lnTo>
                <a:lnTo>
                  <a:pt x="369" y="281"/>
                </a:lnTo>
                <a:lnTo>
                  <a:pt x="372" y="281"/>
                </a:lnTo>
                <a:lnTo>
                  <a:pt x="375" y="281"/>
                </a:lnTo>
                <a:lnTo>
                  <a:pt x="377" y="281"/>
                </a:lnTo>
                <a:lnTo>
                  <a:pt x="377" y="279"/>
                </a:lnTo>
                <a:lnTo>
                  <a:pt x="380" y="279"/>
                </a:lnTo>
                <a:lnTo>
                  <a:pt x="383" y="279"/>
                </a:lnTo>
                <a:lnTo>
                  <a:pt x="383" y="278"/>
                </a:lnTo>
                <a:lnTo>
                  <a:pt x="385" y="278"/>
                </a:lnTo>
                <a:lnTo>
                  <a:pt x="388" y="278"/>
                </a:lnTo>
                <a:lnTo>
                  <a:pt x="391" y="278"/>
                </a:lnTo>
                <a:lnTo>
                  <a:pt x="391" y="276"/>
                </a:lnTo>
                <a:lnTo>
                  <a:pt x="393" y="276"/>
                </a:lnTo>
                <a:lnTo>
                  <a:pt x="393" y="275"/>
                </a:lnTo>
                <a:lnTo>
                  <a:pt x="396" y="275"/>
                </a:lnTo>
                <a:lnTo>
                  <a:pt x="396" y="273"/>
                </a:lnTo>
                <a:lnTo>
                  <a:pt x="399" y="273"/>
                </a:lnTo>
                <a:lnTo>
                  <a:pt x="399" y="268"/>
                </a:lnTo>
                <a:lnTo>
                  <a:pt x="401" y="268"/>
                </a:lnTo>
                <a:lnTo>
                  <a:pt x="401" y="266"/>
                </a:lnTo>
                <a:lnTo>
                  <a:pt x="406" y="266"/>
                </a:lnTo>
                <a:lnTo>
                  <a:pt x="406" y="263"/>
                </a:lnTo>
                <a:lnTo>
                  <a:pt x="409" y="263"/>
                </a:lnTo>
                <a:lnTo>
                  <a:pt x="412" y="263"/>
                </a:lnTo>
                <a:lnTo>
                  <a:pt x="414" y="263"/>
                </a:lnTo>
                <a:lnTo>
                  <a:pt x="417" y="263"/>
                </a:lnTo>
                <a:lnTo>
                  <a:pt x="417" y="262"/>
                </a:lnTo>
                <a:lnTo>
                  <a:pt x="420" y="262"/>
                </a:lnTo>
                <a:lnTo>
                  <a:pt x="422" y="262"/>
                </a:lnTo>
                <a:lnTo>
                  <a:pt x="425" y="262"/>
                </a:lnTo>
                <a:lnTo>
                  <a:pt x="428" y="262"/>
                </a:lnTo>
                <a:lnTo>
                  <a:pt x="430" y="262"/>
                </a:lnTo>
                <a:lnTo>
                  <a:pt x="430" y="260"/>
                </a:lnTo>
                <a:lnTo>
                  <a:pt x="433" y="260"/>
                </a:lnTo>
                <a:lnTo>
                  <a:pt x="433" y="258"/>
                </a:lnTo>
                <a:lnTo>
                  <a:pt x="436" y="258"/>
                </a:lnTo>
                <a:lnTo>
                  <a:pt x="438" y="258"/>
                </a:lnTo>
                <a:lnTo>
                  <a:pt x="441" y="258"/>
                </a:lnTo>
                <a:lnTo>
                  <a:pt x="444" y="258"/>
                </a:lnTo>
                <a:lnTo>
                  <a:pt x="446" y="258"/>
                </a:lnTo>
                <a:lnTo>
                  <a:pt x="449" y="258"/>
                </a:lnTo>
                <a:lnTo>
                  <a:pt x="449" y="256"/>
                </a:lnTo>
                <a:lnTo>
                  <a:pt x="452" y="256"/>
                </a:lnTo>
                <a:lnTo>
                  <a:pt x="454" y="256"/>
                </a:lnTo>
                <a:lnTo>
                  <a:pt x="457" y="256"/>
                </a:lnTo>
                <a:lnTo>
                  <a:pt x="460" y="256"/>
                </a:lnTo>
                <a:lnTo>
                  <a:pt x="460" y="255"/>
                </a:lnTo>
                <a:lnTo>
                  <a:pt x="462" y="255"/>
                </a:lnTo>
                <a:lnTo>
                  <a:pt x="462" y="250"/>
                </a:lnTo>
                <a:lnTo>
                  <a:pt x="465" y="250"/>
                </a:lnTo>
                <a:lnTo>
                  <a:pt x="465" y="248"/>
                </a:lnTo>
                <a:lnTo>
                  <a:pt x="468" y="248"/>
                </a:lnTo>
                <a:lnTo>
                  <a:pt x="470" y="248"/>
                </a:lnTo>
                <a:lnTo>
                  <a:pt x="473" y="248"/>
                </a:lnTo>
                <a:lnTo>
                  <a:pt x="473" y="246"/>
                </a:lnTo>
                <a:lnTo>
                  <a:pt x="475" y="246"/>
                </a:lnTo>
                <a:lnTo>
                  <a:pt x="478" y="246"/>
                </a:lnTo>
                <a:lnTo>
                  <a:pt x="481" y="246"/>
                </a:lnTo>
                <a:lnTo>
                  <a:pt x="483" y="246"/>
                </a:lnTo>
                <a:lnTo>
                  <a:pt x="486" y="246"/>
                </a:lnTo>
                <a:lnTo>
                  <a:pt x="489" y="246"/>
                </a:lnTo>
                <a:lnTo>
                  <a:pt x="491" y="246"/>
                </a:lnTo>
                <a:lnTo>
                  <a:pt x="491" y="243"/>
                </a:lnTo>
                <a:lnTo>
                  <a:pt x="494" y="243"/>
                </a:lnTo>
                <a:lnTo>
                  <a:pt x="497" y="243"/>
                </a:lnTo>
                <a:lnTo>
                  <a:pt x="499" y="243"/>
                </a:lnTo>
                <a:lnTo>
                  <a:pt x="499" y="241"/>
                </a:lnTo>
                <a:lnTo>
                  <a:pt x="502" y="241"/>
                </a:lnTo>
                <a:lnTo>
                  <a:pt x="505" y="241"/>
                </a:lnTo>
                <a:lnTo>
                  <a:pt x="507" y="241"/>
                </a:lnTo>
                <a:lnTo>
                  <a:pt x="510" y="241"/>
                </a:lnTo>
                <a:lnTo>
                  <a:pt x="510" y="236"/>
                </a:lnTo>
                <a:lnTo>
                  <a:pt x="513" y="236"/>
                </a:lnTo>
                <a:lnTo>
                  <a:pt x="515" y="236"/>
                </a:lnTo>
                <a:lnTo>
                  <a:pt x="518" y="236"/>
                </a:lnTo>
                <a:lnTo>
                  <a:pt x="518" y="234"/>
                </a:lnTo>
                <a:lnTo>
                  <a:pt x="521" y="234"/>
                </a:lnTo>
                <a:lnTo>
                  <a:pt x="521" y="232"/>
                </a:lnTo>
                <a:lnTo>
                  <a:pt x="523" y="232"/>
                </a:lnTo>
                <a:lnTo>
                  <a:pt x="526" y="232"/>
                </a:lnTo>
                <a:lnTo>
                  <a:pt x="526" y="230"/>
                </a:lnTo>
                <a:lnTo>
                  <a:pt x="529" y="230"/>
                </a:lnTo>
                <a:lnTo>
                  <a:pt x="529" y="228"/>
                </a:lnTo>
                <a:lnTo>
                  <a:pt x="531" y="228"/>
                </a:lnTo>
                <a:lnTo>
                  <a:pt x="531" y="227"/>
                </a:lnTo>
                <a:lnTo>
                  <a:pt x="534" y="227"/>
                </a:lnTo>
                <a:lnTo>
                  <a:pt x="537" y="227"/>
                </a:lnTo>
                <a:lnTo>
                  <a:pt x="537" y="225"/>
                </a:lnTo>
                <a:lnTo>
                  <a:pt x="539" y="225"/>
                </a:lnTo>
                <a:lnTo>
                  <a:pt x="539" y="223"/>
                </a:lnTo>
                <a:lnTo>
                  <a:pt x="542" y="223"/>
                </a:lnTo>
                <a:lnTo>
                  <a:pt x="542" y="221"/>
                </a:lnTo>
                <a:lnTo>
                  <a:pt x="544" y="221"/>
                </a:lnTo>
                <a:lnTo>
                  <a:pt x="544" y="217"/>
                </a:lnTo>
                <a:lnTo>
                  <a:pt x="547" y="217"/>
                </a:lnTo>
                <a:lnTo>
                  <a:pt x="550" y="217"/>
                </a:lnTo>
                <a:lnTo>
                  <a:pt x="552" y="217"/>
                </a:lnTo>
                <a:lnTo>
                  <a:pt x="555" y="217"/>
                </a:lnTo>
                <a:lnTo>
                  <a:pt x="558" y="217"/>
                </a:lnTo>
                <a:lnTo>
                  <a:pt x="560" y="217"/>
                </a:lnTo>
                <a:lnTo>
                  <a:pt x="560" y="216"/>
                </a:lnTo>
                <a:lnTo>
                  <a:pt x="563" y="216"/>
                </a:lnTo>
                <a:lnTo>
                  <a:pt x="566" y="216"/>
                </a:lnTo>
                <a:lnTo>
                  <a:pt x="566" y="214"/>
                </a:lnTo>
                <a:lnTo>
                  <a:pt x="568" y="214"/>
                </a:lnTo>
                <a:lnTo>
                  <a:pt x="571" y="214"/>
                </a:lnTo>
                <a:lnTo>
                  <a:pt x="571" y="212"/>
                </a:lnTo>
                <a:lnTo>
                  <a:pt x="574" y="212"/>
                </a:lnTo>
                <a:lnTo>
                  <a:pt x="576" y="212"/>
                </a:lnTo>
                <a:lnTo>
                  <a:pt x="576" y="210"/>
                </a:lnTo>
                <a:lnTo>
                  <a:pt x="579" y="210"/>
                </a:lnTo>
                <a:lnTo>
                  <a:pt x="582" y="210"/>
                </a:lnTo>
                <a:lnTo>
                  <a:pt x="582" y="208"/>
                </a:lnTo>
                <a:lnTo>
                  <a:pt x="584" y="208"/>
                </a:lnTo>
                <a:lnTo>
                  <a:pt x="587" y="208"/>
                </a:lnTo>
                <a:lnTo>
                  <a:pt x="587" y="206"/>
                </a:lnTo>
                <a:lnTo>
                  <a:pt x="590" y="206"/>
                </a:lnTo>
                <a:lnTo>
                  <a:pt x="590" y="204"/>
                </a:lnTo>
                <a:lnTo>
                  <a:pt x="592" y="204"/>
                </a:lnTo>
                <a:lnTo>
                  <a:pt x="595" y="204"/>
                </a:lnTo>
                <a:lnTo>
                  <a:pt x="595" y="202"/>
                </a:lnTo>
                <a:lnTo>
                  <a:pt x="598" y="202"/>
                </a:lnTo>
                <a:lnTo>
                  <a:pt x="598" y="200"/>
                </a:lnTo>
                <a:lnTo>
                  <a:pt x="600" y="200"/>
                </a:lnTo>
                <a:lnTo>
                  <a:pt x="603" y="200"/>
                </a:lnTo>
                <a:lnTo>
                  <a:pt x="606" y="200"/>
                </a:lnTo>
                <a:lnTo>
                  <a:pt x="608" y="200"/>
                </a:lnTo>
                <a:lnTo>
                  <a:pt x="611" y="200"/>
                </a:lnTo>
                <a:lnTo>
                  <a:pt x="611" y="198"/>
                </a:lnTo>
                <a:lnTo>
                  <a:pt x="613" y="198"/>
                </a:lnTo>
                <a:lnTo>
                  <a:pt x="613" y="196"/>
                </a:lnTo>
                <a:lnTo>
                  <a:pt x="616" y="196"/>
                </a:lnTo>
                <a:lnTo>
                  <a:pt x="619" y="196"/>
                </a:lnTo>
                <a:lnTo>
                  <a:pt x="621" y="196"/>
                </a:lnTo>
                <a:lnTo>
                  <a:pt x="624" y="196"/>
                </a:lnTo>
                <a:lnTo>
                  <a:pt x="627" y="196"/>
                </a:lnTo>
                <a:lnTo>
                  <a:pt x="627" y="194"/>
                </a:lnTo>
                <a:lnTo>
                  <a:pt x="629" y="194"/>
                </a:lnTo>
                <a:lnTo>
                  <a:pt x="632" y="194"/>
                </a:lnTo>
                <a:lnTo>
                  <a:pt x="635" y="194"/>
                </a:lnTo>
                <a:lnTo>
                  <a:pt x="635" y="192"/>
                </a:lnTo>
                <a:lnTo>
                  <a:pt x="637" y="192"/>
                </a:lnTo>
                <a:lnTo>
                  <a:pt x="640" y="192"/>
                </a:lnTo>
                <a:lnTo>
                  <a:pt x="643" y="192"/>
                </a:lnTo>
                <a:lnTo>
                  <a:pt x="645" y="192"/>
                </a:lnTo>
                <a:lnTo>
                  <a:pt x="648" y="192"/>
                </a:lnTo>
                <a:lnTo>
                  <a:pt x="648" y="190"/>
                </a:lnTo>
                <a:lnTo>
                  <a:pt x="651" y="190"/>
                </a:lnTo>
                <a:lnTo>
                  <a:pt x="651" y="188"/>
                </a:lnTo>
                <a:lnTo>
                  <a:pt x="653" y="188"/>
                </a:lnTo>
                <a:lnTo>
                  <a:pt x="656" y="188"/>
                </a:lnTo>
                <a:lnTo>
                  <a:pt x="659" y="188"/>
                </a:lnTo>
                <a:lnTo>
                  <a:pt x="659" y="186"/>
                </a:lnTo>
                <a:lnTo>
                  <a:pt x="661" y="186"/>
                </a:lnTo>
                <a:lnTo>
                  <a:pt x="664" y="186"/>
                </a:lnTo>
                <a:lnTo>
                  <a:pt x="667" y="186"/>
                </a:lnTo>
                <a:lnTo>
                  <a:pt x="667" y="184"/>
                </a:lnTo>
                <a:lnTo>
                  <a:pt x="669" y="184"/>
                </a:lnTo>
                <a:lnTo>
                  <a:pt x="672" y="184"/>
                </a:lnTo>
                <a:lnTo>
                  <a:pt x="672" y="180"/>
                </a:lnTo>
                <a:lnTo>
                  <a:pt x="675" y="180"/>
                </a:lnTo>
                <a:lnTo>
                  <a:pt x="677" y="180"/>
                </a:lnTo>
                <a:lnTo>
                  <a:pt x="680" y="180"/>
                </a:lnTo>
                <a:lnTo>
                  <a:pt x="680" y="176"/>
                </a:lnTo>
                <a:lnTo>
                  <a:pt x="682" y="176"/>
                </a:lnTo>
                <a:lnTo>
                  <a:pt x="685" y="176"/>
                </a:lnTo>
                <a:lnTo>
                  <a:pt x="688" y="176"/>
                </a:lnTo>
                <a:lnTo>
                  <a:pt x="690" y="176"/>
                </a:lnTo>
                <a:lnTo>
                  <a:pt x="693" y="176"/>
                </a:lnTo>
                <a:lnTo>
                  <a:pt x="696" y="176"/>
                </a:lnTo>
                <a:lnTo>
                  <a:pt x="698" y="176"/>
                </a:lnTo>
                <a:lnTo>
                  <a:pt x="704" y="176"/>
                </a:lnTo>
                <a:lnTo>
                  <a:pt x="704" y="173"/>
                </a:lnTo>
                <a:lnTo>
                  <a:pt x="706" y="173"/>
                </a:lnTo>
                <a:lnTo>
                  <a:pt x="709" y="173"/>
                </a:lnTo>
                <a:lnTo>
                  <a:pt x="712" y="173"/>
                </a:lnTo>
                <a:lnTo>
                  <a:pt x="714" y="173"/>
                </a:lnTo>
                <a:lnTo>
                  <a:pt x="717" y="173"/>
                </a:lnTo>
                <a:lnTo>
                  <a:pt x="720" y="173"/>
                </a:lnTo>
                <a:lnTo>
                  <a:pt x="722" y="173"/>
                </a:lnTo>
                <a:lnTo>
                  <a:pt x="725" y="173"/>
                </a:lnTo>
                <a:lnTo>
                  <a:pt x="728" y="173"/>
                </a:lnTo>
                <a:lnTo>
                  <a:pt x="728" y="171"/>
                </a:lnTo>
                <a:lnTo>
                  <a:pt x="730" y="171"/>
                </a:lnTo>
                <a:lnTo>
                  <a:pt x="733" y="171"/>
                </a:lnTo>
                <a:lnTo>
                  <a:pt x="736" y="171"/>
                </a:lnTo>
                <a:lnTo>
                  <a:pt x="738" y="171"/>
                </a:lnTo>
                <a:lnTo>
                  <a:pt x="741" y="171"/>
                </a:lnTo>
                <a:lnTo>
                  <a:pt x="744" y="171"/>
                </a:lnTo>
                <a:lnTo>
                  <a:pt x="746" y="171"/>
                </a:lnTo>
                <a:lnTo>
                  <a:pt x="746" y="169"/>
                </a:lnTo>
                <a:lnTo>
                  <a:pt x="749" y="169"/>
                </a:lnTo>
                <a:lnTo>
                  <a:pt x="751" y="169"/>
                </a:lnTo>
                <a:lnTo>
                  <a:pt x="751" y="167"/>
                </a:lnTo>
                <a:lnTo>
                  <a:pt x="754" y="167"/>
                </a:lnTo>
                <a:lnTo>
                  <a:pt x="757" y="167"/>
                </a:lnTo>
                <a:lnTo>
                  <a:pt x="759" y="167"/>
                </a:lnTo>
                <a:lnTo>
                  <a:pt x="762" y="167"/>
                </a:lnTo>
                <a:lnTo>
                  <a:pt x="765" y="167"/>
                </a:lnTo>
                <a:lnTo>
                  <a:pt x="767" y="167"/>
                </a:lnTo>
                <a:lnTo>
                  <a:pt x="770" y="167"/>
                </a:lnTo>
                <a:lnTo>
                  <a:pt x="773" y="167"/>
                </a:lnTo>
                <a:lnTo>
                  <a:pt x="775" y="167"/>
                </a:lnTo>
                <a:lnTo>
                  <a:pt x="775" y="164"/>
                </a:lnTo>
                <a:lnTo>
                  <a:pt x="778" y="164"/>
                </a:lnTo>
                <a:lnTo>
                  <a:pt x="781" y="164"/>
                </a:lnTo>
                <a:lnTo>
                  <a:pt x="783" y="164"/>
                </a:lnTo>
                <a:lnTo>
                  <a:pt x="783" y="162"/>
                </a:lnTo>
                <a:lnTo>
                  <a:pt x="786" y="162"/>
                </a:lnTo>
                <a:lnTo>
                  <a:pt x="789" y="162"/>
                </a:lnTo>
                <a:lnTo>
                  <a:pt x="791" y="162"/>
                </a:lnTo>
                <a:lnTo>
                  <a:pt x="794" y="162"/>
                </a:lnTo>
                <a:lnTo>
                  <a:pt x="797" y="162"/>
                </a:lnTo>
                <a:lnTo>
                  <a:pt x="799" y="162"/>
                </a:lnTo>
                <a:lnTo>
                  <a:pt x="799" y="159"/>
                </a:lnTo>
                <a:lnTo>
                  <a:pt x="802" y="159"/>
                </a:lnTo>
                <a:lnTo>
                  <a:pt x="805" y="159"/>
                </a:lnTo>
                <a:lnTo>
                  <a:pt x="805" y="157"/>
                </a:lnTo>
                <a:lnTo>
                  <a:pt x="807" y="157"/>
                </a:lnTo>
                <a:lnTo>
                  <a:pt x="810" y="157"/>
                </a:lnTo>
                <a:lnTo>
                  <a:pt x="813" y="157"/>
                </a:lnTo>
                <a:lnTo>
                  <a:pt x="815" y="157"/>
                </a:lnTo>
                <a:lnTo>
                  <a:pt x="818" y="157"/>
                </a:lnTo>
                <a:lnTo>
                  <a:pt x="818" y="154"/>
                </a:lnTo>
                <a:lnTo>
                  <a:pt x="820" y="154"/>
                </a:lnTo>
                <a:lnTo>
                  <a:pt x="823" y="154"/>
                </a:lnTo>
                <a:lnTo>
                  <a:pt x="826" y="154"/>
                </a:lnTo>
                <a:lnTo>
                  <a:pt x="828" y="154"/>
                </a:lnTo>
                <a:lnTo>
                  <a:pt x="828" y="152"/>
                </a:lnTo>
                <a:lnTo>
                  <a:pt x="831" y="152"/>
                </a:lnTo>
                <a:lnTo>
                  <a:pt x="834" y="152"/>
                </a:lnTo>
                <a:lnTo>
                  <a:pt x="836" y="152"/>
                </a:lnTo>
                <a:lnTo>
                  <a:pt x="839" y="152"/>
                </a:lnTo>
                <a:lnTo>
                  <a:pt x="842" y="152"/>
                </a:lnTo>
                <a:lnTo>
                  <a:pt x="842" y="149"/>
                </a:lnTo>
                <a:lnTo>
                  <a:pt x="844" y="149"/>
                </a:lnTo>
                <a:lnTo>
                  <a:pt x="847" y="149"/>
                </a:lnTo>
                <a:lnTo>
                  <a:pt x="850" y="149"/>
                </a:lnTo>
                <a:lnTo>
                  <a:pt x="852" y="149"/>
                </a:lnTo>
                <a:lnTo>
                  <a:pt x="855" y="149"/>
                </a:lnTo>
                <a:lnTo>
                  <a:pt x="858" y="149"/>
                </a:lnTo>
                <a:lnTo>
                  <a:pt x="860" y="149"/>
                </a:lnTo>
                <a:lnTo>
                  <a:pt x="863" y="149"/>
                </a:lnTo>
                <a:lnTo>
                  <a:pt x="866" y="149"/>
                </a:lnTo>
                <a:lnTo>
                  <a:pt x="866" y="147"/>
                </a:lnTo>
                <a:lnTo>
                  <a:pt x="868" y="147"/>
                </a:lnTo>
                <a:lnTo>
                  <a:pt x="868" y="144"/>
                </a:lnTo>
                <a:lnTo>
                  <a:pt x="871" y="144"/>
                </a:lnTo>
                <a:lnTo>
                  <a:pt x="874" y="144"/>
                </a:lnTo>
                <a:lnTo>
                  <a:pt x="876" y="144"/>
                </a:lnTo>
                <a:lnTo>
                  <a:pt x="879" y="144"/>
                </a:lnTo>
                <a:lnTo>
                  <a:pt x="882" y="144"/>
                </a:lnTo>
                <a:lnTo>
                  <a:pt x="884" y="144"/>
                </a:lnTo>
                <a:lnTo>
                  <a:pt x="884" y="141"/>
                </a:lnTo>
                <a:lnTo>
                  <a:pt x="887" y="141"/>
                </a:lnTo>
                <a:lnTo>
                  <a:pt x="889" y="141"/>
                </a:lnTo>
                <a:lnTo>
                  <a:pt x="892" y="141"/>
                </a:lnTo>
                <a:lnTo>
                  <a:pt x="895" y="141"/>
                </a:lnTo>
                <a:lnTo>
                  <a:pt x="895" y="138"/>
                </a:lnTo>
                <a:lnTo>
                  <a:pt x="897" y="138"/>
                </a:lnTo>
                <a:lnTo>
                  <a:pt x="900" y="138"/>
                </a:lnTo>
                <a:lnTo>
                  <a:pt x="903" y="138"/>
                </a:lnTo>
                <a:lnTo>
                  <a:pt x="903" y="136"/>
                </a:lnTo>
                <a:lnTo>
                  <a:pt x="905" y="136"/>
                </a:lnTo>
                <a:lnTo>
                  <a:pt x="908" y="136"/>
                </a:lnTo>
                <a:lnTo>
                  <a:pt x="911" y="136"/>
                </a:lnTo>
                <a:lnTo>
                  <a:pt x="913" y="136"/>
                </a:lnTo>
                <a:lnTo>
                  <a:pt x="916" y="136"/>
                </a:lnTo>
                <a:lnTo>
                  <a:pt x="916" y="133"/>
                </a:lnTo>
                <a:lnTo>
                  <a:pt x="919" y="133"/>
                </a:lnTo>
                <a:lnTo>
                  <a:pt x="921" y="133"/>
                </a:lnTo>
                <a:lnTo>
                  <a:pt x="924" y="133"/>
                </a:lnTo>
                <a:lnTo>
                  <a:pt x="924" y="130"/>
                </a:lnTo>
                <a:lnTo>
                  <a:pt x="927" y="130"/>
                </a:lnTo>
                <a:lnTo>
                  <a:pt x="929" y="130"/>
                </a:lnTo>
                <a:lnTo>
                  <a:pt x="932" y="130"/>
                </a:lnTo>
                <a:lnTo>
                  <a:pt x="935" y="130"/>
                </a:lnTo>
                <a:lnTo>
                  <a:pt x="937" y="130"/>
                </a:lnTo>
                <a:lnTo>
                  <a:pt x="943" y="130"/>
                </a:lnTo>
                <a:lnTo>
                  <a:pt x="945" y="130"/>
                </a:lnTo>
                <a:lnTo>
                  <a:pt x="948" y="130"/>
                </a:lnTo>
                <a:lnTo>
                  <a:pt x="951" y="130"/>
                </a:lnTo>
                <a:lnTo>
                  <a:pt x="951" y="127"/>
                </a:lnTo>
                <a:lnTo>
                  <a:pt x="953" y="127"/>
                </a:lnTo>
                <a:lnTo>
                  <a:pt x="953" y="123"/>
                </a:lnTo>
                <a:lnTo>
                  <a:pt x="956" y="123"/>
                </a:lnTo>
                <a:lnTo>
                  <a:pt x="958" y="123"/>
                </a:lnTo>
                <a:lnTo>
                  <a:pt x="958" y="120"/>
                </a:lnTo>
                <a:lnTo>
                  <a:pt x="961" y="120"/>
                </a:lnTo>
                <a:lnTo>
                  <a:pt x="964" y="120"/>
                </a:lnTo>
                <a:lnTo>
                  <a:pt x="964" y="117"/>
                </a:lnTo>
                <a:lnTo>
                  <a:pt x="966" y="117"/>
                </a:lnTo>
                <a:lnTo>
                  <a:pt x="969" y="117"/>
                </a:lnTo>
                <a:lnTo>
                  <a:pt x="972" y="117"/>
                </a:lnTo>
                <a:lnTo>
                  <a:pt x="974" y="117"/>
                </a:lnTo>
                <a:lnTo>
                  <a:pt x="977" y="117"/>
                </a:lnTo>
                <a:lnTo>
                  <a:pt x="980" y="117"/>
                </a:lnTo>
                <a:lnTo>
                  <a:pt x="982" y="117"/>
                </a:lnTo>
                <a:lnTo>
                  <a:pt x="985" y="117"/>
                </a:lnTo>
                <a:lnTo>
                  <a:pt x="988" y="117"/>
                </a:lnTo>
                <a:lnTo>
                  <a:pt x="990" y="117"/>
                </a:lnTo>
                <a:lnTo>
                  <a:pt x="993" y="117"/>
                </a:lnTo>
                <a:lnTo>
                  <a:pt x="996" y="117"/>
                </a:lnTo>
                <a:lnTo>
                  <a:pt x="998" y="117"/>
                </a:lnTo>
                <a:lnTo>
                  <a:pt x="1001" y="117"/>
                </a:lnTo>
                <a:lnTo>
                  <a:pt x="1001" y="113"/>
                </a:lnTo>
                <a:lnTo>
                  <a:pt x="1004" y="113"/>
                </a:lnTo>
                <a:lnTo>
                  <a:pt x="1006" y="113"/>
                </a:lnTo>
                <a:lnTo>
                  <a:pt x="1009" y="113"/>
                </a:lnTo>
                <a:lnTo>
                  <a:pt x="1009" y="110"/>
                </a:lnTo>
                <a:lnTo>
                  <a:pt x="1012" y="110"/>
                </a:lnTo>
                <a:lnTo>
                  <a:pt x="1014" y="110"/>
                </a:lnTo>
                <a:lnTo>
                  <a:pt x="1017" y="110"/>
                </a:lnTo>
                <a:lnTo>
                  <a:pt x="1020" y="110"/>
                </a:lnTo>
                <a:lnTo>
                  <a:pt x="1022" y="110"/>
                </a:lnTo>
                <a:lnTo>
                  <a:pt x="1025" y="110"/>
                </a:lnTo>
                <a:lnTo>
                  <a:pt x="1028" y="110"/>
                </a:lnTo>
                <a:lnTo>
                  <a:pt x="1030" y="110"/>
                </a:lnTo>
                <a:lnTo>
                  <a:pt x="1033" y="110"/>
                </a:lnTo>
                <a:lnTo>
                  <a:pt x="1035" y="110"/>
                </a:lnTo>
                <a:lnTo>
                  <a:pt x="1038" y="110"/>
                </a:lnTo>
                <a:lnTo>
                  <a:pt x="1041" y="110"/>
                </a:lnTo>
                <a:lnTo>
                  <a:pt x="1041" y="106"/>
                </a:lnTo>
                <a:lnTo>
                  <a:pt x="1043" y="106"/>
                </a:lnTo>
                <a:lnTo>
                  <a:pt x="1046" y="106"/>
                </a:lnTo>
                <a:lnTo>
                  <a:pt x="1049" y="106"/>
                </a:lnTo>
                <a:lnTo>
                  <a:pt x="1051" y="106"/>
                </a:lnTo>
                <a:lnTo>
                  <a:pt x="1054" y="106"/>
                </a:lnTo>
                <a:lnTo>
                  <a:pt x="1057" y="106"/>
                </a:lnTo>
                <a:lnTo>
                  <a:pt x="1059" y="106"/>
                </a:lnTo>
                <a:lnTo>
                  <a:pt x="1062" y="106"/>
                </a:lnTo>
                <a:lnTo>
                  <a:pt x="1062" y="102"/>
                </a:lnTo>
                <a:lnTo>
                  <a:pt x="1065" y="102"/>
                </a:lnTo>
                <a:lnTo>
                  <a:pt x="1065" y="98"/>
                </a:lnTo>
                <a:lnTo>
                  <a:pt x="1067" y="98"/>
                </a:lnTo>
                <a:lnTo>
                  <a:pt x="1070" y="98"/>
                </a:lnTo>
                <a:lnTo>
                  <a:pt x="1073" y="98"/>
                </a:lnTo>
                <a:lnTo>
                  <a:pt x="1075" y="98"/>
                </a:lnTo>
                <a:lnTo>
                  <a:pt x="1078" y="98"/>
                </a:lnTo>
                <a:lnTo>
                  <a:pt x="1081" y="98"/>
                </a:lnTo>
                <a:lnTo>
                  <a:pt x="1083" y="98"/>
                </a:lnTo>
                <a:lnTo>
                  <a:pt x="1086" y="98"/>
                </a:lnTo>
                <a:lnTo>
                  <a:pt x="1089" y="98"/>
                </a:lnTo>
                <a:lnTo>
                  <a:pt x="1089" y="94"/>
                </a:lnTo>
                <a:lnTo>
                  <a:pt x="1091" y="94"/>
                </a:lnTo>
                <a:lnTo>
                  <a:pt x="1094" y="94"/>
                </a:lnTo>
                <a:lnTo>
                  <a:pt x="1097" y="94"/>
                </a:lnTo>
                <a:lnTo>
                  <a:pt x="1099" y="94"/>
                </a:lnTo>
                <a:lnTo>
                  <a:pt x="1102" y="94"/>
                </a:lnTo>
                <a:lnTo>
                  <a:pt x="1104" y="94"/>
                </a:lnTo>
                <a:lnTo>
                  <a:pt x="1107" y="94"/>
                </a:lnTo>
                <a:lnTo>
                  <a:pt x="1112" y="94"/>
                </a:lnTo>
                <a:lnTo>
                  <a:pt x="1115" y="94"/>
                </a:lnTo>
                <a:lnTo>
                  <a:pt x="1118" y="94"/>
                </a:lnTo>
                <a:lnTo>
                  <a:pt x="1120" y="94"/>
                </a:lnTo>
                <a:lnTo>
                  <a:pt x="1123" y="94"/>
                </a:lnTo>
                <a:lnTo>
                  <a:pt x="1126" y="94"/>
                </a:lnTo>
                <a:lnTo>
                  <a:pt x="1128" y="94"/>
                </a:lnTo>
                <a:lnTo>
                  <a:pt x="1131" y="94"/>
                </a:lnTo>
                <a:lnTo>
                  <a:pt x="1134" y="94"/>
                </a:lnTo>
                <a:lnTo>
                  <a:pt x="1136" y="94"/>
                </a:lnTo>
                <a:lnTo>
                  <a:pt x="1139" y="94"/>
                </a:lnTo>
                <a:lnTo>
                  <a:pt x="1142" y="94"/>
                </a:lnTo>
                <a:lnTo>
                  <a:pt x="1144" y="94"/>
                </a:lnTo>
                <a:lnTo>
                  <a:pt x="1147" y="94"/>
                </a:lnTo>
                <a:lnTo>
                  <a:pt x="1147" y="89"/>
                </a:lnTo>
                <a:lnTo>
                  <a:pt x="1150" y="89"/>
                </a:lnTo>
                <a:lnTo>
                  <a:pt x="1152" y="89"/>
                </a:lnTo>
                <a:lnTo>
                  <a:pt x="1155" y="89"/>
                </a:lnTo>
                <a:lnTo>
                  <a:pt x="1158" y="89"/>
                </a:lnTo>
                <a:lnTo>
                  <a:pt x="1160" y="89"/>
                </a:lnTo>
                <a:lnTo>
                  <a:pt x="1160" y="84"/>
                </a:lnTo>
                <a:lnTo>
                  <a:pt x="1163" y="84"/>
                </a:lnTo>
                <a:lnTo>
                  <a:pt x="1166" y="84"/>
                </a:lnTo>
                <a:lnTo>
                  <a:pt x="1166" y="79"/>
                </a:lnTo>
                <a:lnTo>
                  <a:pt x="1168" y="79"/>
                </a:lnTo>
                <a:lnTo>
                  <a:pt x="1171" y="79"/>
                </a:lnTo>
                <a:lnTo>
                  <a:pt x="1173" y="79"/>
                </a:lnTo>
                <a:lnTo>
                  <a:pt x="1176" y="79"/>
                </a:lnTo>
                <a:lnTo>
                  <a:pt x="1179" y="79"/>
                </a:lnTo>
                <a:lnTo>
                  <a:pt x="1181" y="79"/>
                </a:lnTo>
                <a:lnTo>
                  <a:pt x="1184" y="79"/>
                </a:lnTo>
                <a:lnTo>
                  <a:pt x="1187" y="79"/>
                </a:lnTo>
                <a:lnTo>
                  <a:pt x="1189" y="79"/>
                </a:lnTo>
                <a:lnTo>
                  <a:pt x="1192" y="79"/>
                </a:lnTo>
                <a:lnTo>
                  <a:pt x="1195" y="79"/>
                </a:lnTo>
                <a:lnTo>
                  <a:pt x="1197" y="79"/>
                </a:lnTo>
                <a:lnTo>
                  <a:pt x="1200" y="79"/>
                </a:lnTo>
                <a:lnTo>
                  <a:pt x="1200" y="73"/>
                </a:lnTo>
                <a:lnTo>
                  <a:pt x="1203" y="73"/>
                </a:lnTo>
                <a:lnTo>
                  <a:pt x="1205" y="73"/>
                </a:lnTo>
                <a:lnTo>
                  <a:pt x="1205" y="68"/>
                </a:lnTo>
                <a:lnTo>
                  <a:pt x="1208" y="68"/>
                </a:lnTo>
                <a:lnTo>
                  <a:pt x="1211" y="68"/>
                </a:lnTo>
                <a:lnTo>
                  <a:pt x="1213" y="68"/>
                </a:lnTo>
                <a:lnTo>
                  <a:pt x="1216" y="68"/>
                </a:lnTo>
                <a:lnTo>
                  <a:pt x="1219" y="68"/>
                </a:lnTo>
                <a:lnTo>
                  <a:pt x="1219" y="62"/>
                </a:lnTo>
                <a:lnTo>
                  <a:pt x="1221" y="62"/>
                </a:lnTo>
                <a:lnTo>
                  <a:pt x="1224" y="62"/>
                </a:lnTo>
                <a:lnTo>
                  <a:pt x="1227" y="62"/>
                </a:lnTo>
                <a:lnTo>
                  <a:pt x="1229" y="62"/>
                </a:lnTo>
                <a:lnTo>
                  <a:pt x="1232" y="62"/>
                </a:lnTo>
                <a:lnTo>
                  <a:pt x="1235" y="62"/>
                </a:lnTo>
                <a:lnTo>
                  <a:pt x="1237" y="62"/>
                </a:lnTo>
                <a:lnTo>
                  <a:pt x="1240" y="62"/>
                </a:lnTo>
                <a:lnTo>
                  <a:pt x="1242" y="62"/>
                </a:lnTo>
                <a:lnTo>
                  <a:pt x="1245" y="62"/>
                </a:lnTo>
                <a:lnTo>
                  <a:pt x="1248" y="62"/>
                </a:lnTo>
                <a:lnTo>
                  <a:pt x="1250" y="62"/>
                </a:lnTo>
                <a:lnTo>
                  <a:pt x="1253" y="62"/>
                </a:lnTo>
                <a:lnTo>
                  <a:pt x="1253" y="55"/>
                </a:lnTo>
                <a:lnTo>
                  <a:pt x="1256" y="55"/>
                </a:lnTo>
                <a:lnTo>
                  <a:pt x="1258" y="55"/>
                </a:lnTo>
                <a:lnTo>
                  <a:pt x="1261" y="55"/>
                </a:lnTo>
                <a:lnTo>
                  <a:pt x="1264" y="55"/>
                </a:lnTo>
                <a:lnTo>
                  <a:pt x="1266" y="55"/>
                </a:lnTo>
                <a:lnTo>
                  <a:pt x="1269" y="55"/>
                </a:lnTo>
                <a:lnTo>
                  <a:pt x="1272" y="55"/>
                </a:lnTo>
                <a:lnTo>
                  <a:pt x="1274" y="55"/>
                </a:lnTo>
                <a:lnTo>
                  <a:pt x="1277" y="55"/>
                </a:lnTo>
                <a:lnTo>
                  <a:pt x="1280" y="55"/>
                </a:lnTo>
                <a:lnTo>
                  <a:pt x="1282" y="55"/>
                </a:lnTo>
                <a:lnTo>
                  <a:pt x="1285" y="55"/>
                </a:lnTo>
                <a:lnTo>
                  <a:pt x="1285" y="48"/>
                </a:lnTo>
                <a:lnTo>
                  <a:pt x="1288" y="48"/>
                </a:lnTo>
                <a:lnTo>
                  <a:pt x="1290" y="48"/>
                </a:lnTo>
                <a:lnTo>
                  <a:pt x="1290" y="41"/>
                </a:lnTo>
                <a:lnTo>
                  <a:pt x="1293" y="41"/>
                </a:lnTo>
                <a:lnTo>
                  <a:pt x="1296" y="41"/>
                </a:lnTo>
                <a:lnTo>
                  <a:pt x="1298" y="41"/>
                </a:lnTo>
                <a:lnTo>
                  <a:pt x="1301" y="41"/>
                </a:lnTo>
                <a:lnTo>
                  <a:pt x="1304" y="41"/>
                </a:lnTo>
                <a:lnTo>
                  <a:pt x="1306" y="41"/>
                </a:lnTo>
                <a:lnTo>
                  <a:pt x="1309" y="41"/>
                </a:lnTo>
                <a:lnTo>
                  <a:pt x="1311" y="41"/>
                </a:lnTo>
                <a:lnTo>
                  <a:pt x="1314" y="41"/>
                </a:lnTo>
                <a:lnTo>
                  <a:pt x="1317" y="41"/>
                </a:lnTo>
                <a:lnTo>
                  <a:pt x="1319" y="41"/>
                </a:lnTo>
                <a:lnTo>
                  <a:pt x="1322" y="41"/>
                </a:lnTo>
                <a:lnTo>
                  <a:pt x="1325" y="41"/>
                </a:lnTo>
                <a:lnTo>
                  <a:pt x="1327" y="41"/>
                </a:lnTo>
                <a:lnTo>
                  <a:pt x="1330" y="41"/>
                </a:lnTo>
                <a:lnTo>
                  <a:pt x="1333" y="41"/>
                </a:lnTo>
                <a:lnTo>
                  <a:pt x="1335" y="41"/>
                </a:lnTo>
                <a:lnTo>
                  <a:pt x="1338" y="41"/>
                </a:lnTo>
                <a:lnTo>
                  <a:pt x="1338" y="32"/>
                </a:lnTo>
                <a:lnTo>
                  <a:pt x="1341" y="32"/>
                </a:lnTo>
                <a:lnTo>
                  <a:pt x="1343" y="32"/>
                </a:lnTo>
                <a:lnTo>
                  <a:pt x="1346" y="32"/>
                </a:lnTo>
                <a:lnTo>
                  <a:pt x="1349" y="32"/>
                </a:lnTo>
                <a:lnTo>
                  <a:pt x="1351" y="32"/>
                </a:lnTo>
                <a:lnTo>
                  <a:pt x="1351" y="22"/>
                </a:lnTo>
                <a:lnTo>
                  <a:pt x="1354" y="22"/>
                </a:lnTo>
                <a:lnTo>
                  <a:pt x="1354" y="12"/>
                </a:lnTo>
                <a:lnTo>
                  <a:pt x="1357" y="12"/>
                </a:lnTo>
                <a:lnTo>
                  <a:pt x="1359" y="12"/>
                </a:lnTo>
                <a:lnTo>
                  <a:pt x="1362" y="12"/>
                </a:lnTo>
                <a:lnTo>
                  <a:pt x="1365" y="12"/>
                </a:lnTo>
                <a:lnTo>
                  <a:pt x="1367" y="12"/>
                </a:lnTo>
                <a:lnTo>
                  <a:pt x="1370" y="12"/>
                </a:lnTo>
                <a:lnTo>
                  <a:pt x="1373" y="12"/>
                </a:lnTo>
                <a:lnTo>
                  <a:pt x="1375" y="12"/>
                </a:lnTo>
                <a:lnTo>
                  <a:pt x="1378" y="12"/>
                </a:lnTo>
                <a:lnTo>
                  <a:pt x="1380" y="12"/>
                </a:lnTo>
                <a:lnTo>
                  <a:pt x="1383" y="12"/>
                </a:lnTo>
                <a:lnTo>
                  <a:pt x="1386" y="12"/>
                </a:lnTo>
                <a:lnTo>
                  <a:pt x="1388" y="12"/>
                </a:lnTo>
                <a:lnTo>
                  <a:pt x="1391" y="12"/>
                </a:lnTo>
                <a:lnTo>
                  <a:pt x="1394" y="12"/>
                </a:lnTo>
                <a:lnTo>
                  <a:pt x="1396" y="12"/>
                </a:lnTo>
                <a:lnTo>
                  <a:pt x="1399" y="12"/>
                </a:lnTo>
                <a:lnTo>
                  <a:pt x="1402" y="12"/>
                </a:lnTo>
                <a:lnTo>
                  <a:pt x="1402" y="0"/>
                </a:lnTo>
                <a:lnTo>
                  <a:pt x="1404" y="0"/>
                </a:lnTo>
                <a:lnTo>
                  <a:pt x="1407" y="0"/>
                </a:lnTo>
                <a:lnTo>
                  <a:pt x="1410" y="0"/>
                </a:lnTo>
                <a:lnTo>
                  <a:pt x="1412" y="0"/>
                </a:lnTo>
                <a:lnTo>
                  <a:pt x="1415" y="0"/>
                </a:lnTo>
                <a:lnTo>
                  <a:pt x="1418" y="0"/>
                </a:lnTo>
                <a:lnTo>
                  <a:pt x="1420" y="0"/>
                </a:lnTo>
                <a:lnTo>
                  <a:pt x="1423" y="0"/>
                </a:lnTo>
                <a:lnTo>
                  <a:pt x="1426" y="0"/>
                </a:lnTo>
                <a:lnTo>
                  <a:pt x="1428" y="0"/>
                </a:lnTo>
                <a:lnTo>
                  <a:pt x="1431" y="0"/>
                </a:lnTo>
                <a:lnTo>
                  <a:pt x="1434" y="0"/>
                </a:lnTo>
              </a:path>
            </a:pathLst>
          </a:custGeom>
          <a:noFill/>
          <a:ln w="50760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553" name="Line 24"/>
          <p:cNvSpPr>
            <a:spLocks noChangeShapeType="1"/>
          </p:cNvSpPr>
          <p:nvPr/>
        </p:nvSpPr>
        <p:spPr bwMode="auto">
          <a:xfrm flipV="1">
            <a:off x="879475" y="1912938"/>
            <a:ext cx="1588" cy="2587625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2554" name="Line 25"/>
          <p:cNvSpPr>
            <a:spLocks noChangeShapeType="1"/>
          </p:cNvSpPr>
          <p:nvPr/>
        </p:nvSpPr>
        <p:spPr bwMode="auto">
          <a:xfrm flipH="1">
            <a:off x="839788" y="4443413"/>
            <a:ext cx="41275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2555" name="Rectangle 26"/>
          <p:cNvSpPr>
            <a:spLocks noChangeArrowheads="1"/>
          </p:cNvSpPr>
          <p:nvPr/>
        </p:nvSpPr>
        <p:spPr bwMode="auto">
          <a:xfrm>
            <a:off x="633413" y="4259263"/>
            <a:ext cx="112712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>
                <a:solidFill>
                  <a:srgbClr val="000066"/>
                </a:solidFill>
              </a:rPr>
              <a:t>0</a:t>
            </a:r>
          </a:p>
        </p:txBody>
      </p:sp>
      <p:sp>
        <p:nvSpPr>
          <p:cNvPr id="22556" name="Line 27"/>
          <p:cNvSpPr>
            <a:spLocks noChangeShapeType="1"/>
          </p:cNvSpPr>
          <p:nvPr/>
        </p:nvSpPr>
        <p:spPr bwMode="auto">
          <a:xfrm flipH="1">
            <a:off x="839788" y="3357563"/>
            <a:ext cx="41275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2557" name="Rectangle 28"/>
          <p:cNvSpPr>
            <a:spLocks noChangeArrowheads="1"/>
          </p:cNvSpPr>
          <p:nvPr/>
        </p:nvSpPr>
        <p:spPr bwMode="auto">
          <a:xfrm>
            <a:off x="554038" y="3198813"/>
            <a:ext cx="227012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>
                <a:solidFill>
                  <a:srgbClr val="000066"/>
                </a:solidFill>
              </a:rPr>
              <a:t>10</a:t>
            </a:r>
          </a:p>
        </p:txBody>
      </p:sp>
      <p:sp>
        <p:nvSpPr>
          <p:cNvPr id="22558" name="Line 29"/>
          <p:cNvSpPr>
            <a:spLocks noChangeShapeType="1"/>
          </p:cNvSpPr>
          <p:nvPr/>
        </p:nvSpPr>
        <p:spPr bwMode="auto">
          <a:xfrm>
            <a:off x="879475" y="4498975"/>
            <a:ext cx="3328988" cy="1588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2559" name="Line 30"/>
          <p:cNvSpPr>
            <a:spLocks noChangeShapeType="1"/>
          </p:cNvSpPr>
          <p:nvPr/>
        </p:nvSpPr>
        <p:spPr bwMode="auto">
          <a:xfrm>
            <a:off x="936625" y="4498975"/>
            <a:ext cx="1588" cy="36513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2560" name="Rectangle 31"/>
          <p:cNvSpPr>
            <a:spLocks noChangeArrowheads="1"/>
          </p:cNvSpPr>
          <p:nvPr/>
        </p:nvSpPr>
        <p:spPr bwMode="auto">
          <a:xfrm>
            <a:off x="881063" y="4548188"/>
            <a:ext cx="112712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>
                <a:solidFill>
                  <a:srgbClr val="000066"/>
                </a:solidFill>
              </a:rPr>
              <a:t>0</a:t>
            </a:r>
          </a:p>
        </p:txBody>
      </p:sp>
      <p:sp>
        <p:nvSpPr>
          <p:cNvPr id="22561" name="Line 32"/>
          <p:cNvSpPr>
            <a:spLocks noChangeShapeType="1"/>
          </p:cNvSpPr>
          <p:nvPr/>
        </p:nvSpPr>
        <p:spPr bwMode="auto">
          <a:xfrm>
            <a:off x="2008188" y="4498975"/>
            <a:ext cx="1587" cy="36513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2562" name="Rectangle 33"/>
          <p:cNvSpPr>
            <a:spLocks noChangeArrowheads="1"/>
          </p:cNvSpPr>
          <p:nvPr/>
        </p:nvSpPr>
        <p:spPr bwMode="auto">
          <a:xfrm>
            <a:off x="1846263" y="4548188"/>
            <a:ext cx="339725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>
                <a:solidFill>
                  <a:srgbClr val="000066"/>
                </a:solidFill>
              </a:rPr>
              <a:t>180</a:t>
            </a:r>
          </a:p>
        </p:txBody>
      </p:sp>
      <p:sp>
        <p:nvSpPr>
          <p:cNvPr id="22563" name="Line 34"/>
          <p:cNvSpPr>
            <a:spLocks noChangeShapeType="1"/>
          </p:cNvSpPr>
          <p:nvPr/>
        </p:nvSpPr>
        <p:spPr bwMode="auto">
          <a:xfrm>
            <a:off x="3079750" y="4498975"/>
            <a:ext cx="1588" cy="36513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2564" name="Rectangle 35"/>
          <p:cNvSpPr>
            <a:spLocks noChangeArrowheads="1"/>
          </p:cNvSpPr>
          <p:nvPr/>
        </p:nvSpPr>
        <p:spPr bwMode="auto">
          <a:xfrm>
            <a:off x="2916238" y="4548188"/>
            <a:ext cx="339725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>
                <a:solidFill>
                  <a:srgbClr val="000066"/>
                </a:solidFill>
              </a:rPr>
              <a:t>360</a:t>
            </a:r>
          </a:p>
        </p:txBody>
      </p:sp>
      <p:sp>
        <p:nvSpPr>
          <p:cNvPr id="22565" name="Line 36"/>
          <p:cNvSpPr>
            <a:spLocks noChangeShapeType="1"/>
          </p:cNvSpPr>
          <p:nvPr/>
        </p:nvSpPr>
        <p:spPr bwMode="auto">
          <a:xfrm>
            <a:off x="4149725" y="4498975"/>
            <a:ext cx="1588" cy="36513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2566" name="Rectangle 37"/>
          <p:cNvSpPr>
            <a:spLocks noChangeArrowheads="1"/>
          </p:cNvSpPr>
          <p:nvPr/>
        </p:nvSpPr>
        <p:spPr bwMode="auto">
          <a:xfrm>
            <a:off x="3986213" y="4548188"/>
            <a:ext cx="339725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>
                <a:solidFill>
                  <a:srgbClr val="000066"/>
                </a:solidFill>
              </a:rPr>
              <a:t>540</a:t>
            </a:r>
          </a:p>
        </p:txBody>
      </p:sp>
      <p:sp>
        <p:nvSpPr>
          <p:cNvPr id="22567" name="Text Box 38"/>
          <p:cNvSpPr txBox="1">
            <a:spLocks noChangeArrowheads="1"/>
          </p:cNvSpPr>
          <p:nvPr/>
        </p:nvSpPr>
        <p:spPr bwMode="auto">
          <a:xfrm>
            <a:off x="1317625" y="3924300"/>
            <a:ext cx="3203575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l">
              <a:lnSpc>
                <a:spcPct val="9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HR 0.99 (IC 95% 0.85 - 1.15)</a:t>
            </a:r>
          </a:p>
          <a:p>
            <a:pPr algn="l">
              <a:lnSpc>
                <a:spcPct val="9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600" b="1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Log-Rank </a:t>
            </a:r>
            <a:r>
              <a:rPr lang="en-US" sz="1600" b="1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p=0.87 </a:t>
            </a:r>
          </a:p>
        </p:txBody>
      </p:sp>
      <p:sp>
        <p:nvSpPr>
          <p:cNvPr id="22568" name="Line 39"/>
          <p:cNvSpPr>
            <a:spLocks noChangeShapeType="1"/>
          </p:cNvSpPr>
          <p:nvPr/>
        </p:nvSpPr>
        <p:spPr bwMode="auto">
          <a:xfrm flipH="1">
            <a:off x="828675" y="2271713"/>
            <a:ext cx="41275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2569" name="Rectangle 40"/>
          <p:cNvSpPr>
            <a:spLocks noChangeArrowheads="1"/>
          </p:cNvSpPr>
          <p:nvPr/>
        </p:nvSpPr>
        <p:spPr bwMode="auto">
          <a:xfrm>
            <a:off x="554038" y="2138363"/>
            <a:ext cx="227012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>
                <a:solidFill>
                  <a:srgbClr val="000066"/>
                </a:solidFill>
              </a:rPr>
              <a:t>20</a:t>
            </a:r>
          </a:p>
        </p:txBody>
      </p:sp>
      <p:sp>
        <p:nvSpPr>
          <p:cNvPr id="22570" name="Rectangle 41"/>
          <p:cNvSpPr>
            <a:spLocks noChangeArrowheads="1"/>
          </p:cNvSpPr>
          <p:nvPr/>
        </p:nvSpPr>
        <p:spPr bwMode="auto">
          <a:xfrm>
            <a:off x="1047750" y="4826000"/>
            <a:ext cx="3089275" cy="228600"/>
          </a:xfrm>
          <a:prstGeom prst="rect">
            <a:avLst/>
          </a:prstGeom>
          <a:solidFill>
            <a:srgbClr val="000066"/>
          </a:solidFill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500" b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Giorni dalla randomizzazione</a:t>
            </a:r>
          </a:p>
        </p:txBody>
      </p:sp>
      <p:sp>
        <p:nvSpPr>
          <p:cNvPr id="22571" name="Rectangle 42"/>
          <p:cNvSpPr>
            <a:spLocks noChangeArrowheads="1"/>
          </p:cNvSpPr>
          <p:nvPr/>
        </p:nvSpPr>
        <p:spPr bwMode="auto">
          <a:xfrm>
            <a:off x="6586538" y="1646238"/>
            <a:ext cx="849312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Placebo</a:t>
            </a:r>
          </a:p>
        </p:txBody>
      </p:sp>
      <p:sp>
        <p:nvSpPr>
          <p:cNvPr id="22572" name="Rectangle 43"/>
          <p:cNvSpPr>
            <a:spLocks noChangeArrowheads="1"/>
          </p:cNvSpPr>
          <p:nvPr/>
        </p:nvSpPr>
        <p:spPr bwMode="auto">
          <a:xfrm>
            <a:off x="7780338" y="1627188"/>
            <a:ext cx="113665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Ranolazina</a:t>
            </a:r>
          </a:p>
        </p:txBody>
      </p:sp>
      <p:sp>
        <p:nvSpPr>
          <p:cNvPr id="22573" name="Rectangle 44"/>
          <p:cNvSpPr>
            <a:spLocks noChangeArrowheads="1"/>
          </p:cNvSpPr>
          <p:nvPr/>
        </p:nvSpPr>
        <p:spPr bwMode="auto">
          <a:xfrm>
            <a:off x="6303963" y="1690688"/>
            <a:ext cx="147637" cy="147637"/>
          </a:xfrm>
          <a:prstGeom prst="rect">
            <a:avLst/>
          </a:prstGeom>
          <a:solidFill>
            <a:srgbClr val="669999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574" name="Rectangle 45"/>
          <p:cNvSpPr>
            <a:spLocks noChangeArrowheads="1"/>
          </p:cNvSpPr>
          <p:nvPr/>
        </p:nvSpPr>
        <p:spPr bwMode="auto">
          <a:xfrm>
            <a:off x="7510463" y="1682750"/>
            <a:ext cx="147637" cy="147638"/>
          </a:xfrm>
          <a:prstGeom prst="rect">
            <a:avLst/>
          </a:prstGeom>
          <a:solidFill>
            <a:srgbClr val="0033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575" name="Text Box 46"/>
          <p:cNvSpPr txBox="1">
            <a:spLocks noChangeArrowheads="1"/>
          </p:cNvSpPr>
          <p:nvPr/>
        </p:nvSpPr>
        <p:spPr bwMode="auto">
          <a:xfrm rot="-5400000">
            <a:off x="3486944" y="2985294"/>
            <a:ext cx="2438400" cy="322262"/>
          </a:xfrm>
          <a:prstGeom prst="rect">
            <a:avLst/>
          </a:prstGeom>
          <a:solidFill>
            <a:srgbClr val="000066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500" b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Percentuale cumulativa</a:t>
            </a:r>
          </a:p>
        </p:txBody>
      </p:sp>
      <p:sp>
        <p:nvSpPr>
          <p:cNvPr id="22576" name="Rectangle 47"/>
          <p:cNvSpPr>
            <a:spLocks noChangeArrowheads="1"/>
          </p:cNvSpPr>
          <p:nvPr/>
        </p:nvSpPr>
        <p:spPr bwMode="auto">
          <a:xfrm>
            <a:off x="1809750" y="219075"/>
            <a:ext cx="7005638" cy="971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 b="1" dirty="0">
              <a:solidFill>
                <a:srgbClr val="000099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2577" name="Text Box 48"/>
          <p:cNvSpPr txBox="1">
            <a:spLocks noChangeArrowheads="1"/>
          </p:cNvSpPr>
          <p:nvPr/>
        </p:nvSpPr>
        <p:spPr bwMode="auto">
          <a:xfrm>
            <a:off x="650875" y="5345113"/>
            <a:ext cx="3971925" cy="422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>
              <a:lnSpc>
                <a:spcPct val="90000"/>
              </a:lnSpc>
              <a:buClrTx/>
              <a:buFontTx/>
              <a:buNone/>
              <a:tabLst>
                <a:tab pos="0" algn="l"/>
                <a:tab pos="1076325" algn="l"/>
                <a:tab pos="1881188" algn="l"/>
                <a:tab pos="2600325" algn="l"/>
                <a:tab pos="3317875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Placebo 	3281	2711	1458	335</a:t>
            </a:r>
          </a:p>
          <a:p>
            <a:pPr algn="l">
              <a:lnSpc>
                <a:spcPct val="90000"/>
              </a:lnSpc>
              <a:buClrTx/>
              <a:buFontTx/>
              <a:buNone/>
              <a:tabLst>
                <a:tab pos="0" algn="l"/>
                <a:tab pos="1076325" algn="l"/>
                <a:tab pos="1881188" algn="l"/>
                <a:tab pos="2600325" algn="l"/>
                <a:tab pos="3317875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Ranolazina	3279	2694	1427	316</a:t>
            </a:r>
          </a:p>
        </p:txBody>
      </p:sp>
      <p:sp>
        <p:nvSpPr>
          <p:cNvPr id="22578" name="Text Box 49"/>
          <p:cNvSpPr txBox="1">
            <a:spLocks noChangeArrowheads="1"/>
          </p:cNvSpPr>
          <p:nvPr/>
        </p:nvSpPr>
        <p:spPr bwMode="auto">
          <a:xfrm>
            <a:off x="650875" y="5054600"/>
            <a:ext cx="1497013" cy="27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l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N. pazienti a rischio</a:t>
            </a:r>
          </a:p>
        </p:txBody>
      </p:sp>
      <p:sp>
        <p:nvSpPr>
          <p:cNvPr id="22579" name="Text Box 50"/>
          <p:cNvSpPr txBox="1">
            <a:spLocks noChangeArrowheads="1"/>
          </p:cNvSpPr>
          <p:nvPr/>
        </p:nvSpPr>
        <p:spPr bwMode="auto">
          <a:xfrm>
            <a:off x="5118100" y="5345113"/>
            <a:ext cx="4016375" cy="422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>
              <a:lnSpc>
                <a:spcPct val="90000"/>
              </a:lnSpc>
              <a:buClrTx/>
              <a:buFontTx/>
              <a:buNone/>
              <a:tabLst>
                <a:tab pos="0" algn="l"/>
                <a:tab pos="1076325" algn="l"/>
                <a:tab pos="1881188" algn="l"/>
                <a:tab pos="2600325" algn="l"/>
                <a:tab pos="3317875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Placebo 	3281	2562	1297	296</a:t>
            </a:r>
          </a:p>
          <a:p>
            <a:pPr algn="l">
              <a:lnSpc>
                <a:spcPct val="90000"/>
              </a:lnSpc>
              <a:buClrTx/>
              <a:buFontTx/>
              <a:buNone/>
              <a:tabLst>
                <a:tab pos="0" algn="l"/>
                <a:tab pos="1076325" algn="l"/>
                <a:tab pos="1881188" algn="l"/>
                <a:tab pos="2600325" algn="l"/>
                <a:tab pos="3317875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Ranolazina	3279	2570	1307	295</a:t>
            </a:r>
          </a:p>
        </p:txBody>
      </p:sp>
      <p:sp>
        <p:nvSpPr>
          <p:cNvPr id="22580" name="Text Box 51"/>
          <p:cNvSpPr txBox="1">
            <a:spLocks noChangeArrowheads="1"/>
          </p:cNvSpPr>
          <p:nvPr/>
        </p:nvSpPr>
        <p:spPr bwMode="auto">
          <a:xfrm>
            <a:off x="5118100" y="5054600"/>
            <a:ext cx="1497013" cy="27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l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N. pazienti a rischio</a:t>
            </a:r>
          </a:p>
        </p:txBody>
      </p:sp>
      <p:sp>
        <p:nvSpPr>
          <p:cNvPr id="22581" name="Rectangle 52"/>
          <p:cNvSpPr>
            <a:spLocks noChangeArrowheads="1"/>
          </p:cNvSpPr>
          <p:nvPr/>
        </p:nvSpPr>
        <p:spPr bwMode="auto">
          <a:xfrm>
            <a:off x="5432425" y="4813300"/>
            <a:ext cx="3089275" cy="228600"/>
          </a:xfrm>
          <a:prstGeom prst="rect">
            <a:avLst/>
          </a:prstGeom>
          <a:solidFill>
            <a:srgbClr val="000066"/>
          </a:solidFill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500" b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Giorni dalla randomizzazione</a:t>
            </a:r>
          </a:p>
        </p:txBody>
      </p:sp>
      <p:sp>
        <p:nvSpPr>
          <p:cNvPr id="22582" name="Text Box 53"/>
          <p:cNvSpPr txBox="1">
            <a:spLocks noChangeArrowheads="1"/>
          </p:cNvSpPr>
          <p:nvPr/>
        </p:nvSpPr>
        <p:spPr bwMode="auto">
          <a:xfrm rot="-5400000">
            <a:off x="-907256" y="2982119"/>
            <a:ext cx="2438400" cy="322262"/>
          </a:xfrm>
          <a:prstGeom prst="rect">
            <a:avLst/>
          </a:prstGeom>
          <a:solidFill>
            <a:srgbClr val="000066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500" b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Percentuale cumulativa</a:t>
            </a:r>
          </a:p>
        </p:txBody>
      </p:sp>
      <p:sp>
        <p:nvSpPr>
          <p:cNvPr id="22583" name="Text Box 54"/>
          <p:cNvSpPr txBox="1">
            <a:spLocks noChangeArrowheads="1"/>
          </p:cNvSpPr>
          <p:nvPr/>
        </p:nvSpPr>
        <p:spPr bwMode="auto">
          <a:xfrm>
            <a:off x="1774825" y="6477000"/>
            <a:ext cx="3060700" cy="246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>
              <a:spcBef>
                <a:spcPts val="6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000" b="1" dirty="0" err="1" smtClean="0">
                <a:solidFill>
                  <a:srgbClr val="000090"/>
                </a:solidFill>
              </a:rPr>
              <a:t>Morrow</a:t>
            </a:r>
            <a:r>
              <a:rPr lang="it-IT" sz="1000" b="1" dirty="0">
                <a:solidFill>
                  <a:srgbClr val="000090"/>
                </a:solidFill>
              </a:rPr>
              <a:t>, JAMA </a:t>
            </a:r>
            <a:r>
              <a:rPr lang="it-IT" sz="1000" b="1" dirty="0" smtClean="0">
                <a:solidFill>
                  <a:srgbClr val="000090"/>
                </a:solidFill>
              </a:rPr>
              <a:t>2007; 297:1775-1783</a:t>
            </a:r>
            <a:endParaRPr lang="it-IT" sz="1000" b="1" dirty="0">
              <a:solidFill>
                <a:srgbClr val="00009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76200"/>
            <a:ext cx="2143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295275"/>
            <a:ext cx="25050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72225" y="533400"/>
            <a:ext cx="27717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" y="152400"/>
            <a:ext cx="6324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76200"/>
            <a:ext cx="6400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371600"/>
            <a:ext cx="58674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5150" y="4191000"/>
            <a:ext cx="692785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800" y="152400"/>
            <a:ext cx="5893377" cy="1091306"/>
          </a:xfrm>
        </p:spPr>
        <p:txBody>
          <a:bodyPr anchor="t"/>
          <a:lstStyle/>
          <a:p>
            <a:pPr algn="ctr"/>
            <a:r>
              <a:rPr lang="en-US" sz="1800" dirty="0" smtClean="0">
                <a:solidFill>
                  <a:schemeClr val="accent2"/>
                </a:solidFill>
              </a:rPr>
              <a:t>Effects of </a:t>
            </a:r>
            <a:r>
              <a:rPr lang="en-US" sz="1800" dirty="0" err="1" smtClean="0">
                <a:solidFill>
                  <a:schemeClr val="accent2"/>
                </a:solidFill>
              </a:rPr>
              <a:t>Ranolazine</a:t>
            </a:r>
            <a:r>
              <a:rPr lang="en-US" sz="1800" dirty="0" smtClean="0">
                <a:solidFill>
                  <a:schemeClr val="accent2"/>
                </a:solidFill>
              </a:rPr>
              <a:t> on Angina </a:t>
            </a:r>
            <a:r>
              <a:rPr lang="en-US" sz="1800" dirty="0">
                <a:solidFill>
                  <a:schemeClr val="accent2"/>
                </a:solidFill>
              </a:rPr>
              <a:t>and Quality of Life Following </a:t>
            </a:r>
            <a:r>
              <a:rPr lang="en-US" sz="1800" dirty="0" smtClean="0">
                <a:solidFill>
                  <a:schemeClr val="accent2"/>
                </a:solidFill>
              </a:rPr>
              <a:t>PCI with </a:t>
            </a:r>
            <a:r>
              <a:rPr lang="en-US" sz="1800" dirty="0">
                <a:solidFill>
                  <a:schemeClr val="accent2"/>
                </a:solidFill>
              </a:rPr>
              <a:t>Incomplete </a:t>
            </a:r>
            <a:r>
              <a:rPr lang="en-US" sz="1800" dirty="0" smtClean="0">
                <a:solidFill>
                  <a:schemeClr val="accent2"/>
                </a:solidFill>
              </a:rPr>
              <a:t>Revascularization</a:t>
            </a:r>
            <a:r>
              <a:rPr lang="en-US" sz="1800" dirty="0" smtClean="0">
                <a:solidFill>
                  <a:schemeClr val="accent2"/>
                </a:solidFill>
              </a:rPr>
              <a:t/>
            </a:r>
            <a:br>
              <a:rPr lang="en-US" sz="1800" dirty="0" smtClean="0">
                <a:solidFill>
                  <a:schemeClr val="accent2"/>
                </a:solidFill>
              </a:rPr>
            </a:br>
            <a:r>
              <a:rPr lang="en-US" sz="1800" dirty="0" smtClean="0">
                <a:solidFill>
                  <a:schemeClr val="accent2"/>
                </a:solidFill>
              </a:rPr>
              <a:t>The </a:t>
            </a:r>
            <a:r>
              <a:rPr lang="en-US" sz="1800" dirty="0" err="1">
                <a:solidFill>
                  <a:schemeClr val="accent2"/>
                </a:solidFill>
              </a:rPr>
              <a:t>Ranolazine</a:t>
            </a:r>
            <a:r>
              <a:rPr lang="en-US" sz="1800" dirty="0">
                <a:solidFill>
                  <a:schemeClr val="accent2"/>
                </a:solidFill>
              </a:rPr>
              <a:t> for Incomplete Vessel Revascularization (RIVER-PCI) </a:t>
            </a:r>
            <a:r>
              <a:rPr lang="en-US" sz="1800" dirty="0" smtClean="0">
                <a:solidFill>
                  <a:schemeClr val="accent2"/>
                </a:solidFill>
              </a:rPr>
              <a:t>Trial</a:t>
            </a:r>
            <a:endParaRPr lang="en-US" sz="1800" dirty="0">
              <a:solidFill>
                <a:schemeClr val="accent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3800" y="1066800"/>
            <a:ext cx="5105400" cy="68580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Karen P. Alexander, Giora </a:t>
            </a:r>
            <a:r>
              <a:rPr lang="en-US" sz="1000" dirty="0">
                <a:solidFill>
                  <a:schemeClr val="tx1"/>
                </a:solidFill>
              </a:rPr>
              <a:t>Weisz, Kristi Prather, Stefan James, Daniel B. Mark, Kevin J. Anstrom,  Linda Davidson-Ray, </a:t>
            </a:r>
            <a:r>
              <a:rPr lang="it-IT" sz="1000" dirty="0">
                <a:solidFill>
                  <a:schemeClr val="tx1"/>
                </a:solidFill>
              </a:rPr>
              <a:t>Adam Witkowski, Angel J. Mulkay, </a:t>
            </a:r>
            <a:r>
              <a:rPr lang="it-IT" sz="1000" dirty="0" smtClean="0">
                <a:solidFill>
                  <a:schemeClr val="tx1"/>
                </a:solidFill>
              </a:rPr>
              <a:t/>
            </a:r>
            <a:br>
              <a:rPr lang="it-IT" sz="1000" dirty="0" smtClean="0">
                <a:solidFill>
                  <a:schemeClr val="tx1"/>
                </a:solidFill>
              </a:rPr>
            </a:br>
            <a:r>
              <a:rPr lang="en-US" sz="1000" dirty="0" smtClean="0">
                <a:solidFill>
                  <a:schemeClr val="tx1"/>
                </a:solidFill>
              </a:rPr>
              <a:t>Anna </a:t>
            </a:r>
            <a:r>
              <a:rPr lang="en-US" sz="1000" dirty="0" err="1">
                <a:solidFill>
                  <a:schemeClr val="tx1"/>
                </a:solidFill>
              </a:rPr>
              <a:t>Osmukhina</a:t>
            </a:r>
            <a:r>
              <a:rPr lang="en-US" sz="1000" dirty="0">
                <a:solidFill>
                  <a:schemeClr val="tx1"/>
                </a:solidFill>
              </a:rPr>
              <a:t>, </a:t>
            </a:r>
            <a:r>
              <a:rPr lang="it-IT" sz="1000" dirty="0">
                <a:solidFill>
                  <a:schemeClr val="tx1"/>
                </a:solidFill>
              </a:rPr>
              <a:t>Ramin Farzaneh-Far, </a:t>
            </a:r>
            <a:r>
              <a:rPr lang="it-IT" sz="1000" dirty="0" smtClean="0">
                <a:solidFill>
                  <a:schemeClr val="tx1"/>
                </a:solidFill>
              </a:rPr>
              <a:t>Ori </a:t>
            </a:r>
            <a:r>
              <a:rPr lang="it-IT" sz="1000" dirty="0">
                <a:solidFill>
                  <a:schemeClr val="tx1"/>
                </a:solidFill>
              </a:rPr>
              <a:t>Ben-Yehuda, </a:t>
            </a:r>
            <a:r>
              <a:rPr lang="it-IT" sz="1000" dirty="0" smtClean="0">
                <a:solidFill>
                  <a:schemeClr val="tx1"/>
                </a:solidFill>
              </a:rPr>
              <a:t/>
            </a:r>
            <a:br>
              <a:rPr lang="it-IT" sz="1000" dirty="0" smtClean="0">
                <a:solidFill>
                  <a:schemeClr val="tx1"/>
                </a:solidFill>
              </a:rPr>
            </a:br>
            <a:r>
              <a:rPr lang="en-US" sz="1000" dirty="0" smtClean="0">
                <a:solidFill>
                  <a:schemeClr val="tx1"/>
                </a:solidFill>
              </a:rPr>
              <a:t>Gregg </a:t>
            </a:r>
            <a:r>
              <a:rPr lang="en-US" sz="1000" dirty="0">
                <a:solidFill>
                  <a:schemeClr val="tx1"/>
                </a:solidFill>
              </a:rPr>
              <a:t>W. Stone, E. Magnus Ohman</a:t>
            </a:r>
          </a:p>
          <a:p>
            <a:endParaRPr lang="en-US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828800"/>
            <a:ext cx="88392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066800"/>
            <a:ext cx="3429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1905000"/>
            <a:ext cx="20383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19725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190100"/>
            <a:ext cx="8153400" cy="443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76200"/>
            <a:ext cx="487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806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1" y="914400"/>
            <a:ext cx="7086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807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38600" y="672766"/>
            <a:ext cx="381000" cy="260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/>
          <p:cNvSpPr/>
          <p:nvPr/>
        </p:nvSpPr>
        <p:spPr bwMode="auto">
          <a:xfrm>
            <a:off x="0" y="0"/>
            <a:ext cx="44958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10000"/>
              </a:spcAft>
              <a:buClrTx/>
              <a:buSzPct val="120000"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228600"/>
            <a:ext cx="21717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838200"/>
            <a:ext cx="29146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1219200"/>
            <a:ext cx="36957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2438400"/>
            <a:ext cx="424748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67400" y="1600200"/>
            <a:ext cx="21812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62600" y="19050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29400" y="6400800"/>
            <a:ext cx="20383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2400" y="1371600"/>
            <a:ext cx="4114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CasellaDiTesto 13"/>
          <p:cNvSpPr txBox="1"/>
          <p:nvPr/>
        </p:nvSpPr>
        <p:spPr>
          <a:xfrm>
            <a:off x="304800" y="83820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err="1" smtClean="0">
                <a:solidFill>
                  <a:schemeClr val="bg2"/>
                </a:solidFill>
              </a:rPr>
              <a:t>Kaplan-Meier</a:t>
            </a:r>
            <a:r>
              <a:rPr lang="it-IT" sz="1400" b="1" dirty="0" smtClean="0">
                <a:solidFill>
                  <a:schemeClr val="bg2"/>
                </a:solidFill>
              </a:rPr>
              <a:t> </a:t>
            </a:r>
            <a:r>
              <a:rPr lang="it-IT" sz="1400" b="1" dirty="0" err="1" smtClean="0">
                <a:solidFill>
                  <a:schemeClr val="bg2"/>
                </a:solidFill>
              </a:rPr>
              <a:t>estimated</a:t>
            </a:r>
            <a:r>
              <a:rPr lang="it-IT" sz="1400" b="1" dirty="0" smtClean="0">
                <a:solidFill>
                  <a:schemeClr val="bg2"/>
                </a:solidFill>
              </a:rPr>
              <a:t> </a:t>
            </a:r>
            <a:r>
              <a:rPr lang="it-IT" sz="1400" b="1" dirty="0" err="1" smtClean="0">
                <a:solidFill>
                  <a:schemeClr val="bg2"/>
                </a:solidFill>
              </a:rPr>
              <a:t>risk</a:t>
            </a:r>
            <a:r>
              <a:rPr lang="it-IT" sz="1400" b="1" dirty="0" smtClean="0">
                <a:solidFill>
                  <a:schemeClr val="bg2"/>
                </a:solidFill>
              </a:rPr>
              <a:t> </a:t>
            </a:r>
            <a:r>
              <a:rPr lang="it-IT" sz="1400" b="1" dirty="0" err="1" smtClean="0">
                <a:solidFill>
                  <a:schemeClr val="bg2"/>
                </a:solidFill>
              </a:rPr>
              <a:t>of</a:t>
            </a:r>
            <a:r>
              <a:rPr lang="it-IT" sz="1400" b="1" dirty="0" smtClean="0">
                <a:solidFill>
                  <a:schemeClr val="bg2"/>
                </a:solidFill>
              </a:rPr>
              <a:t> </a:t>
            </a:r>
            <a:r>
              <a:rPr lang="it-IT" sz="1400" b="1" dirty="0" err="1" smtClean="0">
                <a:solidFill>
                  <a:schemeClr val="bg2"/>
                </a:solidFill>
              </a:rPr>
              <a:t>recurrent</a:t>
            </a:r>
            <a:r>
              <a:rPr lang="it-IT" sz="1400" b="1" dirty="0" smtClean="0">
                <a:solidFill>
                  <a:schemeClr val="bg2"/>
                </a:solidFill>
              </a:rPr>
              <a:t> ischemia at 1 </a:t>
            </a:r>
            <a:r>
              <a:rPr lang="it-IT" sz="1400" b="1" dirty="0" err="1" smtClean="0">
                <a:solidFill>
                  <a:schemeClr val="bg2"/>
                </a:solidFill>
              </a:rPr>
              <a:t>year</a:t>
            </a:r>
            <a:endParaRPr lang="it-IT" sz="1400" b="1" dirty="0">
              <a:solidFill>
                <a:schemeClr val="bg2"/>
              </a:solidFill>
            </a:endParaRPr>
          </a:p>
        </p:txBody>
      </p:sp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1000" y="304800"/>
            <a:ext cx="38862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905000" y="6477000"/>
            <a:ext cx="21050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44450"/>
            <a:ext cx="6624637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francesco\Pictures\17_cov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44624"/>
            <a:ext cx="875789" cy="1170235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6804025" y="1341438"/>
            <a:ext cx="2276475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b="1" i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Mega J, </a:t>
            </a:r>
            <a:r>
              <a:rPr lang="it-IT" sz="1600" b="1" i="1" dirty="0" err="1">
                <a:solidFill>
                  <a:prstClr val="black"/>
                </a:solidFill>
                <a:latin typeface="Calibri" panose="020F0502020204030204"/>
                <a:cs typeface="+mn-cs"/>
              </a:rPr>
              <a:t>Circulation</a:t>
            </a:r>
            <a:r>
              <a:rPr lang="it-IT" sz="1600" b="1" i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 2010</a:t>
            </a:r>
          </a:p>
        </p:txBody>
      </p:sp>
      <p:pic>
        <p:nvPicPr>
          <p:cNvPr id="8397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5900" y="2995613"/>
            <a:ext cx="88201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5313" y="2470150"/>
            <a:ext cx="1874837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315040"/>
            <a:ext cx="6151884" cy="5359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114800"/>
            <a:ext cx="7010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76200"/>
            <a:ext cx="5314950" cy="112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96200" y="228600"/>
            <a:ext cx="7810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ttangolo 7"/>
          <p:cNvSpPr/>
          <p:nvPr/>
        </p:nvSpPr>
        <p:spPr bwMode="auto">
          <a:xfrm>
            <a:off x="838200" y="4114800"/>
            <a:ext cx="7010400" cy="6096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10000"/>
              </a:spcAft>
              <a:buClrTx/>
              <a:buSzPct val="120000"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314325" y="188913"/>
            <a:ext cx="8540750" cy="954087"/>
          </a:xfrm>
        </p:spPr>
        <p:txBody>
          <a:bodyPr/>
          <a:lstStyle/>
          <a:p>
            <a:r>
              <a:rPr lang="it-IT" dirty="0" smtClean="0">
                <a:latin typeface="Comic Sans MS" pitchFamily="66" charset="0"/>
              </a:rPr>
              <a:t>CONCLUSIONI</a:t>
            </a:r>
            <a:endParaRPr lang="it-IT" dirty="0">
              <a:latin typeface="Comic Sans MS" pitchFamily="66" charset="0"/>
            </a:endParaRPr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314325" y="1679574"/>
            <a:ext cx="8532813" cy="5026025"/>
          </a:xfrm>
        </p:spPr>
        <p:txBody>
          <a:bodyPr/>
          <a:lstStyle/>
          <a:p>
            <a:r>
              <a:rPr lang="it-IT" dirty="0" smtClean="0"/>
              <a:t>La Riabilitazione è un approccio complesso al </a:t>
            </a:r>
            <a:r>
              <a:rPr lang="it-IT" dirty="0" err="1" smtClean="0"/>
              <a:t>pz</a:t>
            </a:r>
            <a:r>
              <a:rPr lang="it-IT" dirty="0" smtClean="0"/>
              <a:t> </a:t>
            </a:r>
            <a:r>
              <a:rPr lang="it-IT" dirty="0" err="1" smtClean="0"/>
              <a:t>post-SCA</a:t>
            </a:r>
            <a:r>
              <a:rPr lang="it-IT" dirty="0" smtClean="0"/>
              <a:t> con documentati benefici</a:t>
            </a:r>
          </a:p>
          <a:p>
            <a:r>
              <a:rPr lang="it-IT" dirty="0" smtClean="0"/>
              <a:t>Esiste ancora il limite della disponibilità sul territorio delle strutture riabilitative</a:t>
            </a:r>
          </a:p>
          <a:p>
            <a:r>
              <a:rPr lang="it-IT" dirty="0" smtClean="0"/>
              <a:t>Laddove esistono è un’omissione ingiustificabile, anche sotto il profilo </a:t>
            </a:r>
            <a:r>
              <a:rPr lang="it-IT" dirty="0" err="1" smtClean="0"/>
              <a:t>etico-professionale</a:t>
            </a:r>
            <a:r>
              <a:rPr lang="it-IT" dirty="0" smtClean="0"/>
              <a:t>, non utilizzarle</a:t>
            </a:r>
          </a:p>
          <a:p>
            <a:r>
              <a:rPr lang="it-IT" dirty="0" smtClean="0">
                <a:solidFill>
                  <a:srgbClr val="FFFF00"/>
                </a:solidFill>
              </a:rPr>
              <a:t>Per OTTIMIZZARE LA TERAPIA MEDICA si dispongono di farmaci vecchi e nuovi che devono essere impiegati secondo le specifiche caratteristiche del paziente</a:t>
            </a:r>
            <a:endParaRPr lang="it-IT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SCRIVANIA\2017 INCONTRI CARDIOLOGICI SULLO IONIO\Cariati foto\2017-03-12-PHOTO-000005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9826"/>
            <a:ext cx="8566450" cy="6291008"/>
          </a:xfrm>
          <a:prstGeom prst="rect">
            <a:avLst/>
          </a:prstGeom>
          <a:noFill/>
        </p:spPr>
      </p:pic>
      <p:pic>
        <p:nvPicPr>
          <p:cNvPr id="3" name="Picture 3" descr="D:\SCRIVANIA\Cardiologia (2)\RELAZIONI-EVENTI\2015 INCONTRI CARDIOLOGICI SULLO IONIO\Loghi\logo-riab-2014-tond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85728"/>
            <a:ext cx="750099" cy="857256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1928794" y="5072074"/>
            <a:ext cx="49292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G R A Z I E !</a:t>
            </a:r>
            <a:endParaRPr lang="it-IT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4" descr="D:\SCRIVANIA\Cardiologia (2)\RELAZIONI-EVENTI\2015 INCONTRI CARDIOLOGICI SULLO IONIO\Loghi\LogoCar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85728"/>
            <a:ext cx="642942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88" y="762000"/>
            <a:ext cx="896302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" y="771525"/>
            <a:ext cx="880110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65"/>
          <p:cNvGrpSpPr>
            <a:grpSpLocks/>
          </p:cNvGrpSpPr>
          <p:nvPr/>
        </p:nvGrpSpPr>
        <p:grpSpPr bwMode="auto">
          <a:xfrm>
            <a:off x="141288" y="1814513"/>
            <a:ext cx="8810625" cy="3508375"/>
            <a:chOff x="100" y="1786"/>
            <a:chExt cx="5550" cy="2210"/>
          </a:xfrm>
        </p:grpSpPr>
        <p:sp>
          <p:nvSpPr>
            <p:cNvPr id="3" name="Rectangle 1027"/>
            <p:cNvSpPr>
              <a:spLocks noChangeArrowheads="1"/>
            </p:cNvSpPr>
            <p:nvPr/>
          </p:nvSpPr>
          <p:spPr bwMode="auto">
            <a:xfrm>
              <a:off x="4270" y="3653"/>
              <a:ext cx="1380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ct val="2000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it-IT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erdana" pitchFamily="34" charset="0"/>
                  <a:cs typeface="+mn-cs"/>
                </a:rPr>
                <a:t>P=0.400</a:t>
              </a:r>
            </a:p>
          </p:txBody>
        </p:sp>
        <p:sp>
          <p:nvSpPr>
            <p:cNvPr id="4" name="Rectangle 1028"/>
            <p:cNvSpPr>
              <a:spLocks noChangeArrowheads="1"/>
            </p:cNvSpPr>
            <p:nvPr/>
          </p:nvSpPr>
          <p:spPr bwMode="auto">
            <a:xfrm>
              <a:off x="2890" y="3653"/>
              <a:ext cx="1380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ct val="2000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it-IT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erdana" pitchFamily="34" charset="0"/>
                  <a:cs typeface="+mn-cs"/>
                </a:rPr>
                <a:t>-51% </a:t>
              </a:r>
              <a:r>
                <a:rPr lang="it-IT" sz="16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Verdana" pitchFamily="34" charset="0"/>
                  <a:cs typeface="+mn-cs"/>
                </a:rPr>
                <a:t>to</a:t>
              </a:r>
              <a:r>
                <a:rPr lang="it-IT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erdana" pitchFamily="34" charset="0"/>
                  <a:cs typeface="+mn-cs"/>
                </a:rPr>
                <a:t> 34%</a:t>
              </a:r>
            </a:p>
          </p:txBody>
        </p:sp>
        <p:sp>
          <p:nvSpPr>
            <p:cNvPr id="5" name="Rectangle 1029"/>
            <p:cNvSpPr>
              <a:spLocks noChangeArrowheads="1"/>
            </p:cNvSpPr>
            <p:nvPr/>
          </p:nvSpPr>
          <p:spPr bwMode="auto">
            <a:xfrm>
              <a:off x="1509" y="3653"/>
              <a:ext cx="1381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ct val="2000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it-IT" sz="16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Verdana" pitchFamily="34" charset="0"/>
                  <a:cs typeface="+mn-cs"/>
                </a:rPr>
                <a:t>-19</a:t>
              </a:r>
            </a:p>
          </p:txBody>
        </p:sp>
        <p:sp>
          <p:nvSpPr>
            <p:cNvPr id="6" name="Rectangle 1030"/>
            <p:cNvSpPr>
              <a:spLocks noChangeArrowheads="1"/>
            </p:cNvSpPr>
            <p:nvPr/>
          </p:nvSpPr>
          <p:spPr bwMode="auto">
            <a:xfrm>
              <a:off x="100" y="3653"/>
              <a:ext cx="1409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ct val="2000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it-IT" sz="16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Verdana" pitchFamily="34" charset="0"/>
                  <a:cs typeface="+mn-cs"/>
                </a:rPr>
                <a:t>PTCA</a:t>
              </a:r>
            </a:p>
          </p:txBody>
        </p:sp>
        <p:sp>
          <p:nvSpPr>
            <p:cNvPr id="7" name="Rectangle 1031"/>
            <p:cNvSpPr>
              <a:spLocks noChangeArrowheads="1"/>
            </p:cNvSpPr>
            <p:nvPr/>
          </p:nvSpPr>
          <p:spPr bwMode="auto">
            <a:xfrm>
              <a:off x="4270" y="3310"/>
              <a:ext cx="1380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ct val="2000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it-IT" sz="16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Verdana" pitchFamily="34" charset="0"/>
                  <a:cs typeface="+mn-cs"/>
                </a:rPr>
                <a:t>P=0.400</a:t>
              </a:r>
            </a:p>
          </p:txBody>
        </p:sp>
        <p:sp>
          <p:nvSpPr>
            <p:cNvPr id="8" name="Rectangle 1032"/>
            <p:cNvSpPr>
              <a:spLocks noChangeArrowheads="1"/>
            </p:cNvSpPr>
            <p:nvPr/>
          </p:nvSpPr>
          <p:spPr bwMode="auto">
            <a:xfrm>
              <a:off x="2890" y="3310"/>
              <a:ext cx="1380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ct val="2000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it-IT" sz="16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Verdana" pitchFamily="34" charset="0"/>
                  <a:cs typeface="+mn-cs"/>
                </a:rPr>
                <a:t>-35% to 16%</a:t>
              </a:r>
            </a:p>
          </p:txBody>
        </p:sp>
        <p:sp>
          <p:nvSpPr>
            <p:cNvPr id="9" name="Rectangle 1033"/>
            <p:cNvSpPr>
              <a:spLocks noChangeArrowheads="1"/>
            </p:cNvSpPr>
            <p:nvPr/>
          </p:nvSpPr>
          <p:spPr bwMode="auto">
            <a:xfrm>
              <a:off x="1509" y="3310"/>
              <a:ext cx="1381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ct val="2000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it-IT" sz="16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Verdana" pitchFamily="34" charset="0"/>
                  <a:cs typeface="+mn-cs"/>
                </a:rPr>
                <a:t>-13</a:t>
              </a:r>
            </a:p>
          </p:txBody>
        </p:sp>
        <p:sp>
          <p:nvSpPr>
            <p:cNvPr id="10" name="Rectangle 1034"/>
            <p:cNvSpPr>
              <a:spLocks noChangeArrowheads="1"/>
            </p:cNvSpPr>
            <p:nvPr/>
          </p:nvSpPr>
          <p:spPr bwMode="auto">
            <a:xfrm>
              <a:off x="100" y="3310"/>
              <a:ext cx="1409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ct val="2000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it-IT" sz="16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Verdana" pitchFamily="34" charset="0"/>
                  <a:cs typeface="+mn-cs"/>
                </a:rPr>
                <a:t>CABG</a:t>
              </a:r>
            </a:p>
          </p:txBody>
        </p:sp>
        <p:sp>
          <p:nvSpPr>
            <p:cNvPr id="11" name="Rectangle 1035"/>
            <p:cNvSpPr>
              <a:spLocks noChangeArrowheads="1"/>
            </p:cNvSpPr>
            <p:nvPr/>
          </p:nvSpPr>
          <p:spPr bwMode="auto">
            <a:xfrm>
              <a:off x="4270" y="2968"/>
              <a:ext cx="1380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ct val="2000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it-IT" sz="16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Verdana" pitchFamily="34" charset="0"/>
                  <a:cs typeface="+mn-cs"/>
                </a:rPr>
                <a:t>P=0.150</a:t>
              </a:r>
            </a:p>
          </p:txBody>
        </p:sp>
        <p:sp>
          <p:nvSpPr>
            <p:cNvPr id="12" name="Rectangle 1036"/>
            <p:cNvSpPr>
              <a:spLocks noChangeArrowheads="1"/>
            </p:cNvSpPr>
            <p:nvPr/>
          </p:nvSpPr>
          <p:spPr bwMode="auto">
            <a:xfrm>
              <a:off x="2890" y="2968"/>
              <a:ext cx="1380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ct val="2000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it-IT" sz="16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Verdana" pitchFamily="34" charset="0"/>
                  <a:cs typeface="+mn-cs"/>
                </a:rPr>
                <a:t>-43% to 9%</a:t>
              </a:r>
            </a:p>
          </p:txBody>
        </p:sp>
        <p:sp>
          <p:nvSpPr>
            <p:cNvPr id="13" name="Rectangle 1037"/>
            <p:cNvSpPr>
              <a:spLocks noChangeArrowheads="1"/>
            </p:cNvSpPr>
            <p:nvPr/>
          </p:nvSpPr>
          <p:spPr bwMode="auto">
            <a:xfrm>
              <a:off x="1509" y="2968"/>
              <a:ext cx="1381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ct val="2000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it-IT" sz="16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Verdana" pitchFamily="34" charset="0"/>
                  <a:cs typeface="+mn-cs"/>
                </a:rPr>
                <a:t>-21</a:t>
              </a:r>
            </a:p>
          </p:txBody>
        </p:sp>
        <p:sp>
          <p:nvSpPr>
            <p:cNvPr id="14" name="Rectangle 1038"/>
            <p:cNvSpPr>
              <a:spLocks noChangeArrowheads="1"/>
            </p:cNvSpPr>
            <p:nvPr/>
          </p:nvSpPr>
          <p:spPr bwMode="auto">
            <a:xfrm>
              <a:off x="100" y="2968"/>
              <a:ext cx="1409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ct val="2000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it-IT" sz="16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Verdana" pitchFamily="34" charset="0"/>
                  <a:cs typeface="+mn-cs"/>
                </a:rPr>
                <a:t>Nonfatal MI</a:t>
              </a:r>
            </a:p>
          </p:txBody>
        </p:sp>
        <p:sp>
          <p:nvSpPr>
            <p:cNvPr id="15" name="Rectangle 1039"/>
            <p:cNvSpPr>
              <a:spLocks noChangeArrowheads="1"/>
            </p:cNvSpPr>
            <p:nvPr/>
          </p:nvSpPr>
          <p:spPr bwMode="auto">
            <a:xfrm>
              <a:off x="4270" y="2625"/>
              <a:ext cx="1380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ct val="2000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it-IT" sz="16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Verdana" pitchFamily="34" charset="0"/>
                  <a:cs typeface="+mn-cs"/>
                </a:rPr>
                <a:t>P=0.002</a:t>
              </a:r>
            </a:p>
          </p:txBody>
        </p:sp>
        <p:sp>
          <p:nvSpPr>
            <p:cNvPr id="16" name="Rectangle 1040"/>
            <p:cNvSpPr>
              <a:spLocks noChangeArrowheads="1"/>
            </p:cNvSpPr>
            <p:nvPr/>
          </p:nvSpPr>
          <p:spPr bwMode="auto">
            <a:xfrm>
              <a:off x="2890" y="2625"/>
              <a:ext cx="1380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ct val="2000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it-IT" sz="16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Verdana" pitchFamily="34" charset="0"/>
                  <a:cs typeface="+mn-cs"/>
                </a:rPr>
                <a:t>-10% to –29%</a:t>
              </a:r>
            </a:p>
          </p:txBody>
        </p:sp>
        <p:sp>
          <p:nvSpPr>
            <p:cNvPr id="17" name="Rectangle 1041"/>
            <p:cNvSpPr>
              <a:spLocks noChangeArrowheads="1"/>
            </p:cNvSpPr>
            <p:nvPr/>
          </p:nvSpPr>
          <p:spPr bwMode="auto">
            <a:xfrm>
              <a:off x="1509" y="2625"/>
              <a:ext cx="1381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ct val="2000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it-IT" sz="16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Verdana" pitchFamily="34" charset="0"/>
                  <a:cs typeface="+mn-cs"/>
                </a:rPr>
                <a:t>-26</a:t>
              </a:r>
            </a:p>
          </p:txBody>
        </p:sp>
        <p:sp>
          <p:nvSpPr>
            <p:cNvPr id="18" name="Rectangle 1042"/>
            <p:cNvSpPr>
              <a:spLocks noChangeArrowheads="1"/>
            </p:cNvSpPr>
            <p:nvPr/>
          </p:nvSpPr>
          <p:spPr bwMode="auto">
            <a:xfrm>
              <a:off x="100" y="2625"/>
              <a:ext cx="1409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ct val="2000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it-IT" sz="16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Verdana" pitchFamily="34" charset="0"/>
                  <a:cs typeface="+mn-cs"/>
                </a:rPr>
                <a:t>Cardiac mortality</a:t>
              </a:r>
            </a:p>
          </p:txBody>
        </p:sp>
        <p:sp>
          <p:nvSpPr>
            <p:cNvPr id="19" name="Rectangle 1043"/>
            <p:cNvSpPr>
              <a:spLocks noChangeArrowheads="1"/>
            </p:cNvSpPr>
            <p:nvPr/>
          </p:nvSpPr>
          <p:spPr bwMode="auto">
            <a:xfrm>
              <a:off x="4270" y="2283"/>
              <a:ext cx="1380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ct val="2000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it-IT" sz="16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Verdana" pitchFamily="34" charset="0"/>
                  <a:cs typeface="+mn-cs"/>
                </a:rPr>
                <a:t>P=0.005</a:t>
              </a:r>
            </a:p>
          </p:txBody>
        </p:sp>
        <p:sp>
          <p:nvSpPr>
            <p:cNvPr id="20" name="Rectangle 1044"/>
            <p:cNvSpPr>
              <a:spLocks noChangeArrowheads="1"/>
            </p:cNvSpPr>
            <p:nvPr/>
          </p:nvSpPr>
          <p:spPr bwMode="auto">
            <a:xfrm>
              <a:off x="2890" y="2283"/>
              <a:ext cx="1380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ct val="2000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it-IT" sz="16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Verdana" pitchFamily="34" charset="0"/>
                  <a:cs typeface="+mn-cs"/>
                </a:rPr>
                <a:t>-7% to –32%</a:t>
              </a:r>
            </a:p>
          </p:txBody>
        </p:sp>
        <p:sp>
          <p:nvSpPr>
            <p:cNvPr id="21" name="Rectangle 1045"/>
            <p:cNvSpPr>
              <a:spLocks noChangeArrowheads="1"/>
            </p:cNvSpPr>
            <p:nvPr/>
          </p:nvSpPr>
          <p:spPr bwMode="auto">
            <a:xfrm>
              <a:off x="1509" y="2283"/>
              <a:ext cx="1381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ct val="2000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it-IT" sz="16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Verdana" pitchFamily="34" charset="0"/>
                  <a:cs typeface="+mn-cs"/>
                </a:rPr>
                <a:t>-20</a:t>
              </a:r>
            </a:p>
          </p:txBody>
        </p:sp>
        <p:sp>
          <p:nvSpPr>
            <p:cNvPr id="22" name="Rectangle 1046"/>
            <p:cNvSpPr>
              <a:spLocks noChangeArrowheads="1"/>
            </p:cNvSpPr>
            <p:nvPr/>
          </p:nvSpPr>
          <p:spPr bwMode="auto">
            <a:xfrm>
              <a:off x="100" y="2283"/>
              <a:ext cx="1409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ct val="2000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it-IT" sz="16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Verdana" pitchFamily="34" charset="0"/>
                  <a:cs typeface="+mn-cs"/>
                </a:rPr>
                <a:t>Total mortality</a:t>
              </a:r>
            </a:p>
          </p:txBody>
        </p:sp>
        <p:sp>
          <p:nvSpPr>
            <p:cNvPr id="23" name="Rectangle 1047"/>
            <p:cNvSpPr>
              <a:spLocks noChangeArrowheads="1"/>
            </p:cNvSpPr>
            <p:nvPr/>
          </p:nvSpPr>
          <p:spPr bwMode="auto">
            <a:xfrm>
              <a:off x="4270" y="1786"/>
              <a:ext cx="1380" cy="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ct val="2000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it-IT" sz="16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Verdana" pitchFamily="34" charset="0"/>
                  <a:cs typeface="+mn-cs"/>
                </a:rPr>
                <a:t>Statistical Difference</a:t>
              </a:r>
            </a:p>
          </p:txBody>
        </p:sp>
        <p:sp>
          <p:nvSpPr>
            <p:cNvPr id="24" name="Rectangle 1048"/>
            <p:cNvSpPr>
              <a:spLocks noChangeArrowheads="1"/>
            </p:cNvSpPr>
            <p:nvPr/>
          </p:nvSpPr>
          <p:spPr bwMode="auto">
            <a:xfrm>
              <a:off x="2890" y="1786"/>
              <a:ext cx="1380" cy="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ct val="2000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it-IT" sz="16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Verdana" pitchFamily="34" charset="0"/>
                  <a:cs typeface="+mn-cs"/>
                </a:rPr>
                <a:t>95% Confidence Limit</a:t>
              </a:r>
            </a:p>
          </p:txBody>
        </p:sp>
        <p:sp>
          <p:nvSpPr>
            <p:cNvPr id="25" name="Rectangle 1049"/>
            <p:cNvSpPr>
              <a:spLocks noChangeArrowheads="1"/>
            </p:cNvSpPr>
            <p:nvPr/>
          </p:nvSpPr>
          <p:spPr bwMode="auto">
            <a:xfrm>
              <a:off x="1509" y="1786"/>
              <a:ext cx="1381" cy="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ct val="2000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it-IT" sz="16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Verdana" pitchFamily="34" charset="0"/>
                  <a:cs typeface="+mn-cs"/>
                </a:rPr>
                <a:t>Mean </a:t>
              </a:r>
            </a:p>
            <a:p>
              <a:pPr algn="ctr" fontAlgn="auto">
                <a:spcBef>
                  <a:spcPct val="2000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it-IT" sz="16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Verdana" pitchFamily="34" charset="0"/>
                  <a:cs typeface="+mn-cs"/>
                </a:rPr>
                <a:t>Difference, %</a:t>
              </a:r>
            </a:p>
          </p:txBody>
        </p:sp>
        <p:sp>
          <p:nvSpPr>
            <p:cNvPr id="26" name="Rectangle 1050"/>
            <p:cNvSpPr>
              <a:spLocks noChangeArrowheads="1"/>
            </p:cNvSpPr>
            <p:nvPr/>
          </p:nvSpPr>
          <p:spPr bwMode="auto">
            <a:xfrm>
              <a:off x="100" y="1786"/>
              <a:ext cx="1409" cy="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ct val="2000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it-IT" sz="1600" b="1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cs typeface="+mn-cs"/>
              </a:endParaRPr>
            </a:p>
            <a:p>
              <a:pPr algn="ctr" fontAlgn="auto">
                <a:spcBef>
                  <a:spcPct val="2000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it-IT" sz="16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Verdana" pitchFamily="34" charset="0"/>
                  <a:cs typeface="+mn-cs"/>
                </a:rPr>
                <a:t>Outcome</a:t>
              </a:r>
            </a:p>
          </p:txBody>
        </p:sp>
        <p:sp>
          <p:nvSpPr>
            <p:cNvPr id="27" name="Line 1053"/>
            <p:cNvSpPr>
              <a:spLocks noChangeShapeType="1"/>
            </p:cNvSpPr>
            <p:nvPr/>
          </p:nvSpPr>
          <p:spPr bwMode="auto">
            <a:xfrm>
              <a:off x="100" y="3996"/>
              <a:ext cx="5550" cy="0"/>
            </a:xfrm>
            <a:prstGeom prst="line">
              <a:avLst/>
            </a:prstGeom>
            <a:noFill/>
            <a:ln w="12700" cap="sq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8" name="Line 1056"/>
            <p:cNvSpPr>
              <a:spLocks noChangeShapeType="1"/>
            </p:cNvSpPr>
            <p:nvPr/>
          </p:nvSpPr>
          <p:spPr bwMode="auto">
            <a:xfrm>
              <a:off x="100" y="2281"/>
              <a:ext cx="5550" cy="0"/>
            </a:xfrm>
            <a:prstGeom prst="line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endParaRPr>
            </a:p>
          </p:txBody>
        </p:sp>
      </p:grpSp>
      <p:sp>
        <p:nvSpPr>
          <p:cNvPr id="29" name="Text Box 1060"/>
          <p:cNvSpPr txBox="1">
            <a:spLocks noChangeArrowheads="1"/>
          </p:cNvSpPr>
          <p:nvPr/>
        </p:nvSpPr>
        <p:spPr bwMode="auto">
          <a:xfrm>
            <a:off x="3321050" y="6186488"/>
            <a:ext cx="5632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cs"/>
              </a:rPr>
              <a:t>                          Taylor </a:t>
            </a:r>
            <a:r>
              <a:rPr lang="it-IT" sz="16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cs"/>
              </a:rPr>
              <a:t>et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cs"/>
              </a:rPr>
              <a:t> al. Am J </a:t>
            </a:r>
            <a:r>
              <a:rPr lang="it-IT" sz="16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cs"/>
              </a:rPr>
              <a:t>Med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cs"/>
              </a:rPr>
              <a:t>. 2004;116:682-697</a:t>
            </a:r>
          </a:p>
        </p:txBody>
      </p:sp>
      <p:sp>
        <p:nvSpPr>
          <p:cNvPr id="30" name="Rectangle 1061"/>
          <p:cNvSpPr>
            <a:spLocks noChangeArrowheads="1"/>
          </p:cNvSpPr>
          <p:nvPr/>
        </p:nvSpPr>
        <p:spPr bwMode="auto">
          <a:xfrm>
            <a:off x="0" y="247650"/>
            <a:ext cx="91440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fontAlgn="auto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Effects</a:t>
            </a:r>
            <a:r>
              <a:rPr lang="it-IT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it-IT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Exercise-Based</a:t>
            </a:r>
            <a:r>
              <a:rPr lang="it-IT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Cardiac</a:t>
            </a:r>
            <a:r>
              <a:rPr lang="it-IT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Rehabilitation</a:t>
            </a:r>
            <a:r>
              <a:rPr lang="it-IT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on </a:t>
            </a:r>
            <a:r>
              <a:rPr lang="it-IT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Study</a:t>
            </a:r>
            <a:r>
              <a:rPr lang="it-IT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End </a:t>
            </a:r>
            <a:r>
              <a:rPr lang="it-IT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Points</a:t>
            </a:r>
            <a:endParaRPr lang="it-IT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1" name="CasellaDiTesto 30"/>
          <p:cNvSpPr txBox="1">
            <a:spLocks noChangeArrowheads="1"/>
          </p:cNvSpPr>
          <p:nvPr/>
        </p:nvSpPr>
        <p:spPr bwMode="auto">
          <a:xfrm>
            <a:off x="574675" y="2997200"/>
            <a:ext cx="7932738" cy="176371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rPr>
              <a:t>La riabilitazione cardiologica è un farmaco</a:t>
            </a:r>
          </a:p>
          <a:p>
            <a:pPr algn="ctr" fontAlgn="auto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rPr>
              <a:t> che riduce più del  25% la mortalità  cardiaca</a:t>
            </a:r>
          </a:p>
          <a:p>
            <a:pPr algn="ctr" fontAlgn="auto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rPr>
              <a:t> a distanza dopo un infarto miocardico</a:t>
            </a:r>
          </a:p>
          <a:p>
            <a:pPr algn="ctr" fontAlgn="auto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rPr>
              <a:t>e riduce le </a:t>
            </a:r>
            <a:r>
              <a:rPr lang="it-IT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rPr>
              <a:t>riospedalizzazioni</a:t>
            </a:r>
            <a:r>
              <a:rPr lang="it-IT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rPr>
              <a:t> </a:t>
            </a:r>
          </a:p>
        </p:txBody>
      </p:sp>
      <p:sp>
        <p:nvSpPr>
          <p:cNvPr id="32" name="Rettangolo 31"/>
          <p:cNvSpPr/>
          <p:nvPr/>
        </p:nvSpPr>
        <p:spPr>
          <a:xfrm>
            <a:off x="152400" y="1628775"/>
            <a:ext cx="8839200" cy="3960813"/>
          </a:xfrm>
          <a:prstGeom prst="rect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1" y="152400"/>
            <a:ext cx="2666999" cy="14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228600"/>
            <a:ext cx="2933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1295400"/>
            <a:ext cx="3048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1600200"/>
            <a:ext cx="8382000" cy="522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1" y="304800"/>
            <a:ext cx="4648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1981200"/>
            <a:ext cx="4191953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Freccia a destra 9"/>
          <p:cNvSpPr/>
          <p:nvPr/>
        </p:nvSpPr>
        <p:spPr bwMode="auto">
          <a:xfrm>
            <a:off x="1066800" y="3962400"/>
            <a:ext cx="1295400" cy="381000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10000"/>
              </a:spcAft>
              <a:buClrTx/>
              <a:buSzPct val="120000"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sp>
        <p:nvSpPr>
          <p:cNvPr id="11" name="Freccia a destra 10"/>
          <p:cNvSpPr/>
          <p:nvPr/>
        </p:nvSpPr>
        <p:spPr bwMode="auto">
          <a:xfrm>
            <a:off x="609600" y="4038600"/>
            <a:ext cx="1828800" cy="533400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10000"/>
              </a:spcAft>
              <a:buClrTx/>
              <a:buSzPct val="120000"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sp>
        <p:nvSpPr>
          <p:cNvPr id="12" name="Freccia a destra 11"/>
          <p:cNvSpPr/>
          <p:nvPr/>
        </p:nvSpPr>
        <p:spPr bwMode="auto">
          <a:xfrm flipH="1">
            <a:off x="7010400" y="4038600"/>
            <a:ext cx="1371600" cy="533400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10000"/>
              </a:spcAft>
              <a:buClrTx/>
              <a:buSzPct val="120000"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79387" y="44450"/>
            <a:ext cx="8785225" cy="717550"/>
          </a:xfrm>
        </p:spPr>
        <p:txBody>
          <a:bodyPr/>
          <a:lstStyle/>
          <a:p>
            <a:r>
              <a:rPr lang="it-IT" sz="3600" dirty="0" smtClean="0">
                <a:solidFill>
                  <a:srgbClr val="990000"/>
                </a:solidFill>
                <a:latin typeface="Comic Sans MS" pitchFamily="66" charset="0"/>
              </a:rPr>
              <a:t>WHAT’S THE PROBLEM?</a:t>
            </a:r>
            <a:endParaRPr lang="it-IT" sz="3600" dirty="0">
              <a:solidFill>
                <a:srgbClr val="990000"/>
              </a:solidFill>
              <a:latin typeface="Comic Sans MS" pitchFamily="66" charset="0"/>
            </a:endParaRP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1" y="1485900"/>
            <a:ext cx="8534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">
  <a:themeElements>
    <a:clrScheme name="blank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20000"/>
          </a:lnSpc>
          <a:spcBef>
            <a:spcPct val="0"/>
          </a:spcBef>
          <a:spcAft>
            <a:spcPct val="10000"/>
          </a:spcAft>
          <a:buClrTx/>
          <a:buSzPct val="120000"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20000"/>
          </a:lnSpc>
          <a:spcBef>
            <a:spcPct val="0"/>
          </a:spcBef>
          <a:spcAft>
            <a:spcPct val="10000"/>
          </a:spcAft>
          <a:buClrTx/>
          <a:buSzPct val="120000"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lank">
  <a:themeElements>
    <a:clrScheme name="1_blank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20000"/>
          </a:lnSpc>
          <a:spcBef>
            <a:spcPct val="0"/>
          </a:spcBef>
          <a:spcAft>
            <a:spcPct val="10000"/>
          </a:spcAft>
          <a:buClrTx/>
          <a:buSzPct val="120000"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20000"/>
          </a:lnSpc>
          <a:spcBef>
            <a:spcPct val="0"/>
          </a:spcBef>
          <a:spcAft>
            <a:spcPct val="10000"/>
          </a:spcAft>
          <a:buClrTx/>
          <a:buSzPct val="120000"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1_blank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ank">
  <a:themeElements>
    <a:clrScheme name="2_blank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blan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20000"/>
          </a:lnSpc>
          <a:spcBef>
            <a:spcPct val="0"/>
          </a:spcBef>
          <a:spcAft>
            <a:spcPct val="10000"/>
          </a:spcAft>
          <a:buClrTx/>
          <a:buSzPct val="120000"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20000"/>
          </a:lnSpc>
          <a:spcBef>
            <a:spcPct val="0"/>
          </a:spcBef>
          <a:spcAft>
            <a:spcPct val="10000"/>
          </a:spcAft>
          <a:buClrTx/>
          <a:buSzPct val="120000"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2_blank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b_moa">
  <a:themeElements>
    <a:clrScheme name="">
      <a:dk1>
        <a:srgbClr val="000B26"/>
      </a:dk1>
      <a:lt1>
        <a:srgbClr val="FFFFFF"/>
      </a:lt1>
      <a:dk2>
        <a:srgbClr val="00164C"/>
      </a:dk2>
      <a:lt2>
        <a:srgbClr val="0066FF"/>
      </a:lt2>
      <a:accent1>
        <a:srgbClr val="777777"/>
      </a:accent1>
      <a:accent2>
        <a:srgbClr val="FF6600"/>
      </a:accent2>
      <a:accent3>
        <a:srgbClr val="AAABB2"/>
      </a:accent3>
      <a:accent4>
        <a:srgbClr val="DADADA"/>
      </a:accent4>
      <a:accent5>
        <a:srgbClr val="BDBDBD"/>
      </a:accent5>
      <a:accent6>
        <a:srgbClr val="E75C00"/>
      </a:accent6>
      <a:hlink>
        <a:srgbClr val="009900"/>
      </a:hlink>
      <a:folHlink>
        <a:srgbClr val="0066FF"/>
      </a:folHlink>
    </a:clrScheme>
    <a:fontScheme name="lb_mo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20000"/>
          </a:lnSpc>
          <a:spcBef>
            <a:spcPct val="0"/>
          </a:spcBef>
          <a:spcAft>
            <a:spcPct val="10000"/>
          </a:spcAft>
          <a:buClrTx/>
          <a:buSzPct val="120000"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20000"/>
          </a:lnSpc>
          <a:spcBef>
            <a:spcPct val="0"/>
          </a:spcBef>
          <a:spcAft>
            <a:spcPct val="10000"/>
          </a:spcAft>
          <a:buClrTx/>
          <a:buSzPct val="120000"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lb_mo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b_mo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b_mo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b_mo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b_mo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b_mo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b_mo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Default Design">
  <a:themeElements>
    <a:clrScheme name="">
      <a:dk1>
        <a:srgbClr val="000000"/>
      </a:dk1>
      <a:lt1>
        <a:srgbClr val="FFFFFF"/>
      </a:lt1>
      <a:dk2>
        <a:srgbClr val="000044"/>
      </a:dk2>
      <a:lt2>
        <a:srgbClr val="FFFF00"/>
      </a:lt2>
      <a:accent1>
        <a:srgbClr val="FF9900"/>
      </a:accent1>
      <a:accent2>
        <a:srgbClr val="00FFFF"/>
      </a:accent2>
      <a:accent3>
        <a:srgbClr val="AAAAB0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488" tIns="44450" rIns="90488" bIns="4445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488" tIns="44450" rIns="90488" bIns="4445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Default Design">
  <a:themeElements>
    <a:clrScheme name="">
      <a:dk1>
        <a:srgbClr val="000000"/>
      </a:dk1>
      <a:lt1>
        <a:srgbClr val="FFFFFF"/>
      </a:lt1>
      <a:dk2>
        <a:srgbClr val="000044"/>
      </a:dk2>
      <a:lt2>
        <a:srgbClr val="FFFF00"/>
      </a:lt2>
      <a:accent1>
        <a:srgbClr val="FF9900"/>
      </a:accent1>
      <a:accent2>
        <a:srgbClr val="00FFFF"/>
      </a:accent2>
      <a:accent3>
        <a:srgbClr val="AAAAB0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488" tIns="44450" rIns="90488" bIns="4445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488" tIns="44450" rIns="90488" bIns="4445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Default Design">
  <a:themeElements>
    <a:clrScheme name="">
      <a:dk1>
        <a:srgbClr val="000000"/>
      </a:dk1>
      <a:lt1>
        <a:srgbClr val="FFFFFF"/>
      </a:lt1>
      <a:dk2>
        <a:srgbClr val="000044"/>
      </a:dk2>
      <a:lt2>
        <a:srgbClr val="FFFF00"/>
      </a:lt2>
      <a:accent1>
        <a:srgbClr val="FF9900"/>
      </a:accent1>
      <a:accent2>
        <a:srgbClr val="00FFFF"/>
      </a:accent2>
      <a:accent3>
        <a:srgbClr val="AAAAB0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Default Design">
  <a:themeElements>
    <a:clrScheme name="">
      <a:dk1>
        <a:srgbClr val="000000"/>
      </a:dk1>
      <a:lt1>
        <a:srgbClr val="FFFFFF"/>
      </a:lt1>
      <a:dk2>
        <a:srgbClr val="000044"/>
      </a:dk2>
      <a:lt2>
        <a:srgbClr val="FFFF00"/>
      </a:lt2>
      <a:accent1>
        <a:srgbClr val="FF9900"/>
      </a:accent1>
      <a:accent2>
        <a:srgbClr val="00FFFF"/>
      </a:accent2>
      <a:accent3>
        <a:srgbClr val="AAAAB0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3_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template_v1</Template>
  <TotalTime>23647</TotalTime>
  <Words>828</Words>
  <Application>Microsoft Office PowerPoint</Application>
  <PresentationFormat>Presentazione su schermo (4:3)</PresentationFormat>
  <Paragraphs>163</Paragraphs>
  <Slides>36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9</vt:i4>
      </vt:variant>
      <vt:variant>
        <vt:lpstr>Titoli diapositive</vt:lpstr>
      </vt:variant>
      <vt:variant>
        <vt:i4>36</vt:i4>
      </vt:variant>
    </vt:vector>
  </HeadingPairs>
  <TitlesOfParts>
    <vt:vector size="45" baseType="lpstr">
      <vt:lpstr>blank</vt:lpstr>
      <vt:lpstr>1_blank</vt:lpstr>
      <vt:lpstr>2_blank</vt:lpstr>
      <vt:lpstr>lb_moa</vt:lpstr>
      <vt:lpstr>5_Default Design</vt:lpstr>
      <vt:lpstr>6_Default Design</vt:lpstr>
      <vt:lpstr>7_Default Design</vt:lpstr>
      <vt:lpstr>8_Default Design</vt:lpstr>
      <vt:lpstr>13_Tema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WHAT’S THE PROBLEM?</vt:lpstr>
      <vt:lpstr>WHAT’S THE PROBLEM?</vt:lpstr>
      <vt:lpstr>ISYDE 2008  -  2013 Distribuzione del tipo di contesto riabilitativo</vt:lpstr>
      <vt:lpstr>Diapositiva 12</vt:lpstr>
      <vt:lpstr>La Stratificazione del Rischio</vt:lpstr>
      <vt:lpstr>PREVENZIONE SECONDARIA/RIABILITAZIONE POSTACUTA (fino a 1 anno)</vt:lpstr>
      <vt:lpstr>Diapositiva 15</vt:lpstr>
      <vt:lpstr>Componenti dell’intervento riabilitativo</vt:lpstr>
      <vt:lpstr>Diapositiva 17</vt:lpstr>
      <vt:lpstr>Diapositiva 18</vt:lpstr>
      <vt:lpstr>CAD Progression: Major Cause of Post-Revascularization Angina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Effects of Ranolazine on Angina and Quality of Life Following PCI with Incomplete Revascularization The Ranolazine for Incomplete Vessel Revascularization (RIVER-PCI) Trial</vt:lpstr>
      <vt:lpstr>Diapositiva 31</vt:lpstr>
      <vt:lpstr>Diapositiva 32</vt:lpstr>
      <vt:lpstr>Diapositiva 33</vt:lpstr>
      <vt:lpstr>Diapositiva 34</vt:lpstr>
      <vt:lpstr>CONCLUSIONI</vt:lpstr>
      <vt:lpstr>Diapositiva 36</vt:lpstr>
    </vt:vector>
  </TitlesOfParts>
  <Company>CVT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presentation</dc:title>
  <dc:creator>CV Therapeutics</dc:creator>
  <cp:lastModifiedBy>Nicola Cosentino</cp:lastModifiedBy>
  <cp:revision>1313</cp:revision>
  <dcterms:created xsi:type="dcterms:W3CDTF">2005-02-03T15:39:31Z</dcterms:created>
  <dcterms:modified xsi:type="dcterms:W3CDTF">2018-10-12T07:50:38Z</dcterms:modified>
</cp:coreProperties>
</file>