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516" r:id="rId6"/>
    <p:sldId id="528" r:id="rId7"/>
    <p:sldId id="571" r:id="rId8"/>
    <p:sldId id="519" r:id="rId9"/>
    <p:sldId id="518" r:id="rId10"/>
    <p:sldId id="509" r:id="rId11"/>
    <p:sldId id="260" r:id="rId12"/>
    <p:sldId id="261" r:id="rId13"/>
    <p:sldId id="513" r:id="rId14"/>
    <p:sldId id="541" r:id="rId15"/>
    <p:sldId id="523" r:id="rId16"/>
    <p:sldId id="525" r:id="rId17"/>
    <p:sldId id="526" r:id="rId18"/>
    <p:sldId id="521" r:id="rId19"/>
    <p:sldId id="540" r:id="rId20"/>
    <p:sldId id="527" r:id="rId21"/>
    <p:sldId id="506" r:id="rId22"/>
    <p:sldId id="514" r:id="rId23"/>
    <p:sldId id="524" r:id="rId24"/>
    <p:sldId id="530" r:id="rId25"/>
    <p:sldId id="323" r:id="rId26"/>
    <p:sldId id="549" r:id="rId27"/>
    <p:sldId id="557" r:id="rId28"/>
    <p:sldId id="566" r:id="rId29"/>
    <p:sldId id="567" r:id="rId30"/>
    <p:sldId id="558" r:id="rId31"/>
    <p:sldId id="559" r:id="rId32"/>
    <p:sldId id="560" r:id="rId33"/>
    <p:sldId id="561" r:id="rId34"/>
    <p:sldId id="568" r:id="rId35"/>
    <p:sldId id="569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54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7319512" y="0"/>
            <a:ext cx="4525024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October 13,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368300" y="228601"/>
            <a:ext cx="1145540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65760" y="1298448"/>
            <a:ext cx="1146048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3119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10/13/2018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10/13/2018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10/13/2018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1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E2E9EB69-5CA6-48FD-9AB6-623E07E9F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70C0"/>
                </a:solidFill>
              </a:rPr>
              <a:t>INCONTRI     PITAGORICI    DI CARDIOLOGIA 2018 </a:t>
            </a:r>
            <a:r>
              <a:rPr lang="it-IT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- </a:t>
            </a:r>
            <a:r>
              <a:rPr lang="it-IT" b="1" dirty="0">
                <a:solidFill>
                  <a:srgbClr val="0070C0"/>
                </a:solidFill>
              </a:rPr>
              <a:t>XII EDIZIONE 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B47E2E18-1CE0-4738-BBB4-5173A8D6A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611911" cy="4195481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/>
              <a:t>ERCOLE DE MASI 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sz="2400" b="1" dirty="0">
                <a:solidFill>
                  <a:srgbClr val="FF0000"/>
                </a:solidFill>
              </a:rPr>
              <a:t>SINDROME  METABOLICA  E MALATTIE  CARDIOVASCOLARI</a:t>
            </a:r>
          </a:p>
          <a:p>
            <a:endParaRPr lang="it-IT" sz="2400" b="1" dirty="0">
              <a:solidFill>
                <a:srgbClr val="FF0000"/>
              </a:solidFill>
            </a:endParaRPr>
          </a:p>
          <a:p>
            <a:endParaRPr lang="it-IT" dirty="0"/>
          </a:p>
          <a:p>
            <a:endParaRPr lang="it-IT" sz="4400" b="1" dirty="0"/>
          </a:p>
          <a:p>
            <a:r>
              <a:rPr lang="it-IT" sz="4400" b="1" dirty="0">
                <a:solidFill>
                  <a:srgbClr val="0070C0"/>
                </a:solidFill>
              </a:rPr>
              <a:t>CROTONE  12- 13  OTTOBRE  2018</a:t>
            </a:r>
          </a:p>
        </p:txBody>
      </p:sp>
    </p:spTree>
    <p:extLst>
      <p:ext uri="{BB962C8B-B14F-4D97-AF65-F5344CB8AC3E}">
        <p14:creationId xmlns:p14="http://schemas.microsoft.com/office/powerpoint/2010/main" val="2603091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>
            <a:extLst>
              <a:ext uri="{FF2B5EF4-FFF2-40B4-BE49-F238E27FC236}">
                <a16:creationId xmlns:a16="http://schemas.microsoft.com/office/drawing/2014/main" id="{8841D88E-0673-46C1-8B28-CCF2A2B80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1139825"/>
          </a:xfrm>
        </p:spPr>
        <p:txBody>
          <a:bodyPr/>
          <a:lstStyle/>
          <a:p>
            <a:r>
              <a:rPr lang="it-IT" altLang="it-IT"/>
              <a:t>Sindrome Metabolica</a:t>
            </a:r>
          </a:p>
        </p:txBody>
      </p:sp>
      <p:sp>
        <p:nvSpPr>
          <p:cNvPr id="473091" name="Rectangle 3">
            <a:extLst>
              <a:ext uri="{FF2B5EF4-FFF2-40B4-BE49-F238E27FC236}">
                <a16:creationId xmlns:a16="http://schemas.microsoft.com/office/drawing/2014/main" id="{898E7EB8-30D4-48C2-9276-61C92D921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87600" y="2708275"/>
            <a:ext cx="7416800" cy="122555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it-IT" altLang="it-IT" sz="4000">
                <a:solidFill>
                  <a:schemeClr val="hlink"/>
                </a:solidFill>
              </a:rPr>
              <a:t>oltre il 30 % sopra i 40 anni</a:t>
            </a:r>
            <a:endParaRPr lang="it-IT" altLang="it-IT" sz="4000">
              <a:solidFill>
                <a:srgbClr val="FFCC99"/>
              </a:solidFill>
            </a:endParaRPr>
          </a:p>
        </p:txBody>
      </p:sp>
      <p:sp>
        <p:nvSpPr>
          <p:cNvPr id="473092" name="Text Box 4">
            <a:extLst>
              <a:ext uri="{FF2B5EF4-FFF2-40B4-BE49-F238E27FC236}">
                <a16:creationId xmlns:a16="http://schemas.microsoft.com/office/drawing/2014/main" id="{ADB6637F-8387-4E43-98E0-1C8ED0F59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892175"/>
            <a:ext cx="82804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4400">
                <a:solidFill>
                  <a:srgbClr val="274E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obesità centrale - malattia del benessere</a:t>
            </a:r>
          </a:p>
        </p:txBody>
      </p:sp>
      <p:sp>
        <p:nvSpPr>
          <p:cNvPr id="473093" name="Text Box 5">
            <a:extLst>
              <a:ext uri="{FF2B5EF4-FFF2-40B4-BE49-F238E27FC236}">
                <a16:creationId xmlns:a16="http://schemas.microsoft.com/office/drawing/2014/main" id="{A5D58BF9-B1D4-4F99-8015-518A5CF50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726" y="4508500"/>
            <a:ext cx="820896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44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il 50 %  della popolazione </a:t>
            </a:r>
            <a:br>
              <a:rPr lang="it-IT" altLang="it-IT" sz="44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</a:br>
            <a:r>
              <a:rPr lang="it-IT" altLang="it-IT" sz="44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oltre i 60 anni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31B395-050B-4CF5-8195-422E8C504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PAZIENTE  METABOLICO </a:t>
            </a:r>
            <a:r>
              <a:rPr lang="it-IT" dirty="0"/>
              <a:t>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FCD92D-BF78-42A0-99B6-BEDB05932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IL  PAZIENTE METABOLICO  E’  UN  PAZIENTE  ESTREMAMENTE  DIFFICILE DA IDENTIFICARE  IN   FASE INIZIALE  DI  SMET:</a:t>
            </a:r>
          </a:p>
          <a:p>
            <a:r>
              <a:rPr lang="it-IT" b="1" dirty="0"/>
              <a:t>CREDE  DI  STARE  BENE  …</a:t>
            </a:r>
            <a:r>
              <a:rPr lang="it-IT" b="1" dirty="0">
                <a:solidFill>
                  <a:schemeClr val="bg2">
                    <a:lumMod val="60000"/>
                    <a:lumOff val="40000"/>
                  </a:schemeClr>
                </a:solidFill>
                <a:highlight>
                  <a:srgbClr val="FF0000"/>
                </a:highlight>
              </a:rPr>
              <a:t>ANZI  BENISSIMO,  </a:t>
            </a:r>
            <a:r>
              <a:rPr lang="it-IT" b="1" dirty="0"/>
              <a:t>ALMENO  PER  UN  CERTO  PERIODO </a:t>
            </a:r>
          </a:p>
          <a:p>
            <a:r>
              <a:rPr lang="it-IT" b="1" dirty="0"/>
              <a:t>GLI  ESAMI  DI  LABORATORIO SONO  PRESSOCHE’  NELLA  NORMA  ,  CON  ALTERAZIONI MINIME ,  EVIDENTI  SOLO  A  UNA  ATTENTA  VALUTAZIONE CLINICA , </a:t>
            </a:r>
            <a:r>
              <a:rPr lang="it-IT" b="1" dirty="0">
                <a:highlight>
                  <a:srgbClr val="FF0000"/>
                </a:highlight>
              </a:rPr>
              <a:t>IN PRESENZA  DI  SINTOMATOLOGIA LIEVE </a:t>
            </a:r>
            <a:r>
              <a:rPr lang="it-IT" b="1" dirty="0"/>
              <a:t>, O  IN  CHIAVE   PREVENTIVOLOGICA </a:t>
            </a:r>
            <a:r>
              <a:rPr lang="it-IT" b="1" dirty="0">
                <a:highlight>
                  <a:srgbClr val="FF0000"/>
                </a:highlight>
              </a:rPr>
              <a:t>,  IN  ASSENZA  DI  SINTOMI. </a:t>
            </a:r>
          </a:p>
          <a:p>
            <a:r>
              <a:rPr lang="it-IT" b="1" dirty="0"/>
              <a:t>IN  QUESTA  FASE  SOLO  MODIFICANDO  LO  STILE  DIETETICO  E  LO  STILE  DI  VITA ,  SI  PUO’  EVITARNE  L’INSORGENZA  DELLA  SMET  CONCLAMATA  ,  CON  TUTTI  I  RISCHI  CONNESSI </a:t>
            </a:r>
          </a:p>
        </p:txBody>
      </p:sp>
    </p:spTree>
    <p:extLst>
      <p:ext uri="{BB962C8B-B14F-4D97-AF65-F5344CB8AC3E}">
        <p14:creationId xmlns:p14="http://schemas.microsoft.com/office/powerpoint/2010/main" val="1223501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5632ED-9139-4618-99B7-1365C92A3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PAZIENTE  METABOLICO  2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8E9B84-C9B9-4D0F-9962-6D33DD9AB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IL  PAZIENTE  METABOLICO  CONCLAMATO PRESENTA  ALMENO  TRE  DEI  SEGUENTI  5  FATTORI :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889B811-E1F8-4ACB-BCC2-7D7B82FE97C1}"/>
              </a:ext>
            </a:extLst>
          </p:cNvPr>
          <p:cNvSpPr/>
          <p:nvPr/>
        </p:nvSpPr>
        <p:spPr>
          <a:xfrm>
            <a:off x="1532586" y="2807593"/>
            <a:ext cx="76114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CC99"/>
              </a:buClr>
              <a:buSzTx/>
              <a:buFont typeface="Wingdings" panose="05000000000000000000" pitchFamily="2" charset="2"/>
              <a:buAutoNum type="arabicPeriod"/>
            </a:pPr>
            <a:r>
              <a:rPr lang="it-IT" altLang="it-IT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circonferenza addominale</a:t>
            </a:r>
            <a:r>
              <a:rPr lang="it-IT" altLang="it-IT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it-IT" altLang="it-IT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&gt;</a:t>
            </a:r>
            <a:r>
              <a:rPr lang="it-IT" altLang="it-IT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94 nell’uomo</a:t>
            </a:r>
          </a:p>
          <a:p>
            <a:pPr>
              <a:spcBef>
                <a:spcPct val="50000"/>
              </a:spcBef>
              <a:buClr>
                <a:srgbClr val="FFCC99"/>
              </a:buClr>
              <a:buSzTx/>
            </a:pPr>
            <a:r>
              <a:rPr lang="it-IT" altLang="it-IT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						          </a:t>
            </a:r>
            <a:r>
              <a:rPr lang="it-IT" altLang="it-IT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&gt;</a:t>
            </a:r>
            <a:r>
              <a:rPr lang="it-IT" altLang="it-IT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80 nella donna</a:t>
            </a:r>
          </a:p>
          <a:p>
            <a:pPr>
              <a:spcBef>
                <a:spcPct val="50000"/>
              </a:spcBef>
              <a:buClr>
                <a:srgbClr val="FFCC99"/>
              </a:buClr>
              <a:buSzTx/>
              <a:buFont typeface="Wingdings" panose="05000000000000000000" pitchFamily="2" charset="2"/>
              <a:buAutoNum type="arabicPeriod" startAt="2"/>
            </a:pPr>
            <a:r>
              <a:rPr lang="it-IT" altLang="it-IT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trigliceridi</a:t>
            </a:r>
            <a:r>
              <a:rPr lang="it-IT" altLang="it-IT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it-IT" altLang="it-IT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&gt;</a:t>
            </a:r>
            <a:r>
              <a:rPr lang="it-IT" altLang="it-IT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150 mg/dl</a:t>
            </a:r>
          </a:p>
          <a:p>
            <a:pPr>
              <a:spcBef>
                <a:spcPct val="50000"/>
              </a:spcBef>
              <a:buClr>
                <a:srgbClr val="FFCC99"/>
              </a:buClr>
              <a:buSzTx/>
              <a:buFont typeface="Wingdings" panose="05000000000000000000" pitchFamily="2" charset="2"/>
              <a:buAutoNum type="arabicPeriod" startAt="2"/>
            </a:pPr>
            <a:r>
              <a:rPr lang="it-IT" altLang="it-IT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colesterolo HDL</a:t>
            </a:r>
            <a:r>
              <a:rPr lang="it-IT" altLang="it-IT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it-IT" altLang="it-IT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&lt; </a:t>
            </a:r>
            <a:r>
              <a:rPr lang="it-IT" altLang="it-IT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40 mg/dl nell’uomo</a:t>
            </a:r>
          </a:p>
          <a:p>
            <a:pPr>
              <a:spcBef>
                <a:spcPct val="50000"/>
              </a:spcBef>
              <a:buClr>
                <a:srgbClr val="FFCC99"/>
              </a:buClr>
              <a:buSzTx/>
            </a:pPr>
            <a:r>
              <a:rPr lang="it-IT" altLang="it-IT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				   </a:t>
            </a:r>
            <a:r>
              <a:rPr lang="it-IT" altLang="it-IT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&lt;</a:t>
            </a:r>
            <a:r>
              <a:rPr lang="it-IT" altLang="it-IT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50 mg/dl nella donna</a:t>
            </a:r>
          </a:p>
          <a:p>
            <a:pPr>
              <a:spcBef>
                <a:spcPct val="50000"/>
              </a:spcBef>
              <a:buClr>
                <a:srgbClr val="FFCC99"/>
              </a:buClr>
              <a:buSzTx/>
              <a:buFont typeface="Wingdings" panose="05000000000000000000" pitchFamily="2" charset="2"/>
              <a:buAutoNum type="arabicPeriod" startAt="4"/>
            </a:pPr>
            <a:r>
              <a:rPr lang="it-IT" altLang="it-IT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pressione arteriosa</a:t>
            </a:r>
            <a:r>
              <a:rPr lang="it-IT" altLang="it-IT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it-IT" altLang="it-IT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&gt; </a:t>
            </a:r>
            <a:r>
              <a:rPr lang="it-IT" altLang="it-IT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130/85 mm di mercurio</a:t>
            </a:r>
          </a:p>
          <a:p>
            <a:pPr>
              <a:spcBef>
                <a:spcPct val="50000"/>
              </a:spcBef>
              <a:buClr>
                <a:srgbClr val="FFCC99"/>
              </a:buClr>
              <a:buSzTx/>
              <a:buFont typeface="Wingdings" panose="05000000000000000000" pitchFamily="2" charset="2"/>
              <a:buAutoNum type="arabicPeriod" startAt="4"/>
            </a:pPr>
            <a:r>
              <a:rPr lang="it-IT" altLang="it-IT" sz="20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glicemia a digiuno</a:t>
            </a:r>
            <a:r>
              <a:rPr lang="it-IT" altLang="it-IT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it-IT" altLang="it-IT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&gt;</a:t>
            </a:r>
            <a:r>
              <a:rPr lang="it-IT" altLang="it-IT" sz="20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110 mg/dl</a:t>
            </a:r>
          </a:p>
        </p:txBody>
      </p:sp>
    </p:spTree>
    <p:extLst>
      <p:ext uri="{BB962C8B-B14F-4D97-AF65-F5344CB8AC3E}">
        <p14:creationId xmlns:p14="http://schemas.microsoft.com/office/powerpoint/2010/main" val="3605941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>
            <a:extLst>
              <a:ext uri="{FF2B5EF4-FFF2-40B4-BE49-F238E27FC236}">
                <a16:creationId xmlns:a16="http://schemas.microsoft.com/office/drawing/2014/main" id="{A06BBAB0-C60B-4EA2-A9E4-A191E3D04A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381000"/>
            <a:ext cx="8229600" cy="6019800"/>
          </a:xfrm>
        </p:spPr>
        <p:txBody>
          <a:bodyPr/>
          <a:lstStyle/>
          <a:p>
            <a:pPr marL="0" indent="0">
              <a:buNone/>
            </a:pPr>
            <a:r>
              <a:rPr lang="it-IT" altLang="it-IT" sz="2400" b="1" dirty="0">
                <a:solidFill>
                  <a:schemeClr val="hlink"/>
                </a:solidFill>
              </a:rPr>
              <a:t>ALTRI ELEMENTI  CARATTERIZZANTI :</a:t>
            </a:r>
            <a:br>
              <a:rPr lang="it-IT" altLang="it-IT" dirty="0">
                <a:solidFill>
                  <a:schemeClr val="hlink"/>
                </a:solidFill>
              </a:rPr>
            </a:br>
            <a:endParaRPr lang="it-IT" altLang="it-IT" sz="1800" dirty="0">
              <a:solidFill>
                <a:schemeClr val="hlink"/>
              </a:solidFill>
            </a:endParaRPr>
          </a:p>
          <a:p>
            <a:r>
              <a:rPr lang="it-IT" altLang="it-IT" sz="2400" dirty="0">
                <a:solidFill>
                  <a:srgbClr val="FFCC99"/>
                </a:solidFill>
              </a:rPr>
              <a:t>stato </a:t>
            </a:r>
            <a:r>
              <a:rPr lang="it-IT" altLang="it-IT" sz="2400" dirty="0" err="1">
                <a:solidFill>
                  <a:srgbClr val="FFCC99"/>
                </a:solidFill>
              </a:rPr>
              <a:t>protrombotico</a:t>
            </a:r>
            <a:r>
              <a:rPr lang="it-IT" altLang="it-IT" sz="2400" dirty="0">
                <a:solidFill>
                  <a:srgbClr val="FFCC99"/>
                </a:solidFill>
              </a:rPr>
              <a:t>:   livello dell’inibitore dell’attivatore del </a:t>
            </a:r>
            <a:r>
              <a:rPr lang="it-IT" altLang="it-IT" sz="2400" dirty="0" err="1">
                <a:solidFill>
                  <a:srgbClr val="FFCC99"/>
                </a:solidFill>
              </a:rPr>
              <a:t>plasminogeno</a:t>
            </a:r>
            <a:r>
              <a:rPr lang="it-IT" altLang="it-IT" sz="2400" dirty="0">
                <a:solidFill>
                  <a:srgbClr val="FFCC99"/>
                </a:solidFill>
              </a:rPr>
              <a:t>-RISCHIO di TROMBOSI</a:t>
            </a:r>
            <a:br>
              <a:rPr lang="it-IT" altLang="it-IT" sz="2400" dirty="0">
                <a:solidFill>
                  <a:srgbClr val="FFCC99"/>
                </a:solidFill>
              </a:rPr>
            </a:br>
            <a:endParaRPr lang="it-IT" altLang="it-IT" sz="2400" dirty="0">
              <a:solidFill>
                <a:srgbClr val="FFCC99"/>
              </a:solidFill>
            </a:endParaRPr>
          </a:p>
          <a:p>
            <a:r>
              <a:rPr lang="it-IT" altLang="it-IT" sz="2400" dirty="0">
                <a:solidFill>
                  <a:schemeClr val="hlink"/>
                </a:solidFill>
              </a:rPr>
              <a:t>BMI &gt; 27</a:t>
            </a:r>
            <a:br>
              <a:rPr lang="it-IT" altLang="it-IT" sz="2400" dirty="0">
                <a:solidFill>
                  <a:schemeClr val="hlink"/>
                </a:solidFill>
              </a:rPr>
            </a:br>
            <a:endParaRPr lang="it-IT" altLang="it-IT" sz="2400" dirty="0">
              <a:solidFill>
                <a:schemeClr val="hlink"/>
              </a:solidFill>
            </a:endParaRPr>
          </a:p>
          <a:p>
            <a:r>
              <a:rPr lang="it-IT" altLang="it-IT" sz="2400" dirty="0">
                <a:solidFill>
                  <a:srgbClr val="FFCC99"/>
                </a:solidFill>
              </a:rPr>
              <a:t>uricemia &gt; 7 mg/dl o 6,5 nelle donne</a:t>
            </a:r>
            <a:br>
              <a:rPr lang="it-IT" altLang="it-IT" sz="2400" dirty="0">
                <a:solidFill>
                  <a:srgbClr val="FFCC99"/>
                </a:solidFill>
              </a:rPr>
            </a:br>
            <a:endParaRPr lang="it-IT" altLang="it-IT" sz="2400" dirty="0">
              <a:solidFill>
                <a:srgbClr val="FFCC99"/>
              </a:solidFill>
            </a:endParaRPr>
          </a:p>
          <a:p>
            <a:r>
              <a:rPr lang="it-IT" altLang="it-IT" sz="2400" dirty="0">
                <a:solidFill>
                  <a:schemeClr val="hlink"/>
                </a:solidFill>
              </a:rPr>
              <a:t>Microalbuminuria</a:t>
            </a:r>
          </a:p>
          <a:p>
            <a:r>
              <a:rPr lang="it-IT" altLang="it-IT" sz="3200" b="1" dirty="0">
                <a:solidFill>
                  <a:schemeClr val="hlink"/>
                </a:solidFill>
                <a:highlight>
                  <a:srgbClr val="FF0000"/>
                </a:highlight>
              </a:rPr>
              <a:t>IPOGONADISMO-DISFUNZIONE ERETTILE</a:t>
            </a:r>
          </a:p>
          <a:p>
            <a:r>
              <a:rPr lang="it-IT" altLang="it-IT" sz="3200" b="1" dirty="0">
                <a:solidFill>
                  <a:schemeClr val="hlink"/>
                </a:solidFill>
                <a:highlight>
                  <a:srgbClr val="FF0000"/>
                </a:highlight>
              </a:rPr>
              <a:t>OSAS                     CUORE???!!!</a:t>
            </a: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A4B028D8-62C1-4A6D-BDB9-D1E99D122EAA}"/>
              </a:ext>
            </a:extLst>
          </p:cNvPr>
          <p:cNvSpPr/>
          <p:nvPr/>
        </p:nvSpPr>
        <p:spPr>
          <a:xfrm rot="16200000">
            <a:off x="5341629" y="1144047"/>
            <a:ext cx="479131" cy="2729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C25D2D-E2A2-4631-A19B-685C59C4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NOVITA’  III MILLENNIO</a:t>
            </a:r>
            <a:r>
              <a:rPr lang="it-IT" dirty="0"/>
              <a:t>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B0F90A-B4FF-4FCF-B80F-76332928F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sz="3200" b="1" dirty="0">
                <a:highlight>
                  <a:srgbClr val="FF0000"/>
                </a:highlight>
              </a:rPr>
              <a:t>HDL</a:t>
            </a:r>
            <a:r>
              <a:rPr lang="it-IT" sz="3200" b="1" dirty="0"/>
              <a:t>  </a:t>
            </a:r>
            <a:r>
              <a:rPr lang="it-IT" dirty="0"/>
              <a:t>SPAZZINO  DEL  COLESTEROLO  CATTIVO</a:t>
            </a:r>
          </a:p>
          <a:p>
            <a:endParaRPr lang="it-IT" dirty="0"/>
          </a:p>
          <a:p>
            <a:r>
              <a:rPr lang="it-IT" sz="2800" b="1" dirty="0">
                <a:highlight>
                  <a:srgbClr val="FF0000"/>
                </a:highlight>
              </a:rPr>
              <a:t>CIRCONFERENZA ADDOMINALE- GRASSO  VISCERALE </a:t>
            </a:r>
            <a:r>
              <a:rPr lang="it-IT" dirty="0"/>
              <a:t>PROTAGONISTA   SEGNALI  INFIAMMATORI  E  DISMETABOLICI , CON  ATTIVITA’ CARCINOGENETICA</a:t>
            </a:r>
          </a:p>
          <a:p>
            <a:r>
              <a:rPr lang="it-IT" dirty="0"/>
              <a:t>RUOLO DEL </a:t>
            </a:r>
            <a:r>
              <a:rPr lang="it-IT" sz="4000" b="1" dirty="0">
                <a:highlight>
                  <a:srgbClr val="FF0000"/>
                </a:highlight>
              </a:rPr>
              <a:t>MICROBIOTA</a:t>
            </a:r>
            <a:r>
              <a:rPr lang="it-IT" dirty="0"/>
              <a:t>  NELL’OBESITA’, SOVRAPPESO, SMET…</a:t>
            </a:r>
          </a:p>
          <a:p>
            <a:r>
              <a:rPr lang="it-IT" dirty="0"/>
              <a:t>RAPPORTO TRA  ALIMENTAZIONE  E  GENETICA-NUTRIGENOMICA </a:t>
            </a:r>
          </a:p>
          <a:p>
            <a:r>
              <a:rPr lang="it-IT" dirty="0"/>
              <a:t>RITMI  CIRCADIANI/MODIFICHE –VARIAZIONI NUTRIZIONALI ENERGETICHE  DEGLI  ALIMENTI IN  ORARI  DIVERSI  DELLA  STESSA  GIORNATA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8503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>
            <a:extLst>
              <a:ext uri="{FF2B5EF4-FFF2-40B4-BE49-F238E27FC236}">
                <a16:creationId xmlns:a16="http://schemas.microsoft.com/office/drawing/2014/main" id="{1F0D3B77-B117-47AA-82FB-1B4C5A7082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700213"/>
            <a:ext cx="8229600" cy="4608512"/>
          </a:xfrm>
        </p:spPr>
        <p:txBody>
          <a:bodyPr/>
          <a:lstStyle/>
          <a:p>
            <a:pPr marL="0" indent="4763">
              <a:buNone/>
            </a:pPr>
            <a:endParaRPr lang="it-IT" altLang="it-IT" dirty="0"/>
          </a:p>
          <a:p>
            <a:pPr marL="0" indent="4763" algn="ctr">
              <a:buNone/>
            </a:pPr>
            <a:r>
              <a:rPr lang="it-IT" altLang="it-IT" sz="4000" dirty="0">
                <a:solidFill>
                  <a:schemeClr val="hlink"/>
                </a:solidFill>
              </a:rPr>
              <a:t>insulina e IGF - 1</a:t>
            </a:r>
            <a:r>
              <a:rPr lang="it-IT" altLang="it-IT" dirty="0">
                <a:solidFill>
                  <a:schemeClr val="hlink"/>
                </a:solidFill>
              </a:rPr>
              <a:t> </a:t>
            </a:r>
          </a:p>
          <a:p>
            <a:pPr marL="0" indent="4763" algn="ctr">
              <a:buNone/>
            </a:pPr>
            <a:r>
              <a:rPr lang="it-IT" altLang="it-IT" dirty="0">
                <a:solidFill>
                  <a:srgbClr val="FFCC99"/>
                </a:solidFill>
              </a:rPr>
              <a:t>(</a:t>
            </a:r>
            <a:r>
              <a:rPr lang="it-IT" altLang="it-IT" sz="4000" i="1" dirty="0" err="1">
                <a:solidFill>
                  <a:srgbClr val="FFCC99"/>
                </a:solidFill>
              </a:rPr>
              <a:t>insulin</a:t>
            </a:r>
            <a:r>
              <a:rPr lang="it-IT" altLang="it-IT" sz="4000" i="1" dirty="0">
                <a:solidFill>
                  <a:srgbClr val="FFCC99"/>
                </a:solidFill>
              </a:rPr>
              <a:t> - like growth factor I</a:t>
            </a:r>
            <a:r>
              <a:rPr lang="it-IT" altLang="it-IT" i="1" dirty="0">
                <a:solidFill>
                  <a:srgbClr val="FFCC99"/>
                </a:solidFill>
              </a:rPr>
              <a:t>)</a:t>
            </a:r>
          </a:p>
          <a:p>
            <a:pPr marL="0" indent="4763" algn="ctr">
              <a:buNone/>
            </a:pPr>
            <a:r>
              <a:rPr lang="it-IT" altLang="it-IT" b="1" dirty="0">
                <a:solidFill>
                  <a:schemeClr val="hlink"/>
                </a:solidFill>
              </a:rPr>
              <a:t>promuovono</a:t>
            </a:r>
            <a:r>
              <a:rPr lang="it-IT" altLang="it-IT" dirty="0">
                <a:solidFill>
                  <a:schemeClr val="hlink"/>
                </a:solidFill>
              </a:rPr>
              <a:t> </a:t>
            </a:r>
            <a:br>
              <a:rPr lang="it-IT" altLang="it-IT" dirty="0">
                <a:solidFill>
                  <a:schemeClr val="hlink"/>
                </a:solidFill>
              </a:rPr>
            </a:br>
            <a:r>
              <a:rPr lang="it-IT" altLang="it-IT" sz="2400" b="1" dirty="0">
                <a:solidFill>
                  <a:srgbClr val="FFFF99"/>
                </a:solidFill>
              </a:rPr>
              <a:t>la crescita delle cellule intestinali</a:t>
            </a:r>
            <a:r>
              <a:rPr lang="it-IT" altLang="it-IT" sz="2400" b="1" dirty="0">
                <a:solidFill>
                  <a:schemeClr val="hlink"/>
                </a:solidFill>
              </a:rPr>
              <a:t> </a:t>
            </a:r>
            <a:br>
              <a:rPr lang="it-IT" altLang="it-IT" dirty="0">
                <a:solidFill>
                  <a:schemeClr val="hlink"/>
                </a:solidFill>
              </a:rPr>
            </a:br>
            <a:r>
              <a:rPr lang="it-IT" altLang="it-IT" b="1" dirty="0">
                <a:solidFill>
                  <a:schemeClr val="hlink"/>
                </a:solidFill>
              </a:rPr>
              <a:t>in esperimenti in vitro e in vivo</a:t>
            </a:r>
          </a:p>
          <a:p>
            <a:pPr marL="0" indent="4763">
              <a:buNone/>
            </a:pPr>
            <a:endParaRPr lang="it-IT" altLang="it-IT" dirty="0">
              <a:solidFill>
                <a:schemeClr val="hlink"/>
              </a:solidFill>
            </a:endParaRPr>
          </a:p>
        </p:txBody>
      </p:sp>
      <p:sp>
        <p:nvSpPr>
          <p:cNvPr id="487427" name="Rectangle 3">
            <a:extLst>
              <a:ext uri="{FF2B5EF4-FFF2-40B4-BE49-F238E27FC236}">
                <a16:creationId xmlns:a16="http://schemas.microsoft.com/office/drawing/2014/main" id="{56323DA5-CCD9-4A9B-A502-FCE5110B40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it-IT" altLang="it-IT" b="1" dirty="0" err="1"/>
              <a:t>Insulino</a:t>
            </a:r>
            <a:r>
              <a:rPr lang="it-IT" altLang="it-IT" b="1" dirty="0"/>
              <a:t> resistenza e Cancro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>
            <a:extLst>
              <a:ext uri="{FF2B5EF4-FFF2-40B4-BE49-F238E27FC236}">
                <a16:creationId xmlns:a16="http://schemas.microsoft.com/office/drawing/2014/main" id="{9A5176BA-F111-4E78-9655-52BA7E8BCB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7588" y="457200"/>
            <a:ext cx="7620000" cy="990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 anchor="t" anchorCtr="0">
            <a:noAutofit/>
          </a:bodyPr>
          <a:lstStyle/>
          <a:p>
            <a:r>
              <a:rPr lang="en-US" altLang="it-IT"/>
              <a:t>Metabolic  Syndrome</a:t>
            </a:r>
          </a:p>
        </p:txBody>
      </p:sp>
      <p:sp useBgFill="1">
        <p:nvSpPr>
          <p:cNvPr id="490499" name="AutoShape 3">
            <a:extLst>
              <a:ext uri="{FF2B5EF4-FFF2-40B4-BE49-F238E27FC236}">
                <a16:creationId xmlns:a16="http://schemas.microsoft.com/office/drawing/2014/main" id="{7DF1FD22-A036-4134-9AFE-43E370303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088" y="1835150"/>
            <a:ext cx="1738312" cy="984250"/>
          </a:xfrm>
          <a:prstGeom prst="roundRect">
            <a:avLst>
              <a:gd name="adj" fmla="val 12495"/>
            </a:avLst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Central</a:t>
            </a: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Obesity</a:t>
            </a:r>
            <a:endParaRPr lang="en-US" altLang="it-IT" sz="240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 useBgFill="1">
        <p:nvSpPr>
          <p:cNvPr id="490500" name="Oval 4">
            <a:extLst>
              <a:ext uri="{FF2B5EF4-FFF2-40B4-BE49-F238E27FC236}">
                <a16:creationId xmlns:a16="http://schemas.microsoft.com/office/drawing/2014/main" id="{E7FA2B4C-1586-46A9-A636-E07AAA8EE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4139" y="3473450"/>
            <a:ext cx="1976437" cy="1079500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Dyslipidemia</a:t>
            </a:r>
          </a:p>
        </p:txBody>
      </p:sp>
      <p:sp useBgFill="1">
        <p:nvSpPr>
          <p:cNvPr id="490501" name="Oval 5">
            <a:extLst>
              <a:ext uri="{FF2B5EF4-FFF2-40B4-BE49-F238E27FC236}">
                <a16:creationId xmlns:a16="http://schemas.microsoft.com/office/drawing/2014/main" id="{FC30A95F-E5D9-4FE7-8AC6-71FFD42F3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2714" y="3473450"/>
            <a:ext cx="2035175" cy="1208088"/>
          </a:xfrm>
          <a:prstGeom prst="ellipse">
            <a:avLst/>
          </a:prstGeom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Insulin</a:t>
            </a: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Resistance</a:t>
            </a:r>
          </a:p>
        </p:txBody>
      </p:sp>
      <p:sp useBgFill="1">
        <p:nvSpPr>
          <p:cNvPr id="490502" name="Oval 6">
            <a:extLst>
              <a:ext uri="{FF2B5EF4-FFF2-40B4-BE49-F238E27FC236}">
                <a16:creationId xmlns:a16="http://schemas.microsoft.com/office/drawing/2014/main" id="{AA333198-DCAE-43ED-8BEC-751EFE924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8313" y="5111750"/>
            <a:ext cx="2112962" cy="1149350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Coagulation</a:t>
            </a: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Defects</a:t>
            </a:r>
          </a:p>
        </p:txBody>
      </p:sp>
      <p:sp useBgFill="1">
        <p:nvSpPr>
          <p:cNvPr id="490503" name="Oval 7">
            <a:extLst>
              <a:ext uri="{FF2B5EF4-FFF2-40B4-BE49-F238E27FC236}">
                <a16:creationId xmlns:a16="http://schemas.microsoft.com/office/drawing/2014/main" id="{F0AF54D7-6580-416E-90AC-68F8853D7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25" y="5162550"/>
            <a:ext cx="1976438" cy="1003300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Biliary</a:t>
            </a: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Stones</a:t>
            </a:r>
          </a:p>
        </p:txBody>
      </p:sp>
      <p:sp useBgFill="1">
        <p:nvSpPr>
          <p:cNvPr id="490504" name="Oval 8">
            <a:extLst>
              <a:ext uri="{FF2B5EF4-FFF2-40B4-BE49-F238E27FC236}">
                <a16:creationId xmlns:a16="http://schemas.microsoft.com/office/drawing/2014/main" id="{B912368A-099C-4E8C-A539-05B61987C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1" y="5413375"/>
            <a:ext cx="1749425" cy="1054100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Diabetes</a:t>
            </a:r>
          </a:p>
        </p:txBody>
      </p:sp>
      <p:sp useBgFill="1">
        <p:nvSpPr>
          <p:cNvPr id="490505" name="Oval 9">
            <a:extLst>
              <a:ext uri="{FF2B5EF4-FFF2-40B4-BE49-F238E27FC236}">
                <a16:creationId xmlns:a16="http://schemas.microsoft.com/office/drawing/2014/main" id="{8FB3CFD3-C428-4EC9-B30B-F0AB66680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7339" y="3486150"/>
            <a:ext cx="2149475" cy="1168400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Hypertension</a:t>
            </a:r>
          </a:p>
        </p:txBody>
      </p:sp>
      <p:sp>
        <p:nvSpPr>
          <p:cNvPr id="490506" name="Line 10">
            <a:extLst>
              <a:ext uri="{FF2B5EF4-FFF2-40B4-BE49-F238E27FC236}">
                <a16:creationId xmlns:a16="http://schemas.microsoft.com/office/drawing/2014/main" id="{E0332C64-1220-4EA9-A85B-265C29AB8C7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3314" y="2857500"/>
            <a:ext cx="1587" cy="590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0507" name="Line 11">
            <a:extLst>
              <a:ext uri="{FF2B5EF4-FFF2-40B4-BE49-F238E27FC236}">
                <a16:creationId xmlns:a16="http://schemas.microsoft.com/office/drawing/2014/main" id="{D3DCCEDB-DF74-49A8-8D81-82D1B13728B6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9950" y="4017964"/>
            <a:ext cx="6477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0508" name="Line 12">
            <a:extLst>
              <a:ext uri="{FF2B5EF4-FFF2-40B4-BE49-F238E27FC236}">
                <a16:creationId xmlns:a16="http://schemas.microsoft.com/office/drawing/2014/main" id="{F95A0216-DE83-424B-A8BB-4AEBB5A427D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3089" y="4484688"/>
            <a:ext cx="1368425" cy="766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0509" name="Line 13">
            <a:extLst>
              <a:ext uri="{FF2B5EF4-FFF2-40B4-BE49-F238E27FC236}">
                <a16:creationId xmlns:a16="http://schemas.microsoft.com/office/drawing/2014/main" id="{A2BA02DE-A78D-4262-9C9D-625AADBD85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51464" y="4621214"/>
            <a:ext cx="465137" cy="725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0510" name="Line 14">
            <a:extLst>
              <a:ext uri="{FF2B5EF4-FFF2-40B4-BE49-F238E27FC236}">
                <a16:creationId xmlns:a16="http://schemas.microsoft.com/office/drawing/2014/main" id="{22CD0FDC-E641-499E-838E-FF69F637F1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48139" y="4438650"/>
            <a:ext cx="1252537" cy="81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0511" name="Line 15">
            <a:extLst>
              <a:ext uri="{FF2B5EF4-FFF2-40B4-BE49-F238E27FC236}">
                <a16:creationId xmlns:a16="http://schemas.microsoft.com/office/drawing/2014/main" id="{F16F3224-240D-4C86-810B-D420B05553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22800" y="3992564"/>
            <a:ext cx="566738" cy="7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0512" name="Line 16">
            <a:extLst>
              <a:ext uri="{FF2B5EF4-FFF2-40B4-BE49-F238E27FC236}">
                <a16:creationId xmlns:a16="http://schemas.microsoft.com/office/drawing/2014/main" id="{F55EB77B-11C7-4942-98D9-39AB4A3FF5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578350"/>
            <a:ext cx="0" cy="577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0513" name="Line 17">
            <a:extLst>
              <a:ext uri="{FF2B5EF4-FFF2-40B4-BE49-F238E27FC236}">
                <a16:creationId xmlns:a16="http://schemas.microsoft.com/office/drawing/2014/main" id="{B01A70EA-847C-4E77-8343-12B9AD7032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5738" y="2273300"/>
            <a:ext cx="0" cy="2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 useBgFill="1">
        <p:nvSpPr>
          <p:cNvPr id="490514" name="Oval 18">
            <a:extLst>
              <a:ext uri="{FF2B5EF4-FFF2-40B4-BE49-F238E27FC236}">
                <a16:creationId xmlns:a16="http://schemas.microsoft.com/office/drawing/2014/main" id="{CC009B68-80D3-485A-80BE-DEA859F51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200" y="1828800"/>
            <a:ext cx="1974850" cy="1054100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CVD – CHD*</a:t>
            </a:r>
          </a:p>
        </p:txBody>
      </p:sp>
      <p:sp>
        <p:nvSpPr>
          <p:cNvPr id="490515" name="Line 19">
            <a:extLst>
              <a:ext uri="{FF2B5EF4-FFF2-40B4-BE49-F238E27FC236}">
                <a16:creationId xmlns:a16="http://schemas.microsoft.com/office/drawing/2014/main" id="{F4B25669-7284-4D61-8C10-6C5B039310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1026" y="2686050"/>
            <a:ext cx="1089025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0516" name="Line 20">
            <a:extLst>
              <a:ext uri="{FF2B5EF4-FFF2-40B4-BE49-F238E27FC236}">
                <a16:creationId xmlns:a16="http://schemas.microsoft.com/office/drawing/2014/main" id="{A5EAA787-A740-4127-A48A-1C10DBBB2FA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867776" y="2914650"/>
            <a:ext cx="4763" cy="571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 useBgFill="1">
        <p:nvSpPr>
          <p:cNvPr id="490517" name="Oval 21">
            <a:extLst>
              <a:ext uri="{FF2B5EF4-FFF2-40B4-BE49-F238E27FC236}">
                <a16:creationId xmlns:a16="http://schemas.microsoft.com/office/drawing/2014/main" id="{C0D0E49D-DC5E-413D-8B5F-E249AD770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1426" y="5356225"/>
            <a:ext cx="1749425" cy="1054100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Gout</a:t>
            </a:r>
          </a:p>
        </p:txBody>
      </p:sp>
      <p:sp>
        <p:nvSpPr>
          <p:cNvPr id="490518" name="Line 22">
            <a:extLst>
              <a:ext uri="{FF2B5EF4-FFF2-40B4-BE49-F238E27FC236}">
                <a16:creationId xmlns:a16="http://schemas.microsoft.com/office/drawing/2014/main" id="{6C02E8B3-ECA7-4D02-B5D5-008DBA1CF64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9875" y="4622800"/>
            <a:ext cx="452438" cy="704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0519" name="Text Box 23">
            <a:extLst>
              <a:ext uri="{FF2B5EF4-FFF2-40B4-BE49-F238E27FC236}">
                <a16:creationId xmlns:a16="http://schemas.microsoft.com/office/drawing/2014/main" id="{7EF0A428-DCC3-4F55-AF26-AC9B462A5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491288"/>
            <a:ext cx="860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i="1">
                <a:latin typeface="Verdana" panose="020B0604030504040204" pitchFamily="34" charset="0"/>
              </a:rPr>
              <a:t>*Cardiovascular disease (CVD) Coronary heart disease (CHD)</a:t>
            </a:r>
            <a:endParaRPr lang="it-IT" altLang="it-IT" i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0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4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>
            <a:extLst>
              <a:ext uri="{FF2B5EF4-FFF2-40B4-BE49-F238E27FC236}">
                <a16:creationId xmlns:a16="http://schemas.microsoft.com/office/drawing/2014/main" id="{F8CBD4B1-4E80-4E67-B5DA-BD98575907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7588" y="457200"/>
            <a:ext cx="7620000" cy="990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0" rIns="90487" bIns="44450" rtlCol="0" anchor="t" anchorCtr="0">
            <a:noAutofit/>
          </a:bodyPr>
          <a:lstStyle/>
          <a:p>
            <a:r>
              <a:rPr lang="en-US" altLang="it-IT"/>
              <a:t>Metabolic  Syndrome</a:t>
            </a:r>
          </a:p>
        </p:txBody>
      </p:sp>
      <p:sp useBgFill="1">
        <p:nvSpPr>
          <p:cNvPr id="491523" name="AutoShape 3">
            <a:extLst>
              <a:ext uri="{FF2B5EF4-FFF2-40B4-BE49-F238E27FC236}">
                <a16:creationId xmlns:a16="http://schemas.microsoft.com/office/drawing/2014/main" id="{0C7D5E87-4247-4431-97C3-B6B42BF8A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088" y="1835150"/>
            <a:ext cx="1738312" cy="984250"/>
          </a:xfrm>
          <a:prstGeom prst="roundRect">
            <a:avLst>
              <a:gd name="adj" fmla="val 12495"/>
            </a:avLst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Central</a:t>
            </a: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8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Obesity</a:t>
            </a:r>
            <a:endParaRPr lang="en-US" altLang="it-IT" sz="2400"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 useBgFill="1">
        <p:nvSpPr>
          <p:cNvPr id="491524" name="Oval 4">
            <a:extLst>
              <a:ext uri="{FF2B5EF4-FFF2-40B4-BE49-F238E27FC236}">
                <a16:creationId xmlns:a16="http://schemas.microsoft.com/office/drawing/2014/main" id="{281E8F35-6F62-4BED-8C53-3B6E2044F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4139" y="3473450"/>
            <a:ext cx="1976437" cy="1079500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Dyslipidemia</a:t>
            </a:r>
          </a:p>
        </p:txBody>
      </p:sp>
      <p:sp useBgFill="1">
        <p:nvSpPr>
          <p:cNvPr id="491525" name="Oval 5">
            <a:extLst>
              <a:ext uri="{FF2B5EF4-FFF2-40B4-BE49-F238E27FC236}">
                <a16:creationId xmlns:a16="http://schemas.microsoft.com/office/drawing/2014/main" id="{844C749D-366B-48CF-B05A-2019135D5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2714" y="3473450"/>
            <a:ext cx="2035175" cy="1208088"/>
          </a:xfrm>
          <a:prstGeom prst="ellipse">
            <a:avLst/>
          </a:prstGeom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Insulin</a:t>
            </a: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Resistance</a:t>
            </a:r>
          </a:p>
        </p:txBody>
      </p:sp>
      <p:sp useBgFill="1">
        <p:nvSpPr>
          <p:cNvPr id="491526" name="Oval 6">
            <a:extLst>
              <a:ext uri="{FF2B5EF4-FFF2-40B4-BE49-F238E27FC236}">
                <a16:creationId xmlns:a16="http://schemas.microsoft.com/office/drawing/2014/main" id="{E2F47FF7-385F-46BE-B294-04347EEF6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8313" y="5111750"/>
            <a:ext cx="2112962" cy="1149350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Coagulation</a:t>
            </a: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Defects</a:t>
            </a:r>
          </a:p>
        </p:txBody>
      </p:sp>
      <p:sp useBgFill="1">
        <p:nvSpPr>
          <p:cNvPr id="491527" name="Oval 7">
            <a:extLst>
              <a:ext uri="{FF2B5EF4-FFF2-40B4-BE49-F238E27FC236}">
                <a16:creationId xmlns:a16="http://schemas.microsoft.com/office/drawing/2014/main" id="{725A0572-A718-47AC-B79B-74A729427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25" y="5162550"/>
            <a:ext cx="1976438" cy="1003300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Biliary</a:t>
            </a: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Stones</a:t>
            </a:r>
          </a:p>
        </p:txBody>
      </p:sp>
      <p:sp useBgFill="1">
        <p:nvSpPr>
          <p:cNvPr id="491528" name="Oval 8">
            <a:extLst>
              <a:ext uri="{FF2B5EF4-FFF2-40B4-BE49-F238E27FC236}">
                <a16:creationId xmlns:a16="http://schemas.microsoft.com/office/drawing/2014/main" id="{D78BC1A2-A30A-4CF3-AD32-9B387502A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1" y="5413375"/>
            <a:ext cx="1749425" cy="1054100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Diabetes</a:t>
            </a:r>
          </a:p>
        </p:txBody>
      </p:sp>
      <p:sp useBgFill="1">
        <p:nvSpPr>
          <p:cNvPr id="491529" name="Oval 9">
            <a:extLst>
              <a:ext uri="{FF2B5EF4-FFF2-40B4-BE49-F238E27FC236}">
                <a16:creationId xmlns:a16="http://schemas.microsoft.com/office/drawing/2014/main" id="{57875E5A-68C6-454C-9531-1A0E8101C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7339" y="3486150"/>
            <a:ext cx="2149475" cy="1168400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Hypertension</a:t>
            </a:r>
          </a:p>
        </p:txBody>
      </p:sp>
      <p:sp>
        <p:nvSpPr>
          <p:cNvPr id="491530" name="Line 10">
            <a:extLst>
              <a:ext uri="{FF2B5EF4-FFF2-40B4-BE49-F238E27FC236}">
                <a16:creationId xmlns:a16="http://schemas.microsoft.com/office/drawing/2014/main" id="{2945CEB5-532A-40FD-8DE6-7CAD032527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3314" y="2857500"/>
            <a:ext cx="1587" cy="590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531" name="Line 11">
            <a:extLst>
              <a:ext uri="{FF2B5EF4-FFF2-40B4-BE49-F238E27FC236}">
                <a16:creationId xmlns:a16="http://schemas.microsoft.com/office/drawing/2014/main" id="{779CED3E-0344-4F41-9C06-29D9B78CE0A9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9950" y="4017964"/>
            <a:ext cx="6477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532" name="Line 12">
            <a:extLst>
              <a:ext uri="{FF2B5EF4-FFF2-40B4-BE49-F238E27FC236}">
                <a16:creationId xmlns:a16="http://schemas.microsoft.com/office/drawing/2014/main" id="{6BC8D3C8-18EF-498E-A6E2-B4EDF5781F8A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3089" y="4484688"/>
            <a:ext cx="1368425" cy="766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533" name="Line 13">
            <a:extLst>
              <a:ext uri="{FF2B5EF4-FFF2-40B4-BE49-F238E27FC236}">
                <a16:creationId xmlns:a16="http://schemas.microsoft.com/office/drawing/2014/main" id="{DED1F28C-2CD8-47C6-83F5-4DE4491FB2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51464" y="4621214"/>
            <a:ext cx="465137" cy="725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534" name="Line 14">
            <a:extLst>
              <a:ext uri="{FF2B5EF4-FFF2-40B4-BE49-F238E27FC236}">
                <a16:creationId xmlns:a16="http://schemas.microsoft.com/office/drawing/2014/main" id="{18BDD6A1-4C1B-417E-951E-1274C4293A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48139" y="4438650"/>
            <a:ext cx="1252537" cy="81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535" name="Line 15">
            <a:extLst>
              <a:ext uri="{FF2B5EF4-FFF2-40B4-BE49-F238E27FC236}">
                <a16:creationId xmlns:a16="http://schemas.microsoft.com/office/drawing/2014/main" id="{855148D7-0293-4770-A8E5-AB243409E3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22800" y="3992564"/>
            <a:ext cx="566738" cy="7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536" name="Line 16">
            <a:extLst>
              <a:ext uri="{FF2B5EF4-FFF2-40B4-BE49-F238E27FC236}">
                <a16:creationId xmlns:a16="http://schemas.microsoft.com/office/drawing/2014/main" id="{D7C9D2B2-31E7-4117-A2C4-0437B86048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4578350"/>
            <a:ext cx="0" cy="577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537" name="Oval 17">
            <a:extLst>
              <a:ext uri="{FF2B5EF4-FFF2-40B4-BE49-F238E27FC236}">
                <a16:creationId xmlns:a16="http://schemas.microsoft.com/office/drawing/2014/main" id="{BF9C6342-3E08-40D8-9260-A366CF095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0663" y="1758950"/>
            <a:ext cx="1974850" cy="1079500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Fatty  Liver</a:t>
            </a:r>
          </a:p>
        </p:txBody>
      </p:sp>
      <p:sp>
        <p:nvSpPr>
          <p:cNvPr id="491538" name="Line 18">
            <a:extLst>
              <a:ext uri="{FF2B5EF4-FFF2-40B4-BE49-F238E27FC236}">
                <a16:creationId xmlns:a16="http://schemas.microsoft.com/office/drawing/2014/main" id="{F676DB49-2090-4F03-A63A-7771B8C8893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86264" y="2667000"/>
            <a:ext cx="1133475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539" name="Line 19">
            <a:extLst>
              <a:ext uri="{FF2B5EF4-FFF2-40B4-BE49-F238E27FC236}">
                <a16:creationId xmlns:a16="http://schemas.microsoft.com/office/drawing/2014/main" id="{2E4E653B-933F-42A3-A19A-70ECB0F43D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5738" y="2273300"/>
            <a:ext cx="0" cy="2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540" name="Line 20">
            <a:extLst>
              <a:ext uri="{FF2B5EF4-FFF2-40B4-BE49-F238E27FC236}">
                <a16:creationId xmlns:a16="http://schemas.microsoft.com/office/drawing/2014/main" id="{D921D40A-B007-4E0B-8CC1-9EA0C2A977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75200" y="2305050"/>
            <a:ext cx="4905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 useBgFill="1">
        <p:nvSpPr>
          <p:cNvPr id="491541" name="Oval 21">
            <a:extLst>
              <a:ext uri="{FF2B5EF4-FFF2-40B4-BE49-F238E27FC236}">
                <a16:creationId xmlns:a16="http://schemas.microsoft.com/office/drawing/2014/main" id="{2DD9AAED-CD80-450B-A678-A3F7AE21D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200" y="1828800"/>
            <a:ext cx="1974850" cy="1054100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CVD – CHD*</a:t>
            </a:r>
          </a:p>
        </p:txBody>
      </p:sp>
      <p:sp>
        <p:nvSpPr>
          <p:cNvPr id="491542" name="Line 22">
            <a:extLst>
              <a:ext uri="{FF2B5EF4-FFF2-40B4-BE49-F238E27FC236}">
                <a16:creationId xmlns:a16="http://schemas.microsoft.com/office/drawing/2014/main" id="{B449844F-B936-4259-BF7E-C63BB6E21B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1026" y="2686050"/>
            <a:ext cx="1089025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543" name="Line 23">
            <a:extLst>
              <a:ext uri="{FF2B5EF4-FFF2-40B4-BE49-F238E27FC236}">
                <a16:creationId xmlns:a16="http://schemas.microsoft.com/office/drawing/2014/main" id="{637BBD6C-4679-4D0E-A7B0-4810DC4AD6B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867776" y="2914650"/>
            <a:ext cx="4763" cy="571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 useBgFill="1">
        <p:nvSpPr>
          <p:cNvPr id="491544" name="Oval 24">
            <a:extLst>
              <a:ext uri="{FF2B5EF4-FFF2-40B4-BE49-F238E27FC236}">
                <a16:creationId xmlns:a16="http://schemas.microsoft.com/office/drawing/2014/main" id="{93A73A0B-FCD7-479C-A401-7C7E61FB7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1426" y="5356225"/>
            <a:ext cx="1749425" cy="1054100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Gout</a:t>
            </a:r>
          </a:p>
        </p:txBody>
      </p:sp>
      <p:sp>
        <p:nvSpPr>
          <p:cNvPr id="491545" name="Line 25">
            <a:extLst>
              <a:ext uri="{FF2B5EF4-FFF2-40B4-BE49-F238E27FC236}">
                <a16:creationId xmlns:a16="http://schemas.microsoft.com/office/drawing/2014/main" id="{506449E6-23C6-4BD6-9280-5B572269301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19875" y="4622800"/>
            <a:ext cx="452438" cy="704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91546" name="Text Box 26">
            <a:extLst>
              <a:ext uri="{FF2B5EF4-FFF2-40B4-BE49-F238E27FC236}">
                <a16:creationId xmlns:a16="http://schemas.microsoft.com/office/drawing/2014/main" id="{B57C66B4-75B9-455C-8434-2984CAC17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491288"/>
            <a:ext cx="860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it-IT" i="1">
                <a:latin typeface="Verdana" panose="020B0604030504040204" pitchFamily="34" charset="0"/>
              </a:rPr>
              <a:t>*Cardiovascular disease (CVD) Coronary heart disease (CHD)</a:t>
            </a:r>
            <a:endParaRPr lang="it-IT" altLang="it-IT" i="1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>
            <a:extLst>
              <a:ext uri="{FF2B5EF4-FFF2-40B4-BE49-F238E27FC236}">
                <a16:creationId xmlns:a16="http://schemas.microsoft.com/office/drawing/2014/main" id="{11C5C8C8-BE07-4532-BD97-D731188598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1139825"/>
          </a:xfrm>
        </p:spPr>
        <p:txBody>
          <a:bodyPr/>
          <a:lstStyle/>
          <a:p>
            <a:r>
              <a:rPr lang="it-IT" altLang="it-IT"/>
              <a:t>Insulino resistenza</a:t>
            </a:r>
          </a:p>
        </p:txBody>
      </p:sp>
      <p:sp>
        <p:nvSpPr>
          <p:cNvPr id="485379" name="Rectangle 3">
            <a:extLst>
              <a:ext uri="{FF2B5EF4-FFF2-40B4-BE49-F238E27FC236}">
                <a16:creationId xmlns:a16="http://schemas.microsoft.com/office/drawing/2014/main" id="{2FF88CEC-F67C-40BA-BAF4-C715D2E030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9403" y="1125538"/>
            <a:ext cx="8871397" cy="54673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2800" dirty="0">
                <a:solidFill>
                  <a:srgbClr val="FFCC99"/>
                </a:solidFill>
              </a:rPr>
              <a:t>è uno stato metabolico caratterizzato da una </a:t>
            </a:r>
            <a:r>
              <a:rPr lang="it-IT" altLang="it-IT" sz="2800" b="1" dirty="0">
                <a:solidFill>
                  <a:schemeClr val="hlink"/>
                </a:solidFill>
              </a:rPr>
              <a:t>diminuzione della normale risposta degli organi bersaglio</a:t>
            </a:r>
            <a:r>
              <a:rPr lang="it-IT" altLang="it-IT" sz="2800" dirty="0">
                <a:solidFill>
                  <a:srgbClr val="FFCC99"/>
                </a:solidFill>
              </a:rPr>
              <a:t> alle concentrazioni fisiologiche dell’ormone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it-IT" altLang="it-IT" sz="2800" dirty="0">
              <a:solidFill>
                <a:srgbClr val="FFCC99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2800" dirty="0">
                <a:solidFill>
                  <a:schemeClr val="folHlink"/>
                </a:solidFill>
              </a:rPr>
              <a:t>ha una </a:t>
            </a:r>
            <a:r>
              <a:rPr lang="it-IT" altLang="it-IT" sz="2800" b="1" dirty="0">
                <a:solidFill>
                  <a:srgbClr val="FFFF66"/>
                </a:solidFill>
              </a:rPr>
              <a:t>base genetica</a:t>
            </a:r>
            <a:r>
              <a:rPr lang="it-IT" altLang="it-IT" sz="2800" dirty="0">
                <a:solidFill>
                  <a:schemeClr val="folHlink"/>
                </a:solidFill>
              </a:rPr>
              <a:t> che viene attivata da </a:t>
            </a:r>
            <a:r>
              <a:rPr lang="it-IT" altLang="it-IT" sz="2800" b="1" dirty="0">
                <a:solidFill>
                  <a:srgbClr val="FFFF66"/>
                </a:solidFill>
              </a:rPr>
              <a:t>fattori ambientali</a:t>
            </a:r>
            <a:r>
              <a:rPr lang="it-IT" altLang="it-IT" sz="2800" dirty="0">
                <a:solidFill>
                  <a:schemeClr val="folHlink"/>
                </a:solidFill>
              </a:rPr>
              <a:t> quali sovrappeso, obesità centrale, dieta iperlipidica, scarsa attività fisica, fumo, farmaci (glucocorticoidi, diuretici tiazidici, betabloccanti)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0BDD5F-7565-4130-A27C-05E6D936E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GRASSO  ADDOMINALE        RESISTENZA ALL’INSULINA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324533-B044-4F3C-B77C-B6891FC7F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404723" cy="4553944"/>
          </a:xfrm>
        </p:spPr>
        <p:txBody>
          <a:bodyPr/>
          <a:lstStyle/>
          <a:p>
            <a:r>
              <a:rPr lang="it-IT" b="1" dirty="0"/>
              <a:t>STERILITA’ MASCHILE/DISFUNZIONE  ERETTILE</a:t>
            </a:r>
          </a:p>
          <a:p>
            <a:r>
              <a:rPr lang="it-IT" b="1" dirty="0"/>
              <a:t>OVAIO  MICROPOLICISTICO</a:t>
            </a:r>
          </a:p>
          <a:p>
            <a:r>
              <a:rPr lang="it-IT" sz="2800" b="1" dirty="0">
                <a:highlight>
                  <a:srgbClr val="FF0000"/>
                </a:highlight>
              </a:rPr>
              <a:t>MALATTIE  NEURODEGENERATIVE </a:t>
            </a:r>
          </a:p>
          <a:p>
            <a:r>
              <a:rPr lang="it-IT" b="1" dirty="0"/>
              <a:t>INVECCHIAMENTO PRECOCE </a:t>
            </a:r>
          </a:p>
          <a:p>
            <a:r>
              <a:rPr lang="it-IT" b="1" dirty="0"/>
              <a:t>MALATTIE  VASCOLARI</a:t>
            </a:r>
          </a:p>
          <a:p>
            <a:r>
              <a:rPr lang="it-IT" b="1" dirty="0"/>
              <a:t>ARTRITE</a:t>
            </a:r>
          </a:p>
          <a:p>
            <a:endParaRPr lang="it-IT" dirty="0"/>
          </a:p>
          <a:p>
            <a:endParaRPr lang="it-IT" dirty="0"/>
          </a:p>
          <a:p>
            <a:r>
              <a:rPr lang="it-IT" sz="2800" dirty="0"/>
              <a:t>AUMENTO  DELL’ETA’ BIOLOGICA             RIDOTTA DURATA  DELLA  VITA</a:t>
            </a:r>
          </a:p>
          <a:p>
            <a:endParaRPr lang="it-IT" dirty="0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B3748B50-504A-45EB-B24B-0D038C594B7B}"/>
              </a:ext>
            </a:extLst>
          </p:cNvPr>
          <p:cNvSpPr/>
          <p:nvPr/>
        </p:nvSpPr>
        <p:spPr>
          <a:xfrm>
            <a:off x="7160653" y="668351"/>
            <a:ext cx="69545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>
            <a:extLst>
              <a:ext uri="{FF2B5EF4-FFF2-40B4-BE49-F238E27FC236}">
                <a16:creationId xmlns:a16="http://schemas.microsoft.com/office/drawing/2014/main" id="{1ED1ED24-AAA8-43B5-9444-685A1A2ADA83}"/>
              </a:ext>
            </a:extLst>
          </p:cNvPr>
          <p:cNvSpPr/>
          <p:nvPr/>
        </p:nvSpPr>
        <p:spPr>
          <a:xfrm rot="10800000" flipH="1" flipV="1">
            <a:off x="5673550" y="4418879"/>
            <a:ext cx="542199" cy="8113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7372DC4E-284E-4E97-8787-C358B8A73219}"/>
              </a:ext>
            </a:extLst>
          </p:cNvPr>
          <p:cNvSpPr/>
          <p:nvPr/>
        </p:nvSpPr>
        <p:spPr>
          <a:xfrm rot="5400000" flipH="1" flipV="1">
            <a:off x="7657773" y="5458642"/>
            <a:ext cx="445750" cy="7361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8837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0B4E17-73B1-4B6D-B01E-138B5E12F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OBIETTIVI DELLA  PRESENTAZIONE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46A6A9-AACF-4B6A-912D-81CEF9FA9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PERCHE’ PARLARE  DI  SINDROME METABOLICA  - SMET- </a:t>
            </a:r>
          </a:p>
          <a:p>
            <a:r>
              <a:rPr lang="it-IT" b="1" dirty="0"/>
              <a:t>PAZIENTE « METABOLICO»</a:t>
            </a:r>
          </a:p>
          <a:p>
            <a:r>
              <a:rPr lang="it-IT" b="1" dirty="0"/>
              <a:t>SMET  E  CANCRO </a:t>
            </a:r>
          </a:p>
          <a:p>
            <a:r>
              <a:rPr lang="it-IT" b="1" dirty="0"/>
              <a:t>SMET CANCRO  E  CUORE</a:t>
            </a:r>
          </a:p>
          <a:p>
            <a:r>
              <a:rPr lang="it-IT" b="1" dirty="0"/>
              <a:t>DUE  PREVENZIONI  IN  UNA </a:t>
            </a:r>
          </a:p>
          <a:p>
            <a:r>
              <a:rPr lang="it-IT" b="1" dirty="0"/>
              <a:t>IMPORTANZA  DELLA  SMET NELLA TERAPIA  DELLE  MALATTIE  CARDIOVASCOLARI</a:t>
            </a:r>
          </a:p>
          <a:p>
            <a:r>
              <a:rPr lang="it-IT" b="1" dirty="0"/>
              <a:t>IL DOWNSTAGING DELLA  SINDROME  METABOLICA </a:t>
            </a:r>
          </a:p>
        </p:txBody>
      </p:sp>
    </p:spTree>
    <p:extLst>
      <p:ext uri="{BB962C8B-B14F-4D97-AF65-F5344CB8AC3E}">
        <p14:creationId xmlns:p14="http://schemas.microsoft.com/office/powerpoint/2010/main" val="3557221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Oval 2">
            <a:extLst>
              <a:ext uri="{FF2B5EF4-FFF2-40B4-BE49-F238E27FC236}">
                <a16:creationId xmlns:a16="http://schemas.microsoft.com/office/drawing/2014/main" id="{1D865518-2E13-4F37-B607-4B23CB14D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3" y="692151"/>
            <a:ext cx="2951162" cy="2449513"/>
          </a:xfrm>
          <a:prstGeom prst="ellipse">
            <a:avLst/>
          </a:prstGeom>
          <a:solidFill>
            <a:srgbClr val="FFFDA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Diabete</a:t>
            </a:r>
          </a:p>
        </p:txBody>
      </p:sp>
      <p:sp>
        <p:nvSpPr>
          <p:cNvPr id="492547" name="Oval 3">
            <a:extLst>
              <a:ext uri="{FF2B5EF4-FFF2-40B4-BE49-F238E27FC236}">
                <a16:creationId xmlns:a16="http://schemas.microsoft.com/office/drawing/2014/main" id="{1298DB0E-9836-4FB9-80FF-173CB2C06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3" y="3860801"/>
            <a:ext cx="2951162" cy="244792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Infarto</a:t>
            </a:r>
          </a:p>
        </p:txBody>
      </p:sp>
      <p:sp>
        <p:nvSpPr>
          <p:cNvPr id="492548" name="Oval 4">
            <a:extLst>
              <a:ext uri="{FF2B5EF4-FFF2-40B4-BE49-F238E27FC236}">
                <a16:creationId xmlns:a16="http://schemas.microsoft.com/office/drawing/2014/main" id="{0FDE1B81-67B3-47FA-B10D-63B96F49A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6" y="692151"/>
            <a:ext cx="3095625" cy="244951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Cancro</a:t>
            </a:r>
          </a:p>
        </p:txBody>
      </p:sp>
      <p:sp>
        <p:nvSpPr>
          <p:cNvPr id="492549" name="Oval 5">
            <a:extLst>
              <a:ext uri="{FF2B5EF4-FFF2-40B4-BE49-F238E27FC236}">
                <a16:creationId xmlns:a16="http://schemas.microsoft.com/office/drawing/2014/main" id="{C29EE9AF-3434-4AD6-A097-D79B04817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6" y="3860801"/>
            <a:ext cx="3095625" cy="2493963"/>
          </a:xfrm>
          <a:prstGeom prst="ellipse">
            <a:avLst/>
          </a:prstGeom>
          <a:solidFill>
            <a:srgbClr val="FFFDA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Ipertensione</a:t>
            </a:r>
          </a:p>
        </p:txBody>
      </p:sp>
      <p:sp>
        <p:nvSpPr>
          <p:cNvPr id="492550" name="Oval 6">
            <a:extLst>
              <a:ext uri="{FF2B5EF4-FFF2-40B4-BE49-F238E27FC236}">
                <a16:creationId xmlns:a16="http://schemas.microsoft.com/office/drawing/2014/main" id="{C8B4E768-02F7-4C60-998F-1552BE073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1" y="2263776"/>
            <a:ext cx="2951163" cy="2449513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Obesità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9" name="Rectangle 3">
            <a:extLst>
              <a:ext uri="{FF2B5EF4-FFF2-40B4-BE49-F238E27FC236}">
                <a16:creationId xmlns:a16="http://schemas.microsoft.com/office/drawing/2014/main" id="{8140EA0F-55E2-46BA-B42F-81AF890AE4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32069" y="1706127"/>
            <a:ext cx="9060001" cy="344574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it-IT" altLang="it-IT" sz="5400" dirty="0">
                <a:solidFill>
                  <a:srgbClr val="FFCC99"/>
                </a:solidFill>
              </a:rPr>
              <a:t>Un concetto moderno </a:t>
            </a:r>
          </a:p>
          <a:p>
            <a:pPr marL="0" indent="0" algn="ctr">
              <a:buNone/>
            </a:pPr>
            <a:r>
              <a:rPr lang="it-IT" altLang="it-IT" sz="5400" dirty="0">
                <a:solidFill>
                  <a:srgbClr val="FFCC99"/>
                </a:solidFill>
              </a:rPr>
              <a:t>con radici antiche</a:t>
            </a:r>
          </a:p>
          <a:p>
            <a:pPr marL="0" indent="0" algn="ctr">
              <a:buNone/>
            </a:pPr>
            <a:endParaRPr lang="it-IT" altLang="it-IT" sz="5400" dirty="0">
              <a:solidFill>
                <a:srgbClr val="FFCC99"/>
              </a:solidFill>
            </a:endParaRPr>
          </a:p>
          <a:p>
            <a:pPr marL="0" indent="0" algn="ctr">
              <a:buNone/>
            </a:pPr>
            <a:r>
              <a:rPr lang="it-IT" altLang="it-IT" sz="5400" dirty="0">
                <a:solidFill>
                  <a:srgbClr val="FFCC99"/>
                </a:solidFill>
              </a:rPr>
              <a:t>MODELLO DI  </a:t>
            </a:r>
            <a:r>
              <a:rPr lang="it-IT" altLang="it-IT" sz="5800" b="1" dirty="0">
                <a:solidFill>
                  <a:srgbClr val="FFCC99"/>
                </a:solidFill>
                <a:highlight>
                  <a:srgbClr val="FF0000"/>
                </a:highlight>
              </a:rPr>
              <a:t>EPIGENETICA !!!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>
            <a:extLst>
              <a:ext uri="{FF2B5EF4-FFF2-40B4-BE49-F238E27FC236}">
                <a16:creationId xmlns:a16="http://schemas.microsoft.com/office/drawing/2014/main" id="{EAC97A2F-011F-4F58-90A8-B904385FD5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4825" y="277814"/>
            <a:ext cx="8642350" cy="1139825"/>
          </a:xfrm>
        </p:spPr>
        <p:txBody>
          <a:bodyPr/>
          <a:lstStyle/>
          <a:p>
            <a:r>
              <a:rPr lang="it-IT" altLang="it-IT"/>
              <a:t>BMI : Indice di massa corporea</a:t>
            </a:r>
          </a:p>
        </p:txBody>
      </p:sp>
      <p:sp>
        <p:nvSpPr>
          <p:cNvPr id="478211" name="Rectangle 3">
            <a:extLst>
              <a:ext uri="{FF2B5EF4-FFF2-40B4-BE49-F238E27FC236}">
                <a16:creationId xmlns:a16="http://schemas.microsoft.com/office/drawing/2014/main" id="{04F9212E-83E7-44C8-A357-F0F55C0BF4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820738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b="1">
                <a:solidFill>
                  <a:schemeClr val="hlink"/>
                </a:solidFill>
              </a:rPr>
              <a:t>Peso in Kg/altezza in metri al quadrato</a:t>
            </a:r>
          </a:p>
        </p:txBody>
      </p:sp>
      <p:sp>
        <p:nvSpPr>
          <p:cNvPr id="478212" name="Text Box 4">
            <a:extLst>
              <a:ext uri="{FF2B5EF4-FFF2-40B4-BE49-F238E27FC236}">
                <a16:creationId xmlns:a16="http://schemas.microsoft.com/office/drawing/2014/main" id="{B37EA10B-4ED2-497D-A1D9-1705D35FA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6" y="3429000"/>
            <a:ext cx="8785225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tra </a:t>
            </a:r>
            <a:r>
              <a:rPr lang="it-IT" altLang="it-IT" sz="36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18,5</a:t>
            </a:r>
            <a:r>
              <a:rPr lang="it-IT" altLang="it-IT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e </a:t>
            </a:r>
            <a:r>
              <a:rPr lang="it-IT" altLang="it-IT" sz="36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24,9</a:t>
            </a:r>
            <a:r>
              <a:rPr lang="it-IT" altLang="it-IT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			</a:t>
            </a:r>
            <a:r>
              <a:rPr lang="it-IT" altLang="it-IT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normale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tra </a:t>
            </a:r>
            <a:r>
              <a:rPr lang="it-IT" altLang="it-IT" sz="36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25</a:t>
            </a:r>
            <a:r>
              <a:rPr lang="it-IT" altLang="it-IT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e </a:t>
            </a:r>
            <a:r>
              <a:rPr lang="it-IT" altLang="it-IT" sz="36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29,9</a:t>
            </a:r>
            <a:r>
              <a:rPr lang="it-IT" altLang="it-IT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			</a:t>
            </a:r>
            <a:r>
              <a:rPr lang="it-IT" altLang="it-IT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sovrappeso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tra </a:t>
            </a:r>
            <a:r>
              <a:rPr lang="it-IT" altLang="it-IT" sz="36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30</a:t>
            </a:r>
            <a:r>
              <a:rPr lang="it-IT" altLang="it-IT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e </a:t>
            </a:r>
            <a:r>
              <a:rPr lang="it-IT" altLang="it-IT" sz="36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39,9</a:t>
            </a:r>
            <a:r>
              <a:rPr lang="it-IT" altLang="it-IT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			</a:t>
            </a:r>
            <a:r>
              <a:rPr lang="it-IT" altLang="it-IT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obeso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3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&gt; di</a:t>
            </a:r>
            <a:r>
              <a:rPr lang="it-IT" altLang="it-IT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it-IT" altLang="it-IT" sz="36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40</a:t>
            </a:r>
            <a:r>
              <a:rPr lang="it-IT" altLang="it-IT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					obesità grave</a:t>
            </a:r>
          </a:p>
        </p:txBody>
      </p:sp>
      <p:sp>
        <p:nvSpPr>
          <p:cNvPr id="478213" name="AutoShape 5">
            <a:extLst>
              <a:ext uri="{FF2B5EF4-FFF2-40B4-BE49-F238E27FC236}">
                <a16:creationId xmlns:a16="http://schemas.microsoft.com/office/drawing/2014/main" id="{C673EC73-F7AB-4E63-8FEB-5E8889EB7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4483894"/>
            <a:ext cx="1079500" cy="2159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274E0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78214" name="AutoShape 6">
            <a:extLst>
              <a:ext uri="{FF2B5EF4-FFF2-40B4-BE49-F238E27FC236}">
                <a16:creationId xmlns:a16="http://schemas.microsoft.com/office/drawing/2014/main" id="{00F376E3-9780-40F5-8B05-67B68DB61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5297091"/>
            <a:ext cx="1079500" cy="2159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274E0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IT" altLang="it-IT">
              <a:latin typeface="Verdana" panose="020B0604030504040204" pitchFamily="34" charset="0"/>
            </a:endParaRPr>
          </a:p>
        </p:txBody>
      </p:sp>
      <p:sp>
        <p:nvSpPr>
          <p:cNvPr id="478215" name="AutoShape 7">
            <a:extLst>
              <a:ext uri="{FF2B5EF4-FFF2-40B4-BE49-F238E27FC236}">
                <a16:creationId xmlns:a16="http://schemas.microsoft.com/office/drawing/2014/main" id="{1771D962-8806-464A-BE84-C097D84BC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4813" y="3671094"/>
            <a:ext cx="1079500" cy="2159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274E0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78216" name="AutoShape 8">
            <a:extLst>
              <a:ext uri="{FF2B5EF4-FFF2-40B4-BE49-F238E27FC236}">
                <a16:creationId xmlns:a16="http://schemas.microsoft.com/office/drawing/2014/main" id="{D71AF8B8-EDC4-458F-911E-525F7799A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0" y="6112077"/>
            <a:ext cx="1079500" cy="2159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274E0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it-IT" altLang="it-IT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>
            <a:extLst>
              <a:ext uri="{FF2B5EF4-FFF2-40B4-BE49-F238E27FC236}">
                <a16:creationId xmlns:a16="http://schemas.microsoft.com/office/drawing/2014/main" id="{DA6C6599-4766-4233-9AFB-1910730225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1"/>
            <a:ext cx="8229600" cy="1139825"/>
          </a:xfrm>
        </p:spPr>
        <p:txBody>
          <a:bodyPr/>
          <a:lstStyle/>
          <a:p>
            <a:r>
              <a:rPr lang="it-IT" altLang="it-IT"/>
              <a:t>Obesità e Cancro</a:t>
            </a:r>
          </a:p>
        </p:txBody>
      </p:sp>
      <p:sp>
        <p:nvSpPr>
          <p:cNvPr id="488451" name="Rectangle 3">
            <a:extLst>
              <a:ext uri="{FF2B5EF4-FFF2-40B4-BE49-F238E27FC236}">
                <a16:creationId xmlns:a16="http://schemas.microsoft.com/office/drawing/2014/main" id="{A767933F-A671-4023-A9B3-A70DA25722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24050" y="1052514"/>
            <a:ext cx="8324850" cy="557688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it-IT" altLang="it-IT" sz="2800" dirty="0">
                <a:solidFill>
                  <a:srgbClr val="FFCC99"/>
                </a:solidFill>
              </a:rPr>
              <a:t>correlazione molto stretta anche tra </a:t>
            </a:r>
            <a:r>
              <a:rPr lang="it-IT" altLang="it-IT" sz="2800" b="1" dirty="0">
                <a:solidFill>
                  <a:srgbClr val="FF9966"/>
                </a:solidFill>
              </a:rPr>
              <a:t>obesità</a:t>
            </a:r>
            <a:r>
              <a:rPr lang="it-IT" altLang="it-IT" sz="2800" dirty="0">
                <a:solidFill>
                  <a:srgbClr val="FFCC99"/>
                </a:solidFill>
              </a:rPr>
              <a:t> e</a:t>
            </a:r>
            <a:r>
              <a:rPr lang="it-IT" altLang="it-IT" sz="2800" dirty="0">
                <a:solidFill>
                  <a:srgbClr val="FF9966"/>
                </a:solidFill>
              </a:rPr>
              <a:t> </a:t>
            </a:r>
            <a:r>
              <a:rPr lang="it-IT" altLang="it-IT" sz="2800" b="1" dirty="0">
                <a:solidFill>
                  <a:srgbClr val="FF9966"/>
                </a:solidFill>
              </a:rPr>
              <a:t>cancro</a:t>
            </a:r>
          </a:p>
          <a:p>
            <a:r>
              <a:rPr lang="it-IT" altLang="it-IT" sz="2800" dirty="0">
                <a:solidFill>
                  <a:srgbClr val="FFFDAF"/>
                </a:solidFill>
              </a:rPr>
              <a:t>per la donna</a:t>
            </a:r>
            <a:r>
              <a:rPr lang="it-IT" altLang="it-IT" sz="2800" dirty="0">
                <a:solidFill>
                  <a:schemeClr val="hlink"/>
                </a:solidFill>
              </a:rPr>
              <a:t>: tumore della vescica, del seno, della cervice uterina, dell'endometrio e delle ovaie</a:t>
            </a:r>
            <a:br>
              <a:rPr lang="it-IT" altLang="it-IT" sz="2800" dirty="0">
                <a:solidFill>
                  <a:schemeClr val="hlink"/>
                </a:solidFill>
              </a:rPr>
            </a:br>
            <a:endParaRPr lang="it-IT" altLang="it-IT" sz="2800" dirty="0">
              <a:solidFill>
                <a:schemeClr val="hlink"/>
              </a:solidFill>
            </a:endParaRPr>
          </a:p>
          <a:p>
            <a:r>
              <a:rPr lang="it-IT" altLang="it-IT" sz="2800" dirty="0">
                <a:solidFill>
                  <a:schemeClr val="folHlink"/>
                </a:solidFill>
              </a:rPr>
              <a:t>per l'uomo:</a:t>
            </a:r>
            <a:r>
              <a:rPr lang="it-IT" altLang="it-IT" sz="2800" dirty="0">
                <a:solidFill>
                  <a:srgbClr val="A3BFA4"/>
                </a:solidFill>
              </a:rPr>
              <a:t> incremento del rischio di tumore del colon e della prostata</a:t>
            </a:r>
            <a:br>
              <a:rPr lang="it-IT" altLang="it-IT" sz="2800" dirty="0">
                <a:solidFill>
                  <a:srgbClr val="A3BFA4"/>
                </a:solidFill>
              </a:rPr>
            </a:br>
            <a:endParaRPr lang="it-IT" altLang="it-IT" sz="2800" dirty="0">
              <a:solidFill>
                <a:srgbClr val="A3BFA4"/>
              </a:solidFill>
            </a:endParaRPr>
          </a:p>
          <a:p>
            <a:r>
              <a:rPr lang="it-IT" altLang="it-IT" sz="2800" dirty="0">
                <a:solidFill>
                  <a:schemeClr val="hlink"/>
                </a:solidFill>
              </a:rPr>
              <a:t> Sindrome metabolica           </a:t>
            </a:r>
            <a:r>
              <a:rPr lang="it-IT" altLang="it-IT" sz="2800" dirty="0">
                <a:solidFill>
                  <a:srgbClr val="FFFDAF"/>
                </a:solidFill>
              </a:rPr>
              <a:t>+++ adenomi colorettali</a:t>
            </a:r>
            <a:endParaRPr lang="it-IT" altLang="it-IT" sz="2800" dirty="0">
              <a:solidFill>
                <a:schemeClr val="hlink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it-IT" altLang="it-IT" sz="2800" dirty="0"/>
              <a:t>    			</a:t>
            </a:r>
          </a:p>
        </p:txBody>
      </p:sp>
      <p:sp>
        <p:nvSpPr>
          <p:cNvPr id="488452" name="Text Box 4">
            <a:extLst>
              <a:ext uri="{FF2B5EF4-FFF2-40B4-BE49-F238E27FC236}">
                <a16:creationId xmlns:a16="http://schemas.microsoft.com/office/drawing/2014/main" id="{B0ABAF94-14F3-427D-B2FD-81BC405C5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776" y="5164931"/>
            <a:ext cx="461922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				</a:t>
            </a:r>
          </a:p>
        </p:txBody>
      </p:sp>
      <p:sp>
        <p:nvSpPr>
          <p:cNvPr id="488455" name="AutoShape 7">
            <a:extLst>
              <a:ext uri="{FF2B5EF4-FFF2-40B4-BE49-F238E27FC236}">
                <a16:creationId xmlns:a16="http://schemas.microsoft.com/office/drawing/2014/main" id="{F8E23874-FCA1-4368-8D5B-C54917254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9474" y="4989512"/>
            <a:ext cx="936938" cy="358775"/>
          </a:xfrm>
          <a:prstGeom prst="rightArrow">
            <a:avLst>
              <a:gd name="adj1" fmla="val 50000"/>
              <a:gd name="adj2" fmla="val 1505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>
            <a:extLst>
              <a:ext uri="{FF2B5EF4-FFF2-40B4-BE49-F238E27FC236}">
                <a16:creationId xmlns:a16="http://schemas.microsoft.com/office/drawing/2014/main" id="{82AEE418-6AA4-4F87-9C5E-2FB0F983B8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Cancro e cuore</a:t>
            </a:r>
          </a:p>
        </p:txBody>
      </p:sp>
      <p:sp>
        <p:nvSpPr>
          <p:cNvPr id="496643" name="Rectangle 3">
            <a:extLst>
              <a:ext uri="{FF2B5EF4-FFF2-40B4-BE49-F238E27FC236}">
                <a16:creationId xmlns:a16="http://schemas.microsoft.com/office/drawing/2014/main" id="{D90A6E8B-4E08-420E-8661-6AB7E36EF2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4958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4400">
                <a:solidFill>
                  <a:srgbClr val="FF9966"/>
                </a:solidFill>
              </a:rPr>
              <a:t>Una battaglia comune!</a:t>
            </a:r>
            <a:r>
              <a:rPr lang="it-IT" altLang="it-IT" sz="6000"/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it-IT" altLang="it-IT" sz="60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it-IT" altLang="it-IT" sz="5400"/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4800">
                <a:solidFill>
                  <a:srgbClr val="FCFC84"/>
                </a:solidFill>
              </a:rPr>
              <a:t>curando il cuore  </a:t>
            </a:r>
            <a:br>
              <a:rPr lang="it-IT" altLang="it-IT" sz="4800">
                <a:solidFill>
                  <a:srgbClr val="FCFC84"/>
                </a:solidFill>
              </a:rPr>
            </a:br>
            <a:r>
              <a:rPr lang="it-IT" altLang="it-IT" sz="4800">
                <a:solidFill>
                  <a:srgbClr val="FCFC84"/>
                </a:solidFill>
              </a:rPr>
              <a:t>previeni  il  cancro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7644"/>
            <a:ext cx="10779617" cy="5064597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ClrTx/>
            </a:pPr>
            <a:r>
              <a:rPr lang="it-IT" sz="2800" dirty="0"/>
              <a:t>Alimentazione controllata, ipocalorica e iposodica</a:t>
            </a:r>
          </a:p>
          <a:p>
            <a:pPr marL="457200" indent="-457200">
              <a:buClrTx/>
            </a:pPr>
            <a:r>
              <a:rPr lang="it-IT" sz="2800" dirty="0"/>
              <a:t>Ridurre grassi animali, trans idrogenati insaturi</a:t>
            </a:r>
          </a:p>
          <a:p>
            <a:pPr marL="457200" indent="-457200">
              <a:buClrTx/>
            </a:pPr>
            <a:r>
              <a:rPr lang="it-IT" sz="2800" dirty="0"/>
              <a:t>Consumare 25-30 g di fibre/die, probiotici e prebiotici </a:t>
            </a:r>
            <a:r>
              <a:rPr lang="it-IT" sz="2800" dirty="0" err="1"/>
              <a:t>supplementati</a:t>
            </a:r>
            <a:r>
              <a:rPr lang="it-IT" sz="2800" dirty="0"/>
              <a:t> con </a:t>
            </a:r>
            <a:r>
              <a:rPr lang="it-IT" sz="2800" b="1" dirty="0" err="1"/>
              <a:t>Vit</a:t>
            </a:r>
            <a:r>
              <a:rPr lang="it-IT" sz="2800" b="1" dirty="0"/>
              <a:t>. D</a:t>
            </a:r>
          </a:p>
          <a:p>
            <a:pPr marL="457200" indent="-457200">
              <a:buClrTx/>
            </a:pPr>
            <a:r>
              <a:rPr lang="it-IT" sz="2800" dirty="0"/>
              <a:t>Molta acqua e 5 porzioni di frutta e verdura ad elevato indice </a:t>
            </a:r>
            <a:r>
              <a:rPr lang="it-IT" sz="2800" b="1" dirty="0"/>
              <a:t>ORAC-</a:t>
            </a:r>
            <a:r>
              <a:rPr lang="it-IT" b="1" dirty="0"/>
              <a:t>OXYGEN RADICAL ABSORBANCE CAPACITY</a:t>
            </a:r>
          </a:p>
          <a:p>
            <a:pPr marL="457200" indent="-457200">
              <a:buClrTx/>
            </a:pPr>
            <a:r>
              <a:rPr lang="it-IT" sz="2800" b="1" dirty="0" err="1"/>
              <a:t>Curcumina+pepe</a:t>
            </a:r>
            <a:r>
              <a:rPr lang="it-IT" sz="2800" b="1" dirty="0"/>
              <a:t> nero</a:t>
            </a:r>
            <a:r>
              <a:rPr lang="it-IT" sz="2800" dirty="0"/>
              <a:t>, allicina, selenio, </a:t>
            </a:r>
            <a:r>
              <a:rPr lang="it-IT" sz="2800" dirty="0" err="1"/>
              <a:t>ac</a:t>
            </a:r>
            <a:r>
              <a:rPr lang="it-IT" sz="2800" dirty="0"/>
              <a:t>. Folico, </a:t>
            </a:r>
            <a:r>
              <a:rPr lang="it-IT" sz="2800" dirty="0" err="1"/>
              <a:t>silibina</a:t>
            </a:r>
            <a:r>
              <a:rPr lang="it-IT" sz="2800" dirty="0"/>
              <a:t>, </a:t>
            </a:r>
            <a:r>
              <a:rPr lang="it-IT" sz="2800" dirty="0" err="1"/>
              <a:t>Vit</a:t>
            </a:r>
            <a:r>
              <a:rPr lang="it-IT" sz="2800" dirty="0"/>
              <a:t>. E e luteolina</a:t>
            </a:r>
          </a:p>
          <a:p>
            <a:pPr marL="457200" indent="-457200">
              <a:buClrTx/>
            </a:pPr>
            <a:r>
              <a:rPr lang="it-IT" sz="2800" dirty="0"/>
              <a:t>Calcio, </a:t>
            </a:r>
            <a:r>
              <a:rPr lang="it-IT" sz="2800" dirty="0" err="1"/>
              <a:t>Vit</a:t>
            </a:r>
            <a:r>
              <a:rPr lang="it-IT" sz="2800" dirty="0"/>
              <a:t>. D e Omega 3</a:t>
            </a:r>
          </a:p>
          <a:p>
            <a:pPr marL="457200" indent="-457200">
              <a:buClrTx/>
            </a:pPr>
            <a:r>
              <a:rPr lang="it-IT" sz="2800" dirty="0"/>
              <a:t>Esercizio fisico costante</a:t>
            </a:r>
          </a:p>
          <a:p>
            <a:pPr>
              <a:buClr>
                <a:schemeClr val="tx1"/>
              </a:buClr>
              <a:buFont typeface="Arial"/>
              <a:buChar char="•"/>
            </a:pPr>
            <a:endParaRPr lang="it-IT" dirty="0">
              <a:solidFill>
                <a:srgbClr val="000000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it-IT" dirty="0">
              <a:solidFill>
                <a:srgbClr val="000000"/>
              </a:solidFill>
            </a:endParaRPr>
          </a:p>
          <a:p>
            <a:pPr>
              <a:buClr>
                <a:schemeClr val="tx1"/>
              </a:buClr>
              <a:buFont typeface="Arial"/>
              <a:buChar char="•"/>
            </a:pPr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53792" y="265760"/>
            <a:ext cx="986090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800" dirty="0">
                <a:solidFill>
                  <a:srgbClr val="FFC000"/>
                </a:solidFill>
              </a:rPr>
              <a:t>Sindrome Metabolica (</a:t>
            </a:r>
            <a:r>
              <a:rPr lang="it-IT" sz="3800" dirty="0" err="1">
                <a:solidFill>
                  <a:srgbClr val="FFC000"/>
                </a:solidFill>
              </a:rPr>
              <a:t>SMet</a:t>
            </a:r>
            <a:r>
              <a:rPr lang="it-IT" sz="3800" dirty="0">
                <a:solidFill>
                  <a:srgbClr val="FFC000"/>
                </a:solidFill>
              </a:rPr>
              <a:t>) -</a:t>
            </a:r>
          </a:p>
          <a:p>
            <a:r>
              <a:rPr lang="it-IT" sz="3800" dirty="0">
                <a:solidFill>
                  <a:srgbClr val="FFC000"/>
                </a:solidFill>
              </a:rPr>
              <a:t>strategie </a:t>
            </a:r>
            <a:r>
              <a:rPr lang="it-IT" sz="3800" dirty="0" err="1">
                <a:solidFill>
                  <a:srgbClr val="FFC000"/>
                </a:solidFill>
              </a:rPr>
              <a:t>downstaging</a:t>
            </a:r>
            <a:endParaRPr lang="it-IT" sz="3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004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225" y="160430"/>
            <a:ext cx="8591550" cy="58102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dirty="0">
                <a:latin typeface="Arial" charset="0"/>
              </a:rPr>
              <a:t>STILE DIETETICO</a:t>
            </a:r>
          </a:p>
        </p:txBody>
      </p:sp>
      <p:sp>
        <p:nvSpPr>
          <p:cNvPr id="605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82775" y="714376"/>
            <a:ext cx="8402638" cy="594677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it-IT" sz="2600" dirty="0" err="1">
                <a:latin typeface="Verdana" charset="0"/>
              </a:rPr>
              <a:t>Dall</a:t>
            </a:r>
            <a:r>
              <a:rPr lang="ja-JP" altLang="it-IT" sz="2600" dirty="0">
                <a:latin typeface="Verdana" charset="0"/>
              </a:rPr>
              <a:t>’</a:t>
            </a:r>
            <a:r>
              <a:rPr lang="it-IT" sz="2600" dirty="0">
                <a:latin typeface="Verdana" charset="0"/>
              </a:rPr>
              <a:t>età pediatrica</a:t>
            </a:r>
          </a:p>
          <a:p>
            <a:pPr eaLnBrk="1" hangingPunct="1">
              <a:lnSpc>
                <a:spcPct val="90000"/>
              </a:lnSpc>
            </a:pPr>
            <a:r>
              <a:rPr lang="it-IT" sz="2600" dirty="0">
                <a:solidFill>
                  <a:schemeClr val="accent2"/>
                </a:solidFill>
                <a:latin typeface="Verdana" charset="0"/>
              </a:rPr>
              <a:t>Quantità – qualità</a:t>
            </a:r>
          </a:p>
          <a:p>
            <a:pPr eaLnBrk="1" hangingPunct="1">
              <a:lnSpc>
                <a:spcPct val="90000"/>
              </a:lnSpc>
            </a:pPr>
            <a:r>
              <a:rPr lang="it-IT" sz="2600" dirty="0">
                <a:latin typeface="Verdana" charset="0"/>
              </a:rPr>
              <a:t>Cottura – conservazione</a:t>
            </a:r>
          </a:p>
          <a:p>
            <a:pPr eaLnBrk="1" hangingPunct="1">
              <a:lnSpc>
                <a:spcPct val="90000"/>
              </a:lnSpc>
            </a:pPr>
            <a:r>
              <a:rPr lang="it-IT" sz="2600" dirty="0">
                <a:solidFill>
                  <a:srgbClr val="C0504D"/>
                </a:solidFill>
                <a:latin typeface="Verdana" charset="0"/>
              </a:rPr>
              <a:t>Modalità di </a:t>
            </a:r>
            <a:r>
              <a:rPr lang="ja-JP" altLang="it-IT" sz="2600" dirty="0">
                <a:solidFill>
                  <a:srgbClr val="C0504D"/>
                </a:solidFill>
                <a:latin typeface="Verdana" charset="0"/>
              </a:rPr>
              <a:t>“</a:t>
            </a:r>
            <a:r>
              <a:rPr lang="it-IT" sz="2600" dirty="0">
                <a:solidFill>
                  <a:srgbClr val="C0504D"/>
                </a:solidFill>
                <a:latin typeface="Verdana" charset="0"/>
              </a:rPr>
              <a:t>spesa</a:t>
            </a:r>
            <a:r>
              <a:rPr lang="ja-JP" altLang="it-IT" sz="2600" dirty="0">
                <a:solidFill>
                  <a:srgbClr val="C0504D"/>
                </a:solidFill>
                <a:latin typeface="Verdana" charset="0"/>
              </a:rPr>
              <a:t>”</a:t>
            </a:r>
            <a:r>
              <a:rPr lang="it-IT" sz="2600" dirty="0">
                <a:solidFill>
                  <a:srgbClr val="C0504D"/>
                </a:solidFill>
                <a:latin typeface="Verdana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it-IT" sz="2600" dirty="0">
                <a:latin typeface="Verdana" charset="0"/>
              </a:rPr>
              <a:t>Modalità di assunzione dei pasti </a:t>
            </a:r>
          </a:p>
          <a:p>
            <a:pPr eaLnBrk="1" hangingPunct="1">
              <a:lnSpc>
                <a:spcPct val="90000"/>
              </a:lnSpc>
            </a:pPr>
            <a:r>
              <a:rPr lang="it-IT" sz="2600" dirty="0">
                <a:solidFill>
                  <a:srgbClr val="C0504D"/>
                </a:solidFill>
                <a:latin typeface="Verdana" charset="0"/>
              </a:rPr>
              <a:t>Abbinamenti possibili, vietati, raccomandati</a:t>
            </a:r>
          </a:p>
          <a:p>
            <a:pPr eaLnBrk="1" hangingPunct="1">
              <a:lnSpc>
                <a:spcPct val="90000"/>
              </a:lnSpc>
            </a:pPr>
            <a:r>
              <a:rPr lang="it-IT" sz="2600" dirty="0">
                <a:latin typeface="Verdana" charset="0"/>
              </a:rPr>
              <a:t>Igiene e sicurezza alimentare</a:t>
            </a:r>
          </a:p>
          <a:p>
            <a:pPr eaLnBrk="1" hangingPunct="1">
              <a:lnSpc>
                <a:spcPct val="90000"/>
              </a:lnSpc>
            </a:pPr>
            <a:r>
              <a:rPr lang="it-IT" sz="2600" dirty="0">
                <a:solidFill>
                  <a:srgbClr val="C0504D"/>
                </a:solidFill>
                <a:latin typeface="Verdana" charset="0"/>
              </a:rPr>
              <a:t>Stagionalità</a:t>
            </a:r>
          </a:p>
          <a:p>
            <a:pPr eaLnBrk="1" hangingPunct="1">
              <a:lnSpc>
                <a:spcPct val="90000"/>
              </a:lnSpc>
            </a:pPr>
            <a:r>
              <a:rPr lang="it-IT" sz="2600" dirty="0">
                <a:latin typeface="Verdana" charset="0"/>
              </a:rPr>
              <a:t>Costanza – continuità – perseveranza</a:t>
            </a:r>
          </a:p>
          <a:p>
            <a:pPr eaLnBrk="1" hangingPunct="1">
              <a:lnSpc>
                <a:spcPct val="90000"/>
              </a:lnSpc>
            </a:pPr>
            <a:r>
              <a:rPr lang="it-IT" sz="2600" dirty="0">
                <a:solidFill>
                  <a:srgbClr val="C0504D"/>
                </a:solidFill>
                <a:latin typeface="Verdana" charset="0"/>
              </a:rPr>
              <a:t>Educazione alimentare – valutazione sensoriale – corretta informazione – buona comunicazione</a:t>
            </a:r>
          </a:p>
          <a:p>
            <a:pPr eaLnBrk="1" hangingPunct="1">
              <a:lnSpc>
                <a:spcPct val="90000"/>
              </a:lnSpc>
            </a:pPr>
            <a:r>
              <a:rPr lang="it-IT" sz="2600" dirty="0">
                <a:latin typeface="Verdana" charset="0"/>
              </a:rPr>
              <a:t>Coscienza alimentare – Etica </a:t>
            </a:r>
            <a:r>
              <a:rPr lang="it-IT" sz="2600" dirty="0" err="1">
                <a:latin typeface="Verdana" charset="0"/>
              </a:rPr>
              <a:t>dell</a:t>
            </a:r>
            <a:r>
              <a:rPr lang="ja-JP" altLang="it-IT" sz="2600" dirty="0">
                <a:latin typeface="Verdana" charset="0"/>
              </a:rPr>
              <a:t>’</a:t>
            </a:r>
            <a:r>
              <a:rPr lang="it-IT" sz="2600" dirty="0" err="1">
                <a:latin typeface="Verdana" charset="0"/>
              </a:rPr>
              <a:t>aliment</a:t>
            </a:r>
            <a:r>
              <a:rPr lang="it-IT" sz="2600" dirty="0">
                <a:latin typeface="Verdana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it-IT" sz="2600" dirty="0" err="1">
                <a:solidFill>
                  <a:srgbClr val="C0504D"/>
                </a:solidFill>
                <a:latin typeface="Verdana" charset="0"/>
              </a:rPr>
              <a:t>Regionalità</a:t>
            </a:r>
            <a:r>
              <a:rPr lang="it-IT" sz="2600" dirty="0">
                <a:solidFill>
                  <a:srgbClr val="C0504D"/>
                </a:solidFill>
                <a:latin typeface="Verdana" charset="0"/>
              </a:rPr>
              <a:t>-filiera corta –km 0 -</a:t>
            </a:r>
          </a:p>
        </p:txBody>
      </p:sp>
    </p:spTree>
    <p:extLst>
      <p:ext uri="{BB962C8B-B14F-4D97-AF65-F5344CB8AC3E}">
        <p14:creationId xmlns:p14="http://schemas.microsoft.com/office/powerpoint/2010/main" val="3458003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>
                <a:latin typeface="Arial" charset="0"/>
              </a:rPr>
              <a:t>LE 4 </a:t>
            </a:r>
            <a:r>
              <a:rPr lang="it-IT" dirty="0" err="1">
                <a:latin typeface="Arial" charset="0"/>
              </a:rPr>
              <a:t>P</a:t>
            </a:r>
            <a:endParaRPr lang="it-IT" dirty="0">
              <a:latin typeface="Arial" charset="0"/>
            </a:endParaRPr>
          </a:p>
        </p:txBody>
      </p:sp>
      <p:sp>
        <p:nvSpPr>
          <p:cNvPr id="67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600201"/>
            <a:ext cx="8229600" cy="4530725"/>
          </a:xfrm>
          <a:prstGeom prst="rect">
            <a:avLst/>
          </a:prstGeom>
        </p:spPr>
        <p:txBody>
          <a:bodyPr/>
          <a:lstStyle/>
          <a:p>
            <a:pPr marL="685800" indent="-685800">
              <a:lnSpc>
                <a:spcPct val="80000"/>
              </a:lnSpc>
            </a:pPr>
            <a:endParaRPr lang="it-IT" sz="5400" dirty="0">
              <a:solidFill>
                <a:srgbClr val="FFFF00"/>
              </a:solidFill>
            </a:endParaRPr>
          </a:p>
          <a:p>
            <a:pPr marL="685800" indent="-685800">
              <a:lnSpc>
                <a:spcPct val="80000"/>
              </a:lnSpc>
            </a:pPr>
            <a:r>
              <a:rPr lang="it-IT" sz="5400" dirty="0"/>
              <a:t>P</a:t>
            </a:r>
            <a:r>
              <a:rPr lang="it-IT" sz="5400" dirty="0">
                <a:solidFill>
                  <a:schemeClr val="accent1"/>
                </a:solidFill>
              </a:rPr>
              <a:t>eso</a:t>
            </a:r>
          </a:p>
          <a:p>
            <a:pPr marL="685800" indent="-685800">
              <a:lnSpc>
                <a:spcPct val="80000"/>
              </a:lnSpc>
            </a:pPr>
            <a:r>
              <a:rPr lang="it-IT" sz="5400" dirty="0"/>
              <a:t>P</a:t>
            </a:r>
            <a:r>
              <a:rPr lang="it-IT" sz="5400" dirty="0">
                <a:solidFill>
                  <a:srgbClr val="4F81BD"/>
                </a:solidFill>
              </a:rPr>
              <a:t>ressione</a:t>
            </a:r>
          </a:p>
          <a:p>
            <a:pPr marL="685800" indent="-685800">
              <a:lnSpc>
                <a:spcPct val="80000"/>
              </a:lnSpc>
            </a:pPr>
            <a:r>
              <a:rPr lang="it-IT" sz="5400" dirty="0"/>
              <a:t>P</a:t>
            </a:r>
            <a:r>
              <a:rPr lang="it-IT" sz="5400" dirty="0">
                <a:solidFill>
                  <a:srgbClr val="4F81BD"/>
                </a:solidFill>
              </a:rPr>
              <a:t>assi-100x50</a:t>
            </a:r>
          </a:p>
          <a:p>
            <a:pPr marL="685800" indent="-685800">
              <a:lnSpc>
                <a:spcPct val="80000"/>
              </a:lnSpc>
            </a:pPr>
            <a:r>
              <a:rPr lang="it-IT" sz="5400" dirty="0"/>
              <a:t>P</a:t>
            </a:r>
            <a:r>
              <a:rPr lang="it-IT" sz="5400" dirty="0">
                <a:solidFill>
                  <a:srgbClr val="4F81BD"/>
                </a:solidFill>
              </a:rPr>
              <a:t>ancia</a:t>
            </a:r>
          </a:p>
        </p:txBody>
      </p:sp>
    </p:spTree>
    <p:extLst>
      <p:ext uri="{BB962C8B-B14F-4D97-AF65-F5344CB8AC3E}">
        <p14:creationId xmlns:p14="http://schemas.microsoft.com/office/powerpoint/2010/main" val="2503244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145677"/>
            <a:ext cx="8229600" cy="664882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Arial" charset="0"/>
              </a:rPr>
              <a:t>STILE DI VITA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82590" y="908050"/>
            <a:ext cx="8531411" cy="584536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42925" indent="-365125">
              <a:lnSpc>
                <a:spcPct val="90000"/>
              </a:lnSpc>
              <a:buClr>
                <a:schemeClr val="accent2"/>
              </a:buClr>
              <a:buFont typeface="Wingdings" charset="0"/>
              <a:buChar char="q"/>
            </a:pPr>
            <a:r>
              <a:rPr lang="it-IT" sz="29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Alimentazione</a:t>
            </a:r>
          </a:p>
          <a:p>
            <a:pPr marL="542925" indent="-365125">
              <a:lnSpc>
                <a:spcPct val="90000"/>
              </a:lnSpc>
              <a:buClr>
                <a:schemeClr val="accent2"/>
              </a:buClr>
              <a:buFont typeface="Wingdings" charset="0"/>
              <a:buChar char="q"/>
            </a:pPr>
            <a:r>
              <a:rPr lang="it-IT" sz="29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Attività fisica</a:t>
            </a:r>
          </a:p>
          <a:p>
            <a:pPr marL="542925" indent="-365125">
              <a:lnSpc>
                <a:spcPct val="90000"/>
              </a:lnSpc>
              <a:buClr>
                <a:schemeClr val="accent2"/>
              </a:buClr>
              <a:buFont typeface="Wingdings" charset="0"/>
              <a:buChar char="q"/>
            </a:pPr>
            <a:r>
              <a:rPr lang="it-IT" sz="29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Attività intellettiva</a:t>
            </a:r>
          </a:p>
          <a:p>
            <a:pPr marL="542925" indent="-365125">
              <a:lnSpc>
                <a:spcPct val="90000"/>
              </a:lnSpc>
              <a:buClr>
                <a:schemeClr val="accent2"/>
              </a:buClr>
              <a:buFont typeface="Wingdings" charset="0"/>
              <a:buChar char="q"/>
            </a:pPr>
            <a:r>
              <a:rPr lang="it-IT" sz="29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Attività socio-culturale</a:t>
            </a:r>
          </a:p>
          <a:p>
            <a:pPr marL="542925" indent="-365125">
              <a:lnSpc>
                <a:spcPct val="90000"/>
              </a:lnSpc>
              <a:buClr>
                <a:schemeClr val="accent2"/>
              </a:buClr>
              <a:buFont typeface="Wingdings" charset="0"/>
              <a:buChar char="q"/>
            </a:pPr>
            <a:r>
              <a:rPr lang="it-IT" sz="29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Attività di volontariato e di solidarietà</a:t>
            </a:r>
          </a:p>
          <a:p>
            <a:pPr marL="542925" indent="-365125">
              <a:lnSpc>
                <a:spcPct val="90000"/>
              </a:lnSpc>
              <a:buClr>
                <a:schemeClr val="accent2"/>
              </a:buClr>
              <a:buFont typeface="Wingdings" charset="0"/>
              <a:buChar char="q"/>
            </a:pPr>
            <a:r>
              <a:rPr lang="it-IT" sz="29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Attività sessuale</a:t>
            </a:r>
          </a:p>
          <a:p>
            <a:pPr marL="542925" indent="-365125">
              <a:lnSpc>
                <a:spcPct val="90000"/>
              </a:lnSpc>
              <a:buClr>
                <a:schemeClr val="accent2"/>
              </a:buClr>
              <a:buFont typeface="Wingdings" charset="0"/>
              <a:buChar char="q"/>
            </a:pPr>
            <a:r>
              <a:rPr lang="it-IT" sz="29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No fumo, poco alcool, tanta acqua</a:t>
            </a:r>
          </a:p>
          <a:p>
            <a:pPr marL="542925" indent="-365125">
              <a:lnSpc>
                <a:spcPct val="90000"/>
              </a:lnSpc>
              <a:buClr>
                <a:schemeClr val="accent2"/>
              </a:buClr>
              <a:buFont typeface="Wingdings" charset="0"/>
              <a:buChar char="q"/>
            </a:pPr>
            <a:r>
              <a:rPr lang="ja-JP" altLang="it-IT" sz="29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“</a:t>
            </a:r>
            <a:r>
              <a:rPr lang="it-IT" sz="29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Sana</a:t>
            </a:r>
            <a:r>
              <a:rPr lang="ja-JP" altLang="it-IT" sz="29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”</a:t>
            </a:r>
            <a:r>
              <a:rPr lang="it-IT" sz="29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Prevenzione (non ossessiva) - indagini strettamente necessarie - mentalità preventiva</a:t>
            </a:r>
          </a:p>
          <a:p>
            <a:pPr marL="542925" indent="-365125">
              <a:lnSpc>
                <a:spcPct val="90000"/>
              </a:lnSpc>
              <a:buClr>
                <a:schemeClr val="accent2"/>
              </a:buClr>
              <a:buFont typeface="Wingdings" charset="0"/>
              <a:buChar char="q"/>
            </a:pPr>
            <a:r>
              <a:rPr lang="it-IT" sz="29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Farmaci essenziali</a:t>
            </a:r>
          </a:p>
          <a:p>
            <a:pPr marL="542925" indent="-365125">
              <a:lnSpc>
                <a:spcPct val="90000"/>
              </a:lnSpc>
              <a:buClr>
                <a:schemeClr val="accent2"/>
              </a:buClr>
              <a:buFont typeface="Wingdings" charset="0"/>
              <a:buChar char="q"/>
            </a:pPr>
            <a:r>
              <a:rPr lang="it-IT" sz="29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Limitare la medicalizzazione</a:t>
            </a:r>
          </a:p>
        </p:txBody>
      </p:sp>
    </p:spTree>
    <p:extLst>
      <p:ext uri="{BB962C8B-B14F-4D97-AF65-F5344CB8AC3E}">
        <p14:creationId xmlns:p14="http://schemas.microsoft.com/office/powerpoint/2010/main" val="473702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2652"/>
            <a:ext cx="8229600" cy="810932"/>
          </a:xfrm>
        </p:spPr>
        <p:txBody>
          <a:bodyPr/>
          <a:lstStyle/>
          <a:p>
            <a:r>
              <a:rPr lang="it-IT" dirty="0">
                <a:latin typeface="Arial" charset="0"/>
              </a:rPr>
              <a:t>STILE DI VITA/2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19288" y="1168401"/>
            <a:ext cx="8229600" cy="518477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42925" indent="-365125">
              <a:lnSpc>
                <a:spcPct val="90000"/>
              </a:lnSpc>
              <a:buClr>
                <a:schemeClr val="accent2"/>
              </a:buClr>
              <a:buFont typeface="Wingdings" charset="0"/>
              <a:buChar char="q"/>
            </a:pPr>
            <a:r>
              <a:rPr lang="it-IT" sz="29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Visione aperta: </a:t>
            </a:r>
            <a:br>
              <a:rPr lang="it-IT" sz="290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it-IT" sz="29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all’umanità, alla tutela ambientale, alla cultura</a:t>
            </a:r>
          </a:p>
          <a:p>
            <a:pPr marL="542925" indent="-365125">
              <a:lnSpc>
                <a:spcPct val="90000"/>
              </a:lnSpc>
              <a:buClr>
                <a:schemeClr val="accent2"/>
              </a:buClr>
              <a:buFont typeface="Wingdings" charset="0"/>
              <a:buChar char="q"/>
            </a:pPr>
            <a:r>
              <a:rPr lang="it-IT" sz="29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Evitare gli sprechi</a:t>
            </a:r>
          </a:p>
          <a:p>
            <a:pPr marL="542925" indent="-365125">
              <a:lnSpc>
                <a:spcPct val="90000"/>
              </a:lnSpc>
              <a:buClr>
                <a:schemeClr val="accent2"/>
              </a:buClr>
              <a:buFont typeface="Wingdings" charset="0"/>
              <a:buChar char="q"/>
            </a:pPr>
            <a:r>
              <a:rPr lang="it-IT" sz="29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Smontare il mito dei </a:t>
            </a:r>
            <a:r>
              <a:rPr lang="ja-JP" altLang="it-IT" sz="29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“</a:t>
            </a:r>
            <a:r>
              <a:rPr lang="it-IT" sz="29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genitori</a:t>
            </a:r>
            <a:r>
              <a:rPr lang="ja-JP" altLang="it-IT" sz="29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”</a:t>
            </a:r>
            <a:r>
              <a:rPr lang="it-IT" sz="29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CIBO E/È AMORE</a:t>
            </a:r>
          </a:p>
          <a:p>
            <a:pPr marL="542925" indent="-365125">
              <a:lnSpc>
                <a:spcPct val="90000"/>
              </a:lnSpc>
              <a:buClr>
                <a:schemeClr val="accent2"/>
              </a:buClr>
              <a:buFont typeface="Wingdings" charset="0"/>
              <a:buChar char="q"/>
            </a:pPr>
            <a:r>
              <a:rPr lang="it-IT" sz="29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Prevenire oggi nel bambino le malattie </a:t>
            </a:r>
            <a:r>
              <a:rPr lang="it-IT" sz="29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dell</a:t>
            </a:r>
            <a:r>
              <a:rPr lang="ja-JP" altLang="it-IT" sz="29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’</a:t>
            </a:r>
            <a:r>
              <a:rPr lang="it-IT" sz="29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adulto</a:t>
            </a:r>
          </a:p>
          <a:p>
            <a:pPr marL="542925" indent="-365125">
              <a:lnSpc>
                <a:spcPct val="90000"/>
              </a:lnSpc>
              <a:buClr>
                <a:schemeClr val="accent2"/>
              </a:buClr>
              <a:buFont typeface="Wingdings" charset="0"/>
              <a:buChar char="q"/>
            </a:pPr>
            <a:r>
              <a:rPr lang="it-IT" sz="29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Doppia piramide: alimentare e ambientale</a:t>
            </a:r>
            <a:br>
              <a:rPr lang="it-IT" sz="290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it-IT" sz="29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(consumo alimentare-impatto ambientale)</a:t>
            </a:r>
          </a:p>
        </p:txBody>
      </p:sp>
    </p:spTree>
    <p:extLst>
      <p:ext uri="{BB962C8B-B14F-4D97-AF65-F5344CB8AC3E}">
        <p14:creationId xmlns:p14="http://schemas.microsoft.com/office/powerpoint/2010/main" val="941493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83DE695-8255-4A5D-8D7A-7859E7AAD1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2667" y="1"/>
            <a:ext cx="5909733" cy="6857999"/>
          </a:xfrm>
        </p:spPr>
      </p:pic>
    </p:spTree>
    <p:extLst>
      <p:ext uri="{BB962C8B-B14F-4D97-AF65-F5344CB8AC3E}">
        <p14:creationId xmlns:p14="http://schemas.microsoft.com/office/powerpoint/2010/main" val="5117136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225" y="360829"/>
            <a:ext cx="8591550" cy="62304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dirty="0">
                <a:latin typeface="Arial" charset="0"/>
              </a:rPr>
              <a:t>DECALOGO DEL BENESSERE/1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295400"/>
            <a:ext cx="8229600" cy="5181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609600" indent="-609600">
              <a:buFont typeface="Wingdings" charset="0"/>
              <a:buAutoNum type="arabicPeriod"/>
            </a:pPr>
            <a:r>
              <a:rPr lang="it-IT" sz="3200" dirty="0">
                <a:highlight>
                  <a:srgbClr val="808080"/>
                </a:highlight>
              </a:rPr>
              <a:t>Non mangiare </a:t>
            </a:r>
            <a:r>
              <a:rPr lang="ja-JP" altLang="it-IT" sz="3200" dirty="0">
                <a:highlight>
                  <a:srgbClr val="808080"/>
                </a:highlight>
              </a:rPr>
              <a:t>“</a:t>
            </a:r>
            <a:r>
              <a:rPr lang="it-IT" sz="3200" dirty="0">
                <a:highlight>
                  <a:srgbClr val="808080"/>
                </a:highlight>
              </a:rPr>
              <a:t>troppo</a:t>
            </a:r>
            <a:r>
              <a:rPr lang="ja-JP" altLang="it-IT" sz="3200" dirty="0">
                <a:highlight>
                  <a:srgbClr val="808080"/>
                </a:highlight>
              </a:rPr>
              <a:t>”</a:t>
            </a:r>
            <a:r>
              <a:rPr lang="it-IT" sz="3200" dirty="0">
                <a:highlight>
                  <a:srgbClr val="808080"/>
                </a:highlight>
              </a:rPr>
              <a:t> ed evitare pasti molto abbondanti: l</a:t>
            </a:r>
            <a:r>
              <a:rPr lang="ja-JP" altLang="it-IT" sz="3200" dirty="0">
                <a:highlight>
                  <a:srgbClr val="808080"/>
                </a:highlight>
              </a:rPr>
              <a:t>’</a:t>
            </a:r>
            <a:r>
              <a:rPr lang="it-IT" sz="3200" dirty="0">
                <a:highlight>
                  <a:srgbClr val="808080"/>
                </a:highlight>
              </a:rPr>
              <a:t>antica saggezza dice </a:t>
            </a:r>
            <a:r>
              <a:rPr lang="ja-JP" altLang="it-IT" sz="3200" dirty="0">
                <a:highlight>
                  <a:srgbClr val="808080"/>
                </a:highlight>
              </a:rPr>
              <a:t>“</a:t>
            </a:r>
            <a:r>
              <a:rPr lang="it-IT" sz="3200" dirty="0">
                <a:highlight>
                  <a:srgbClr val="808080"/>
                </a:highlight>
              </a:rPr>
              <a:t>di alzarsi da tavola con un </a:t>
            </a:r>
            <a:r>
              <a:rPr lang="it-IT" sz="3200" dirty="0" err="1">
                <a:highlight>
                  <a:srgbClr val="808080"/>
                </a:highlight>
              </a:rPr>
              <a:t>po</a:t>
            </a:r>
            <a:r>
              <a:rPr lang="ja-JP" altLang="it-IT" sz="3200" dirty="0">
                <a:highlight>
                  <a:srgbClr val="808080"/>
                </a:highlight>
              </a:rPr>
              <a:t>’</a:t>
            </a:r>
            <a:r>
              <a:rPr lang="it-IT" sz="3200" dirty="0">
                <a:highlight>
                  <a:srgbClr val="808080"/>
                </a:highlight>
              </a:rPr>
              <a:t> di fame</a:t>
            </a:r>
            <a:r>
              <a:rPr lang="ja-JP" altLang="it-IT" sz="3200" dirty="0">
                <a:highlight>
                  <a:srgbClr val="808080"/>
                </a:highlight>
              </a:rPr>
              <a:t>”</a:t>
            </a:r>
            <a:r>
              <a:rPr lang="it-IT" sz="3200" dirty="0">
                <a:highlight>
                  <a:srgbClr val="808080"/>
                </a:highlight>
              </a:rPr>
              <a:t> o di </a:t>
            </a:r>
            <a:r>
              <a:rPr lang="ja-JP" altLang="it-IT" sz="3200" dirty="0">
                <a:highlight>
                  <a:srgbClr val="808080"/>
                </a:highlight>
              </a:rPr>
              <a:t>“</a:t>
            </a:r>
            <a:r>
              <a:rPr lang="it-IT" sz="3200" dirty="0">
                <a:highlight>
                  <a:srgbClr val="808080"/>
                </a:highlight>
              </a:rPr>
              <a:t>lasciare sempre un boccone nel piatto</a:t>
            </a:r>
            <a:r>
              <a:rPr lang="ja-JP" altLang="it-IT" sz="3200" dirty="0">
                <a:highlight>
                  <a:srgbClr val="808080"/>
                </a:highlight>
              </a:rPr>
              <a:t>”</a:t>
            </a:r>
            <a:endParaRPr lang="it-IT" sz="3200" dirty="0">
              <a:highlight>
                <a:srgbClr val="808080"/>
              </a:highlight>
            </a:endParaRPr>
          </a:p>
          <a:p>
            <a:pPr marL="609600" indent="-609600">
              <a:buFont typeface="Wingdings" charset="0"/>
              <a:buAutoNum type="arabicPeriod"/>
            </a:pPr>
            <a:r>
              <a:rPr lang="it-IT" sz="3200" dirty="0">
                <a:highlight>
                  <a:srgbClr val="808080"/>
                </a:highlight>
              </a:rPr>
              <a:t>Seguire orari costanti e regolari per i pasti facendo colazione, pranzo e cena moderati, e piccole merende </a:t>
            </a:r>
          </a:p>
          <a:p>
            <a:pPr marL="609600" indent="-609600">
              <a:buFont typeface="Wingdings" charset="0"/>
              <a:buAutoNum type="arabicPeriod"/>
            </a:pPr>
            <a:r>
              <a:rPr lang="it-IT" sz="3200" dirty="0">
                <a:highlight>
                  <a:srgbClr val="808080"/>
                </a:highlight>
              </a:rPr>
              <a:t>Considerare i pasti come momento di relax: mangiare lentamente, masticare bene, senza televisione o giornali</a:t>
            </a:r>
          </a:p>
        </p:txBody>
      </p:sp>
    </p:spTree>
    <p:extLst>
      <p:ext uri="{BB962C8B-B14F-4D97-AF65-F5344CB8AC3E}">
        <p14:creationId xmlns:p14="http://schemas.microsoft.com/office/powerpoint/2010/main" val="1764536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225" y="203947"/>
            <a:ext cx="8591550" cy="72763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dirty="0">
                <a:latin typeface="Arial" charset="0"/>
              </a:rPr>
              <a:t>DECALOGO DEL BENESSERE/2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00226" y="1524000"/>
            <a:ext cx="8410575" cy="4796118"/>
          </a:xfrm>
          <a:prstGeom prst="rect">
            <a:avLst/>
          </a:prstGeom>
        </p:spPr>
        <p:txBody>
          <a:bodyPr/>
          <a:lstStyle/>
          <a:p>
            <a:pPr marL="609600" indent="-609600">
              <a:buFont typeface="Wingdings" charset="0"/>
              <a:buAutoNum type="arabicPeriod" startAt="4"/>
            </a:pPr>
            <a:r>
              <a:rPr lang="it-IT" sz="3200" dirty="0">
                <a:highlight>
                  <a:srgbClr val="808080"/>
                </a:highlight>
              </a:rPr>
              <a:t>Assicurare un abbondante introito di acqua nelle 24 ore (almeno 2 litri)</a:t>
            </a:r>
          </a:p>
          <a:p>
            <a:pPr marL="609600" indent="-609600">
              <a:buFont typeface="Wingdings" charset="0"/>
              <a:buAutoNum type="arabicPeriod" startAt="5"/>
            </a:pPr>
            <a:r>
              <a:rPr lang="it-IT" sz="3200" dirty="0">
                <a:highlight>
                  <a:srgbClr val="808080"/>
                </a:highlight>
              </a:rPr>
              <a:t>Mangiare frutta, verdura, e fibre alimentari: le 5 porzioni coi 5 colori, </a:t>
            </a:r>
            <a:br>
              <a:rPr lang="it-IT" sz="3200" dirty="0">
                <a:highlight>
                  <a:srgbClr val="808080"/>
                </a:highlight>
              </a:rPr>
            </a:br>
            <a:r>
              <a:rPr lang="it-IT" sz="3200" dirty="0">
                <a:highlight>
                  <a:srgbClr val="808080"/>
                </a:highlight>
              </a:rPr>
              <a:t>fibre solubili-legumi e frutta                                                     </a:t>
            </a:r>
          </a:p>
          <a:p>
            <a:pPr marL="609600" indent="-609600">
              <a:buNone/>
            </a:pPr>
            <a:r>
              <a:rPr lang="it-IT" sz="3200" dirty="0">
                <a:highlight>
                  <a:srgbClr val="808080"/>
                </a:highlight>
              </a:rPr>
              <a:t>     	fibre insolubili-ortaggi e derivati integrali del grano</a:t>
            </a:r>
          </a:p>
        </p:txBody>
      </p:sp>
    </p:spTree>
    <p:extLst>
      <p:ext uri="{BB962C8B-B14F-4D97-AF65-F5344CB8AC3E}">
        <p14:creationId xmlns:p14="http://schemas.microsoft.com/office/powerpoint/2010/main" val="25779881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225" y="298825"/>
            <a:ext cx="8591550" cy="742577"/>
          </a:xfrm>
        </p:spPr>
        <p:txBody>
          <a:bodyPr/>
          <a:lstStyle/>
          <a:p>
            <a:pPr eaLnBrk="1" hangingPunct="1"/>
            <a:r>
              <a:rPr lang="it-IT" dirty="0">
                <a:latin typeface="Arial" charset="0"/>
              </a:rPr>
              <a:t>DECALOGO DEL BENESSERE/3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00226" y="1509060"/>
            <a:ext cx="8448675" cy="4434541"/>
          </a:xfrm>
          <a:prstGeom prst="rect">
            <a:avLst/>
          </a:prstGeom>
        </p:spPr>
        <p:txBody>
          <a:bodyPr/>
          <a:lstStyle/>
          <a:p>
            <a:pPr marL="609600" indent="-609600">
              <a:buFont typeface="Wingdings" charset="0"/>
              <a:buAutoNum type="arabicPeriod" startAt="6"/>
            </a:pPr>
            <a:r>
              <a:rPr lang="it-IT" sz="3200" dirty="0">
                <a:highlight>
                  <a:srgbClr val="808080"/>
                </a:highlight>
              </a:rPr>
              <a:t>Consumare moderatamente le carni, pochi grassi animali e pesce </a:t>
            </a:r>
          </a:p>
          <a:p>
            <a:pPr marL="609600" indent="-609600">
              <a:buFont typeface="Wingdings" charset="0"/>
              <a:buAutoNum type="arabicPeriod" startAt="6"/>
            </a:pPr>
            <a:r>
              <a:rPr lang="it-IT" sz="3200" dirty="0">
                <a:highlight>
                  <a:srgbClr val="808080"/>
                </a:highlight>
              </a:rPr>
              <a:t>Non fare abuso di alcolici, pur ricordando l’effetto benefico dell’alcool sulle coronarie e sull’umore</a:t>
            </a:r>
          </a:p>
          <a:p>
            <a:pPr marL="609600" indent="-609600">
              <a:buFont typeface="Wingdings" charset="0"/>
              <a:buAutoNum type="arabicPeriod" startAt="6"/>
            </a:pPr>
            <a:r>
              <a:rPr lang="it-IT" sz="3200" dirty="0">
                <a:highlight>
                  <a:srgbClr val="808080"/>
                </a:highlight>
              </a:rPr>
              <a:t>Smettere di fumare: danni all’apparato respiratorio e all’apparato gastrointestinale</a:t>
            </a:r>
          </a:p>
          <a:p>
            <a:pPr marL="609600" indent="-609600">
              <a:buNone/>
            </a:pPr>
            <a:endParaRPr lang="it-IT" sz="3200" dirty="0">
              <a:solidFill>
                <a:srgbClr val="1F497D"/>
              </a:solidFill>
            </a:endParaRPr>
          </a:p>
          <a:p>
            <a:pPr marL="609600" indent="-609600">
              <a:buFont typeface="Wingdings" charset="0"/>
              <a:buAutoNum type="arabicPeriod" startAt="6"/>
            </a:pPr>
            <a:endParaRPr lang="it-IT" sz="32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884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6359"/>
            <a:ext cx="8562975" cy="71269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dirty="0">
                <a:latin typeface="Arial" charset="0"/>
              </a:rPr>
              <a:t>DECALOGO DEL BENESSERE/4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1447800"/>
            <a:ext cx="8382001" cy="467808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Font typeface="Wingdings" charset="0"/>
              <a:buAutoNum type="arabicPeriod" startAt="9"/>
            </a:pPr>
            <a:r>
              <a:rPr lang="it-IT" sz="3200" dirty="0">
                <a:highlight>
                  <a:srgbClr val="808080"/>
                </a:highlight>
              </a:rPr>
              <a:t>Muoversi di più fisicamente considerando l’influenza  positiva sull’apparato digerente, sull’apparato cardiovascolare e sulla secrezione ormonale collegata all’umore</a:t>
            </a:r>
          </a:p>
          <a:p>
            <a:pPr marL="609600" indent="-609600">
              <a:lnSpc>
                <a:spcPct val="90000"/>
              </a:lnSpc>
              <a:buFont typeface="Wingdings" charset="0"/>
              <a:buAutoNum type="arabicPeriod" startAt="9"/>
            </a:pPr>
            <a:r>
              <a:rPr lang="it-IT" sz="3200" dirty="0">
                <a:highlight>
                  <a:srgbClr val="808080"/>
                </a:highlight>
              </a:rPr>
              <a:t>Fare attenzione ai farmaci: a fianco agli enormi effetti positivi, esistono effetti collaterali o vere e proprie patologie da farmaci (stitichezza, nausea, diarrea, mal di stomaco, i sintomi da intolleranza al lattosio</a:t>
            </a:r>
            <a:r>
              <a:rPr lang="it-IT" sz="3200" dirty="0">
                <a:solidFill>
                  <a:srgbClr val="FFC000"/>
                </a:solidFill>
                <a:highlight>
                  <a:srgbClr val="808080"/>
                </a:highlight>
              </a:rPr>
              <a:t>) </a:t>
            </a:r>
          </a:p>
          <a:p>
            <a:pPr marL="609600" indent="-609600">
              <a:lnSpc>
                <a:spcPct val="90000"/>
              </a:lnSpc>
              <a:buFont typeface="Wingdings" charset="0"/>
              <a:buAutoNum type="arabicPeriod" startAt="9"/>
            </a:pPr>
            <a:endParaRPr lang="it-IT" sz="32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4044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5C0A43-3CE8-4F38-BAA3-02F5747EB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SINDROME METABOLICA  E  TERAPIA  MEDICA  MALATTIE  CARDIOVASCOLARI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1041BF-B0C8-4443-9FAB-209212541A4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 dirty="0"/>
          </a:p>
          <a:p>
            <a:pPr marL="0" indent="0">
              <a:buNone/>
            </a:pPr>
            <a:r>
              <a:rPr lang="it-IT" sz="2800" b="1" dirty="0"/>
              <a:t>D0WNSTAGING DELLA  SINDROME METABOLICA :</a:t>
            </a:r>
          </a:p>
          <a:p>
            <a:r>
              <a:rPr lang="it-IT" sz="2400" b="1" dirty="0">
                <a:solidFill>
                  <a:srgbClr val="FF0000"/>
                </a:solidFill>
              </a:rPr>
              <a:t>SHORT  SMET    </a:t>
            </a:r>
          </a:p>
          <a:p>
            <a:endParaRPr lang="it-IT" sz="2400" dirty="0"/>
          </a:p>
          <a:p>
            <a:r>
              <a:rPr lang="it-IT" sz="2400" b="1" dirty="0"/>
              <a:t>LONGSTANDING  SMET</a:t>
            </a:r>
          </a:p>
        </p:txBody>
      </p:sp>
      <p:sp>
        <p:nvSpPr>
          <p:cNvPr id="4" name="Stella a 5 punte 3">
            <a:extLst>
              <a:ext uri="{FF2B5EF4-FFF2-40B4-BE49-F238E27FC236}">
                <a16:creationId xmlns:a16="http://schemas.microsoft.com/office/drawing/2014/main" id="{A03A8650-4800-437F-91D9-568191041E93}"/>
              </a:ext>
            </a:extLst>
          </p:cNvPr>
          <p:cNvSpPr/>
          <p:nvPr/>
        </p:nvSpPr>
        <p:spPr>
          <a:xfrm>
            <a:off x="2909454" y="21336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tella a 5 punte 4">
            <a:extLst>
              <a:ext uri="{FF2B5EF4-FFF2-40B4-BE49-F238E27FC236}">
                <a16:creationId xmlns:a16="http://schemas.microsoft.com/office/drawing/2014/main" id="{E4C053D4-AD49-44C3-BA57-B0E9F2DCA233}"/>
              </a:ext>
            </a:extLst>
          </p:cNvPr>
          <p:cNvSpPr/>
          <p:nvPr/>
        </p:nvSpPr>
        <p:spPr>
          <a:xfrm>
            <a:off x="4128654" y="21336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tella a 5 punte 5">
            <a:extLst>
              <a:ext uri="{FF2B5EF4-FFF2-40B4-BE49-F238E27FC236}">
                <a16:creationId xmlns:a16="http://schemas.microsoft.com/office/drawing/2014/main" id="{C1EA5FAC-62C2-4ACD-90A0-DF22BEAF73AD}"/>
              </a:ext>
            </a:extLst>
          </p:cNvPr>
          <p:cNvSpPr/>
          <p:nvPr/>
        </p:nvSpPr>
        <p:spPr>
          <a:xfrm>
            <a:off x="5347854" y="21336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tella a 5 punte 6">
            <a:extLst>
              <a:ext uri="{FF2B5EF4-FFF2-40B4-BE49-F238E27FC236}">
                <a16:creationId xmlns:a16="http://schemas.microsoft.com/office/drawing/2014/main" id="{D1E14345-6B98-4410-A3C7-AF93486ED98B}"/>
              </a:ext>
            </a:extLst>
          </p:cNvPr>
          <p:cNvSpPr/>
          <p:nvPr/>
        </p:nvSpPr>
        <p:spPr>
          <a:xfrm>
            <a:off x="4862944" y="30480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0517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10D22C9E-C9E7-4F9A-B65F-429D4D808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3BA14A-58B5-4933-97E8-AF5B89265A5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it-IT" sz="5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GRAZIE!!!!!</a:t>
            </a:r>
          </a:p>
          <a:p>
            <a:endParaRPr lang="it-IT" sz="5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it-IT" sz="5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it-IT" sz="5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CROTONE CITTA’ AZZURRA!!!!!</a:t>
            </a:r>
          </a:p>
        </p:txBody>
      </p:sp>
    </p:spTree>
    <p:extLst>
      <p:ext uri="{BB962C8B-B14F-4D97-AF65-F5344CB8AC3E}">
        <p14:creationId xmlns:p14="http://schemas.microsoft.com/office/powerpoint/2010/main" val="1365873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316716-37EB-403A-B325-5098683FB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PERCHE’ PARLARE DI  SINDROME METABOLICA – SMET 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E3D1BA-85B6-41A8-B16B-08C60EE76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LA SMET ,  DEFINITA  ANCORA  DA  MOLTI  </a:t>
            </a:r>
            <a:r>
              <a:rPr lang="it-IT" b="1" dirty="0">
                <a:highlight>
                  <a:srgbClr val="FF0000"/>
                </a:highlight>
              </a:rPr>
              <a:t>SINDROME  X </a:t>
            </a:r>
            <a:r>
              <a:rPr lang="it-IT" b="1" dirty="0"/>
              <a:t>,  PER  LA SUA  COMPLESSITA’,  PIU’CHE  UNA  VERA  E  PROPRIA   MALATTIA , NEL  SENSO CLASSICO  DELLA  PAROLA , E’ COSTITUITA E  CARATTERIZZATA  DA  NUMEROSI  SINTOMI, RACCHIUDENDO  IN  SE’ PIU’  DELLA  META’  DI  TUTTE  LE  PATOLOGIE   CHE  POSSONO  COLPIRCI ,  ALCUNE  DELLE  QUALI  IMPREVEDIBILI –         G.  GASBARRINI</a:t>
            </a:r>
          </a:p>
          <a:p>
            <a:r>
              <a:rPr lang="it-IT" b="1" dirty="0"/>
              <a:t>DEVE  ESSERE  CONSIDERATA  </a:t>
            </a:r>
            <a:r>
              <a:rPr lang="it-IT" sz="2400" b="1" dirty="0">
                <a:highlight>
                  <a:srgbClr val="FF0000"/>
                </a:highlight>
              </a:rPr>
              <a:t>UNA  CONDIZIONE  DI  RISCHIO  CLINICO</a:t>
            </a:r>
            <a:r>
              <a:rPr lang="it-IT" b="1" dirty="0"/>
              <a:t>  , CON  FENOMENI  CLINICI CHE  DEFINISCONO  IL  RISCHIO  DI  CONTRARRE  UNA  DETERMINATA  PATOLOGIA </a:t>
            </a:r>
          </a:p>
          <a:p>
            <a:r>
              <a:rPr lang="it-IT" b="1" dirty="0"/>
              <a:t>TALE  RISCHIO  RIGUARDA  IN MODO PARTICOLARE  LE  PATOLOGIE  </a:t>
            </a:r>
            <a:r>
              <a:rPr lang="it-IT" sz="2400" b="1" dirty="0">
                <a:highlight>
                  <a:srgbClr val="FF0000"/>
                </a:highlight>
              </a:rPr>
              <a:t>CARDIOVASCOLARI  ED  ONCOLOGICHE  </a:t>
            </a:r>
          </a:p>
        </p:txBody>
      </p:sp>
    </p:spTree>
    <p:extLst>
      <p:ext uri="{BB962C8B-B14F-4D97-AF65-F5344CB8AC3E}">
        <p14:creationId xmlns:p14="http://schemas.microsoft.com/office/powerpoint/2010/main" val="1808033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>
            <a:extLst>
              <a:ext uri="{FF2B5EF4-FFF2-40B4-BE49-F238E27FC236}">
                <a16:creationId xmlns:a16="http://schemas.microsoft.com/office/drawing/2014/main" id="{8211A66F-6D3B-4E85-93E8-E32424C348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1"/>
            <a:ext cx="8229600" cy="1139825"/>
          </a:xfrm>
        </p:spPr>
        <p:txBody>
          <a:bodyPr/>
          <a:lstStyle/>
          <a:p>
            <a:r>
              <a:rPr lang="it-IT" altLang="it-IT"/>
              <a:t>Storia/1</a:t>
            </a:r>
          </a:p>
        </p:txBody>
      </p:sp>
      <p:sp>
        <p:nvSpPr>
          <p:cNvPr id="480259" name="Rectangle 3">
            <a:extLst>
              <a:ext uri="{FF2B5EF4-FFF2-40B4-BE49-F238E27FC236}">
                <a16:creationId xmlns:a16="http://schemas.microsoft.com/office/drawing/2014/main" id="{AF99EF40-F9EC-4AFA-9364-C671BCB0D6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052514"/>
            <a:ext cx="8229600" cy="5576887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FCFC84"/>
              </a:buClr>
              <a:buSzPct val="90000"/>
              <a:buFont typeface="Wingdings" panose="05000000000000000000" pitchFamily="2" charset="2"/>
              <a:buChar char="Ø"/>
            </a:pPr>
            <a:r>
              <a:rPr lang="it-IT" altLang="it-IT" sz="2800" b="1" dirty="0">
                <a:solidFill>
                  <a:srgbClr val="FF9966"/>
                </a:solidFill>
              </a:rPr>
              <a:t>1600 TULP Amsterdam</a:t>
            </a:r>
            <a:r>
              <a:rPr lang="it-IT" altLang="it-IT" sz="2800" dirty="0"/>
              <a:t> </a:t>
            </a:r>
            <a:r>
              <a:rPr lang="it-IT" altLang="it-IT" sz="2800" dirty="0">
                <a:solidFill>
                  <a:srgbClr val="FFCC99"/>
                </a:solidFill>
              </a:rPr>
              <a:t>descrisse un caso di </a:t>
            </a:r>
            <a:r>
              <a:rPr lang="it-IT" altLang="it-IT" sz="2800" dirty="0" err="1">
                <a:solidFill>
                  <a:srgbClr val="FFCC99"/>
                </a:solidFill>
              </a:rPr>
              <a:t>ipertrigliceridemia</a:t>
            </a:r>
            <a:r>
              <a:rPr lang="it-IT" altLang="it-IT" sz="2800" dirty="0">
                <a:solidFill>
                  <a:srgbClr val="FFCC99"/>
                </a:solidFill>
              </a:rPr>
              <a:t>, stabilendo un nesso tra </a:t>
            </a:r>
            <a:r>
              <a:rPr lang="it-IT" altLang="it-IT" sz="2800" dirty="0" err="1">
                <a:solidFill>
                  <a:srgbClr val="FFCC99"/>
                </a:solidFill>
              </a:rPr>
              <a:t>ipertrigliceridemia</a:t>
            </a:r>
            <a:r>
              <a:rPr lang="it-IT" altLang="it-IT" sz="2800" dirty="0">
                <a:solidFill>
                  <a:srgbClr val="FFCC99"/>
                </a:solidFill>
              </a:rPr>
              <a:t>, ingestione di grassi saturi, obesità e tendenza al sanguinamento</a:t>
            </a:r>
            <a:br>
              <a:rPr lang="it-IT" altLang="it-IT" sz="2800" dirty="0">
                <a:solidFill>
                  <a:srgbClr val="FFCC99"/>
                </a:solidFill>
              </a:rPr>
            </a:br>
            <a:endParaRPr lang="it-IT" altLang="it-IT" sz="2800" dirty="0">
              <a:solidFill>
                <a:srgbClr val="FFCC99"/>
              </a:solidFill>
            </a:endParaRPr>
          </a:p>
          <a:p>
            <a:pPr>
              <a:lnSpc>
                <a:spcPct val="80000"/>
              </a:lnSpc>
              <a:buClr>
                <a:srgbClr val="FCFC84"/>
              </a:buClr>
              <a:buSzPct val="90000"/>
              <a:buFont typeface="Wingdings" panose="05000000000000000000" pitchFamily="2" charset="2"/>
              <a:buChar char="Ø"/>
            </a:pPr>
            <a:r>
              <a:rPr lang="it-IT" altLang="it-IT" sz="2800" dirty="0">
                <a:solidFill>
                  <a:schemeClr val="hlink"/>
                </a:solidFill>
              </a:rPr>
              <a:t>1850 MORGAGNI descrisse l’associazione tra obesità viscerale, ipertensione, iperglicemia, aterosclerosi, sindrome delle apnee ostruttive notturne</a:t>
            </a:r>
            <a:br>
              <a:rPr lang="it-IT" altLang="it-IT" sz="2800" dirty="0">
                <a:solidFill>
                  <a:schemeClr val="hlink"/>
                </a:solidFill>
              </a:rPr>
            </a:br>
            <a:endParaRPr lang="it-IT" altLang="it-IT" sz="28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Clr>
                <a:srgbClr val="FCFC84"/>
              </a:buClr>
              <a:buSzPct val="90000"/>
              <a:buFont typeface="Wingdings" panose="05000000000000000000" pitchFamily="2" charset="2"/>
              <a:buChar char="Ø"/>
            </a:pPr>
            <a:r>
              <a:rPr lang="it-IT" altLang="it-IT" sz="2800" dirty="0">
                <a:solidFill>
                  <a:srgbClr val="A3BFA4"/>
                </a:solidFill>
              </a:rPr>
              <a:t>1923 KYLIN descrisse l’associazione di ipertensione, iperglicemia </a:t>
            </a:r>
            <a:r>
              <a:rPr lang="it-IT" altLang="it-IT" sz="2800" dirty="0" err="1">
                <a:solidFill>
                  <a:srgbClr val="A3BFA4"/>
                </a:solidFill>
              </a:rPr>
              <a:t>ipeuricemia</a:t>
            </a:r>
            <a:endParaRPr lang="it-IT" altLang="it-IT" sz="2800" dirty="0">
              <a:solidFill>
                <a:srgbClr val="A3BFA4"/>
              </a:solidFill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it-IT" altLang="it-IT" sz="2800" dirty="0">
              <a:solidFill>
                <a:srgbClr val="A3BFA4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>
            <a:extLst>
              <a:ext uri="{FF2B5EF4-FFF2-40B4-BE49-F238E27FC236}">
                <a16:creationId xmlns:a16="http://schemas.microsoft.com/office/drawing/2014/main" id="{D61D4D20-26F5-4A2D-8C3C-63885B98B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-152400"/>
            <a:ext cx="8229600" cy="1139825"/>
          </a:xfrm>
        </p:spPr>
        <p:txBody>
          <a:bodyPr/>
          <a:lstStyle/>
          <a:p>
            <a:r>
              <a:rPr lang="it-IT" altLang="it-IT"/>
              <a:t>Storia/2</a:t>
            </a:r>
          </a:p>
        </p:txBody>
      </p:sp>
      <p:sp>
        <p:nvSpPr>
          <p:cNvPr id="493571" name="Rectangle 3">
            <a:extLst>
              <a:ext uri="{FF2B5EF4-FFF2-40B4-BE49-F238E27FC236}">
                <a16:creationId xmlns:a16="http://schemas.microsoft.com/office/drawing/2014/main" id="{0777092D-1066-4DF7-B316-B921719BA3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847725"/>
            <a:ext cx="8229600" cy="5943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Clr>
                <a:srgbClr val="FCFC84"/>
              </a:buClr>
              <a:buSzPct val="90000"/>
              <a:buFont typeface="Wingdings" panose="05000000000000000000" pitchFamily="2" charset="2"/>
              <a:buChar char="Ø"/>
            </a:pPr>
            <a:r>
              <a:rPr lang="it-IT" altLang="it-IT" sz="2800" dirty="0">
                <a:solidFill>
                  <a:schemeClr val="tx2"/>
                </a:solidFill>
              </a:rPr>
              <a:t>1947 VAGUE</a:t>
            </a:r>
            <a:r>
              <a:rPr lang="it-IT" altLang="it-IT" sz="2800" dirty="0">
                <a:solidFill>
                  <a:schemeClr val="accent2"/>
                </a:solidFill>
              </a:rPr>
              <a:t> ampliò il concetto iniziale aggiungendo la centralità dell’obesità tra i fattori caratterizzanti</a:t>
            </a:r>
            <a:br>
              <a:rPr lang="it-IT" altLang="it-IT" sz="2800" dirty="0">
                <a:solidFill>
                  <a:schemeClr val="accent2"/>
                </a:solidFill>
              </a:rPr>
            </a:br>
            <a:endParaRPr lang="it-IT" altLang="it-IT" sz="18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  <a:buClr>
                <a:srgbClr val="FCFC84"/>
              </a:buClr>
              <a:buSzPct val="90000"/>
              <a:buFont typeface="Wingdings" panose="05000000000000000000" pitchFamily="2" charset="2"/>
              <a:buChar char="Ø"/>
            </a:pPr>
            <a:r>
              <a:rPr lang="it-IT" altLang="it-IT" sz="2800" dirty="0">
                <a:solidFill>
                  <a:srgbClr val="FCFC84"/>
                </a:solidFill>
              </a:rPr>
              <a:t>1956 VAGUE suggerisce che la massa grassa ha scarso effetto sulla progressione dell’obesità verso il diabete, ma sarebbe la predominanza dal grasso nella parte alta del corpo che porterebbe a diabete e </a:t>
            </a:r>
            <a:r>
              <a:rPr lang="it-IT" altLang="it-IT" sz="2800" dirty="0" err="1">
                <a:solidFill>
                  <a:srgbClr val="FCFC84"/>
                </a:solidFill>
              </a:rPr>
              <a:t>arterosclerosi</a:t>
            </a:r>
            <a:br>
              <a:rPr lang="it-IT" altLang="it-IT" sz="2800" dirty="0"/>
            </a:br>
            <a:endParaRPr lang="it-IT" altLang="it-IT" sz="1800" dirty="0"/>
          </a:p>
          <a:p>
            <a:pPr>
              <a:lnSpc>
                <a:spcPct val="80000"/>
              </a:lnSpc>
              <a:buClr>
                <a:srgbClr val="FCFC84"/>
              </a:buClr>
              <a:buSzPct val="90000"/>
              <a:buFont typeface="Wingdings" panose="05000000000000000000" pitchFamily="2" charset="2"/>
              <a:buChar char="Ø"/>
            </a:pPr>
            <a:r>
              <a:rPr lang="it-IT" altLang="it-IT" sz="2800" dirty="0">
                <a:solidFill>
                  <a:srgbClr val="FFFDAF"/>
                </a:solidFill>
              </a:rPr>
              <a:t>1967 AVOGARO</a:t>
            </a:r>
            <a:r>
              <a:rPr lang="it-IT" altLang="it-IT" sz="2800" dirty="0">
                <a:solidFill>
                  <a:schemeClr val="hlink"/>
                </a:solidFill>
              </a:rPr>
              <a:t> descrisse la frequente simultanea presenza di obesità, </a:t>
            </a:r>
            <a:r>
              <a:rPr lang="it-IT" altLang="it-IT" sz="2800" dirty="0" err="1">
                <a:solidFill>
                  <a:schemeClr val="hlink"/>
                </a:solidFill>
              </a:rPr>
              <a:t>iperlipidemia</a:t>
            </a:r>
            <a:r>
              <a:rPr lang="it-IT" altLang="it-IT" sz="2800" dirty="0">
                <a:solidFill>
                  <a:schemeClr val="hlink"/>
                </a:solidFill>
              </a:rPr>
              <a:t>, diabete e ipertensione.</a:t>
            </a:r>
            <a:br>
              <a:rPr lang="it-IT" altLang="it-IT" sz="2800" dirty="0">
                <a:solidFill>
                  <a:srgbClr val="FFFDAF"/>
                </a:solidFill>
              </a:rPr>
            </a:br>
            <a:endParaRPr lang="it-IT" altLang="it-IT" sz="1800" dirty="0">
              <a:solidFill>
                <a:srgbClr val="FFFDAF"/>
              </a:solidFill>
            </a:endParaRPr>
          </a:p>
          <a:p>
            <a:pPr>
              <a:lnSpc>
                <a:spcPct val="80000"/>
              </a:lnSpc>
              <a:buClr>
                <a:srgbClr val="FCFC84"/>
              </a:buClr>
              <a:buSzPct val="90000"/>
              <a:buFont typeface="Wingdings" panose="05000000000000000000" pitchFamily="2" charset="2"/>
              <a:buChar char="Ø"/>
            </a:pPr>
            <a:r>
              <a:rPr lang="it-IT" altLang="it-IT" sz="2800" b="1" dirty="0">
                <a:solidFill>
                  <a:srgbClr val="FF9966"/>
                </a:solidFill>
              </a:rPr>
              <a:t>1967 CREPALDI</a:t>
            </a:r>
            <a:r>
              <a:rPr lang="it-IT" altLang="it-IT" sz="2800" dirty="0">
                <a:solidFill>
                  <a:srgbClr val="FF9966"/>
                </a:solidFill>
              </a:rPr>
              <a:t> </a:t>
            </a:r>
            <a:r>
              <a:rPr lang="it-IT" altLang="it-IT" sz="2800" dirty="0">
                <a:solidFill>
                  <a:srgbClr val="FFCC99"/>
                </a:solidFill>
              </a:rPr>
              <a:t>coniò il termine di sindrome </a:t>
            </a:r>
            <a:r>
              <a:rPr lang="it-IT" altLang="it-IT" sz="3600" b="1" dirty="0" err="1">
                <a:solidFill>
                  <a:srgbClr val="FFCC99"/>
                </a:solidFill>
              </a:rPr>
              <a:t>plurimetabolica</a:t>
            </a:r>
            <a:endParaRPr lang="it-IT" altLang="it-IT" sz="3600" b="1" dirty="0">
              <a:solidFill>
                <a:srgbClr val="FFCC9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>
            <a:extLst>
              <a:ext uri="{FF2B5EF4-FFF2-40B4-BE49-F238E27FC236}">
                <a16:creationId xmlns:a16="http://schemas.microsoft.com/office/drawing/2014/main" id="{4C551933-4EAE-47FD-B761-A4CCF7A7A3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1"/>
            <a:ext cx="8229600" cy="1139825"/>
          </a:xfrm>
        </p:spPr>
        <p:txBody>
          <a:bodyPr/>
          <a:lstStyle/>
          <a:p>
            <a:r>
              <a:rPr lang="it-IT" altLang="it-IT"/>
              <a:t>Storia/3</a:t>
            </a:r>
          </a:p>
        </p:txBody>
      </p:sp>
      <p:sp>
        <p:nvSpPr>
          <p:cNvPr id="481283" name="Rectangle 3">
            <a:extLst>
              <a:ext uri="{FF2B5EF4-FFF2-40B4-BE49-F238E27FC236}">
                <a16:creationId xmlns:a16="http://schemas.microsoft.com/office/drawing/2014/main" id="{9C3490EF-CF29-447E-AD69-AFD365D975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74851" y="1209676"/>
            <a:ext cx="8240713" cy="5648325"/>
          </a:xfrm>
        </p:spPr>
        <p:txBody>
          <a:bodyPr>
            <a:normAutofit lnSpcReduction="10000"/>
          </a:bodyPr>
          <a:lstStyle/>
          <a:p>
            <a:pPr>
              <a:lnSpc>
                <a:spcPct val="85000"/>
              </a:lnSpc>
              <a:buClr>
                <a:srgbClr val="FCFC84"/>
              </a:buClr>
              <a:buSzPct val="90000"/>
              <a:buFont typeface="Wingdings" panose="05000000000000000000" pitchFamily="2" charset="2"/>
              <a:buChar char="Ø"/>
            </a:pPr>
            <a:r>
              <a:rPr lang="it-IT" altLang="it-IT" sz="2800" dirty="0">
                <a:solidFill>
                  <a:schemeClr val="tx2"/>
                </a:solidFill>
              </a:rPr>
              <a:t>1977 HALLER</a:t>
            </a:r>
            <a:r>
              <a:rPr lang="it-IT" altLang="it-IT" sz="2800" dirty="0">
                <a:solidFill>
                  <a:schemeClr val="accent2"/>
                </a:solidFill>
              </a:rPr>
              <a:t> per primo utilizza il termine di </a:t>
            </a:r>
            <a:r>
              <a:rPr lang="it-IT" altLang="it-IT" sz="3200" b="1" dirty="0">
                <a:solidFill>
                  <a:schemeClr val="accent2"/>
                </a:solidFill>
              </a:rPr>
              <a:t>sindrome metabolica </a:t>
            </a:r>
            <a:r>
              <a:rPr lang="it-IT" altLang="it-IT" sz="2800" dirty="0">
                <a:solidFill>
                  <a:schemeClr val="accent2"/>
                </a:solidFill>
              </a:rPr>
              <a:t>nella quale inserisce oltre a obesità, </a:t>
            </a:r>
            <a:r>
              <a:rPr lang="it-IT" altLang="it-IT" sz="2800" dirty="0" err="1">
                <a:solidFill>
                  <a:schemeClr val="accent2"/>
                </a:solidFill>
              </a:rPr>
              <a:t>iperdislipidemia</a:t>
            </a:r>
            <a:r>
              <a:rPr lang="it-IT" altLang="it-IT" sz="2800" dirty="0">
                <a:solidFill>
                  <a:schemeClr val="accent2"/>
                </a:solidFill>
              </a:rPr>
              <a:t>, ipertensione, diabete,   l’associazione con la malattia coronarica</a:t>
            </a:r>
            <a:br>
              <a:rPr lang="it-IT" altLang="it-IT" sz="2800" dirty="0"/>
            </a:br>
            <a:endParaRPr lang="it-IT" altLang="it-IT" sz="1800" dirty="0"/>
          </a:p>
          <a:p>
            <a:pPr>
              <a:lnSpc>
                <a:spcPct val="85000"/>
              </a:lnSpc>
              <a:buClr>
                <a:srgbClr val="FCFC84"/>
              </a:buClr>
              <a:buSzPct val="90000"/>
              <a:buFont typeface="Wingdings" panose="05000000000000000000" pitchFamily="2" charset="2"/>
              <a:buChar char="Ø"/>
            </a:pPr>
            <a:r>
              <a:rPr lang="it-IT" altLang="it-IT" sz="2800" b="1" dirty="0">
                <a:solidFill>
                  <a:srgbClr val="FF9966"/>
                </a:solidFill>
              </a:rPr>
              <a:t>1988 REAVEN</a:t>
            </a:r>
            <a:r>
              <a:rPr lang="it-IT" altLang="it-IT" sz="2800" dirty="0">
                <a:solidFill>
                  <a:srgbClr val="FF9966"/>
                </a:solidFill>
              </a:rPr>
              <a:t> individuò nell’ </a:t>
            </a:r>
            <a:r>
              <a:rPr lang="it-IT" altLang="it-IT" sz="2800" b="1" dirty="0" err="1">
                <a:solidFill>
                  <a:srgbClr val="FF9966"/>
                </a:solidFill>
              </a:rPr>
              <a:t>insulino</a:t>
            </a:r>
            <a:r>
              <a:rPr lang="it-IT" altLang="it-IT" sz="2800" dirty="0">
                <a:solidFill>
                  <a:srgbClr val="FF9966"/>
                </a:solidFill>
              </a:rPr>
              <a:t> </a:t>
            </a:r>
            <a:r>
              <a:rPr lang="it-IT" altLang="it-IT" sz="2800" b="1" dirty="0">
                <a:solidFill>
                  <a:srgbClr val="FF9966"/>
                </a:solidFill>
              </a:rPr>
              <a:t>resistenza</a:t>
            </a:r>
            <a:r>
              <a:rPr lang="it-IT" altLang="it-IT" sz="2800" dirty="0">
                <a:solidFill>
                  <a:srgbClr val="FF9966"/>
                </a:solidFill>
              </a:rPr>
              <a:t> il denominatore comune</a:t>
            </a:r>
            <a:r>
              <a:rPr lang="it-IT" altLang="it-IT" sz="2800" dirty="0"/>
              <a:t> </a:t>
            </a:r>
            <a:r>
              <a:rPr lang="it-IT" altLang="it-IT" sz="2800" dirty="0">
                <a:solidFill>
                  <a:srgbClr val="FFCC99"/>
                </a:solidFill>
              </a:rPr>
              <a:t>dell’associazione tra diabete, dislipidemia e ipertensione arteriosa, escludendo l’obesità dalla definizione. Introduce il concetto di</a:t>
            </a:r>
            <a:r>
              <a:rPr lang="it-IT" altLang="it-IT" sz="2800" dirty="0"/>
              <a:t> </a:t>
            </a:r>
            <a:r>
              <a:rPr lang="it-IT" altLang="it-IT" sz="3600" b="1" dirty="0">
                <a:solidFill>
                  <a:srgbClr val="FF9966"/>
                </a:solidFill>
              </a:rPr>
              <a:t>Sindrome X</a:t>
            </a:r>
            <a:r>
              <a:rPr lang="it-IT" altLang="it-IT" sz="3600" b="1" dirty="0"/>
              <a:t> </a:t>
            </a:r>
            <a:r>
              <a:rPr lang="it-IT" altLang="it-IT" sz="2800" dirty="0">
                <a:solidFill>
                  <a:srgbClr val="FFCC99"/>
                </a:solidFill>
              </a:rPr>
              <a:t>per identificare il raggruppamento di disturbi riguardanti il metabolismo del glucosio e dell’insulina, la dislipidemia e l’ipertensione</a:t>
            </a:r>
          </a:p>
        </p:txBody>
      </p:sp>
    </p:spTree>
    <p:extLst>
      <p:ext uri="{BB962C8B-B14F-4D97-AF65-F5344CB8AC3E}">
        <p14:creationId xmlns:p14="http://schemas.microsoft.com/office/powerpoint/2010/main" val="2333704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>
            <a:extLst>
              <a:ext uri="{FF2B5EF4-FFF2-40B4-BE49-F238E27FC236}">
                <a16:creationId xmlns:a16="http://schemas.microsoft.com/office/drawing/2014/main" id="{90BAEE28-097A-477B-B36A-A4A1D5092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1"/>
            <a:ext cx="8229600" cy="1139825"/>
          </a:xfrm>
        </p:spPr>
        <p:txBody>
          <a:bodyPr/>
          <a:lstStyle/>
          <a:p>
            <a:r>
              <a:rPr lang="it-IT" altLang="it-IT"/>
              <a:t>Storia/4</a:t>
            </a:r>
          </a:p>
        </p:txBody>
      </p:sp>
      <p:sp>
        <p:nvSpPr>
          <p:cNvPr id="483331" name="Rectangle 3">
            <a:extLst>
              <a:ext uri="{FF2B5EF4-FFF2-40B4-BE49-F238E27FC236}">
                <a16:creationId xmlns:a16="http://schemas.microsoft.com/office/drawing/2014/main" id="{8EA0F200-B39D-465B-B4C2-E5D15D4601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1"/>
            <a:ext cx="8229600" cy="4886325"/>
          </a:xfrm>
        </p:spPr>
        <p:txBody>
          <a:bodyPr>
            <a:normAutofit lnSpcReduction="10000"/>
          </a:bodyPr>
          <a:lstStyle/>
          <a:p>
            <a:pPr>
              <a:buClr>
                <a:srgbClr val="FCFC84"/>
              </a:buClr>
              <a:buSzPct val="90000"/>
              <a:buFont typeface="Wingdings" panose="05000000000000000000" pitchFamily="2" charset="2"/>
              <a:buChar char="Ø"/>
            </a:pPr>
            <a:r>
              <a:rPr lang="it-IT" altLang="it-IT" sz="2800" b="1" dirty="0">
                <a:solidFill>
                  <a:srgbClr val="FF9966"/>
                </a:solidFill>
              </a:rPr>
              <a:t>1991 FERRANINI</a:t>
            </a:r>
            <a:r>
              <a:rPr lang="it-IT" altLang="it-IT" sz="2800" dirty="0"/>
              <a:t> </a:t>
            </a:r>
            <a:r>
              <a:rPr lang="it-IT" altLang="it-IT" sz="2800" dirty="0">
                <a:solidFill>
                  <a:srgbClr val="FFCC99"/>
                </a:solidFill>
              </a:rPr>
              <a:t>suggerì che l’insieme dei disturbi caratterizzanti la sindrome metabolica fossero determinati dall’</a:t>
            </a:r>
            <a:r>
              <a:rPr lang="it-IT" altLang="it-IT" sz="2800" dirty="0" err="1">
                <a:solidFill>
                  <a:srgbClr val="FFCC99"/>
                </a:solidFill>
              </a:rPr>
              <a:t>insulino</a:t>
            </a:r>
            <a:r>
              <a:rPr lang="it-IT" altLang="it-IT" sz="2800" dirty="0">
                <a:solidFill>
                  <a:srgbClr val="FFCC99"/>
                </a:solidFill>
              </a:rPr>
              <a:t> resistenza e coniò il termine di</a:t>
            </a:r>
            <a:r>
              <a:rPr lang="it-IT" altLang="it-IT" sz="2800" dirty="0"/>
              <a:t> </a:t>
            </a:r>
            <a:r>
              <a:rPr lang="it-IT" altLang="it-IT" sz="2800" dirty="0">
                <a:solidFill>
                  <a:srgbClr val="FF9966"/>
                </a:solidFill>
              </a:rPr>
              <a:t>sindrome da </a:t>
            </a:r>
            <a:r>
              <a:rPr lang="it-IT" altLang="it-IT" sz="3600" b="1" dirty="0" err="1">
                <a:solidFill>
                  <a:srgbClr val="FF9966"/>
                </a:solidFill>
              </a:rPr>
              <a:t>insulino</a:t>
            </a:r>
            <a:r>
              <a:rPr lang="it-IT" altLang="it-IT" sz="3600" b="1" dirty="0">
                <a:solidFill>
                  <a:srgbClr val="FF9966"/>
                </a:solidFill>
              </a:rPr>
              <a:t> resistenza</a:t>
            </a:r>
            <a:br>
              <a:rPr lang="it-IT" altLang="it-IT" sz="2800" dirty="0">
                <a:solidFill>
                  <a:srgbClr val="FF9966"/>
                </a:solidFill>
              </a:rPr>
            </a:br>
            <a:r>
              <a:rPr lang="it-IT" altLang="it-IT" sz="2800" dirty="0">
                <a:solidFill>
                  <a:srgbClr val="FF9966"/>
                </a:solidFill>
              </a:rPr>
              <a:t> </a:t>
            </a:r>
          </a:p>
          <a:p>
            <a:pPr>
              <a:buClr>
                <a:srgbClr val="FCFC84"/>
              </a:buClr>
              <a:buSzPct val="90000"/>
              <a:buFont typeface="Wingdings" panose="05000000000000000000" pitchFamily="2" charset="2"/>
              <a:buChar char="Ø"/>
            </a:pPr>
            <a:r>
              <a:rPr lang="it-IT" altLang="it-IT" sz="2800" b="1" dirty="0">
                <a:solidFill>
                  <a:srgbClr val="FF9966"/>
                </a:solidFill>
              </a:rPr>
              <a:t>1998 OMS</a:t>
            </a:r>
            <a:r>
              <a:rPr lang="it-IT" altLang="it-IT" sz="2800" dirty="0"/>
              <a:t> </a:t>
            </a:r>
            <a:r>
              <a:rPr lang="it-IT" altLang="it-IT" sz="2800" dirty="0">
                <a:solidFill>
                  <a:srgbClr val="FFCC99"/>
                </a:solidFill>
              </a:rPr>
              <a:t>concentrava sull’</a:t>
            </a:r>
            <a:r>
              <a:rPr lang="it-IT" altLang="it-IT" sz="2800" dirty="0" err="1">
                <a:solidFill>
                  <a:srgbClr val="FF9966"/>
                </a:solidFill>
              </a:rPr>
              <a:t>insulino</a:t>
            </a:r>
            <a:r>
              <a:rPr lang="it-IT" altLang="it-IT" sz="2800" dirty="0">
                <a:solidFill>
                  <a:srgbClr val="FFCC99"/>
                </a:solidFill>
              </a:rPr>
              <a:t> </a:t>
            </a:r>
            <a:r>
              <a:rPr lang="it-IT" altLang="it-IT" sz="2800" dirty="0">
                <a:solidFill>
                  <a:srgbClr val="FF9966"/>
                </a:solidFill>
              </a:rPr>
              <a:t>resistenza</a:t>
            </a:r>
            <a:r>
              <a:rPr lang="it-IT" altLang="it-IT" sz="2800" dirty="0"/>
              <a:t> </a:t>
            </a:r>
            <a:r>
              <a:rPr lang="it-IT" altLang="it-IT" sz="2800" dirty="0">
                <a:solidFill>
                  <a:srgbClr val="FFCC99"/>
                </a:solidFill>
              </a:rPr>
              <a:t>un ruolo di primo piano per cui per fare diagnosi di sindrome metabolica era necessario misurare il grado di resistenza di insulina nei pazienti.</a:t>
            </a:r>
            <a:r>
              <a:rPr lang="it-IT" altLang="it-IT" sz="2600" dirty="0">
                <a:solidFill>
                  <a:srgbClr val="FFCC9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119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>
            <a:extLst>
              <a:ext uri="{FF2B5EF4-FFF2-40B4-BE49-F238E27FC236}">
                <a16:creationId xmlns:a16="http://schemas.microsoft.com/office/drawing/2014/main" id="{A0C50247-88E7-4D96-BB05-3F03D94DDF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/>
              <a:t>Storia/5</a:t>
            </a:r>
          </a:p>
        </p:txBody>
      </p:sp>
      <p:sp>
        <p:nvSpPr>
          <p:cNvPr id="482307" name="Rectangle 3">
            <a:extLst>
              <a:ext uri="{FF2B5EF4-FFF2-40B4-BE49-F238E27FC236}">
                <a16:creationId xmlns:a16="http://schemas.microsoft.com/office/drawing/2014/main" id="{F483EFF1-4AFB-4B22-8188-4A09177710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 sz="2800" b="1" dirty="0">
                <a:solidFill>
                  <a:srgbClr val="FF9966"/>
                </a:solidFill>
              </a:rPr>
              <a:t>2001 </a:t>
            </a:r>
            <a:r>
              <a:rPr lang="it-IT" altLang="it-IT" sz="2800" b="1" dirty="0" err="1">
                <a:solidFill>
                  <a:srgbClr val="FF9966"/>
                </a:solidFill>
              </a:rPr>
              <a:t>USNCho</a:t>
            </a:r>
            <a:r>
              <a:rPr lang="it-IT" altLang="it-IT" sz="2800" dirty="0"/>
              <a:t> </a:t>
            </a:r>
            <a:r>
              <a:rPr lang="it-IT" altLang="it-IT" sz="2800" dirty="0">
                <a:solidFill>
                  <a:srgbClr val="FFCC99"/>
                </a:solidFill>
              </a:rPr>
              <a:t>(</a:t>
            </a:r>
            <a:r>
              <a:rPr lang="it-IT" altLang="it-IT" sz="2800" dirty="0" err="1">
                <a:solidFill>
                  <a:srgbClr val="FFCC99"/>
                </a:solidFill>
              </a:rPr>
              <a:t>United</a:t>
            </a:r>
            <a:r>
              <a:rPr lang="it-IT" altLang="it-IT" sz="2800" dirty="0">
                <a:solidFill>
                  <a:srgbClr val="FFCC99"/>
                </a:solidFill>
              </a:rPr>
              <a:t> </a:t>
            </a:r>
            <a:r>
              <a:rPr lang="it-IT" altLang="it-IT" sz="2800" dirty="0" err="1">
                <a:solidFill>
                  <a:srgbClr val="FFCC99"/>
                </a:solidFill>
              </a:rPr>
              <a:t>States</a:t>
            </a:r>
            <a:r>
              <a:rPr lang="it-IT" altLang="it-IT" sz="2800" dirty="0">
                <a:solidFill>
                  <a:srgbClr val="FFCC99"/>
                </a:solidFill>
              </a:rPr>
              <a:t> National </a:t>
            </a:r>
            <a:r>
              <a:rPr lang="it-IT" altLang="it-IT" sz="2800" dirty="0" err="1">
                <a:solidFill>
                  <a:srgbClr val="FFCC99"/>
                </a:solidFill>
              </a:rPr>
              <a:t>Cholesterol</a:t>
            </a:r>
            <a:r>
              <a:rPr lang="it-IT" altLang="it-IT" sz="2800" dirty="0">
                <a:solidFill>
                  <a:srgbClr val="FFCC99"/>
                </a:solidFill>
              </a:rPr>
              <a:t>) </a:t>
            </a:r>
            <a:r>
              <a:rPr lang="it-IT" altLang="it-IT" sz="2800" dirty="0" err="1">
                <a:solidFill>
                  <a:srgbClr val="FFCC99"/>
                </a:solidFill>
              </a:rPr>
              <a:t>Education</a:t>
            </a:r>
            <a:r>
              <a:rPr lang="it-IT" altLang="it-IT" sz="2800" dirty="0">
                <a:solidFill>
                  <a:srgbClr val="FFCC99"/>
                </a:solidFill>
              </a:rPr>
              <a:t> Programs </a:t>
            </a:r>
            <a:r>
              <a:rPr lang="it-IT" altLang="it-IT" sz="2800" dirty="0" err="1">
                <a:solidFill>
                  <a:srgbClr val="FFCC99"/>
                </a:solidFill>
              </a:rPr>
              <a:t>Adult</a:t>
            </a:r>
            <a:r>
              <a:rPr lang="it-IT" altLang="it-IT" sz="2800" dirty="0">
                <a:solidFill>
                  <a:srgbClr val="FFCC99"/>
                </a:solidFill>
              </a:rPr>
              <a:t> Treatment Panel (ATP3) concentrò l’attenzione prevalentemente sull’</a:t>
            </a:r>
            <a:r>
              <a:rPr lang="it-IT" altLang="it-IT" sz="2800" dirty="0">
                <a:solidFill>
                  <a:srgbClr val="FF9966"/>
                </a:solidFill>
              </a:rPr>
              <a:t>obesità centrale</a:t>
            </a:r>
            <a:r>
              <a:rPr lang="it-IT" altLang="it-IT" sz="2800" dirty="0"/>
              <a:t> </a:t>
            </a:r>
            <a:r>
              <a:rPr lang="it-IT" altLang="it-IT" sz="2800" dirty="0">
                <a:solidFill>
                  <a:srgbClr val="FFCC99"/>
                </a:solidFill>
              </a:rPr>
              <a:t>definendo la sindrome metabolica in base alla presenza</a:t>
            </a:r>
            <a:r>
              <a:rPr lang="it-IT" altLang="it-IT" sz="2800" dirty="0"/>
              <a:t> </a:t>
            </a:r>
            <a:r>
              <a:rPr lang="it-IT" altLang="it-IT" sz="2800" dirty="0">
                <a:solidFill>
                  <a:srgbClr val="FF9966"/>
                </a:solidFill>
              </a:rPr>
              <a:t>almeno di 3 dei  5  fattori  caratterizzanti.</a:t>
            </a:r>
          </a:p>
          <a:p>
            <a:endParaRPr lang="it-IT" altLang="it-IT" dirty="0">
              <a:solidFill>
                <a:srgbClr val="FF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5902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303</TotalTime>
  <Words>1189</Words>
  <Application>Microsoft Office PowerPoint</Application>
  <PresentationFormat>Widescreen</PresentationFormat>
  <Paragraphs>220</Paragraphs>
  <Slides>35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3" baseType="lpstr">
      <vt:lpstr>メイリオ</vt:lpstr>
      <vt:lpstr>Arial</vt:lpstr>
      <vt:lpstr>Century Gothic</vt:lpstr>
      <vt:lpstr>Comic Sans MS</vt:lpstr>
      <vt:lpstr>Verdana</vt:lpstr>
      <vt:lpstr>Wingdings</vt:lpstr>
      <vt:lpstr>Wingdings 3</vt:lpstr>
      <vt:lpstr>Ione</vt:lpstr>
      <vt:lpstr>INCONTRI     PITAGORICI    DI CARDIOLOGIA 2018 - XII EDIZIONE </vt:lpstr>
      <vt:lpstr>OBIETTIVI DELLA  PRESENTAZIONE </vt:lpstr>
      <vt:lpstr>Presentazione standard di PowerPoint</vt:lpstr>
      <vt:lpstr>PERCHE’ PARLARE DI  SINDROME METABOLICA – SMET ?</vt:lpstr>
      <vt:lpstr>Storia/1</vt:lpstr>
      <vt:lpstr>Storia/2</vt:lpstr>
      <vt:lpstr>Storia/3</vt:lpstr>
      <vt:lpstr>Storia/4</vt:lpstr>
      <vt:lpstr>Storia/5</vt:lpstr>
      <vt:lpstr>Sindrome Metabolica</vt:lpstr>
      <vt:lpstr>PAZIENTE  METABOLICO 1</vt:lpstr>
      <vt:lpstr>PAZIENTE  METABOLICO  2 </vt:lpstr>
      <vt:lpstr>Presentazione standard di PowerPoint</vt:lpstr>
      <vt:lpstr>NOVITA’  III MILLENNIO:</vt:lpstr>
      <vt:lpstr>Insulino resistenza e Cancro</vt:lpstr>
      <vt:lpstr>Metabolic  Syndrome</vt:lpstr>
      <vt:lpstr>Metabolic  Syndrome</vt:lpstr>
      <vt:lpstr>Insulino resistenza</vt:lpstr>
      <vt:lpstr>GRASSO  ADDOMINALE        RESISTENZA ALL’INSULINA</vt:lpstr>
      <vt:lpstr>Presentazione standard di PowerPoint</vt:lpstr>
      <vt:lpstr>Presentazione standard di PowerPoint</vt:lpstr>
      <vt:lpstr>BMI : Indice di massa corporea</vt:lpstr>
      <vt:lpstr>Obesità e Cancro</vt:lpstr>
      <vt:lpstr>Cancro e cuore</vt:lpstr>
      <vt:lpstr>Presentazione standard di PowerPoint</vt:lpstr>
      <vt:lpstr>STILE DIETETICO</vt:lpstr>
      <vt:lpstr>LE 4 P</vt:lpstr>
      <vt:lpstr>STILE DI VITA</vt:lpstr>
      <vt:lpstr>STILE DI VITA/2</vt:lpstr>
      <vt:lpstr>DECALOGO DEL BENESSERE/1</vt:lpstr>
      <vt:lpstr>DECALOGO DEL BENESSERE/2</vt:lpstr>
      <vt:lpstr>DECALOGO DEL BENESSERE/3</vt:lpstr>
      <vt:lpstr>DECALOGO DEL BENESSERE/4</vt:lpstr>
      <vt:lpstr>SINDROME METABOLICA  E  TERAPIA  MEDICA  MALATTIE  CARDIOVASCOLARI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55</cp:revision>
  <dcterms:created xsi:type="dcterms:W3CDTF">2018-10-06T19:38:12Z</dcterms:created>
  <dcterms:modified xsi:type="dcterms:W3CDTF">2018-10-12T22:20:37Z</dcterms:modified>
</cp:coreProperties>
</file>