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72" r:id="rId6"/>
    <p:sldId id="269" r:id="rId7"/>
    <p:sldId id="438" r:id="rId8"/>
    <p:sldId id="431" r:id="rId9"/>
    <p:sldId id="437" r:id="rId10"/>
    <p:sldId id="439" r:id="rId11"/>
    <p:sldId id="271" r:id="rId12"/>
    <p:sldId id="260" r:id="rId13"/>
    <p:sldId id="261" r:id="rId14"/>
    <p:sldId id="262" r:id="rId15"/>
    <p:sldId id="263" r:id="rId16"/>
    <p:sldId id="264" r:id="rId17"/>
    <p:sldId id="270" r:id="rId18"/>
    <p:sldId id="274" r:id="rId19"/>
    <p:sldId id="273" r:id="rId20"/>
    <p:sldId id="277" r:id="rId21"/>
    <p:sldId id="282" r:id="rId22"/>
    <p:sldId id="276" r:id="rId23"/>
    <p:sldId id="278" r:id="rId24"/>
    <p:sldId id="275" r:id="rId25"/>
    <p:sldId id="279" r:id="rId26"/>
    <p:sldId id="281" r:id="rId27"/>
    <p:sldId id="280"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7A630-1E72-4B7E-ABE2-CBE32DA1F2BF}" type="datetimeFigureOut">
              <a:rPr lang="it-IT" smtClean="0"/>
              <a:t>12/10/2018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A3686-91FC-4049-B734-894EC37B6880}" type="slidenum">
              <a:rPr lang="it-IT" smtClean="0"/>
              <a:t>‹N›</a:t>
            </a:fld>
            <a:endParaRPr lang="it-IT"/>
          </a:p>
        </p:txBody>
      </p:sp>
    </p:spTree>
    <p:extLst>
      <p:ext uri="{BB962C8B-B14F-4D97-AF65-F5344CB8AC3E}">
        <p14:creationId xmlns:p14="http://schemas.microsoft.com/office/powerpoint/2010/main" val="42353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 </a:t>
            </a:r>
            <a:r>
              <a:rPr lang="it-IT" dirty="0" err="1"/>
              <a:t>agreement</a:t>
            </a:r>
            <a:r>
              <a:rPr lang="it-IT" dirty="0"/>
              <a:t> sulla definizione di </a:t>
            </a:r>
            <a:r>
              <a:rPr lang="it-IT" dirty="0" err="1"/>
              <a:t>multimorbilità</a:t>
            </a:r>
            <a:r>
              <a:rPr lang="it-IT" dirty="0"/>
              <a:t>….esempi</a:t>
            </a:r>
            <a:endParaRPr lang="en-GB" dirty="0"/>
          </a:p>
        </p:txBody>
      </p:sp>
      <p:sp>
        <p:nvSpPr>
          <p:cNvPr id="4" name="Segnaposto numero diapositiva 3"/>
          <p:cNvSpPr>
            <a:spLocks noGrp="1"/>
          </p:cNvSpPr>
          <p:nvPr>
            <p:ph type="sldNum" sz="quarter" idx="10"/>
          </p:nvPr>
        </p:nvSpPr>
        <p:spPr/>
        <p:txBody>
          <a:bodyPr/>
          <a:lstStyle/>
          <a:p>
            <a:fld id="{FE163201-E5A0-4DCE-BE41-415792DEB7D9}" type="slidenum">
              <a:rPr lang="it-IT" smtClean="0"/>
              <a:t>7</a:t>
            </a:fld>
            <a:endParaRPr lang="it-IT"/>
          </a:p>
        </p:txBody>
      </p:sp>
    </p:spTree>
    <p:extLst>
      <p:ext uri="{BB962C8B-B14F-4D97-AF65-F5344CB8AC3E}">
        <p14:creationId xmlns:p14="http://schemas.microsoft.com/office/powerpoint/2010/main" val="407989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Importanza dell’ambiente, dello stato socioeconomico e dell’assetto familiare: se la capacità intrinseca dipende da fattori «biologici» l’abilità funzionale, se vogliamo l’invecchiamento in salute, dipende dall’interazione tra la capacità intrinseca e l’ambiente. </a:t>
            </a:r>
          </a:p>
          <a:p>
            <a:r>
              <a:rPr lang="it-IT" dirty="0"/>
              <a:t>IMPORTANTE STUDIARE ED INTERVENIRE SIA SULL’INDIVIDUO CHE SULL’AMBIENTE </a:t>
            </a:r>
            <a:endParaRPr lang="en-GB" dirty="0"/>
          </a:p>
        </p:txBody>
      </p:sp>
      <p:sp>
        <p:nvSpPr>
          <p:cNvPr id="4" name="Segnaposto numero diapositiva 3"/>
          <p:cNvSpPr>
            <a:spLocks noGrp="1"/>
          </p:cNvSpPr>
          <p:nvPr>
            <p:ph type="sldNum" sz="quarter" idx="10"/>
          </p:nvPr>
        </p:nvSpPr>
        <p:spPr/>
        <p:txBody>
          <a:bodyPr/>
          <a:lstStyle/>
          <a:p>
            <a:fld id="{FE163201-E5A0-4DCE-BE41-415792DEB7D9}" type="slidenum">
              <a:rPr lang="it-IT" smtClean="0"/>
              <a:t>8</a:t>
            </a:fld>
            <a:endParaRPr lang="it-IT"/>
          </a:p>
        </p:txBody>
      </p:sp>
    </p:spTree>
    <p:extLst>
      <p:ext uri="{BB962C8B-B14F-4D97-AF65-F5344CB8AC3E}">
        <p14:creationId xmlns:p14="http://schemas.microsoft.com/office/powerpoint/2010/main" val="250312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Fragilità….altro mostro.</a:t>
            </a:r>
          </a:p>
          <a:p>
            <a:r>
              <a:rPr lang="it-IT" dirty="0"/>
              <a:t>DEFINIZIONE e accento sul suo stupefacente potere predittivo</a:t>
            </a:r>
            <a:endParaRPr lang="en-GB" dirty="0"/>
          </a:p>
        </p:txBody>
      </p:sp>
      <p:sp>
        <p:nvSpPr>
          <p:cNvPr id="4" name="Segnaposto numero diapositiva 3"/>
          <p:cNvSpPr>
            <a:spLocks noGrp="1"/>
          </p:cNvSpPr>
          <p:nvPr>
            <p:ph type="sldNum" sz="quarter" idx="10"/>
          </p:nvPr>
        </p:nvSpPr>
        <p:spPr/>
        <p:txBody>
          <a:bodyPr/>
          <a:lstStyle/>
          <a:p>
            <a:fld id="{FE163201-E5A0-4DCE-BE41-415792DEB7D9}" type="slidenum">
              <a:rPr lang="it-IT" smtClean="0"/>
              <a:t>9</a:t>
            </a:fld>
            <a:endParaRPr lang="it-IT"/>
          </a:p>
        </p:txBody>
      </p:sp>
    </p:spTree>
    <p:extLst>
      <p:ext uri="{BB962C8B-B14F-4D97-AF65-F5344CB8AC3E}">
        <p14:creationId xmlns:p14="http://schemas.microsoft.com/office/powerpoint/2010/main" val="392821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Queste due entità </a:t>
            </a:r>
            <a:r>
              <a:rPr lang="it-IT" dirty="0" err="1"/>
              <a:t>coesitono</a:t>
            </a:r>
            <a:r>
              <a:rPr lang="it-IT" dirty="0"/>
              <a:t> nella popolazione anziana e risultano indipendentemente associate.</a:t>
            </a:r>
          </a:p>
          <a:p>
            <a:r>
              <a:rPr lang="it-IT" dirty="0"/>
              <a:t>I dati finora disponibili, pochi invero, suggeriscono una relazione bidirezionale tra fragilità e </a:t>
            </a:r>
            <a:r>
              <a:rPr lang="it-IT" dirty="0" err="1"/>
              <a:t>multimorbilità</a:t>
            </a:r>
            <a:r>
              <a:rPr lang="it-IT" dirty="0"/>
              <a:t>. NECESSARIO FARE PIU’ RICERCA PER CAPIRE FATTORI DI RISCHIO E MECCANISMI.</a:t>
            </a:r>
            <a:endParaRPr lang="en-GB" dirty="0"/>
          </a:p>
        </p:txBody>
      </p:sp>
      <p:sp>
        <p:nvSpPr>
          <p:cNvPr id="4" name="Segnaposto numero diapositiva 3"/>
          <p:cNvSpPr>
            <a:spLocks noGrp="1"/>
          </p:cNvSpPr>
          <p:nvPr>
            <p:ph type="sldNum" sz="quarter" idx="10"/>
          </p:nvPr>
        </p:nvSpPr>
        <p:spPr/>
        <p:txBody>
          <a:bodyPr/>
          <a:lstStyle/>
          <a:p>
            <a:fld id="{FE163201-E5A0-4DCE-BE41-415792DEB7D9}" type="slidenum">
              <a:rPr lang="it-IT" smtClean="0"/>
              <a:t>10</a:t>
            </a:fld>
            <a:endParaRPr lang="it-IT"/>
          </a:p>
        </p:txBody>
      </p:sp>
    </p:spTree>
    <p:extLst>
      <p:ext uri="{BB962C8B-B14F-4D97-AF65-F5344CB8AC3E}">
        <p14:creationId xmlns:p14="http://schemas.microsoft.com/office/powerpoint/2010/main" val="157647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9E6FA21-E394-4733-B0BA-F720CBD6E1FA}" type="datetimeFigureOut">
              <a:rPr lang="it-IT" smtClean="0"/>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63E514-04D9-44E3-91D6-6C3312C17668}" type="slidenum">
              <a:rPr lang="it-IT" smtClean="0"/>
              <a:t>‹N›</a:t>
            </a:fld>
            <a:endParaRPr lang="it-IT"/>
          </a:p>
        </p:txBody>
      </p:sp>
    </p:spTree>
    <p:extLst>
      <p:ext uri="{BB962C8B-B14F-4D97-AF65-F5344CB8AC3E}">
        <p14:creationId xmlns:p14="http://schemas.microsoft.com/office/powerpoint/2010/main" val="177481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9E6FA21-E394-4733-B0BA-F720CBD6E1FA}" type="datetimeFigureOut">
              <a:rPr lang="it-IT" smtClean="0"/>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63E514-04D9-44E3-91D6-6C3312C17668}" type="slidenum">
              <a:rPr lang="it-IT" smtClean="0"/>
              <a:t>‹N›</a:t>
            </a:fld>
            <a:endParaRPr lang="it-IT"/>
          </a:p>
        </p:txBody>
      </p:sp>
    </p:spTree>
    <p:extLst>
      <p:ext uri="{BB962C8B-B14F-4D97-AF65-F5344CB8AC3E}">
        <p14:creationId xmlns:p14="http://schemas.microsoft.com/office/powerpoint/2010/main" val="400189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9E6FA21-E394-4733-B0BA-F720CBD6E1FA}" type="datetimeFigureOut">
              <a:rPr lang="it-IT" smtClean="0"/>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63E514-04D9-44E3-91D6-6C3312C17668}" type="slidenum">
              <a:rPr lang="it-IT" smtClean="0"/>
              <a:t>‹N›</a:t>
            </a:fld>
            <a:endParaRPr lang="it-IT"/>
          </a:p>
        </p:txBody>
      </p:sp>
    </p:spTree>
    <p:extLst>
      <p:ext uri="{BB962C8B-B14F-4D97-AF65-F5344CB8AC3E}">
        <p14:creationId xmlns:p14="http://schemas.microsoft.com/office/powerpoint/2010/main" val="81151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716160" y="1854360"/>
            <a:ext cx="10515360" cy="1325160"/>
          </a:xfrm>
          <a:prstGeom prst="rect">
            <a:avLst/>
          </a:prstGeom>
        </p:spPr>
        <p:txBody>
          <a:bodyPr lIns="0" tIns="0" rIns="0" bIns="0" anchor="ctr"/>
          <a:lstStyle/>
          <a:p>
            <a:endParaRPr/>
          </a:p>
        </p:txBody>
      </p:sp>
      <p:sp>
        <p:nvSpPr>
          <p:cNvPr id="39"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51053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9E6FA21-E394-4733-B0BA-F720CBD6E1FA}" type="datetimeFigureOut">
              <a:rPr lang="it-IT" smtClean="0"/>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63E514-04D9-44E3-91D6-6C3312C17668}" type="slidenum">
              <a:rPr lang="it-IT" smtClean="0"/>
              <a:t>‹N›</a:t>
            </a:fld>
            <a:endParaRPr lang="it-IT"/>
          </a:p>
        </p:txBody>
      </p:sp>
    </p:spTree>
    <p:extLst>
      <p:ext uri="{BB962C8B-B14F-4D97-AF65-F5344CB8AC3E}">
        <p14:creationId xmlns:p14="http://schemas.microsoft.com/office/powerpoint/2010/main" val="407051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89E6FA21-E394-4733-B0BA-F720CBD6E1FA}" type="datetimeFigureOut">
              <a:rPr lang="it-IT" smtClean="0"/>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63E514-04D9-44E3-91D6-6C3312C17668}" type="slidenum">
              <a:rPr lang="it-IT" smtClean="0"/>
              <a:t>‹N›</a:t>
            </a:fld>
            <a:endParaRPr lang="it-IT"/>
          </a:p>
        </p:txBody>
      </p:sp>
    </p:spTree>
    <p:extLst>
      <p:ext uri="{BB962C8B-B14F-4D97-AF65-F5344CB8AC3E}">
        <p14:creationId xmlns:p14="http://schemas.microsoft.com/office/powerpoint/2010/main" val="223417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9E6FA21-E394-4733-B0BA-F720CBD6E1FA}" type="datetimeFigureOut">
              <a:rPr lang="it-IT" smtClean="0"/>
              <a:t>12/10/2018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163E514-04D9-44E3-91D6-6C3312C17668}" type="slidenum">
              <a:rPr lang="it-IT" smtClean="0"/>
              <a:t>‹N›</a:t>
            </a:fld>
            <a:endParaRPr lang="it-IT"/>
          </a:p>
        </p:txBody>
      </p:sp>
    </p:spTree>
    <p:extLst>
      <p:ext uri="{BB962C8B-B14F-4D97-AF65-F5344CB8AC3E}">
        <p14:creationId xmlns:p14="http://schemas.microsoft.com/office/powerpoint/2010/main" val="188740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9E6FA21-E394-4733-B0BA-F720CBD6E1FA}" type="datetimeFigureOut">
              <a:rPr lang="it-IT" smtClean="0"/>
              <a:t>12/10/2018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163E514-04D9-44E3-91D6-6C3312C17668}" type="slidenum">
              <a:rPr lang="it-IT" smtClean="0"/>
              <a:t>‹N›</a:t>
            </a:fld>
            <a:endParaRPr lang="it-IT"/>
          </a:p>
        </p:txBody>
      </p:sp>
    </p:spTree>
    <p:extLst>
      <p:ext uri="{BB962C8B-B14F-4D97-AF65-F5344CB8AC3E}">
        <p14:creationId xmlns:p14="http://schemas.microsoft.com/office/powerpoint/2010/main" val="6509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9E6FA21-E394-4733-B0BA-F720CBD6E1FA}" type="datetimeFigureOut">
              <a:rPr lang="it-IT" smtClean="0"/>
              <a:t>12/10/2018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163E514-04D9-44E3-91D6-6C3312C17668}" type="slidenum">
              <a:rPr lang="it-IT" smtClean="0"/>
              <a:t>‹N›</a:t>
            </a:fld>
            <a:endParaRPr lang="it-IT"/>
          </a:p>
        </p:txBody>
      </p:sp>
    </p:spTree>
    <p:extLst>
      <p:ext uri="{BB962C8B-B14F-4D97-AF65-F5344CB8AC3E}">
        <p14:creationId xmlns:p14="http://schemas.microsoft.com/office/powerpoint/2010/main" val="90117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9E6FA21-E394-4733-B0BA-F720CBD6E1FA}" type="datetimeFigureOut">
              <a:rPr lang="it-IT" smtClean="0"/>
              <a:t>12/10/2018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163E514-04D9-44E3-91D6-6C3312C17668}" type="slidenum">
              <a:rPr lang="it-IT" smtClean="0"/>
              <a:t>‹N›</a:t>
            </a:fld>
            <a:endParaRPr lang="it-IT"/>
          </a:p>
        </p:txBody>
      </p:sp>
    </p:spTree>
    <p:extLst>
      <p:ext uri="{BB962C8B-B14F-4D97-AF65-F5344CB8AC3E}">
        <p14:creationId xmlns:p14="http://schemas.microsoft.com/office/powerpoint/2010/main" val="311215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89E6FA21-E394-4733-B0BA-F720CBD6E1FA}" type="datetimeFigureOut">
              <a:rPr lang="it-IT" smtClean="0"/>
              <a:t>12/10/2018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163E514-04D9-44E3-91D6-6C3312C17668}" type="slidenum">
              <a:rPr lang="it-IT" smtClean="0"/>
              <a:t>‹N›</a:t>
            </a:fld>
            <a:endParaRPr lang="it-IT"/>
          </a:p>
        </p:txBody>
      </p:sp>
    </p:spTree>
    <p:extLst>
      <p:ext uri="{BB962C8B-B14F-4D97-AF65-F5344CB8AC3E}">
        <p14:creationId xmlns:p14="http://schemas.microsoft.com/office/powerpoint/2010/main" val="375746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89E6FA21-E394-4733-B0BA-F720CBD6E1FA}" type="datetimeFigureOut">
              <a:rPr lang="it-IT" smtClean="0"/>
              <a:t>12/10/2018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163E514-04D9-44E3-91D6-6C3312C17668}" type="slidenum">
              <a:rPr lang="it-IT" smtClean="0"/>
              <a:t>‹N›</a:t>
            </a:fld>
            <a:endParaRPr lang="it-IT"/>
          </a:p>
        </p:txBody>
      </p:sp>
    </p:spTree>
    <p:extLst>
      <p:ext uri="{BB962C8B-B14F-4D97-AF65-F5344CB8AC3E}">
        <p14:creationId xmlns:p14="http://schemas.microsoft.com/office/powerpoint/2010/main" val="68567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6FA21-E394-4733-B0BA-F720CBD6E1FA}" type="datetimeFigureOut">
              <a:rPr lang="it-IT" smtClean="0"/>
              <a:t>12/10/2018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3E514-04D9-44E3-91D6-6C3312C17668}" type="slidenum">
              <a:rPr lang="it-IT" smtClean="0"/>
              <a:t>‹N›</a:t>
            </a:fld>
            <a:endParaRPr lang="it-IT"/>
          </a:p>
        </p:txBody>
      </p:sp>
    </p:spTree>
    <p:extLst>
      <p:ext uri="{BB962C8B-B14F-4D97-AF65-F5344CB8AC3E}">
        <p14:creationId xmlns:p14="http://schemas.microsoft.com/office/powerpoint/2010/main" val="2739478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xml"/><Relationship Id="rId5" Type="http://schemas.openxmlformats.org/officeDocument/2006/relationships/image" Target="../media/image36.emf"/><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1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1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5.xml"/><Relationship Id="rId5" Type="http://schemas.openxmlformats.org/officeDocument/2006/relationships/image" Target="../media/image52.emf"/><Relationship Id="rId4" Type="http://schemas.openxmlformats.org/officeDocument/2006/relationships/image" Target="../media/image51.emf"/></Relationships>
</file>

<file path=ppt/slides/_rels/slide2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2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2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2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2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2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i="1" dirty="0"/>
              <a:t>Il paziente anziano influenza le scelte terapeutiche delle malattie cardiovascolari? </a:t>
            </a:r>
            <a:endParaRPr lang="it-IT" dirty="0"/>
          </a:p>
        </p:txBody>
      </p:sp>
      <p:sp>
        <p:nvSpPr>
          <p:cNvPr id="3" name="Sottotitolo 2"/>
          <p:cNvSpPr>
            <a:spLocks noGrp="1"/>
          </p:cNvSpPr>
          <p:nvPr>
            <p:ph type="subTitle" idx="1"/>
          </p:nvPr>
        </p:nvSpPr>
        <p:spPr/>
        <p:txBody>
          <a:bodyPr/>
          <a:lstStyle/>
          <a:p>
            <a:r>
              <a:rPr lang="it-IT" dirty="0"/>
              <a:t>Andrea CORSONELLO </a:t>
            </a:r>
          </a:p>
          <a:p>
            <a:r>
              <a:rPr lang="it-IT" dirty="0"/>
              <a:t>IRCCS INRCA Cosenza</a:t>
            </a:r>
          </a:p>
        </p:txBody>
      </p:sp>
    </p:spTree>
    <p:extLst>
      <p:ext uri="{BB962C8B-B14F-4D97-AF65-F5344CB8AC3E}">
        <p14:creationId xmlns:p14="http://schemas.microsoft.com/office/powerpoint/2010/main" val="204530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B70B5D01-B89C-4D6F-93B7-104CA385175A}"/>
              </a:ext>
            </a:extLst>
          </p:cNvPr>
          <p:cNvPicPr>
            <a:picLocks noGrp="1" noChangeAspect="1"/>
          </p:cNvPicPr>
          <p:nvPr>
            <p:ph idx="1"/>
          </p:nvPr>
        </p:nvPicPr>
        <p:blipFill>
          <a:blip r:embed="rId3"/>
          <a:stretch>
            <a:fillRect/>
          </a:stretch>
        </p:blipFill>
        <p:spPr>
          <a:xfrm>
            <a:off x="665528" y="1632678"/>
            <a:ext cx="3348786" cy="3199381"/>
          </a:xfrm>
          <a:prstGeom prst="rect">
            <a:avLst/>
          </a:prstGeom>
        </p:spPr>
      </p:pic>
      <p:pic>
        <p:nvPicPr>
          <p:cNvPr id="4" name="Immagine 3">
            <a:extLst>
              <a:ext uri="{FF2B5EF4-FFF2-40B4-BE49-F238E27FC236}">
                <a16:creationId xmlns:a16="http://schemas.microsoft.com/office/drawing/2014/main" id="{09683DA5-9F58-44BF-945F-FDD3ED7F4397}"/>
              </a:ext>
            </a:extLst>
          </p:cNvPr>
          <p:cNvPicPr>
            <a:picLocks noChangeAspect="1"/>
          </p:cNvPicPr>
          <p:nvPr/>
        </p:nvPicPr>
        <p:blipFill>
          <a:blip r:embed="rId4"/>
          <a:stretch>
            <a:fillRect/>
          </a:stretch>
        </p:blipFill>
        <p:spPr>
          <a:xfrm>
            <a:off x="665527" y="157556"/>
            <a:ext cx="10860946" cy="1046962"/>
          </a:xfrm>
          <a:prstGeom prst="rect">
            <a:avLst/>
          </a:prstGeom>
        </p:spPr>
      </p:pic>
      <p:pic>
        <p:nvPicPr>
          <p:cNvPr id="6" name="Immagine 5">
            <a:extLst>
              <a:ext uri="{FF2B5EF4-FFF2-40B4-BE49-F238E27FC236}">
                <a16:creationId xmlns:a16="http://schemas.microsoft.com/office/drawing/2014/main" id="{BB9722C8-4516-4A64-A3AA-8CC76A8547EF}"/>
              </a:ext>
            </a:extLst>
          </p:cNvPr>
          <p:cNvPicPr>
            <a:picLocks noChangeAspect="1"/>
          </p:cNvPicPr>
          <p:nvPr/>
        </p:nvPicPr>
        <p:blipFill>
          <a:blip r:embed="rId5"/>
          <a:stretch>
            <a:fillRect/>
          </a:stretch>
        </p:blipFill>
        <p:spPr>
          <a:xfrm>
            <a:off x="4014314" y="1707076"/>
            <a:ext cx="3888115" cy="4971707"/>
          </a:xfrm>
          <a:prstGeom prst="rect">
            <a:avLst/>
          </a:prstGeom>
        </p:spPr>
      </p:pic>
      <p:pic>
        <p:nvPicPr>
          <p:cNvPr id="7" name="Immagine 6">
            <a:extLst>
              <a:ext uri="{FF2B5EF4-FFF2-40B4-BE49-F238E27FC236}">
                <a16:creationId xmlns:a16="http://schemas.microsoft.com/office/drawing/2014/main" id="{DF9CCB6F-BE2B-491A-9FAB-9098F2FD04CD}"/>
              </a:ext>
            </a:extLst>
          </p:cNvPr>
          <p:cNvPicPr>
            <a:picLocks noChangeAspect="1"/>
          </p:cNvPicPr>
          <p:nvPr/>
        </p:nvPicPr>
        <p:blipFill>
          <a:blip r:embed="rId6"/>
          <a:stretch>
            <a:fillRect/>
          </a:stretch>
        </p:blipFill>
        <p:spPr>
          <a:xfrm>
            <a:off x="7902429" y="1707076"/>
            <a:ext cx="3819883" cy="4517555"/>
          </a:xfrm>
          <a:prstGeom prst="rect">
            <a:avLst/>
          </a:prstGeom>
        </p:spPr>
      </p:pic>
      <p:pic>
        <p:nvPicPr>
          <p:cNvPr id="8" name="Immagine 7">
            <a:extLst>
              <a:ext uri="{FF2B5EF4-FFF2-40B4-BE49-F238E27FC236}">
                <a16:creationId xmlns:a16="http://schemas.microsoft.com/office/drawing/2014/main" id="{5FA5A082-1784-4540-A3B9-7DC4BB11AE8B}"/>
              </a:ext>
            </a:extLst>
          </p:cNvPr>
          <p:cNvPicPr>
            <a:picLocks noChangeAspect="1"/>
          </p:cNvPicPr>
          <p:nvPr/>
        </p:nvPicPr>
        <p:blipFill>
          <a:blip r:embed="rId7"/>
          <a:stretch>
            <a:fillRect/>
          </a:stretch>
        </p:blipFill>
        <p:spPr>
          <a:xfrm>
            <a:off x="1971412" y="4906457"/>
            <a:ext cx="2042901" cy="178886"/>
          </a:xfrm>
          <a:prstGeom prst="rect">
            <a:avLst/>
          </a:prstGeom>
        </p:spPr>
      </p:pic>
    </p:spTree>
    <p:extLst>
      <p:ext uri="{BB962C8B-B14F-4D97-AF65-F5344CB8AC3E}">
        <p14:creationId xmlns:p14="http://schemas.microsoft.com/office/powerpoint/2010/main" val="200258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4092471" y="3721211"/>
            <a:ext cx="7722504" cy="2779164"/>
          </a:xfrm>
          <a:prstGeom prst="rect">
            <a:avLst/>
          </a:prstGeom>
        </p:spPr>
      </p:pic>
      <p:pic>
        <p:nvPicPr>
          <p:cNvPr id="5" name="Immagine 4"/>
          <p:cNvPicPr>
            <a:picLocks noChangeAspect="1"/>
          </p:cNvPicPr>
          <p:nvPr/>
        </p:nvPicPr>
        <p:blipFill>
          <a:blip r:embed="rId3"/>
          <a:stretch>
            <a:fillRect/>
          </a:stretch>
        </p:blipFill>
        <p:spPr>
          <a:xfrm>
            <a:off x="264669" y="551429"/>
            <a:ext cx="6834949" cy="2955095"/>
          </a:xfrm>
          <a:prstGeom prst="rect">
            <a:avLst/>
          </a:prstGeom>
        </p:spPr>
      </p:pic>
      <p:pic>
        <p:nvPicPr>
          <p:cNvPr id="6" name="Immagine 5"/>
          <p:cNvPicPr>
            <a:picLocks noChangeAspect="1"/>
          </p:cNvPicPr>
          <p:nvPr/>
        </p:nvPicPr>
        <p:blipFill>
          <a:blip r:embed="rId4"/>
          <a:stretch>
            <a:fillRect/>
          </a:stretch>
        </p:blipFill>
        <p:spPr>
          <a:xfrm>
            <a:off x="7360875" y="694544"/>
            <a:ext cx="4454100" cy="1127500"/>
          </a:xfrm>
          <a:prstGeom prst="rect">
            <a:avLst/>
          </a:prstGeom>
        </p:spPr>
      </p:pic>
      <p:pic>
        <p:nvPicPr>
          <p:cNvPr id="7" name="Immagine 6"/>
          <p:cNvPicPr>
            <a:picLocks noChangeAspect="1"/>
          </p:cNvPicPr>
          <p:nvPr/>
        </p:nvPicPr>
        <p:blipFill>
          <a:blip r:embed="rId5"/>
          <a:stretch>
            <a:fillRect/>
          </a:stretch>
        </p:blipFill>
        <p:spPr>
          <a:xfrm>
            <a:off x="8809561" y="1918635"/>
            <a:ext cx="3005414" cy="236191"/>
          </a:xfrm>
          <a:prstGeom prst="rect">
            <a:avLst/>
          </a:prstGeom>
        </p:spPr>
      </p:pic>
    </p:spTree>
    <p:extLst>
      <p:ext uri="{BB962C8B-B14F-4D97-AF65-F5344CB8AC3E}">
        <p14:creationId xmlns:p14="http://schemas.microsoft.com/office/powerpoint/2010/main" val="242204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8"/>
          <p:cNvGrpSpPr/>
          <p:nvPr/>
        </p:nvGrpSpPr>
        <p:grpSpPr>
          <a:xfrm>
            <a:off x="2952171" y="913550"/>
            <a:ext cx="6809818" cy="3871927"/>
            <a:chOff x="250825" y="981075"/>
            <a:chExt cx="9079757" cy="5162569"/>
          </a:xfrm>
        </p:grpSpPr>
        <p:sp>
          <p:nvSpPr>
            <p:cNvPr id="4" name="Rettangolo 3"/>
            <p:cNvSpPr/>
            <p:nvPr/>
          </p:nvSpPr>
          <p:spPr>
            <a:xfrm>
              <a:off x="250825" y="1484313"/>
              <a:ext cx="4826000" cy="4659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a:p>
          </p:txBody>
        </p:sp>
        <p:sp>
          <p:nvSpPr>
            <p:cNvPr id="2051" name="Segnaposto contenuto 4"/>
            <p:cNvSpPr txBox="1">
              <a:spLocks/>
            </p:cNvSpPr>
            <p:nvPr/>
          </p:nvSpPr>
          <p:spPr bwMode="auto">
            <a:xfrm>
              <a:off x="1042988" y="1960563"/>
              <a:ext cx="3889375" cy="4060825"/>
            </a:xfrm>
            <a:prstGeom prst="rect">
              <a:avLst/>
            </a:prstGeom>
            <a:noFill/>
            <a:ln w="9525">
              <a:noFill/>
              <a:miter lim="800000"/>
              <a:headEnd/>
              <a:tailEnd/>
            </a:ln>
          </p:spPr>
          <p:txBody>
            <a:bodyPr/>
            <a:lstStyle/>
            <a:p>
              <a:pPr marL="257175" indent="-257175">
                <a:spcBef>
                  <a:spcPct val="20000"/>
                </a:spcBef>
                <a:buFont typeface="Arial" charset="0"/>
                <a:buChar char="•"/>
              </a:pPr>
              <a:r>
                <a:rPr lang="it-IT" sz="2100" dirty="0" err="1">
                  <a:latin typeface="Calibri" pitchFamily="34" charset="0"/>
                </a:rPr>
                <a:t>Functional</a:t>
              </a:r>
              <a:r>
                <a:rPr lang="it-IT" sz="2100" dirty="0">
                  <a:latin typeface="Calibri" pitchFamily="34" charset="0"/>
                </a:rPr>
                <a:t> </a:t>
              </a:r>
              <a:r>
                <a:rPr lang="it-IT" sz="2100" dirty="0" err="1">
                  <a:latin typeface="Calibri" pitchFamily="34" charset="0"/>
                </a:rPr>
                <a:t>impairment</a:t>
              </a:r>
              <a:endParaRPr lang="it-IT" sz="2100" dirty="0">
                <a:latin typeface="Calibri" pitchFamily="34" charset="0"/>
              </a:endParaRPr>
            </a:p>
            <a:p>
              <a:pPr marL="557213" lvl="1" indent="-214313">
                <a:spcBef>
                  <a:spcPct val="20000"/>
                </a:spcBef>
                <a:buFont typeface="Arial" charset="0"/>
                <a:buChar char="–"/>
              </a:pPr>
              <a:r>
                <a:rPr lang="it-IT" dirty="0" err="1">
                  <a:latin typeface="Calibri" pitchFamily="34" charset="0"/>
                </a:rPr>
                <a:t>Physical</a:t>
              </a:r>
              <a:endParaRPr lang="it-IT" dirty="0">
                <a:latin typeface="Calibri" pitchFamily="34" charset="0"/>
              </a:endParaRPr>
            </a:p>
            <a:p>
              <a:pPr marL="557213" lvl="1" indent="-214313">
                <a:spcBef>
                  <a:spcPct val="20000"/>
                </a:spcBef>
                <a:buFont typeface="Arial" charset="0"/>
                <a:buChar char="–"/>
              </a:pPr>
              <a:r>
                <a:rPr lang="it-IT" dirty="0">
                  <a:latin typeface="Calibri" pitchFamily="34" charset="0"/>
                </a:rPr>
                <a:t>Cognitive</a:t>
              </a:r>
            </a:p>
            <a:p>
              <a:pPr marL="557213" lvl="1" indent="-214313">
                <a:spcBef>
                  <a:spcPct val="20000"/>
                </a:spcBef>
                <a:buFont typeface="Arial" charset="0"/>
                <a:buChar char="–"/>
              </a:pPr>
              <a:r>
                <a:rPr lang="it-IT" dirty="0">
                  <a:latin typeface="Calibri" pitchFamily="34" charset="0"/>
                </a:rPr>
                <a:t>Mood</a:t>
              </a:r>
            </a:p>
            <a:p>
              <a:pPr marL="257175" indent="-257175">
                <a:spcBef>
                  <a:spcPct val="20000"/>
                </a:spcBef>
                <a:buFont typeface="Arial" charset="0"/>
                <a:buChar char="•"/>
              </a:pPr>
              <a:r>
                <a:rPr lang="it-IT" sz="2100" dirty="0" err="1">
                  <a:latin typeface="Calibri" pitchFamily="34" charset="0"/>
                </a:rPr>
                <a:t>Malnutrition</a:t>
              </a:r>
              <a:endParaRPr lang="it-IT" sz="2100" dirty="0">
                <a:latin typeface="Calibri" pitchFamily="34" charset="0"/>
              </a:endParaRPr>
            </a:p>
            <a:p>
              <a:pPr marL="257175" indent="-257175">
                <a:spcBef>
                  <a:spcPct val="20000"/>
                </a:spcBef>
                <a:buFont typeface="Arial" charset="0"/>
                <a:buChar char="•"/>
              </a:pPr>
              <a:r>
                <a:rPr lang="it-IT" sz="2100" dirty="0" err="1">
                  <a:latin typeface="Calibri" pitchFamily="34" charset="0"/>
                </a:rPr>
                <a:t>Sarcopenia</a:t>
              </a:r>
              <a:endParaRPr lang="it-IT" sz="2100" dirty="0">
                <a:latin typeface="Calibri" pitchFamily="34" charset="0"/>
              </a:endParaRPr>
            </a:p>
            <a:p>
              <a:pPr marL="257175" indent="-257175">
                <a:spcBef>
                  <a:spcPct val="20000"/>
                </a:spcBef>
                <a:buFont typeface="Arial" charset="0"/>
                <a:buChar char="•"/>
              </a:pPr>
              <a:r>
                <a:rPr lang="it-IT" sz="2100" dirty="0" err="1">
                  <a:latin typeface="Calibri" pitchFamily="34" charset="0"/>
                </a:rPr>
                <a:t>Multimorbidity</a:t>
              </a:r>
              <a:endParaRPr lang="it-IT" sz="2100" dirty="0">
                <a:latin typeface="Calibri" pitchFamily="34" charset="0"/>
              </a:endParaRPr>
            </a:p>
            <a:p>
              <a:pPr marL="257175" indent="-257175">
                <a:spcBef>
                  <a:spcPct val="20000"/>
                </a:spcBef>
                <a:buFont typeface="Arial" charset="0"/>
                <a:buChar char="•"/>
              </a:pPr>
              <a:r>
                <a:rPr lang="it-IT" sz="2100" dirty="0" err="1">
                  <a:latin typeface="Calibri" pitchFamily="34" charset="0"/>
                </a:rPr>
                <a:t>Polypharmacy</a:t>
              </a:r>
              <a:endParaRPr lang="it-IT" sz="2100" dirty="0">
                <a:latin typeface="Calibri" pitchFamily="34" charset="0"/>
              </a:endParaRPr>
            </a:p>
          </p:txBody>
        </p:sp>
        <p:sp>
          <p:nvSpPr>
            <p:cNvPr id="2052" name="CasellaDiTesto 5"/>
            <p:cNvSpPr txBox="1">
              <a:spLocks noChangeArrowheads="1"/>
            </p:cNvSpPr>
            <p:nvPr/>
          </p:nvSpPr>
          <p:spPr bwMode="auto">
            <a:xfrm rot="16200000">
              <a:off x="-746918" y="3476644"/>
              <a:ext cx="2808288" cy="553997"/>
            </a:xfrm>
            <a:prstGeom prst="rect">
              <a:avLst/>
            </a:prstGeom>
            <a:noFill/>
            <a:ln w="9525">
              <a:noFill/>
              <a:miter lim="800000"/>
              <a:headEnd/>
              <a:tailEnd/>
            </a:ln>
          </p:spPr>
          <p:txBody>
            <a:bodyPr>
              <a:spAutoFit/>
            </a:bodyPr>
            <a:lstStyle/>
            <a:p>
              <a:pPr algn="ctr"/>
              <a:r>
                <a:rPr lang="it-IT" sz="2100" b="1" dirty="0">
                  <a:latin typeface="Calibri" pitchFamily="34" charset="0"/>
                </a:rPr>
                <a:t>COMPLEXITY</a:t>
              </a:r>
            </a:p>
          </p:txBody>
        </p:sp>
        <p:sp>
          <p:nvSpPr>
            <p:cNvPr id="2053" name="CasellaDiTesto 6"/>
            <p:cNvSpPr txBox="1">
              <a:spLocks noChangeArrowheads="1"/>
            </p:cNvSpPr>
            <p:nvPr/>
          </p:nvSpPr>
          <p:spPr bwMode="auto">
            <a:xfrm>
              <a:off x="250825" y="981075"/>
              <a:ext cx="4826000" cy="553997"/>
            </a:xfrm>
            <a:prstGeom prst="rect">
              <a:avLst/>
            </a:prstGeom>
            <a:solidFill>
              <a:schemeClr val="tx1"/>
            </a:solidFill>
            <a:ln w="28575">
              <a:solidFill>
                <a:schemeClr val="tx1"/>
              </a:solidFill>
              <a:miter lim="800000"/>
              <a:headEnd/>
              <a:tailEnd/>
            </a:ln>
          </p:spPr>
          <p:txBody>
            <a:bodyPr>
              <a:spAutoFit/>
            </a:bodyPr>
            <a:lstStyle/>
            <a:p>
              <a:pPr algn="ctr"/>
              <a:r>
                <a:rPr lang="it-IT" sz="2100" b="1" dirty="0">
                  <a:solidFill>
                    <a:schemeClr val="bg1"/>
                  </a:solidFill>
                  <a:latin typeface="Calibri" pitchFamily="34" charset="0"/>
                </a:rPr>
                <a:t>OLDER PATIENTS</a:t>
              </a:r>
            </a:p>
          </p:txBody>
        </p:sp>
        <p:sp>
          <p:nvSpPr>
            <p:cNvPr id="2054" name="Segnaposto contenuto 4"/>
            <p:cNvSpPr txBox="1">
              <a:spLocks/>
            </p:cNvSpPr>
            <p:nvPr/>
          </p:nvSpPr>
          <p:spPr bwMode="auto">
            <a:xfrm>
              <a:off x="5507038" y="2646683"/>
              <a:ext cx="3823544" cy="2427797"/>
            </a:xfrm>
            <a:prstGeom prst="rect">
              <a:avLst/>
            </a:prstGeom>
            <a:noFill/>
            <a:ln w="9525">
              <a:noFill/>
              <a:miter lim="800000"/>
              <a:headEnd/>
              <a:tailEnd/>
            </a:ln>
          </p:spPr>
          <p:txBody>
            <a:bodyPr/>
            <a:lstStyle/>
            <a:p>
              <a:pPr marL="257175" indent="-257175">
                <a:spcBef>
                  <a:spcPct val="20000"/>
                </a:spcBef>
                <a:buFont typeface="Arial" charset="0"/>
                <a:buChar char="•"/>
              </a:pPr>
              <a:r>
                <a:rPr lang="it-IT" b="1" dirty="0" err="1">
                  <a:latin typeface="Calibri" pitchFamily="34" charset="0"/>
                </a:rPr>
                <a:t>Worsening</a:t>
              </a:r>
              <a:r>
                <a:rPr lang="it-IT" b="1" dirty="0">
                  <a:latin typeface="Calibri" pitchFamily="34" charset="0"/>
                </a:rPr>
                <a:t> </a:t>
              </a:r>
              <a:r>
                <a:rPr lang="it-IT" b="1" dirty="0" err="1">
                  <a:latin typeface="Calibri" pitchFamily="34" charset="0"/>
                </a:rPr>
                <a:t>health</a:t>
              </a:r>
              <a:r>
                <a:rPr lang="it-IT" b="1" dirty="0">
                  <a:latin typeface="Calibri" pitchFamily="34" charset="0"/>
                </a:rPr>
                <a:t> status</a:t>
              </a:r>
            </a:p>
            <a:p>
              <a:pPr marL="257175" indent="-257175">
                <a:spcBef>
                  <a:spcPct val="20000"/>
                </a:spcBef>
                <a:buFont typeface="Arial" charset="0"/>
                <a:buChar char="•"/>
              </a:pPr>
              <a:r>
                <a:rPr lang="it-IT" b="1" dirty="0" err="1">
                  <a:latin typeface="Calibri" pitchFamily="34" charset="0"/>
                </a:rPr>
                <a:t>Reduced</a:t>
              </a:r>
              <a:r>
                <a:rPr lang="it-IT" b="1" dirty="0">
                  <a:latin typeface="Calibri" pitchFamily="34" charset="0"/>
                </a:rPr>
                <a:t> </a:t>
              </a:r>
              <a:r>
                <a:rPr lang="it-IT" b="1" dirty="0" err="1">
                  <a:latin typeface="Calibri" pitchFamily="34" charset="0"/>
                </a:rPr>
                <a:t>quality</a:t>
              </a:r>
              <a:r>
                <a:rPr lang="it-IT" b="1" dirty="0">
                  <a:latin typeface="Calibri" pitchFamily="34" charset="0"/>
                </a:rPr>
                <a:t> of life</a:t>
              </a:r>
            </a:p>
            <a:p>
              <a:pPr marL="257175" indent="-257175">
                <a:spcBef>
                  <a:spcPct val="20000"/>
                </a:spcBef>
                <a:buFont typeface="Arial" charset="0"/>
                <a:buChar char="•"/>
              </a:pPr>
              <a:r>
                <a:rPr lang="it-IT" b="1" dirty="0" err="1">
                  <a:latin typeface="Calibri" pitchFamily="34" charset="0"/>
                </a:rPr>
                <a:t>Adverse</a:t>
              </a:r>
              <a:r>
                <a:rPr lang="it-IT" b="1" dirty="0">
                  <a:latin typeface="Calibri" pitchFamily="34" charset="0"/>
                </a:rPr>
                <a:t> </a:t>
              </a:r>
              <a:r>
                <a:rPr lang="it-IT" b="1" dirty="0" err="1">
                  <a:latin typeface="Calibri" pitchFamily="34" charset="0"/>
                </a:rPr>
                <a:t>outcomes</a:t>
              </a:r>
              <a:endParaRPr lang="it-IT" b="1" dirty="0">
                <a:latin typeface="Calibri" pitchFamily="34" charset="0"/>
              </a:endParaRPr>
            </a:p>
            <a:p>
              <a:pPr marL="257175" indent="-257175">
                <a:spcBef>
                  <a:spcPct val="20000"/>
                </a:spcBef>
                <a:buFont typeface="Arial" charset="0"/>
                <a:buChar char="•"/>
              </a:pPr>
              <a:r>
                <a:rPr lang="it-IT" b="1" dirty="0" err="1">
                  <a:latin typeface="Calibri" pitchFamily="34" charset="0"/>
                </a:rPr>
                <a:t>Increased</a:t>
              </a:r>
              <a:r>
                <a:rPr lang="it-IT" b="1" dirty="0">
                  <a:latin typeface="Calibri" pitchFamily="34" charset="0"/>
                </a:rPr>
                <a:t> use of </a:t>
              </a:r>
              <a:r>
                <a:rPr lang="it-IT" b="1" dirty="0" err="1">
                  <a:latin typeface="Calibri" pitchFamily="34" charset="0"/>
                </a:rPr>
                <a:t>healthcare</a:t>
              </a:r>
              <a:r>
                <a:rPr lang="it-IT" b="1" dirty="0">
                  <a:latin typeface="Calibri" pitchFamily="34" charset="0"/>
                </a:rPr>
                <a:t> </a:t>
              </a:r>
              <a:r>
                <a:rPr lang="it-IT" b="1" dirty="0" err="1">
                  <a:latin typeface="Calibri" pitchFamily="34" charset="0"/>
                </a:rPr>
                <a:t>resources</a:t>
              </a:r>
              <a:endParaRPr lang="it-IT" b="1" dirty="0">
                <a:latin typeface="Calibri" pitchFamily="34" charset="0"/>
              </a:endParaRPr>
            </a:p>
          </p:txBody>
        </p:sp>
        <p:sp>
          <p:nvSpPr>
            <p:cNvPr id="11" name="Parentesi graffa aperta 10"/>
            <p:cNvSpPr/>
            <p:nvPr/>
          </p:nvSpPr>
          <p:spPr>
            <a:xfrm>
              <a:off x="5219699" y="2569043"/>
              <a:ext cx="431800" cy="2367616"/>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it-IT" sz="1350"/>
            </a:p>
          </p:txBody>
        </p:sp>
      </p:grpSp>
      <p:pic>
        <p:nvPicPr>
          <p:cNvPr id="10" name="Picture 5" descr="http://www.inrca.it/INRCA/Immagini/inrca_lo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9338" y="5272088"/>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e 2"/>
          <p:cNvSpPr/>
          <p:nvPr/>
        </p:nvSpPr>
        <p:spPr>
          <a:xfrm>
            <a:off x="3185021" y="3808603"/>
            <a:ext cx="2902591" cy="82212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3701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524000" y="479401"/>
            <a:ext cx="9144000" cy="857250"/>
          </a:xfrm>
          <a:solidFill>
            <a:schemeClr val="accent3">
              <a:lumMod val="40000"/>
              <a:lumOff val="60000"/>
            </a:schemeClr>
          </a:solidFill>
        </p:spPr>
        <p:txBody>
          <a:bodyPr>
            <a:noAutofit/>
          </a:bodyPr>
          <a:lstStyle/>
          <a:p>
            <a:pPr algn="ctr"/>
            <a:r>
              <a:rPr lang="it-IT" sz="2100" b="1" dirty="0" err="1"/>
              <a:t>Older</a:t>
            </a:r>
            <a:r>
              <a:rPr lang="it-IT" sz="2100" b="1" dirty="0"/>
              <a:t> people </a:t>
            </a:r>
            <a:r>
              <a:rPr lang="it-IT" sz="2100" b="1" dirty="0" err="1"/>
              <a:t>spend</a:t>
            </a:r>
            <a:r>
              <a:rPr lang="it-IT" sz="2100" b="1" dirty="0"/>
              <a:t> </a:t>
            </a:r>
            <a:r>
              <a:rPr lang="it-IT" sz="2100" b="1" dirty="0" err="1"/>
              <a:t>most</a:t>
            </a:r>
            <a:r>
              <a:rPr lang="it-IT" sz="2100" b="1" dirty="0"/>
              <a:t> </a:t>
            </a:r>
            <a:r>
              <a:rPr lang="it-IT" sz="2100" b="1" dirty="0" err="1"/>
              <a:t>of</a:t>
            </a:r>
            <a:r>
              <a:rPr lang="it-IT" sz="2100" b="1" dirty="0"/>
              <a:t> </a:t>
            </a:r>
            <a:r>
              <a:rPr lang="it-IT" sz="2100" b="1" dirty="0" err="1"/>
              <a:t>their</a:t>
            </a:r>
            <a:r>
              <a:rPr lang="it-IT" sz="2100" b="1" dirty="0"/>
              <a:t> </a:t>
            </a:r>
            <a:r>
              <a:rPr lang="it-IT" sz="2100" b="1" dirty="0" err="1"/>
              <a:t>remaining</a:t>
            </a:r>
            <a:r>
              <a:rPr lang="it-IT" sz="2100" b="1" dirty="0"/>
              <a:t> life </a:t>
            </a:r>
            <a:r>
              <a:rPr lang="it-IT" sz="2100" b="1" dirty="0" err="1"/>
              <a:t>expectancy</a:t>
            </a:r>
            <a:r>
              <a:rPr lang="it-IT" sz="2100" b="1" dirty="0"/>
              <a:t> </a:t>
            </a:r>
            <a:r>
              <a:rPr lang="it-IT" sz="2100" b="1" dirty="0" err="1"/>
              <a:t>with</a:t>
            </a:r>
            <a:r>
              <a:rPr lang="it-IT" sz="2100" b="1" dirty="0"/>
              <a:t> </a:t>
            </a:r>
            <a:r>
              <a:rPr lang="it-IT" sz="2100" b="1" dirty="0" err="1"/>
              <a:t>polypharmacy</a:t>
            </a:r>
            <a:endParaRPr lang="it-IT" sz="2100" b="1" dirty="0"/>
          </a:p>
        </p:txBody>
      </p:sp>
      <p:sp>
        <p:nvSpPr>
          <p:cNvPr id="7" name="Segnaposto testo 6"/>
          <p:cNvSpPr>
            <a:spLocks noGrp="1"/>
          </p:cNvSpPr>
          <p:nvPr>
            <p:ph type="body" idx="1"/>
          </p:nvPr>
        </p:nvSpPr>
        <p:spPr>
          <a:xfrm>
            <a:off x="3009901" y="1846567"/>
            <a:ext cx="3030141" cy="479822"/>
          </a:xfrm>
        </p:spPr>
        <p:txBody>
          <a:bodyPr/>
          <a:lstStyle/>
          <a:p>
            <a:r>
              <a:rPr lang="it-IT" dirty="0" err="1"/>
              <a:t>Males</a:t>
            </a:r>
            <a:endParaRPr lang="it-IT" dirty="0"/>
          </a:p>
        </p:txBody>
      </p:sp>
      <p:sp>
        <p:nvSpPr>
          <p:cNvPr id="9" name="Segnaposto testo 8"/>
          <p:cNvSpPr>
            <a:spLocks noGrp="1"/>
          </p:cNvSpPr>
          <p:nvPr>
            <p:ph type="body" sz="quarter" idx="3"/>
          </p:nvPr>
        </p:nvSpPr>
        <p:spPr>
          <a:xfrm>
            <a:off x="6150771" y="1846567"/>
            <a:ext cx="3031331" cy="479822"/>
          </a:xfrm>
        </p:spPr>
        <p:txBody>
          <a:bodyPr/>
          <a:lstStyle/>
          <a:p>
            <a:r>
              <a:rPr lang="it-IT" dirty="0" err="1"/>
              <a:t>Females</a:t>
            </a:r>
            <a:endParaRPr lang="it-IT" dirty="0"/>
          </a:p>
        </p:txBody>
      </p:sp>
      <p:pic>
        <p:nvPicPr>
          <p:cNvPr id="8194" name="Picture 2"/>
          <p:cNvPicPr>
            <a:picLocks noGrp="1" noChangeAspect="1" noChangeArrowheads="1"/>
          </p:cNvPicPr>
          <p:nvPr>
            <p:ph sz="quarter" idx="4"/>
          </p:nvPr>
        </p:nvPicPr>
        <p:blipFill>
          <a:blip r:embed="rId2" cstate="print"/>
          <a:srcRect/>
          <a:stretch>
            <a:fillRect/>
          </a:stretch>
        </p:blipFill>
        <p:spPr bwMode="auto">
          <a:xfrm>
            <a:off x="6150771" y="2253665"/>
            <a:ext cx="3031331" cy="1984868"/>
          </a:xfrm>
          <a:prstGeom prst="rect">
            <a:avLst/>
          </a:prstGeom>
          <a:noFill/>
          <a:ln w="9525">
            <a:noFill/>
            <a:miter lim="800000"/>
            <a:headEnd/>
            <a:tailEnd/>
          </a:ln>
        </p:spPr>
      </p:pic>
      <p:pic>
        <p:nvPicPr>
          <p:cNvPr id="8195" name="Picture 3"/>
          <p:cNvPicPr>
            <a:picLocks noGrp="1" noChangeAspect="1" noChangeArrowheads="1"/>
          </p:cNvPicPr>
          <p:nvPr>
            <p:ph sz="half" idx="2"/>
          </p:nvPr>
        </p:nvPicPr>
        <p:blipFill>
          <a:blip r:embed="rId3" cstate="print"/>
          <a:srcRect/>
          <a:stretch>
            <a:fillRect/>
          </a:stretch>
        </p:blipFill>
        <p:spPr bwMode="auto">
          <a:xfrm>
            <a:off x="3009901" y="2253106"/>
            <a:ext cx="3030141" cy="1985984"/>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3017658" y="4252606"/>
            <a:ext cx="6156684" cy="1714677"/>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6474044" y="3807042"/>
            <a:ext cx="1850231" cy="171450"/>
          </a:xfrm>
          <a:prstGeom prst="rect">
            <a:avLst/>
          </a:prstGeom>
          <a:noFill/>
          <a:ln w="9525">
            <a:noFill/>
            <a:miter lim="800000"/>
            <a:headEnd/>
            <a:tailEnd/>
          </a:ln>
        </p:spPr>
      </p:pic>
    </p:spTree>
    <p:extLst>
      <p:ext uri="{BB962C8B-B14F-4D97-AF65-F5344CB8AC3E}">
        <p14:creationId xmlns:p14="http://schemas.microsoft.com/office/powerpoint/2010/main" val="361400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sz="half" idx="1"/>
          </p:nvPr>
        </p:nvPicPr>
        <p:blipFill>
          <a:blip r:embed="rId2"/>
          <a:stretch>
            <a:fillRect/>
          </a:stretch>
        </p:blipFill>
        <p:spPr>
          <a:xfrm>
            <a:off x="1981200" y="2213102"/>
            <a:ext cx="4305740" cy="3267000"/>
          </a:xfrm>
          <a:prstGeom prst="rect">
            <a:avLst/>
          </a:prstGeom>
        </p:spPr>
      </p:pic>
      <p:pic>
        <p:nvPicPr>
          <p:cNvPr id="11" name="Segnaposto contenuto 10"/>
          <p:cNvPicPr>
            <a:picLocks noGrp="1" noChangeAspect="1"/>
          </p:cNvPicPr>
          <p:nvPr>
            <p:ph sz="half" idx="2"/>
          </p:nvPr>
        </p:nvPicPr>
        <p:blipFill>
          <a:blip r:embed="rId3"/>
          <a:stretch>
            <a:fillRect/>
          </a:stretch>
        </p:blipFill>
        <p:spPr>
          <a:xfrm>
            <a:off x="6398702" y="1450200"/>
            <a:ext cx="3812098" cy="4667876"/>
          </a:xfrm>
          <a:prstGeom prst="rect">
            <a:avLst/>
          </a:prstGeom>
        </p:spPr>
      </p:pic>
      <p:pic>
        <p:nvPicPr>
          <p:cNvPr id="7" name="Immagine 6"/>
          <p:cNvPicPr>
            <a:picLocks noChangeAspect="1"/>
          </p:cNvPicPr>
          <p:nvPr/>
        </p:nvPicPr>
        <p:blipFill>
          <a:blip r:embed="rId4"/>
          <a:stretch>
            <a:fillRect/>
          </a:stretch>
        </p:blipFill>
        <p:spPr>
          <a:xfrm>
            <a:off x="2105126" y="242077"/>
            <a:ext cx="8055777" cy="1167273"/>
          </a:xfrm>
          <a:prstGeom prst="rect">
            <a:avLst/>
          </a:prstGeom>
        </p:spPr>
      </p:pic>
      <p:pic>
        <p:nvPicPr>
          <p:cNvPr id="8" name="Immagine 7"/>
          <p:cNvPicPr>
            <a:picLocks noChangeAspect="1"/>
          </p:cNvPicPr>
          <p:nvPr/>
        </p:nvPicPr>
        <p:blipFill>
          <a:blip r:embed="rId5"/>
          <a:stretch>
            <a:fillRect/>
          </a:stretch>
        </p:blipFill>
        <p:spPr>
          <a:xfrm>
            <a:off x="1981201" y="1450200"/>
            <a:ext cx="2565721" cy="390722"/>
          </a:xfrm>
          <a:prstGeom prst="rect">
            <a:avLst/>
          </a:prstGeom>
        </p:spPr>
      </p:pic>
    </p:spTree>
    <p:extLst>
      <p:ext uri="{BB962C8B-B14F-4D97-AF65-F5344CB8AC3E}">
        <p14:creationId xmlns:p14="http://schemas.microsoft.com/office/powerpoint/2010/main" val="254005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584271" y="1311222"/>
            <a:ext cx="4925546" cy="4804353"/>
          </a:xfrm>
          <a:prstGeom prst="rect">
            <a:avLst/>
          </a:prstGeom>
        </p:spPr>
      </p:pic>
      <p:pic>
        <p:nvPicPr>
          <p:cNvPr id="3" name="Immagine 2"/>
          <p:cNvPicPr>
            <a:picLocks noChangeAspect="1"/>
          </p:cNvPicPr>
          <p:nvPr/>
        </p:nvPicPr>
        <p:blipFill>
          <a:blip r:embed="rId3"/>
          <a:stretch>
            <a:fillRect/>
          </a:stretch>
        </p:blipFill>
        <p:spPr>
          <a:xfrm>
            <a:off x="2027340" y="1300125"/>
            <a:ext cx="3473043" cy="4795232"/>
          </a:xfrm>
          <a:prstGeom prst="rect">
            <a:avLst/>
          </a:prstGeom>
        </p:spPr>
      </p:pic>
      <p:pic>
        <p:nvPicPr>
          <p:cNvPr id="4" name="Immagine 3"/>
          <p:cNvPicPr>
            <a:picLocks noChangeAspect="1"/>
          </p:cNvPicPr>
          <p:nvPr/>
        </p:nvPicPr>
        <p:blipFill>
          <a:blip r:embed="rId4"/>
          <a:stretch>
            <a:fillRect/>
          </a:stretch>
        </p:blipFill>
        <p:spPr>
          <a:xfrm>
            <a:off x="2861396" y="108290"/>
            <a:ext cx="6925760" cy="1127430"/>
          </a:xfrm>
          <a:prstGeom prst="rect">
            <a:avLst/>
          </a:prstGeom>
        </p:spPr>
      </p:pic>
      <p:sp>
        <p:nvSpPr>
          <p:cNvPr id="5" name="Ovale 4"/>
          <p:cNvSpPr/>
          <p:nvPr/>
        </p:nvSpPr>
        <p:spPr>
          <a:xfrm>
            <a:off x="1943450" y="4723002"/>
            <a:ext cx="3556932" cy="931178"/>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Ovale 5"/>
          <p:cNvSpPr/>
          <p:nvPr/>
        </p:nvSpPr>
        <p:spPr>
          <a:xfrm>
            <a:off x="8620105" y="3800213"/>
            <a:ext cx="1889712" cy="612396"/>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4435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BBFA192-6A93-45C6-8C3A-5E5658877AAC}"/>
              </a:ext>
            </a:extLst>
          </p:cNvPr>
          <p:cNvPicPr>
            <a:picLocks noChangeAspect="1"/>
          </p:cNvPicPr>
          <p:nvPr/>
        </p:nvPicPr>
        <p:blipFill>
          <a:blip r:embed="rId2"/>
          <a:stretch>
            <a:fillRect/>
          </a:stretch>
        </p:blipFill>
        <p:spPr>
          <a:xfrm>
            <a:off x="1806296" y="3294999"/>
            <a:ext cx="4813487" cy="2750408"/>
          </a:xfrm>
          <a:prstGeom prst="rect">
            <a:avLst/>
          </a:prstGeom>
        </p:spPr>
      </p:pic>
      <p:pic>
        <p:nvPicPr>
          <p:cNvPr id="3" name="Immagine 2">
            <a:extLst>
              <a:ext uri="{FF2B5EF4-FFF2-40B4-BE49-F238E27FC236}">
                <a16:creationId xmlns:a16="http://schemas.microsoft.com/office/drawing/2014/main" id="{4A648DCF-19CB-4FA1-B7FD-C30422EFF789}"/>
              </a:ext>
            </a:extLst>
          </p:cNvPr>
          <p:cNvPicPr>
            <a:picLocks noChangeAspect="1"/>
          </p:cNvPicPr>
          <p:nvPr/>
        </p:nvPicPr>
        <p:blipFill>
          <a:blip r:embed="rId3"/>
          <a:stretch>
            <a:fillRect/>
          </a:stretch>
        </p:blipFill>
        <p:spPr>
          <a:xfrm>
            <a:off x="3059837" y="249692"/>
            <a:ext cx="6072326" cy="1938106"/>
          </a:xfrm>
          <a:prstGeom prst="rect">
            <a:avLst/>
          </a:prstGeom>
        </p:spPr>
      </p:pic>
      <p:pic>
        <p:nvPicPr>
          <p:cNvPr id="4" name="Immagine 3">
            <a:extLst>
              <a:ext uri="{FF2B5EF4-FFF2-40B4-BE49-F238E27FC236}">
                <a16:creationId xmlns:a16="http://schemas.microsoft.com/office/drawing/2014/main" id="{E2DEBBC0-4940-403A-80ED-9495DE22B72C}"/>
              </a:ext>
            </a:extLst>
          </p:cNvPr>
          <p:cNvPicPr>
            <a:picLocks noChangeAspect="1"/>
          </p:cNvPicPr>
          <p:nvPr/>
        </p:nvPicPr>
        <p:blipFill>
          <a:blip r:embed="rId4"/>
          <a:stretch>
            <a:fillRect/>
          </a:stretch>
        </p:blipFill>
        <p:spPr>
          <a:xfrm>
            <a:off x="4222811" y="2262495"/>
            <a:ext cx="6072326" cy="1596645"/>
          </a:xfrm>
          <a:prstGeom prst="rect">
            <a:avLst/>
          </a:prstGeom>
        </p:spPr>
      </p:pic>
    </p:spTree>
    <p:extLst>
      <p:ext uri="{BB962C8B-B14F-4D97-AF65-F5344CB8AC3E}">
        <p14:creationId xmlns:p14="http://schemas.microsoft.com/office/powerpoint/2010/main" val="2259133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322567" y="1351395"/>
            <a:ext cx="9546866" cy="5045362"/>
          </a:xfrm>
          <a:prstGeom prst="rect">
            <a:avLst/>
          </a:prstGeom>
        </p:spPr>
      </p:pic>
      <p:pic>
        <p:nvPicPr>
          <p:cNvPr id="5" name="Immagine 4"/>
          <p:cNvPicPr>
            <a:picLocks noChangeAspect="1"/>
          </p:cNvPicPr>
          <p:nvPr/>
        </p:nvPicPr>
        <p:blipFill>
          <a:blip r:embed="rId3"/>
          <a:stretch>
            <a:fillRect/>
          </a:stretch>
        </p:blipFill>
        <p:spPr>
          <a:xfrm>
            <a:off x="3784131" y="345931"/>
            <a:ext cx="8194961" cy="799055"/>
          </a:xfrm>
          <a:prstGeom prst="rect">
            <a:avLst/>
          </a:prstGeom>
        </p:spPr>
      </p:pic>
      <p:pic>
        <p:nvPicPr>
          <p:cNvPr id="6" name="Immagine 5"/>
          <p:cNvPicPr>
            <a:picLocks noChangeAspect="1"/>
          </p:cNvPicPr>
          <p:nvPr/>
        </p:nvPicPr>
        <p:blipFill>
          <a:blip r:embed="rId4"/>
          <a:stretch>
            <a:fillRect/>
          </a:stretch>
        </p:blipFill>
        <p:spPr>
          <a:xfrm>
            <a:off x="349857" y="345931"/>
            <a:ext cx="3137620" cy="804166"/>
          </a:xfrm>
          <a:prstGeom prst="rect">
            <a:avLst/>
          </a:prstGeom>
        </p:spPr>
      </p:pic>
    </p:spTree>
    <p:extLst>
      <p:ext uri="{BB962C8B-B14F-4D97-AF65-F5344CB8AC3E}">
        <p14:creationId xmlns:p14="http://schemas.microsoft.com/office/powerpoint/2010/main" val="56186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577008" y="489972"/>
            <a:ext cx="9037984" cy="5988972"/>
          </a:xfrm>
          <a:prstGeom prst="rect">
            <a:avLst/>
          </a:prstGeom>
        </p:spPr>
      </p:pic>
      <p:pic>
        <p:nvPicPr>
          <p:cNvPr id="5" name="Immagine 4"/>
          <p:cNvPicPr>
            <a:picLocks noChangeAspect="1"/>
          </p:cNvPicPr>
          <p:nvPr/>
        </p:nvPicPr>
        <p:blipFill>
          <a:blip r:embed="rId3"/>
          <a:stretch>
            <a:fillRect/>
          </a:stretch>
        </p:blipFill>
        <p:spPr>
          <a:xfrm>
            <a:off x="8652542" y="6478944"/>
            <a:ext cx="1962450" cy="280500"/>
          </a:xfrm>
          <a:prstGeom prst="rect">
            <a:avLst/>
          </a:prstGeom>
        </p:spPr>
      </p:pic>
    </p:spTree>
    <p:extLst>
      <p:ext uri="{BB962C8B-B14F-4D97-AF65-F5344CB8AC3E}">
        <p14:creationId xmlns:p14="http://schemas.microsoft.com/office/powerpoint/2010/main" val="1363185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838199" y="637359"/>
            <a:ext cx="10515602" cy="4660532"/>
          </a:xfrm>
          <a:prstGeom prst="rect">
            <a:avLst/>
          </a:prstGeom>
        </p:spPr>
      </p:pic>
      <p:pic>
        <p:nvPicPr>
          <p:cNvPr id="5" name="Immagine 4"/>
          <p:cNvPicPr>
            <a:picLocks noChangeAspect="1"/>
          </p:cNvPicPr>
          <p:nvPr/>
        </p:nvPicPr>
        <p:blipFill>
          <a:blip r:embed="rId3"/>
          <a:stretch>
            <a:fillRect/>
          </a:stretch>
        </p:blipFill>
        <p:spPr>
          <a:xfrm>
            <a:off x="9391351" y="5364040"/>
            <a:ext cx="1962450" cy="280500"/>
          </a:xfrm>
          <a:prstGeom prst="rect">
            <a:avLst/>
          </a:prstGeom>
        </p:spPr>
      </p:pic>
    </p:spTree>
    <p:extLst>
      <p:ext uri="{BB962C8B-B14F-4D97-AF65-F5344CB8AC3E}">
        <p14:creationId xmlns:p14="http://schemas.microsoft.com/office/powerpoint/2010/main" val="260779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4FF8267F-47CC-4A15-9C36-8CC2F7E2BFE3}"/>
              </a:ext>
            </a:extLst>
          </p:cNvPr>
          <p:cNvSpPr/>
          <p:nvPr/>
        </p:nvSpPr>
        <p:spPr>
          <a:xfrm>
            <a:off x="1841242" y="990579"/>
            <a:ext cx="8779003" cy="4924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2"/>
          <a:stretch>
            <a:fillRect/>
          </a:stretch>
        </p:blipFill>
        <p:spPr>
          <a:xfrm>
            <a:off x="1952503" y="1092326"/>
            <a:ext cx="3732907" cy="1038002"/>
          </a:xfrm>
          <a:prstGeom prst="rect">
            <a:avLst/>
          </a:prstGeom>
        </p:spPr>
      </p:pic>
      <p:pic>
        <p:nvPicPr>
          <p:cNvPr id="3" name="Immagine 2"/>
          <p:cNvPicPr>
            <a:picLocks noChangeAspect="1"/>
          </p:cNvPicPr>
          <p:nvPr/>
        </p:nvPicPr>
        <p:blipFill>
          <a:blip r:embed="rId3"/>
          <a:stretch>
            <a:fillRect/>
          </a:stretch>
        </p:blipFill>
        <p:spPr>
          <a:xfrm>
            <a:off x="5685410" y="990580"/>
            <a:ext cx="4934835" cy="1241495"/>
          </a:xfrm>
          <a:prstGeom prst="rect">
            <a:avLst/>
          </a:prstGeom>
        </p:spPr>
      </p:pic>
      <p:pic>
        <p:nvPicPr>
          <p:cNvPr id="4" name="Immagine 3"/>
          <p:cNvPicPr>
            <a:picLocks noChangeAspect="1"/>
          </p:cNvPicPr>
          <p:nvPr/>
        </p:nvPicPr>
        <p:blipFill>
          <a:blip r:embed="rId4"/>
          <a:stretch>
            <a:fillRect/>
          </a:stretch>
        </p:blipFill>
        <p:spPr>
          <a:xfrm>
            <a:off x="6571162" y="2270388"/>
            <a:ext cx="3163328" cy="167565"/>
          </a:xfrm>
          <a:prstGeom prst="rect">
            <a:avLst/>
          </a:prstGeom>
        </p:spPr>
      </p:pic>
      <p:pic>
        <p:nvPicPr>
          <p:cNvPr id="5" name="Immagine 4"/>
          <p:cNvPicPr>
            <a:picLocks noChangeAspect="1"/>
          </p:cNvPicPr>
          <p:nvPr/>
        </p:nvPicPr>
        <p:blipFill>
          <a:blip r:embed="rId5"/>
          <a:stretch>
            <a:fillRect/>
          </a:stretch>
        </p:blipFill>
        <p:spPr>
          <a:xfrm>
            <a:off x="1952504" y="2227953"/>
            <a:ext cx="1608923" cy="159437"/>
          </a:xfrm>
          <a:prstGeom prst="rect">
            <a:avLst/>
          </a:prstGeom>
        </p:spPr>
      </p:pic>
      <p:pic>
        <p:nvPicPr>
          <p:cNvPr id="6" name="Immagine 5"/>
          <p:cNvPicPr>
            <a:picLocks noChangeAspect="1"/>
          </p:cNvPicPr>
          <p:nvPr/>
        </p:nvPicPr>
        <p:blipFill>
          <a:blip r:embed="rId6"/>
          <a:stretch>
            <a:fillRect/>
          </a:stretch>
        </p:blipFill>
        <p:spPr>
          <a:xfrm>
            <a:off x="1952502" y="2485013"/>
            <a:ext cx="3380018" cy="3429672"/>
          </a:xfrm>
          <a:prstGeom prst="rect">
            <a:avLst/>
          </a:prstGeom>
        </p:spPr>
      </p:pic>
      <p:pic>
        <p:nvPicPr>
          <p:cNvPr id="7" name="Immagine 6"/>
          <p:cNvPicPr>
            <a:picLocks noChangeAspect="1"/>
          </p:cNvPicPr>
          <p:nvPr/>
        </p:nvPicPr>
        <p:blipFill>
          <a:blip r:embed="rId7"/>
          <a:stretch>
            <a:fillRect/>
          </a:stretch>
        </p:blipFill>
        <p:spPr>
          <a:xfrm>
            <a:off x="6579356" y="2485012"/>
            <a:ext cx="3146943" cy="3327992"/>
          </a:xfrm>
          <a:prstGeom prst="rect">
            <a:avLst/>
          </a:prstGeom>
        </p:spPr>
      </p:pic>
    </p:spTree>
    <p:extLst>
      <p:ext uri="{BB962C8B-B14F-4D97-AF65-F5344CB8AC3E}">
        <p14:creationId xmlns:p14="http://schemas.microsoft.com/office/powerpoint/2010/main" val="1510300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p:txBody>
          <a:bodyPr/>
          <a:lstStyle/>
          <a:p>
            <a:r>
              <a:rPr lang="it-IT" dirty="0" err="1"/>
              <a:t>Males</a:t>
            </a:r>
            <a:endParaRPr lang="it-IT" dirty="0"/>
          </a:p>
        </p:txBody>
      </p:sp>
      <p:pic>
        <p:nvPicPr>
          <p:cNvPr id="9" name="Segnaposto contenuto 8"/>
          <p:cNvPicPr>
            <a:picLocks noGrp="1" noChangeAspect="1"/>
          </p:cNvPicPr>
          <p:nvPr>
            <p:ph sz="half" idx="2"/>
          </p:nvPr>
        </p:nvPicPr>
        <p:blipFill>
          <a:blip r:embed="rId2"/>
          <a:stretch>
            <a:fillRect/>
          </a:stretch>
        </p:blipFill>
        <p:spPr>
          <a:xfrm>
            <a:off x="904318" y="3006726"/>
            <a:ext cx="4963342" cy="2146393"/>
          </a:xfrm>
          <a:prstGeom prst="rect">
            <a:avLst/>
          </a:prstGeom>
        </p:spPr>
      </p:pic>
      <p:sp>
        <p:nvSpPr>
          <p:cNvPr id="7" name="Segnaposto testo 6"/>
          <p:cNvSpPr>
            <a:spLocks noGrp="1"/>
          </p:cNvSpPr>
          <p:nvPr>
            <p:ph type="body" sz="quarter" idx="3"/>
          </p:nvPr>
        </p:nvSpPr>
        <p:spPr/>
        <p:txBody>
          <a:bodyPr/>
          <a:lstStyle/>
          <a:p>
            <a:r>
              <a:rPr lang="it-IT" dirty="0" err="1"/>
              <a:t>Females</a:t>
            </a:r>
            <a:endParaRPr lang="it-IT" dirty="0"/>
          </a:p>
        </p:txBody>
      </p:sp>
      <p:pic>
        <p:nvPicPr>
          <p:cNvPr id="10" name="Segnaposto contenuto 9"/>
          <p:cNvPicPr>
            <a:picLocks noGrp="1" noChangeAspect="1"/>
          </p:cNvPicPr>
          <p:nvPr>
            <p:ph sz="quarter" idx="4"/>
          </p:nvPr>
        </p:nvPicPr>
        <p:blipFill>
          <a:blip r:embed="rId3"/>
          <a:stretch>
            <a:fillRect/>
          </a:stretch>
        </p:blipFill>
        <p:spPr>
          <a:xfrm>
            <a:off x="6324362" y="3006726"/>
            <a:ext cx="4870955" cy="2171143"/>
          </a:xfrm>
          <a:prstGeom prst="rect">
            <a:avLst/>
          </a:prstGeom>
        </p:spPr>
      </p:pic>
      <p:pic>
        <p:nvPicPr>
          <p:cNvPr id="11" name="Immagine 10"/>
          <p:cNvPicPr>
            <a:picLocks noChangeAspect="1"/>
          </p:cNvPicPr>
          <p:nvPr/>
        </p:nvPicPr>
        <p:blipFill>
          <a:blip r:embed="rId4"/>
          <a:stretch>
            <a:fillRect/>
          </a:stretch>
        </p:blipFill>
        <p:spPr>
          <a:xfrm>
            <a:off x="839788" y="509861"/>
            <a:ext cx="10312583" cy="937275"/>
          </a:xfrm>
          <a:prstGeom prst="rect">
            <a:avLst/>
          </a:prstGeom>
        </p:spPr>
      </p:pic>
      <p:pic>
        <p:nvPicPr>
          <p:cNvPr id="12" name="Immagine 11"/>
          <p:cNvPicPr>
            <a:picLocks noChangeAspect="1"/>
          </p:cNvPicPr>
          <p:nvPr/>
        </p:nvPicPr>
        <p:blipFill>
          <a:blip r:embed="rId5"/>
          <a:stretch>
            <a:fillRect/>
          </a:stretch>
        </p:blipFill>
        <p:spPr>
          <a:xfrm>
            <a:off x="9679588" y="5679520"/>
            <a:ext cx="1675800" cy="456500"/>
          </a:xfrm>
          <a:prstGeom prst="rect">
            <a:avLst/>
          </a:prstGeom>
        </p:spPr>
      </p:pic>
    </p:spTree>
    <p:extLst>
      <p:ext uri="{BB962C8B-B14F-4D97-AF65-F5344CB8AC3E}">
        <p14:creationId xmlns:p14="http://schemas.microsoft.com/office/powerpoint/2010/main" val="330651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stretch>
            <a:fillRect/>
          </a:stretch>
        </p:blipFill>
        <p:spPr>
          <a:xfrm>
            <a:off x="899456" y="1725432"/>
            <a:ext cx="7097866" cy="4863628"/>
          </a:xfrm>
          <a:prstGeom prst="rect">
            <a:avLst/>
          </a:prstGeom>
        </p:spPr>
      </p:pic>
      <p:pic>
        <p:nvPicPr>
          <p:cNvPr id="4" name="Immagine 3"/>
          <p:cNvPicPr>
            <a:picLocks noChangeAspect="1"/>
          </p:cNvPicPr>
          <p:nvPr/>
        </p:nvPicPr>
        <p:blipFill>
          <a:blip r:embed="rId3"/>
          <a:stretch>
            <a:fillRect/>
          </a:stretch>
        </p:blipFill>
        <p:spPr>
          <a:xfrm>
            <a:off x="838200" y="378283"/>
            <a:ext cx="7220379" cy="1347149"/>
          </a:xfrm>
          <a:prstGeom prst="rect">
            <a:avLst/>
          </a:prstGeom>
        </p:spPr>
      </p:pic>
      <p:pic>
        <p:nvPicPr>
          <p:cNvPr id="5" name="Immagine 4"/>
          <p:cNvPicPr>
            <a:picLocks noChangeAspect="1"/>
          </p:cNvPicPr>
          <p:nvPr/>
        </p:nvPicPr>
        <p:blipFill>
          <a:blip r:embed="rId4"/>
          <a:stretch>
            <a:fillRect/>
          </a:stretch>
        </p:blipFill>
        <p:spPr>
          <a:xfrm>
            <a:off x="8058578" y="5897735"/>
            <a:ext cx="3073058" cy="511015"/>
          </a:xfrm>
          <a:prstGeom prst="rect">
            <a:avLst/>
          </a:prstGeom>
        </p:spPr>
      </p:pic>
    </p:spTree>
    <p:extLst>
      <p:ext uri="{BB962C8B-B14F-4D97-AF65-F5344CB8AC3E}">
        <p14:creationId xmlns:p14="http://schemas.microsoft.com/office/powerpoint/2010/main" val="3854758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3326296" y="1711134"/>
            <a:ext cx="5539408" cy="4580320"/>
          </a:xfrm>
          <a:prstGeom prst="rect">
            <a:avLst/>
          </a:prstGeom>
        </p:spPr>
      </p:pic>
      <p:pic>
        <p:nvPicPr>
          <p:cNvPr id="5" name="Immagine 4"/>
          <p:cNvPicPr>
            <a:picLocks noChangeAspect="1"/>
          </p:cNvPicPr>
          <p:nvPr/>
        </p:nvPicPr>
        <p:blipFill>
          <a:blip r:embed="rId3"/>
          <a:stretch>
            <a:fillRect/>
          </a:stretch>
        </p:blipFill>
        <p:spPr>
          <a:xfrm>
            <a:off x="3326296" y="484634"/>
            <a:ext cx="5534551" cy="1226500"/>
          </a:xfrm>
          <a:prstGeom prst="rect">
            <a:avLst/>
          </a:prstGeom>
        </p:spPr>
      </p:pic>
      <p:pic>
        <p:nvPicPr>
          <p:cNvPr id="6" name="Immagine 5"/>
          <p:cNvPicPr>
            <a:picLocks noChangeAspect="1"/>
          </p:cNvPicPr>
          <p:nvPr/>
        </p:nvPicPr>
        <p:blipFill>
          <a:blip r:embed="rId4"/>
          <a:stretch>
            <a:fillRect/>
          </a:stretch>
        </p:blipFill>
        <p:spPr>
          <a:xfrm>
            <a:off x="6038447" y="6363013"/>
            <a:ext cx="2822400" cy="253000"/>
          </a:xfrm>
          <a:prstGeom prst="rect">
            <a:avLst/>
          </a:prstGeom>
        </p:spPr>
      </p:pic>
    </p:spTree>
    <p:extLst>
      <p:ext uri="{BB962C8B-B14F-4D97-AF65-F5344CB8AC3E}">
        <p14:creationId xmlns:p14="http://schemas.microsoft.com/office/powerpoint/2010/main" val="1327420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8"/>
          <p:cNvPicPr>
            <a:picLocks noGrp="1" noChangeAspect="1"/>
          </p:cNvPicPr>
          <p:nvPr>
            <p:ph idx="1"/>
          </p:nvPr>
        </p:nvPicPr>
        <p:blipFill>
          <a:blip r:embed="rId2"/>
          <a:stretch>
            <a:fillRect/>
          </a:stretch>
        </p:blipFill>
        <p:spPr>
          <a:xfrm>
            <a:off x="838199" y="1781303"/>
            <a:ext cx="4426961" cy="3394995"/>
          </a:xfrm>
          <a:prstGeom prst="rect">
            <a:avLst/>
          </a:prstGeom>
        </p:spPr>
      </p:pic>
      <p:pic>
        <p:nvPicPr>
          <p:cNvPr id="10" name="Immagine 9"/>
          <p:cNvPicPr>
            <a:picLocks noChangeAspect="1"/>
          </p:cNvPicPr>
          <p:nvPr/>
        </p:nvPicPr>
        <p:blipFill>
          <a:blip r:embed="rId3"/>
          <a:stretch>
            <a:fillRect/>
          </a:stretch>
        </p:blipFill>
        <p:spPr>
          <a:xfrm>
            <a:off x="5265160" y="1781303"/>
            <a:ext cx="6785507" cy="4770572"/>
          </a:xfrm>
          <a:prstGeom prst="rect">
            <a:avLst/>
          </a:prstGeom>
        </p:spPr>
      </p:pic>
      <p:pic>
        <p:nvPicPr>
          <p:cNvPr id="11" name="Immagine 10"/>
          <p:cNvPicPr>
            <a:picLocks noChangeAspect="1"/>
          </p:cNvPicPr>
          <p:nvPr/>
        </p:nvPicPr>
        <p:blipFill>
          <a:blip r:embed="rId4"/>
          <a:stretch>
            <a:fillRect/>
          </a:stretch>
        </p:blipFill>
        <p:spPr>
          <a:xfrm>
            <a:off x="833110" y="405725"/>
            <a:ext cx="7849714" cy="1324801"/>
          </a:xfrm>
          <a:prstGeom prst="rect">
            <a:avLst/>
          </a:prstGeom>
        </p:spPr>
      </p:pic>
    </p:spTree>
    <p:extLst>
      <p:ext uri="{BB962C8B-B14F-4D97-AF65-F5344CB8AC3E}">
        <p14:creationId xmlns:p14="http://schemas.microsoft.com/office/powerpoint/2010/main" val="568361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447923" y="422286"/>
            <a:ext cx="11280252" cy="4899846"/>
          </a:xfrm>
          <a:prstGeom prst="rect">
            <a:avLst/>
          </a:prstGeom>
        </p:spPr>
      </p:pic>
      <p:pic>
        <p:nvPicPr>
          <p:cNvPr id="5" name="Immagine 4"/>
          <p:cNvPicPr>
            <a:picLocks noChangeAspect="1"/>
          </p:cNvPicPr>
          <p:nvPr/>
        </p:nvPicPr>
        <p:blipFill>
          <a:blip r:embed="rId3"/>
          <a:stretch>
            <a:fillRect/>
          </a:stretch>
        </p:blipFill>
        <p:spPr>
          <a:xfrm>
            <a:off x="7886116" y="5322131"/>
            <a:ext cx="3842059" cy="307391"/>
          </a:xfrm>
          <a:prstGeom prst="rect">
            <a:avLst/>
          </a:prstGeom>
        </p:spPr>
      </p:pic>
    </p:spTree>
    <p:extLst>
      <p:ext uri="{BB962C8B-B14F-4D97-AF65-F5344CB8AC3E}">
        <p14:creationId xmlns:p14="http://schemas.microsoft.com/office/powerpoint/2010/main" val="2061467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583760" y="3363355"/>
            <a:ext cx="6479154" cy="2655782"/>
          </a:xfrm>
          <a:prstGeom prst="rect">
            <a:avLst/>
          </a:prstGeom>
        </p:spPr>
      </p:pic>
      <p:pic>
        <p:nvPicPr>
          <p:cNvPr id="4" name="Immagine 3"/>
          <p:cNvPicPr>
            <a:picLocks noChangeAspect="1"/>
          </p:cNvPicPr>
          <p:nvPr/>
        </p:nvPicPr>
        <p:blipFill>
          <a:blip r:embed="rId3"/>
          <a:stretch>
            <a:fillRect/>
          </a:stretch>
        </p:blipFill>
        <p:spPr>
          <a:xfrm>
            <a:off x="583760" y="959871"/>
            <a:ext cx="6532659" cy="2167491"/>
          </a:xfrm>
          <a:prstGeom prst="rect">
            <a:avLst/>
          </a:prstGeom>
        </p:spPr>
      </p:pic>
      <p:pic>
        <p:nvPicPr>
          <p:cNvPr id="6" name="Immagine 5"/>
          <p:cNvPicPr>
            <a:picLocks noChangeAspect="1"/>
          </p:cNvPicPr>
          <p:nvPr/>
        </p:nvPicPr>
        <p:blipFill>
          <a:blip r:embed="rId4"/>
          <a:stretch>
            <a:fillRect/>
          </a:stretch>
        </p:blipFill>
        <p:spPr>
          <a:xfrm>
            <a:off x="7116419" y="2475822"/>
            <a:ext cx="4685580" cy="3034432"/>
          </a:xfrm>
          <a:prstGeom prst="rect">
            <a:avLst/>
          </a:prstGeom>
        </p:spPr>
      </p:pic>
    </p:spTree>
    <p:extLst>
      <p:ext uri="{BB962C8B-B14F-4D97-AF65-F5344CB8AC3E}">
        <p14:creationId xmlns:p14="http://schemas.microsoft.com/office/powerpoint/2010/main" val="1070808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7284010" y="161163"/>
            <a:ext cx="4165868" cy="6551312"/>
          </a:xfrm>
          <a:prstGeom prst="rect">
            <a:avLst/>
          </a:prstGeom>
        </p:spPr>
      </p:pic>
      <p:pic>
        <p:nvPicPr>
          <p:cNvPr id="5" name="Immagine 4"/>
          <p:cNvPicPr>
            <a:picLocks noChangeAspect="1"/>
          </p:cNvPicPr>
          <p:nvPr/>
        </p:nvPicPr>
        <p:blipFill>
          <a:blip r:embed="rId3"/>
          <a:stretch>
            <a:fillRect/>
          </a:stretch>
        </p:blipFill>
        <p:spPr>
          <a:xfrm>
            <a:off x="204466" y="161163"/>
            <a:ext cx="6657163" cy="1715345"/>
          </a:xfrm>
          <a:prstGeom prst="rect">
            <a:avLst/>
          </a:prstGeom>
        </p:spPr>
      </p:pic>
      <p:pic>
        <p:nvPicPr>
          <p:cNvPr id="6" name="Immagine 5"/>
          <p:cNvPicPr>
            <a:picLocks noChangeAspect="1"/>
          </p:cNvPicPr>
          <p:nvPr/>
        </p:nvPicPr>
        <p:blipFill>
          <a:blip r:embed="rId4"/>
          <a:stretch>
            <a:fillRect/>
          </a:stretch>
        </p:blipFill>
        <p:spPr>
          <a:xfrm>
            <a:off x="204465" y="1979318"/>
            <a:ext cx="5727207" cy="4702697"/>
          </a:xfrm>
          <a:prstGeom prst="rect">
            <a:avLst/>
          </a:prstGeom>
        </p:spPr>
      </p:pic>
    </p:spTree>
    <p:extLst>
      <p:ext uri="{BB962C8B-B14F-4D97-AF65-F5344CB8AC3E}">
        <p14:creationId xmlns:p14="http://schemas.microsoft.com/office/powerpoint/2010/main" val="213769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94143" y="251357"/>
            <a:ext cx="6341548" cy="3529988"/>
          </a:xfrm>
          <a:prstGeom prst="rect">
            <a:avLst/>
          </a:prstGeom>
        </p:spPr>
      </p:pic>
      <p:pic>
        <p:nvPicPr>
          <p:cNvPr id="5" name="Immagine 4"/>
          <p:cNvPicPr>
            <a:picLocks noChangeAspect="1"/>
          </p:cNvPicPr>
          <p:nvPr/>
        </p:nvPicPr>
        <p:blipFill>
          <a:blip r:embed="rId3"/>
          <a:stretch>
            <a:fillRect/>
          </a:stretch>
        </p:blipFill>
        <p:spPr>
          <a:xfrm>
            <a:off x="4898003" y="3943845"/>
            <a:ext cx="7122179" cy="2719346"/>
          </a:xfrm>
          <a:prstGeom prst="rect">
            <a:avLst/>
          </a:prstGeom>
        </p:spPr>
      </p:pic>
      <p:pic>
        <p:nvPicPr>
          <p:cNvPr id="6" name="Immagine 5"/>
          <p:cNvPicPr>
            <a:picLocks noChangeAspect="1"/>
          </p:cNvPicPr>
          <p:nvPr/>
        </p:nvPicPr>
        <p:blipFill>
          <a:blip r:embed="rId4"/>
          <a:stretch>
            <a:fillRect/>
          </a:stretch>
        </p:blipFill>
        <p:spPr>
          <a:xfrm>
            <a:off x="6535691" y="251357"/>
            <a:ext cx="5247901" cy="1919500"/>
          </a:xfrm>
          <a:prstGeom prst="rect">
            <a:avLst/>
          </a:prstGeom>
        </p:spPr>
      </p:pic>
    </p:spTree>
    <p:extLst>
      <p:ext uri="{BB962C8B-B14F-4D97-AF65-F5344CB8AC3E}">
        <p14:creationId xmlns:p14="http://schemas.microsoft.com/office/powerpoint/2010/main" val="969433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941500" y="416144"/>
            <a:ext cx="5060022" cy="1423505"/>
          </a:xfrm>
          <a:prstGeom prst="rect">
            <a:avLst/>
          </a:prstGeom>
        </p:spPr>
      </p:pic>
      <p:pic>
        <p:nvPicPr>
          <p:cNvPr id="5" name="Immagine 4"/>
          <p:cNvPicPr>
            <a:picLocks noChangeAspect="1"/>
          </p:cNvPicPr>
          <p:nvPr/>
        </p:nvPicPr>
        <p:blipFill>
          <a:blip r:embed="rId3"/>
          <a:stretch>
            <a:fillRect/>
          </a:stretch>
        </p:blipFill>
        <p:spPr>
          <a:xfrm>
            <a:off x="4827419" y="1090848"/>
            <a:ext cx="4224845" cy="4982381"/>
          </a:xfrm>
          <a:prstGeom prst="rect">
            <a:avLst/>
          </a:prstGeom>
        </p:spPr>
      </p:pic>
      <p:pic>
        <p:nvPicPr>
          <p:cNvPr id="6" name="Immagine 5"/>
          <p:cNvPicPr>
            <a:picLocks noChangeAspect="1"/>
          </p:cNvPicPr>
          <p:nvPr/>
        </p:nvPicPr>
        <p:blipFill>
          <a:blip r:embed="rId4"/>
          <a:stretch>
            <a:fillRect/>
          </a:stretch>
        </p:blipFill>
        <p:spPr>
          <a:xfrm>
            <a:off x="1941501" y="1822870"/>
            <a:ext cx="2885918" cy="242190"/>
          </a:xfrm>
          <a:prstGeom prst="rect">
            <a:avLst/>
          </a:prstGeom>
        </p:spPr>
      </p:pic>
    </p:spTree>
    <p:extLst>
      <p:ext uri="{BB962C8B-B14F-4D97-AF65-F5344CB8AC3E}">
        <p14:creationId xmlns:p14="http://schemas.microsoft.com/office/powerpoint/2010/main" val="343660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B9935992-A359-4070-9520-B985F17C0EDF}"/>
              </a:ext>
            </a:extLst>
          </p:cNvPr>
          <p:cNvPicPr>
            <a:picLocks noGrp="1" noChangeAspect="1"/>
          </p:cNvPicPr>
          <p:nvPr>
            <p:ph idx="1"/>
          </p:nvPr>
        </p:nvPicPr>
        <p:blipFill>
          <a:blip r:embed="rId2"/>
          <a:stretch>
            <a:fillRect/>
          </a:stretch>
        </p:blipFill>
        <p:spPr>
          <a:xfrm>
            <a:off x="1981201" y="1670030"/>
            <a:ext cx="8224599" cy="3749258"/>
          </a:xfrm>
          <a:prstGeom prst="rect">
            <a:avLst/>
          </a:prstGeom>
        </p:spPr>
      </p:pic>
      <p:pic>
        <p:nvPicPr>
          <p:cNvPr id="5" name="Immagine 4">
            <a:extLst>
              <a:ext uri="{FF2B5EF4-FFF2-40B4-BE49-F238E27FC236}">
                <a16:creationId xmlns:a16="http://schemas.microsoft.com/office/drawing/2014/main" id="{6432DA17-3B60-4C87-9198-8772A0363148}"/>
              </a:ext>
            </a:extLst>
          </p:cNvPr>
          <p:cNvPicPr>
            <a:picLocks noChangeAspect="1"/>
          </p:cNvPicPr>
          <p:nvPr/>
        </p:nvPicPr>
        <p:blipFill>
          <a:blip r:embed="rId3"/>
          <a:stretch>
            <a:fillRect/>
          </a:stretch>
        </p:blipFill>
        <p:spPr>
          <a:xfrm>
            <a:off x="8131712" y="5790024"/>
            <a:ext cx="2079088" cy="198515"/>
          </a:xfrm>
          <a:prstGeom prst="rect">
            <a:avLst/>
          </a:prstGeom>
        </p:spPr>
      </p:pic>
      <p:sp>
        <p:nvSpPr>
          <p:cNvPr id="6" name="Titolo 2"/>
          <p:cNvSpPr>
            <a:spLocks noGrp="1"/>
          </p:cNvSpPr>
          <p:nvPr>
            <p:ph type="title"/>
          </p:nvPr>
        </p:nvSpPr>
        <p:spPr>
          <a:xfrm>
            <a:off x="1524000" y="505438"/>
            <a:ext cx="9144000" cy="994172"/>
          </a:xfrm>
          <a:solidFill>
            <a:schemeClr val="bg1">
              <a:lumMod val="75000"/>
            </a:schemeClr>
          </a:solidFill>
        </p:spPr>
        <p:txBody>
          <a:bodyPr>
            <a:normAutofit/>
          </a:bodyPr>
          <a:lstStyle/>
          <a:p>
            <a:pPr algn="ctr"/>
            <a:r>
              <a:rPr lang="it-IT" sz="3000" b="1" dirty="0"/>
              <a:t>The </a:t>
            </a:r>
            <a:r>
              <a:rPr lang="it-IT" sz="3000" b="1" dirty="0" err="1"/>
              <a:t>multimorbidity</a:t>
            </a:r>
            <a:r>
              <a:rPr lang="it-IT" sz="3000" b="1" dirty="0"/>
              <a:t> </a:t>
            </a:r>
            <a:r>
              <a:rPr lang="it-IT" sz="3000" b="1" dirty="0" err="1"/>
              <a:t>conceptual</a:t>
            </a:r>
            <a:r>
              <a:rPr lang="it-IT" sz="3000" b="1" dirty="0"/>
              <a:t> </a:t>
            </a:r>
            <a:r>
              <a:rPr lang="it-IT" sz="3000" b="1" dirty="0" err="1"/>
              <a:t>framework</a:t>
            </a:r>
            <a:endParaRPr lang="it-IT" sz="3000" b="1" dirty="0"/>
          </a:p>
        </p:txBody>
      </p:sp>
      <p:sp>
        <p:nvSpPr>
          <p:cNvPr id="8" name="Freccia a destra 7"/>
          <p:cNvSpPr/>
          <p:nvPr/>
        </p:nvSpPr>
        <p:spPr>
          <a:xfrm rot="16200000">
            <a:off x="3235356" y="5489039"/>
            <a:ext cx="271244" cy="201338"/>
          </a:xfrm>
          <a:prstGeom prst="rightArrow">
            <a:avLst/>
          </a:prstGeom>
          <a:solidFill>
            <a:srgbClr val="AA0E47"/>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Freccia a destra 8"/>
          <p:cNvSpPr/>
          <p:nvPr/>
        </p:nvSpPr>
        <p:spPr>
          <a:xfrm rot="16200000">
            <a:off x="4218266" y="3938474"/>
            <a:ext cx="271244" cy="201338"/>
          </a:xfrm>
          <a:prstGeom prst="rightArrow">
            <a:avLst/>
          </a:prstGeom>
          <a:solidFill>
            <a:srgbClr val="AA0E47"/>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Freccia a destra 9"/>
          <p:cNvSpPr/>
          <p:nvPr/>
        </p:nvSpPr>
        <p:spPr>
          <a:xfrm rot="16200000">
            <a:off x="4472737" y="3802852"/>
            <a:ext cx="271244" cy="201338"/>
          </a:xfrm>
          <a:prstGeom prst="rightArrow">
            <a:avLst/>
          </a:prstGeom>
          <a:solidFill>
            <a:srgbClr val="AA0E47"/>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Freccia a destra 10"/>
          <p:cNvSpPr/>
          <p:nvPr/>
        </p:nvSpPr>
        <p:spPr>
          <a:xfrm rot="16200000">
            <a:off x="4830662" y="4659927"/>
            <a:ext cx="271244" cy="201338"/>
          </a:xfrm>
          <a:prstGeom prst="rightArrow">
            <a:avLst/>
          </a:prstGeom>
          <a:solidFill>
            <a:srgbClr val="AA0E47"/>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Freccia a destra 11"/>
          <p:cNvSpPr/>
          <p:nvPr/>
        </p:nvSpPr>
        <p:spPr>
          <a:xfrm rot="16200000">
            <a:off x="5037593" y="3948482"/>
            <a:ext cx="271244" cy="201338"/>
          </a:xfrm>
          <a:prstGeom prst="rightArrow">
            <a:avLst/>
          </a:prstGeom>
          <a:solidFill>
            <a:srgbClr val="AA0E47"/>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Freccia a destra 12"/>
          <p:cNvSpPr/>
          <p:nvPr/>
        </p:nvSpPr>
        <p:spPr>
          <a:xfrm rot="16200000">
            <a:off x="5238931" y="4565739"/>
            <a:ext cx="271244" cy="201338"/>
          </a:xfrm>
          <a:prstGeom prst="rightArrow">
            <a:avLst/>
          </a:prstGeom>
          <a:solidFill>
            <a:srgbClr val="AA0E47"/>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Freccia a destra 13"/>
          <p:cNvSpPr/>
          <p:nvPr/>
        </p:nvSpPr>
        <p:spPr>
          <a:xfrm rot="16200000">
            <a:off x="5445862" y="4358575"/>
            <a:ext cx="271244" cy="201338"/>
          </a:xfrm>
          <a:prstGeom prst="rightArrow">
            <a:avLst/>
          </a:prstGeom>
          <a:solidFill>
            <a:srgbClr val="AA0E47"/>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Freccia a destra 14"/>
          <p:cNvSpPr/>
          <p:nvPr/>
        </p:nvSpPr>
        <p:spPr>
          <a:xfrm rot="16200000">
            <a:off x="6430156" y="4243768"/>
            <a:ext cx="271244" cy="201338"/>
          </a:xfrm>
          <a:prstGeom prst="rightArrow">
            <a:avLst/>
          </a:prstGeom>
          <a:solidFill>
            <a:srgbClr val="AA0E47"/>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Freccia a destra 15"/>
          <p:cNvSpPr/>
          <p:nvPr/>
        </p:nvSpPr>
        <p:spPr>
          <a:xfrm rot="16200000">
            <a:off x="6631494" y="4084104"/>
            <a:ext cx="271244" cy="201338"/>
          </a:xfrm>
          <a:prstGeom prst="rightArrow">
            <a:avLst/>
          </a:prstGeom>
          <a:solidFill>
            <a:srgbClr val="AA0E47"/>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Freccia a destra 16"/>
          <p:cNvSpPr/>
          <p:nvPr/>
        </p:nvSpPr>
        <p:spPr>
          <a:xfrm rot="16200000">
            <a:off x="5834543" y="3812859"/>
            <a:ext cx="271244" cy="201338"/>
          </a:xfrm>
          <a:prstGeom prst="rightArrow">
            <a:avLst/>
          </a:prstGeom>
          <a:solidFill>
            <a:srgbClr val="AA0E47"/>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6152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457739" y="1066896"/>
            <a:ext cx="9451450" cy="4692010"/>
          </a:xfrm>
          <a:prstGeom prst="rect">
            <a:avLst/>
          </a:prstGeom>
        </p:spPr>
      </p:pic>
      <p:pic>
        <p:nvPicPr>
          <p:cNvPr id="5" name="Immagine 4"/>
          <p:cNvPicPr>
            <a:picLocks noChangeAspect="1"/>
          </p:cNvPicPr>
          <p:nvPr/>
        </p:nvPicPr>
        <p:blipFill>
          <a:blip r:embed="rId3"/>
          <a:stretch>
            <a:fillRect/>
          </a:stretch>
        </p:blipFill>
        <p:spPr>
          <a:xfrm>
            <a:off x="7660684" y="6018735"/>
            <a:ext cx="3248505" cy="262795"/>
          </a:xfrm>
          <a:prstGeom prst="rect">
            <a:avLst/>
          </a:prstGeom>
        </p:spPr>
      </p:pic>
    </p:spTree>
    <p:extLst>
      <p:ext uri="{BB962C8B-B14F-4D97-AF65-F5344CB8AC3E}">
        <p14:creationId xmlns:p14="http://schemas.microsoft.com/office/powerpoint/2010/main" val="192432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2014331" y="394861"/>
            <a:ext cx="8226950" cy="6115586"/>
          </a:xfrm>
          <a:prstGeom prst="rect">
            <a:avLst/>
          </a:prstGeom>
        </p:spPr>
      </p:pic>
      <p:pic>
        <p:nvPicPr>
          <p:cNvPr id="8" name="Immagine 7"/>
          <p:cNvPicPr>
            <a:picLocks noChangeAspect="1"/>
          </p:cNvPicPr>
          <p:nvPr/>
        </p:nvPicPr>
        <p:blipFill>
          <a:blip r:embed="rId3"/>
          <a:stretch>
            <a:fillRect/>
          </a:stretch>
        </p:blipFill>
        <p:spPr>
          <a:xfrm>
            <a:off x="7206912" y="6510447"/>
            <a:ext cx="3034369" cy="214788"/>
          </a:xfrm>
          <a:prstGeom prst="rect">
            <a:avLst/>
          </a:prstGeom>
        </p:spPr>
      </p:pic>
    </p:spTree>
    <p:extLst>
      <p:ext uri="{BB962C8B-B14F-4D97-AF65-F5344CB8AC3E}">
        <p14:creationId xmlns:p14="http://schemas.microsoft.com/office/powerpoint/2010/main" val="2088839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ADD9C1-AAF6-4307-B076-13906637BC0D}"/>
              </a:ext>
            </a:extLst>
          </p:cNvPr>
          <p:cNvSpPr>
            <a:spLocks noGrp="1"/>
          </p:cNvSpPr>
          <p:nvPr>
            <p:ph type="title"/>
          </p:nvPr>
        </p:nvSpPr>
        <p:spPr/>
        <p:txBody>
          <a:bodyPr>
            <a:normAutofit/>
          </a:bodyPr>
          <a:lstStyle/>
          <a:p>
            <a:r>
              <a:rPr lang="it-IT" sz="3600" b="1" dirty="0" err="1">
                <a:latin typeface="Arial" panose="020B0604020202020204" pitchFamily="34" charset="0"/>
                <a:cs typeface="Arial" panose="020B0604020202020204" pitchFamily="34" charset="0"/>
              </a:rPr>
              <a:t>Multimorbidity</a:t>
            </a:r>
            <a:r>
              <a:rPr lang="it-IT" sz="3600" b="1" dirty="0">
                <a:latin typeface="Arial" panose="020B0604020202020204" pitchFamily="34" charset="0"/>
                <a:cs typeface="Arial" panose="020B0604020202020204" pitchFamily="34" charset="0"/>
              </a:rPr>
              <a:t>: </a:t>
            </a:r>
            <a:r>
              <a:rPr lang="it-IT" sz="3600" b="1" dirty="0" err="1">
                <a:latin typeface="Arial" panose="020B0604020202020204" pitchFamily="34" charset="0"/>
                <a:cs typeface="Arial" panose="020B0604020202020204" pitchFamily="34" charset="0"/>
              </a:rPr>
              <a:t>definitions</a:t>
            </a:r>
            <a:endParaRPr lang="it-IT" sz="3600" b="1" dirty="0">
              <a:latin typeface="Arial" panose="020B0604020202020204" pitchFamily="34" charset="0"/>
              <a:cs typeface="Arial" panose="020B0604020202020204" pitchFamily="34" charset="0"/>
            </a:endParaRPr>
          </a:p>
        </p:txBody>
      </p:sp>
      <p:sp>
        <p:nvSpPr>
          <p:cNvPr id="3" name="Segnaposto contenuto 2">
            <a:extLst>
              <a:ext uri="{FF2B5EF4-FFF2-40B4-BE49-F238E27FC236}">
                <a16:creationId xmlns:a16="http://schemas.microsoft.com/office/drawing/2014/main" id="{E886F1A5-949B-4E8E-884F-AD93730AD613}"/>
              </a:ext>
            </a:extLst>
          </p:cNvPr>
          <p:cNvSpPr>
            <a:spLocks noGrp="1"/>
          </p:cNvSpPr>
          <p:nvPr>
            <p:ph idx="1"/>
          </p:nvPr>
        </p:nvSpPr>
        <p:spPr/>
        <p:txBody>
          <a:bodyPr>
            <a:normAutofit fontScale="92500"/>
          </a:bodyPr>
          <a:lstStyle/>
          <a:p>
            <a:r>
              <a:rPr lang="en-US" dirty="0"/>
              <a:t>Co-occurrence 2 or more chronic diseases</a:t>
            </a:r>
          </a:p>
          <a:p>
            <a:r>
              <a:rPr lang="en-US" dirty="0"/>
              <a:t>Coexistence of two or more chronic conditions, where each must be a non-communicable disease, a mental health disorder or an infectious disease of long duration (WHO 2016)</a:t>
            </a:r>
          </a:p>
          <a:p>
            <a:r>
              <a:rPr lang="en-US" dirty="0"/>
              <a:t>Presence of 2 or more long-term health conditions, which can include:</a:t>
            </a:r>
          </a:p>
          <a:p>
            <a:pPr lvl="1"/>
            <a:r>
              <a:rPr lang="en-US" dirty="0"/>
              <a:t>defined physical and mental health conditions such as diabetes or schizophrenia</a:t>
            </a:r>
          </a:p>
          <a:p>
            <a:pPr lvl="1"/>
            <a:r>
              <a:rPr lang="en-US" dirty="0"/>
              <a:t>ongoing conditions such as learning disability</a:t>
            </a:r>
          </a:p>
          <a:p>
            <a:pPr lvl="1"/>
            <a:r>
              <a:rPr lang="en-US" dirty="0"/>
              <a:t>symptom complexes such as frailty or chronic pain</a:t>
            </a:r>
          </a:p>
          <a:p>
            <a:pPr lvl="1"/>
            <a:r>
              <a:rPr lang="en-US" dirty="0"/>
              <a:t>sensory impairment such as sight or hearing loss</a:t>
            </a:r>
          </a:p>
          <a:p>
            <a:pPr lvl="1"/>
            <a:r>
              <a:rPr lang="en-US" dirty="0"/>
              <a:t>alcohol and substance misuse (NICE 2016)</a:t>
            </a:r>
            <a:endParaRPr lang="it-IT" dirty="0"/>
          </a:p>
        </p:txBody>
      </p:sp>
    </p:spTree>
    <p:extLst>
      <p:ext uri="{BB962C8B-B14F-4D97-AF65-F5344CB8AC3E}">
        <p14:creationId xmlns:p14="http://schemas.microsoft.com/office/powerpoint/2010/main" val="242657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597650"/>
            <a:ext cx="91440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Immagin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6514"/>
            <a:ext cx="918051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CasellaDiTesto 9"/>
          <p:cNvSpPr txBox="1">
            <a:spLocks noChangeArrowheads="1"/>
          </p:cNvSpPr>
          <p:nvPr/>
        </p:nvSpPr>
        <p:spPr bwMode="auto">
          <a:xfrm>
            <a:off x="2855914" y="-71438"/>
            <a:ext cx="7704137"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Tx/>
              <a:buNone/>
            </a:pPr>
            <a:endParaRPr lang="it-IT" altLang="it-IT" sz="1400" b="1" dirty="0">
              <a:solidFill>
                <a:schemeClr val="bg1"/>
              </a:solidFill>
            </a:endParaRPr>
          </a:p>
          <a:p>
            <a:pPr algn="r">
              <a:spcBef>
                <a:spcPct val="0"/>
              </a:spcBef>
              <a:buFontTx/>
              <a:buNone/>
            </a:pPr>
            <a:r>
              <a:rPr lang="en-US" altLang="it-IT" b="1" dirty="0">
                <a:solidFill>
                  <a:schemeClr val="bg1"/>
                </a:solidFill>
              </a:rPr>
              <a:t>WHO - World report on ageing and health</a:t>
            </a:r>
            <a:endParaRPr lang="it-IT" altLang="it-IT" b="1" dirty="0">
              <a:solidFill>
                <a:schemeClr val="bg1"/>
              </a:solidFill>
            </a:endParaRPr>
          </a:p>
        </p:txBody>
      </p:sp>
      <p:sp>
        <p:nvSpPr>
          <p:cNvPr id="10245"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3BD8BDE-D4C3-4909-9838-C2E4D0632B98}" type="slidenum">
              <a:rPr lang="it-IT" altLang="it-IT" sz="1200">
                <a:solidFill>
                  <a:srgbClr val="898989"/>
                </a:solidFill>
              </a:rPr>
              <a:pPr>
                <a:spcBef>
                  <a:spcPct val="0"/>
                </a:spcBef>
                <a:buFontTx/>
                <a:buNone/>
              </a:pPr>
              <a:t>8</a:t>
            </a:fld>
            <a:endParaRPr lang="it-IT" altLang="it-IT" sz="1200">
              <a:solidFill>
                <a:srgbClr val="898989"/>
              </a:solidFill>
            </a:endParaRPr>
          </a:p>
        </p:txBody>
      </p:sp>
      <p:pic>
        <p:nvPicPr>
          <p:cNvPr id="102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976" y="1262064"/>
            <a:ext cx="8982075"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8701F8AE-FEDF-4533-A86B-8E69E8F278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47" y="3545464"/>
            <a:ext cx="2276366" cy="293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92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ottotitolo 2"/>
          <p:cNvSpPr>
            <a:spLocks noGrp="1"/>
          </p:cNvSpPr>
          <p:nvPr>
            <p:ph type="subTitle" idx="1"/>
          </p:nvPr>
        </p:nvSpPr>
        <p:spPr>
          <a:xfrm>
            <a:off x="1774825" y="1412875"/>
            <a:ext cx="8713788" cy="1752600"/>
          </a:xfrm>
        </p:spPr>
        <p:txBody>
          <a:bodyPr>
            <a:noAutofit/>
          </a:bodyPr>
          <a:lstStyle/>
          <a:p>
            <a:pPr algn="just">
              <a:buFont typeface="Arial" pitchFamily="34" charset="0"/>
              <a:buChar char="•"/>
            </a:pPr>
            <a:r>
              <a:rPr lang="en-US" altLang="it-IT" b="1" dirty="0">
                <a:solidFill>
                  <a:srgbClr val="002060"/>
                </a:solidFill>
                <a:latin typeface="Calibri" pitchFamily="34" charset="0"/>
              </a:rPr>
              <a:t> Frailty </a:t>
            </a:r>
            <a:r>
              <a:rPr lang="en-US" altLang="it-IT" dirty="0">
                <a:solidFill>
                  <a:srgbClr val="002060"/>
                </a:solidFill>
                <a:latin typeface="Calibri" pitchFamily="34" charset="0"/>
              </a:rPr>
              <a:t>is a common geriatric syndrome associated with aging</a:t>
            </a:r>
          </a:p>
          <a:p>
            <a:pPr algn="just">
              <a:buFont typeface="Arial" pitchFamily="34" charset="0"/>
              <a:buChar char="•"/>
            </a:pPr>
            <a:endParaRPr lang="en-US" altLang="it-IT" sz="1800" dirty="0">
              <a:solidFill>
                <a:srgbClr val="002060"/>
              </a:solidFill>
              <a:latin typeface="Calibri" pitchFamily="34" charset="0"/>
            </a:endParaRPr>
          </a:p>
          <a:p>
            <a:pPr algn="just">
              <a:buFont typeface="Arial" pitchFamily="34" charset="0"/>
              <a:buChar char="•"/>
            </a:pPr>
            <a:r>
              <a:rPr lang="en-US" altLang="it-IT" dirty="0">
                <a:solidFill>
                  <a:srgbClr val="002060"/>
                </a:solidFill>
                <a:latin typeface="Calibri" pitchFamily="34" charset="0"/>
              </a:rPr>
              <a:t> Around 10% of people aged over 65 years have frailty, rising to between a quarter and half of those aged over 85 years. </a:t>
            </a:r>
          </a:p>
          <a:p>
            <a:pPr algn="just"/>
            <a:endParaRPr lang="en-US" altLang="it-IT" sz="2000" dirty="0">
              <a:solidFill>
                <a:srgbClr val="002060"/>
              </a:solidFill>
              <a:latin typeface="Calibri" pitchFamily="34" charset="0"/>
            </a:endParaRPr>
          </a:p>
          <a:p>
            <a:pPr algn="just"/>
            <a:r>
              <a:rPr lang="en-US" dirty="0">
                <a:solidFill>
                  <a:srgbClr val="002060"/>
                </a:solidFill>
              </a:rPr>
              <a:t>Frailty is defined as a state of increased vulnerability resulting from aging and often disease associated decline in reserve and function across multiple physiologic systems such that the ability to cope with acute stressors is reduced</a:t>
            </a:r>
          </a:p>
          <a:p>
            <a:endParaRPr lang="en-US" altLang="it-IT" dirty="0">
              <a:solidFill>
                <a:srgbClr val="002060"/>
              </a:solidFill>
              <a:latin typeface="Calibri" pitchFamily="34" charset="0"/>
            </a:endParaRPr>
          </a:p>
          <a:p>
            <a:r>
              <a:rPr lang="en-US" altLang="it-IT" dirty="0">
                <a:solidFill>
                  <a:srgbClr val="002060"/>
                </a:solidFill>
                <a:latin typeface="Calibri" pitchFamily="34" charset="0"/>
              </a:rPr>
              <a:t>Frailty is associated with increased risk of adverse health outcomes such as: functional decline, disability, repeated falls, reduction of the quality of life, repeated hospitalizations, nursing home admission and death.</a:t>
            </a:r>
          </a:p>
          <a:p>
            <a:pPr algn="just"/>
            <a:endParaRPr lang="it-IT" altLang="it-IT" dirty="0">
              <a:solidFill>
                <a:srgbClr val="002060"/>
              </a:solidFill>
              <a:latin typeface="Arial" pitchFamily="34" charset="0"/>
            </a:endParaRPr>
          </a:p>
        </p:txBody>
      </p:sp>
      <p:sp>
        <p:nvSpPr>
          <p:cNvPr id="15363" name="Segnaposto numero diapositiva 3"/>
          <p:cNvSpPr>
            <a:spLocks noGrp="1"/>
          </p:cNvSpPr>
          <p:nvPr>
            <p:ph type="sldNum" sz="quarter" idx="10"/>
          </p:nvPr>
        </p:nvSpPr>
        <p:spPr>
          <a:noFill/>
          <a:ln>
            <a:miter lim="800000"/>
            <a:headEnd/>
            <a:tailEnd/>
          </a:ln>
        </p:spPr>
        <p:txBody>
          <a:bodyPr/>
          <a:lstStyle/>
          <a:p>
            <a:endParaRPr lang="en-US" altLang="it-IT">
              <a:ea typeface="MS PGothic" pitchFamily="34" charset="-128"/>
            </a:endParaRPr>
          </a:p>
          <a:p>
            <a:fld id="{D0CA33F0-C9CE-4DB8-BDB0-F35FE09DCCDB}" type="slidenum">
              <a:rPr lang="en-US" altLang="it-IT" smtClean="0">
                <a:ea typeface="MS PGothic" pitchFamily="34" charset="-128"/>
              </a:rPr>
              <a:pPr/>
              <a:t>9</a:t>
            </a:fld>
            <a:endParaRPr lang="en-US" altLang="it-IT">
              <a:ea typeface="MS PGothic" pitchFamily="34" charset="-128"/>
            </a:endParaRPr>
          </a:p>
        </p:txBody>
      </p:sp>
      <p:sp>
        <p:nvSpPr>
          <p:cNvPr id="6" name="Rettangolo 5"/>
          <p:cNvSpPr/>
          <p:nvPr/>
        </p:nvSpPr>
        <p:spPr>
          <a:xfrm>
            <a:off x="1703513" y="3068960"/>
            <a:ext cx="8784976" cy="1944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solidFill>
                <a:srgbClr val="FFFFFF"/>
              </a:solidFill>
            </a:endParaRPr>
          </a:p>
        </p:txBody>
      </p:sp>
      <p:sp>
        <p:nvSpPr>
          <p:cNvPr id="7" name="Tekstvak 1"/>
          <p:cNvSpPr txBox="1"/>
          <p:nvPr/>
        </p:nvSpPr>
        <p:spPr>
          <a:xfrm>
            <a:off x="1919288" y="188914"/>
            <a:ext cx="8569200" cy="1323439"/>
          </a:xfrm>
          <a:prstGeom prst="rect">
            <a:avLst/>
          </a:prstGeom>
          <a:noFill/>
        </p:spPr>
        <p:txBody>
          <a:bodyPr wrap="square">
            <a:spAutoFit/>
          </a:bodyPr>
          <a:lstStyle/>
          <a:p>
            <a:pPr algn="ctr">
              <a:defRPr/>
            </a:pPr>
            <a:r>
              <a:rPr lang="en-US" sz="4000" b="1" kern="0" dirty="0">
                <a:solidFill>
                  <a:srgbClr val="002060"/>
                </a:solidFill>
                <a:latin typeface="Calibri" pitchFamily="34" charset="0"/>
                <a:ea typeface="ＭＳ Ｐゴシック" pitchFamily="34" charset="-128"/>
              </a:rPr>
              <a:t>Identifying an at-risk older population: </a:t>
            </a:r>
            <a:r>
              <a:rPr lang="en-US" sz="4000" b="1" u="sng" kern="0" dirty="0">
                <a:solidFill>
                  <a:srgbClr val="002060"/>
                </a:solidFill>
                <a:latin typeface="Calibri" pitchFamily="34" charset="0"/>
                <a:ea typeface="ＭＳ Ｐゴシック" pitchFamily="34" charset="-128"/>
              </a:rPr>
              <a:t>FRAILTY</a:t>
            </a:r>
          </a:p>
        </p:txBody>
      </p:sp>
    </p:spTree>
    <p:extLst>
      <p:ext uri="{BB962C8B-B14F-4D97-AF65-F5344CB8AC3E}">
        <p14:creationId xmlns:p14="http://schemas.microsoft.com/office/powerpoint/2010/main" val="20105949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395</Words>
  <Application>Microsoft Office PowerPoint</Application>
  <PresentationFormat>Widescreen</PresentationFormat>
  <Paragraphs>56</Paragraphs>
  <Slides>27</Slides>
  <Notes>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27</vt:i4>
      </vt:variant>
    </vt:vector>
  </HeadingPairs>
  <TitlesOfParts>
    <vt:vector size="33" baseType="lpstr">
      <vt:lpstr>MS PGothic</vt:lpstr>
      <vt:lpstr>MS PGothic</vt:lpstr>
      <vt:lpstr>Arial</vt:lpstr>
      <vt:lpstr>Calibri</vt:lpstr>
      <vt:lpstr>Calibri Light</vt:lpstr>
      <vt:lpstr>Tema di Office</vt:lpstr>
      <vt:lpstr>Il paziente anziano influenza le scelte terapeutiche delle malattie cardiovascolari? </vt:lpstr>
      <vt:lpstr>Presentazione standard di PowerPoint</vt:lpstr>
      <vt:lpstr>Presentazione standard di PowerPoint</vt:lpstr>
      <vt:lpstr>The multimorbidity conceptual framework</vt:lpstr>
      <vt:lpstr>Presentazione standard di PowerPoint</vt:lpstr>
      <vt:lpstr>Presentazione standard di PowerPoint</vt:lpstr>
      <vt:lpstr>Multimorbidity: definitions</vt:lpstr>
      <vt:lpstr>Presentazione standard di PowerPoint</vt:lpstr>
      <vt:lpstr>Presentazione standard di PowerPoint</vt:lpstr>
      <vt:lpstr>Presentazione standard di PowerPoint</vt:lpstr>
      <vt:lpstr>Presentazione standard di PowerPoint</vt:lpstr>
      <vt:lpstr>Presentazione standard di PowerPoint</vt:lpstr>
      <vt:lpstr>Older people spend most of their remaining life expectancy with polypharmacy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paziente anziano influenza le scelte terapeutiche delle malattie cardiovascolari?</dc:title>
  <dc:creator>CORSONELLO ANDREA</dc:creator>
  <cp:lastModifiedBy>CORSONELLO ANDREA</cp:lastModifiedBy>
  <cp:revision>12</cp:revision>
  <dcterms:created xsi:type="dcterms:W3CDTF">2018-10-10T17:15:38Z</dcterms:created>
  <dcterms:modified xsi:type="dcterms:W3CDTF">2018-10-13T10:46:29Z</dcterms:modified>
</cp:coreProperties>
</file>