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864" r:id="rId4"/>
    <p:sldMasterId id="2147483888" r:id="rId5"/>
    <p:sldMasterId id="2147483900" r:id="rId6"/>
    <p:sldMasterId id="2147483912" r:id="rId7"/>
    <p:sldMasterId id="2147483936" r:id="rId8"/>
    <p:sldMasterId id="2147483948" r:id="rId9"/>
  </p:sldMasterIdLst>
  <p:notesMasterIdLst>
    <p:notesMasterId r:id="rId52"/>
  </p:notesMasterIdLst>
  <p:sldIdLst>
    <p:sldId id="258" r:id="rId10"/>
    <p:sldId id="291" r:id="rId11"/>
    <p:sldId id="260" r:id="rId12"/>
    <p:sldId id="319" r:id="rId13"/>
    <p:sldId id="294" r:id="rId14"/>
    <p:sldId id="295" r:id="rId15"/>
    <p:sldId id="292" r:id="rId16"/>
    <p:sldId id="296" r:id="rId17"/>
    <p:sldId id="298" r:id="rId18"/>
    <p:sldId id="307" r:id="rId19"/>
    <p:sldId id="310" r:id="rId20"/>
    <p:sldId id="311" r:id="rId21"/>
    <p:sldId id="312" r:id="rId22"/>
    <p:sldId id="308" r:id="rId23"/>
    <p:sldId id="316" r:id="rId24"/>
    <p:sldId id="320" r:id="rId25"/>
    <p:sldId id="323" r:id="rId26"/>
    <p:sldId id="324" r:id="rId27"/>
    <p:sldId id="325" r:id="rId28"/>
    <p:sldId id="341" r:id="rId29"/>
    <p:sldId id="314" r:id="rId30"/>
    <p:sldId id="343" r:id="rId31"/>
    <p:sldId id="259" r:id="rId32"/>
    <p:sldId id="342" r:id="rId33"/>
    <p:sldId id="293" r:id="rId34"/>
    <p:sldId id="305" r:id="rId35"/>
    <p:sldId id="321" r:id="rId36"/>
    <p:sldId id="326" r:id="rId37"/>
    <p:sldId id="327" r:id="rId38"/>
    <p:sldId id="328" r:id="rId39"/>
    <p:sldId id="329" r:id="rId40"/>
    <p:sldId id="330" r:id="rId41"/>
    <p:sldId id="331" r:id="rId42"/>
    <p:sldId id="332" r:id="rId43"/>
    <p:sldId id="333" r:id="rId44"/>
    <p:sldId id="334" r:id="rId45"/>
    <p:sldId id="335" r:id="rId46"/>
    <p:sldId id="336" r:id="rId47"/>
    <p:sldId id="337" r:id="rId48"/>
    <p:sldId id="338" r:id="rId49"/>
    <p:sldId id="339" r:id="rId50"/>
    <p:sldId id="340" r:id="rId5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38" autoAdjust="0"/>
    <p:restoredTop sz="73717" autoAdjust="0"/>
  </p:normalViewPr>
  <p:slideViewPr>
    <p:cSldViewPr snapToGrid="0">
      <p:cViewPr varScale="1">
        <p:scale>
          <a:sx n="63" d="100"/>
          <a:sy n="63" d="100"/>
        </p:scale>
        <p:origin x="94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oberta\Desktop\AGEPRESS\grafici%20R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oberta\Desktop\AGEPRESS\grafici%20RR.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chemeClr val="tx1">
                <a:lumMod val="50000"/>
                <a:lumOff val="50000"/>
              </a:schemeClr>
            </a:solidFill>
            <a:ln>
              <a:solidFill>
                <a:schemeClr val="tx1"/>
              </a:solidFill>
            </a:ln>
            <a:effectLst/>
          </c:spPr>
          <c:invertIfNegative val="0"/>
          <c:val>
            <c:numRef>
              <c:f>Foglio1!$A$56:$H$56</c:f>
              <c:numCache>
                <c:formatCode>General</c:formatCode>
                <c:ptCount val="8"/>
                <c:pt idx="0">
                  <c:v>1</c:v>
                </c:pt>
                <c:pt idx="1">
                  <c:v>1</c:v>
                </c:pt>
                <c:pt idx="2">
                  <c:v>1</c:v>
                </c:pt>
                <c:pt idx="3">
                  <c:v>1</c:v>
                </c:pt>
                <c:pt idx="4">
                  <c:v>1</c:v>
                </c:pt>
                <c:pt idx="5">
                  <c:v>1</c:v>
                </c:pt>
                <c:pt idx="6">
                  <c:v>1</c:v>
                </c:pt>
                <c:pt idx="7">
                  <c:v>1</c:v>
                </c:pt>
              </c:numCache>
            </c:numRef>
          </c:val>
        </c:ser>
        <c:ser>
          <c:idx val="1"/>
          <c:order val="1"/>
          <c:spPr>
            <a:solidFill>
              <a:schemeClr val="accent2"/>
            </a:solidFill>
            <a:ln>
              <a:noFill/>
            </a:ln>
            <a:effectLst/>
          </c:spPr>
          <c:invertIfNegative val="0"/>
          <c:dPt>
            <c:idx val="1"/>
            <c:invertIfNegative val="0"/>
            <c:bubble3D val="0"/>
            <c:spPr>
              <a:solidFill>
                <a:srgbClr val="FF0000"/>
              </a:solidFill>
              <a:ln>
                <a:solidFill>
                  <a:schemeClr val="tx1"/>
                </a:solidFill>
              </a:ln>
              <a:effectLst/>
            </c:spPr>
          </c:dPt>
          <c:dPt>
            <c:idx val="2"/>
            <c:invertIfNegative val="0"/>
            <c:bubble3D val="0"/>
            <c:spPr>
              <a:solidFill>
                <a:srgbClr val="0070C0"/>
              </a:solidFill>
              <a:ln>
                <a:solidFill>
                  <a:schemeClr val="tx1"/>
                </a:solidFill>
              </a:ln>
              <a:effectLst/>
            </c:spPr>
          </c:dPt>
          <c:dPt>
            <c:idx val="3"/>
            <c:invertIfNegative val="0"/>
            <c:bubble3D val="0"/>
            <c:spPr>
              <a:solidFill>
                <a:srgbClr val="FF0000"/>
              </a:solidFill>
              <a:ln>
                <a:solidFill>
                  <a:schemeClr val="tx1"/>
                </a:solidFill>
              </a:ln>
              <a:effectLst/>
            </c:spPr>
          </c:dPt>
          <c:dPt>
            <c:idx val="4"/>
            <c:invertIfNegative val="0"/>
            <c:bubble3D val="0"/>
            <c:spPr>
              <a:solidFill>
                <a:srgbClr val="FFFF00"/>
              </a:solidFill>
              <a:ln>
                <a:solidFill>
                  <a:schemeClr val="tx1"/>
                </a:solidFill>
              </a:ln>
              <a:effectLst/>
            </c:spPr>
          </c:dPt>
          <c:dPt>
            <c:idx val="5"/>
            <c:invertIfNegative val="0"/>
            <c:bubble3D val="0"/>
            <c:spPr>
              <a:solidFill>
                <a:srgbClr val="FFFF00"/>
              </a:solidFill>
              <a:ln>
                <a:solidFill>
                  <a:schemeClr val="tx1"/>
                </a:solidFill>
              </a:ln>
              <a:effectLst/>
            </c:spPr>
          </c:dPt>
          <c:dPt>
            <c:idx val="6"/>
            <c:invertIfNegative val="0"/>
            <c:bubble3D val="0"/>
            <c:spPr>
              <a:solidFill>
                <a:srgbClr val="FFFF00"/>
              </a:solidFill>
              <a:ln>
                <a:solidFill>
                  <a:schemeClr val="tx1"/>
                </a:solidFill>
              </a:ln>
              <a:effectLst/>
            </c:spPr>
          </c:dPt>
          <c:dPt>
            <c:idx val="7"/>
            <c:invertIfNegative val="0"/>
            <c:bubble3D val="0"/>
            <c:spPr>
              <a:solidFill>
                <a:srgbClr val="FFFF00"/>
              </a:solidFill>
              <a:ln>
                <a:solidFill>
                  <a:schemeClr val="tx1"/>
                </a:solidFill>
              </a:ln>
              <a:effectLst/>
            </c:spPr>
          </c:dPt>
          <c:val>
            <c:numRef>
              <c:f>Foglio1!$A$57:$H$57</c:f>
              <c:numCache>
                <c:formatCode>General</c:formatCode>
                <c:ptCount val="8"/>
                <c:pt idx="1">
                  <c:v>0.7</c:v>
                </c:pt>
                <c:pt idx="2">
                  <c:v>3.9</c:v>
                </c:pt>
                <c:pt idx="3">
                  <c:v>0.7</c:v>
                </c:pt>
                <c:pt idx="4">
                  <c:v>4.7</c:v>
                </c:pt>
                <c:pt idx="5">
                  <c:v>4.7</c:v>
                </c:pt>
                <c:pt idx="6">
                  <c:v>4.7</c:v>
                </c:pt>
                <c:pt idx="7">
                  <c:v>4.7</c:v>
                </c:pt>
              </c:numCache>
            </c:numRef>
          </c:val>
        </c:ser>
        <c:ser>
          <c:idx val="2"/>
          <c:order val="2"/>
          <c:spPr>
            <a:solidFill>
              <a:schemeClr val="accent3"/>
            </a:solidFill>
            <a:ln>
              <a:noFill/>
            </a:ln>
            <a:effectLst/>
          </c:spPr>
          <c:invertIfNegative val="0"/>
          <c:dPt>
            <c:idx val="3"/>
            <c:invertIfNegative val="0"/>
            <c:bubble3D val="0"/>
            <c:spPr>
              <a:solidFill>
                <a:srgbClr val="0070C0"/>
              </a:solidFill>
              <a:ln>
                <a:solidFill>
                  <a:schemeClr val="tx1"/>
                </a:solidFill>
              </a:ln>
              <a:effectLst/>
            </c:spPr>
          </c:dPt>
          <c:dPt>
            <c:idx val="5"/>
            <c:invertIfNegative val="0"/>
            <c:bubble3D val="0"/>
            <c:spPr>
              <a:solidFill>
                <a:srgbClr val="FF0000"/>
              </a:solidFill>
              <a:ln>
                <a:solidFill>
                  <a:schemeClr val="tx1"/>
                </a:solidFill>
              </a:ln>
              <a:effectLst/>
            </c:spPr>
          </c:dPt>
          <c:dPt>
            <c:idx val="6"/>
            <c:invertIfNegative val="0"/>
            <c:bubble3D val="0"/>
            <c:spPr>
              <a:solidFill>
                <a:srgbClr val="0070C0"/>
              </a:solidFill>
              <a:ln>
                <a:solidFill>
                  <a:schemeClr val="tx1"/>
                </a:solidFill>
              </a:ln>
              <a:effectLst/>
            </c:spPr>
          </c:dPt>
          <c:dPt>
            <c:idx val="7"/>
            <c:invertIfNegative val="0"/>
            <c:bubble3D val="0"/>
            <c:spPr>
              <a:solidFill>
                <a:srgbClr val="FF0000"/>
              </a:solidFill>
              <a:ln>
                <a:solidFill>
                  <a:schemeClr val="tx1"/>
                </a:solidFill>
              </a:ln>
              <a:effectLst/>
            </c:spPr>
          </c:dPt>
          <c:val>
            <c:numRef>
              <c:f>Foglio1!$A$58:$H$58</c:f>
              <c:numCache>
                <c:formatCode>General</c:formatCode>
                <c:ptCount val="8"/>
                <c:pt idx="3">
                  <c:v>3.9</c:v>
                </c:pt>
                <c:pt idx="5">
                  <c:v>17</c:v>
                </c:pt>
                <c:pt idx="6">
                  <c:v>15</c:v>
                </c:pt>
                <c:pt idx="7">
                  <c:v>17</c:v>
                </c:pt>
              </c:numCache>
            </c:numRef>
          </c:val>
        </c:ser>
        <c:ser>
          <c:idx val="3"/>
          <c:order val="3"/>
          <c:spPr>
            <a:solidFill>
              <a:srgbClr val="0070C0"/>
            </a:solidFill>
            <a:ln>
              <a:solidFill>
                <a:schemeClr val="tx1"/>
              </a:solidFill>
            </a:ln>
            <a:effectLst/>
          </c:spPr>
          <c:invertIfNegative val="0"/>
          <c:dPt>
            <c:idx val="3"/>
            <c:invertIfNegative val="0"/>
            <c:bubble3D val="0"/>
            <c:spPr>
              <a:solidFill>
                <a:srgbClr val="00B050"/>
              </a:solidFill>
              <a:ln>
                <a:solidFill>
                  <a:schemeClr val="tx1"/>
                </a:solidFill>
              </a:ln>
              <a:effectLst/>
            </c:spPr>
          </c:dPt>
          <c:val>
            <c:numRef>
              <c:f>Foglio1!$A$59:$H$59</c:f>
              <c:numCache>
                <c:formatCode>General</c:formatCode>
                <c:ptCount val="8"/>
                <c:pt idx="3">
                  <c:v>14.9</c:v>
                </c:pt>
                <c:pt idx="7">
                  <c:v>15</c:v>
                </c:pt>
              </c:numCache>
            </c:numRef>
          </c:val>
        </c:ser>
        <c:ser>
          <c:idx val="4"/>
          <c:order val="4"/>
          <c:spPr>
            <a:solidFill>
              <a:srgbClr val="00B050"/>
            </a:solidFill>
            <a:ln>
              <a:solidFill>
                <a:schemeClr val="tx1"/>
              </a:solidFill>
            </a:ln>
            <a:effectLst/>
          </c:spPr>
          <c:invertIfNegative val="0"/>
          <c:val>
            <c:numRef>
              <c:f>Foglio1!$A$60:$H$60</c:f>
              <c:numCache>
                <c:formatCode>General</c:formatCode>
                <c:ptCount val="8"/>
                <c:pt idx="7">
                  <c:v>10.4</c:v>
                </c:pt>
              </c:numCache>
            </c:numRef>
          </c:val>
        </c:ser>
        <c:dLbls>
          <c:showLegendKey val="0"/>
          <c:showVal val="0"/>
          <c:showCatName val="0"/>
          <c:showSerName val="0"/>
          <c:showPercent val="0"/>
          <c:showBubbleSize val="0"/>
        </c:dLbls>
        <c:gapWidth val="150"/>
        <c:overlap val="100"/>
        <c:axId val="279143744"/>
        <c:axId val="279141392"/>
      </c:barChart>
      <c:catAx>
        <c:axId val="279143744"/>
        <c:scaling>
          <c:orientation val="minMax"/>
        </c:scaling>
        <c:delete val="0"/>
        <c:axPos val="b"/>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it-IT"/>
          </a:p>
        </c:txPr>
        <c:crossAx val="279141392"/>
        <c:crosses val="autoZero"/>
        <c:auto val="1"/>
        <c:lblAlgn val="ctr"/>
        <c:lblOffset val="100"/>
        <c:noMultiLvlLbl val="0"/>
      </c:catAx>
      <c:valAx>
        <c:axId val="279141392"/>
        <c:scaling>
          <c:orientation val="minMax"/>
          <c:max val="50"/>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it-IT"/>
          </a:p>
        </c:txPr>
        <c:crossAx val="279143744"/>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chemeClr val="tx1">
                <a:lumMod val="65000"/>
                <a:lumOff val="35000"/>
              </a:schemeClr>
            </a:solidFill>
            <a:ln>
              <a:solidFill>
                <a:schemeClr val="tx1"/>
              </a:solidFill>
            </a:ln>
            <a:effectLst/>
          </c:spPr>
          <c:invertIfNegative val="0"/>
          <c:val>
            <c:numRef>
              <c:f>Foglio1!$A$81:$H$81</c:f>
              <c:numCache>
                <c:formatCode>General</c:formatCode>
                <c:ptCount val="8"/>
                <c:pt idx="0">
                  <c:v>1</c:v>
                </c:pt>
                <c:pt idx="1">
                  <c:v>1</c:v>
                </c:pt>
                <c:pt idx="2">
                  <c:v>1</c:v>
                </c:pt>
                <c:pt idx="3">
                  <c:v>1</c:v>
                </c:pt>
                <c:pt idx="4">
                  <c:v>1</c:v>
                </c:pt>
                <c:pt idx="5">
                  <c:v>1</c:v>
                </c:pt>
                <c:pt idx="6">
                  <c:v>1</c:v>
                </c:pt>
                <c:pt idx="7">
                  <c:v>1</c:v>
                </c:pt>
              </c:numCache>
            </c:numRef>
          </c:val>
        </c:ser>
        <c:ser>
          <c:idx val="1"/>
          <c:order val="1"/>
          <c:spPr>
            <a:solidFill>
              <a:schemeClr val="accent2"/>
            </a:solidFill>
            <a:ln>
              <a:noFill/>
            </a:ln>
            <a:effectLst/>
          </c:spPr>
          <c:invertIfNegative val="0"/>
          <c:dPt>
            <c:idx val="1"/>
            <c:invertIfNegative val="0"/>
            <c:bubble3D val="0"/>
            <c:spPr>
              <a:solidFill>
                <a:srgbClr val="FF0000"/>
              </a:solidFill>
              <a:ln>
                <a:solidFill>
                  <a:schemeClr val="tx1"/>
                </a:solidFill>
              </a:ln>
              <a:effectLst/>
            </c:spPr>
          </c:dPt>
          <c:dPt>
            <c:idx val="2"/>
            <c:invertIfNegative val="0"/>
            <c:bubble3D val="0"/>
            <c:spPr>
              <a:solidFill>
                <a:srgbClr val="0070C0"/>
              </a:solidFill>
              <a:ln>
                <a:solidFill>
                  <a:schemeClr val="tx1"/>
                </a:solidFill>
              </a:ln>
              <a:effectLst/>
            </c:spPr>
          </c:dPt>
          <c:dPt>
            <c:idx val="3"/>
            <c:invertIfNegative val="0"/>
            <c:bubble3D val="0"/>
            <c:spPr>
              <a:solidFill>
                <a:srgbClr val="FF0000"/>
              </a:solidFill>
              <a:ln>
                <a:solidFill>
                  <a:schemeClr val="tx1"/>
                </a:solidFill>
              </a:ln>
              <a:effectLst/>
            </c:spPr>
          </c:dPt>
          <c:dPt>
            <c:idx val="4"/>
            <c:invertIfNegative val="0"/>
            <c:bubble3D val="0"/>
            <c:spPr>
              <a:solidFill>
                <a:srgbClr val="FFFF00"/>
              </a:solidFill>
              <a:ln>
                <a:solidFill>
                  <a:schemeClr val="tx1"/>
                </a:solidFill>
              </a:ln>
              <a:effectLst/>
            </c:spPr>
          </c:dPt>
          <c:dPt>
            <c:idx val="5"/>
            <c:invertIfNegative val="0"/>
            <c:bubble3D val="0"/>
            <c:spPr>
              <a:solidFill>
                <a:srgbClr val="FFFF00"/>
              </a:solidFill>
              <a:ln>
                <a:solidFill>
                  <a:schemeClr val="tx1"/>
                </a:solidFill>
              </a:ln>
              <a:effectLst/>
            </c:spPr>
          </c:dPt>
          <c:dPt>
            <c:idx val="6"/>
            <c:invertIfNegative val="0"/>
            <c:bubble3D val="0"/>
            <c:spPr>
              <a:solidFill>
                <a:srgbClr val="FFFF00"/>
              </a:solidFill>
              <a:ln>
                <a:solidFill>
                  <a:schemeClr val="tx1"/>
                </a:solidFill>
              </a:ln>
              <a:effectLst/>
            </c:spPr>
          </c:dPt>
          <c:dPt>
            <c:idx val="7"/>
            <c:invertIfNegative val="0"/>
            <c:bubble3D val="0"/>
            <c:spPr>
              <a:solidFill>
                <a:srgbClr val="FFFF00"/>
              </a:solidFill>
              <a:ln>
                <a:solidFill>
                  <a:schemeClr val="tx1"/>
                </a:solidFill>
              </a:ln>
              <a:effectLst/>
            </c:spPr>
          </c:dPt>
          <c:val>
            <c:numRef>
              <c:f>Foglio1!$A$82:$H$82</c:f>
              <c:numCache>
                <c:formatCode>General</c:formatCode>
                <c:ptCount val="8"/>
                <c:pt idx="1">
                  <c:v>0.4</c:v>
                </c:pt>
                <c:pt idx="2">
                  <c:v>0.69</c:v>
                </c:pt>
                <c:pt idx="3">
                  <c:v>0.4</c:v>
                </c:pt>
                <c:pt idx="4">
                  <c:v>1.9</c:v>
                </c:pt>
                <c:pt idx="5">
                  <c:v>1.9</c:v>
                </c:pt>
                <c:pt idx="6">
                  <c:v>1.9</c:v>
                </c:pt>
                <c:pt idx="7">
                  <c:v>1.9</c:v>
                </c:pt>
              </c:numCache>
            </c:numRef>
          </c:val>
        </c:ser>
        <c:ser>
          <c:idx val="2"/>
          <c:order val="2"/>
          <c:spPr>
            <a:solidFill>
              <a:schemeClr val="accent3"/>
            </a:solidFill>
            <a:ln>
              <a:noFill/>
            </a:ln>
            <a:effectLst/>
          </c:spPr>
          <c:invertIfNegative val="0"/>
          <c:dPt>
            <c:idx val="3"/>
            <c:invertIfNegative val="0"/>
            <c:bubble3D val="0"/>
            <c:spPr>
              <a:solidFill>
                <a:srgbClr val="0070C0"/>
              </a:solidFill>
              <a:ln>
                <a:solidFill>
                  <a:schemeClr val="tx1"/>
                </a:solidFill>
              </a:ln>
              <a:effectLst/>
            </c:spPr>
          </c:dPt>
          <c:dPt>
            <c:idx val="5"/>
            <c:invertIfNegative val="0"/>
            <c:bubble3D val="0"/>
            <c:spPr>
              <a:solidFill>
                <a:srgbClr val="FF0000"/>
              </a:solidFill>
              <a:ln>
                <a:solidFill>
                  <a:schemeClr val="tx1"/>
                </a:solidFill>
              </a:ln>
              <a:effectLst/>
            </c:spPr>
          </c:dPt>
          <c:dPt>
            <c:idx val="6"/>
            <c:invertIfNegative val="0"/>
            <c:bubble3D val="0"/>
            <c:spPr>
              <a:solidFill>
                <a:srgbClr val="0070C0"/>
              </a:solidFill>
              <a:ln>
                <a:solidFill>
                  <a:schemeClr val="tx1"/>
                </a:solidFill>
              </a:ln>
              <a:effectLst/>
            </c:spPr>
          </c:dPt>
          <c:dPt>
            <c:idx val="7"/>
            <c:invertIfNegative val="0"/>
            <c:bubble3D val="0"/>
            <c:spPr>
              <a:solidFill>
                <a:srgbClr val="FF0000"/>
              </a:solidFill>
              <a:ln>
                <a:solidFill>
                  <a:schemeClr val="tx1"/>
                </a:solidFill>
              </a:ln>
              <a:effectLst/>
            </c:spPr>
          </c:dPt>
          <c:val>
            <c:numRef>
              <c:f>Foglio1!$A$83:$H$83</c:f>
              <c:numCache>
                <c:formatCode>General</c:formatCode>
                <c:ptCount val="8"/>
                <c:pt idx="3">
                  <c:v>0.69</c:v>
                </c:pt>
                <c:pt idx="5">
                  <c:v>1.8</c:v>
                </c:pt>
                <c:pt idx="6">
                  <c:v>1.5</c:v>
                </c:pt>
                <c:pt idx="7">
                  <c:v>1.8</c:v>
                </c:pt>
              </c:numCache>
            </c:numRef>
          </c:val>
        </c:ser>
        <c:ser>
          <c:idx val="3"/>
          <c:order val="3"/>
          <c:spPr>
            <a:solidFill>
              <a:srgbClr val="00B050"/>
            </a:solidFill>
            <a:ln>
              <a:solidFill>
                <a:schemeClr val="tx1"/>
              </a:solidFill>
            </a:ln>
            <a:effectLst/>
          </c:spPr>
          <c:invertIfNegative val="0"/>
          <c:dPt>
            <c:idx val="7"/>
            <c:invertIfNegative val="0"/>
            <c:bubble3D val="0"/>
            <c:spPr>
              <a:solidFill>
                <a:srgbClr val="0070C0"/>
              </a:solidFill>
              <a:ln>
                <a:solidFill>
                  <a:schemeClr val="tx1"/>
                </a:solidFill>
              </a:ln>
              <a:effectLst/>
            </c:spPr>
          </c:dPt>
          <c:val>
            <c:numRef>
              <c:f>Foglio1!$A$84:$H$84</c:f>
              <c:numCache>
                <c:formatCode>General</c:formatCode>
                <c:ptCount val="8"/>
                <c:pt idx="3">
                  <c:v>5.71</c:v>
                </c:pt>
                <c:pt idx="7">
                  <c:v>1.5</c:v>
                </c:pt>
              </c:numCache>
            </c:numRef>
          </c:val>
        </c:ser>
        <c:ser>
          <c:idx val="4"/>
          <c:order val="4"/>
          <c:spPr>
            <a:solidFill>
              <a:srgbClr val="00B050"/>
            </a:solidFill>
            <a:ln>
              <a:solidFill>
                <a:schemeClr val="tx1"/>
              </a:solidFill>
            </a:ln>
            <a:effectLst/>
          </c:spPr>
          <c:invertIfNegative val="0"/>
          <c:val>
            <c:numRef>
              <c:f>Foglio1!$A$85:$H$85</c:f>
              <c:numCache>
                <c:formatCode>General</c:formatCode>
                <c:ptCount val="8"/>
                <c:pt idx="7">
                  <c:v>11</c:v>
                </c:pt>
              </c:numCache>
            </c:numRef>
          </c:val>
        </c:ser>
        <c:dLbls>
          <c:showLegendKey val="0"/>
          <c:showVal val="0"/>
          <c:showCatName val="0"/>
          <c:showSerName val="0"/>
          <c:showPercent val="0"/>
          <c:showBubbleSize val="0"/>
        </c:dLbls>
        <c:gapWidth val="150"/>
        <c:overlap val="100"/>
        <c:axId val="279147664"/>
        <c:axId val="279148448"/>
      </c:barChart>
      <c:catAx>
        <c:axId val="279147664"/>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it-IT"/>
          </a:p>
        </c:txPr>
        <c:crossAx val="279148448"/>
        <c:crosses val="autoZero"/>
        <c:auto val="1"/>
        <c:lblAlgn val="ctr"/>
        <c:lblOffset val="100"/>
        <c:noMultiLvlLbl val="0"/>
      </c:catAx>
      <c:valAx>
        <c:axId val="279148448"/>
        <c:scaling>
          <c:orientation val="minMax"/>
        </c:scaling>
        <c:delete val="0"/>
        <c:axPos val="l"/>
        <c:numFmt formatCode="General" sourceLinked="1"/>
        <c:majorTickMark val="none"/>
        <c:minorTickMark val="none"/>
        <c:tickLblPos val="nextTo"/>
        <c:spPr>
          <a:noFill/>
          <a:ln w="12700">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279147664"/>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A8E2D2-5DF0-4DB2-A034-C23E7F874AD5}" type="datetimeFigureOut">
              <a:rPr lang="it-IT" smtClean="0"/>
              <a:t>09/10/2018</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C3FEF6-4088-4B7A-826D-5138F7A6F09D}" type="slidenum">
              <a:rPr lang="it-IT" smtClean="0"/>
              <a:t>‹N›</a:t>
            </a:fld>
            <a:endParaRPr lang="it-IT"/>
          </a:p>
        </p:txBody>
      </p:sp>
    </p:spTree>
    <p:extLst>
      <p:ext uri="{BB962C8B-B14F-4D97-AF65-F5344CB8AC3E}">
        <p14:creationId xmlns:p14="http://schemas.microsoft.com/office/powerpoint/2010/main" val="773895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EC3FEF6-4088-4B7A-826D-5138F7A6F09D}" type="slidenum">
              <a:rPr lang="it-IT" smtClean="0"/>
              <a:t>2</a:t>
            </a:fld>
            <a:endParaRPr lang="it-IT"/>
          </a:p>
        </p:txBody>
      </p:sp>
    </p:spTree>
    <p:extLst>
      <p:ext uri="{BB962C8B-B14F-4D97-AF65-F5344CB8AC3E}">
        <p14:creationId xmlns:p14="http://schemas.microsoft.com/office/powerpoint/2010/main" val="3725396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the domains of strength,</a:t>
            </a:r>
          </a:p>
          <a:p>
            <a:r>
              <a:rPr lang="en-US" dirty="0" smtClean="0"/>
              <a:t>function, nutrition, mobility, and cognition.</a:t>
            </a:r>
          </a:p>
          <a:p>
            <a:r>
              <a:rPr lang="en-US" dirty="0" smtClean="0"/>
              <a:t> Using the most</a:t>
            </a:r>
          </a:p>
          <a:p>
            <a:r>
              <a:rPr lang="en-US" dirty="0" smtClean="0"/>
              <a:t>often cited construct, frailty is associated with a two- to</a:t>
            </a:r>
          </a:p>
          <a:p>
            <a:r>
              <a:rPr lang="en-US" dirty="0" smtClean="0"/>
              <a:t>threefold increase in the prevalence of CVD </a:t>
            </a:r>
            <a:endParaRPr lang="it-IT" dirty="0"/>
          </a:p>
        </p:txBody>
      </p:sp>
      <p:sp>
        <p:nvSpPr>
          <p:cNvPr id="4" name="Segnaposto numero diapositiva 3"/>
          <p:cNvSpPr>
            <a:spLocks noGrp="1"/>
          </p:cNvSpPr>
          <p:nvPr>
            <p:ph type="sldNum" sz="quarter" idx="10"/>
          </p:nvPr>
        </p:nvSpPr>
        <p:spPr/>
        <p:txBody>
          <a:bodyPr/>
          <a:lstStyle/>
          <a:p>
            <a:fld id="{1EC3FEF6-4088-4B7A-826D-5138F7A6F09D}" type="slidenum">
              <a:rPr lang="it-IT" smtClean="0">
                <a:solidFill>
                  <a:prstClr val="black"/>
                </a:solidFill>
              </a:rPr>
              <a:pPr/>
              <a:t>29</a:t>
            </a:fld>
            <a:endParaRPr lang="it-IT">
              <a:solidFill>
                <a:prstClr val="black"/>
              </a:solidFill>
            </a:endParaRPr>
          </a:p>
        </p:txBody>
      </p:sp>
    </p:spTree>
    <p:extLst>
      <p:ext uri="{BB962C8B-B14F-4D97-AF65-F5344CB8AC3E}">
        <p14:creationId xmlns:p14="http://schemas.microsoft.com/office/powerpoint/2010/main" val="2815486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In postmenopausal women with an acute coronary syndrome, a history of VMS was associated</a:t>
            </a:r>
          </a:p>
          <a:p>
            <a:r>
              <a:rPr lang="en-US" dirty="0" smtClean="0"/>
              <a:t>with younger age at presentation, despite a lower vascular disease burden and similar </a:t>
            </a:r>
            <a:r>
              <a:rPr lang="en-US" dirty="0" err="1" smtClean="0"/>
              <a:t>angiographically</a:t>
            </a:r>
            <a:r>
              <a:rPr lang="en-US" dirty="0" smtClean="0"/>
              <a:t> defined</a:t>
            </a:r>
          </a:p>
          <a:p>
            <a:r>
              <a:rPr lang="en-US" dirty="0" smtClean="0"/>
              <a:t>coronary disease as compared with women without VMS. No difference could be found in terms of overall clinical</a:t>
            </a:r>
          </a:p>
          <a:p>
            <a:r>
              <a:rPr lang="en-US" dirty="0" smtClean="0"/>
              <a:t>outcomes. These results should be interpreted cautiously as all analyses were unadjusted and did not account for risk</a:t>
            </a:r>
          </a:p>
          <a:p>
            <a:r>
              <a:rPr lang="en-US" dirty="0" smtClean="0"/>
              <a:t>factor differences between women with and without a history of VMS.</a:t>
            </a:r>
            <a:endParaRPr lang="it-IT" dirty="0"/>
          </a:p>
        </p:txBody>
      </p:sp>
      <p:sp>
        <p:nvSpPr>
          <p:cNvPr id="4" name="Segnaposto numero diapositiva 3"/>
          <p:cNvSpPr>
            <a:spLocks noGrp="1"/>
          </p:cNvSpPr>
          <p:nvPr>
            <p:ph type="sldNum" sz="quarter" idx="10"/>
          </p:nvPr>
        </p:nvSpPr>
        <p:spPr/>
        <p:txBody>
          <a:bodyPr/>
          <a:lstStyle/>
          <a:p>
            <a:fld id="{1EC3FEF6-4088-4B7A-826D-5138F7A6F09D}" type="slidenum">
              <a:rPr lang="it-IT" smtClean="0">
                <a:solidFill>
                  <a:prstClr val="black"/>
                </a:solidFill>
              </a:rPr>
              <a:pPr/>
              <a:t>33</a:t>
            </a:fld>
            <a:endParaRPr lang="it-IT">
              <a:solidFill>
                <a:prstClr val="black"/>
              </a:solidFill>
            </a:endParaRPr>
          </a:p>
        </p:txBody>
      </p:sp>
    </p:spTree>
    <p:extLst>
      <p:ext uri="{BB962C8B-B14F-4D97-AF65-F5344CB8AC3E}">
        <p14:creationId xmlns:p14="http://schemas.microsoft.com/office/powerpoint/2010/main" val="2829298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92C36537-2FE7-4B4E-8A7B-1443E16CA665}" type="slidenum">
              <a:rPr lang="it-IT" smtClean="0">
                <a:solidFill>
                  <a:prstClr val="black"/>
                </a:solidFill>
              </a:rPr>
              <a:pPr>
                <a:defRPr/>
              </a:pPr>
              <a:t>35</a:t>
            </a:fld>
            <a:endParaRPr lang="it-IT">
              <a:solidFill>
                <a:prstClr val="black"/>
              </a:solidFill>
            </a:endParaRPr>
          </a:p>
        </p:txBody>
      </p:sp>
    </p:spTree>
    <p:extLst>
      <p:ext uri="{BB962C8B-B14F-4D97-AF65-F5344CB8AC3E}">
        <p14:creationId xmlns:p14="http://schemas.microsoft.com/office/powerpoint/2010/main" val="2349539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IT" b="1" dirty="0" smtClean="0">
                <a:solidFill>
                  <a:schemeClr val="bg1"/>
                </a:solidFill>
              </a:rPr>
              <a:t>Second-generation DES (</a:t>
            </a:r>
            <a:r>
              <a:rPr lang="en-US" altLang="it-IT" b="1" dirty="0" err="1" smtClean="0">
                <a:solidFill>
                  <a:schemeClr val="bg1"/>
                </a:solidFill>
              </a:rPr>
              <a:t>everolimus</a:t>
            </a:r>
            <a:r>
              <a:rPr lang="en-US" altLang="it-IT" b="1" dirty="0" smtClean="0">
                <a:solidFill>
                  <a:schemeClr val="bg1"/>
                </a:solidFill>
              </a:rPr>
              <a:t>-eluting stent) as compared first-generation DES further reduce </a:t>
            </a:r>
            <a:r>
              <a:rPr lang="en-US" altLang="it-IT" b="1" dirty="0" err="1" smtClean="0">
                <a:solidFill>
                  <a:schemeClr val="bg1"/>
                </a:solidFill>
              </a:rPr>
              <a:t>reintervention</a:t>
            </a:r>
            <a:r>
              <a:rPr lang="en-US" altLang="it-IT" b="1" smtClean="0">
                <a:solidFill>
                  <a:schemeClr val="bg1"/>
                </a:solidFill>
              </a:rPr>
              <a:t> (upper panel), myocardial infarction (B), without a significant difference in death (A).</a:t>
            </a:r>
          </a:p>
          <a:p>
            <a:endParaRPr lang="it-IT" altLang="it-IT" dirty="0" smtClean="0"/>
          </a:p>
        </p:txBody>
      </p:sp>
      <p:sp>
        <p:nvSpPr>
          <p:cNvPr id="6861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DB01EA8-31EB-4CFE-AD86-2D4004AB0C8C}" type="slidenum">
              <a:rPr lang="it-IT" altLang="it-IT">
                <a:solidFill>
                  <a:prstClr val="black"/>
                </a:solidFill>
              </a:rPr>
              <a:pPr eaLnBrk="1" hangingPunct="1"/>
              <a:t>37</a:t>
            </a:fld>
            <a:endParaRPr lang="it-IT" altLang="it-IT">
              <a:solidFill>
                <a:prstClr val="black"/>
              </a:solidFill>
            </a:endParaRPr>
          </a:p>
        </p:txBody>
      </p:sp>
    </p:spTree>
    <p:extLst>
      <p:ext uri="{BB962C8B-B14F-4D97-AF65-F5344CB8AC3E}">
        <p14:creationId xmlns:p14="http://schemas.microsoft.com/office/powerpoint/2010/main" val="1560699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baseline="0" dirty="0" smtClean="0">
                <a:solidFill>
                  <a:schemeClr val="tx1"/>
                </a:solidFill>
                <a:latin typeface="+mn-lt"/>
                <a:ea typeface="+mn-ea"/>
                <a:cs typeface="+mn-cs"/>
              </a:rPr>
              <a:t>The present study does not allow a definite conclusion about the benefit of an EA approach</a:t>
            </a:r>
          </a:p>
          <a:p>
            <a:r>
              <a:rPr lang="en-US" sz="1200" kern="1200" baseline="0" dirty="0" smtClean="0">
                <a:solidFill>
                  <a:schemeClr val="tx1"/>
                </a:solidFill>
                <a:latin typeface="+mn-lt"/>
                <a:ea typeface="+mn-ea"/>
                <a:cs typeface="+mn-cs"/>
              </a:rPr>
              <a:t>when applied systematically among elderly patients with NSTEACS. The finding of a significant</a:t>
            </a:r>
          </a:p>
          <a:p>
            <a:r>
              <a:rPr lang="en-US" sz="1200" kern="1200" baseline="0" dirty="0" smtClean="0">
                <a:solidFill>
                  <a:schemeClr val="tx1"/>
                </a:solidFill>
                <a:latin typeface="+mn-lt"/>
                <a:ea typeface="+mn-ea"/>
                <a:cs typeface="+mn-cs"/>
              </a:rPr>
              <a:t>interaction for the treatment effect according to troponin status at baseline should be confirmed</a:t>
            </a:r>
          </a:p>
          <a:p>
            <a:r>
              <a:rPr lang="en-US" sz="1200" kern="1200" baseline="0" dirty="0" smtClean="0">
                <a:solidFill>
                  <a:schemeClr val="tx1"/>
                </a:solidFill>
                <a:latin typeface="+mn-lt"/>
                <a:ea typeface="+mn-ea"/>
                <a:cs typeface="+mn-cs"/>
              </a:rPr>
              <a:t>in a larger size trial. (Italian Elderly ACS Study; NCT00510185) (J Am </a:t>
            </a:r>
            <a:r>
              <a:rPr lang="en-US" sz="1200" kern="1200" baseline="0" dirty="0" err="1" smtClean="0">
                <a:solidFill>
                  <a:schemeClr val="tx1"/>
                </a:solidFill>
                <a:latin typeface="+mn-lt"/>
                <a:ea typeface="+mn-ea"/>
                <a:cs typeface="+mn-cs"/>
              </a:rPr>
              <a:t>Coll</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Cardiol</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Intv</a:t>
            </a:r>
            <a:r>
              <a:rPr lang="en-US" sz="1200" kern="1200" baseline="0" dirty="0" smtClean="0">
                <a:solidFill>
                  <a:schemeClr val="tx1"/>
                </a:solidFill>
                <a:latin typeface="+mn-lt"/>
                <a:ea typeface="+mn-ea"/>
                <a:cs typeface="+mn-cs"/>
              </a:rPr>
              <a:t> 2012;5:</a:t>
            </a:r>
          </a:p>
          <a:p>
            <a:r>
              <a:rPr lang="en-US" sz="1200" kern="1200" baseline="0" dirty="0" smtClean="0">
                <a:solidFill>
                  <a:schemeClr val="tx1"/>
                </a:solidFill>
                <a:latin typeface="+mn-lt"/>
                <a:ea typeface="+mn-ea"/>
                <a:cs typeface="+mn-cs"/>
              </a:rPr>
              <a:t>906–16) © 2012 by the American College of Cardiology Foundation</a:t>
            </a:r>
            <a:endParaRPr lang="it-IT" dirty="0" smtClean="0"/>
          </a:p>
          <a:p>
            <a:endParaRPr lang="it-IT" dirty="0"/>
          </a:p>
        </p:txBody>
      </p:sp>
      <p:sp>
        <p:nvSpPr>
          <p:cNvPr id="4" name="Segnaposto numero diapositiva 3"/>
          <p:cNvSpPr>
            <a:spLocks noGrp="1"/>
          </p:cNvSpPr>
          <p:nvPr>
            <p:ph type="sldNum" sz="quarter" idx="10"/>
          </p:nvPr>
        </p:nvSpPr>
        <p:spPr/>
        <p:txBody>
          <a:bodyPr/>
          <a:lstStyle/>
          <a:p>
            <a:fld id="{1EC3FEF6-4088-4B7A-826D-5138F7A6F09D}" type="slidenum">
              <a:rPr lang="it-IT" smtClean="0"/>
              <a:t>5</a:t>
            </a:fld>
            <a:endParaRPr lang="it-IT"/>
          </a:p>
        </p:txBody>
      </p:sp>
    </p:spTree>
    <p:extLst>
      <p:ext uri="{BB962C8B-B14F-4D97-AF65-F5344CB8AC3E}">
        <p14:creationId xmlns:p14="http://schemas.microsoft.com/office/powerpoint/2010/main" val="430053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The present study in elderly patients with ACS showed </a:t>
            </a:r>
          </a:p>
          <a:p>
            <a:r>
              <a:rPr lang="en-US" dirty="0" smtClean="0"/>
              <a:t>no  difference  in  the  primary  end  point  between  re-</a:t>
            </a:r>
          </a:p>
          <a:p>
            <a:r>
              <a:rPr lang="en-US" dirty="0" err="1" smtClean="0"/>
              <a:t>duced</a:t>
            </a:r>
            <a:r>
              <a:rPr lang="en-US" dirty="0" smtClean="0"/>
              <a:t>-dose  </a:t>
            </a:r>
            <a:r>
              <a:rPr lang="en-US" dirty="0" err="1" smtClean="0"/>
              <a:t>prasugrel</a:t>
            </a:r>
            <a:r>
              <a:rPr lang="en-US" dirty="0" smtClean="0"/>
              <a:t>  and  standard-dose  </a:t>
            </a:r>
            <a:r>
              <a:rPr lang="en-US" dirty="0" err="1" smtClean="0"/>
              <a:t>clopidogrel</a:t>
            </a:r>
            <a:r>
              <a:rPr lang="en-US" dirty="0" smtClean="0"/>
              <a:t>. </a:t>
            </a:r>
          </a:p>
          <a:p>
            <a:r>
              <a:rPr lang="en-US" dirty="0" smtClean="0"/>
              <a:t>However, the study should be interpreted in light of the </a:t>
            </a:r>
          </a:p>
          <a:p>
            <a:r>
              <a:rPr lang="en-US" dirty="0" smtClean="0"/>
              <a:t>premature termination of the trial. The study adds clinical data to the existing guideline recommendations 12,13  </a:t>
            </a:r>
          </a:p>
          <a:p>
            <a:r>
              <a:rPr lang="en-US" dirty="0" smtClean="0"/>
              <a:t>that a reduced 5-mg </a:t>
            </a:r>
            <a:r>
              <a:rPr lang="en-US" dirty="0" err="1" smtClean="0"/>
              <a:t>prasugrel</a:t>
            </a:r>
            <a:r>
              <a:rPr lang="en-US" dirty="0" smtClean="0"/>
              <a:t> dose can be used as an </a:t>
            </a:r>
          </a:p>
          <a:p>
            <a:r>
              <a:rPr lang="en-US" dirty="0" smtClean="0"/>
              <a:t>alternative to </a:t>
            </a:r>
            <a:r>
              <a:rPr lang="en-US" dirty="0" err="1" smtClean="0"/>
              <a:t>clopidogrel</a:t>
            </a:r>
            <a:r>
              <a:rPr lang="en-US" dirty="0" smtClean="0"/>
              <a:t> in elderly patients with ACS </a:t>
            </a:r>
          </a:p>
          <a:p>
            <a:r>
              <a:rPr lang="en-US" dirty="0" smtClean="0"/>
              <a:t>after PCI, although without overall clinical benefit. In </a:t>
            </a:r>
          </a:p>
          <a:p>
            <a:r>
              <a:rPr lang="en-US" dirty="0" smtClean="0"/>
              <a:t>terms of actual event rates and complications, the </a:t>
            </a:r>
            <a:r>
              <a:rPr lang="en-US" dirty="0" err="1" smtClean="0"/>
              <a:t>pres</a:t>
            </a:r>
            <a:r>
              <a:rPr lang="en-US" dirty="0" smtClean="0"/>
              <a:t>-</a:t>
            </a:r>
          </a:p>
          <a:p>
            <a:r>
              <a:rPr lang="en-US" dirty="0" err="1" smtClean="0"/>
              <a:t>ent</a:t>
            </a:r>
            <a:r>
              <a:rPr lang="en-US" dirty="0" smtClean="0"/>
              <a:t> trial provides original information on the antiplatelet </a:t>
            </a:r>
          </a:p>
          <a:p>
            <a:r>
              <a:rPr lang="en-US" dirty="0" smtClean="0"/>
              <a:t>therapy of elderly patients with ACS treated with PCI, </a:t>
            </a:r>
          </a:p>
          <a:p>
            <a:r>
              <a:rPr lang="en-US" dirty="0" smtClean="0"/>
              <a:t>reducing the knowledge gaps 33  in this growing </a:t>
            </a:r>
            <a:r>
              <a:rPr lang="en-US" dirty="0" err="1" smtClean="0"/>
              <a:t>popula</a:t>
            </a:r>
            <a:r>
              <a:rPr lang="en-US" dirty="0" smtClean="0"/>
              <a:t>-</a:t>
            </a:r>
          </a:p>
          <a:p>
            <a:r>
              <a:rPr lang="en-US" dirty="0" err="1" smtClean="0"/>
              <a:t>tion</a:t>
            </a:r>
            <a:r>
              <a:rPr lang="en-US" dirty="0" smtClean="0"/>
              <a:t> that is still poorly represented in clinical trials.</a:t>
            </a:r>
            <a:endParaRPr lang="it-IT" dirty="0"/>
          </a:p>
        </p:txBody>
      </p:sp>
      <p:sp>
        <p:nvSpPr>
          <p:cNvPr id="4" name="Segnaposto numero diapositiva 3"/>
          <p:cNvSpPr>
            <a:spLocks noGrp="1"/>
          </p:cNvSpPr>
          <p:nvPr>
            <p:ph type="sldNum" sz="quarter" idx="10"/>
          </p:nvPr>
        </p:nvSpPr>
        <p:spPr/>
        <p:txBody>
          <a:bodyPr/>
          <a:lstStyle/>
          <a:p>
            <a:fld id="{1EC3FEF6-4088-4B7A-826D-5138F7A6F09D}" type="slidenum">
              <a:rPr lang="it-IT" smtClean="0"/>
              <a:t>9</a:t>
            </a:fld>
            <a:endParaRPr lang="it-IT"/>
          </a:p>
        </p:txBody>
      </p:sp>
    </p:spTree>
    <p:extLst>
      <p:ext uri="{BB962C8B-B14F-4D97-AF65-F5344CB8AC3E}">
        <p14:creationId xmlns:p14="http://schemas.microsoft.com/office/powerpoint/2010/main" val="733691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de-DE" dirty="0"/>
          </a:p>
        </p:txBody>
      </p:sp>
      <p:sp>
        <p:nvSpPr>
          <p:cNvPr id="4" name="Segnaposto numero diapositiva 3"/>
          <p:cNvSpPr>
            <a:spLocks noGrp="1"/>
          </p:cNvSpPr>
          <p:nvPr>
            <p:ph type="sldNum" sz="quarter" idx="10"/>
          </p:nvPr>
        </p:nvSpPr>
        <p:spPr/>
        <p:txBody>
          <a:bodyPr/>
          <a:lstStyle/>
          <a:p>
            <a:fld id="{38100FFF-B8C1-4D44-B679-B796A41FB735}" type="slidenum">
              <a:rPr lang="de-DE" smtClean="0">
                <a:solidFill>
                  <a:prstClr val="black"/>
                </a:solidFill>
              </a:rPr>
              <a:pPr/>
              <a:t>11</a:t>
            </a:fld>
            <a:endParaRPr lang="de-DE">
              <a:solidFill>
                <a:prstClr val="black"/>
              </a:solidFill>
            </a:endParaRPr>
          </a:p>
        </p:txBody>
      </p:sp>
    </p:spTree>
    <p:extLst>
      <p:ext uri="{BB962C8B-B14F-4D97-AF65-F5344CB8AC3E}">
        <p14:creationId xmlns:p14="http://schemas.microsoft.com/office/powerpoint/2010/main" val="589447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de-DE" dirty="0"/>
          </a:p>
        </p:txBody>
      </p:sp>
      <p:sp>
        <p:nvSpPr>
          <p:cNvPr id="4" name="Segnaposto numero diapositiva 3"/>
          <p:cNvSpPr>
            <a:spLocks noGrp="1"/>
          </p:cNvSpPr>
          <p:nvPr>
            <p:ph type="sldNum" sz="quarter" idx="10"/>
          </p:nvPr>
        </p:nvSpPr>
        <p:spPr/>
        <p:txBody>
          <a:bodyPr/>
          <a:lstStyle/>
          <a:p>
            <a:fld id="{A5B0EB47-23EA-4142-B8BE-654E4AD559C9}" type="slidenum">
              <a:rPr lang="de-DE" smtClean="0">
                <a:solidFill>
                  <a:prstClr val="black"/>
                </a:solidFill>
              </a:rPr>
              <a:pPr/>
              <a:t>12</a:t>
            </a:fld>
            <a:endParaRPr lang="de-DE">
              <a:solidFill>
                <a:prstClr val="black"/>
              </a:solidFill>
            </a:endParaRPr>
          </a:p>
        </p:txBody>
      </p:sp>
    </p:spTree>
    <p:extLst>
      <p:ext uri="{BB962C8B-B14F-4D97-AF65-F5344CB8AC3E}">
        <p14:creationId xmlns:p14="http://schemas.microsoft.com/office/powerpoint/2010/main" val="1167878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EC3FEF6-4088-4B7A-826D-5138F7A6F09D}" type="slidenum">
              <a:rPr lang="it-IT" smtClean="0"/>
              <a:t>13</a:t>
            </a:fld>
            <a:endParaRPr lang="it-IT"/>
          </a:p>
        </p:txBody>
      </p:sp>
    </p:spTree>
    <p:extLst>
      <p:ext uri="{BB962C8B-B14F-4D97-AF65-F5344CB8AC3E}">
        <p14:creationId xmlns:p14="http://schemas.microsoft.com/office/powerpoint/2010/main" val="2404447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 health-</a:t>
            </a:r>
          </a:p>
          <a:p>
            <a:r>
              <a:rPr lang="en-US" dirty="0" smtClean="0"/>
              <a:t>related quality of life (HRQOL) following CABG</a:t>
            </a:r>
            <a:endParaRPr lang="it-IT" dirty="0"/>
          </a:p>
        </p:txBody>
      </p:sp>
      <p:sp>
        <p:nvSpPr>
          <p:cNvPr id="4" name="Segnaposto numero diapositiva 3"/>
          <p:cNvSpPr>
            <a:spLocks noGrp="1"/>
          </p:cNvSpPr>
          <p:nvPr>
            <p:ph type="sldNum" sz="quarter" idx="10"/>
          </p:nvPr>
        </p:nvSpPr>
        <p:spPr/>
        <p:txBody>
          <a:bodyPr/>
          <a:lstStyle/>
          <a:p>
            <a:fld id="{1EC3FEF6-4088-4B7A-826D-5138F7A6F09D}" type="slidenum">
              <a:rPr lang="it-IT" smtClean="0"/>
              <a:t>21</a:t>
            </a:fld>
            <a:endParaRPr lang="it-IT"/>
          </a:p>
        </p:txBody>
      </p:sp>
    </p:spTree>
    <p:extLst>
      <p:ext uri="{BB962C8B-B14F-4D97-AF65-F5344CB8AC3E}">
        <p14:creationId xmlns:p14="http://schemas.microsoft.com/office/powerpoint/2010/main" val="2204846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it-IT">
              <a:solidFill>
                <a:prstClr val="black"/>
              </a:solidFill>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Fig. 1: Kaplan–Meier curves, adjusted for age and sex, for study participants (n) over the medium term (5–6 years), according to their scores on the CSHA Clinical Frailty Scale. Some scores were grouped. Top: Probability of survival. Bottom: Probability of avoidance of institutional care.</a:t>
            </a:r>
          </a:p>
        </p:txBody>
      </p:sp>
    </p:spTree>
    <p:extLst>
      <p:ext uri="{BB962C8B-B14F-4D97-AF65-F5344CB8AC3E}">
        <p14:creationId xmlns:p14="http://schemas.microsoft.com/office/powerpoint/2010/main" val="2230174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lnSpcReduction="10000"/>
          </a:bodyPr>
          <a:lstStyle/>
          <a:p>
            <a:r>
              <a:rPr lang="en-US" b="1" dirty="0" smtClean="0"/>
              <a:t>Background:</a:t>
            </a:r>
            <a:r>
              <a:rPr lang="en-US" dirty="0" smtClean="0"/>
              <a:t> There is no single generally accepted clinical definition of frailty. Previously developed tools to assess frailty that have been shown to be predictive of death or need for entry into an institutional facility have not gained acceptance among </a:t>
            </a:r>
            <a:r>
              <a:rPr lang="en-US" dirty="0" err="1" smtClean="0"/>
              <a:t>practising</a:t>
            </a:r>
            <a:r>
              <a:rPr lang="en-US" dirty="0" smtClean="0"/>
              <a:t> clinicians. We aimed to develop a tool that would be both predictive and easy to use. </a:t>
            </a:r>
          </a:p>
          <a:p>
            <a:r>
              <a:rPr lang="en-US" b="1" dirty="0" smtClean="0"/>
              <a:t>Methods:</a:t>
            </a:r>
            <a:r>
              <a:rPr lang="en-US" dirty="0" smtClean="0"/>
              <a:t> We developed the 7-point Clinical Frailty Scale and applied it and other established tools that measure frailty to 2305 elderly patients who participated in the second stage of the Canadian Study of Health and Aging (CSHA). We followed this cohort prospectively; after 5 years, we determined the ability of the Clinical Frailty Scale to predict death or need for institutional care, and correlated the results with those obtained from other established tools. </a:t>
            </a:r>
          </a:p>
          <a:p>
            <a:r>
              <a:rPr lang="en-US" b="1" dirty="0" smtClean="0"/>
              <a:t>Results:</a:t>
            </a:r>
            <a:r>
              <a:rPr lang="en-US" dirty="0" smtClean="0"/>
              <a:t> The CSHA Clinical Frailty Scale was highly correlated (</a:t>
            </a:r>
            <a:r>
              <a:rPr lang="en-US" i="1" dirty="0" smtClean="0"/>
              <a:t>r</a:t>
            </a:r>
            <a:r>
              <a:rPr lang="en-US" dirty="0" smtClean="0"/>
              <a:t> = 0.80) with the Frailty Index. Each 1-category increment of our scale significantly increased the medium-term risks of death (21.2% within about 70 mo, 95% confidence interval [CI] 12.5%–30.6%) and entry into an institution (23.9%, 95% CI 8.8%–41.2%) in multivariable models that adjusted for age, sex and education. Analyses of receiver operating characteristic curves showed that our Clinical Frailty Scale performed better than measures of cognition, function or </a:t>
            </a:r>
            <a:r>
              <a:rPr lang="en-US" dirty="0" err="1" smtClean="0"/>
              <a:t>comorbidity</a:t>
            </a:r>
            <a:r>
              <a:rPr lang="en-US" dirty="0" smtClean="0"/>
              <a:t> in assessing risk for death (area under the curve 0.77 for 18-month and 0.70 for 70-month mortality). </a:t>
            </a:r>
          </a:p>
          <a:p>
            <a:r>
              <a:rPr lang="en-US" b="1" dirty="0" smtClean="0"/>
              <a:t>Interpretation:</a:t>
            </a:r>
            <a:r>
              <a:rPr lang="en-US" dirty="0" smtClean="0"/>
              <a:t> Frailty is a valid and clinically important construct that is recognizable by physicians. Clinical judgments about frailty can yield useful predictive information. </a:t>
            </a:r>
          </a:p>
          <a:p>
            <a:endParaRPr lang="it-IT" dirty="0"/>
          </a:p>
        </p:txBody>
      </p:sp>
      <p:sp>
        <p:nvSpPr>
          <p:cNvPr id="4" name="Segnaposto numero diapositiva 3"/>
          <p:cNvSpPr>
            <a:spLocks noGrp="1"/>
          </p:cNvSpPr>
          <p:nvPr>
            <p:ph type="sldNum" sz="quarter" idx="10"/>
          </p:nvPr>
        </p:nvSpPr>
        <p:spPr/>
        <p:txBody>
          <a:bodyPr/>
          <a:lstStyle/>
          <a:p>
            <a:fld id="{0BE82233-90B9-409A-A58F-776087DBD8A5}" type="slidenum">
              <a:rPr lang="it-IT" smtClean="0">
                <a:solidFill>
                  <a:prstClr val="black"/>
                </a:solidFill>
              </a:rPr>
              <a:pPr/>
              <a:t>26</a:t>
            </a:fld>
            <a:endParaRPr lang="it-IT">
              <a:solidFill>
                <a:prstClr val="black"/>
              </a:solidFill>
            </a:endParaRPr>
          </a:p>
        </p:txBody>
      </p:sp>
    </p:spTree>
    <p:extLst>
      <p:ext uri="{BB962C8B-B14F-4D97-AF65-F5344CB8AC3E}">
        <p14:creationId xmlns:p14="http://schemas.microsoft.com/office/powerpoint/2010/main" val="2481530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C59D4CDF-2826-4F8D-A2EB-D7E6AA7D17D3}" type="datetimeFigureOut">
              <a:rPr lang="it-IT" smtClean="0">
                <a:solidFill>
                  <a:prstClr val="white">
                    <a:tint val="75000"/>
                  </a:prstClr>
                </a:solidFill>
              </a:rPr>
              <a:pPr/>
              <a:t>09/10/2018</a:t>
            </a:fld>
            <a:endParaRPr lang="it-IT">
              <a:solidFill>
                <a:prstClr val="white">
                  <a:tint val="75000"/>
                </a:prstClr>
              </a:solidFill>
            </a:endParaRPr>
          </a:p>
        </p:txBody>
      </p:sp>
      <p:sp>
        <p:nvSpPr>
          <p:cNvPr id="5" name="Segnaposto piè di pagina 4"/>
          <p:cNvSpPr>
            <a:spLocks noGrp="1"/>
          </p:cNvSpPr>
          <p:nvPr>
            <p:ph type="ftr" sz="quarter" idx="11"/>
          </p:nvPr>
        </p:nvSpPr>
        <p:spPr/>
        <p:txBody>
          <a:bodyPr/>
          <a:lstStyle/>
          <a:p>
            <a:endParaRPr lang="it-IT">
              <a:solidFill>
                <a:prstClr val="white">
                  <a:tint val="75000"/>
                </a:prstClr>
              </a:solidFill>
            </a:endParaRPr>
          </a:p>
        </p:txBody>
      </p:sp>
      <p:sp>
        <p:nvSpPr>
          <p:cNvPr id="6" name="Segnaposto numero diapositiva 5"/>
          <p:cNvSpPr>
            <a:spLocks noGrp="1"/>
          </p:cNvSpPr>
          <p:nvPr>
            <p:ph type="sldNum" sz="quarter" idx="12"/>
          </p:nvPr>
        </p:nvSpPr>
        <p:spPr/>
        <p:txBody>
          <a:bodyPr/>
          <a:lstStyle/>
          <a:p>
            <a:fld id="{B756E0B9-3456-469F-B22F-0AEE5580A2F3}"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3722689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59D4CDF-2826-4F8D-A2EB-D7E6AA7D17D3}" type="datetimeFigureOut">
              <a:rPr lang="it-IT" smtClean="0">
                <a:solidFill>
                  <a:prstClr val="white">
                    <a:tint val="75000"/>
                  </a:prstClr>
                </a:solidFill>
              </a:rPr>
              <a:pPr/>
              <a:t>09/10/2018</a:t>
            </a:fld>
            <a:endParaRPr lang="it-IT">
              <a:solidFill>
                <a:prstClr val="white">
                  <a:tint val="75000"/>
                </a:prstClr>
              </a:solidFill>
            </a:endParaRPr>
          </a:p>
        </p:txBody>
      </p:sp>
      <p:sp>
        <p:nvSpPr>
          <p:cNvPr id="5" name="Segnaposto piè di pagina 4"/>
          <p:cNvSpPr>
            <a:spLocks noGrp="1"/>
          </p:cNvSpPr>
          <p:nvPr>
            <p:ph type="ftr" sz="quarter" idx="11"/>
          </p:nvPr>
        </p:nvSpPr>
        <p:spPr/>
        <p:txBody>
          <a:bodyPr/>
          <a:lstStyle/>
          <a:p>
            <a:endParaRPr lang="it-IT">
              <a:solidFill>
                <a:prstClr val="white">
                  <a:tint val="75000"/>
                </a:prstClr>
              </a:solidFill>
            </a:endParaRPr>
          </a:p>
        </p:txBody>
      </p:sp>
      <p:sp>
        <p:nvSpPr>
          <p:cNvPr id="6" name="Segnaposto numero diapositiva 5"/>
          <p:cNvSpPr>
            <a:spLocks noGrp="1"/>
          </p:cNvSpPr>
          <p:nvPr>
            <p:ph type="sldNum" sz="quarter" idx="12"/>
          </p:nvPr>
        </p:nvSpPr>
        <p:spPr/>
        <p:txBody>
          <a:bodyPr/>
          <a:lstStyle/>
          <a:p>
            <a:fld id="{B756E0B9-3456-469F-B22F-0AEE5580A2F3}"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1300257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59D4CDF-2826-4F8D-A2EB-D7E6AA7D17D3}" type="datetimeFigureOut">
              <a:rPr lang="it-IT" smtClean="0">
                <a:solidFill>
                  <a:prstClr val="white">
                    <a:tint val="75000"/>
                  </a:prstClr>
                </a:solidFill>
              </a:rPr>
              <a:pPr/>
              <a:t>09/10/2018</a:t>
            </a:fld>
            <a:endParaRPr lang="it-IT">
              <a:solidFill>
                <a:prstClr val="white">
                  <a:tint val="75000"/>
                </a:prstClr>
              </a:solidFill>
            </a:endParaRPr>
          </a:p>
        </p:txBody>
      </p:sp>
      <p:sp>
        <p:nvSpPr>
          <p:cNvPr id="5" name="Segnaposto piè di pagina 4"/>
          <p:cNvSpPr>
            <a:spLocks noGrp="1"/>
          </p:cNvSpPr>
          <p:nvPr>
            <p:ph type="ftr" sz="quarter" idx="11"/>
          </p:nvPr>
        </p:nvSpPr>
        <p:spPr/>
        <p:txBody>
          <a:bodyPr/>
          <a:lstStyle/>
          <a:p>
            <a:endParaRPr lang="it-IT">
              <a:solidFill>
                <a:prstClr val="white">
                  <a:tint val="75000"/>
                </a:prstClr>
              </a:solidFill>
            </a:endParaRPr>
          </a:p>
        </p:txBody>
      </p:sp>
      <p:sp>
        <p:nvSpPr>
          <p:cNvPr id="6" name="Segnaposto numero diapositiva 5"/>
          <p:cNvSpPr>
            <a:spLocks noGrp="1"/>
          </p:cNvSpPr>
          <p:nvPr>
            <p:ph type="sldNum" sz="quarter" idx="12"/>
          </p:nvPr>
        </p:nvSpPr>
        <p:spPr/>
        <p:txBody>
          <a:bodyPr/>
          <a:lstStyle/>
          <a:p>
            <a:fld id="{B756E0B9-3456-469F-B22F-0AEE5580A2F3}"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2737552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A56DDD89-7E25-49D4-ADFE-41E3731E324E}" type="datetimeFigureOut">
              <a:rPr lang="it-IT" smtClean="0">
                <a:solidFill>
                  <a:prstClr val="black">
                    <a:tint val="75000"/>
                  </a:prstClr>
                </a:solidFill>
              </a:rPr>
              <a:pPr/>
              <a:t>09/10/2018</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A7955F9E-1C8A-4415-B998-D71317B8520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01761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A56DDD89-7E25-49D4-ADFE-41E3731E324E}" type="datetimeFigureOut">
              <a:rPr lang="it-IT" smtClean="0">
                <a:solidFill>
                  <a:prstClr val="black">
                    <a:tint val="75000"/>
                  </a:prstClr>
                </a:solidFill>
              </a:rPr>
              <a:pPr/>
              <a:t>09/10/2018</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A7955F9E-1C8A-4415-B998-D71317B8520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74848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A56DDD89-7E25-49D4-ADFE-41E3731E324E}" type="datetimeFigureOut">
              <a:rPr lang="it-IT" smtClean="0">
                <a:solidFill>
                  <a:prstClr val="black">
                    <a:tint val="75000"/>
                  </a:prstClr>
                </a:solidFill>
              </a:rPr>
              <a:pPr/>
              <a:t>09/10/2018</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A7955F9E-1C8A-4415-B998-D71317B8520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01371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A56DDD89-7E25-49D4-ADFE-41E3731E324E}" type="datetimeFigureOut">
              <a:rPr lang="it-IT" smtClean="0">
                <a:solidFill>
                  <a:prstClr val="black">
                    <a:tint val="75000"/>
                  </a:prstClr>
                </a:solidFill>
              </a:rPr>
              <a:pPr/>
              <a:t>09/10/2018</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A7955F9E-1C8A-4415-B998-D71317B8520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64880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Content Placeholder 3"/>
          <p:cNvSpPr>
            <a:spLocks noGrp="1"/>
          </p:cNvSpPr>
          <p:nvPr>
            <p:ph sz="half" idx="2"/>
          </p:nvPr>
        </p:nvSpPr>
        <p:spPr>
          <a:xfrm>
            <a:off x="839789"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Content Placeholder 5"/>
          <p:cNvSpPr>
            <a:spLocks noGrp="1"/>
          </p:cNvSpPr>
          <p:nvPr>
            <p:ph sz="quarter" idx="4"/>
          </p:nvPr>
        </p:nvSpPr>
        <p:spPr>
          <a:xfrm>
            <a:off x="6172201"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A56DDD89-7E25-49D4-ADFE-41E3731E324E}" type="datetimeFigureOut">
              <a:rPr lang="it-IT" smtClean="0">
                <a:solidFill>
                  <a:prstClr val="black">
                    <a:tint val="75000"/>
                  </a:prstClr>
                </a:solidFill>
              </a:rPr>
              <a:pPr/>
              <a:t>09/10/2018</a:t>
            </a:fld>
            <a:endParaRPr lang="it-IT">
              <a:solidFill>
                <a:prstClr val="black">
                  <a:tint val="75000"/>
                </a:prstClr>
              </a:solidFill>
            </a:endParaRPr>
          </a:p>
        </p:txBody>
      </p:sp>
      <p:sp>
        <p:nvSpPr>
          <p:cNvPr id="8" name="Footer Placeholder 7"/>
          <p:cNvSpPr>
            <a:spLocks noGrp="1"/>
          </p:cNvSpPr>
          <p:nvPr>
            <p:ph type="ftr" sz="quarter" idx="11"/>
          </p:nvPr>
        </p:nvSpPr>
        <p:spPr/>
        <p:txBody>
          <a:bodyPr/>
          <a:lstStyle/>
          <a:p>
            <a:endParaRPr lang="it-IT">
              <a:solidFill>
                <a:prstClr val="black">
                  <a:tint val="75000"/>
                </a:prstClr>
              </a:solidFill>
            </a:endParaRPr>
          </a:p>
        </p:txBody>
      </p:sp>
      <p:sp>
        <p:nvSpPr>
          <p:cNvPr id="9" name="Slide Number Placeholder 8"/>
          <p:cNvSpPr>
            <a:spLocks noGrp="1"/>
          </p:cNvSpPr>
          <p:nvPr>
            <p:ph type="sldNum" sz="quarter" idx="12"/>
          </p:nvPr>
        </p:nvSpPr>
        <p:spPr/>
        <p:txBody>
          <a:bodyPr/>
          <a:lstStyle/>
          <a:p>
            <a:fld id="{A7955F9E-1C8A-4415-B998-D71317B8520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62878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A56DDD89-7E25-49D4-ADFE-41E3731E324E}" type="datetimeFigureOut">
              <a:rPr lang="it-IT" smtClean="0">
                <a:solidFill>
                  <a:prstClr val="black">
                    <a:tint val="75000"/>
                  </a:prstClr>
                </a:solidFill>
              </a:rPr>
              <a:pPr/>
              <a:t>09/10/2018</a:t>
            </a:fld>
            <a:endParaRPr lang="it-IT">
              <a:solidFill>
                <a:prstClr val="black">
                  <a:tint val="75000"/>
                </a:prstClr>
              </a:solidFill>
            </a:endParaRPr>
          </a:p>
        </p:txBody>
      </p:sp>
      <p:sp>
        <p:nvSpPr>
          <p:cNvPr id="4" name="Footer Placeholder 3"/>
          <p:cNvSpPr>
            <a:spLocks noGrp="1"/>
          </p:cNvSpPr>
          <p:nvPr>
            <p:ph type="ftr" sz="quarter" idx="11"/>
          </p:nvPr>
        </p:nvSpPr>
        <p:spPr/>
        <p:txBody>
          <a:bodyPr/>
          <a:lstStyle/>
          <a:p>
            <a:endParaRPr lang="it-IT">
              <a:solidFill>
                <a:prstClr val="black">
                  <a:tint val="75000"/>
                </a:prstClr>
              </a:solidFill>
            </a:endParaRPr>
          </a:p>
        </p:txBody>
      </p:sp>
      <p:sp>
        <p:nvSpPr>
          <p:cNvPr id="5" name="Slide Number Placeholder 4"/>
          <p:cNvSpPr>
            <a:spLocks noGrp="1"/>
          </p:cNvSpPr>
          <p:nvPr>
            <p:ph type="sldNum" sz="quarter" idx="12"/>
          </p:nvPr>
        </p:nvSpPr>
        <p:spPr/>
        <p:txBody>
          <a:bodyPr/>
          <a:lstStyle/>
          <a:p>
            <a:fld id="{A7955F9E-1C8A-4415-B998-D71317B8520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25139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6DDD89-7E25-49D4-ADFE-41E3731E324E}" type="datetimeFigureOut">
              <a:rPr lang="it-IT" smtClean="0">
                <a:solidFill>
                  <a:prstClr val="black">
                    <a:tint val="75000"/>
                  </a:prstClr>
                </a:solidFill>
              </a:rPr>
              <a:pPr/>
              <a:t>09/10/2018</a:t>
            </a:fld>
            <a:endParaRPr lang="it-IT">
              <a:solidFill>
                <a:prstClr val="black">
                  <a:tint val="75000"/>
                </a:prstClr>
              </a:solidFill>
            </a:endParaRPr>
          </a:p>
        </p:txBody>
      </p:sp>
      <p:sp>
        <p:nvSpPr>
          <p:cNvPr id="3" name="Footer Placeholder 2"/>
          <p:cNvSpPr>
            <a:spLocks noGrp="1"/>
          </p:cNvSpPr>
          <p:nvPr>
            <p:ph type="ftr" sz="quarter" idx="11"/>
          </p:nvPr>
        </p:nvSpPr>
        <p:spPr/>
        <p:txBody>
          <a:bodyPr/>
          <a:lstStyle/>
          <a:p>
            <a:endParaRPr lang="it-IT">
              <a:solidFill>
                <a:prstClr val="black">
                  <a:tint val="75000"/>
                </a:prstClr>
              </a:solidFill>
            </a:endParaRPr>
          </a:p>
        </p:txBody>
      </p:sp>
      <p:sp>
        <p:nvSpPr>
          <p:cNvPr id="4" name="Slide Number Placeholder 3"/>
          <p:cNvSpPr>
            <a:spLocks noGrp="1"/>
          </p:cNvSpPr>
          <p:nvPr>
            <p:ph type="sldNum" sz="quarter" idx="12"/>
          </p:nvPr>
        </p:nvSpPr>
        <p:spPr/>
        <p:txBody>
          <a:bodyPr/>
          <a:lstStyle/>
          <a:p>
            <a:fld id="{A7955F9E-1C8A-4415-B998-D71317B8520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48929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A56DDD89-7E25-49D4-ADFE-41E3731E324E}" type="datetimeFigureOut">
              <a:rPr lang="it-IT" smtClean="0">
                <a:solidFill>
                  <a:prstClr val="black">
                    <a:tint val="75000"/>
                  </a:prstClr>
                </a:solidFill>
              </a:rPr>
              <a:pPr/>
              <a:t>09/10/2018</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A7955F9E-1C8A-4415-B998-D71317B8520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95944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59D4CDF-2826-4F8D-A2EB-D7E6AA7D17D3}" type="datetimeFigureOut">
              <a:rPr lang="it-IT" smtClean="0">
                <a:solidFill>
                  <a:prstClr val="white">
                    <a:tint val="75000"/>
                  </a:prstClr>
                </a:solidFill>
              </a:rPr>
              <a:pPr/>
              <a:t>09/10/2018</a:t>
            </a:fld>
            <a:endParaRPr lang="it-IT">
              <a:solidFill>
                <a:prstClr val="white">
                  <a:tint val="75000"/>
                </a:prstClr>
              </a:solidFill>
            </a:endParaRPr>
          </a:p>
        </p:txBody>
      </p:sp>
      <p:sp>
        <p:nvSpPr>
          <p:cNvPr id="5" name="Segnaposto piè di pagina 4"/>
          <p:cNvSpPr>
            <a:spLocks noGrp="1"/>
          </p:cNvSpPr>
          <p:nvPr>
            <p:ph type="ftr" sz="quarter" idx="11"/>
          </p:nvPr>
        </p:nvSpPr>
        <p:spPr/>
        <p:txBody>
          <a:bodyPr/>
          <a:lstStyle/>
          <a:p>
            <a:endParaRPr lang="it-IT">
              <a:solidFill>
                <a:prstClr val="white">
                  <a:tint val="75000"/>
                </a:prstClr>
              </a:solidFill>
            </a:endParaRPr>
          </a:p>
        </p:txBody>
      </p:sp>
      <p:sp>
        <p:nvSpPr>
          <p:cNvPr id="6" name="Segnaposto numero diapositiva 5"/>
          <p:cNvSpPr>
            <a:spLocks noGrp="1"/>
          </p:cNvSpPr>
          <p:nvPr>
            <p:ph type="sldNum" sz="quarter" idx="12"/>
          </p:nvPr>
        </p:nvSpPr>
        <p:spPr/>
        <p:txBody>
          <a:bodyPr/>
          <a:lstStyle/>
          <a:p>
            <a:fld id="{B756E0B9-3456-469F-B22F-0AEE5580A2F3}"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2538827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A56DDD89-7E25-49D4-ADFE-41E3731E324E}" type="datetimeFigureOut">
              <a:rPr lang="it-IT" smtClean="0">
                <a:solidFill>
                  <a:prstClr val="black">
                    <a:tint val="75000"/>
                  </a:prstClr>
                </a:solidFill>
              </a:rPr>
              <a:pPr/>
              <a:t>09/10/2018</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A7955F9E-1C8A-4415-B998-D71317B8520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99245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A56DDD89-7E25-49D4-ADFE-41E3731E324E}" type="datetimeFigureOut">
              <a:rPr lang="it-IT" smtClean="0">
                <a:solidFill>
                  <a:prstClr val="black">
                    <a:tint val="75000"/>
                  </a:prstClr>
                </a:solidFill>
              </a:rPr>
              <a:pPr/>
              <a:t>09/10/2018</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A7955F9E-1C8A-4415-B998-D71317B8520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01135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A56DDD89-7E25-49D4-ADFE-41E3731E324E}" type="datetimeFigureOut">
              <a:rPr lang="it-IT" smtClean="0">
                <a:solidFill>
                  <a:prstClr val="black">
                    <a:tint val="75000"/>
                  </a:prstClr>
                </a:solidFill>
              </a:rPr>
              <a:pPr/>
              <a:t>09/10/2018</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A7955F9E-1C8A-4415-B998-D71317B8520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095715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C2188E35-4C91-45C1-9BEE-F0A64D69DA77}" type="datetimeFigureOut">
              <a:rPr lang="it-IT" smtClean="0">
                <a:solidFill>
                  <a:prstClr val="black">
                    <a:tint val="75000"/>
                  </a:prstClr>
                </a:solidFill>
              </a:rPr>
              <a:pPr/>
              <a:t>09/10/2018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9D2578F-5D96-492D-9A42-61A0B261812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42310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2188E35-4C91-45C1-9BEE-F0A64D69DA77}" type="datetimeFigureOut">
              <a:rPr lang="it-IT" smtClean="0">
                <a:solidFill>
                  <a:prstClr val="black">
                    <a:tint val="75000"/>
                  </a:prstClr>
                </a:solidFill>
              </a:rPr>
              <a:pPr/>
              <a:t>09/10/2018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9D2578F-5D96-492D-9A42-61A0B261812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57872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C2188E35-4C91-45C1-9BEE-F0A64D69DA77}" type="datetimeFigureOut">
              <a:rPr lang="it-IT" smtClean="0">
                <a:solidFill>
                  <a:prstClr val="black">
                    <a:tint val="75000"/>
                  </a:prstClr>
                </a:solidFill>
              </a:rPr>
              <a:pPr/>
              <a:t>09/10/2018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9D2578F-5D96-492D-9A42-61A0B261812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49912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2188E35-4C91-45C1-9BEE-F0A64D69DA77}" type="datetimeFigureOut">
              <a:rPr lang="it-IT" smtClean="0">
                <a:solidFill>
                  <a:prstClr val="black">
                    <a:tint val="75000"/>
                  </a:prstClr>
                </a:solidFill>
              </a:rPr>
              <a:pPr/>
              <a:t>09/10/2018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9D2578F-5D96-492D-9A42-61A0B261812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87735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C2188E35-4C91-45C1-9BEE-F0A64D69DA77}" type="datetimeFigureOut">
              <a:rPr lang="it-IT" smtClean="0">
                <a:solidFill>
                  <a:prstClr val="black">
                    <a:tint val="75000"/>
                  </a:prstClr>
                </a:solidFill>
              </a:rPr>
              <a:pPr/>
              <a:t>09/10/2018</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49D2578F-5D96-492D-9A42-61A0B261812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561926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C2188E35-4C91-45C1-9BEE-F0A64D69DA77}" type="datetimeFigureOut">
              <a:rPr lang="it-IT" smtClean="0">
                <a:solidFill>
                  <a:prstClr val="black">
                    <a:tint val="75000"/>
                  </a:prstClr>
                </a:solidFill>
              </a:rPr>
              <a:pPr/>
              <a:t>09/10/2018</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49D2578F-5D96-492D-9A42-61A0B261812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08066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2188E35-4C91-45C1-9BEE-F0A64D69DA77}" type="datetimeFigureOut">
              <a:rPr lang="it-IT" smtClean="0">
                <a:solidFill>
                  <a:prstClr val="black">
                    <a:tint val="75000"/>
                  </a:prstClr>
                </a:solidFill>
              </a:rPr>
              <a:pPr/>
              <a:t>09/10/2018</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49D2578F-5D96-492D-9A42-61A0B261812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01331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C59D4CDF-2826-4F8D-A2EB-D7E6AA7D17D3}" type="datetimeFigureOut">
              <a:rPr lang="it-IT" smtClean="0">
                <a:solidFill>
                  <a:prstClr val="white">
                    <a:tint val="75000"/>
                  </a:prstClr>
                </a:solidFill>
              </a:rPr>
              <a:pPr/>
              <a:t>09/10/2018</a:t>
            </a:fld>
            <a:endParaRPr lang="it-IT">
              <a:solidFill>
                <a:prstClr val="white">
                  <a:tint val="75000"/>
                </a:prstClr>
              </a:solidFill>
            </a:endParaRPr>
          </a:p>
        </p:txBody>
      </p:sp>
      <p:sp>
        <p:nvSpPr>
          <p:cNvPr id="5" name="Segnaposto piè di pagina 4"/>
          <p:cNvSpPr>
            <a:spLocks noGrp="1"/>
          </p:cNvSpPr>
          <p:nvPr>
            <p:ph type="ftr" sz="quarter" idx="11"/>
          </p:nvPr>
        </p:nvSpPr>
        <p:spPr/>
        <p:txBody>
          <a:bodyPr/>
          <a:lstStyle/>
          <a:p>
            <a:endParaRPr lang="it-IT">
              <a:solidFill>
                <a:prstClr val="white">
                  <a:tint val="75000"/>
                </a:prstClr>
              </a:solidFill>
            </a:endParaRPr>
          </a:p>
        </p:txBody>
      </p:sp>
      <p:sp>
        <p:nvSpPr>
          <p:cNvPr id="6" name="Segnaposto numero diapositiva 5"/>
          <p:cNvSpPr>
            <a:spLocks noGrp="1"/>
          </p:cNvSpPr>
          <p:nvPr>
            <p:ph type="sldNum" sz="quarter" idx="12"/>
          </p:nvPr>
        </p:nvSpPr>
        <p:spPr/>
        <p:txBody>
          <a:bodyPr/>
          <a:lstStyle/>
          <a:p>
            <a:fld id="{B756E0B9-3456-469F-B22F-0AEE5580A2F3}"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2535989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2188E35-4C91-45C1-9BEE-F0A64D69DA77}" type="datetimeFigureOut">
              <a:rPr lang="it-IT" smtClean="0">
                <a:solidFill>
                  <a:prstClr val="black">
                    <a:tint val="75000"/>
                  </a:prstClr>
                </a:solidFill>
              </a:rPr>
              <a:pPr/>
              <a:t>09/10/2018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9D2578F-5D96-492D-9A42-61A0B261812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3696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2188E35-4C91-45C1-9BEE-F0A64D69DA77}" type="datetimeFigureOut">
              <a:rPr lang="it-IT" smtClean="0">
                <a:solidFill>
                  <a:prstClr val="black">
                    <a:tint val="75000"/>
                  </a:prstClr>
                </a:solidFill>
              </a:rPr>
              <a:pPr/>
              <a:t>09/10/2018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9D2578F-5D96-492D-9A42-61A0B261812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097240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2188E35-4C91-45C1-9BEE-F0A64D69DA77}" type="datetimeFigureOut">
              <a:rPr lang="it-IT" smtClean="0">
                <a:solidFill>
                  <a:prstClr val="black">
                    <a:tint val="75000"/>
                  </a:prstClr>
                </a:solidFill>
              </a:rPr>
              <a:pPr/>
              <a:t>09/10/2018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9D2578F-5D96-492D-9A42-61A0B261812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39715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2188E35-4C91-45C1-9BEE-F0A64D69DA77}" type="datetimeFigureOut">
              <a:rPr lang="it-IT" smtClean="0">
                <a:solidFill>
                  <a:prstClr val="black">
                    <a:tint val="75000"/>
                  </a:prstClr>
                </a:solidFill>
              </a:rPr>
              <a:pPr/>
              <a:t>09/10/2018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9D2578F-5D96-492D-9A42-61A0B261812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77100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de-DE"/>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de-DE"/>
          </a:p>
        </p:txBody>
      </p:sp>
      <p:sp>
        <p:nvSpPr>
          <p:cNvPr id="4" name="Segnaposto data 3"/>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de-DE">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327744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de-DE"/>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data 3"/>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de-DE">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5437820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de-DE"/>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de-DE">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279269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de-DE"/>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5" name="Segnaposto data 4"/>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de-DE">
              <a:solidFill>
                <a:prstClr val="black">
                  <a:tint val="75000"/>
                </a:prstClr>
              </a:solidFill>
            </a:endParaRPr>
          </a:p>
        </p:txBody>
      </p:sp>
      <p:sp>
        <p:nvSpPr>
          <p:cNvPr id="7" name="Segnaposto numero diapositiva 6"/>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5486560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de-DE"/>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7" name="Segnaposto data 6"/>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de-DE">
              <a:solidFill>
                <a:prstClr val="black">
                  <a:tint val="75000"/>
                </a:prstClr>
              </a:solidFill>
            </a:endParaRPr>
          </a:p>
        </p:txBody>
      </p:sp>
      <p:sp>
        <p:nvSpPr>
          <p:cNvPr id="9" name="Segnaposto numero diapositiva 8"/>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5802257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de-DE"/>
          </a:p>
        </p:txBody>
      </p:sp>
      <p:sp>
        <p:nvSpPr>
          <p:cNvPr id="3" name="Segnaposto data 2"/>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de-DE">
              <a:solidFill>
                <a:prstClr val="black">
                  <a:tint val="75000"/>
                </a:prstClr>
              </a:solidFill>
            </a:endParaRPr>
          </a:p>
        </p:txBody>
      </p:sp>
      <p:sp>
        <p:nvSpPr>
          <p:cNvPr id="5" name="Segnaposto numero diapositiva 4"/>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357400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59D4CDF-2826-4F8D-A2EB-D7E6AA7D17D3}" type="datetimeFigureOut">
              <a:rPr lang="it-IT" smtClean="0">
                <a:solidFill>
                  <a:prstClr val="white">
                    <a:tint val="75000"/>
                  </a:prstClr>
                </a:solidFill>
              </a:rPr>
              <a:pPr/>
              <a:t>09/10/2018</a:t>
            </a:fld>
            <a:endParaRPr lang="it-IT">
              <a:solidFill>
                <a:prstClr val="white">
                  <a:tint val="75000"/>
                </a:prstClr>
              </a:solidFill>
            </a:endParaRPr>
          </a:p>
        </p:txBody>
      </p:sp>
      <p:sp>
        <p:nvSpPr>
          <p:cNvPr id="6" name="Segnaposto piè di pagina 5"/>
          <p:cNvSpPr>
            <a:spLocks noGrp="1"/>
          </p:cNvSpPr>
          <p:nvPr>
            <p:ph type="ftr" sz="quarter" idx="11"/>
          </p:nvPr>
        </p:nvSpPr>
        <p:spPr/>
        <p:txBody>
          <a:bodyPr/>
          <a:lstStyle/>
          <a:p>
            <a:endParaRPr lang="it-IT">
              <a:solidFill>
                <a:prstClr val="white">
                  <a:tint val="75000"/>
                </a:prstClr>
              </a:solidFill>
            </a:endParaRPr>
          </a:p>
        </p:txBody>
      </p:sp>
      <p:sp>
        <p:nvSpPr>
          <p:cNvPr id="7" name="Segnaposto numero diapositiva 6"/>
          <p:cNvSpPr>
            <a:spLocks noGrp="1"/>
          </p:cNvSpPr>
          <p:nvPr>
            <p:ph type="sldNum" sz="quarter" idx="12"/>
          </p:nvPr>
        </p:nvSpPr>
        <p:spPr/>
        <p:txBody>
          <a:bodyPr/>
          <a:lstStyle/>
          <a:p>
            <a:fld id="{B756E0B9-3456-469F-B22F-0AEE5580A2F3}"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439403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de-DE">
              <a:solidFill>
                <a:prstClr val="black">
                  <a:tint val="75000"/>
                </a:prstClr>
              </a:solidFill>
            </a:endParaRPr>
          </a:p>
        </p:txBody>
      </p:sp>
      <p:sp>
        <p:nvSpPr>
          <p:cNvPr id="4" name="Segnaposto numero diapositiva 3"/>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42918956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de-DE"/>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de-DE">
              <a:solidFill>
                <a:prstClr val="black">
                  <a:tint val="75000"/>
                </a:prstClr>
              </a:solidFill>
            </a:endParaRPr>
          </a:p>
        </p:txBody>
      </p:sp>
      <p:sp>
        <p:nvSpPr>
          <p:cNvPr id="7" name="Segnaposto numero diapositiva 6"/>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2531208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de-DE"/>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de-DE">
              <a:solidFill>
                <a:prstClr val="black">
                  <a:tint val="75000"/>
                </a:prstClr>
              </a:solidFill>
            </a:endParaRPr>
          </a:p>
        </p:txBody>
      </p:sp>
      <p:sp>
        <p:nvSpPr>
          <p:cNvPr id="7" name="Segnaposto numero diapositiva 6"/>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6198522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de-DE"/>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data 3"/>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de-DE">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8429231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de-DE"/>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data 3"/>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de-DE">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3749044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de-DE"/>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de-DE"/>
          </a:p>
        </p:txBody>
      </p:sp>
      <p:sp>
        <p:nvSpPr>
          <p:cNvPr id="4" name="Segnaposto data 3"/>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de-DE">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1104706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de-DE"/>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data 3"/>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de-DE">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1592695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de-DE"/>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de-DE">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2944443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de-DE"/>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5" name="Segnaposto data 4"/>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de-DE">
              <a:solidFill>
                <a:prstClr val="black">
                  <a:tint val="75000"/>
                </a:prstClr>
              </a:solidFill>
            </a:endParaRPr>
          </a:p>
        </p:txBody>
      </p:sp>
      <p:sp>
        <p:nvSpPr>
          <p:cNvPr id="7" name="Segnaposto numero diapositiva 6"/>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2648303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de-DE"/>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7" name="Segnaposto data 6"/>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de-DE">
              <a:solidFill>
                <a:prstClr val="black">
                  <a:tint val="75000"/>
                </a:prstClr>
              </a:solidFill>
            </a:endParaRPr>
          </a:p>
        </p:txBody>
      </p:sp>
      <p:sp>
        <p:nvSpPr>
          <p:cNvPr id="9" name="Segnaposto numero diapositiva 8"/>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811421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C59D4CDF-2826-4F8D-A2EB-D7E6AA7D17D3}" type="datetimeFigureOut">
              <a:rPr lang="it-IT" smtClean="0">
                <a:solidFill>
                  <a:prstClr val="white">
                    <a:tint val="75000"/>
                  </a:prstClr>
                </a:solidFill>
              </a:rPr>
              <a:pPr/>
              <a:t>09/10/2018</a:t>
            </a:fld>
            <a:endParaRPr lang="it-IT">
              <a:solidFill>
                <a:prstClr val="white">
                  <a:tint val="75000"/>
                </a:prstClr>
              </a:solidFill>
            </a:endParaRPr>
          </a:p>
        </p:txBody>
      </p:sp>
      <p:sp>
        <p:nvSpPr>
          <p:cNvPr id="8" name="Segnaposto piè di pagina 7"/>
          <p:cNvSpPr>
            <a:spLocks noGrp="1"/>
          </p:cNvSpPr>
          <p:nvPr>
            <p:ph type="ftr" sz="quarter" idx="11"/>
          </p:nvPr>
        </p:nvSpPr>
        <p:spPr/>
        <p:txBody>
          <a:bodyPr/>
          <a:lstStyle/>
          <a:p>
            <a:endParaRPr lang="it-IT">
              <a:solidFill>
                <a:prstClr val="white">
                  <a:tint val="75000"/>
                </a:prstClr>
              </a:solidFill>
            </a:endParaRPr>
          </a:p>
        </p:txBody>
      </p:sp>
      <p:sp>
        <p:nvSpPr>
          <p:cNvPr id="9" name="Segnaposto numero diapositiva 8"/>
          <p:cNvSpPr>
            <a:spLocks noGrp="1"/>
          </p:cNvSpPr>
          <p:nvPr>
            <p:ph type="sldNum" sz="quarter" idx="12"/>
          </p:nvPr>
        </p:nvSpPr>
        <p:spPr/>
        <p:txBody>
          <a:bodyPr/>
          <a:lstStyle/>
          <a:p>
            <a:fld id="{B756E0B9-3456-469F-B22F-0AEE5580A2F3}"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37300109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de-DE"/>
          </a:p>
        </p:txBody>
      </p:sp>
      <p:sp>
        <p:nvSpPr>
          <p:cNvPr id="3" name="Segnaposto data 2"/>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de-DE">
              <a:solidFill>
                <a:prstClr val="black">
                  <a:tint val="75000"/>
                </a:prstClr>
              </a:solidFill>
            </a:endParaRPr>
          </a:p>
        </p:txBody>
      </p:sp>
      <p:sp>
        <p:nvSpPr>
          <p:cNvPr id="5" name="Segnaposto numero diapositiva 4"/>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1228751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de-DE">
              <a:solidFill>
                <a:prstClr val="black">
                  <a:tint val="75000"/>
                </a:prstClr>
              </a:solidFill>
            </a:endParaRPr>
          </a:p>
        </p:txBody>
      </p:sp>
      <p:sp>
        <p:nvSpPr>
          <p:cNvPr id="4" name="Segnaposto numero diapositiva 3"/>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4732361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de-DE"/>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de-DE">
              <a:solidFill>
                <a:prstClr val="black">
                  <a:tint val="75000"/>
                </a:prstClr>
              </a:solidFill>
            </a:endParaRPr>
          </a:p>
        </p:txBody>
      </p:sp>
      <p:sp>
        <p:nvSpPr>
          <p:cNvPr id="7" name="Segnaposto numero diapositiva 6"/>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8564389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de-DE"/>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de-DE">
              <a:solidFill>
                <a:prstClr val="black">
                  <a:tint val="75000"/>
                </a:prstClr>
              </a:solidFill>
            </a:endParaRPr>
          </a:p>
        </p:txBody>
      </p:sp>
      <p:sp>
        <p:nvSpPr>
          <p:cNvPr id="7" name="Segnaposto numero diapositiva 6"/>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4796502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de-DE"/>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data 3"/>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de-DE">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8110947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de-DE"/>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data 3"/>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de-DE">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41662831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de-DE"/>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de-DE"/>
          </a:p>
        </p:txBody>
      </p:sp>
      <p:sp>
        <p:nvSpPr>
          <p:cNvPr id="4" name="Segnaposto data 3"/>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de-DE">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9986458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de-DE"/>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data 3"/>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de-DE">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971846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de-DE"/>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de-DE">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474283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de-DE"/>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5" name="Segnaposto data 4"/>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de-DE">
              <a:solidFill>
                <a:prstClr val="black">
                  <a:tint val="75000"/>
                </a:prstClr>
              </a:solidFill>
            </a:endParaRPr>
          </a:p>
        </p:txBody>
      </p:sp>
      <p:sp>
        <p:nvSpPr>
          <p:cNvPr id="7" name="Segnaposto numero diapositiva 6"/>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498434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C59D4CDF-2826-4F8D-A2EB-D7E6AA7D17D3}" type="datetimeFigureOut">
              <a:rPr lang="it-IT" smtClean="0">
                <a:solidFill>
                  <a:prstClr val="white">
                    <a:tint val="75000"/>
                  </a:prstClr>
                </a:solidFill>
              </a:rPr>
              <a:pPr/>
              <a:t>09/10/2018</a:t>
            </a:fld>
            <a:endParaRPr lang="it-IT">
              <a:solidFill>
                <a:prstClr val="white">
                  <a:tint val="75000"/>
                </a:prstClr>
              </a:solidFill>
            </a:endParaRPr>
          </a:p>
        </p:txBody>
      </p:sp>
      <p:sp>
        <p:nvSpPr>
          <p:cNvPr id="4" name="Segnaposto piè di pagina 3"/>
          <p:cNvSpPr>
            <a:spLocks noGrp="1"/>
          </p:cNvSpPr>
          <p:nvPr>
            <p:ph type="ftr" sz="quarter" idx="11"/>
          </p:nvPr>
        </p:nvSpPr>
        <p:spPr/>
        <p:txBody>
          <a:bodyPr/>
          <a:lstStyle/>
          <a:p>
            <a:endParaRPr lang="it-IT">
              <a:solidFill>
                <a:prstClr val="white">
                  <a:tint val="75000"/>
                </a:prstClr>
              </a:solidFill>
            </a:endParaRPr>
          </a:p>
        </p:txBody>
      </p:sp>
      <p:sp>
        <p:nvSpPr>
          <p:cNvPr id="5" name="Segnaposto numero diapositiva 4"/>
          <p:cNvSpPr>
            <a:spLocks noGrp="1"/>
          </p:cNvSpPr>
          <p:nvPr>
            <p:ph type="sldNum" sz="quarter" idx="12"/>
          </p:nvPr>
        </p:nvSpPr>
        <p:spPr/>
        <p:txBody>
          <a:bodyPr/>
          <a:lstStyle/>
          <a:p>
            <a:fld id="{B756E0B9-3456-469F-B22F-0AEE5580A2F3}"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41594551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de-DE"/>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7" name="Segnaposto data 6"/>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de-DE">
              <a:solidFill>
                <a:prstClr val="black">
                  <a:tint val="75000"/>
                </a:prstClr>
              </a:solidFill>
            </a:endParaRPr>
          </a:p>
        </p:txBody>
      </p:sp>
      <p:sp>
        <p:nvSpPr>
          <p:cNvPr id="9" name="Segnaposto numero diapositiva 8"/>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9886390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de-DE"/>
          </a:p>
        </p:txBody>
      </p:sp>
      <p:sp>
        <p:nvSpPr>
          <p:cNvPr id="3" name="Segnaposto data 2"/>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de-DE">
              <a:solidFill>
                <a:prstClr val="black">
                  <a:tint val="75000"/>
                </a:prstClr>
              </a:solidFill>
            </a:endParaRPr>
          </a:p>
        </p:txBody>
      </p:sp>
      <p:sp>
        <p:nvSpPr>
          <p:cNvPr id="5" name="Segnaposto numero diapositiva 4"/>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6070183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de-DE">
              <a:solidFill>
                <a:prstClr val="black">
                  <a:tint val="75000"/>
                </a:prstClr>
              </a:solidFill>
            </a:endParaRPr>
          </a:p>
        </p:txBody>
      </p:sp>
      <p:sp>
        <p:nvSpPr>
          <p:cNvPr id="4" name="Segnaposto numero diapositiva 3"/>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3065054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de-DE"/>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de-DE">
              <a:solidFill>
                <a:prstClr val="black">
                  <a:tint val="75000"/>
                </a:prstClr>
              </a:solidFill>
            </a:endParaRPr>
          </a:p>
        </p:txBody>
      </p:sp>
      <p:sp>
        <p:nvSpPr>
          <p:cNvPr id="7" name="Segnaposto numero diapositiva 6"/>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4155027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de-DE"/>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de-DE">
              <a:solidFill>
                <a:prstClr val="black">
                  <a:tint val="75000"/>
                </a:prstClr>
              </a:solidFill>
            </a:endParaRPr>
          </a:p>
        </p:txBody>
      </p:sp>
      <p:sp>
        <p:nvSpPr>
          <p:cNvPr id="7" name="Segnaposto numero diapositiva 6"/>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235828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de-DE"/>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data 3"/>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de-DE">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1913357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de-DE"/>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data 3"/>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de-DE">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7126897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de-DE"/>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de-DE"/>
          </a:p>
        </p:txBody>
      </p:sp>
      <p:sp>
        <p:nvSpPr>
          <p:cNvPr id="4" name="Segnaposto data 3"/>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de-DE">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5405398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de-DE"/>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data 3"/>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de-DE">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4996624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de-DE"/>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de-DE">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318427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59D4CDF-2826-4F8D-A2EB-D7E6AA7D17D3}" type="datetimeFigureOut">
              <a:rPr lang="it-IT" smtClean="0">
                <a:solidFill>
                  <a:prstClr val="white">
                    <a:tint val="75000"/>
                  </a:prstClr>
                </a:solidFill>
              </a:rPr>
              <a:pPr/>
              <a:t>09/10/2018</a:t>
            </a:fld>
            <a:endParaRPr lang="it-IT">
              <a:solidFill>
                <a:prstClr val="white">
                  <a:tint val="75000"/>
                </a:prstClr>
              </a:solidFill>
            </a:endParaRPr>
          </a:p>
        </p:txBody>
      </p:sp>
      <p:sp>
        <p:nvSpPr>
          <p:cNvPr id="3" name="Segnaposto piè di pagina 2"/>
          <p:cNvSpPr>
            <a:spLocks noGrp="1"/>
          </p:cNvSpPr>
          <p:nvPr>
            <p:ph type="ftr" sz="quarter" idx="11"/>
          </p:nvPr>
        </p:nvSpPr>
        <p:spPr/>
        <p:txBody>
          <a:bodyPr/>
          <a:lstStyle/>
          <a:p>
            <a:endParaRPr lang="it-IT">
              <a:solidFill>
                <a:prstClr val="white">
                  <a:tint val="75000"/>
                </a:prstClr>
              </a:solidFill>
            </a:endParaRPr>
          </a:p>
        </p:txBody>
      </p:sp>
      <p:sp>
        <p:nvSpPr>
          <p:cNvPr id="4" name="Segnaposto numero diapositiva 3"/>
          <p:cNvSpPr>
            <a:spLocks noGrp="1"/>
          </p:cNvSpPr>
          <p:nvPr>
            <p:ph type="sldNum" sz="quarter" idx="12"/>
          </p:nvPr>
        </p:nvSpPr>
        <p:spPr/>
        <p:txBody>
          <a:bodyPr/>
          <a:lstStyle/>
          <a:p>
            <a:fld id="{B756E0B9-3456-469F-B22F-0AEE5580A2F3}"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33469956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de-DE"/>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5" name="Segnaposto data 4"/>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de-DE">
              <a:solidFill>
                <a:prstClr val="black">
                  <a:tint val="75000"/>
                </a:prstClr>
              </a:solidFill>
            </a:endParaRPr>
          </a:p>
        </p:txBody>
      </p:sp>
      <p:sp>
        <p:nvSpPr>
          <p:cNvPr id="7" name="Segnaposto numero diapositiva 6"/>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9608038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de-DE"/>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7" name="Segnaposto data 6"/>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de-DE">
              <a:solidFill>
                <a:prstClr val="black">
                  <a:tint val="75000"/>
                </a:prstClr>
              </a:solidFill>
            </a:endParaRPr>
          </a:p>
        </p:txBody>
      </p:sp>
      <p:sp>
        <p:nvSpPr>
          <p:cNvPr id="9" name="Segnaposto numero diapositiva 8"/>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1301629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de-DE"/>
          </a:p>
        </p:txBody>
      </p:sp>
      <p:sp>
        <p:nvSpPr>
          <p:cNvPr id="3" name="Segnaposto data 2"/>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de-DE">
              <a:solidFill>
                <a:prstClr val="black">
                  <a:tint val="75000"/>
                </a:prstClr>
              </a:solidFill>
            </a:endParaRPr>
          </a:p>
        </p:txBody>
      </p:sp>
      <p:sp>
        <p:nvSpPr>
          <p:cNvPr id="5" name="Segnaposto numero diapositiva 4"/>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0884583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de-DE">
              <a:solidFill>
                <a:prstClr val="black">
                  <a:tint val="75000"/>
                </a:prstClr>
              </a:solidFill>
            </a:endParaRPr>
          </a:p>
        </p:txBody>
      </p:sp>
      <p:sp>
        <p:nvSpPr>
          <p:cNvPr id="4" name="Segnaposto numero diapositiva 3"/>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8060730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de-DE"/>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de-DE">
              <a:solidFill>
                <a:prstClr val="black">
                  <a:tint val="75000"/>
                </a:prstClr>
              </a:solidFill>
            </a:endParaRPr>
          </a:p>
        </p:txBody>
      </p:sp>
      <p:sp>
        <p:nvSpPr>
          <p:cNvPr id="7" name="Segnaposto numero diapositiva 6"/>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542282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de-DE"/>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de-DE">
              <a:solidFill>
                <a:prstClr val="black">
                  <a:tint val="75000"/>
                </a:prstClr>
              </a:solidFill>
            </a:endParaRPr>
          </a:p>
        </p:txBody>
      </p:sp>
      <p:sp>
        <p:nvSpPr>
          <p:cNvPr id="7" name="Segnaposto numero diapositiva 6"/>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6836531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de-DE"/>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data 3"/>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de-DE">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3004023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de-DE"/>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data 3"/>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de-DE">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4352394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de-DE"/>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de-DE"/>
          </a:p>
        </p:txBody>
      </p:sp>
      <p:sp>
        <p:nvSpPr>
          <p:cNvPr id="4" name="Segnaposto data 3"/>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de-DE">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4970113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de-DE"/>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data 3"/>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de-DE">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048303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59D4CDF-2826-4F8D-A2EB-D7E6AA7D17D3}" type="datetimeFigureOut">
              <a:rPr lang="it-IT" smtClean="0">
                <a:solidFill>
                  <a:prstClr val="white">
                    <a:tint val="75000"/>
                  </a:prstClr>
                </a:solidFill>
              </a:rPr>
              <a:pPr/>
              <a:t>09/10/2018</a:t>
            </a:fld>
            <a:endParaRPr lang="it-IT">
              <a:solidFill>
                <a:prstClr val="white">
                  <a:tint val="75000"/>
                </a:prstClr>
              </a:solidFill>
            </a:endParaRPr>
          </a:p>
        </p:txBody>
      </p:sp>
      <p:sp>
        <p:nvSpPr>
          <p:cNvPr id="6" name="Segnaposto piè di pagina 5"/>
          <p:cNvSpPr>
            <a:spLocks noGrp="1"/>
          </p:cNvSpPr>
          <p:nvPr>
            <p:ph type="ftr" sz="quarter" idx="11"/>
          </p:nvPr>
        </p:nvSpPr>
        <p:spPr/>
        <p:txBody>
          <a:bodyPr/>
          <a:lstStyle/>
          <a:p>
            <a:endParaRPr lang="it-IT">
              <a:solidFill>
                <a:prstClr val="white">
                  <a:tint val="75000"/>
                </a:prstClr>
              </a:solidFill>
            </a:endParaRPr>
          </a:p>
        </p:txBody>
      </p:sp>
      <p:sp>
        <p:nvSpPr>
          <p:cNvPr id="7" name="Segnaposto numero diapositiva 6"/>
          <p:cNvSpPr>
            <a:spLocks noGrp="1"/>
          </p:cNvSpPr>
          <p:nvPr>
            <p:ph type="sldNum" sz="quarter" idx="12"/>
          </p:nvPr>
        </p:nvSpPr>
        <p:spPr/>
        <p:txBody>
          <a:bodyPr/>
          <a:lstStyle/>
          <a:p>
            <a:fld id="{B756E0B9-3456-469F-B22F-0AEE5580A2F3}"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30695622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de-DE"/>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de-DE">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594873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de-DE"/>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5" name="Segnaposto data 4"/>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de-DE">
              <a:solidFill>
                <a:prstClr val="black">
                  <a:tint val="75000"/>
                </a:prstClr>
              </a:solidFill>
            </a:endParaRPr>
          </a:p>
        </p:txBody>
      </p:sp>
      <p:sp>
        <p:nvSpPr>
          <p:cNvPr id="7" name="Segnaposto numero diapositiva 6"/>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9422250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de-DE"/>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7" name="Segnaposto data 6"/>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de-DE">
              <a:solidFill>
                <a:prstClr val="black">
                  <a:tint val="75000"/>
                </a:prstClr>
              </a:solidFill>
            </a:endParaRPr>
          </a:p>
        </p:txBody>
      </p:sp>
      <p:sp>
        <p:nvSpPr>
          <p:cNvPr id="9" name="Segnaposto numero diapositiva 8"/>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1403550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de-DE"/>
          </a:p>
        </p:txBody>
      </p:sp>
      <p:sp>
        <p:nvSpPr>
          <p:cNvPr id="3" name="Segnaposto data 2"/>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de-DE">
              <a:solidFill>
                <a:prstClr val="black">
                  <a:tint val="75000"/>
                </a:prstClr>
              </a:solidFill>
            </a:endParaRPr>
          </a:p>
        </p:txBody>
      </p:sp>
      <p:sp>
        <p:nvSpPr>
          <p:cNvPr id="5" name="Segnaposto numero diapositiva 4"/>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42405552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de-DE">
              <a:solidFill>
                <a:prstClr val="black">
                  <a:tint val="75000"/>
                </a:prstClr>
              </a:solidFill>
            </a:endParaRPr>
          </a:p>
        </p:txBody>
      </p:sp>
      <p:sp>
        <p:nvSpPr>
          <p:cNvPr id="4" name="Segnaposto numero diapositiva 3"/>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7071686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de-DE"/>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de-DE">
              <a:solidFill>
                <a:prstClr val="black">
                  <a:tint val="75000"/>
                </a:prstClr>
              </a:solidFill>
            </a:endParaRPr>
          </a:p>
        </p:txBody>
      </p:sp>
      <p:sp>
        <p:nvSpPr>
          <p:cNvPr id="7" name="Segnaposto numero diapositiva 6"/>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1941109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de-DE"/>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de-DE">
              <a:solidFill>
                <a:prstClr val="black">
                  <a:tint val="75000"/>
                </a:prstClr>
              </a:solidFill>
            </a:endParaRPr>
          </a:p>
        </p:txBody>
      </p:sp>
      <p:sp>
        <p:nvSpPr>
          <p:cNvPr id="7" name="Segnaposto numero diapositiva 6"/>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9754946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de-DE"/>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data 3"/>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de-DE">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42118054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de-DE"/>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data 3"/>
          <p:cNvSpPr>
            <a:spLocks noGrp="1"/>
          </p:cNvSpPr>
          <p:nvPr>
            <p:ph type="dt" sz="half" idx="10"/>
          </p:nvPr>
        </p:nvSpPr>
        <p:spPr/>
        <p:txBody>
          <a:body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de-DE">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40627646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739B3FF-40FE-4884-84B1-5378C088F80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xmlns="" id="{8704AFD5-FB16-4FDA-AC01-CDE81D6909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xmlns="" id="{D4ED9696-AF0A-4C22-A447-5A4031587DFA}"/>
              </a:ext>
            </a:extLst>
          </p:cNvPr>
          <p:cNvSpPr>
            <a:spLocks noGrp="1"/>
          </p:cNvSpPr>
          <p:nvPr>
            <p:ph type="dt" sz="half" idx="10"/>
          </p:nvPr>
        </p:nvSpPr>
        <p:spPr/>
        <p:txBody>
          <a:bodyPr/>
          <a:lstStyle/>
          <a:p>
            <a:fld id="{0B9DD463-EF72-4289-B596-BADCC3A1818B}" type="datetimeFigureOut">
              <a:rPr lang="it-IT" smtClean="0">
                <a:solidFill>
                  <a:prstClr val="black">
                    <a:tint val="75000"/>
                  </a:prstClr>
                </a:solidFill>
              </a:rPr>
              <a:pPr/>
              <a:t>09/10/2018</a:t>
            </a:fld>
            <a:endParaRPr lang="it-IT">
              <a:solidFill>
                <a:prstClr val="black">
                  <a:tint val="75000"/>
                </a:prstClr>
              </a:solidFill>
            </a:endParaRPr>
          </a:p>
        </p:txBody>
      </p:sp>
      <p:sp>
        <p:nvSpPr>
          <p:cNvPr id="5" name="Segnaposto piè di pagina 4">
            <a:extLst>
              <a:ext uri="{FF2B5EF4-FFF2-40B4-BE49-F238E27FC236}">
                <a16:creationId xmlns:a16="http://schemas.microsoft.com/office/drawing/2014/main" xmlns="" id="{96660B89-7394-4651-BC62-C57F7961B538}"/>
              </a:ext>
            </a:extLst>
          </p:cNvPr>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a:extLst>
              <a:ext uri="{FF2B5EF4-FFF2-40B4-BE49-F238E27FC236}">
                <a16:creationId xmlns:a16="http://schemas.microsoft.com/office/drawing/2014/main" xmlns="" id="{5527CCB9-06D4-4D68-8B36-EE3C54079FBF}"/>
              </a:ext>
            </a:extLst>
          </p:cNvPr>
          <p:cNvSpPr>
            <a:spLocks noGrp="1"/>
          </p:cNvSpPr>
          <p:nvPr>
            <p:ph type="sldNum" sz="quarter" idx="12"/>
          </p:nvPr>
        </p:nvSpPr>
        <p:spPr/>
        <p:txBody>
          <a:bodyPr/>
          <a:lstStyle/>
          <a:p>
            <a:fld id="{F29535DC-E504-442F-9B6E-D49F1A5B390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14478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59D4CDF-2826-4F8D-A2EB-D7E6AA7D17D3}" type="datetimeFigureOut">
              <a:rPr lang="it-IT" smtClean="0">
                <a:solidFill>
                  <a:prstClr val="white">
                    <a:tint val="75000"/>
                  </a:prstClr>
                </a:solidFill>
              </a:rPr>
              <a:pPr/>
              <a:t>09/10/2018</a:t>
            </a:fld>
            <a:endParaRPr lang="it-IT">
              <a:solidFill>
                <a:prstClr val="white">
                  <a:tint val="75000"/>
                </a:prstClr>
              </a:solidFill>
            </a:endParaRPr>
          </a:p>
        </p:txBody>
      </p:sp>
      <p:sp>
        <p:nvSpPr>
          <p:cNvPr id="6" name="Segnaposto piè di pagina 5"/>
          <p:cNvSpPr>
            <a:spLocks noGrp="1"/>
          </p:cNvSpPr>
          <p:nvPr>
            <p:ph type="ftr" sz="quarter" idx="11"/>
          </p:nvPr>
        </p:nvSpPr>
        <p:spPr/>
        <p:txBody>
          <a:bodyPr/>
          <a:lstStyle/>
          <a:p>
            <a:endParaRPr lang="it-IT">
              <a:solidFill>
                <a:prstClr val="white">
                  <a:tint val="75000"/>
                </a:prstClr>
              </a:solidFill>
            </a:endParaRPr>
          </a:p>
        </p:txBody>
      </p:sp>
      <p:sp>
        <p:nvSpPr>
          <p:cNvPr id="7" name="Segnaposto numero diapositiva 6"/>
          <p:cNvSpPr>
            <a:spLocks noGrp="1"/>
          </p:cNvSpPr>
          <p:nvPr>
            <p:ph type="sldNum" sz="quarter" idx="12"/>
          </p:nvPr>
        </p:nvSpPr>
        <p:spPr/>
        <p:txBody>
          <a:bodyPr/>
          <a:lstStyle/>
          <a:p>
            <a:fld id="{B756E0B9-3456-469F-B22F-0AEE5580A2F3}"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37814409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6FDE059-B7D0-4BFB-8714-5288A19041C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CD22AA3D-8B59-4A55-B5CE-415A20AD6D58}"/>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9506C262-2539-41D9-8CA6-DD43182C8A88}"/>
              </a:ext>
            </a:extLst>
          </p:cNvPr>
          <p:cNvSpPr>
            <a:spLocks noGrp="1"/>
          </p:cNvSpPr>
          <p:nvPr>
            <p:ph type="dt" sz="half" idx="10"/>
          </p:nvPr>
        </p:nvSpPr>
        <p:spPr/>
        <p:txBody>
          <a:bodyPr/>
          <a:lstStyle/>
          <a:p>
            <a:fld id="{0B9DD463-EF72-4289-B596-BADCC3A1818B}" type="datetimeFigureOut">
              <a:rPr lang="it-IT" smtClean="0">
                <a:solidFill>
                  <a:prstClr val="black">
                    <a:tint val="75000"/>
                  </a:prstClr>
                </a:solidFill>
              </a:rPr>
              <a:pPr/>
              <a:t>09/10/2018</a:t>
            </a:fld>
            <a:endParaRPr lang="it-IT">
              <a:solidFill>
                <a:prstClr val="black">
                  <a:tint val="75000"/>
                </a:prstClr>
              </a:solidFill>
            </a:endParaRPr>
          </a:p>
        </p:txBody>
      </p:sp>
      <p:sp>
        <p:nvSpPr>
          <p:cNvPr id="5" name="Segnaposto piè di pagina 4">
            <a:extLst>
              <a:ext uri="{FF2B5EF4-FFF2-40B4-BE49-F238E27FC236}">
                <a16:creationId xmlns:a16="http://schemas.microsoft.com/office/drawing/2014/main" xmlns="" id="{EF134453-584E-43A1-997F-114CA2F55976}"/>
              </a:ext>
            </a:extLst>
          </p:cNvPr>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a:extLst>
              <a:ext uri="{FF2B5EF4-FFF2-40B4-BE49-F238E27FC236}">
                <a16:creationId xmlns:a16="http://schemas.microsoft.com/office/drawing/2014/main" xmlns="" id="{DF04F257-C434-4C7A-898A-F2536022B7CA}"/>
              </a:ext>
            </a:extLst>
          </p:cNvPr>
          <p:cNvSpPr>
            <a:spLocks noGrp="1"/>
          </p:cNvSpPr>
          <p:nvPr>
            <p:ph type="sldNum" sz="quarter" idx="12"/>
          </p:nvPr>
        </p:nvSpPr>
        <p:spPr/>
        <p:txBody>
          <a:bodyPr/>
          <a:lstStyle/>
          <a:p>
            <a:fld id="{F29535DC-E504-442F-9B6E-D49F1A5B390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578273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1EA14C24-60B5-48F4-9F7D-664A9A501F97}"/>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CFDF03C1-3395-4E8F-89C0-3E88861B79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xmlns="" id="{A5973E06-3688-476E-980F-CC1500586E1C}"/>
              </a:ext>
            </a:extLst>
          </p:cNvPr>
          <p:cNvSpPr>
            <a:spLocks noGrp="1"/>
          </p:cNvSpPr>
          <p:nvPr>
            <p:ph type="dt" sz="half" idx="10"/>
          </p:nvPr>
        </p:nvSpPr>
        <p:spPr/>
        <p:txBody>
          <a:bodyPr/>
          <a:lstStyle/>
          <a:p>
            <a:fld id="{0B9DD463-EF72-4289-B596-BADCC3A1818B}" type="datetimeFigureOut">
              <a:rPr lang="it-IT" smtClean="0">
                <a:solidFill>
                  <a:prstClr val="black">
                    <a:tint val="75000"/>
                  </a:prstClr>
                </a:solidFill>
              </a:rPr>
              <a:pPr/>
              <a:t>09/10/2018</a:t>
            </a:fld>
            <a:endParaRPr lang="it-IT">
              <a:solidFill>
                <a:prstClr val="black">
                  <a:tint val="75000"/>
                </a:prstClr>
              </a:solidFill>
            </a:endParaRPr>
          </a:p>
        </p:txBody>
      </p:sp>
      <p:sp>
        <p:nvSpPr>
          <p:cNvPr id="5" name="Segnaposto piè di pagina 4">
            <a:extLst>
              <a:ext uri="{FF2B5EF4-FFF2-40B4-BE49-F238E27FC236}">
                <a16:creationId xmlns:a16="http://schemas.microsoft.com/office/drawing/2014/main" xmlns="" id="{2066D491-9D13-40AD-819E-1BFBDB94AA17}"/>
              </a:ext>
            </a:extLst>
          </p:cNvPr>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a:extLst>
              <a:ext uri="{FF2B5EF4-FFF2-40B4-BE49-F238E27FC236}">
                <a16:creationId xmlns:a16="http://schemas.microsoft.com/office/drawing/2014/main" xmlns="" id="{9E7753E9-C15A-4989-9618-A12774E8310B}"/>
              </a:ext>
            </a:extLst>
          </p:cNvPr>
          <p:cNvSpPr>
            <a:spLocks noGrp="1"/>
          </p:cNvSpPr>
          <p:nvPr>
            <p:ph type="sldNum" sz="quarter" idx="12"/>
          </p:nvPr>
        </p:nvSpPr>
        <p:spPr/>
        <p:txBody>
          <a:bodyPr/>
          <a:lstStyle/>
          <a:p>
            <a:fld id="{F29535DC-E504-442F-9B6E-D49F1A5B390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7193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6D30229-2645-4D24-A284-D77D8EEF612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C92E03E5-268D-47EB-B2FD-534948582FB8}"/>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xmlns="" id="{92B3F722-36F5-4AFB-AD37-C492965C3FCF}"/>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xmlns="" id="{80E77AAC-5C9E-4508-B85F-27DBA64E122F}"/>
              </a:ext>
            </a:extLst>
          </p:cNvPr>
          <p:cNvSpPr>
            <a:spLocks noGrp="1"/>
          </p:cNvSpPr>
          <p:nvPr>
            <p:ph type="dt" sz="half" idx="10"/>
          </p:nvPr>
        </p:nvSpPr>
        <p:spPr/>
        <p:txBody>
          <a:bodyPr/>
          <a:lstStyle/>
          <a:p>
            <a:fld id="{0B9DD463-EF72-4289-B596-BADCC3A1818B}" type="datetimeFigureOut">
              <a:rPr lang="it-IT" smtClean="0">
                <a:solidFill>
                  <a:prstClr val="black">
                    <a:tint val="75000"/>
                  </a:prstClr>
                </a:solidFill>
              </a:rPr>
              <a:pPr/>
              <a:t>09/10/2018</a:t>
            </a:fld>
            <a:endParaRPr lang="it-IT">
              <a:solidFill>
                <a:prstClr val="black">
                  <a:tint val="75000"/>
                </a:prstClr>
              </a:solidFill>
            </a:endParaRPr>
          </a:p>
        </p:txBody>
      </p:sp>
      <p:sp>
        <p:nvSpPr>
          <p:cNvPr id="6" name="Segnaposto piè di pagina 5">
            <a:extLst>
              <a:ext uri="{FF2B5EF4-FFF2-40B4-BE49-F238E27FC236}">
                <a16:creationId xmlns:a16="http://schemas.microsoft.com/office/drawing/2014/main" xmlns="" id="{C7B7F70B-368D-4BF0-A4DB-F3131039531D}"/>
              </a:ext>
            </a:extLst>
          </p:cNvPr>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a:extLst>
              <a:ext uri="{FF2B5EF4-FFF2-40B4-BE49-F238E27FC236}">
                <a16:creationId xmlns:a16="http://schemas.microsoft.com/office/drawing/2014/main" xmlns="" id="{CECAE1B2-E292-4157-B1E5-D736FBD4E52A}"/>
              </a:ext>
            </a:extLst>
          </p:cNvPr>
          <p:cNvSpPr>
            <a:spLocks noGrp="1"/>
          </p:cNvSpPr>
          <p:nvPr>
            <p:ph type="sldNum" sz="quarter" idx="12"/>
          </p:nvPr>
        </p:nvSpPr>
        <p:spPr/>
        <p:txBody>
          <a:bodyPr/>
          <a:lstStyle/>
          <a:p>
            <a:fld id="{F29535DC-E504-442F-9B6E-D49F1A5B390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388935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A80186B-5F1B-44E9-B1FD-BD31E288B50F}"/>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ECA1CC9C-FCCC-4DD6-8F40-7DB2992C5B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xmlns="" id="{6AEFFA47-16B5-4DFB-8E53-189A9F992EE0}"/>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xmlns="" id="{0EE595E0-F300-4C95-B934-2D7D0C2FE4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xmlns="" id="{0EE6D241-B9DF-4C78-86ED-47B39B69AF2C}"/>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xmlns="" id="{1A6A247F-CF52-4E27-8B05-57CF78AEC7FE}"/>
              </a:ext>
            </a:extLst>
          </p:cNvPr>
          <p:cNvSpPr>
            <a:spLocks noGrp="1"/>
          </p:cNvSpPr>
          <p:nvPr>
            <p:ph type="dt" sz="half" idx="10"/>
          </p:nvPr>
        </p:nvSpPr>
        <p:spPr/>
        <p:txBody>
          <a:bodyPr/>
          <a:lstStyle/>
          <a:p>
            <a:fld id="{0B9DD463-EF72-4289-B596-BADCC3A1818B}" type="datetimeFigureOut">
              <a:rPr lang="it-IT" smtClean="0">
                <a:solidFill>
                  <a:prstClr val="black">
                    <a:tint val="75000"/>
                  </a:prstClr>
                </a:solidFill>
              </a:rPr>
              <a:pPr/>
              <a:t>09/10/2018</a:t>
            </a:fld>
            <a:endParaRPr lang="it-IT">
              <a:solidFill>
                <a:prstClr val="black">
                  <a:tint val="75000"/>
                </a:prstClr>
              </a:solidFill>
            </a:endParaRPr>
          </a:p>
        </p:txBody>
      </p:sp>
      <p:sp>
        <p:nvSpPr>
          <p:cNvPr id="8" name="Segnaposto piè di pagina 7">
            <a:extLst>
              <a:ext uri="{FF2B5EF4-FFF2-40B4-BE49-F238E27FC236}">
                <a16:creationId xmlns:a16="http://schemas.microsoft.com/office/drawing/2014/main" xmlns="" id="{832691F5-0A06-49F6-BB76-6784CBB10832}"/>
              </a:ext>
            </a:extLst>
          </p:cNvPr>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a:extLst>
              <a:ext uri="{FF2B5EF4-FFF2-40B4-BE49-F238E27FC236}">
                <a16:creationId xmlns:a16="http://schemas.microsoft.com/office/drawing/2014/main" xmlns="" id="{44443D98-7389-4E5B-8F91-4C21E0F0DB26}"/>
              </a:ext>
            </a:extLst>
          </p:cNvPr>
          <p:cNvSpPr>
            <a:spLocks noGrp="1"/>
          </p:cNvSpPr>
          <p:nvPr>
            <p:ph type="sldNum" sz="quarter" idx="12"/>
          </p:nvPr>
        </p:nvSpPr>
        <p:spPr/>
        <p:txBody>
          <a:bodyPr/>
          <a:lstStyle/>
          <a:p>
            <a:fld id="{F29535DC-E504-442F-9B6E-D49F1A5B390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788141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C341339-34E8-41E6-B867-DE576734100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xmlns="" id="{0CA80E87-0BD1-4837-B85B-4AF132C71409}"/>
              </a:ext>
            </a:extLst>
          </p:cNvPr>
          <p:cNvSpPr>
            <a:spLocks noGrp="1"/>
          </p:cNvSpPr>
          <p:nvPr>
            <p:ph type="dt" sz="half" idx="10"/>
          </p:nvPr>
        </p:nvSpPr>
        <p:spPr/>
        <p:txBody>
          <a:bodyPr/>
          <a:lstStyle/>
          <a:p>
            <a:fld id="{0B9DD463-EF72-4289-B596-BADCC3A1818B}" type="datetimeFigureOut">
              <a:rPr lang="it-IT" smtClean="0">
                <a:solidFill>
                  <a:prstClr val="black">
                    <a:tint val="75000"/>
                  </a:prstClr>
                </a:solidFill>
              </a:rPr>
              <a:pPr/>
              <a:t>09/10/2018</a:t>
            </a:fld>
            <a:endParaRPr lang="it-IT">
              <a:solidFill>
                <a:prstClr val="black">
                  <a:tint val="75000"/>
                </a:prstClr>
              </a:solidFill>
            </a:endParaRPr>
          </a:p>
        </p:txBody>
      </p:sp>
      <p:sp>
        <p:nvSpPr>
          <p:cNvPr id="4" name="Segnaposto piè di pagina 3">
            <a:extLst>
              <a:ext uri="{FF2B5EF4-FFF2-40B4-BE49-F238E27FC236}">
                <a16:creationId xmlns:a16="http://schemas.microsoft.com/office/drawing/2014/main" xmlns="" id="{D10DB0F7-A069-43A0-9595-1FA735E5C293}"/>
              </a:ext>
            </a:extLst>
          </p:cNvPr>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a:extLst>
              <a:ext uri="{FF2B5EF4-FFF2-40B4-BE49-F238E27FC236}">
                <a16:creationId xmlns:a16="http://schemas.microsoft.com/office/drawing/2014/main" xmlns="" id="{EF9C6BC4-1435-4A13-BC85-51DAC1A3FA20}"/>
              </a:ext>
            </a:extLst>
          </p:cNvPr>
          <p:cNvSpPr>
            <a:spLocks noGrp="1"/>
          </p:cNvSpPr>
          <p:nvPr>
            <p:ph type="sldNum" sz="quarter" idx="12"/>
          </p:nvPr>
        </p:nvSpPr>
        <p:spPr/>
        <p:txBody>
          <a:bodyPr/>
          <a:lstStyle/>
          <a:p>
            <a:fld id="{F29535DC-E504-442F-9B6E-D49F1A5B390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714718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FF7EBB3E-DA89-412B-98EE-E1971638E593}"/>
              </a:ext>
            </a:extLst>
          </p:cNvPr>
          <p:cNvSpPr>
            <a:spLocks noGrp="1"/>
          </p:cNvSpPr>
          <p:nvPr>
            <p:ph type="dt" sz="half" idx="10"/>
          </p:nvPr>
        </p:nvSpPr>
        <p:spPr/>
        <p:txBody>
          <a:bodyPr/>
          <a:lstStyle/>
          <a:p>
            <a:fld id="{0B9DD463-EF72-4289-B596-BADCC3A1818B}" type="datetimeFigureOut">
              <a:rPr lang="it-IT" smtClean="0">
                <a:solidFill>
                  <a:prstClr val="black">
                    <a:tint val="75000"/>
                  </a:prstClr>
                </a:solidFill>
              </a:rPr>
              <a:pPr/>
              <a:t>09/10/2018</a:t>
            </a:fld>
            <a:endParaRPr lang="it-IT">
              <a:solidFill>
                <a:prstClr val="black">
                  <a:tint val="75000"/>
                </a:prstClr>
              </a:solidFill>
            </a:endParaRPr>
          </a:p>
        </p:txBody>
      </p:sp>
      <p:sp>
        <p:nvSpPr>
          <p:cNvPr id="3" name="Segnaposto piè di pagina 2">
            <a:extLst>
              <a:ext uri="{FF2B5EF4-FFF2-40B4-BE49-F238E27FC236}">
                <a16:creationId xmlns:a16="http://schemas.microsoft.com/office/drawing/2014/main" xmlns="" id="{33631FFC-A7A3-4771-B072-5666B2D4B3FA}"/>
              </a:ext>
            </a:extLst>
          </p:cNvPr>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a:extLst>
              <a:ext uri="{FF2B5EF4-FFF2-40B4-BE49-F238E27FC236}">
                <a16:creationId xmlns:a16="http://schemas.microsoft.com/office/drawing/2014/main" xmlns="" id="{7D252E86-52B2-4187-8090-D7B27D585C20}"/>
              </a:ext>
            </a:extLst>
          </p:cNvPr>
          <p:cNvSpPr>
            <a:spLocks noGrp="1"/>
          </p:cNvSpPr>
          <p:nvPr>
            <p:ph type="sldNum" sz="quarter" idx="12"/>
          </p:nvPr>
        </p:nvSpPr>
        <p:spPr/>
        <p:txBody>
          <a:bodyPr/>
          <a:lstStyle/>
          <a:p>
            <a:fld id="{F29535DC-E504-442F-9B6E-D49F1A5B390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519263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312C3CB-E7A5-4462-A919-AFB8C03307F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FA4EEEF4-2553-4671-9B3D-23114E0CA0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xmlns="" id="{12FC3FF2-E21E-486D-8718-5671A18711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xmlns="" id="{604DC904-0159-4512-A359-637568FEABE9}"/>
              </a:ext>
            </a:extLst>
          </p:cNvPr>
          <p:cNvSpPr>
            <a:spLocks noGrp="1"/>
          </p:cNvSpPr>
          <p:nvPr>
            <p:ph type="dt" sz="half" idx="10"/>
          </p:nvPr>
        </p:nvSpPr>
        <p:spPr/>
        <p:txBody>
          <a:bodyPr/>
          <a:lstStyle/>
          <a:p>
            <a:fld id="{0B9DD463-EF72-4289-B596-BADCC3A1818B}" type="datetimeFigureOut">
              <a:rPr lang="it-IT" smtClean="0">
                <a:solidFill>
                  <a:prstClr val="black">
                    <a:tint val="75000"/>
                  </a:prstClr>
                </a:solidFill>
              </a:rPr>
              <a:pPr/>
              <a:t>09/10/2018</a:t>
            </a:fld>
            <a:endParaRPr lang="it-IT">
              <a:solidFill>
                <a:prstClr val="black">
                  <a:tint val="75000"/>
                </a:prstClr>
              </a:solidFill>
            </a:endParaRPr>
          </a:p>
        </p:txBody>
      </p:sp>
      <p:sp>
        <p:nvSpPr>
          <p:cNvPr id="6" name="Segnaposto piè di pagina 5">
            <a:extLst>
              <a:ext uri="{FF2B5EF4-FFF2-40B4-BE49-F238E27FC236}">
                <a16:creationId xmlns:a16="http://schemas.microsoft.com/office/drawing/2014/main" xmlns="" id="{B1109371-F4E1-4064-B48A-795068277338}"/>
              </a:ext>
            </a:extLst>
          </p:cNvPr>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a:extLst>
              <a:ext uri="{FF2B5EF4-FFF2-40B4-BE49-F238E27FC236}">
                <a16:creationId xmlns:a16="http://schemas.microsoft.com/office/drawing/2014/main" xmlns="" id="{03C7294B-D495-4FA5-A4BB-133811D915EA}"/>
              </a:ext>
            </a:extLst>
          </p:cNvPr>
          <p:cNvSpPr>
            <a:spLocks noGrp="1"/>
          </p:cNvSpPr>
          <p:nvPr>
            <p:ph type="sldNum" sz="quarter" idx="12"/>
          </p:nvPr>
        </p:nvSpPr>
        <p:spPr/>
        <p:txBody>
          <a:bodyPr/>
          <a:lstStyle/>
          <a:p>
            <a:fld id="{F29535DC-E504-442F-9B6E-D49F1A5B390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266188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385A34D-C5A6-40C2-9674-DD4A2E470BC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xmlns="" id="{1CDE7F00-9450-4CB5-A51F-105BF15459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xmlns="" id="{D8712856-3E87-49F2-9EC4-72F44FF14D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xmlns="" id="{C4B5F424-5C60-4941-BE9E-3AF04345943E}"/>
              </a:ext>
            </a:extLst>
          </p:cNvPr>
          <p:cNvSpPr>
            <a:spLocks noGrp="1"/>
          </p:cNvSpPr>
          <p:nvPr>
            <p:ph type="dt" sz="half" idx="10"/>
          </p:nvPr>
        </p:nvSpPr>
        <p:spPr/>
        <p:txBody>
          <a:bodyPr/>
          <a:lstStyle/>
          <a:p>
            <a:fld id="{0B9DD463-EF72-4289-B596-BADCC3A1818B}" type="datetimeFigureOut">
              <a:rPr lang="it-IT" smtClean="0">
                <a:solidFill>
                  <a:prstClr val="black">
                    <a:tint val="75000"/>
                  </a:prstClr>
                </a:solidFill>
              </a:rPr>
              <a:pPr/>
              <a:t>09/10/2018</a:t>
            </a:fld>
            <a:endParaRPr lang="it-IT">
              <a:solidFill>
                <a:prstClr val="black">
                  <a:tint val="75000"/>
                </a:prstClr>
              </a:solidFill>
            </a:endParaRPr>
          </a:p>
        </p:txBody>
      </p:sp>
      <p:sp>
        <p:nvSpPr>
          <p:cNvPr id="6" name="Segnaposto piè di pagina 5">
            <a:extLst>
              <a:ext uri="{FF2B5EF4-FFF2-40B4-BE49-F238E27FC236}">
                <a16:creationId xmlns:a16="http://schemas.microsoft.com/office/drawing/2014/main" xmlns="" id="{3E153BFB-1261-4F55-8655-2CB4E4754A86}"/>
              </a:ext>
            </a:extLst>
          </p:cNvPr>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a:extLst>
              <a:ext uri="{FF2B5EF4-FFF2-40B4-BE49-F238E27FC236}">
                <a16:creationId xmlns:a16="http://schemas.microsoft.com/office/drawing/2014/main" xmlns="" id="{3C2970E7-8692-4DEF-81D7-DA133DA026AC}"/>
              </a:ext>
            </a:extLst>
          </p:cNvPr>
          <p:cNvSpPr>
            <a:spLocks noGrp="1"/>
          </p:cNvSpPr>
          <p:nvPr>
            <p:ph type="sldNum" sz="quarter" idx="12"/>
          </p:nvPr>
        </p:nvSpPr>
        <p:spPr/>
        <p:txBody>
          <a:bodyPr/>
          <a:lstStyle/>
          <a:p>
            <a:fld id="{F29535DC-E504-442F-9B6E-D49F1A5B390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847799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34723F1-8BA3-4327-A481-CC27F7617121}"/>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xmlns="" id="{34CD436D-4474-47CB-9955-99BDA5FC3E63}"/>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CFE7720E-6A3A-425F-AA7D-2DF8359CBB37}"/>
              </a:ext>
            </a:extLst>
          </p:cNvPr>
          <p:cNvSpPr>
            <a:spLocks noGrp="1"/>
          </p:cNvSpPr>
          <p:nvPr>
            <p:ph type="dt" sz="half" idx="10"/>
          </p:nvPr>
        </p:nvSpPr>
        <p:spPr/>
        <p:txBody>
          <a:bodyPr/>
          <a:lstStyle/>
          <a:p>
            <a:fld id="{0B9DD463-EF72-4289-B596-BADCC3A1818B}" type="datetimeFigureOut">
              <a:rPr lang="it-IT" smtClean="0">
                <a:solidFill>
                  <a:prstClr val="black">
                    <a:tint val="75000"/>
                  </a:prstClr>
                </a:solidFill>
              </a:rPr>
              <a:pPr/>
              <a:t>09/10/2018</a:t>
            </a:fld>
            <a:endParaRPr lang="it-IT">
              <a:solidFill>
                <a:prstClr val="black">
                  <a:tint val="75000"/>
                </a:prstClr>
              </a:solidFill>
            </a:endParaRPr>
          </a:p>
        </p:txBody>
      </p:sp>
      <p:sp>
        <p:nvSpPr>
          <p:cNvPr id="5" name="Segnaposto piè di pagina 4">
            <a:extLst>
              <a:ext uri="{FF2B5EF4-FFF2-40B4-BE49-F238E27FC236}">
                <a16:creationId xmlns:a16="http://schemas.microsoft.com/office/drawing/2014/main" xmlns="" id="{2BE56755-4E2B-4F44-8C59-1D9B9DFEB76D}"/>
              </a:ext>
            </a:extLst>
          </p:cNvPr>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a:extLst>
              <a:ext uri="{FF2B5EF4-FFF2-40B4-BE49-F238E27FC236}">
                <a16:creationId xmlns:a16="http://schemas.microsoft.com/office/drawing/2014/main" xmlns="" id="{5A9AEA0A-170F-46A4-B6FB-042F971729F3}"/>
              </a:ext>
            </a:extLst>
          </p:cNvPr>
          <p:cNvSpPr>
            <a:spLocks noGrp="1"/>
          </p:cNvSpPr>
          <p:nvPr>
            <p:ph type="sldNum" sz="quarter" idx="12"/>
          </p:nvPr>
        </p:nvSpPr>
        <p:spPr/>
        <p:txBody>
          <a:bodyPr/>
          <a:lstStyle/>
          <a:p>
            <a:fld id="{F29535DC-E504-442F-9B6E-D49F1A5B390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692991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xmlns="" id="{FF297898-5F67-4941-A887-89FC1CC84D6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xmlns="" id="{484E656C-2E93-4B5C-AA2C-2B6290EE605B}"/>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217ED385-32FF-4225-B715-15DE36F392DC}"/>
              </a:ext>
            </a:extLst>
          </p:cNvPr>
          <p:cNvSpPr>
            <a:spLocks noGrp="1"/>
          </p:cNvSpPr>
          <p:nvPr>
            <p:ph type="dt" sz="half" idx="10"/>
          </p:nvPr>
        </p:nvSpPr>
        <p:spPr/>
        <p:txBody>
          <a:bodyPr/>
          <a:lstStyle/>
          <a:p>
            <a:fld id="{0B9DD463-EF72-4289-B596-BADCC3A1818B}" type="datetimeFigureOut">
              <a:rPr lang="it-IT" smtClean="0">
                <a:solidFill>
                  <a:prstClr val="black">
                    <a:tint val="75000"/>
                  </a:prstClr>
                </a:solidFill>
              </a:rPr>
              <a:pPr/>
              <a:t>09/10/2018</a:t>
            </a:fld>
            <a:endParaRPr lang="it-IT">
              <a:solidFill>
                <a:prstClr val="black">
                  <a:tint val="75000"/>
                </a:prstClr>
              </a:solidFill>
            </a:endParaRPr>
          </a:p>
        </p:txBody>
      </p:sp>
      <p:sp>
        <p:nvSpPr>
          <p:cNvPr id="5" name="Segnaposto piè di pagina 4">
            <a:extLst>
              <a:ext uri="{FF2B5EF4-FFF2-40B4-BE49-F238E27FC236}">
                <a16:creationId xmlns:a16="http://schemas.microsoft.com/office/drawing/2014/main" xmlns="" id="{1E182CE1-F64F-400F-9817-975B94C1FA97}"/>
              </a:ext>
            </a:extLst>
          </p:cNvPr>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a:extLst>
              <a:ext uri="{FF2B5EF4-FFF2-40B4-BE49-F238E27FC236}">
                <a16:creationId xmlns:a16="http://schemas.microsoft.com/office/drawing/2014/main" xmlns="" id="{D8009594-234C-4F11-9930-5538017E4A73}"/>
              </a:ext>
            </a:extLst>
          </p:cNvPr>
          <p:cNvSpPr>
            <a:spLocks noGrp="1"/>
          </p:cNvSpPr>
          <p:nvPr>
            <p:ph type="sldNum" sz="quarter" idx="12"/>
          </p:nvPr>
        </p:nvSpPr>
        <p:spPr/>
        <p:txBody>
          <a:bodyPr/>
          <a:lstStyle/>
          <a:p>
            <a:fld id="{F29535DC-E504-442F-9B6E-D49F1A5B390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17025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9D4CDF-2826-4F8D-A2EB-D7E6AA7D17D3}" type="datetimeFigureOut">
              <a:rPr lang="it-IT" smtClean="0">
                <a:solidFill>
                  <a:prstClr val="white">
                    <a:tint val="75000"/>
                  </a:prstClr>
                </a:solidFill>
              </a:rPr>
              <a:pPr/>
              <a:t>09/10/2018</a:t>
            </a:fld>
            <a:endParaRPr lang="it-IT">
              <a:solidFill>
                <a:prstClr val="white">
                  <a:tint val="75000"/>
                </a:prstClr>
              </a:solidFill>
            </a:endParaRPr>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white">
                  <a:tint val="75000"/>
                </a:prstClr>
              </a:solidFill>
            </a:endParaRPr>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56E0B9-3456-469F-B22F-0AEE5580A2F3}"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180140633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56DDD89-7E25-49D4-ADFE-41E3731E324E}" type="datetimeFigureOut">
              <a:rPr lang="it-IT" smtClean="0">
                <a:solidFill>
                  <a:prstClr val="black">
                    <a:tint val="75000"/>
                  </a:prstClr>
                </a:solidFill>
              </a:rPr>
              <a:pPr defTabSz="457200"/>
              <a:t>09/10/2018</a:t>
            </a:fld>
            <a:endParaRPr lang="it-IT">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it-IT">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A7955F9E-1C8A-4415-B998-D71317B85204}" type="slidenum">
              <a:rPr lang="it-IT" smtClean="0">
                <a:solidFill>
                  <a:prstClr val="black">
                    <a:tint val="75000"/>
                  </a:prstClr>
                </a:solidFill>
              </a:rPr>
              <a:pPr defTabSz="457200"/>
              <a:t>‹N›</a:t>
            </a:fld>
            <a:endParaRPr lang="it-IT">
              <a:solidFill>
                <a:prstClr val="black">
                  <a:tint val="75000"/>
                </a:prstClr>
              </a:solidFill>
            </a:endParaRPr>
          </a:p>
        </p:txBody>
      </p:sp>
    </p:spTree>
    <p:extLst>
      <p:ext uri="{BB962C8B-B14F-4D97-AF65-F5344CB8AC3E}">
        <p14:creationId xmlns:p14="http://schemas.microsoft.com/office/powerpoint/2010/main" val="27736838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188E35-4C91-45C1-9BEE-F0A64D69DA77}" type="datetimeFigureOut">
              <a:rPr lang="it-IT" smtClean="0">
                <a:solidFill>
                  <a:prstClr val="black">
                    <a:tint val="75000"/>
                  </a:prstClr>
                </a:solidFill>
              </a:rPr>
              <a:pPr/>
              <a:t>09/10/2018</a:t>
            </a:fld>
            <a:endParaRPr lang="it-IT">
              <a:solidFill>
                <a:prstClr val="black">
                  <a:tint val="75000"/>
                </a:prstClr>
              </a:solidFill>
            </a:endParaRPr>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D2578F-5D96-492D-9A42-61A0B261812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402739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de-DE"/>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138501016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de-DE"/>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067407540"/>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de-DE"/>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2298567143"/>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de-DE"/>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497512439"/>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de-DE"/>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de-DE"/>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E9C963-0F82-4F97-B71E-DE8047DCE719}" type="datetimeFigureOut">
              <a:rPr lang="de-DE" smtClean="0">
                <a:solidFill>
                  <a:prstClr val="black">
                    <a:tint val="75000"/>
                  </a:prstClr>
                </a:solidFill>
              </a:rPr>
              <a:pPr/>
              <a:t>09.10.2018</a:t>
            </a:fld>
            <a:endParaRPr lang="de-DE">
              <a:solidFill>
                <a:prstClr val="black">
                  <a:tint val="75000"/>
                </a:prstClr>
              </a:solidFill>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A5B38F-4E21-4CB4-9567-A6D5145133A6}" type="slidenum">
              <a:rPr lang="de-DE" smtClean="0">
                <a:solidFill>
                  <a:prstClr val="black">
                    <a:tint val="75000"/>
                  </a:prstClr>
                </a:solidFill>
              </a:rPr>
              <a:pPr/>
              <a:t>‹N›</a:t>
            </a:fld>
            <a:endParaRPr lang="de-DE">
              <a:solidFill>
                <a:prstClr val="black">
                  <a:tint val="75000"/>
                </a:prstClr>
              </a:solidFill>
            </a:endParaRPr>
          </a:p>
        </p:txBody>
      </p:sp>
    </p:spTree>
    <p:extLst>
      <p:ext uri="{BB962C8B-B14F-4D97-AF65-F5344CB8AC3E}">
        <p14:creationId xmlns:p14="http://schemas.microsoft.com/office/powerpoint/2010/main" val="3761013021"/>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xmlns="" id="{91C2E220-4D78-461D-90F8-4592A50B5E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96A32418-48B1-453C-91B8-7F53A00CEC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8BB3F168-6A72-40D8-A6E7-B4E66E3671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9DD463-EF72-4289-B596-BADCC3A1818B}" type="datetimeFigureOut">
              <a:rPr lang="it-IT" smtClean="0">
                <a:solidFill>
                  <a:prstClr val="black">
                    <a:tint val="75000"/>
                  </a:prstClr>
                </a:solidFill>
              </a:rPr>
              <a:pPr/>
              <a:t>09/10/2018</a:t>
            </a:fld>
            <a:endParaRPr lang="it-IT">
              <a:solidFill>
                <a:prstClr val="black">
                  <a:tint val="75000"/>
                </a:prstClr>
              </a:solidFill>
            </a:endParaRPr>
          </a:p>
        </p:txBody>
      </p:sp>
      <p:sp>
        <p:nvSpPr>
          <p:cNvPr id="5" name="Segnaposto piè di pagina 4">
            <a:extLst>
              <a:ext uri="{FF2B5EF4-FFF2-40B4-BE49-F238E27FC236}">
                <a16:creationId xmlns:a16="http://schemas.microsoft.com/office/drawing/2014/main" xmlns="" id="{EDC743C4-96EB-4881-8754-6D773CB858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a:extLst>
              <a:ext uri="{FF2B5EF4-FFF2-40B4-BE49-F238E27FC236}">
                <a16:creationId xmlns:a16="http://schemas.microsoft.com/office/drawing/2014/main" xmlns="" id="{BC667B98-56D3-4E4D-B139-8E73B0C383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9535DC-E504-442F-9B6E-D49F1A5B390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90853606"/>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gif"/><Relationship Id="rId1" Type="http://schemas.openxmlformats.org/officeDocument/2006/relationships/slideLayout" Target="../slideLayouts/slideLayout3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46.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57.xml"/><Relationship Id="rId6" Type="http://schemas.openxmlformats.org/officeDocument/2006/relationships/chart" Target="../charts/chart2.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5.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9.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9.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0.xml"/></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7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jpg"/><Relationship Id="rId1" Type="http://schemas.openxmlformats.org/officeDocument/2006/relationships/slideLayout" Target="../slideLayouts/slideLayout18.xml"/><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24.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C:\Users\Roberta\Desktop\MEDICINA\Emergenze CV\EPA\logo.gif"/>
          <p:cNvPicPr>
            <a:picLocks noChangeAspect="1" noChangeArrowheads="1"/>
          </p:cNvPicPr>
          <p:nvPr/>
        </p:nvPicPr>
        <p:blipFill>
          <a:blip r:embed="rId2" cstate="print"/>
          <a:srcRect/>
          <a:stretch>
            <a:fillRect/>
          </a:stretch>
        </p:blipFill>
        <p:spPr bwMode="auto">
          <a:xfrm>
            <a:off x="5519936" y="1343185"/>
            <a:ext cx="1008112" cy="1019381"/>
          </a:xfrm>
          <a:prstGeom prst="rect">
            <a:avLst/>
          </a:prstGeom>
          <a:noFill/>
          <a:ln w="9525">
            <a:noFill/>
            <a:miter lim="800000"/>
            <a:headEnd/>
            <a:tailEnd/>
          </a:ln>
        </p:spPr>
      </p:pic>
      <p:sp>
        <p:nvSpPr>
          <p:cNvPr id="5" name="AutoShape 2" descr="http://www.sanleucio.it/sanleucio-1.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dirty="0">
              <a:solidFill>
                <a:prstClr val="black"/>
              </a:solidFill>
            </a:endParaRPr>
          </a:p>
        </p:txBody>
      </p:sp>
      <p:sp>
        <p:nvSpPr>
          <p:cNvPr id="6" name="AutoShape 4" descr="http://www.sanleucio.it/sanleucio-1.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dirty="0">
              <a:solidFill>
                <a:prstClr val="black"/>
              </a:solidFill>
            </a:endParaRPr>
          </a:p>
        </p:txBody>
      </p:sp>
      <p:sp>
        <p:nvSpPr>
          <p:cNvPr id="7" name="AutoShape 6" descr="http://www.sanleucio.it/sanleucio-1.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dirty="0">
              <a:solidFill>
                <a:prstClr val="black"/>
              </a:solidFill>
            </a:endParaRPr>
          </a:p>
        </p:txBody>
      </p:sp>
      <p:sp>
        <p:nvSpPr>
          <p:cNvPr id="8" name="AutoShape 8" descr="http://www.sanleucio.it/sanleucio-1.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dirty="0">
              <a:solidFill>
                <a:prstClr val="black"/>
              </a:solidFill>
            </a:endParaRPr>
          </a:p>
        </p:txBody>
      </p:sp>
      <p:sp>
        <p:nvSpPr>
          <p:cNvPr id="9" name="AutoShape 11" descr="http://www.fondoambiente.it/upload/oggetti/Belvedere_di_S.Leucio.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dirty="0">
              <a:solidFill>
                <a:prstClr val="black"/>
              </a:solidFill>
            </a:endParaRPr>
          </a:p>
        </p:txBody>
      </p:sp>
      <p:pic>
        <p:nvPicPr>
          <p:cNvPr id="10" name="Picture 7"/>
          <p:cNvPicPr>
            <a:picLocks noChangeAspect="1" noChangeArrowheads="1"/>
          </p:cNvPicPr>
          <p:nvPr/>
        </p:nvPicPr>
        <p:blipFill>
          <a:blip r:embed="rId3" cstate="print"/>
          <a:srcRect/>
          <a:stretch>
            <a:fillRect/>
          </a:stretch>
        </p:blipFill>
        <p:spPr bwMode="auto">
          <a:xfrm>
            <a:off x="2783632" y="1"/>
            <a:ext cx="6624736" cy="563563"/>
          </a:xfrm>
          <a:prstGeom prst="rect">
            <a:avLst/>
          </a:prstGeom>
          <a:noFill/>
          <a:ln w="9525">
            <a:noFill/>
            <a:miter lim="800000"/>
            <a:headEnd/>
            <a:tailEnd/>
          </a:ln>
        </p:spPr>
      </p:pic>
      <p:sp>
        <p:nvSpPr>
          <p:cNvPr id="11" name="Rectangle 8"/>
          <p:cNvSpPr>
            <a:spLocks noChangeArrowheads="1"/>
          </p:cNvSpPr>
          <p:nvPr/>
        </p:nvSpPr>
        <p:spPr bwMode="auto">
          <a:xfrm>
            <a:off x="1521204" y="816968"/>
            <a:ext cx="9184053" cy="307777"/>
          </a:xfrm>
          <a:prstGeom prst="rect">
            <a:avLst/>
          </a:prstGeom>
          <a:noFill/>
          <a:ln w="9525">
            <a:noFill/>
            <a:miter lim="800000"/>
            <a:headEnd/>
            <a:tailEnd/>
          </a:ln>
        </p:spPr>
        <p:txBody>
          <a:bodyPr wrap="none">
            <a:spAutoFit/>
          </a:bodyPr>
          <a:lstStyle/>
          <a:p>
            <a:pPr algn="ctr" fontAlgn="base">
              <a:spcBef>
                <a:spcPct val="0"/>
              </a:spcBef>
              <a:spcAft>
                <a:spcPct val="0"/>
              </a:spcAft>
            </a:pPr>
            <a:r>
              <a:rPr lang="it-IT" sz="1400" dirty="0">
                <a:solidFill>
                  <a:prstClr val="white"/>
                </a:solidFill>
                <a:latin typeface="Copperplate Gothic Bold" pitchFamily="34" charset="0"/>
                <a:cs typeface="Arial" pitchFamily="34" charset="0"/>
              </a:rPr>
              <a:t>Azienda Ospedaliera Universitaria S. Giovanni di Dio e </a:t>
            </a:r>
            <a:r>
              <a:rPr lang="it-IT" sz="1400" dirty="0" err="1">
                <a:solidFill>
                  <a:prstClr val="white"/>
                </a:solidFill>
                <a:latin typeface="Copperplate Gothic Bold" pitchFamily="34" charset="0"/>
                <a:cs typeface="Arial" pitchFamily="34" charset="0"/>
              </a:rPr>
              <a:t>Ruggi</a:t>
            </a:r>
            <a:r>
              <a:rPr lang="it-IT" sz="1400" dirty="0">
                <a:solidFill>
                  <a:prstClr val="white"/>
                </a:solidFill>
                <a:latin typeface="Copperplate Gothic Bold" pitchFamily="34" charset="0"/>
                <a:cs typeface="Arial" pitchFamily="34" charset="0"/>
              </a:rPr>
              <a:t> d’Aragona – Salerno ( </a:t>
            </a:r>
            <a:r>
              <a:rPr lang="en-US" sz="1400" dirty="0">
                <a:solidFill>
                  <a:prstClr val="white"/>
                </a:solidFill>
                <a:latin typeface="Copperplate Gothic Bold" pitchFamily="34" charset="0"/>
                <a:cs typeface="Arial" pitchFamily="34" charset="0"/>
              </a:rPr>
              <a:t>Italy </a:t>
            </a:r>
            <a:r>
              <a:rPr lang="it-IT" sz="1400" dirty="0">
                <a:solidFill>
                  <a:prstClr val="white"/>
                </a:solidFill>
                <a:latin typeface="Copperplate Gothic Bold" pitchFamily="34" charset="0"/>
                <a:cs typeface="Arial" pitchFamily="34" charset="0"/>
              </a:rPr>
              <a:t>)</a:t>
            </a:r>
          </a:p>
        </p:txBody>
      </p:sp>
      <p:pic>
        <p:nvPicPr>
          <p:cNvPr id="12" name="Picture 2"/>
          <p:cNvPicPr>
            <a:picLocks noChangeAspect="1" noChangeArrowheads="1"/>
          </p:cNvPicPr>
          <p:nvPr/>
        </p:nvPicPr>
        <p:blipFill>
          <a:blip r:embed="rId4" cstate="print"/>
          <a:srcRect/>
          <a:stretch>
            <a:fillRect/>
          </a:stretch>
        </p:blipFill>
        <p:spPr bwMode="auto">
          <a:xfrm>
            <a:off x="1517204" y="0"/>
            <a:ext cx="618356" cy="764704"/>
          </a:xfrm>
          <a:prstGeom prst="rect">
            <a:avLst/>
          </a:prstGeom>
          <a:noFill/>
          <a:ln w="9525">
            <a:noFill/>
            <a:miter lim="800000"/>
            <a:headEnd/>
            <a:tailEnd/>
          </a:ln>
        </p:spPr>
      </p:pic>
      <p:sp>
        <p:nvSpPr>
          <p:cNvPr id="24" name="Rettangolo 23"/>
          <p:cNvSpPr/>
          <p:nvPr/>
        </p:nvSpPr>
        <p:spPr>
          <a:xfrm>
            <a:off x="2783632" y="2564904"/>
            <a:ext cx="6624736" cy="1754326"/>
          </a:xfrm>
          <a:prstGeom prst="rect">
            <a:avLst/>
          </a:prstGeom>
        </p:spPr>
        <p:txBody>
          <a:bodyPr wrap="square">
            <a:spAutoFit/>
          </a:bodyPr>
          <a:lstStyle/>
          <a:p>
            <a:pPr algn="ctr" fontAlgn="base">
              <a:spcBef>
                <a:spcPct val="0"/>
              </a:spcBef>
              <a:spcAft>
                <a:spcPct val="0"/>
              </a:spcAft>
            </a:pPr>
            <a:r>
              <a:rPr lang="it-IT" b="1" dirty="0">
                <a:solidFill>
                  <a:prstClr val="white"/>
                </a:solidFill>
                <a:cs typeface="Arial" charset="0"/>
              </a:rPr>
              <a:t>Cattedra di Malattie dell’Apparato Cardiovascolare</a:t>
            </a:r>
          </a:p>
          <a:p>
            <a:pPr algn="ctr" fontAlgn="base">
              <a:spcBef>
                <a:spcPct val="0"/>
              </a:spcBef>
              <a:spcAft>
                <a:spcPct val="0"/>
              </a:spcAft>
            </a:pPr>
            <a:r>
              <a:rPr lang="it-IT" b="1" dirty="0">
                <a:solidFill>
                  <a:prstClr val="white"/>
                </a:solidFill>
                <a:cs typeface="Arial" charset="0"/>
              </a:rPr>
              <a:t>Dipartimento di Medicina, Chirurgia, Odontoiatria</a:t>
            </a:r>
          </a:p>
          <a:p>
            <a:pPr algn="ctr" fontAlgn="base">
              <a:spcBef>
                <a:spcPct val="0"/>
              </a:spcBef>
              <a:spcAft>
                <a:spcPct val="0"/>
              </a:spcAft>
            </a:pPr>
            <a:r>
              <a:rPr lang="it-IT" b="1" dirty="0">
                <a:solidFill>
                  <a:prstClr val="white"/>
                </a:solidFill>
                <a:cs typeface="Arial" charset="0"/>
              </a:rPr>
              <a:t>Scuola Medica Salernitana</a:t>
            </a:r>
          </a:p>
          <a:p>
            <a:pPr algn="ctr" fontAlgn="base">
              <a:spcBef>
                <a:spcPct val="0"/>
              </a:spcBef>
              <a:spcAft>
                <a:spcPct val="0"/>
              </a:spcAft>
            </a:pPr>
            <a:r>
              <a:rPr lang="it-IT" b="1" dirty="0">
                <a:solidFill>
                  <a:prstClr val="white"/>
                </a:solidFill>
                <a:cs typeface="Arial" charset="0"/>
              </a:rPr>
              <a:t>UNIVERSITÀ DEGLI STUDI </a:t>
            </a:r>
            <a:r>
              <a:rPr lang="it-IT" b="1" dirty="0" err="1">
                <a:solidFill>
                  <a:prstClr val="white"/>
                </a:solidFill>
                <a:cs typeface="Arial" charset="0"/>
              </a:rPr>
              <a:t>DI</a:t>
            </a:r>
            <a:r>
              <a:rPr lang="it-IT" b="1" dirty="0">
                <a:solidFill>
                  <a:prstClr val="white"/>
                </a:solidFill>
                <a:cs typeface="Arial" charset="0"/>
              </a:rPr>
              <a:t> SALERNO</a:t>
            </a:r>
          </a:p>
          <a:p>
            <a:pPr algn="ctr" fontAlgn="base">
              <a:spcBef>
                <a:spcPct val="0"/>
              </a:spcBef>
              <a:spcAft>
                <a:spcPct val="0"/>
              </a:spcAft>
            </a:pPr>
            <a:endParaRPr lang="it-IT" dirty="0">
              <a:solidFill>
                <a:prstClr val="white"/>
              </a:solidFill>
              <a:cs typeface="Arial" charset="0"/>
            </a:endParaRPr>
          </a:p>
          <a:p>
            <a:pPr algn="ctr" fontAlgn="base">
              <a:spcBef>
                <a:spcPct val="0"/>
              </a:spcBef>
              <a:spcAft>
                <a:spcPct val="0"/>
              </a:spcAft>
            </a:pPr>
            <a:r>
              <a:rPr lang="it-IT" b="1" dirty="0">
                <a:solidFill>
                  <a:prstClr val="white"/>
                </a:solidFill>
                <a:cs typeface="Arial" charset="0"/>
              </a:rPr>
              <a:t> </a:t>
            </a:r>
          </a:p>
        </p:txBody>
      </p:sp>
      <p:sp>
        <p:nvSpPr>
          <p:cNvPr id="14" name="Rettangolo 13"/>
          <p:cNvSpPr/>
          <p:nvPr/>
        </p:nvSpPr>
        <p:spPr>
          <a:xfrm>
            <a:off x="2063552" y="3933056"/>
            <a:ext cx="7992888"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smtClean="0">
                <a:solidFill>
                  <a:srgbClr val="FFC000"/>
                </a:solidFill>
              </a:rPr>
              <a:t>La rivascolarizzazione coronarica nel grande anziano</a:t>
            </a:r>
            <a:endParaRPr lang="it-IT" sz="2800" b="1" dirty="0">
              <a:solidFill>
                <a:srgbClr val="FFC000"/>
              </a:solidFill>
            </a:endParaRPr>
          </a:p>
        </p:txBody>
      </p:sp>
      <p:sp>
        <p:nvSpPr>
          <p:cNvPr id="15" name="CasellaDiTesto 14"/>
          <p:cNvSpPr txBox="1"/>
          <p:nvPr/>
        </p:nvSpPr>
        <p:spPr>
          <a:xfrm>
            <a:off x="4367808" y="5949281"/>
            <a:ext cx="5472608" cy="461665"/>
          </a:xfrm>
          <a:prstGeom prst="rect">
            <a:avLst/>
          </a:prstGeom>
          <a:noFill/>
        </p:spPr>
        <p:txBody>
          <a:bodyPr wrap="square" rtlCol="0">
            <a:spAutoFit/>
          </a:bodyPr>
          <a:lstStyle/>
          <a:p>
            <a:r>
              <a:rPr lang="it-IT" sz="2400" b="1" dirty="0">
                <a:solidFill>
                  <a:srgbClr val="FF0000"/>
                </a:solidFill>
              </a:rPr>
              <a:t>Prof. Federico Piscione</a:t>
            </a:r>
          </a:p>
        </p:txBody>
      </p:sp>
      <p:pic>
        <p:nvPicPr>
          <p:cNvPr id="2" name="Immagin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0416" y="1459798"/>
            <a:ext cx="1556760" cy="1480820"/>
          </a:xfrm>
          <a:prstGeom prst="rect">
            <a:avLst/>
          </a:prstGeom>
        </p:spPr>
      </p:pic>
    </p:spTree>
    <p:extLst>
      <p:ext uri="{BB962C8B-B14F-4D97-AF65-F5344CB8AC3E}">
        <p14:creationId xmlns:p14="http://schemas.microsoft.com/office/powerpoint/2010/main" val="7136322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 name="Gruppo 2047"/>
          <p:cNvGrpSpPr/>
          <p:nvPr/>
        </p:nvGrpSpPr>
        <p:grpSpPr>
          <a:xfrm>
            <a:off x="4884824" y="3998"/>
            <a:ext cx="6292513" cy="1484082"/>
            <a:chOff x="4884824" y="3998"/>
            <a:chExt cx="6292513" cy="1484082"/>
          </a:xfrm>
        </p:grpSpPr>
        <p:pic>
          <p:nvPicPr>
            <p:cNvPr id="2052" name="Picture 4" descr="Risultati immagini per vasp ass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4824" y="64666"/>
              <a:ext cx="1937081" cy="1423414"/>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uppo 27"/>
            <p:cNvGrpSpPr/>
            <p:nvPr/>
          </p:nvGrpSpPr>
          <p:grpSpPr>
            <a:xfrm>
              <a:off x="6629391" y="3998"/>
              <a:ext cx="4547946" cy="1187190"/>
              <a:chOff x="6629391" y="3998"/>
              <a:chExt cx="4547946" cy="1187190"/>
            </a:xfrm>
          </p:grpSpPr>
          <p:sp>
            <p:nvSpPr>
              <p:cNvPr id="7" name="Parentesi quadra aperta 6"/>
              <p:cNvSpPr/>
              <p:nvPr/>
            </p:nvSpPr>
            <p:spPr>
              <a:xfrm>
                <a:off x="8868235" y="171062"/>
                <a:ext cx="359983" cy="844106"/>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solidFill>
                    <a:prstClr val="black"/>
                  </a:solidFill>
                </a:endParaRPr>
              </a:p>
            </p:txBody>
          </p:sp>
          <p:sp>
            <p:nvSpPr>
              <p:cNvPr id="10" name="CasellaDiTesto 9"/>
              <p:cNvSpPr txBox="1"/>
              <p:nvPr/>
            </p:nvSpPr>
            <p:spPr>
              <a:xfrm>
                <a:off x="6629391" y="363354"/>
                <a:ext cx="2598828" cy="489695"/>
              </a:xfrm>
              <a:prstGeom prst="rect">
                <a:avLst/>
              </a:prstGeom>
              <a:solidFill>
                <a:schemeClr val="bg1"/>
              </a:solidFill>
            </p:spPr>
            <p:txBody>
              <a:bodyPr wrap="square" rtlCol="0">
                <a:spAutoFit/>
              </a:bodyPr>
              <a:lstStyle/>
              <a:p>
                <a:pPr algn="ctr"/>
                <a:r>
                  <a:rPr lang="de-DE" sz="1600" b="1" dirty="0" err="1" smtClean="0">
                    <a:solidFill>
                      <a:prstClr val="black"/>
                    </a:solidFill>
                  </a:rPr>
                  <a:t>Platelet</a:t>
                </a:r>
                <a:r>
                  <a:rPr lang="de-DE" sz="1600" b="1" dirty="0" smtClean="0">
                    <a:solidFill>
                      <a:prstClr val="black"/>
                    </a:solidFill>
                  </a:rPr>
                  <a:t> </a:t>
                </a:r>
                <a:r>
                  <a:rPr lang="de-DE" sz="1600" b="1" dirty="0" err="1" smtClean="0">
                    <a:solidFill>
                      <a:prstClr val="black"/>
                    </a:solidFill>
                  </a:rPr>
                  <a:t>Reactivity</a:t>
                </a:r>
                <a:r>
                  <a:rPr lang="de-DE" sz="1600" b="1" dirty="0" smtClean="0">
                    <a:solidFill>
                      <a:prstClr val="black"/>
                    </a:solidFill>
                  </a:rPr>
                  <a:t> Index (PRI)</a:t>
                </a:r>
              </a:p>
            </p:txBody>
          </p:sp>
          <p:sp>
            <p:nvSpPr>
              <p:cNvPr id="11" name="CasellaDiTesto 10"/>
              <p:cNvSpPr txBox="1"/>
              <p:nvPr/>
            </p:nvSpPr>
            <p:spPr>
              <a:xfrm>
                <a:off x="9284365" y="907680"/>
                <a:ext cx="1892972" cy="283508"/>
              </a:xfrm>
              <a:prstGeom prst="rect">
                <a:avLst/>
              </a:prstGeom>
              <a:noFill/>
            </p:spPr>
            <p:txBody>
              <a:bodyPr wrap="square" rtlCol="0">
                <a:spAutoFit/>
              </a:bodyPr>
              <a:lstStyle/>
              <a:p>
                <a:r>
                  <a:rPr lang="de-DE" sz="1600" b="1" dirty="0" smtClean="0">
                    <a:solidFill>
                      <a:prstClr val="black"/>
                    </a:solidFill>
                  </a:rPr>
                  <a:t>≤ 50% --&gt; </a:t>
                </a:r>
                <a:r>
                  <a:rPr lang="de-DE" sz="1600" b="1" dirty="0" err="1" smtClean="0">
                    <a:solidFill>
                      <a:prstClr val="black"/>
                    </a:solidFill>
                  </a:rPr>
                  <a:t>no</a:t>
                </a:r>
                <a:r>
                  <a:rPr lang="de-DE" sz="1600" b="1" dirty="0" smtClean="0">
                    <a:solidFill>
                      <a:prstClr val="black"/>
                    </a:solidFill>
                  </a:rPr>
                  <a:t> HPR</a:t>
                </a:r>
              </a:p>
            </p:txBody>
          </p:sp>
          <p:sp>
            <p:nvSpPr>
              <p:cNvPr id="12" name="CasellaDiTesto 11"/>
              <p:cNvSpPr txBox="1"/>
              <p:nvPr/>
            </p:nvSpPr>
            <p:spPr>
              <a:xfrm>
                <a:off x="9280352" y="3998"/>
                <a:ext cx="1584000" cy="283508"/>
              </a:xfrm>
              <a:prstGeom prst="rect">
                <a:avLst/>
              </a:prstGeom>
              <a:noFill/>
            </p:spPr>
            <p:txBody>
              <a:bodyPr wrap="square" rtlCol="0">
                <a:spAutoFit/>
              </a:bodyPr>
              <a:lstStyle/>
              <a:p>
                <a:r>
                  <a:rPr lang="de-DE" sz="1600" b="1" dirty="0" smtClean="0">
                    <a:solidFill>
                      <a:prstClr val="black"/>
                    </a:solidFill>
                  </a:rPr>
                  <a:t>&gt; 50% --&gt; HPR</a:t>
                </a:r>
              </a:p>
            </p:txBody>
          </p:sp>
        </p:grpSp>
      </p:grpSp>
      <p:grpSp>
        <p:nvGrpSpPr>
          <p:cNvPr id="22" name="Gruppo 21"/>
          <p:cNvGrpSpPr/>
          <p:nvPr/>
        </p:nvGrpSpPr>
        <p:grpSpPr>
          <a:xfrm>
            <a:off x="4674874" y="1637639"/>
            <a:ext cx="3718232" cy="986874"/>
            <a:chOff x="5534513" y="2088224"/>
            <a:chExt cx="4741504" cy="1462514"/>
          </a:xfrm>
        </p:grpSpPr>
        <p:pic>
          <p:nvPicPr>
            <p:cNvPr id="2054" name="Picture 6" descr="Immagine correlat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58" t="5655" r="25591" b="6679"/>
            <a:stretch/>
          </p:blipFill>
          <p:spPr bwMode="auto">
            <a:xfrm>
              <a:off x="5827823" y="2088224"/>
              <a:ext cx="576000" cy="1023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magine correlat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58" t="5655" r="25591" b="6679"/>
            <a:stretch/>
          </p:blipFill>
          <p:spPr bwMode="auto">
            <a:xfrm>
              <a:off x="7430209" y="2088224"/>
              <a:ext cx="576000" cy="1023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magine correlat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58" t="5655" r="25591" b="6679"/>
            <a:stretch/>
          </p:blipFill>
          <p:spPr bwMode="auto">
            <a:xfrm>
              <a:off x="9162000" y="2088224"/>
              <a:ext cx="576000" cy="1023000"/>
            </a:xfrm>
            <a:prstGeom prst="rect">
              <a:avLst/>
            </a:prstGeom>
            <a:noFill/>
            <a:extLst>
              <a:ext uri="{909E8E84-426E-40DD-AFC4-6F175D3DCCD1}">
                <a14:hiddenFill xmlns:a14="http://schemas.microsoft.com/office/drawing/2010/main">
                  <a:solidFill>
                    <a:srgbClr val="FFFFFF"/>
                  </a:solidFill>
                </a14:hiddenFill>
              </a:ext>
            </a:extLst>
          </p:spPr>
        </p:pic>
        <p:sp>
          <p:nvSpPr>
            <p:cNvPr id="15" name="Freccia circolare in giù 14"/>
            <p:cNvSpPr/>
            <p:nvPr/>
          </p:nvSpPr>
          <p:spPr>
            <a:xfrm>
              <a:off x="6403824" y="2177715"/>
              <a:ext cx="1027223" cy="42200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solidFill>
                  <a:prstClr val="black"/>
                </a:solidFill>
              </a:endParaRPr>
            </a:p>
          </p:txBody>
        </p:sp>
        <p:sp>
          <p:nvSpPr>
            <p:cNvPr id="18" name="Freccia circolare in giù 17"/>
            <p:cNvSpPr/>
            <p:nvPr/>
          </p:nvSpPr>
          <p:spPr>
            <a:xfrm>
              <a:off x="8114156" y="2185734"/>
              <a:ext cx="1027223" cy="42200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solidFill>
                  <a:prstClr val="black"/>
                </a:solidFill>
              </a:endParaRPr>
            </a:p>
          </p:txBody>
        </p:sp>
        <p:sp>
          <p:nvSpPr>
            <p:cNvPr id="19" name="CasellaDiTesto 18"/>
            <p:cNvSpPr txBox="1"/>
            <p:nvPr/>
          </p:nvSpPr>
          <p:spPr>
            <a:xfrm>
              <a:off x="5534513" y="3140233"/>
              <a:ext cx="1584000" cy="410503"/>
            </a:xfrm>
            <a:prstGeom prst="rect">
              <a:avLst/>
            </a:prstGeom>
            <a:noFill/>
          </p:spPr>
          <p:txBody>
            <a:bodyPr wrap="square" rtlCol="0">
              <a:spAutoFit/>
            </a:bodyPr>
            <a:lstStyle/>
            <a:p>
              <a:pPr algn="ctr"/>
              <a:r>
                <a:rPr lang="de-DE" sz="1200" b="1" dirty="0" smtClean="0">
                  <a:solidFill>
                    <a:prstClr val="black"/>
                  </a:solidFill>
                </a:rPr>
                <a:t>Baseline</a:t>
              </a:r>
            </a:p>
          </p:txBody>
        </p:sp>
        <p:sp>
          <p:nvSpPr>
            <p:cNvPr id="20" name="CasellaDiTesto 19"/>
            <p:cNvSpPr txBox="1"/>
            <p:nvPr/>
          </p:nvSpPr>
          <p:spPr>
            <a:xfrm>
              <a:off x="6815884" y="3140235"/>
              <a:ext cx="2149532" cy="410503"/>
            </a:xfrm>
            <a:prstGeom prst="rect">
              <a:avLst/>
            </a:prstGeom>
            <a:noFill/>
          </p:spPr>
          <p:txBody>
            <a:bodyPr wrap="square" rtlCol="0">
              <a:spAutoFit/>
            </a:bodyPr>
            <a:lstStyle/>
            <a:p>
              <a:pPr algn="ctr"/>
              <a:r>
                <a:rPr lang="de-DE" sz="1200" b="1" dirty="0" smtClean="0">
                  <a:solidFill>
                    <a:prstClr val="black"/>
                  </a:solidFill>
                </a:rPr>
                <a:t>At </a:t>
              </a:r>
              <a:r>
                <a:rPr lang="de-DE" sz="1200" b="1" dirty="0" err="1" smtClean="0">
                  <a:solidFill>
                    <a:prstClr val="black"/>
                  </a:solidFill>
                </a:rPr>
                <a:t>discharge</a:t>
              </a:r>
              <a:endParaRPr lang="de-DE" sz="1200" b="1" dirty="0" smtClean="0">
                <a:solidFill>
                  <a:prstClr val="black"/>
                </a:solidFill>
              </a:endParaRPr>
            </a:p>
          </p:txBody>
        </p:sp>
        <p:sp>
          <p:nvSpPr>
            <p:cNvPr id="21" name="CasellaDiTesto 20"/>
            <p:cNvSpPr txBox="1"/>
            <p:nvPr/>
          </p:nvSpPr>
          <p:spPr>
            <a:xfrm>
              <a:off x="8806982" y="3111225"/>
              <a:ext cx="1469035" cy="410503"/>
            </a:xfrm>
            <a:prstGeom prst="rect">
              <a:avLst/>
            </a:prstGeom>
            <a:noFill/>
          </p:spPr>
          <p:txBody>
            <a:bodyPr wrap="square" rtlCol="0">
              <a:spAutoFit/>
            </a:bodyPr>
            <a:lstStyle/>
            <a:p>
              <a:pPr algn="ctr"/>
              <a:r>
                <a:rPr lang="de-DE" sz="1200" b="1" dirty="0" smtClean="0">
                  <a:solidFill>
                    <a:prstClr val="black"/>
                  </a:solidFill>
                </a:rPr>
                <a:t>At 1 </a:t>
              </a:r>
              <a:r>
                <a:rPr lang="de-DE" sz="1200" b="1" dirty="0" err="1" smtClean="0">
                  <a:solidFill>
                    <a:prstClr val="black"/>
                  </a:solidFill>
                </a:rPr>
                <a:t>month</a:t>
              </a:r>
              <a:endParaRPr lang="de-DE" sz="1200" b="1" dirty="0" smtClean="0">
                <a:solidFill>
                  <a:prstClr val="black"/>
                </a:solidFill>
              </a:endParaRPr>
            </a:p>
          </p:txBody>
        </p:sp>
      </p:grpSp>
      <p:pic>
        <p:nvPicPr>
          <p:cNvPr id="23" name="Immagine 22"/>
          <p:cNvPicPr>
            <a:picLocks noChangeAspect="1"/>
          </p:cNvPicPr>
          <p:nvPr/>
        </p:nvPicPr>
        <p:blipFill rotWithShape="1">
          <a:blip r:embed="rId4"/>
          <a:srcRect l="26492" t="20326" r="47784" b="7857"/>
          <a:stretch/>
        </p:blipFill>
        <p:spPr>
          <a:xfrm>
            <a:off x="4881293" y="2615182"/>
            <a:ext cx="3496195" cy="4172071"/>
          </a:xfrm>
          <a:prstGeom prst="rect">
            <a:avLst/>
          </a:prstGeom>
        </p:spPr>
      </p:pic>
      <p:grpSp>
        <p:nvGrpSpPr>
          <p:cNvPr id="6" name="Gruppo 5"/>
          <p:cNvGrpSpPr/>
          <p:nvPr/>
        </p:nvGrpSpPr>
        <p:grpSpPr>
          <a:xfrm>
            <a:off x="8377488" y="1449942"/>
            <a:ext cx="3490991" cy="5326851"/>
            <a:chOff x="8377488" y="1449942"/>
            <a:chExt cx="3490991" cy="5326851"/>
          </a:xfrm>
        </p:grpSpPr>
        <p:pic>
          <p:nvPicPr>
            <p:cNvPr id="24" name="Immagine 23"/>
            <p:cNvPicPr>
              <a:picLocks noChangeAspect="1"/>
            </p:cNvPicPr>
            <p:nvPr/>
          </p:nvPicPr>
          <p:blipFill rotWithShape="1">
            <a:blip r:embed="rId5"/>
            <a:srcRect l="26799" t="25964" r="53596" b="34573"/>
            <a:stretch/>
          </p:blipFill>
          <p:spPr>
            <a:xfrm>
              <a:off x="8769361" y="3918391"/>
              <a:ext cx="2805021" cy="2858402"/>
            </a:xfrm>
            <a:prstGeom prst="rect">
              <a:avLst/>
            </a:prstGeom>
          </p:spPr>
        </p:pic>
        <p:pic>
          <p:nvPicPr>
            <p:cNvPr id="26" name="Immagine 25"/>
            <p:cNvPicPr>
              <a:picLocks noChangeAspect="1"/>
            </p:cNvPicPr>
            <p:nvPr/>
          </p:nvPicPr>
          <p:blipFill rotWithShape="1">
            <a:blip r:embed="rId6"/>
            <a:srcRect l="48501" t="57594" r="22947" b="7202"/>
            <a:stretch/>
          </p:blipFill>
          <p:spPr>
            <a:xfrm>
              <a:off x="8377488" y="1449942"/>
              <a:ext cx="3490991" cy="2468448"/>
            </a:xfrm>
            <a:prstGeom prst="rect">
              <a:avLst/>
            </a:prstGeom>
          </p:spPr>
        </p:pic>
      </p:grpSp>
      <p:sp>
        <p:nvSpPr>
          <p:cNvPr id="32" name="Rettangolo 31"/>
          <p:cNvSpPr/>
          <p:nvPr/>
        </p:nvSpPr>
        <p:spPr>
          <a:xfrm>
            <a:off x="8900707" y="6334625"/>
            <a:ext cx="2520000" cy="14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nvGrpSpPr>
          <p:cNvPr id="2049" name="Gruppo 2048"/>
          <p:cNvGrpSpPr/>
          <p:nvPr/>
        </p:nvGrpSpPr>
        <p:grpSpPr>
          <a:xfrm>
            <a:off x="54147" y="96253"/>
            <a:ext cx="4830677" cy="6732883"/>
            <a:chOff x="54147" y="96253"/>
            <a:chExt cx="4830677" cy="6732883"/>
          </a:xfrm>
        </p:grpSpPr>
        <p:pic>
          <p:nvPicPr>
            <p:cNvPr id="3" name="Immagine 2"/>
            <p:cNvPicPr>
              <a:picLocks noChangeAspect="1"/>
            </p:cNvPicPr>
            <p:nvPr/>
          </p:nvPicPr>
          <p:blipFill rotWithShape="1">
            <a:blip r:embed="rId7"/>
            <a:srcRect l="36337" t="19473" r="33004" b="4561"/>
            <a:stretch/>
          </p:blipFill>
          <p:spPr>
            <a:xfrm>
              <a:off x="54147" y="96253"/>
              <a:ext cx="4830677" cy="6732883"/>
            </a:xfrm>
            <a:prstGeom prst="rect">
              <a:avLst/>
            </a:prstGeom>
          </p:spPr>
        </p:pic>
        <p:grpSp>
          <p:nvGrpSpPr>
            <p:cNvPr id="5" name="Gruppo 4"/>
            <p:cNvGrpSpPr/>
            <p:nvPr/>
          </p:nvGrpSpPr>
          <p:grpSpPr>
            <a:xfrm>
              <a:off x="382984" y="4927492"/>
              <a:ext cx="4165067" cy="514183"/>
              <a:chOff x="382984" y="4927492"/>
              <a:chExt cx="4165067" cy="514183"/>
            </a:xfrm>
          </p:grpSpPr>
          <p:cxnSp>
            <p:nvCxnSpPr>
              <p:cNvPr id="4" name="Connettore 1 3"/>
              <p:cNvCxnSpPr/>
              <p:nvPr/>
            </p:nvCxnSpPr>
            <p:spPr>
              <a:xfrm>
                <a:off x="1868557" y="4927492"/>
                <a:ext cx="26280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382984" y="5310475"/>
                <a:ext cx="21600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a:off x="3063901" y="5192532"/>
                <a:ext cx="14760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Connettore 1 32"/>
              <p:cNvCxnSpPr/>
              <p:nvPr/>
            </p:nvCxnSpPr>
            <p:spPr>
              <a:xfrm>
                <a:off x="2604051" y="5313128"/>
                <a:ext cx="1944000"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Connettore 1 33"/>
              <p:cNvCxnSpPr/>
              <p:nvPr/>
            </p:nvCxnSpPr>
            <p:spPr>
              <a:xfrm>
                <a:off x="394917" y="5441675"/>
                <a:ext cx="1476000"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30" name="Rettangolo 29"/>
          <p:cNvSpPr/>
          <p:nvPr/>
        </p:nvSpPr>
        <p:spPr>
          <a:xfrm>
            <a:off x="8902839" y="6587490"/>
            <a:ext cx="2520000" cy="144000"/>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nvGrpSpPr>
          <p:cNvPr id="16" name="Gruppo 15"/>
          <p:cNvGrpSpPr/>
          <p:nvPr/>
        </p:nvGrpSpPr>
        <p:grpSpPr>
          <a:xfrm>
            <a:off x="5054600" y="4976244"/>
            <a:ext cx="3238500" cy="582764"/>
            <a:chOff x="5054600" y="4968293"/>
            <a:chExt cx="3238500" cy="582764"/>
          </a:xfrm>
        </p:grpSpPr>
        <p:sp>
          <p:nvSpPr>
            <p:cNvPr id="25" name="Rettangolo 24"/>
            <p:cNvSpPr/>
            <p:nvPr/>
          </p:nvSpPr>
          <p:spPr>
            <a:xfrm>
              <a:off x="5054600" y="4968293"/>
              <a:ext cx="3238500" cy="101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cxnSp>
          <p:nvCxnSpPr>
            <p:cNvPr id="14" name="Connettore 1 13"/>
            <p:cNvCxnSpPr/>
            <p:nvPr/>
          </p:nvCxnSpPr>
          <p:spPr>
            <a:xfrm>
              <a:off x="5054600" y="5069893"/>
              <a:ext cx="0" cy="4811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 name="Gruppo 16"/>
          <p:cNvGrpSpPr/>
          <p:nvPr/>
        </p:nvGrpSpPr>
        <p:grpSpPr>
          <a:xfrm>
            <a:off x="5054600" y="5943600"/>
            <a:ext cx="3238500" cy="585746"/>
            <a:chOff x="5054600" y="5943600"/>
            <a:chExt cx="3238500" cy="585746"/>
          </a:xfrm>
        </p:grpSpPr>
        <p:sp>
          <p:nvSpPr>
            <p:cNvPr id="29" name="Rettangolo 28"/>
            <p:cNvSpPr/>
            <p:nvPr/>
          </p:nvSpPr>
          <p:spPr>
            <a:xfrm>
              <a:off x="5054600" y="5943600"/>
              <a:ext cx="3238500" cy="101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cxnSp>
          <p:nvCxnSpPr>
            <p:cNvPr id="35" name="Connettore 1 34"/>
            <p:cNvCxnSpPr/>
            <p:nvPr/>
          </p:nvCxnSpPr>
          <p:spPr>
            <a:xfrm>
              <a:off x="5055928" y="6048182"/>
              <a:ext cx="0" cy="4811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7417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
                                        </p:tgtEl>
                                        <p:attrNameLst>
                                          <p:attrName>style.visibility</p:attrName>
                                        </p:attrNameLst>
                                      </p:cBhvr>
                                      <p:to>
                                        <p:strVal val="visible"/>
                                      </p:to>
                                    </p:set>
                                    <p:animEffect transition="in" filter="fade">
                                      <p:cBhvr>
                                        <p:cTn id="7" dur="500"/>
                                        <p:tgtEl>
                                          <p:spTgt spid="20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075546" y="0"/>
            <a:ext cx="11274457" cy="461665"/>
          </a:xfrm>
          <a:prstGeom prst="rect">
            <a:avLst/>
          </a:prstGeom>
        </p:spPr>
        <p:txBody>
          <a:bodyPr wrap="square">
            <a:spAutoFit/>
          </a:bodyPr>
          <a:lstStyle/>
          <a:p>
            <a:r>
              <a:rPr lang="en-US" sz="2400" b="1" dirty="0" smtClean="0">
                <a:solidFill>
                  <a:srgbClr val="002060"/>
                </a:solidFill>
              </a:rPr>
              <a:t>HPR and clinical outcome in elderly vs non-elderly patients</a:t>
            </a:r>
            <a:endParaRPr lang="it-IT" sz="2400" b="1" dirty="0">
              <a:solidFill>
                <a:srgbClr val="002060"/>
              </a:solidFill>
            </a:endParaRPr>
          </a:p>
        </p:txBody>
      </p:sp>
      <p:grpSp>
        <p:nvGrpSpPr>
          <p:cNvPr id="8" name="Gruppo 7"/>
          <p:cNvGrpSpPr/>
          <p:nvPr/>
        </p:nvGrpSpPr>
        <p:grpSpPr>
          <a:xfrm>
            <a:off x="2508651" y="674157"/>
            <a:ext cx="5944872" cy="2978608"/>
            <a:chOff x="6026551" y="775245"/>
            <a:chExt cx="5944872" cy="2978608"/>
          </a:xfrm>
        </p:grpSpPr>
        <p:pic>
          <p:nvPicPr>
            <p:cNvPr id="2" name="Immagine 1"/>
            <p:cNvPicPr>
              <a:picLocks noChangeAspect="1"/>
            </p:cNvPicPr>
            <p:nvPr/>
          </p:nvPicPr>
          <p:blipFill rotWithShape="1">
            <a:blip r:embed="rId3"/>
            <a:srcRect l="44102" t="26491" r="3793" b="15848"/>
            <a:stretch/>
          </p:blipFill>
          <p:spPr>
            <a:xfrm>
              <a:off x="6026551" y="775245"/>
              <a:ext cx="5944872" cy="2978608"/>
            </a:xfrm>
            <a:prstGeom prst="rect">
              <a:avLst/>
            </a:prstGeom>
          </p:spPr>
        </p:pic>
        <p:sp>
          <p:nvSpPr>
            <p:cNvPr id="6" name="Rettangolo 5"/>
            <p:cNvSpPr/>
            <p:nvPr/>
          </p:nvSpPr>
          <p:spPr>
            <a:xfrm>
              <a:off x="6112042" y="775245"/>
              <a:ext cx="228600" cy="1872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7" name="Rettangolo 6"/>
            <p:cNvSpPr/>
            <p:nvPr/>
          </p:nvSpPr>
          <p:spPr>
            <a:xfrm>
              <a:off x="9260305" y="783264"/>
              <a:ext cx="228600" cy="1872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grpSp>
        <p:nvGrpSpPr>
          <p:cNvPr id="5" name="Gruppo 4"/>
          <p:cNvGrpSpPr/>
          <p:nvPr/>
        </p:nvGrpSpPr>
        <p:grpSpPr>
          <a:xfrm>
            <a:off x="2508651" y="3755013"/>
            <a:ext cx="6107946" cy="2930194"/>
            <a:chOff x="6019893" y="3769089"/>
            <a:chExt cx="6107946" cy="2930194"/>
          </a:xfrm>
        </p:grpSpPr>
        <p:pic>
          <p:nvPicPr>
            <p:cNvPr id="9" name="Immagine 8"/>
            <p:cNvPicPr>
              <a:picLocks noChangeAspect="1"/>
            </p:cNvPicPr>
            <p:nvPr/>
          </p:nvPicPr>
          <p:blipFill rotWithShape="1">
            <a:blip r:embed="rId4"/>
            <a:srcRect l="43586" t="26667" r="27213" b="18129"/>
            <a:stretch/>
          </p:blipFill>
          <p:spPr>
            <a:xfrm>
              <a:off x="6019893" y="3769089"/>
              <a:ext cx="3117449" cy="2904428"/>
            </a:xfrm>
            <a:prstGeom prst="rect">
              <a:avLst/>
            </a:prstGeom>
          </p:spPr>
        </p:pic>
        <p:pic>
          <p:nvPicPr>
            <p:cNvPr id="10" name="Immagine 9"/>
            <p:cNvPicPr>
              <a:picLocks noChangeAspect="1"/>
            </p:cNvPicPr>
            <p:nvPr/>
          </p:nvPicPr>
          <p:blipFill rotWithShape="1">
            <a:blip r:embed="rId4"/>
            <a:srcRect l="74503" t="26667" r="3783" b="18129"/>
            <a:stretch/>
          </p:blipFill>
          <p:spPr>
            <a:xfrm>
              <a:off x="9137342" y="3828122"/>
              <a:ext cx="2990497" cy="2871161"/>
            </a:xfrm>
            <a:prstGeom prst="rect">
              <a:avLst/>
            </a:prstGeom>
          </p:spPr>
        </p:pic>
      </p:grpSp>
      <p:sp>
        <p:nvSpPr>
          <p:cNvPr id="11" name="Rettangolo 10"/>
          <p:cNvSpPr/>
          <p:nvPr/>
        </p:nvSpPr>
        <p:spPr>
          <a:xfrm>
            <a:off x="7954723" y="6559843"/>
            <a:ext cx="4118435" cy="253916"/>
          </a:xfrm>
          <a:prstGeom prst="rect">
            <a:avLst/>
          </a:prstGeom>
        </p:spPr>
        <p:txBody>
          <a:bodyPr wrap="none">
            <a:spAutoFit/>
          </a:bodyPr>
          <a:lstStyle/>
          <a:p>
            <a:r>
              <a:rPr lang="en-US" sz="1050" dirty="0" smtClean="0">
                <a:latin typeface="Roboto"/>
              </a:rPr>
              <a:t>De Rosa et al. International </a:t>
            </a:r>
            <a:r>
              <a:rPr lang="en-US" sz="1050" dirty="0">
                <a:latin typeface="Roboto"/>
              </a:rPr>
              <a:t>Journal of Cardiology </a:t>
            </a:r>
            <a:r>
              <a:rPr lang="en-US" sz="1050" dirty="0" smtClean="0">
                <a:latin typeface="Roboto"/>
              </a:rPr>
              <a:t>2018;259:20-25</a:t>
            </a:r>
            <a:endParaRPr lang="it-IT" sz="1050" dirty="0"/>
          </a:p>
        </p:txBody>
      </p:sp>
    </p:spTree>
    <p:extLst>
      <p:ext uri="{BB962C8B-B14F-4D97-AF65-F5344CB8AC3E}">
        <p14:creationId xmlns:p14="http://schemas.microsoft.com/office/powerpoint/2010/main" val="101406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asellaDiTesto 63"/>
          <p:cNvSpPr txBox="1"/>
          <p:nvPr/>
        </p:nvSpPr>
        <p:spPr>
          <a:xfrm>
            <a:off x="6569765" y="878525"/>
            <a:ext cx="5622235" cy="261610"/>
          </a:xfrm>
          <a:prstGeom prst="rect">
            <a:avLst/>
          </a:prstGeom>
          <a:noFill/>
        </p:spPr>
        <p:txBody>
          <a:bodyPr wrap="square" rtlCol="0">
            <a:spAutoFit/>
          </a:bodyPr>
          <a:lstStyle/>
          <a:p>
            <a:pPr algn="ctr"/>
            <a:r>
              <a:rPr lang="it-IT" sz="1100" b="1" dirty="0" smtClean="0">
                <a:solidFill>
                  <a:prstClr val="black"/>
                </a:solidFill>
                <a:latin typeface="Arial"/>
                <a:cs typeface="Arial"/>
              </a:rPr>
              <a:t>B) </a:t>
            </a:r>
            <a:r>
              <a:rPr lang="it-IT" sz="1100" b="1" dirty="0" err="1" smtClean="0">
                <a:solidFill>
                  <a:prstClr val="black"/>
                </a:solidFill>
                <a:latin typeface="Arial"/>
                <a:cs typeface="Arial"/>
              </a:rPr>
              <a:t>Risk</a:t>
            </a:r>
            <a:r>
              <a:rPr lang="it-IT" sz="1100" b="1" dirty="0" smtClean="0">
                <a:solidFill>
                  <a:prstClr val="black"/>
                </a:solidFill>
                <a:latin typeface="Arial"/>
                <a:cs typeface="Arial"/>
              </a:rPr>
              <a:t> of MACE </a:t>
            </a:r>
            <a:r>
              <a:rPr lang="it-IT" sz="1100" b="1" dirty="0" err="1" smtClean="0">
                <a:solidFill>
                  <a:prstClr val="black"/>
                </a:solidFill>
                <a:latin typeface="Arial"/>
                <a:cs typeface="Arial"/>
              </a:rPr>
              <a:t>between</a:t>
            </a:r>
            <a:r>
              <a:rPr lang="it-IT" sz="1100" b="1" dirty="0" smtClean="0">
                <a:solidFill>
                  <a:prstClr val="black"/>
                </a:solidFill>
                <a:latin typeface="Arial"/>
                <a:cs typeface="Arial"/>
              </a:rPr>
              <a:t> 30 </a:t>
            </a:r>
            <a:r>
              <a:rPr lang="it-IT" sz="1100" b="1" dirty="0" err="1" smtClean="0">
                <a:solidFill>
                  <a:prstClr val="black"/>
                </a:solidFill>
                <a:latin typeface="Arial"/>
                <a:cs typeface="Arial"/>
              </a:rPr>
              <a:t>days</a:t>
            </a:r>
            <a:r>
              <a:rPr lang="it-IT" sz="1100" b="1" dirty="0" smtClean="0">
                <a:solidFill>
                  <a:prstClr val="black"/>
                </a:solidFill>
                <a:latin typeface="Arial"/>
                <a:cs typeface="Arial"/>
              </a:rPr>
              <a:t> and 1 </a:t>
            </a:r>
            <a:r>
              <a:rPr lang="it-IT" sz="1100" b="1" dirty="0" err="1" smtClean="0">
                <a:solidFill>
                  <a:prstClr val="black"/>
                </a:solidFill>
                <a:latin typeface="Arial"/>
                <a:cs typeface="Arial"/>
              </a:rPr>
              <a:t>year</a:t>
            </a:r>
            <a:r>
              <a:rPr lang="it-IT" sz="1100" b="1" dirty="0" smtClean="0">
                <a:solidFill>
                  <a:prstClr val="black"/>
                </a:solidFill>
                <a:latin typeface="Arial"/>
                <a:cs typeface="Arial"/>
              </a:rPr>
              <a:t> </a:t>
            </a:r>
            <a:r>
              <a:rPr lang="it-IT" sz="1100" b="1" dirty="0" err="1" smtClean="0">
                <a:solidFill>
                  <a:prstClr val="black"/>
                </a:solidFill>
                <a:latin typeface="Arial"/>
                <a:cs typeface="Arial"/>
              </a:rPr>
              <a:t>according</a:t>
            </a:r>
            <a:r>
              <a:rPr lang="it-IT" sz="1100" b="1" dirty="0" smtClean="0">
                <a:solidFill>
                  <a:prstClr val="black"/>
                </a:solidFill>
                <a:latin typeface="Arial"/>
                <a:cs typeface="Arial"/>
              </a:rPr>
              <a:t> to HPR </a:t>
            </a:r>
            <a:r>
              <a:rPr lang="it-IT" sz="1100" b="1" dirty="0" err="1" smtClean="0">
                <a:solidFill>
                  <a:prstClr val="black"/>
                </a:solidFill>
                <a:latin typeface="Arial"/>
                <a:cs typeface="Arial"/>
              </a:rPr>
              <a:t>at</a:t>
            </a:r>
            <a:r>
              <a:rPr lang="it-IT" sz="1100" b="1" dirty="0" smtClean="0">
                <a:solidFill>
                  <a:prstClr val="black"/>
                </a:solidFill>
                <a:latin typeface="Arial"/>
                <a:cs typeface="Arial"/>
              </a:rPr>
              <a:t> 1 </a:t>
            </a:r>
            <a:r>
              <a:rPr lang="it-IT" sz="1100" b="1" dirty="0" err="1" smtClean="0">
                <a:solidFill>
                  <a:prstClr val="black"/>
                </a:solidFill>
                <a:latin typeface="Arial"/>
                <a:cs typeface="Arial"/>
              </a:rPr>
              <a:t>month</a:t>
            </a:r>
            <a:r>
              <a:rPr lang="it-IT" sz="1100" b="1" dirty="0" smtClean="0">
                <a:solidFill>
                  <a:prstClr val="black"/>
                </a:solidFill>
                <a:latin typeface="Arial"/>
                <a:cs typeface="Arial"/>
              </a:rPr>
              <a:t>.</a:t>
            </a:r>
            <a:endParaRPr lang="it-IT" sz="1100" b="1" dirty="0">
              <a:solidFill>
                <a:prstClr val="black"/>
              </a:solidFill>
              <a:latin typeface="Arial"/>
              <a:cs typeface="Arial"/>
            </a:endParaRPr>
          </a:p>
        </p:txBody>
      </p:sp>
      <p:sp>
        <p:nvSpPr>
          <p:cNvPr id="67" name="CasellaDiTesto 66"/>
          <p:cNvSpPr txBox="1"/>
          <p:nvPr/>
        </p:nvSpPr>
        <p:spPr>
          <a:xfrm>
            <a:off x="82845" y="891779"/>
            <a:ext cx="5622235" cy="261610"/>
          </a:xfrm>
          <a:prstGeom prst="rect">
            <a:avLst/>
          </a:prstGeom>
          <a:noFill/>
        </p:spPr>
        <p:txBody>
          <a:bodyPr wrap="square" rtlCol="0">
            <a:spAutoFit/>
          </a:bodyPr>
          <a:lstStyle/>
          <a:p>
            <a:pPr algn="ctr"/>
            <a:r>
              <a:rPr lang="it-IT" sz="1100" b="1" dirty="0">
                <a:solidFill>
                  <a:prstClr val="black"/>
                </a:solidFill>
                <a:latin typeface="Arial"/>
                <a:cs typeface="Arial"/>
              </a:rPr>
              <a:t>A</a:t>
            </a:r>
            <a:r>
              <a:rPr lang="it-IT" sz="1100" b="1" dirty="0" smtClean="0">
                <a:solidFill>
                  <a:prstClr val="black"/>
                </a:solidFill>
                <a:latin typeface="Arial"/>
                <a:cs typeface="Arial"/>
              </a:rPr>
              <a:t>) </a:t>
            </a:r>
            <a:r>
              <a:rPr lang="it-IT" sz="1100" b="1" dirty="0" err="1" smtClean="0">
                <a:solidFill>
                  <a:prstClr val="black"/>
                </a:solidFill>
                <a:latin typeface="Arial"/>
                <a:cs typeface="Arial"/>
              </a:rPr>
              <a:t>Risk</a:t>
            </a:r>
            <a:r>
              <a:rPr lang="it-IT" sz="1100" b="1" dirty="0" smtClean="0">
                <a:solidFill>
                  <a:prstClr val="black"/>
                </a:solidFill>
                <a:latin typeface="Arial"/>
                <a:cs typeface="Arial"/>
              </a:rPr>
              <a:t> of MACE </a:t>
            </a:r>
            <a:r>
              <a:rPr lang="it-IT" sz="1100" b="1" dirty="0" err="1" smtClean="0">
                <a:solidFill>
                  <a:prstClr val="black"/>
                </a:solidFill>
                <a:latin typeface="Arial"/>
                <a:cs typeface="Arial"/>
              </a:rPr>
              <a:t>between</a:t>
            </a:r>
            <a:r>
              <a:rPr lang="it-IT" sz="1100" b="1" dirty="0" smtClean="0">
                <a:solidFill>
                  <a:prstClr val="black"/>
                </a:solidFill>
                <a:latin typeface="Arial"/>
                <a:cs typeface="Arial"/>
              </a:rPr>
              <a:t> </a:t>
            </a:r>
            <a:r>
              <a:rPr lang="it-IT" sz="1100" b="1" dirty="0" err="1" smtClean="0">
                <a:solidFill>
                  <a:prstClr val="black"/>
                </a:solidFill>
                <a:latin typeface="Arial"/>
                <a:cs typeface="Arial"/>
              </a:rPr>
              <a:t>discharge</a:t>
            </a:r>
            <a:r>
              <a:rPr lang="it-IT" sz="1100" b="1" dirty="0" smtClean="0">
                <a:solidFill>
                  <a:prstClr val="black"/>
                </a:solidFill>
                <a:latin typeface="Arial"/>
                <a:cs typeface="Arial"/>
              </a:rPr>
              <a:t> and 1 </a:t>
            </a:r>
            <a:r>
              <a:rPr lang="it-IT" sz="1100" b="1" dirty="0" err="1" smtClean="0">
                <a:solidFill>
                  <a:prstClr val="black"/>
                </a:solidFill>
                <a:latin typeface="Arial"/>
                <a:cs typeface="Arial"/>
              </a:rPr>
              <a:t>year</a:t>
            </a:r>
            <a:r>
              <a:rPr lang="it-IT" sz="1100" b="1" dirty="0" smtClean="0">
                <a:solidFill>
                  <a:prstClr val="black"/>
                </a:solidFill>
                <a:latin typeface="Arial"/>
                <a:cs typeface="Arial"/>
              </a:rPr>
              <a:t> </a:t>
            </a:r>
            <a:r>
              <a:rPr lang="it-IT" sz="1100" b="1" dirty="0" err="1" smtClean="0">
                <a:solidFill>
                  <a:prstClr val="black"/>
                </a:solidFill>
                <a:latin typeface="Arial"/>
                <a:cs typeface="Arial"/>
              </a:rPr>
              <a:t>according</a:t>
            </a:r>
            <a:r>
              <a:rPr lang="it-IT" sz="1100" b="1" dirty="0" smtClean="0">
                <a:solidFill>
                  <a:prstClr val="black"/>
                </a:solidFill>
                <a:latin typeface="Arial"/>
                <a:cs typeface="Arial"/>
              </a:rPr>
              <a:t> to HPR </a:t>
            </a:r>
            <a:r>
              <a:rPr lang="it-IT" sz="1100" b="1" dirty="0" err="1" smtClean="0">
                <a:solidFill>
                  <a:prstClr val="black"/>
                </a:solidFill>
                <a:latin typeface="Arial"/>
                <a:cs typeface="Arial"/>
              </a:rPr>
              <a:t>at</a:t>
            </a:r>
            <a:r>
              <a:rPr lang="it-IT" sz="1100" b="1" dirty="0" smtClean="0">
                <a:solidFill>
                  <a:prstClr val="black"/>
                </a:solidFill>
                <a:latin typeface="Arial"/>
                <a:cs typeface="Arial"/>
              </a:rPr>
              <a:t> </a:t>
            </a:r>
            <a:r>
              <a:rPr lang="it-IT" sz="1100" b="1" dirty="0" err="1" smtClean="0">
                <a:solidFill>
                  <a:prstClr val="black"/>
                </a:solidFill>
                <a:latin typeface="Arial"/>
                <a:cs typeface="Arial"/>
              </a:rPr>
              <a:t>discharge</a:t>
            </a:r>
            <a:r>
              <a:rPr lang="it-IT" sz="1100" b="1" dirty="0" smtClean="0">
                <a:solidFill>
                  <a:prstClr val="black"/>
                </a:solidFill>
                <a:latin typeface="Arial"/>
                <a:cs typeface="Arial"/>
              </a:rPr>
              <a:t>.</a:t>
            </a:r>
            <a:endParaRPr lang="it-IT" sz="1100" b="1" dirty="0">
              <a:solidFill>
                <a:prstClr val="black"/>
              </a:solidFill>
              <a:latin typeface="Arial"/>
              <a:cs typeface="Arial"/>
            </a:endParaRPr>
          </a:p>
        </p:txBody>
      </p:sp>
      <p:grpSp>
        <p:nvGrpSpPr>
          <p:cNvPr id="7" name="Gruppo 6"/>
          <p:cNvGrpSpPr/>
          <p:nvPr/>
        </p:nvGrpSpPr>
        <p:grpSpPr>
          <a:xfrm>
            <a:off x="6874544" y="1204133"/>
            <a:ext cx="4006761" cy="5395540"/>
            <a:chOff x="6874544" y="1204133"/>
            <a:chExt cx="4006761" cy="5395540"/>
          </a:xfrm>
        </p:grpSpPr>
        <p:grpSp>
          <p:nvGrpSpPr>
            <p:cNvPr id="6" name="Gruppo 5"/>
            <p:cNvGrpSpPr/>
            <p:nvPr/>
          </p:nvGrpSpPr>
          <p:grpSpPr>
            <a:xfrm>
              <a:off x="6874544" y="1283913"/>
              <a:ext cx="4006761" cy="5315760"/>
              <a:chOff x="6874544" y="1283913"/>
              <a:chExt cx="4006761" cy="5315760"/>
            </a:xfrm>
          </p:grpSpPr>
          <p:grpSp>
            <p:nvGrpSpPr>
              <p:cNvPr id="5" name="Gruppo 4"/>
              <p:cNvGrpSpPr/>
              <p:nvPr/>
            </p:nvGrpSpPr>
            <p:grpSpPr>
              <a:xfrm>
                <a:off x="7053787" y="1316002"/>
                <a:ext cx="3827518" cy="5283671"/>
                <a:chOff x="7053787" y="1316002"/>
                <a:chExt cx="3827518" cy="5283671"/>
              </a:xfrm>
            </p:grpSpPr>
            <p:grpSp>
              <p:nvGrpSpPr>
                <p:cNvPr id="43" name="Gruppo 42"/>
                <p:cNvGrpSpPr/>
                <p:nvPr/>
              </p:nvGrpSpPr>
              <p:grpSpPr>
                <a:xfrm>
                  <a:off x="7053787" y="4104884"/>
                  <a:ext cx="3827518" cy="2494789"/>
                  <a:chOff x="6771860" y="983973"/>
                  <a:chExt cx="4572000" cy="2743200"/>
                </a:xfrm>
              </p:grpSpPr>
              <p:graphicFrame>
                <p:nvGraphicFramePr>
                  <p:cNvPr id="3" name="Grafico 2"/>
                  <p:cNvGraphicFramePr>
                    <a:graphicFrameLocks/>
                  </p:cNvGraphicFramePr>
                  <p:nvPr>
                    <p:extLst/>
                  </p:nvPr>
                </p:nvGraphicFramePr>
                <p:xfrm>
                  <a:off x="6771860" y="983973"/>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8" name="CasellaDiTesto 17"/>
                  <p:cNvSpPr txBox="1"/>
                  <p:nvPr/>
                </p:nvSpPr>
                <p:spPr>
                  <a:xfrm>
                    <a:off x="7487081" y="3127574"/>
                    <a:ext cx="765545" cy="215444"/>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1.7</a:t>
                    </a:r>
                    <a:endParaRPr lang="de-DE" sz="800" b="1" dirty="0">
                      <a:solidFill>
                        <a:prstClr val="black"/>
                      </a:solidFill>
                      <a:latin typeface="Arial" panose="020B0604020202020204" pitchFamily="34" charset="0"/>
                      <a:cs typeface="Arial" panose="020B0604020202020204" pitchFamily="34" charset="0"/>
                    </a:endParaRPr>
                  </a:p>
                </p:txBody>
              </p:sp>
              <p:sp>
                <p:nvSpPr>
                  <p:cNvPr id="19" name="CasellaDiTesto 18"/>
                  <p:cNvSpPr txBox="1"/>
                  <p:nvPr/>
                </p:nvSpPr>
                <p:spPr>
                  <a:xfrm>
                    <a:off x="7992409" y="2988280"/>
                    <a:ext cx="765545" cy="215444"/>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4.9</a:t>
                    </a:r>
                    <a:endParaRPr lang="de-DE" sz="800" b="1" dirty="0">
                      <a:solidFill>
                        <a:prstClr val="black"/>
                      </a:solidFill>
                      <a:latin typeface="Arial" panose="020B0604020202020204" pitchFamily="34" charset="0"/>
                      <a:cs typeface="Arial" panose="020B0604020202020204" pitchFamily="34" charset="0"/>
                    </a:endParaRPr>
                  </a:p>
                </p:txBody>
              </p:sp>
              <p:sp>
                <p:nvSpPr>
                  <p:cNvPr id="20" name="CasellaDiTesto 19"/>
                  <p:cNvSpPr txBox="1"/>
                  <p:nvPr/>
                </p:nvSpPr>
                <p:spPr>
                  <a:xfrm>
                    <a:off x="8505524" y="2270062"/>
                    <a:ext cx="765545" cy="215444"/>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20.5</a:t>
                    </a:r>
                    <a:endParaRPr lang="de-DE" sz="800" b="1" dirty="0">
                      <a:solidFill>
                        <a:prstClr val="black"/>
                      </a:solidFill>
                      <a:latin typeface="Arial" panose="020B0604020202020204" pitchFamily="34" charset="0"/>
                      <a:cs typeface="Arial" panose="020B0604020202020204" pitchFamily="34" charset="0"/>
                    </a:endParaRPr>
                  </a:p>
                </p:txBody>
              </p:sp>
              <p:sp>
                <p:nvSpPr>
                  <p:cNvPr id="21" name="CasellaDiTesto 20"/>
                  <p:cNvSpPr txBox="1"/>
                  <p:nvPr/>
                </p:nvSpPr>
                <p:spPr>
                  <a:xfrm>
                    <a:off x="9010950" y="2946719"/>
                    <a:ext cx="765545" cy="215444"/>
                  </a:xfrm>
                  <a:prstGeom prst="rect">
                    <a:avLst/>
                  </a:prstGeom>
                  <a:noFill/>
                </p:spPr>
                <p:txBody>
                  <a:bodyPr wrap="square" rtlCol="0">
                    <a:spAutoFit/>
                  </a:bodyPr>
                  <a:lstStyle/>
                  <a:p>
                    <a:pPr algn="ctr"/>
                    <a:r>
                      <a:rPr lang="de-DE" sz="800" b="1" dirty="0">
                        <a:solidFill>
                          <a:prstClr val="black"/>
                        </a:solidFill>
                        <a:latin typeface="Arial" panose="020B0604020202020204" pitchFamily="34" charset="0"/>
                        <a:cs typeface="Arial" panose="020B0604020202020204" pitchFamily="34" charset="0"/>
                      </a:rPr>
                      <a:t>5</a:t>
                    </a:r>
                    <a:r>
                      <a:rPr lang="de-DE" sz="800" b="1" dirty="0" smtClean="0">
                        <a:solidFill>
                          <a:prstClr val="black"/>
                        </a:solidFill>
                        <a:latin typeface="Arial" panose="020B0604020202020204" pitchFamily="34" charset="0"/>
                        <a:cs typeface="Arial" panose="020B0604020202020204" pitchFamily="34" charset="0"/>
                      </a:rPr>
                      <a:t>.7</a:t>
                    </a:r>
                    <a:endParaRPr lang="de-DE" sz="800" b="1" dirty="0">
                      <a:solidFill>
                        <a:prstClr val="black"/>
                      </a:solidFill>
                      <a:latin typeface="Arial" panose="020B0604020202020204" pitchFamily="34" charset="0"/>
                      <a:cs typeface="Arial" panose="020B0604020202020204" pitchFamily="34" charset="0"/>
                    </a:endParaRPr>
                  </a:p>
                </p:txBody>
              </p:sp>
              <p:sp>
                <p:nvSpPr>
                  <p:cNvPr id="22" name="CasellaDiTesto 21"/>
                  <p:cNvSpPr txBox="1"/>
                  <p:nvPr/>
                </p:nvSpPr>
                <p:spPr>
                  <a:xfrm>
                    <a:off x="9527948" y="2180316"/>
                    <a:ext cx="765544" cy="215444"/>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22.7</a:t>
                    </a:r>
                    <a:endParaRPr lang="de-DE" sz="800" b="1" dirty="0">
                      <a:solidFill>
                        <a:prstClr val="black"/>
                      </a:solidFill>
                      <a:latin typeface="Arial" panose="020B0604020202020204" pitchFamily="34" charset="0"/>
                      <a:cs typeface="Arial" panose="020B0604020202020204" pitchFamily="34" charset="0"/>
                    </a:endParaRPr>
                  </a:p>
                </p:txBody>
              </p:sp>
              <p:sp>
                <p:nvSpPr>
                  <p:cNvPr id="23" name="CasellaDiTesto 22"/>
                  <p:cNvSpPr txBox="1"/>
                  <p:nvPr/>
                </p:nvSpPr>
                <p:spPr>
                  <a:xfrm>
                    <a:off x="10044947" y="2261888"/>
                    <a:ext cx="765545" cy="215444"/>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20.7</a:t>
                    </a:r>
                    <a:endParaRPr lang="de-DE" sz="800" b="1" dirty="0">
                      <a:solidFill>
                        <a:prstClr val="black"/>
                      </a:solidFill>
                      <a:latin typeface="Arial" panose="020B0604020202020204" pitchFamily="34" charset="0"/>
                      <a:cs typeface="Arial" panose="020B0604020202020204" pitchFamily="34" charset="0"/>
                    </a:endParaRPr>
                  </a:p>
                </p:txBody>
              </p:sp>
              <p:sp>
                <p:nvSpPr>
                  <p:cNvPr id="24" name="CasellaDiTesto 23"/>
                  <p:cNvSpPr txBox="1"/>
                  <p:nvPr/>
                </p:nvSpPr>
                <p:spPr>
                  <a:xfrm>
                    <a:off x="10554363" y="1001175"/>
                    <a:ext cx="765545" cy="215444"/>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48.1</a:t>
                    </a:r>
                    <a:endParaRPr lang="de-DE" sz="800" b="1" dirty="0">
                      <a:solidFill>
                        <a:prstClr val="black"/>
                      </a:solidFill>
                      <a:latin typeface="Arial" panose="020B0604020202020204" pitchFamily="34" charset="0"/>
                      <a:cs typeface="Arial" panose="020B0604020202020204" pitchFamily="34" charset="0"/>
                    </a:endParaRPr>
                  </a:p>
                </p:txBody>
              </p:sp>
            </p:grpSp>
            <p:grpSp>
              <p:nvGrpSpPr>
                <p:cNvPr id="41" name="Gruppo 40"/>
                <p:cNvGrpSpPr/>
                <p:nvPr/>
              </p:nvGrpSpPr>
              <p:grpSpPr>
                <a:xfrm>
                  <a:off x="7053787" y="1316002"/>
                  <a:ext cx="3827518" cy="2598150"/>
                  <a:chOff x="575309" y="924008"/>
                  <a:chExt cx="3827518" cy="4152919"/>
                </a:xfrm>
              </p:grpSpPr>
              <p:pic>
                <p:nvPicPr>
                  <p:cNvPr id="17" name="Immagine 16"/>
                  <p:cNvPicPr>
                    <a:picLocks noChangeAspect="1"/>
                  </p:cNvPicPr>
                  <p:nvPr/>
                </p:nvPicPr>
                <p:blipFill rotWithShape="1">
                  <a:blip r:embed="rId4"/>
                  <a:srcRect l="10032" t="6687" r="36318" b="10828"/>
                  <a:stretch/>
                </p:blipFill>
                <p:spPr>
                  <a:xfrm>
                    <a:off x="811033" y="924008"/>
                    <a:ext cx="3214315" cy="3959750"/>
                  </a:xfrm>
                  <a:prstGeom prst="rect">
                    <a:avLst/>
                  </a:prstGeom>
                </p:spPr>
              </p:pic>
              <p:sp>
                <p:nvSpPr>
                  <p:cNvPr id="30" name="CasellaDiTesto 29"/>
                  <p:cNvSpPr txBox="1"/>
                  <p:nvPr/>
                </p:nvSpPr>
                <p:spPr>
                  <a:xfrm>
                    <a:off x="585248" y="4501492"/>
                    <a:ext cx="324000" cy="215444"/>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0</a:t>
                    </a:r>
                    <a:endParaRPr lang="de-DE" sz="800" b="1" dirty="0">
                      <a:solidFill>
                        <a:prstClr val="black"/>
                      </a:solidFill>
                      <a:latin typeface="Arial" panose="020B0604020202020204" pitchFamily="34" charset="0"/>
                      <a:cs typeface="Arial" panose="020B0604020202020204" pitchFamily="34" charset="0"/>
                    </a:endParaRPr>
                  </a:p>
                </p:txBody>
              </p:sp>
              <p:sp>
                <p:nvSpPr>
                  <p:cNvPr id="31" name="CasellaDiTesto 30"/>
                  <p:cNvSpPr txBox="1"/>
                  <p:nvPr/>
                </p:nvSpPr>
                <p:spPr>
                  <a:xfrm>
                    <a:off x="575309" y="1836854"/>
                    <a:ext cx="324000" cy="215444"/>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15</a:t>
                    </a:r>
                    <a:endParaRPr lang="de-DE" sz="800" b="1" dirty="0">
                      <a:solidFill>
                        <a:prstClr val="black"/>
                      </a:solidFill>
                      <a:latin typeface="Arial" panose="020B0604020202020204" pitchFamily="34" charset="0"/>
                      <a:cs typeface="Arial" panose="020B0604020202020204" pitchFamily="34" charset="0"/>
                    </a:endParaRPr>
                  </a:p>
                </p:txBody>
              </p:sp>
              <p:sp>
                <p:nvSpPr>
                  <p:cNvPr id="32" name="CasellaDiTesto 31"/>
                  <p:cNvSpPr txBox="1"/>
                  <p:nvPr/>
                </p:nvSpPr>
                <p:spPr>
                  <a:xfrm>
                    <a:off x="575309" y="2743112"/>
                    <a:ext cx="324000" cy="215444"/>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10</a:t>
                    </a:r>
                    <a:endParaRPr lang="de-DE" sz="800" b="1" dirty="0">
                      <a:solidFill>
                        <a:prstClr val="black"/>
                      </a:solidFill>
                      <a:latin typeface="Arial" panose="020B0604020202020204" pitchFamily="34" charset="0"/>
                      <a:cs typeface="Arial" panose="020B0604020202020204" pitchFamily="34" charset="0"/>
                    </a:endParaRPr>
                  </a:p>
                </p:txBody>
              </p:sp>
              <p:sp>
                <p:nvSpPr>
                  <p:cNvPr id="33" name="CasellaDiTesto 32"/>
                  <p:cNvSpPr txBox="1"/>
                  <p:nvPr/>
                </p:nvSpPr>
                <p:spPr>
                  <a:xfrm>
                    <a:off x="595187" y="3602873"/>
                    <a:ext cx="324000" cy="215444"/>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5</a:t>
                    </a:r>
                    <a:endParaRPr lang="de-DE" sz="800" b="1" dirty="0">
                      <a:solidFill>
                        <a:prstClr val="black"/>
                      </a:solidFill>
                      <a:latin typeface="Arial" panose="020B0604020202020204" pitchFamily="34" charset="0"/>
                      <a:cs typeface="Arial" panose="020B0604020202020204" pitchFamily="34" charset="0"/>
                    </a:endParaRPr>
                  </a:p>
                </p:txBody>
              </p:sp>
              <p:sp>
                <p:nvSpPr>
                  <p:cNvPr id="34" name="CasellaDiTesto 33"/>
                  <p:cNvSpPr txBox="1"/>
                  <p:nvPr/>
                </p:nvSpPr>
                <p:spPr>
                  <a:xfrm>
                    <a:off x="578624" y="987358"/>
                    <a:ext cx="324000" cy="215444"/>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20</a:t>
                    </a:r>
                    <a:endParaRPr lang="de-DE" sz="800" b="1" dirty="0">
                      <a:solidFill>
                        <a:prstClr val="black"/>
                      </a:solidFill>
                      <a:latin typeface="Arial" panose="020B0604020202020204" pitchFamily="34" charset="0"/>
                      <a:cs typeface="Arial" panose="020B0604020202020204" pitchFamily="34" charset="0"/>
                    </a:endParaRPr>
                  </a:p>
                </p:txBody>
              </p:sp>
              <p:sp>
                <p:nvSpPr>
                  <p:cNvPr id="35" name="CasellaDiTesto 34"/>
                  <p:cNvSpPr txBox="1"/>
                  <p:nvPr/>
                </p:nvSpPr>
                <p:spPr>
                  <a:xfrm>
                    <a:off x="3637283" y="4861482"/>
                    <a:ext cx="765544" cy="215444"/>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365</a:t>
                    </a:r>
                    <a:endParaRPr lang="de-DE" sz="800" b="1" dirty="0">
                      <a:solidFill>
                        <a:prstClr val="black"/>
                      </a:solidFill>
                      <a:latin typeface="Arial" panose="020B0604020202020204" pitchFamily="34" charset="0"/>
                      <a:cs typeface="Arial" panose="020B0604020202020204" pitchFamily="34" charset="0"/>
                    </a:endParaRPr>
                  </a:p>
                </p:txBody>
              </p:sp>
              <p:sp>
                <p:nvSpPr>
                  <p:cNvPr id="36" name="CasellaDiTesto 35"/>
                  <p:cNvSpPr txBox="1"/>
                  <p:nvPr/>
                </p:nvSpPr>
                <p:spPr>
                  <a:xfrm>
                    <a:off x="703341" y="4861483"/>
                    <a:ext cx="765544" cy="215444"/>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30</a:t>
                    </a:r>
                    <a:endParaRPr lang="de-DE" sz="800" b="1" dirty="0">
                      <a:solidFill>
                        <a:prstClr val="black"/>
                      </a:solidFill>
                      <a:latin typeface="Arial" panose="020B0604020202020204" pitchFamily="34" charset="0"/>
                      <a:cs typeface="Arial" panose="020B0604020202020204" pitchFamily="34" charset="0"/>
                    </a:endParaRPr>
                  </a:p>
                </p:txBody>
              </p:sp>
              <p:sp>
                <p:nvSpPr>
                  <p:cNvPr id="37" name="CasellaDiTesto 36"/>
                  <p:cNvSpPr txBox="1"/>
                  <p:nvPr/>
                </p:nvSpPr>
                <p:spPr>
                  <a:xfrm>
                    <a:off x="1527893" y="4861483"/>
                    <a:ext cx="765544" cy="215444"/>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120</a:t>
                    </a:r>
                    <a:endParaRPr lang="de-DE" sz="800" b="1" dirty="0">
                      <a:solidFill>
                        <a:prstClr val="black"/>
                      </a:solidFill>
                      <a:latin typeface="Arial" panose="020B0604020202020204" pitchFamily="34" charset="0"/>
                      <a:cs typeface="Arial" panose="020B0604020202020204" pitchFamily="34" charset="0"/>
                    </a:endParaRPr>
                  </a:p>
                </p:txBody>
              </p:sp>
              <p:sp>
                <p:nvSpPr>
                  <p:cNvPr id="38" name="CasellaDiTesto 37"/>
                  <p:cNvSpPr txBox="1"/>
                  <p:nvPr/>
                </p:nvSpPr>
                <p:spPr>
                  <a:xfrm>
                    <a:off x="2399308" y="4861483"/>
                    <a:ext cx="765544" cy="215444"/>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210</a:t>
                    </a:r>
                    <a:endParaRPr lang="de-DE" sz="800" b="1" dirty="0">
                      <a:solidFill>
                        <a:prstClr val="black"/>
                      </a:solidFill>
                      <a:latin typeface="Arial" panose="020B0604020202020204" pitchFamily="34" charset="0"/>
                      <a:cs typeface="Arial" panose="020B0604020202020204" pitchFamily="34" charset="0"/>
                    </a:endParaRPr>
                  </a:p>
                </p:txBody>
              </p:sp>
              <p:sp>
                <p:nvSpPr>
                  <p:cNvPr id="39" name="CasellaDiTesto 38"/>
                  <p:cNvSpPr txBox="1"/>
                  <p:nvPr/>
                </p:nvSpPr>
                <p:spPr>
                  <a:xfrm>
                    <a:off x="3269297" y="4861483"/>
                    <a:ext cx="765544" cy="215444"/>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300</a:t>
                    </a:r>
                    <a:endParaRPr lang="de-DE" sz="800" b="1" dirty="0">
                      <a:solidFill>
                        <a:prstClr val="black"/>
                      </a:solidFill>
                      <a:latin typeface="Arial" panose="020B0604020202020204" pitchFamily="34" charset="0"/>
                      <a:cs typeface="Arial" panose="020B0604020202020204" pitchFamily="34" charset="0"/>
                    </a:endParaRPr>
                  </a:p>
                </p:txBody>
              </p:sp>
              <p:pic>
                <p:nvPicPr>
                  <p:cNvPr id="40" name="Immagine 39"/>
                  <p:cNvPicPr>
                    <a:picLocks noChangeAspect="1"/>
                  </p:cNvPicPr>
                  <p:nvPr/>
                </p:nvPicPr>
                <p:blipFill rotWithShape="1">
                  <a:blip r:embed="rId4"/>
                  <a:srcRect l="68769" t="83713" r="26088" b="10828"/>
                  <a:stretch/>
                </p:blipFill>
                <p:spPr>
                  <a:xfrm>
                    <a:off x="3816626" y="4621696"/>
                    <a:ext cx="308114" cy="262062"/>
                  </a:xfrm>
                  <a:prstGeom prst="rect">
                    <a:avLst/>
                  </a:prstGeom>
                </p:spPr>
              </p:pic>
            </p:grpSp>
          </p:grpSp>
          <p:sp>
            <p:nvSpPr>
              <p:cNvPr id="65" name="CasellaDiTesto 64"/>
              <p:cNvSpPr txBox="1"/>
              <p:nvPr/>
            </p:nvSpPr>
            <p:spPr>
              <a:xfrm rot="16200000">
                <a:off x="5789834" y="2375247"/>
                <a:ext cx="2448000" cy="265331"/>
              </a:xfrm>
              <a:prstGeom prst="rect">
                <a:avLst/>
              </a:prstGeom>
              <a:noFill/>
            </p:spPr>
            <p:txBody>
              <a:bodyPr wrap="square" rtlCol="0">
                <a:spAutoFit/>
              </a:bodyPr>
              <a:lstStyle/>
              <a:p>
                <a:pPr algn="ctr"/>
                <a:r>
                  <a:rPr lang="de-DE" sz="1100" b="1" dirty="0" smtClean="0">
                    <a:solidFill>
                      <a:prstClr val="black"/>
                    </a:solidFill>
                    <a:latin typeface="Arial" panose="020B0604020202020204" pitchFamily="34" charset="0"/>
                    <a:cs typeface="Arial" panose="020B0604020202020204" pitchFamily="34" charset="0"/>
                  </a:rPr>
                  <a:t>MACE (%)</a:t>
                </a:r>
                <a:endParaRPr lang="de-DE" sz="1100" b="1" dirty="0">
                  <a:solidFill>
                    <a:prstClr val="black"/>
                  </a:solidFill>
                  <a:latin typeface="Arial" panose="020B0604020202020204" pitchFamily="34" charset="0"/>
                  <a:cs typeface="Arial" panose="020B0604020202020204" pitchFamily="34" charset="0"/>
                </a:endParaRPr>
              </a:p>
            </p:txBody>
          </p:sp>
          <p:sp>
            <p:nvSpPr>
              <p:cNvPr id="66" name="CasellaDiTesto 65"/>
              <p:cNvSpPr txBox="1"/>
              <p:nvPr/>
            </p:nvSpPr>
            <p:spPr>
              <a:xfrm rot="16200000">
                <a:off x="5945210" y="5084974"/>
                <a:ext cx="2124000" cy="265331"/>
              </a:xfrm>
              <a:prstGeom prst="rect">
                <a:avLst/>
              </a:prstGeom>
              <a:noFill/>
            </p:spPr>
            <p:txBody>
              <a:bodyPr wrap="square" rtlCol="0">
                <a:spAutoFit/>
              </a:bodyPr>
              <a:lstStyle/>
              <a:p>
                <a:pPr algn="ctr"/>
                <a:r>
                  <a:rPr lang="de-DE" sz="1100" b="1" dirty="0" smtClean="0">
                    <a:solidFill>
                      <a:prstClr val="black"/>
                    </a:solidFill>
                    <a:latin typeface="Arial" panose="020B0604020202020204" pitchFamily="34" charset="0"/>
                    <a:cs typeface="Arial" panose="020B0604020202020204" pitchFamily="34" charset="0"/>
                  </a:rPr>
                  <a:t>MACE (%)</a:t>
                </a:r>
                <a:endParaRPr lang="de-DE" sz="1100" b="1" dirty="0">
                  <a:solidFill>
                    <a:prstClr val="black"/>
                  </a:solidFill>
                  <a:latin typeface="Arial" panose="020B0604020202020204" pitchFamily="34" charset="0"/>
                  <a:cs typeface="Arial" panose="020B0604020202020204" pitchFamily="34" charset="0"/>
                </a:endParaRPr>
              </a:p>
            </p:txBody>
          </p:sp>
        </p:grpSp>
        <p:sp>
          <p:nvSpPr>
            <p:cNvPr id="68" name="CasellaDiTesto 67"/>
            <p:cNvSpPr txBox="1"/>
            <p:nvPr/>
          </p:nvSpPr>
          <p:spPr>
            <a:xfrm>
              <a:off x="7383470" y="1204133"/>
              <a:ext cx="1683952" cy="415498"/>
            </a:xfrm>
            <a:prstGeom prst="rect">
              <a:avLst/>
            </a:prstGeom>
            <a:noFill/>
          </p:spPr>
          <p:txBody>
            <a:bodyPr wrap="square" rtlCol="0">
              <a:spAutoFit/>
            </a:bodyPr>
            <a:lstStyle/>
            <a:p>
              <a:r>
                <a:rPr lang="de-DE" sz="1050" b="1" dirty="0" smtClean="0">
                  <a:solidFill>
                    <a:prstClr val="black"/>
                  </a:solidFill>
                  <a:latin typeface="Arial" panose="020B0604020202020204" pitchFamily="34" charset="0"/>
                  <a:cs typeface="Arial" panose="020B0604020202020204" pitchFamily="34" charset="0"/>
                </a:rPr>
                <a:t>Log Rank (Mantel-Cox)</a:t>
              </a:r>
            </a:p>
            <a:p>
              <a:r>
                <a:rPr lang="de-DE" sz="1050" b="1" dirty="0">
                  <a:solidFill>
                    <a:prstClr val="black"/>
                  </a:solidFill>
                  <a:latin typeface="Arial" panose="020B0604020202020204" pitchFamily="34" charset="0"/>
                  <a:cs typeface="Arial" panose="020B0604020202020204" pitchFamily="34" charset="0"/>
                </a:rPr>
                <a:t>p</a:t>
              </a:r>
              <a:r>
                <a:rPr lang="de-DE" sz="1050" b="1" dirty="0" smtClean="0">
                  <a:solidFill>
                    <a:prstClr val="black"/>
                  </a:solidFill>
                  <a:latin typeface="Arial" panose="020B0604020202020204" pitchFamily="34" charset="0"/>
                  <a:cs typeface="Arial" panose="020B0604020202020204" pitchFamily="34" charset="0"/>
                </a:rPr>
                <a:t>&lt;0.001</a:t>
              </a:r>
              <a:endParaRPr lang="de-DE" sz="1050" b="1" dirty="0">
                <a:solidFill>
                  <a:prstClr val="black"/>
                </a:solidFill>
                <a:latin typeface="Arial" panose="020B0604020202020204" pitchFamily="34" charset="0"/>
                <a:cs typeface="Arial" panose="020B0604020202020204" pitchFamily="34" charset="0"/>
              </a:endParaRPr>
            </a:p>
          </p:txBody>
        </p:sp>
      </p:grpSp>
      <p:sp>
        <p:nvSpPr>
          <p:cNvPr id="109" name="Rettangolo 108"/>
          <p:cNvSpPr/>
          <p:nvPr/>
        </p:nvSpPr>
        <p:spPr>
          <a:xfrm>
            <a:off x="18146" y="37136"/>
            <a:ext cx="11274457" cy="461665"/>
          </a:xfrm>
          <a:prstGeom prst="rect">
            <a:avLst/>
          </a:prstGeom>
        </p:spPr>
        <p:txBody>
          <a:bodyPr wrap="square">
            <a:spAutoFit/>
          </a:bodyPr>
          <a:lstStyle/>
          <a:p>
            <a:r>
              <a:rPr lang="en-US" sz="2400" b="1" dirty="0" smtClean="0">
                <a:solidFill>
                  <a:srgbClr val="002060"/>
                </a:solidFill>
              </a:rPr>
              <a:t>Overall risk of MACE up to 1 year according to age, HPR and Syntax Score</a:t>
            </a:r>
            <a:endParaRPr lang="it-IT" sz="2400" b="1" dirty="0">
              <a:solidFill>
                <a:srgbClr val="002060"/>
              </a:solidFill>
            </a:endParaRPr>
          </a:p>
        </p:txBody>
      </p:sp>
      <p:grpSp>
        <p:nvGrpSpPr>
          <p:cNvPr id="2" name="Gruppo 1"/>
          <p:cNvGrpSpPr/>
          <p:nvPr/>
        </p:nvGrpSpPr>
        <p:grpSpPr>
          <a:xfrm>
            <a:off x="143965" y="1332445"/>
            <a:ext cx="5956047" cy="5214312"/>
            <a:chOff x="143965" y="1332445"/>
            <a:chExt cx="5956047" cy="5214312"/>
          </a:xfrm>
        </p:grpSpPr>
        <p:grpSp>
          <p:nvGrpSpPr>
            <p:cNvPr id="84" name="Gruppo 83"/>
            <p:cNvGrpSpPr/>
            <p:nvPr/>
          </p:nvGrpSpPr>
          <p:grpSpPr>
            <a:xfrm>
              <a:off x="143965" y="1332445"/>
              <a:ext cx="4021813" cy="2665680"/>
              <a:chOff x="143965" y="1035265"/>
              <a:chExt cx="4021813" cy="2665680"/>
            </a:xfrm>
          </p:grpSpPr>
          <p:pic>
            <p:nvPicPr>
              <p:cNvPr id="69" name="Immagine 68"/>
              <p:cNvPicPr>
                <a:picLocks noChangeAspect="1"/>
              </p:cNvPicPr>
              <p:nvPr/>
            </p:nvPicPr>
            <p:blipFill rotWithShape="1">
              <a:blip r:embed="rId5"/>
              <a:srcRect l="9798" t="7971" r="26167" b="10455"/>
              <a:stretch/>
            </p:blipFill>
            <p:spPr>
              <a:xfrm>
                <a:off x="577976" y="1043882"/>
                <a:ext cx="3335450" cy="2477821"/>
              </a:xfrm>
              <a:prstGeom prst="rect">
                <a:avLst/>
              </a:prstGeom>
            </p:spPr>
          </p:pic>
          <p:sp>
            <p:nvSpPr>
              <p:cNvPr id="70" name="CasellaDiTesto 69"/>
              <p:cNvSpPr txBox="1"/>
              <p:nvPr/>
            </p:nvSpPr>
            <p:spPr>
              <a:xfrm>
                <a:off x="3400234" y="3485500"/>
                <a:ext cx="765544" cy="134786"/>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365</a:t>
                </a:r>
                <a:endParaRPr lang="de-DE" sz="800" b="1" dirty="0">
                  <a:solidFill>
                    <a:prstClr val="black"/>
                  </a:solidFill>
                  <a:latin typeface="Arial" panose="020B0604020202020204" pitchFamily="34" charset="0"/>
                  <a:cs typeface="Arial" panose="020B0604020202020204" pitchFamily="34" charset="0"/>
                </a:endParaRPr>
              </a:p>
            </p:txBody>
          </p:sp>
          <p:sp>
            <p:nvSpPr>
              <p:cNvPr id="71" name="CasellaDiTesto 70"/>
              <p:cNvSpPr txBox="1"/>
              <p:nvPr/>
            </p:nvSpPr>
            <p:spPr>
              <a:xfrm>
                <a:off x="426536" y="3485501"/>
                <a:ext cx="765544" cy="215444"/>
              </a:xfrm>
              <a:prstGeom prst="rect">
                <a:avLst/>
              </a:prstGeom>
              <a:noFill/>
            </p:spPr>
            <p:txBody>
              <a:bodyPr wrap="square" rtlCol="0">
                <a:spAutoFit/>
              </a:bodyPr>
              <a:lstStyle/>
              <a:p>
                <a:pPr algn="ctr"/>
                <a:r>
                  <a:rPr lang="de-DE" sz="800" b="1" dirty="0" err="1" smtClean="0">
                    <a:solidFill>
                      <a:prstClr val="black"/>
                    </a:solidFill>
                    <a:latin typeface="Arial" panose="020B0604020202020204" pitchFamily="34" charset="0"/>
                    <a:cs typeface="Arial" panose="020B0604020202020204" pitchFamily="34" charset="0"/>
                  </a:rPr>
                  <a:t>discharge</a:t>
                </a:r>
                <a:endParaRPr lang="de-DE" sz="800" b="1" dirty="0">
                  <a:solidFill>
                    <a:prstClr val="black"/>
                  </a:solidFill>
                  <a:latin typeface="Arial" panose="020B0604020202020204" pitchFamily="34" charset="0"/>
                  <a:cs typeface="Arial" panose="020B0604020202020204" pitchFamily="34" charset="0"/>
                </a:endParaRPr>
              </a:p>
            </p:txBody>
          </p:sp>
          <p:sp>
            <p:nvSpPr>
              <p:cNvPr id="72" name="CasellaDiTesto 71"/>
              <p:cNvSpPr txBox="1"/>
              <p:nvPr/>
            </p:nvSpPr>
            <p:spPr>
              <a:xfrm>
                <a:off x="1251088" y="3485501"/>
                <a:ext cx="765544" cy="215444"/>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100</a:t>
                </a:r>
                <a:endParaRPr lang="de-DE" sz="800" b="1" dirty="0">
                  <a:solidFill>
                    <a:prstClr val="black"/>
                  </a:solidFill>
                  <a:latin typeface="Arial" panose="020B0604020202020204" pitchFamily="34" charset="0"/>
                  <a:cs typeface="Arial" panose="020B0604020202020204" pitchFamily="34" charset="0"/>
                </a:endParaRPr>
              </a:p>
            </p:txBody>
          </p:sp>
          <p:sp>
            <p:nvSpPr>
              <p:cNvPr id="73" name="CasellaDiTesto 72"/>
              <p:cNvSpPr txBox="1"/>
              <p:nvPr/>
            </p:nvSpPr>
            <p:spPr>
              <a:xfrm>
                <a:off x="2072808" y="3485501"/>
                <a:ext cx="765544" cy="215444"/>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200</a:t>
                </a:r>
                <a:endParaRPr lang="de-DE" sz="800" b="1" dirty="0">
                  <a:solidFill>
                    <a:prstClr val="black"/>
                  </a:solidFill>
                  <a:latin typeface="Arial" panose="020B0604020202020204" pitchFamily="34" charset="0"/>
                  <a:cs typeface="Arial" panose="020B0604020202020204" pitchFamily="34" charset="0"/>
                </a:endParaRPr>
              </a:p>
            </p:txBody>
          </p:sp>
          <p:sp>
            <p:nvSpPr>
              <p:cNvPr id="74" name="CasellaDiTesto 73"/>
              <p:cNvSpPr txBox="1"/>
              <p:nvPr/>
            </p:nvSpPr>
            <p:spPr>
              <a:xfrm>
                <a:off x="2873224" y="3485501"/>
                <a:ext cx="765544" cy="134786"/>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300</a:t>
                </a:r>
                <a:endParaRPr lang="de-DE" sz="800" b="1" dirty="0">
                  <a:solidFill>
                    <a:prstClr val="black"/>
                  </a:solidFill>
                  <a:latin typeface="Arial" panose="020B0604020202020204" pitchFamily="34" charset="0"/>
                  <a:cs typeface="Arial" panose="020B0604020202020204" pitchFamily="34" charset="0"/>
                </a:endParaRPr>
              </a:p>
            </p:txBody>
          </p:sp>
          <p:sp>
            <p:nvSpPr>
              <p:cNvPr id="76" name="CasellaDiTesto 75"/>
              <p:cNvSpPr txBox="1"/>
              <p:nvPr/>
            </p:nvSpPr>
            <p:spPr>
              <a:xfrm>
                <a:off x="356340" y="3240405"/>
                <a:ext cx="324000" cy="134786"/>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0</a:t>
                </a:r>
                <a:endParaRPr lang="de-DE" sz="800" b="1" dirty="0">
                  <a:solidFill>
                    <a:prstClr val="black"/>
                  </a:solidFill>
                  <a:latin typeface="Arial" panose="020B0604020202020204" pitchFamily="34" charset="0"/>
                  <a:cs typeface="Arial" panose="020B0604020202020204" pitchFamily="34" charset="0"/>
                </a:endParaRPr>
              </a:p>
            </p:txBody>
          </p:sp>
          <p:sp>
            <p:nvSpPr>
              <p:cNvPr id="77" name="CasellaDiTesto 76"/>
              <p:cNvSpPr txBox="1"/>
              <p:nvPr/>
            </p:nvSpPr>
            <p:spPr>
              <a:xfrm>
                <a:off x="326523" y="1911283"/>
                <a:ext cx="324000" cy="134786"/>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15</a:t>
                </a:r>
                <a:endParaRPr lang="de-DE" sz="800" b="1" dirty="0">
                  <a:solidFill>
                    <a:prstClr val="black"/>
                  </a:solidFill>
                  <a:latin typeface="Arial" panose="020B0604020202020204" pitchFamily="34" charset="0"/>
                  <a:cs typeface="Arial" panose="020B0604020202020204" pitchFamily="34" charset="0"/>
                </a:endParaRPr>
              </a:p>
            </p:txBody>
          </p:sp>
          <p:sp>
            <p:nvSpPr>
              <p:cNvPr id="78" name="CasellaDiTesto 77"/>
              <p:cNvSpPr txBox="1"/>
              <p:nvPr/>
            </p:nvSpPr>
            <p:spPr>
              <a:xfrm>
                <a:off x="326523" y="2349046"/>
                <a:ext cx="324000" cy="134786"/>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10</a:t>
                </a:r>
                <a:endParaRPr lang="de-DE" sz="800" b="1" dirty="0">
                  <a:solidFill>
                    <a:prstClr val="black"/>
                  </a:solidFill>
                  <a:latin typeface="Arial" panose="020B0604020202020204" pitchFamily="34" charset="0"/>
                  <a:cs typeface="Arial" panose="020B0604020202020204" pitchFamily="34" charset="0"/>
                </a:endParaRPr>
              </a:p>
            </p:txBody>
          </p:sp>
          <p:sp>
            <p:nvSpPr>
              <p:cNvPr id="79" name="CasellaDiTesto 78"/>
              <p:cNvSpPr txBox="1"/>
              <p:nvPr/>
            </p:nvSpPr>
            <p:spPr>
              <a:xfrm>
                <a:off x="366279" y="2807418"/>
                <a:ext cx="324000" cy="134786"/>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5</a:t>
                </a:r>
                <a:endParaRPr lang="de-DE" sz="800" b="1" dirty="0">
                  <a:solidFill>
                    <a:prstClr val="black"/>
                  </a:solidFill>
                  <a:latin typeface="Arial" panose="020B0604020202020204" pitchFamily="34" charset="0"/>
                  <a:cs typeface="Arial" panose="020B0604020202020204" pitchFamily="34" charset="0"/>
                </a:endParaRPr>
              </a:p>
            </p:txBody>
          </p:sp>
          <p:sp>
            <p:nvSpPr>
              <p:cNvPr id="80" name="CasellaDiTesto 79"/>
              <p:cNvSpPr txBox="1"/>
              <p:nvPr/>
            </p:nvSpPr>
            <p:spPr>
              <a:xfrm>
                <a:off x="329838" y="1479211"/>
                <a:ext cx="324000" cy="134786"/>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20</a:t>
                </a:r>
                <a:endParaRPr lang="de-DE" sz="800" b="1" dirty="0">
                  <a:solidFill>
                    <a:prstClr val="black"/>
                  </a:solidFill>
                  <a:latin typeface="Arial" panose="020B0604020202020204" pitchFamily="34" charset="0"/>
                  <a:cs typeface="Arial" panose="020B0604020202020204" pitchFamily="34" charset="0"/>
                </a:endParaRPr>
              </a:p>
            </p:txBody>
          </p:sp>
          <p:sp>
            <p:nvSpPr>
              <p:cNvPr id="81" name="CasellaDiTesto 80"/>
              <p:cNvSpPr txBox="1"/>
              <p:nvPr/>
            </p:nvSpPr>
            <p:spPr>
              <a:xfrm>
                <a:off x="323214" y="1035265"/>
                <a:ext cx="324000" cy="215444"/>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25</a:t>
                </a:r>
                <a:endParaRPr lang="de-DE" sz="800" b="1" dirty="0">
                  <a:solidFill>
                    <a:prstClr val="black"/>
                  </a:solidFill>
                  <a:latin typeface="Arial" panose="020B0604020202020204" pitchFamily="34" charset="0"/>
                  <a:cs typeface="Arial" panose="020B0604020202020204" pitchFamily="34" charset="0"/>
                </a:endParaRPr>
              </a:p>
            </p:txBody>
          </p:sp>
          <p:sp>
            <p:nvSpPr>
              <p:cNvPr id="82" name="CasellaDiTesto 81"/>
              <p:cNvSpPr txBox="1"/>
              <p:nvPr/>
            </p:nvSpPr>
            <p:spPr>
              <a:xfrm rot="16200000">
                <a:off x="-947369" y="2168349"/>
                <a:ext cx="2448000" cy="265331"/>
              </a:xfrm>
              <a:prstGeom prst="rect">
                <a:avLst/>
              </a:prstGeom>
              <a:noFill/>
            </p:spPr>
            <p:txBody>
              <a:bodyPr wrap="square" rtlCol="0">
                <a:spAutoFit/>
              </a:bodyPr>
              <a:lstStyle/>
              <a:p>
                <a:pPr algn="ctr"/>
                <a:r>
                  <a:rPr lang="de-DE" sz="1100" b="1" dirty="0" smtClean="0">
                    <a:solidFill>
                      <a:prstClr val="black"/>
                    </a:solidFill>
                    <a:latin typeface="Arial" panose="020B0604020202020204" pitchFamily="34" charset="0"/>
                    <a:cs typeface="Arial" panose="020B0604020202020204" pitchFamily="34" charset="0"/>
                  </a:rPr>
                  <a:t>MACE (%)</a:t>
                </a:r>
                <a:endParaRPr lang="de-DE" sz="1100" b="1" dirty="0">
                  <a:solidFill>
                    <a:prstClr val="black"/>
                  </a:solidFill>
                  <a:latin typeface="Arial" panose="020B0604020202020204" pitchFamily="34" charset="0"/>
                  <a:cs typeface="Arial" panose="020B0604020202020204" pitchFamily="34" charset="0"/>
                </a:endParaRPr>
              </a:p>
            </p:txBody>
          </p:sp>
          <p:sp>
            <p:nvSpPr>
              <p:cNvPr id="83" name="CasellaDiTesto 82"/>
              <p:cNvSpPr txBox="1"/>
              <p:nvPr/>
            </p:nvSpPr>
            <p:spPr>
              <a:xfrm>
                <a:off x="646267" y="1237265"/>
                <a:ext cx="1683952" cy="415498"/>
              </a:xfrm>
              <a:prstGeom prst="rect">
                <a:avLst/>
              </a:prstGeom>
              <a:noFill/>
            </p:spPr>
            <p:txBody>
              <a:bodyPr wrap="square" rtlCol="0">
                <a:spAutoFit/>
              </a:bodyPr>
              <a:lstStyle/>
              <a:p>
                <a:r>
                  <a:rPr lang="de-DE" sz="1050" b="1" dirty="0" smtClean="0">
                    <a:solidFill>
                      <a:prstClr val="black"/>
                    </a:solidFill>
                    <a:latin typeface="Arial" panose="020B0604020202020204" pitchFamily="34" charset="0"/>
                    <a:cs typeface="Arial" panose="020B0604020202020204" pitchFamily="34" charset="0"/>
                  </a:rPr>
                  <a:t>Log Rank (Mantel-Cox)</a:t>
                </a:r>
              </a:p>
              <a:p>
                <a:r>
                  <a:rPr lang="de-DE" sz="1050" b="1" dirty="0">
                    <a:solidFill>
                      <a:prstClr val="black"/>
                    </a:solidFill>
                    <a:latin typeface="Arial" panose="020B0604020202020204" pitchFamily="34" charset="0"/>
                    <a:cs typeface="Arial" panose="020B0604020202020204" pitchFamily="34" charset="0"/>
                  </a:rPr>
                  <a:t>p</a:t>
                </a:r>
                <a:r>
                  <a:rPr lang="de-DE" sz="1050" b="1" dirty="0" smtClean="0">
                    <a:solidFill>
                      <a:prstClr val="black"/>
                    </a:solidFill>
                    <a:latin typeface="Arial" panose="020B0604020202020204" pitchFamily="34" charset="0"/>
                    <a:cs typeface="Arial" panose="020B0604020202020204" pitchFamily="34" charset="0"/>
                  </a:rPr>
                  <a:t>&lt;0.001</a:t>
                </a:r>
                <a:endParaRPr lang="de-DE" sz="1050" b="1" dirty="0">
                  <a:solidFill>
                    <a:prstClr val="black"/>
                  </a:solidFill>
                  <a:latin typeface="Arial" panose="020B0604020202020204" pitchFamily="34" charset="0"/>
                  <a:cs typeface="Arial" panose="020B0604020202020204" pitchFamily="34" charset="0"/>
                </a:endParaRPr>
              </a:p>
            </p:txBody>
          </p:sp>
          <p:sp>
            <p:nvSpPr>
              <p:cNvPr id="108" name="CasellaDiTesto 107"/>
              <p:cNvSpPr txBox="1"/>
              <p:nvPr/>
            </p:nvSpPr>
            <p:spPr>
              <a:xfrm rot="16200000">
                <a:off x="-947368" y="2168350"/>
                <a:ext cx="2448000" cy="265331"/>
              </a:xfrm>
              <a:prstGeom prst="rect">
                <a:avLst/>
              </a:prstGeom>
              <a:noFill/>
            </p:spPr>
            <p:txBody>
              <a:bodyPr wrap="square" rtlCol="0">
                <a:spAutoFit/>
              </a:bodyPr>
              <a:lstStyle/>
              <a:p>
                <a:pPr algn="ctr"/>
                <a:r>
                  <a:rPr lang="de-DE" sz="1100" b="1" dirty="0" smtClean="0">
                    <a:solidFill>
                      <a:prstClr val="black"/>
                    </a:solidFill>
                    <a:latin typeface="Arial" panose="020B0604020202020204" pitchFamily="34" charset="0"/>
                    <a:cs typeface="Arial" panose="020B0604020202020204" pitchFamily="34" charset="0"/>
                  </a:rPr>
                  <a:t>MACE (%)</a:t>
                </a:r>
                <a:endParaRPr lang="de-DE" sz="1100" b="1" dirty="0">
                  <a:solidFill>
                    <a:prstClr val="black"/>
                  </a:solidFill>
                  <a:latin typeface="Arial" panose="020B0604020202020204" pitchFamily="34" charset="0"/>
                  <a:cs typeface="Arial" panose="020B0604020202020204" pitchFamily="34" charset="0"/>
                </a:endParaRPr>
              </a:p>
            </p:txBody>
          </p:sp>
        </p:grpSp>
        <p:grpSp>
          <p:nvGrpSpPr>
            <p:cNvPr id="94" name="Gruppo 93"/>
            <p:cNvGrpSpPr/>
            <p:nvPr/>
          </p:nvGrpSpPr>
          <p:grpSpPr>
            <a:xfrm>
              <a:off x="4630529" y="5061249"/>
              <a:ext cx="1440000" cy="844897"/>
              <a:chOff x="6910278" y="4021539"/>
              <a:chExt cx="1440000" cy="844897"/>
            </a:xfrm>
          </p:grpSpPr>
          <p:grpSp>
            <p:nvGrpSpPr>
              <p:cNvPr id="95" name="Gruppo 94"/>
              <p:cNvGrpSpPr/>
              <p:nvPr/>
            </p:nvGrpSpPr>
            <p:grpSpPr>
              <a:xfrm>
                <a:off x="6982277" y="4021539"/>
                <a:ext cx="1368001" cy="844897"/>
                <a:chOff x="7011212" y="4018269"/>
                <a:chExt cx="1368001" cy="844897"/>
              </a:xfrm>
            </p:grpSpPr>
            <p:sp>
              <p:nvSpPr>
                <p:cNvPr id="102" name="CasellaDiTesto 101"/>
                <p:cNvSpPr txBox="1"/>
                <p:nvPr/>
              </p:nvSpPr>
              <p:spPr>
                <a:xfrm>
                  <a:off x="7011213" y="4018269"/>
                  <a:ext cx="1368000" cy="279058"/>
                </a:xfrm>
                <a:prstGeom prst="rect">
                  <a:avLst/>
                </a:prstGeom>
                <a:noFill/>
              </p:spPr>
              <p:txBody>
                <a:bodyPr wrap="square" rtlCol="0">
                  <a:spAutoFit/>
                </a:bodyPr>
                <a:lstStyle/>
                <a:p>
                  <a:r>
                    <a:rPr lang="de-DE" sz="800" b="1" dirty="0" smtClean="0">
                      <a:solidFill>
                        <a:prstClr val="black"/>
                      </a:solidFill>
                      <a:latin typeface="Arial" panose="020B0604020202020204" pitchFamily="34" charset="0"/>
                      <a:cs typeface="Arial" panose="020B0604020202020204" pitchFamily="34" charset="0"/>
                    </a:rPr>
                    <a:t>Age &lt; 75, HPR-, SS &lt; 15</a:t>
                  </a:r>
                  <a:endParaRPr lang="de-DE" sz="800" b="1" dirty="0">
                    <a:solidFill>
                      <a:prstClr val="black"/>
                    </a:solidFill>
                    <a:latin typeface="Arial" panose="020B0604020202020204" pitchFamily="34" charset="0"/>
                    <a:cs typeface="Arial" panose="020B0604020202020204" pitchFamily="34" charset="0"/>
                  </a:endParaRPr>
                </a:p>
              </p:txBody>
            </p:sp>
            <p:sp>
              <p:nvSpPr>
                <p:cNvPr id="103" name="CasellaDiTesto 102"/>
                <p:cNvSpPr txBox="1"/>
                <p:nvPr/>
              </p:nvSpPr>
              <p:spPr>
                <a:xfrm>
                  <a:off x="7011213" y="4191933"/>
                  <a:ext cx="520880" cy="279058"/>
                </a:xfrm>
                <a:prstGeom prst="rect">
                  <a:avLst/>
                </a:prstGeom>
                <a:noFill/>
              </p:spPr>
              <p:txBody>
                <a:bodyPr wrap="square" rtlCol="0">
                  <a:spAutoFit/>
                </a:bodyPr>
                <a:lstStyle/>
                <a:p>
                  <a:r>
                    <a:rPr lang="de-DE" sz="800" b="1" dirty="0" smtClean="0">
                      <a:solidFill>
                        <a:prstClr val="black"/>
                      </a:solidFill>
                      <a:latin typeface="Arial" panose="020B0604020202020204" pitchFamily="34" charset="0"/>
                      <a:cs typeface="Arial" panose="020B0604020202020204" pitchFamily="34" charset="0"/>
                    </a:rPr>
                    <a:t>HPR+</a:t>
                  </a:r>
                  <a:endParaRPr lang="de-DE" sz="800" b="1" dirty="0">
                    <a:solidFill>
                      <a:prstClr val="black"/>
                    </a:solidFill>
                    <a:latin typeface="Arial" panose="020B0604020202020204" pitchFamily="34" charset="0"/>
                    <a:cs typeface="Arial" panose="020B0604020202020204" pitchFamily="34" charset="0"/>
                  </a:endParaRPr>
                </a:p>
              </p:txBody>
            </p:sp>
            <p:sp>
              <p:nvSpPr>
                <p:cNvPr id="104" name="CasellaDiTesto 103"/>
                <p:cNvSpPr txBox="1"/>
                <p:nvPr/>
              </p:nvSpPr>
              <p:spPr>
                <a:xfrm>
                  <a:off x="7013172" y="4490479"/>
                  <a:ext cx="1268704" cy="215444"/>
                </a:xfrm>
                <a:prstGeom prst="rect">
                  <a:avLst/>
                </a:prstGeom>
                <a:noFill/>
              </p:spPr>
              <p:txBody>
                <a:bodyPr wrap="square" rtlCol="0">
                  <a:spAutoFit/>
                </a:bodyPr>
                <a:lstStyle/>
                <a:p>
                  <a:r>
                    <a:rPr lang="de-DE" sz="800" b="1" dirty="0" smtClean="0">
                      <a:solidFill>
                        <a:prstClr val="black"/>
                      </a:solidFill>
                      <a:latin typeface="Arial" panose="020B0604020202020204" pitchFamily="34" charset="0"/>
                      <a:cs typeface="Arial" panose="020B0604020202020204" pitchFamily="34" charset="0"/>
                    </a:rPr>
                    <a:t>HPR + </a:t>
                  </a:r>
                  <a:r>
                    <a:rPr lang="de-DE" sz="800" b="1" dirty="0" err="1" smtClean="0">
                      <a:solidFill>
                        <a:prstClr val="black"/>
                      </a:solidFill>
                      <a:latin typeface="Arial" panose="020B0604020202020204" pitchFamily="34" charset="0"/>
                      <a:cs typeface="Arial" panose="020B0604020202020204" pitchFamily="34" charset="0"/>
                    </a:rPr>
                    <a:t>and</a:t>
                  </a:r>
                  <a:r>
                    <a:rPr lang="de-DE" sz="800" b="1" dirty="0" smtClean="0">
                      <a:solidFill>
                        <a:prstClr val="black"/>
                      </a:solidFill>
                      <a:latin typeface="Arial" panose="020B0604020202020204" pitchFamily="34" charset="0"/>
                      <a:cs typeface="Arial" panose="020B0604020202020204" pitchFamily="34" charset="0"/>
                    </a:rPr>
                    <a:t> SS ≥ 15</a:t>
                  </a:r>
                  <a:endParaRPr lang="de-DE" sz="800" b="1" dirty="0">
                    <a:solidFill>
                      <a:prstClr val="black"/>
                    </a:solidFill>
                    <a:latin typeface="Arial" panose="020B0604020202020204" pitchFamily="34" charset="0"/>
                    <a:cs typeface="Arial" panose="020B0604020202020204" pitchFamily="34" charset="0"/>
                  </a:endParaRPr>
                </a:p>
              </p:txBody>
            </p:sp>
            <p:sp>
              <p:nvSpPr>
                <p:cNvPr id="105" name="CasellaDiTesto 104"/>
                <p:cNvSpPr txBox="1"/>
                <p:nvPr/>
              </p:nvSpPr>
              <p:spPr>
                <a:xfrm>
                  <a:off x="7013172" y="4647722"/>
                  <a:ext cx="1268704" cy="215444"/>
                </a:xfrm>
                <a:prstGeom prst="rect">
                  <a:avLst/>
                </a:prstGeom>
                <a:noFill/>
              </p:spPr>
              <p:txBody>
                <a:bodyPr wrap="square" rtlCol="0">
                  <a:spAutoFit/>
                </a:bodyPr>
                <a:lstStyle/>
                <a:p>
                  <a:r>
                    <a:rPr lang="de-DE" sz="800" b="1" dirty="0" smtClean="0">
                      <a:solidFill>
                        <a:prstClr val="black"/>
                      </a:solidFill>
                      <a:latin typeface="Arial" panose="020B0604020202020204" pitchFamily="34" charset="0"/>
                      <a:cs typeface="Arial" panose="020B0604020202020204" pitchFamily="34" charset="0"/>
                    </a:rPr>
                    <a:t>Age ≥ </a:t>
                  </a:r>
                  <a:r>
                    <a:rPr lang="de-DE" sz="800" b="1" dirty="0">
                      <a:solidFill>
                        <a:prstClr val="black"/>
                      </a:solidFill>
                      <a:latin typeface="Arial" panose="020B0604020202020204" pitchFamily="34" charset="0"/>
                      <a:cs typeface="Arial" panose="020B0604020202020204" pitchFamily="34" charset="0"/>
                    </a:rPr>
                    <a:t>7</a:t>
                  </a:r>
                  <a:r>
                    <a:rPr lang="de-DE" sz="800" b="1" dirty="0" smtClean="0">
                      <a:solidFill>
                        <a:prstClr val="black"/>
                      </a:solidFill>
                      <a:latin typeface="Arial" panose="020B0604020202020204" pitchFamily="34" charset="0"/>
                      <a:cs typeface="Arial" panose="020B0604020202020204" pitchFamily="34" charset="0"/>
                    </a:rPr>
                    <a:t>5</a:t>
                  </a:r>
                  <a:endParaRPr lang="de-DE" sz="800" b="1" dirty="0">
                    <a:solidFill>
                      <a:prstClr val="black"/>
                    </a:solidFill>
                    <a:latin typeface="Arial" panose="020B0604020202020204" pitchFamily="34" charset="0"/>
                    <a:cs typeface="Arial" panose="020B0604020202020204" pitchFamily="34" charset="0"/>
                  </a:endParaRPr>
                </a:p>
              </p:txBody>
            </p:sp>
            <p:sp>
              <p:nvSpPr>
                <p:cNvPr id="106" name="CasellaDiTesto 105"/>
                <p:cNvSpPr txBox="1"/>
                <p:nvPr/>
              </p:nvSpPr>
              <p:spPr>
                <a:xfrm>
                  <a:off x="7011212" y="4344333"/>
                  <a:ext cx="698091" cy="215444"/>
                </a:xfrm>
                <a:prstGeom prst="rect">
                  <a:avLst/>
                </a:prstGeom>
                <a:noFill/>
              </p:spPr>
              <p:txBody>
                <a:bodyPr wrap="square" rtlCol="0">
                  <a:spAutoFit/>
                </a:bodyPr>
                <a:lstStyle/>
                <a:p>
                  <a:r>
                    <a:rPr lang="de-DE" sz="800" b="1" dirty="0" smtClean="0">
                      <a:solidFill>
                        <a:prstClr val="black"/>
                      </a:solidFill>
                      <a:latin typeface="Arial" panose="020B0604020202020204" pitchFamily="34" charset="0"/>
                      <a:cs typeface="Arial" panose="020B0604020202020204" pitchFamily="34" charset="0"/>
                    </a:rPr>
                    <a:t>SS ≥ 15</a:t>
                  </a:r>
                  <a:endParaRPr lang="de-DE" sz="800" b="1" dirty="0">
                    <a:solidFill>
                      <a:prstClr val="black"/>
                    </a:solidFill>
                    <a:latin typeface="Arial" panose="020B0604020202020204" pitchFamily="34" charset="0"/>
                    <a:cs typeface="Arial" panose="020B0604020202020204" pitchFamily="34" charset="0"/>
                  </a:endParaRPr>
                </a:p>
              </p:txBody>
            </p:sp>
          </p:grpSp>
          <p:grpSp>
            <p:nvGrpSpPr>
              <p:cNvPr id="96" name="Gruppo 95"/>
              <p:cNvGrpSpPr/>
              <p:nvPr/>
            </p:nvGrpSpPr>
            <p:grpSpPr>
              <a:xfrm>
                <a:off x="6910278" y="4111168"/>
                <a:ext cx="72000" cy="697637"/>
                <a:chOff x="6910278" y="4111168"/>
                <a:chExt cx="72000" cy="697637"/>
              </a:xfrm>
            </p:grpSpPr>
            <p:sp>
              <p:nvSpPr>
                <p:cNvPr id="97" name="Rettangolo 96"/>
                <p:cNvSpPr/>
                <p:nvPr/>
              </p:nvSpPr>
              <p:spPr>
                <a:xfrm>
                  <a:off x="6910278" y="4111168"/>
                  <a:ext cx="72000" cy="720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98" name="Rettangolo 97"/>
                <p:cNvSpPr/>
                <p:nvPr/>
              </p:nvSpPr>
              <p:spPr>
                <a:xfrm>
                  <a:off x="6910278" y="4284832"/>
                  <a:ext cx="72000" cy="72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99" name="Rettangolo 98"/>
                <p:cNvSpPr/>
                <p:nvPr/>
              </p:nvSpPr>
              <p:spPr>
                <a:xfrm>
                  <a:off x="6910278" y="4573775"/>
                  <a:ext cx="72000" cy="720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00" name="Rettangolo 99"/>
                <p:cNvSpPr/>
                <p:nvPr/>
              </p:nvSpPr>
              <p:spPr>
                <a:xfrm>
                  <a:off x="6910278" y="4736805"/>
                  <a:ext cx="72000" cy="72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01" name="Rettangolo 100"/>
                <p:cNvSpPr/>
                <p:nvPr/>
              </p:nvSpPr>
              <p:spPr>
                <a:xfrm>
                  <a:off x="6910278" y="4435933"/>
                  <a:ext cx="72000" cy="720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grpSp>
        <p:grpSp>
          <p:nvGrpSpPr>
            <p:cNvPr id="118" name="Gruppo 117"/>
            <p:cNvGrpSpPr/>
            <p:nvPr/>
          </p:nvGrpSpPr>
          <p:grpSpPr>
            <a:xfrm>
              <a:off x="236721" y="4175987"/>
              <a:ext cx="3881139" cy="2370770"/>
              <a:chOff x="236721" y="3878807"/>
              <a:chExt cx="3881139" cy="2370770"/>
            </a:xfrm>
          </p:grpSpPr>
          <p:graphicFrame>
            <p:nvGraphicFramePr>
              <p:cNvPr id="107" name="Grafico 106"/>
              <p:cNvGraphicFramePr>
                <a:graphicFrameLocks/>
              </p:cNvGraphicFramePr>
              <p:nvPr>
                <p:extLst/>
              </p:nvPr>
            </p:nvGraphicFramePr>
            <p:xfrm>
              <a:off x="366279" y="3878807"/>
              <a:ext cx="3751581" cy="2370770"/>
            </p:xfrm>
            <a:graphic>
              <a:graphicData uri="http://schemas.openxmlformats.org/drawingml/2006/chart">
                <c:chart xmlns:c="http://schemas.openxmlformats.org/drawingml/2006/chart" xmlns:r="http://schemas.openxmlformats.org/officeDocument/2006/relationships" r:id="rId6"/>
              </a:graphicData>
            </a:graphic>
          </p:graphicFrame>
          <p:sp>
            <p:nvSpPr>
              <p:cNvPr id="110" name="CasellaDiTesto 109"/>
              <p:cNvSpPr txBox="1"/>
              <p:nvPr/>
            </p:nvSpPr>
            <p:spPr>
              <a:xfrm rot="16200000">
                <a:off x="-694475" y="4846804"/>
                <a:ext cx="2124002" cy="261610"/>
              </a:xfrm>
              <a:prstGeom prst="rect">
                <a:avLst/>
              </a:prstGeom>
              <a:noFill/>
            </p:spPr>
            <p:txBody>
              <a:bodyPr wrap="square" rtlCol="0">
                <a:spAutoFit/>
              </a:bodyPr>
              <a:lstStyle/>
              <a:p>
                <a:pPr algn="ctr"/>
                <a:r>
                  <a:rPr lang="de-DE" sz="1100" b="1" dirty="0" smtClean="0">
                    <a:solidFill>
                      <a:prstClr val="black"/>
                    </a:solidFill>
                    <a:latin typeface="Arial" panose="020B0604020202020204" pitchFamily="34" charset="0"/>
                    <a:cs typeface="Arial" panose="020B0604020202020204" pitchFamily="34" charset="0"/>
                  </a:rPr>
                  <a:t>MACE (%)</a:t>
                </a:r>
                <a:endParaRPr lang="de-DE" sz="1100" b="1" dirty="0">
                  <a:solidFill>
                    <a:prstClr val="black"/>
                  </a:solidFill>
                  <a:latin typeface="Arial" panose="020B0604020202020204" pitchFamily="34" charset="0"/>
                  <a:cs typeface="Arial" panose="020B0604020202020204" pitchFamily="34" charset="0"/>
                </a:endParaRPr>
              </a:p>
            </p:txBody>
          </p:sp>
          <p:sp>
            <p:nvSpPr>
              <p:cNvPr id="111" name="CasellaDiTesto 110"/>
              <p:cNvSpPr txBox="1"/>
              <p:nvPr/>
            </p:nvSpPr>
            <p:spPr>
              <a:xfrm>
                <a:off x="951627" y="5643377"/>
                <a:ext cx="640887" cy="215444"/>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1.4</a:t>
                </a:r>
                <a:endParaRPr lang="de-DE" sz="800" b="1" dirty="0">
                  <a:solidFill>
                    <a:prstClr val="black"/>
                  </a:solidFill>
                  <a:latin typeface="Arial" panose="020B0604020202020204" pitchFamily="34" charset="0"/>
                  <a:cs typeface="Arial" panose="020B0604020202020204" pitchFamily="34" charset="0"/>
                </a:endParaRPr>
              </a:p>
            </p:txBody>
          </p:sp>
          <p:sp>
            <p:nvSpPr>
              <p:cNvPr id="112" name="CasellaDiTesto 111"/>
              <p:cNvSpPr txBox="1"/>
              <p:nvPr/>
            </p:nvSpPr>
            <p:spPr>
              <a:xfrm>
                <a:off x="1386244" y="5603504"/>
                <a:ext cx="640887" cy="215444"/>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1,7</a:t>
                </a:r>
                <a:endParaRPr lang="de-DE" sz="800" b="1" dirty="0">
                  <a:solidFill>
                    <a:prstClr val="black"/>
                  </a:solidFill>
                  <a:latin typeface="Arial" panose="020B0604020202020204" pitchFamily="34" charset="0"/>
                  <a:cs typeface="Arial" panose="020B0604020202020204" pitchFamily="34" charset="0"/>
                </a:endParaRPr>
              </a:p>
            </p:txBody>
          </p:sp>
          <p:sp>
            <p:nvSpPr>
              <p:cNvPr id="113" name="CasellaDiTesto 112"/>
              <p:cNvSpPr txBox="1"/>
              <p:nvPr/>
            </p:nvSpPr>
            <p:spPr>
              <a:xfrm>
                <a:off x="1804232" y="5019770"/>
                <a:ext cx="640887" cy="215444"/>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6.8</a:t>
                </a:r>
                <a:endParaRPr lang="de-DE" sz="800" b="1" dirty="0">
                  <a:solidFill>
                    <a:prstClr val="black"/>
                  </a:solidFill>
                  <a:latin typeface="Arial" panose="020B0604020202020204" pitchFamily="34" charset="0"/>
                  <a:cs typeface="Arial" panose="020B0604020202020204" pitchFamily="34" charset="0"/>
                </a:endParaRPr>
              </a:p>
            </p:txBody>
          </p:sp>
          <p:sp>
            <p:nvSpPr>
              <p:cNvPr id="114" name="CasellaDiTesto 113"/>
              <p:cNvSpPr txBox="1"/>
              <p:nvPr/>
            </p:nvSpPr>
            <p:spPr>
              <a:xfrm>
                <a:off x="2221570" y="5478899"/>
                <a:ext cx="640887" cy="215444"/>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2.9</a:t>
                </a:r>
                <a:endParaRPr lang="de-DE" sz="800" b="1" dirty="0">
                  <a:solidFill>
                    <a:prstClr val="black"/>
                  </a:solidFill>
                  <a:latin typeface="Arial" panose="020B0604020202020204" pitchFamily="34" charset="0"/>
                  <a:cs typeface="Arial" panose="020B0604020202020204" pitchFamily="34" charset="0"/>
                </a:endParaRPr>
              </a:p>
            </p:txBody>
          </p:sp>
          <p:sp>
            <p:nvSpPr>
              <p:cNvPr id="115" name="CasellaDiTesto 114"/>
              <p:cNvSpPr txBox="1"/>
              <p:nvPr/>
            </p:nvSpPr>
            <p:spPr>
              <a:xfrm>
                <a:off x="2619660" y="5302752"/>
                <a:ext cx="640887" cy="215444"/>
              </a:xfrm>
              <a:prstGeom prst="rect">
                <a:avLst/>
              </a:prstGeom>
              <a:noFill/>
            </p:spPr>
            <p:txBody>
              <a:bodyPr wrap="square" rtlCol="0">
                <a:spAutoFit/>
              </a:bodyPr>
              <a:lstStyle/>
              <a:p>
                <a:pPr algn="ctr"/>
                <a:r>
                  <a:rPr lang="de-DE" sz="800" b="1" dirty="0">
                    <a:solidFill>
                      <a:prstClr val="black"/>
                    </a:solidFill>
                    <a:latin typeface="Arial" panose="020B0604020202020204" pitchFamily="34" charset="0"/>
                    <a:cs typeface="Arial" panose="020B0604020202020204" pitchFamily="34" charset="0"/>
                  </a:rPr>
                  <a:t>6</a:t>
                </a:r>
                <a:r>
                  <a:rPr lang="de-DE" sz="800" b="1" dirty="0" smtClean="0">
                    <a:solidFill>
                      <a:prstClr val="black"/>
                    </a:solidFill>
                    <a:latin typeface="Arial" panose="020B0604020202020204" pitchFamily="34" charset="0"/>
                    <a:cs typeface="Arial" panose="020B0604020202020204" pitchFamily="34" charset="0"/>
                  </a:rPr>
                  <a:t>.2</a:t>
                </a:r>
                <a:endParaRPr lang="de-DE" sz="800" b="1" dirty="0">
                  <a:solidFill>
                    <a:prstClr val="black"/>
                  </a:solidFill>
                  <a:latin typeface="Arial" panose="020B0604020202020204" pitchFamily="34" charset="0"/>
                  <a:cs typeface="Arial" panose="020B0604020202020204" pitchFamily="34" charset="0"/>
                </a:endParaRPr>
              </a:p>
            </p:txBody>
          </p:sp>
          <p:sp>
            <p:nvSpPr>
              <p:cNvPr id="116" name="CasellaDiTesto 115"/>
              <p:cNvSpPr txBox="1"/>
              <p:nvPr/>
            </p:nvSpPr>
            <p:spPr>
              <a:xfrm>
                <a:off x="3040900" y="5336429"/>
                <a:ext cx="640887" cy="215444"/>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4.4</a:t>
                </a:r>
                <a:endParaRPr lang="de-DE" sz="800" b="1" dirty="0">
                  <a:solidFill>
                    <a:prstClr val="black"/>
                  </a:solidFill>
                  <a:latin typeface="Arial" panose="020B0604020202020204" pitchFamily="34" charset="0"/>
                  <a:cs typeface="Arial" panose="020B0604020202020204" pitchFamily="34" charset="0"/>
                </a:endParaRPr>
              </a:p>
            </p:txBody>
          </p:sp>
          <p:sp>
            <p:nvSpPr>
              <p:cNvPr id="117" name="CasellaDiTesto 116"/>
              <p:cNvSpPr txBox="1"/>
              <p:nvPr/>
            </p:nvSpPr>
            <p:spPr>
              <a:xfrm>
                <a:off x="3450004" y="4097282"/>
                <a:ext cx="640887" cy="215444"/>
              </a:xfrm>
              <a:prstGeom prst="rect">
                <a:avLst/>
              </a:prstGeom>
              <a:noFill/>
            </p:spPr>
            <p:txBody>
              <a:bodyPr wrap="square" rtlCol="0">
                <a:spAutoFit/>
              </a:bodyPr>
              <a:lstStyle/>
              <a:p>
                <a:pPr algn="ctr"/>
                <a:r>
                  <a:rPr lang="de-DE" sz="800" b="1" dirty="0" smtClean="0">
                    <a:solidFill>
                      <a:prstClr val="black"/>
                    </a:solidFill>
                    <a:latin typeface="Arial" panose="020B0604020202020204" pitchFamily="34" charset="0"/>
                    <a:cs typeface="Arial" panose="020B0604020202020204" pitchFamily="34" charset="0"/>
                  </a:rPr>
                  <a:t>17.2</a:t>
                </a:r>
                <a:endParaRPr lang="de-DE" sz="800" b="1" dirty="0">
                  <a:solidFill>
                    <a:prstClr val="black"/>
                  </a:solidFill>
                  <a:latin typeface="Arial" panose="020B0604020202020204" pitchFamily="34" charset="0"/>
                  <a:cs typeface="Arial" panose="020B0604020202020204" pitchFamily="34" charset="0"/>
                </a:endParaRPr>
              </a:p>
            </p:txBody>
          </p:sp>
        </p:grpSp>
        <p:pic>
          <p:nvPicPr>
            <p:cNvPr id="4" name="Immagine 3"/>
            <p:cNvPicPr>
              <a:picLocks noChangeAspect="1"/>
            </p:cNvPicPr>
            <p:nvPr/>
          </p:nvPicPr>
          <p:blipFill rotWithShape="1">
            <a:blip r:embed="rId7"/>
            <a:srcRect l="43648" t="27269" r="42997" b="56277"/>
            <a:stretch/>
          </p:blipFill>
          <p:spPr>
            <a:xfrm>
              <a:off x="4508244" y="1470709"/>
              <a:ext cx="1591768" cy="1103159"/>
            </a:xfrm>
            <a:prstGeom prst="rect">
              <a:avLst/>
            </a:prstGeom>
          </p:spPr>
        </p:pic>
      </p:grpSp>
      <p:sp>
        <p:nvSpPr>
          <p:cNvPr id="75" name="Rettangolo 74"/>
          <p:cNvSpPr/>
          <p:nvPr/>
        </p:nvSpPr>
        <p:spPr>
          <a:xfrm>
            <a:off x="7734683" y="6495269"/>
            <a:ext cx="4118435" cy="253916"/>
          </a:xfrm>
          <a:prstGeom prst="rect">
            <a:avLst/>
          </a:prstGeom>
        </p:spPr>
        <p:txBody>
          <a:bodyPr wrap="none">
            <a:spAutoFit/>
          </a:bodyPr>
          <a:lstStyle/>
          <a:p>
            <a:r>
              <a:rPr lang="en-US" sz="1050" dirty="0" smtClean="0">
                <a:latin typeface="Roboto"/>
              </a:rPr>
              <a:t>De Rosa et al. International </a:t>
            </a:r>
            <a:r>
              <a:rPr lang="en-US" sz="1050" dirty="0">
                <a:latin typeface="Roboto"/>
              </a:rPr>
              <a:t>Journal of Cardiology </a:t>
            </a:r>
            <a:r>
              <a:rPr lang="en-US" sz="1050" dirty="0" smtClean="0">
                <a:latin typeface="Roboto"/>
              </a:rPr>
              <a:t>2018;259:20-25</a:t>
            </a:r>
            <a:endParaRPr lang="it-IT" sz="1050" dirty="0"/>
          </a:p>
        </p:txBody>
      </p:sp>
    </p:spTree>
    <p:extLst>
      <p:ext uri="{BB962C8B-B14F-4D97-AF65-F5344CB8AC3E}">
        <p14:creationId xmlns:p14="http://schemas.microsoft.com/office/powerpoint/2010/main" val="42858862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nvPr>
        </p:nvGraphicFramePr>
        <p:xfrm>
          <a:off x="120318" y="878302"/>
          <a:ext cx="5787189" cy="5928360"/>
        </p:xfrm>
        <a:graphic>
          <a:graphicData uri="http://schemas.openxmlformats.org/drawingml/2006/table">
            <a:tbl>
              <a:tblPr firstRow="1" bandRow="1">
                <a:tableStyleId>{3B4B98B0-60AC-42C2-AFA5-B58CD77FA1E5}</a:tableStyleId>
              </a:tblPr>
              <a:tblGrid>
                <a:gridCol w="1913019"/>
                <a:gridCol w="919344"/>
                <a:gridCol w="984942"/>
                <a:gridCol w="984942"/>
                <a:gridCol w="984942"/>
              </a:tblGrid>
              <a:tr h="146767">
                <a:tc>
                  <a:txBody>
                    <a:bodyPr/>
                    <a:lstStyle/>
                    <a:p>
                      <a:endParaRPr lang="de-DE" sz="1000" dirty="0">
                        <a:latin typeface="+mn-lt"/>
                        <a:cs typeface="Arial" panose="020B0604020202020204" pitchFamily="34" charset="0"/>
                      </a:endParaRPr>
                    </a:p>
                  </a:txBody>
                  <a:tcPr anchor="ctr"/>
                </a:tc>
                <a:tc gridSpan="2">
                  <a:txBody>
                    <a:bodyPr/>
                    <a:lstStyle/>
                    <a:p>
                      <a:pPr algn="ctr"/>
                      <a:r>
                        <a:rPr lang="de-DE" sz="1100" dirty="0" err="1" smtClean="0"/>
                        <a:t>Univariate</a:t>
                      </a:r>
                      <a:endParaRPr lang="de-DE" sz="1100" b="1" dirty="0" smtClean="0">
                        <a:latin typeface="+mn-lt"/>
                        <a:cs typeface="Arial" panose="020B0604020202020204" pitchFamily="34" charset="0"/>
                      </a:endParaRPr>
                    </a:p>
                  </a:txBody>
                  <a:tcPr anchor="ctr"/>
                </a:tc>
                <a:tc hMerge="1">
                  <a:txBody>
                    <a:bodyPr/>
                    <a:lstStyle/>
                    <a:p>
                      <a:endParaRPr lang="de-DE" dirty="0"/>
                    </a:p>
                  </a:txBody>
                  <a:tcPr/>
                </a:tc>
                <a:tc gridSpan="2">
                  <a:txBody>
                    <a:bodyPr/>
                    <a:lstStyle/>
                    <a:p>
                      <a:pPr algn="ctr"/>
                      <a:r>
                        <a:rPr lang="de-DE" sz="1100" dirty="0" err="1" smtClean="0"/>
                        <a:t>Stepwise</a:t>
                      </a:r>
                      <a:r>
                        <a:rPr lang="de-DE" sz="1100" dirty="0" smtClean="0"/>
                        <a:t> multivariate</a:t>
                      </a:r>
                      <a:endParaRPr lang="de-DE" sz="1100" b="1" dirty="0">
                        <a:latin typeface="+mn-lt"/>
                        <a:cs typeface="Arial" panose="020B0604020202020204" pitchFamily="34" charset="0"/>
                      </a:endParaRPr>
                    </a:p>
                  </a:txBody>
                  <a:tcPr anchor="ctr"/>
                </a:tc>
                <a:tc hMerge="1">
                  <a:txBody>
                    <a:bodyPr/>
                    <a:lstStyle/>
                    <a:p>
                      <a:endParaRPr lang="de-DE" dirty="0"/>
                    </a:p>
                  </a:txBody>
                  <a:tcPr/>
                </a:tc>
              </a:tr>
              <a:tr h="366039">
                <a:tc>
                  <a:txBody>
                    <a:bodyPr/>
                    <a:lstStyle/>
                    <a:p>
                      <a:r>
                        <a:rPr lang="de-DE" sz="1000" b="1" dirty="0" smtClean="0"/>
                        <a:t>Variable</a:t>
                      </a:r>
                      <a:endParaRPr lang="de-DE" sz="1000" b="1" dirty="0">
                        <a:latin typeface="+mn-lt"/>
                        <a:cs typeface="Arial" panose="020B0604020202020204" pitchFamily="34" charset="0"/>
                      </a:endParaRPr>
                    </a:p>
                  </a:txBody>
                  <a:tcPr anchor="ctr"/>
                </a:tc>
                <a:tc>
                  <a:txBody>
                    <a:bodyPr/>
                    <a:lstStyle/>
                    <a:p>
                      <a:pPr algn="ctr"/>
                      <a:r>
                        <a:rPr lang="de-DE" sz="1000" b="1" dirty="0" err="1" smtClean="0"/>
                        <a:t>Hazard</a:t>
                      </a:r>
                      <a:r>
                        <a:rPr lang="de-DE" sz="1000" b="1" dirty="0" smtClean="0"/>
                        <a:t> </a:t>
                      </a:r>
                      <a:r>
                        <a:rPr lang="de-DE" sz="1000" b="1" dirty="0" err="1" smtClean="0"/>
                        <a:t>ratio</a:t>
                      </a:r>
                      <a:r>
                        <a:rPr lang="de-DE" sz="1000" b="1" dirty="0" smtClean="0"/>
                        <a:t> (CI)</a:t>
                      </a:r>
                      <a:endParaRPr lang="de-DE" sz="1000" b="1" dirty="0" smtClean="0">
                        <a:latin typeface="+mn-lt"/>
                        <a:cs typeface="Arial" panose="020B0604020202020204" pitchFamily="34" charset="0"/>
                      </a:endParaRPr>
                    </a:p>
                  </a:txBody>
                  <a:tcPr anchor="ctr"/>
                </a:tc>
                <a:tc>
                  <a:txBody>
                    <a:bodyPr/>
                    <a:lstStyle/>
                    <a:p>
                      <a:pPr algn="ctr"/>
                      <a:r>
                        <a:rPr lang="de-DE" sz="1000" b="1" dirty="0" smtClean="0"/>
                        <a:t>p</a:t>
                      </a:r>
                      <a:endParaRPr lang="de-DE" sz="1000" b="1" dirty="0">
                        <a:latin typeface="+mn-lt"/>
                        <a:cs typeface="Arial" panose="020B0604020202020204" pitchFamily="34" charset="0"/>
                      </a:endParaRPr>
                    </a:p>
                  </a:txBody>
                  <a:tcPr anchor="ctr"/>
                </a:tc>
                <a:tc>
                  <a:txBody>
                    <a:bodyPr/>
                    <a:lstStyle/>
                    <a:p>
                      <a:pPr algn="ctr"/>
                      <a:r>
                        <a:rPr lang="de-DE" sz="1000" b="1" dirty="0" err="1" smtClean="0"/>
                        <a:t>Hazard</a:t>
                      </a:r>
                      <a:r>
                        <a:rPr lang="de-DE" sz="1000" b="1" dirty="0" smtClean="0"/>
                        <a:t> </a:t>
                      </a:r>
                      <a:r>
                        <a:rPr lang="de-DE" sz="1000" b="1" dirty="0" err="1" smtClean="0"/>
                        <a:t>ratio</a:t>
                      </a:r>
                      <a:r>
                        <a:rPr lang="de-DE" sz="1000" b="1" dirty="0" smtClean="0"/>
                        <a:t> (CI)</a:t>
                      </a:r>
                      <a:endParaRPr lang="de-DE" sz="1000" b="1" dirty="0" smtClean="0">
                        <a:latin typeface="+mn-lt"/>
                        <a:cs typeface="Arial" panose="020B0604020202020204" pitchFamily="34" charset="0"/>
                      </a:endParaRPr>
                    </a:p>
                  </a:txBody>
                  <a:tcPr anchor="ctr"/>
                </a:tc>
                <a:tc>
                  <a:txBody>
                    <a:bodyPr/>
                    <a:lstStyle/>
                    <a:p>
                      <a:pPr algn="ctr"/>
                      <a:r>
                        <a:rPr lang="de-DE" sz="1000" b="1" dirty="0" smtClean="0"/>
                        <a:t>p</a:t>
                      </a:r>
                      <a:endParaRPr lang="de-DE" sz="1000" b="1" dirty="0">
                        <a:latin typeface="+mn-lt"/>
                        <a:cs typeface="Arial" panose="020B0604020202020204" pitchFamily="34" charset="0"/>
                      </a:endParaRPr>
                    </a:p>
                  </a:txBody>
                  <a:tcPr anchor="ctr"/>
                </a:tc>
              </a:tr>
              <a:tr h="262641">
                <a:tc>
                  <a:txBody>
                    <a:bodyPr/>
                    <a:lstStyle/>
                    <a:p>
                      <a:r>
                        <a:rPr lang="de-DE" sz="1000" dirty="0" smtClean="0"/>
                        <a:t>Male </a:t>
                      </a:r>
                      <a:r>
                        <a:rPr lang="de-DE" sz="1000" dirty="0" err="1" smtClean="0"/>
                        <a:t>gender</a:t>
                      </a:r>
                      <a:endParaRPr lang="de-DE" sz="1000" dirty="0">
                        <a:latin typeface="+mn-lt"/>
                        <a:cs typeface="Arial" panose="020B0604020202020204" pitchFamily="34" charset="0"/>
                      </a:endParaRPr>
                    </a:p>
                  </a:txBody>
                  <a:tcPr anchor="ctr"/>
                </a:tc>
                <a:tc>
                  <a:txBody>
                    <a:bodyPr/>
                    <a:lstStyle/>
                    <a:p>
                      <a:pPr algn="ctr"/>
                      <a:r>
                        <a:rPr lang="de-DE" sz="1000" dirty="0" smtClean="0"/>
                        <a:t>1.312 </a:t>
                      </a:r>
                    </a:p>
                    <a:p>
                      <a:pPr algn="ctr"/>
                      <a:r>
                        <a:rPr lang="de-DE" sz="1000" dirty="0" smtClean="0"/>
                        <a:t>(0.931-1.848)</a:t>
                      </a:r>
                      <a:endParaRPr lang="de-DE" sz="1000" dirty="0">
                        <a:latin typeface="+mn-lt"/>
                        <a:cs typeface="Arial" panose="020B0604020202020204" pitchFamily="34" charset="0"/>
                      </a:endParaRPr>
                    </a:p>
                  </a:txBody>
                  <a:tcPr anchor="ctr"/>
                </a:tc>
                <a:tc>
                  <a:txBody>
                    <a:bodyPr/>
                    <a:lstStyle/>
                    <a:p>
                      <a:pPr algn="ctr"/>
                      <a:r>
                        <a:rPr lang="de-DE" sz="1000" dirty="0" smtClean="0"/>
                        <a:t>0.121</a:t>
                      </a:r>
                      <a:endParaRPr lang="de-DE" sz="1000" dirty="0">
                        <a:latin typeface="+mn-lt"/>
                        <a:cs typeface="Arial" panose="020B0604020202020204" pitchFamily="34" charset="0"/>
                      </a:endParaRPr>
                    </a:p>
                  </a:txBody>
                  <a:tcPr anchor="ctr"/>
                </a:tc>
                <a:tc>
                  <a:txBody>
                    <a:bodyPr/>
                    <a:lstStyle/>
                    <a:p>
                      <a:pPr algn="ctr"/>
                      <a:r>
                        <a:rPr lang="de-DE" sz="1000" dirty="0" smtClean="0"/>
                        <a:t>-</a:t>
                      </a:r>
                      <a:endParaRPr lang="de-DE" sz="1000" dirty="0">
                        <a:latin typeface="+mn-lt"/>
                        <a:cs typeface="Arial" panose="020B0604020202020204" pitchFamily="34" charset="0"/>
                      </a:endParaRPr>
                    </a:p>
                  </a:txBody>
                  <a:tcPr anchor="ctr"/>
                </a:tc>
                <a:tc>
                  <a:txBody>
                    <a:bodyPr/>
                    <a:lstStyle/>
                    <a:p>
                      <a:pPr algn="ctr"/>
                      <a:r>
                        <a:rPr lang="de-DE" sz="1000" dirty="0" smtClean="0"/>
                        <a:t>-</a:t>
                      </a:r>
                      <a:endParaRPr lang="de-DE" sz="1000" dirty="0">
                        <a:latin typeface="+mn-lt"/>
                        <a:cs typeface="Arial" panose="020B0604020202020204" pitchFamily="34" charset="0"/>
                      </a:endParaRPr>
                    </a:p>
                  </a:txBody>
                  <a:tcPr anchor="ctr"/>
                </a:tc>
              </a:tr>
              <a:tr h="262641">
                <a:tc>
                  <a:txBody>
                    <a:bodyPr/>
                    <a:lstStyle/>
                    <a:p>
                      <a:r>
                        <a:rPr lang="de-DE" sz="1000" dirty="0" smtClean="0"/>
                        <a:t>Diabetes</a:t>
                      </a:r>
                      <a:endParaRPr lang="de-DE" sz="1000" dirty="0">
                        <a:latin typeface="+mn-lt"/>
                        <a:cs typeface="Arial" panose="020B0604020202020204" pitchFamily="34" charset="0"/>
                      </a:endParaRPr>
                    </a:p>
                  </a:txBody>
                  <a:tcPr anchor="ctr"/>
                </a:tc>
                <a:tc>
                  <a:txBody>
                    <a:bodyPr/>
                    <a:lstStyle/>
                    <a:p>
                      <a:pPr algn="ctr"/>
                      <a:r>
                        <a:rPr lang="de-DE" sz="1000" dirty="0" smtClean="0"/>
                        <a:t>2.708 </a:t>
                      </a:r>
                    </a:p>
                    <a:p>
                      <a:pPr algn="ctr"/>
                      <a:r>
                        <a:rPr lang="de-DE" sz="1000" dirty="0" smtClean="0"/>
                        <a:t>(1.368-5.359)</a:t>
                      </a:r>
                      <a:endParaRPr lang="de-DE" sz="1000" dirty="0">
                        <a:latin typeface="+mn-lt"/>
                        <a:cs typeface="Arial" panose="020B0604020202020204" pitchFamily="34" charset="0"/>
                      </a:endParaRPr>
                    </a:p>
                  </a:txBody>
                  <a:tcPr anchor="ctr"/>
                </a:tc>
                <a:tc>
                  <a:txBody>
                    <a:bodyPr/>
                    <a:lstStyle/>
                    <a:p>
                      <a:pPr algn="ctr"/>
                      <a:r>
                        <a:rPr lang="de-DE" sz="1000" b="1" dirty="0" smtClean="0"/>
                        <a:t>0.004</a:t>
                      </a:r>
                      <a:endParaRPr lang="de-DE" sz="1000" b="1" dirty="0">
                        <a:latin typeface="+mn-lt"/>
                        <a:cs typeface="Arial" panose="020B0604020202020204" pitchFamily="34" charset="0"/>
                      </a:endParaRPr>
                    </a:p>
                  </a:txBody>
                  <a:tcPr anchor="ctr"/>
                </a:tc>
                <a:tc>
                  <a:txBody>
                    <a:bodyPr/>
                    <a:lstStyle/>
                    <a:p>
                      <a:pPr algn="ctr"/>
                      <a:r>
                        <a:rPr lang="de-DE" sz="1000" dirty="0" smtClean="0"/>
                        <a:t>2.597 </a:t>
                      </a:r>
                    </a:p>
                    <a:p>
                      <a:pPr algn="ctr"/>
                      <a:r>
                        <a:rPr lang="de-DE" sz="1000" dirty="0" smtClean="0"/>
                        <a:t>(1.305-5.168)</a:t>
                      </a:r>
                      <a:endParaRPr lang="de-DE" sz="1000" dirty="0">
                        <a:latin typeface="+mn-lt"/>
                        <a:cs typeface="Arial" panose="020B0604020202020204" pitchFamily="34" charset="0"/>
                      </a:endParaRPr>
                    </a:p>
                  </a:txBody>
                  <a:tcPr anchor="ctr"/>
                </a:tc>
                <a:tc>
                  <a:txBody>
                    <a:bodyPr/>
                    <a:lstStyle/>
                    <a:p>
                      <a:pPr algn="ctr"/>
                      <a:r>
                        <a:rPr lang="de-DE" sz="1000" b="1" dirty="0" smtClean="0"/>
                        <a:t>0.007</a:t>
                      </a:r>
                      <a:endParaRPr lang="de-DE" sz="1000" b="1" dirty="0">
                        <a:latin typeface="+mn-lt"/>
                        <a:cs typeface="Arial" panose="020B0604020202020204" pitchFamily="34" charset="0"/>
                      </a:endParaRPr>
                    </a:p>
                  </a:txBody>
                  <a:tcPr anchor="ctr"/>
                </a:tc>
              </a:tr>
              <a:tr h="262641">
                <a:tc>
                  <a:txBody>
                    <a:bodyPr/>
                    <a:lstStyle/>
                    <a:p>
                      <a:r>
                        <a:rPr lang="de-DE" sz="1000" dirty="0" smtClean="0"/>
                        <a:t>LVEF</a:t>
                      </a:r>
                      <a:endParaRPr lang="de-DE" sz="1000" dirty="0">
                        <a:latin typeface="+mn-lt"/>
                        <a:cs typeface="Arial" panose="020B0604020202020204" pitchFamily="34" charset="0"/>
                      </a:endParaRPr>
                    </a:p>
                  </a:txBody>
                  <a:tcPr anchor="ctr"/>
                </a:tc>
                <a:tc>
                  <a:txBody>
                    <a:bodyPr/>
                    <a:lstStyle/>
                    <a:p>
                      <a:pPr algn="ctr"/>
                      <a:r>
                        <a:rPr lang="de-DE" sz="1000" dirty="0" smtClean="0"/>
                        <a:t>1.004 </a:t>
                      </a:r>
                    </a:p>
                    <a:p>
                      <a:pPr algn="ctr"/>
                      <a:r>
                        <a:rPr lang="de-DE" sz="1000" dirty="0" smtClean="0"/>
                        <a:t>(0.974-1.034)</a:t>
                      </a:r>
                      <a:endParaRPr lang="de-DE" sz="1000" dirty="0">
                        <a:latin typeface="+mn-lt"/>
                        <a:cs typeface="Arial" panose="020B0604020202020204" pitchFamily="34" charset="0"/>
                      </a:endParaRPr>
                    </a:p>
                  </a:txBody>
                  <a:tcPr anchor="ctr"/>
                </a:tc>
                <a:tc>
                  <a:txBody>
                    <a:bodyPr/>
                    <a:lstStyle/>
                    <a:p>
                      <a:pPr algn="ctr"/>
                      <a:r>
                        <a:rPr lang="de-DE" sz="1000" dirty="0" smtClean="0"/>
                        <a:t>0.821</a:t>
                      </a:r>
                      <a:endParaRPr lang="de-DE" sz="1000" dirty="0">
                        <a:latin typeface="+mn-lt"/>
                        <a:cs typeface="Arial" panose="020B0604020202020204" pitchFamily="34" charset="0"/>
                      </a:endParaRPr>
                    </a:p>
                  </a:txBody>
                  <a:tcPr anchor="ctr"/>
                </a:tc>
                <a:tc>
                  <a:txBody>
                    <a:bodyPr/>
                    <a:lstStyle/>
                    <a:p>
                      <a:pPr algn="ctr"/>
                      <a:r>
                        <a:rPr lang="de-DE" sz="1000" dirty="0" smtClean="0"/>
                        <a:t>-</a:t>
                      </a:r>
                      <a:endParaRPr lang="de-DE" sz="1000" dirty="0">
                        <a:latin typeface="+mn-lt"/>
                        <a:cs typeface="Arial" panose="020B0604020202020204" pitchFamily="34" charset="0"/>
                      </a:endParaRPr>
                    </a:p>
                  </a:txBody>
                  <a:tcPr anchor="ctr"/>
                </a:tc>
                <a:tc>
                  <a:txBody>
                    <a:bodyPr/>
                    <a:lstStyle/>
                    <a:p>
                      <a:pPr algn="ctr"/>
                      <a:r>
                        <a:rPr lang="de-DE" sz="1000" dirty="0" smtClean="0"/>
                        <a:t>-</a:t>
                      </a:r>
                      <a:endParaRPr lang="de-DE" sz="1000" dirty="0">
                        <a:latin typeface="+mn-lt"/>
                        <a:cs typeface="Arial" panose="020B0604020202020204" pitchFamily="34" charset="0"/>
                      </a:endParaRPr>
                    </a:p>
                  </a:txBody>
                  <a:tcPr anchor="ctr"/>
                </a:tc>
              </a:tr>
              <a:tr h="262641">
                <a:tc>
                  <a:txBody>
                    <a:bodyPr/>
                    <a:lstStyle/>
                    <a:p>
                      <a:r>
                        <a:rPr lang="de-DE" sz="1000" dirty="0" smtClean="0"/>
                        <a:t>NSTEMI-</a:t>
                      </a:r>
                      <a:r>
                        <a:rPr lang="de-DE" sz="1000" dirty="0" err="1" smtClean="0"/>
                        <a:t>presentation</a:t>
                      </a:r>
                      <a:endParaRPr lang="de-DE" sz="1000" dirty="0">
                        <a:latin typeface="+mn-lt"/>
                        <a:cs typeface="Arial" panose="020B0604020202020204" pitchFamily="34" charset="0"/>
                      </a:endParaRPr>
                    </a:p>
                  </a:txBody>
                  <a:tcPr anchor="ctr"/>
                </a:tc>
                <a:tc>
                  <a:txBody>
                    <a:bodyPr/>
                    <a:lstStyle/>
                    <a:p>
                      <a:pPr algn="ctr"/>
                      <a:r>
                        <a:rPr lang="de-DE" sz="1000" dirty="0" smtClean="0"/>
                        <a:t>1.413 </a:t>
                      </a:r>
                    </a:p>
                    <a:p>
                      <a:pPr algn="ctr"/>
                      <a:r>
                        <a:rPr lang="de-DE" sz="1000" dirty="0" smtClean="0"/>
                        <a:t>(0.685-2.915)</a:t>
                      </a:r>
                      <a:endParaRPr lang="de-DE" sz="1000" dirty="0">
                        <a:latin typeface="+mn-lt"/>
                        <a:cs typeface="Arial" panose="020B0604020202020204" pitchFamily="34" charset="0"/>
                      </a:endParaRPr>
                    </a:p>
                  </a:txBody>
                  <a:tcPr anchor="ctr"/>
                </a:tc>
                <a:tc>
                  <a:txBody>
                    <a:bodyPr/>
                    <a:lstStyle/>
                    <a:p>
                      <a:pPr algn="ctr"/>
                      <a:r>
                        <a:rPr lang="de-DE" sz="1000" dirty="0" smtClean="0"/>
                        <a:t>0.349</a:t>
                      </a:r>
                      <a:endParaRPr lang="de-DE" sz="1000" dirty="0">
                        <a:latin typeface="+mn-lt"/>
                        <a:cs typeface="Arial" panose="020B0604020202020204" pitchFamily="34" charset="0"/>
                      </a:endParaRPr>
                    </a:p>
                  </a:txBody>
                  <a:tcPr anchor="ctr"/>
                </a:tc>
                <a:tc>
                  <a:txBody>
                    <a:bodyPr/>
                    <a:lstStyle/>
                    <a:p>
                      <a:pPr algn="ctr"/>
                      <a:r>
                        <a:rPr lang="de-DE" sz="1000" dirty="0" smtClean="0"/>
                        <a:t>-</a:t>
                      </a:r>
                      <a:endParaRPr lang="de-DE" sz="1000" dirty="0">
                        <a:latin typeface="+mn-lt"/>
                        <a:cs typeface="Arial" panose="020B0604020202020204" pitchFamily="34" charset="0"/>
                      </a:endParaRPr>
                    </a:p>
                  </a:txBody>
                  <a:tcPr anchor="ctr"/>
                </a:tc>
                <a:tc>
                  <a:txBody>
                    <a:bodyPr/>
                    <a:lstStyle/>
                    <a:p>
                      <a:pPr algn="ctr"/>
                      <a:r>
                        <a:rPr lang="de-DE" sz="1000" dirty="0" smtClean="0"/>
                        <a:t>-</a:t>
                      </a:r>
                      <a:endParaRPr lang="de-DE" sz="1000" dirty="0">
                        <a:latin typeface="+mn-lt"/>
                        <a:cs typeface="Arial" panose="020B0604020202020204" pitchFamily="34" charset="0"/>
                      </a:endParaRPr>
                    </a:p>
                  </a:txBody>
                  <a:tcPr anchor="ctr"/>
                </a:tc>
              </a:tr>
              <a:tr h="262641">
                <a:tc>
                  <a:txBody>
                    <a:bodyPr/>
                    <a:lstStyle/>
                    <a:p>
                      <a:r>
                        <a:rPr lang="de-DE" sz="1000" dirty="0" err="1" smtClean="0"/>
                        <a:t>Chronic</a:t>
                      </a:r>
                      <a:r>
                        <a:rPr lang="de-DE" sz="1000" baseline="0" dirty="0" smtClean="0"/>
                        <a:t> </a:t>
                      </a:r>
                      <a:r>
                        <a:rPr lang="de-DE" sz="1000" baseline="0" dirty="0" err="1" smtClean="0"/>
                        <a:t>kidney</a:t>
                      </a:r>
                      <a:r>
                        <a:rPr lang="de-DE" sz="1000" baseline="0" dirty="0" smtClean="0"/>
                        <a:t> </a:t>
                      </a:r>
                      <a:r>
                        <a:rPr lang="de-DE" sz="1000" baseline="0" dirty="0" err="1" smtClean="0"/>
                        <a:t>disease</a:t>
                      </a:r>
                      <a:endParaRPr lang="de-DE" sz="1000" dirty="0">
                        <a:latin typeface="+mn-lt"/>
                        <a:cs typeface="Arial" panose="020B0604020202020204" pitchFamily="34" charset="0"/>
                      </a:endParaRPr>
                    </a:p>
                  </a:txBody>
                  <a:tcPr anchor="ctr"/>
                </a:tc>
                <a:tc>
                  <a:txBody>
                    <a:bodyPr/>
                    <a:lstStyle/>
                    <a:p>
                      <a:pPr algn="ctr"/>
                      <a:r>
                        <a:rPr lang="de-DE" sz="1000" dirty="0" smtClean="0"/>
                        <a:t>1.261 </a:t>
                      </a:r>
                    </a:p>
                    <a:p>
                      <a:pPr algn="ctr"/>
                      <a:r>
                        <a:rPr lang="de-DE" sz="1000" dirty="0" smtClean="0"/>
                        <a:t>(0.586-2.714)</a:t>
                      </a:r>
                      <a:endParaRPr lang="de-DE" sz="1000" dirty="0">
                        <a:latin typeface="+mn-lt"/>
                        <a:cs typeface="Arial" panose="020B0604020202020204" pitchFamily="34" charset="0"/>
                      </a:endParaRPr>
                    </a:p>
                  </a:txBody>
                  <a:tcPr anchor="ctr"/>
                </a:tc>
                <a:tc>
                  <a:txBody>
                    <a:bodyPr/>
                    <a:lstStyle/>
                    <a:p>
                      <a:pPr algn="ctr"/>
                      <a:r>
                        <a:rPr lang="de-DE" sz="1000" dirty="0" smtClean="0"/>
                        <a:t>0.552</a:t>
                      </a:r>
                      <a:endParaRPr lang="de-DE" sz="1000" dirty="0">
                        <a:latin typeface="+mn-lt"/>
                        <a:cs typeface="Arial" panose="020B0604020202020204" pitchFamily="34" charset="0"/>
                      </a:endParaRPr>
                    </a:p>
                  </a:txBody>
                  <a:tcPr anchor="ctr"/>
                </a:tc>
                <a:tc>
                  <a:txBody>
                    <a:bodyPr/>
                    <a:lstStyle/>
                    <a:p>
                      <a:pPr algn="ctr"/>
                      <a:r>
                        <a:rPr lang="de-DE" sz="1000" dirty="0" smtClean="0"/>
                        <a:t>-</a:t>
                      </a:r>
                      <a:endParaRPr lang="de-DE" sz="1000" dirty="0">
                        <a:latin typeface="+mn-lt"/>
                        <a:cs typeface="Arial" panose="020B0604020202020204" pitchFamily="34" charset="0"/>
                      </a:endParaRPr>
                    </a:p>
                  </a:txBody>
                  <a:tcPr anchor="ctr"/>
                </a:tc>
                <a:tc>
                  <a:txBody>
                    <a:bodyPr/>
                    <a:lstStyle/>
                    <a:p>
                      <a:pPr algn="ctr"/>
                      <a:r>
                        <a:rPr lang="de-DE" sz="1000" dirty="0" smtClean="0"/>
                        <a:t>-</a:t>
                      </a:r>
                      <a:endParaRPr lang="de-DE" sz="1000" dirty="0">
                        <a:latin typeface="+mn-lt"/>
                        <a:cs typeface="Arial" panose="020B0604020202020204" pitchFamily="34" charset="0"/>
                      </a:endParaRPr>
                    </a:p>
                  </a:txBody>
                  <a:tcPr anchor="ctr"/>
                </a:tc>
              </a:tr>
              <a:tr h="262641">
                <a:tc>
                  <a:txBody>
                    <a:bodyPr/>
                    <a:lstStyle/>
                    <a:p>
                      <a:r>
                        <a:rPr lang="de-DE" sz="1000" dirty="0" smtClean="0"/>
                        <a:t>SYNTAX Score ≥ 15</a:t>
                      </a:r>
                      <a:endParaRPr lang="de-DE" sz="1000" dirty="0" smtClean="0">
                        <a:latin typeface="+mn-lt"/>
                        <a:cs typeface="Arial" panose="020B0604020202020204" pitchFamily="34" charset="0"/>
                      </a:endParaRPr>
                    </a:p>
                  </a:txBody>
                  <a:tcPr anchor="ctr"/>
                </a:tc>
                <a:tc>
                  <a:txBody>
                    <a:bodyPr/>
                    <a:lstStyle/>
                    <a:p>
                      <a:pPr algn="ctr"/>
                      <a:r>
                        <a:rPr lang="de-DE" sz="1000" dirty="0" smtClean="0"/>
                        <a:t>1.999 </a:t>
                      </a:r>
                    </a:p>
                    <a:p>
                      <a:pPr algn="ctr"/>
                      <a:r>
                        <a:rPr lang="de-DE" sz="1000" dirty="0" smtClean="0"/>
                        <a:t>(1.002-3.988)</a:t>
                      </a:r>
                      <a:endParaRPr lang="de-DE" sz="1000" dirty="0">
                        <a:latin typeface="+mn-lt"/>
                        <a:cs typeface="Arial" panose="020B0604020202020204" pitchFamily="34" charset="0"/>
                      </a:endParaRPr>
                    </a:p>
                  </a:txBody>
                  <a:tcPr anchor="ctr"/>
                </a:tc>
                <a:tc>
                  <a:txBody>
                    <a:bodyPr/>
                    <a:lstStyle/>
                    <a:p>
                      <a:pPr algn="ctr"/>
                      <a:r>
                        <a:rPr lang="de-DE" sz="1000" b="1" dirty="0" smtClean="0"/>
                        <a:t>0.049</a:t>
                      </a:r>
                      <a:endParaRPr lang="de-DE" sz="1000" b="1" dirty="0">
                        <a:latin typeface="+mn-lt"/>
                        <a:cs typeface="Arial" panose="020B0604020202020204" pitchFamily="34" charset="0"/>
                      </a:endParaRPr>
                    </a:p>
                  </a:txBody>
                  <a:tcPr anchor="ctr"/>
                </a:tc>
                <a:tc>
                  <a:txBody>
                    <a:bodyPr/>
                    <a:lstStyle/>
                    <a:p>
                      <a:pPr algn="ctr"/>
                      <a:r>
                        <a:rPr lang="de-DE" sz="1000" dirty="0" smtClean="0"/>
                        <a:t>1.626 </a:t>
                      </a:r>
                    </a:p>
                    <a:p>
                      <a:pPr algn="ctr"/>
                      <a:r>
                        <a:rPr lang="de-DE" sz="1000" dirty="0" smtClean="0"/>
                        <a:t>(0.807-3.276)</a:t>
                      </a:r>
                      <a:endParaRPr lang="de-DE" sz="1000" dirty="0">
                        <a:latin typeface="+mn-lt"/>
                        <a:cs typeface="Arial" panose="020B0604020202020204" pitchFamily="34" charset="0"/>
                      </a:endParaRPr>
                    </a:p>
                  </a:txBody>
                  <a:tcPr anchor="ctr"/>
                </a:tc>
                <a:tc>
                  <a:txBody>
                    <a:bodyPr/>
                    <a:lstStyle/>
                    <a:p>
                      <a:pPr algn="ctr"/>
                      <a:r>
                        <a:rPr lang="de-DE" sz="1000" dirty="0" smtClean="0"/>
                        <a:t>0.174</a:t>
                      </a:r>
                      <a:endParaRPr lang="de-DE" sz="1000" dirty="0">
                        <a:latin typeface="+mn-lt"/>
                        <a:cs typeface="Arial" panose="020B0604020202020204" pitchFamily="34" charset="0"/>
                      </a:endParaRPr>
                    </a:p>
                  </a:txBody>
                  <a:tcPr anchor="ctr"/>
                </a:tc>
              </a:tr>
              <a:tr h="262641">
                <a:tc>
                  <a:txBody>
                    <a:bodyPr/>
                    <a:lstStyle/>
                    <a:p>
                      <a:r>
                        <a:rPr lang="de-DE" sz="1000" dirty="0" smtClean="0"/>
                        <a:t>HPR </a:t>
                      </a:r>
                      <a:r>
                        <a:rPr lang="de-DE" sz="1000" dirty="0" err="1" smtClean="0"/>
                        <a:t>pre-discharge</a:t>
                      </a:r>
                      <a:r>
                        <a:rPr lang="de-DE" sz="1000" dirty="0" smtClean="0"/>
                        <a:t>    </a:t>
                      </a:r>
                      <a:endParaRPr lang="de-DE" sz="1000" dirty="0">
                        <a:latin typeface="+mn-lt"/>
                        <a:cs typeface="Arial" panose="020B0604020202020204" pitchFamily="34" charset="0"/>
                      </a:endParaRPr>
                    </a:p>
                  </a:txBody>
                  <a:tcPr anchor="ctr"/>
                </a:tc>
                <a:tc>
                  <a:txBody>
                    <a:bodyPr/>
                    <a:lstStyle/>
                    <a:p>
                      <a:pPr algn="ctr"/>
                      <a:r>
                        <a:rPr lang="de-DE" sz="1000" dirty="0" smtClean="0"/>
                        <a:t>3.343 </a:t>
                      </a:r>
                    </a:p>
                    <a:p>
                      <a:pPr algn="ctr"/>
                      <a:r>
                        <a:rPr lang="de-DE" sz="1000" dirty="0" smtClean="0"/>
                        <a:t>(1.440-7.759)</a:t>
                      </a:r>
                      <a:endParaRPr lang="de-DE" sz="1000" dirty="0" smtClean="0">
                        <a:latin typeface="+mn-lt"/>
                        <a:cs typeface="Arial" panose="020B0604020202020204" pitchFamily="34" charset="0"/>
                      </a:endParaRPr>
                    </a:p>
                  </a:txBody>
                  <a:tcPr anchor="ctr"/>
                </a:tc>
                <a:tc>
                  <a:txBody>
                    <a:bodyPr/>
                    <a:lstStyle/>
                    <a:p>
                      <a:pPr algn="ctr"/>
                      <a:r>
                        <a:rPr lang="de-DE" sz="1000" b="1" dirty="0" smtClean="0"/>
                        <a:t>0.005</a:t>
                      </a:r>
                      <a:endParaRPr lang="de-DE" sz="1000" b="1" dirty="0" smtClean="0">
                        <a:latin typeface="+mn-lt"/>
                        <a:cs typeface="Arial" panose="020B0604020202020204" pitchFamily="34" charset="0"/>
                      </a:endParaRPr>
                    </a:p>
                  </a:txBody>
                  <a:tcPr anchor="ctr"/>
                </a:tc>
                <a:tc>
                  <a:txBody>
                    <a:bodyPr/>
                    <a:lstStyle/>
                    <a:p>
                      <a:pPr algn="ctr"/>
                      <a:r>
                        <a:rPr lang="de-DE" sz="1000" dirty="0" smtClean="0"/>
                        <a:t>3.191 </a:t>
                      </a:r>
                    </a:p>
                    <a:p>
                      <a:pPr algn="ctr"/>
                      <a:r>
                        <a:rPr lang="de-DE" sz="1000" dirty="0" smtClean="0"/>
                        <a:t>(1.373-7.417)</a:t>
                      </a:r>
                      <a:endParaRPr lang="de-DE" sz="1000" dirty="0">
                        <a:latin typeface="+mn-lt"/>
                        <a:cs typeface="Arial" panose="020B0604020202020204" pitchFamily="34" charset="0"/>
                      </a:endParaRPr>
                    </a:p>
                  </a:txBody>
                  <a:tcPr anchor="ctr"/>
                </a:tc>
                <a:tc>
                  <a:txBody>
                    <a:bodyPr/>
                    <a:lstStyle/>
                    <a:p>
                      <a:pPr algn="ctr"/>
                      <a:r>
                        <a:rPr lang="de-DE" sz="1000" b="1" dirty="0" smtClean="0"/>
                        <a:t>0.007</a:t>
                      </a:r>
                      <a:endParaRPr lang="de-DE" sz="1000" b="1" dirty="0">
                        <a:latin typeface="+mn-lt"/>
                        <a:cs typeface="Arial" panose="020B0604020202020204" pitchFamily="34" charset="0"/>
                      </a:endParaRPr>
                    </a:p>
                  </a:txBody>
                  <a:tcPr anchor="ctr"/>
                </a:tc>
              </a:tr>
              <a:tr h="386049">
                <a:tc>
                  <a:txBody>
                    <a:bodyPr/>
                    <a:lstStyle/>
                    <a:p>
                      <a:r>
                        <a:rPr lang="de-DE" sz="1000" dirty="0" smtClean="0"/>
                        <a:t>HPR</a:t>
                      </a:r>
                      <a:r>
                        <a:rPr lang="de-DE" sz="1000" baseline="0" dirty="0" smtClean="0"/>
                        <a:t> at </a:t>
                      </a:r>
                      <a:r>
                        <a:rPr lang="de-DE" sz="1000" baseline="0" dirty="0" err="1" smtClean="0"/>
                        <a:t>pre-discharge</a:t>
                      </a:r>
                      <a:r>
                        <a:rPr lang="de-DE" sz="1000" baseline="0" dirty="0" smtClean="0"/>
                        <a:t> </a:t>
                      </a:r>
                      <a:r>
                        <a:rPr lang="de-DE" sz="1000" baseline="0" dirty="0" err="1" smtClean="0"/>
                        <a:t>and</a:t>
                      </a:r>
                      <a:r>
                        <a:rPr lang="de-DE" sz="1000" baseline="0" dirty="0" smtClean="0"/>
                        <a:t> SS &lt;</a:t>
                      </a:r>
                      <a:r>
                        <a:rPr lang="de-DE" sz="1000" dirty="0" smtClean="0"/>
                        <a:t> 15</a:t>
                      </a:r>
                      <a:endParaRPr lang="de-DE" sz="1000" dirty="0">
                        <a:latin typeface="+mn-lt"/>
                        <a:cs typeface="Arial" panose="020B0604020202020204" pitchFamily="34" charset="0"/>
                      </a:endParaRPr>
                    </a:p>
                  </a:txBody>
                  <a:tcPr anchor="ctr"/>
                </a:tc>
                <a:tc>
                  <a:txBody>
                    <a:bodyPr/>
                    <a:lstStyle/>
                    <a:p>
                      <a:pPr algn="ctr"/>
                      <a:r>
                        <a:rPr lang="de-DE" sz="1000" dirty="0" smtClean="0"/>
                        <a:t>5.748 </a:t>
                      </a:r>
                    </a:p>
                    <a:p>
                      <a:pPr algn="ctr"/>
                      <a:r>
                        <a:rPr lang="de-DE" sz="1000" dirty="0" smtClean="0"/>
                        <a:t>(1.82-18.110)</a:t>
                      </a:r>
                      <a:endParaRPr lang="de-DE" sz="1000" dirty="0" smtClean="0">
                        <a:latin typeface="+mn-lt"/>
                        <a:cs typeface="Arial" panose="020B0604020202020204" pitchFamily="34" charset="0"/>
                      </a:endParaRPr>
                    </a:p>
                  </a:txBody>
                  <a:tcPr anchor="ctr"/>
                </a:tc>
                <a:tc>
                  <a:txBody>
                    <a:bodyPr/>
                    <a:lstStyle/>
                    <a:p>
                      <a:pPr algn="ctr"/>
                      <a:r>
                        <a:rPr lang="de-DE" sz="1000" b="1" dirty="0" smtClean="0"/>
                        <a:t>0.003</a:t>
                      </a:r>
                      <a:endParaRPr lang="de-DE" sz="1000" b="1" dirty="0" smtClean="0">
                        <a:latin typeface="+mn-lt"/>
                        <a:cs typeface="Arial" panose="020B0604020202020204" pitchFamily="34" charset="0"/>
                      </a:endParaRPr>
                    </a:p>
                  </a:txBody>
                  <a:tcPr anchor="ctr"/>
                </a:tc>
                <a:tc>
                  <a:txBody>
                    <a:bodyPr/>
                    <a:lstStyle/>
                    <a:p>
                      <a:pPr algn="ctr"/>
                      <a:endParaRPr lang="de-DE" sz="1000" dirty="0">
                        <a:latin typeface="+mn-lt"/>
                        <a:cs typeface="Arial" panose="020B0604020202020204" pitchFamily="34" charset="0"/>
                      </a:endParaRPr>
                    </a:p>
                  </a:txBody>
                  <a:tcPr anchor="ctr"/>
                </a:tc>
                <a:tc>
                  <a:txBody>
                    <a:bodyPr/>
                    <a:lstStyle/>
                    <a:p>
                      <a:pPr algn="ctr"/>
                      <a:endParaRPr lang="de-DE" sz="1000" dirty="0">
                        <a:latin typeface="+mn-lt"/>
                        <a:cs typeface="Arial" panose="020B0604020202020204" pitchFamily="34" charset="0"/>
                      </a:endParaRPr>
                    </a:p>
                  </a:txBody>
                  <a:tcPr anchor="ctr"/>
                </a:tc>
              </a:tr>
              <a:tr h="262641">
                <a:tc>
                  <a:txBody>
                    <a:bodyPr/>
                    <a:lstStyle/>
                    <a:p>
                      <a:r>
                        <a:rPr lang="de-DE" sz="1000" dirty="0" err="1" smtClean="0"/>
                        <a:t>No</a:t>
                      </a:r>
                      <a:r>
                        <a:rPr lang="de-DE" sz="1000" dirty="0" smtClean="0"/>
                        <a:t> HPR</a:t>
                      </a:r>
                      <a:r>
                        <a:rPr lang="de-DE" sz="1000" baseline="0" dirty="0" smtClean="0"/>
                        <a:t> at </a:t>
                      </a:r>
                      <a:r>
                        <a:rPr lang="de-DE" sz="1000" baseline="0" dirty="0" err="1" smtClean="0"/>
                        <a:t>discharge</a:t>
                      </a:r>
                      <a:r>
                        <a:rPr lang="de-DE" sz="1000" baseline="0" dirty="0" smtClean="0"/>
                        <a:t> </a:t>
                      </a:r>
                      <a:r>
                        <a:rPr lang="de-DE" sz="1000" baseline="0" dirty="0" err="1" smtClean="0"/>
                        <a:t>and</a:t>
                      </a:r>
                      <a:r>
                        <a:rPr lang="de-DE" sz="1000" baseline="0" dirty="0" smtClean="0"/>
                        <a:t> SS </a:t>
                      </a:r>
                      <a:r>
                        <a:rPr lang="de-DE" sz="1000" dirty="0" smtClean="0"/>
                        <a:t>≥ 15</a:t>
                      </a:r>
                      <a:endParaRPr lang="de-DE" sz="1000" dirty="0">
                        <a:latin typeface="+mn-lt"/>
                        <a:cs typeface="Arial" panose="020B0604020202020204" pitchFamily="34" charset="0"/>
                      </a:endParaRPr>
                    </a:p>
                  </a:txBody>
                  <a:tcPr anchor="ctr"/>
                </a:tc>
                <a:tc>
                  <a:txBody>
                    <a:bodyPr/>
                    <a:lstStyle/>
                    <a:p>
                      <a:pPr algn="ctr"/>
                      <a:r>
                        <a:rPr lang="de-DE" sz="1000" dirty="0" smtClean="0"/>
                        <a:t>1.209 </a:t>
                      </a:r>
                    </a:p>
                    <a:p>
                      <a:pPr algn="ctr"/>
                      <a:r>
                        <a:rPr lang="de-DE" sz="1000" dirty="0" smtClean="0"/>
                        <a:t>(0.292-5.011)</a:t>
                      </a:r>
                      <a:endParaRPr lang="de-DE" sz="1000" dirty="0" smtClean="0">
                        <a:latin typeface="+mn-lt"/>
                        <a:cs typeface="Arial" panose="020B0604020202020204" pitchFamily="34" charset="0"/>
                      </a:endParaRPr>
                    </a:p>
                  </a:txBody>
                  <a:tcPr anchor="ctr"/>
                </a:tc>
                <a:tc>
                  <a:txBody>
                    <a:bodyPr/>
                    <a:lstStyle/>
                    <a:p>
                      <a:pPr algn="ctr"/>
                      <a:r>
                        <a:rPr lang="de-DE" sz="1000" dirty="0" smtClean="0"/>
                        <a:t>0.794</a:t>
                      </a:r>
                      <a:endParaRPr lang="de-DE" sz="1000" dirty="0" smtClean="0">
                        <a:latin typeface="+mn-lt"/>
                        <a:cs typeface="Arial" panose="020B0604020202020204" pitchFamily="34" charset="0"/>
                      </a:endParaRPr>
                    </a:p>
                  </a:txBody>
                  <a:tcPr anchor="ctr"/>
                </a:tc>
                <a:tc>
                  <a:txBody>
                    <a:bodyPr/>
                    <a:lstStyle/>
                    <a:p>
                      <a:pPr algn="ctr"/>
                      <a:endParaRPr lang="de-DE" sz="1000" dirty="0">
                        <a:latin typeface="+mn-lt"/>
                        <a:cs typeface="Arial" panose="020B0604020202020204" pitchFamily="34" charset="0"/>
                      </a:endParaRPr>
                    </a:p>
                  </a:txBody>
                  <a:tcPr anchor="ctr"/>
                </a:tc>
                <a:tc>
                  <a:txBody>
                    <a:bodyPr/>
                    <a:lstStyle/>
                    <a:p>
                      <a:pPr algn="ctr"/>
                      <a:endParaRPr lang="de-DE" sz="1000" dirty="0">
                        <a:latin typeface="+mn-lt"/>
                        <a:cs typeface="Arial" panose="020B0604020202020204" pitchFamily="34" charset="0"/>
                      </a:endParaRPr>
                    </a:p>
                  </a:txBody>
                  <a:tcPr anchor="ctr"/>
                </a:tc>
              </a:tr>
              <a:tr h="262641">
                <a:tc>
                  <a:txBody>
                    <a:bodyPr/>
                    <a:lstStyle/>
                    <a:p>
                      <a:r>
                        <a:rPr lang="de-DE" sz="1000" dirty="0" smtClean="0"/>
                        <a:t>HPR</a:t>
                      </a:r>
                      <a:r>
                        <a:rPr lang="de-DE" sz="1000" baseline="0" dirty="0" smtClean="0"/>
                        <a:t> at </a:t>
                      </a:r>
                      <a:r>
                        <a:rPr lang="de-DE" sz="1000" baseline="0" dirty="0" err="1" smtClean="0"/>
                        <a:t>discharge</a:t>
                      </a:r>
                      <a:r>
                        <a:rPr lang="de-DE" sz="1000" baseline="0" dirty="0" smtClean="0"/>
                        <a:t> </a:t>
                      </a:r>
                      <a:r>
                        <a:rPr lang="de-DE" sz="1000" baseline="0" dirty="0" err="1" smtClean="0"/>
                        <a:t>and</a:t>
                      </a:r>
                      <a:r>
                        <a:rPr lang="de-DE" sz="1000" baseline="0" dirty="0" smtClean="0"/>
                        <a:t> SS </a:t>
                      </a:r>
                      <a:r>
                        <a:rPr lang="de-DE" sz="1000" dirty="0" smtClean="0"/>
                        <a:t>≥ 15</a:t>
                      </a:r>
                      <a:endParaRPr lang="de-DE" sz="1000" dirty="0">
                        <a:latin typeface="+mn-lt"/>
                        <a:cs typeface="Arial" panose="020B0604020202020204" pitchFamily="34" charset="0"/>
                      </a:endParaRPr>
                    </a:p>
                  </a:txBody>
                  <a:tcPr anchor="ctr"/>
                </a:tc>
                <a:tc>
                  <a:txBody>
                    <a:bodyPr/>
                    <a:lstStyle/>
                    <a:p>
                      <a:pPr algn="ctr"/>
                      <a:r>
                        <a:rPr lang="de-DE" sz="1000" dirty="0" smtClean="0"/>
                        <a:t>4.376 </a:t>
                      </a:r>
                    </a:p>
                    <a:p>
                      <a:pPr algn="ctr"/>
                      <a:r>
                        <a:rPr lang="de-DE" sz="1000" dirty="0" smtClean="0"/>
                        <a:t>(2.086-9.184)</a:t>
                      </a:r>
                      <a:endParaRPr lang="de-DE" sz="1000" dirty="0" smtClean="0">
                        <a:latin typeface="+mn-lt"/>
                        <a:cs typeface="Arial" panose="020B0604020202020204" pitchFamily="34" charset="0"/>
                      </a:endParaRPr>
                    </a:p>
                  </a:txBody>
                  <a:tcPr anchor="ctr"/>
                </a:tc>
                <a:tc>
                  <a:txBody>
                    <a:bodyPr/>
                    <a:lstStyle/>
                    <a:p>
                      <a:pPr algn="ctr"/>
                      <a:r>
                        <a:rPr lang="de-DE" sz="1000" b="1" dirty="0" smtClean="0"/>
                        <a:t>&lt;0.001</a:t>
                      </a:r>
                      <a:endParaRPr lang="de-DE" sz="1000" b="1" dirty="0" smtClean="0">
                        <a:latin typeface="+mn-lt"/>
                        <a:cs typeface="Arial" panose="020B0604020202020204" pitchFamily="34" charset="0"/>
                      </a:endParaRPr>
                    </a:p>
                  </a:txBody>
                  <a:tcPr anchor="ctr"/>
                </a:tc>
                <a:tc>
                  <a:txBody>
                    <a:bodyPr/>
                    <a:lstStyle/>
                    <a:p>
                      <a:pPr algn="ctr"/>
                      <a:endParaRPr lang="de-DE" sz="1000" dirty="0">
                        <a:latin typeface="+mn-lt"/>
                        <a:cs typeface="Arial" panose="020B0604020202020204" pitchFamily="34" charset="0"/>
                      </a:endParaRPr>
                    </a:p>
                  </a:txBody>
                  <a:tcPr anchor="ctr"/>
                </a:tc>
                <a:tc>
                  <a:txBody>
                    <a:bodyPr/>
                    <a:lstStyle/>
                    <a:p>
                      <a:pPr algn="ctr"/>
                      <a:endParaRPr lang="de-DE" sz="1000" dirty="0">
                        <a:latin typeface="+mn-lt"/>
                        <a:cs typeface="Arial" panose="020B0604020202020204" pitchFamily="34" charset="0"/>
                      </a:endParaRPr>
                    </a:p>
                  </a:txBody>
                  <a:tcPr anchor="ctr"/>
                </a:tc>
              </a:tr>
              <a:tr h="992697">
                <a:tc>
                  <a:txBody>
                    <a:bodyPr/>
                    <a:lstStyle/>
                    <a:p>
                      <a:r>
                        <a:rPr lang="de-DE" sz="1000" dirty="0" smtClean="0"/>
                        <a:t>CYP2C19*2 681 G&gt;A</a:t>
                      </a:r>
                    </a:p>
                    <a:p>
                      <a:endParaRPr lang="de-DE" sz="1000" dirty="0" smtClean="0"/>
                    </a:p>
                    <a:p>
                      <a:r>
                        <a:rPr lang="de-DE" sz="1000" dirty="0" smtClean="0"/>
                        <a:t>    -  AA (8/223)</a:t>
                      </a:r>
                    </a:p>
                    <a:p>
                      <a:endParaRPr lang="de-DE" sz="1000" dirty="0" smtClean="0"/>
                    </a:p>
                    <a:p>
                      <a:r>
                        <a:rPr lang="de-DE" sz="1000" dirty="0" smtClean="0"/>
                        <a:t>    - GA (61/223)</a:t>
                      </a:r>
                    </a:p>
                    <a:p>
                      <a:endParaRPr lang="de-DE" sz="1000" dirty="0" smtClean="0"/>
                    </a:p>
                    <a:p>
                      <a:r>
                        <a:rPr lang="de-DE" sz="1000" dirty="0" smtClean="0"/>
                        <a:t>    -</a:t>
                      </a:r>
                      <a:r>
                        <a:rPr lang="de-DE" sz="1000" baseline="0" dirty="0" smtClean="0"/>
                        <a:t> </a:t>
                      </a:r>
                      <a:r>
                        <a:rPr lang="de-DE" sz="1000" dirty="0" smtClean="0"/>
                        <a:t>GG (154/223)</a:t>
                      </a:r>
                    </a:p>
                    <a:p>
                      <a:endParaRPr lang="de-DE" sz="1000" dirty="0">
                        <a:latin typeface="+mn-lt"/>
                        <a:cs typeface="Arial" panose="020B0604020202020204" pitchFamily="34" charset="0"/>
                      </a:endParaRPr>
                    </a:p>
                  </a:txBody>
                  <a:tcPr anchor="ctr"/>
                </a:tc>
                <a:tc>
                  <a:txBody>
                    <a:bodyPr/>
                    <a:lstStyle/>
                    <a:p>
                      <a:pPr algn="ctr"/>
                      <a:endParaRPr lang="de-DE" sz="1000" dirty="0"/>
                    </a:p>
                    <a:p>
                      <a:pPr algn="ctr"/>
                      <a:endParaRPr lang="de-DE" sz="1000" dirty="0"/>
                    </a:p>
                    <a:p>
                      <a:pPr algn="ctr"/>
                      <a:r>
                        <a:rPr lang="de-DE" sz="1000" dirty="0" smtClean="0"/>
                        <a:t>0.731</a:t>
                      </a:r>
                    </a:p>
                    <a:p>
                      <a:pPr algn="ctr"/>
                      <a:r>
                        <a:rPr lang="de-DE" sz="1000" baseline="0" dirty="0" smtClean="0"/>
                        <a:t>(0.288-1.853)</a:t>
                      </a:r>
                    </a:p>
                    <a:p>
                      <a:pPr algn="ctr"/>
                      <a:r>
                        <a:rPr lang="de-DE" sz="1000" baseline="0" dirty="0" smtClean="0"/>
                        <a:t>1.121 </a:t>
                      </a:r>
                    </a:p>
                    <a:p>
                      <a:pPr algn="ctr"/>
                      <a:r>
                        <a:rPr lang="de-DE" sz="1000" baseline="0" dirty="0" smtClean="0"/>
                        <a:t>(0.149-8.427)</a:t>
                      </a:r>
                    </a:p>
                    <a:p>
                      <a:pPr algn="ctr"/>
                      <a:r>
                        <a:rPr lang="de-DE" sz="1000" baseline="0" dirty="0" smtClean="0"/>
                        <a:t>1.361 </a:t>
                      </a:r>
                    </a:p>
                    <a:p>
                      <a:pPr algn="ctr"/>
                      <a:r>
                        <a:rPr lang="de-DE" sz="1000" baseline="0" dirty="0" smtClean="0"/>
                        <a:t>(0.607-3.053)</a:t>
                      </a:r>
                      <a:endParaRPr lang="de-DE" sz="1000" dirty="0">
                        <a:latin typeface="+mn-lt"/>
                        <a:cs typeface="Arial" panose="020B0604020202020204" pitchFamily="34" charset="0"/>
                      </a:endParaRPr>
                    </a:p>
                  </a:txBody>
                  <a:tcPr anchor="ctr"/>
                </a:tc>
                <a:tc>
                  <a:txBody>
                    <a:bodyPr/>
                    <a:lstStyle/>
                    <a:p>
                      <a:pPr algn="ctr"/>
                      <a:endParaRPr lang="de-DE" sz="1000" dirty="0"/>
                    </a:p>
                    <a:p>
                      <a:pPr algn="ctr"/>
                      <a:endParaRPr lang="de-DE" sz="1000" dirty="0"/>
                    </a:p>
                    <a:p>
                      <a:pPr algn="ctr"/>
                      <a:r>
                        <a:rPr lang="de-DE" sz="1000" dirty="0" smtClean="0"/>
                        <a:t>0.510</a:t>
                      </a:r>
                    </a:p>
                    <a:p>
                      <a:pPr algn="ctr"/>
                      <a:endParaRPr lang="de-DE" sz="1000" dirty="0" smtClean="0"/>
                    </a:p>
                    <a:p>
                      <a:pPr algn="ctr"/>
                      <a:r>
                        <a:rPr lang="de-DE" sz="1000" dirty="0" smtClean="0"/>
                        <a:t>0.911</a:t>
                      </a:r>
                    </a:p>
                    <a:p>
                      <a:pPr algn="ctr"/>
                      <a:endParaRPr lang="de-DE" sz="1000" dirty="0" smtClean="0"/>
                    </a:p>
                    <a:p>
                      <a:pPr algn="ctr"/>
                      <a:r>
                        <a:rPr lang="de-DE" sz="1000" dirty="0" smtClean="0"/>
                        <a:t>0.455</a:t>
                      </a:r>
                      <a:endParaRPr lang="de-DE" sz="1000" dirty="0">
                        <a:latin typeface="+mn-lt"/>
                        <a:cs typeface="Arial" panose="020B0604020202020204" pitchFamily="34" charset="0"/>
                      </a:endParaRPr>
                    </a:p>
                  </a:txBody>
                  <a:tcPr anchor="ctr"/>
                </a:tc>
                <a:tc>
                  <a:txBody>
                    <a:bodyPr/>
                    <a:lstStyle/>
                    <a:p>
                      <a:pPr algn="ctr"/>
                      <a:endParaRPr lang="de-DE" sz="1000" dirty="0" smtClean="0"/>
                    </a:p>
                    <a:p>
                      <a:pPr algn="ctr"/>
                      <a:endParaRPr lang="de-DE" sz="1000" dirty="0" smtClean="0"/>
                    </a:p>
                    <a:p>
                      <a:pPr algn="ctr"/>
                      <a:r>
                        <a:rPr lang="de-DE" sz="1000" dirty="0" smtClean="0"/>
                        <a:t>-</a:t>
                      </a:r>
                    </a:p>
                    <a:p>
                      <a:pPr algn="ctr"/>
                      <a:endParaRPr lang="de-DE" sz="1000" dirty="0" smtClean="0"/>
                    </a:p>
                    <a:p>
                      <a:pPr algn="ctr"/>
                      <a:r>
                        <a:rPr lang="de-DE" sz="1000" dirty="0" smtClean="0"/>
                        <a:t>-</a:t>
                      </a:r>
                    </a:p>
                    <a:p>
                      <a:pPr algn="ctr"/>
                      <a:endParaRPr lang="de-DE" sz="1000" dirty="0" smtClean="0"/>
                    </a:p>
                    <a:p>
                      <a:pPr algn="ctr"/>
                      <a:r>
                        <a:rPr lang="de-DE" sz="1000" dirty="0" smtClean="0"/>
                        <a:t>-</a:t>
                      </a:r>
                      <a:endParaRPr lang="de-DE" sz="1000" dirty="0">
                        <a:latin typeface="+mn-lt"/>
                        <a:cs typeface="Arial" panose="020B0604020202020204" pitchFamily="34" charset="0"/>
                      </a:endParaRPr>
                    </a:p>
                  </a:txBody>
                  <a:tcPr anchor="ctr"/>
                </a:tc>
                <a:tc>
                  <a:txBody>
                    <a:bodyPr/>
                    <a:lstStyle/>
                    <a:p>
                      <a:pPr algn="ctr"/>
                      <a:endParaRPr lang="de-DE" sz="1000" dirty="0" smtClean="0"/>
                    </a:p>
                    <a:p>
                      <a:pPr algn="ctr"/>
                      <a:endParaRPr lang="de-DE" sz="1000" dirty="0" smtClean="0"/>
                    </a:p>
                    <a:p>
                      <a:pPr algn="ctr"/>
                      <a:r>
                        <a:rPr lang="de-DE" sz="1000" dirty="0" smtClean="0"/>
                        <a:t>-</a:t>
                      </a:r>
                    </a:p>
                    <a:p>
                      <a:pPr algn="ctr"/>
                      <a:endParaRPr lang="de-DE" sz="1000" dirty="0" smtClean="0"/>
                    </a:p>
                    <a:p>
                      <a:pPr algn="ctr"/>
                      <a:r>
                        <a:rPr lang="de-DE" sz="1000" dirty="0" smtClean="0"/>
                        <a:t>-</a:t>
                      </a:r>
                    </a:p>
                    <a:p>
                      <a:pPr algn="ctr"/>
                      <a:endParaRPr lang="de-DE" sz="1000" dirty="0" smtClean="0"/>
                    </a:p>
                    <a:p>
                      <a:pPr algn="ctr"/>
                      <a:r>
                        <a:rPr lang="de-DE" sz="1000" dirty="0" smtClean="0"/>
                        <a:t>-</a:t>
                      </a:r>
                      <a:endParaRPr lang="de-DE" sz="1000" dirty="0">
                        <a:latin typeface="+mn-lt"/>
                        <a:cs typeface="Arial" panose="020B0604020202020204" pitchFamily="34" charset="0"/>
                      </a:endParaRPr>
                    </a:p>
                  </a:txBody>
                  <a:tcPr anchor="ctr"/>
                </a:tc>
              </a:tr>
            </a:tbl>
          </a:graphicData>
        </a:graphic>
      </p:graphicFrame>
      <p:sp>
        <p:nvSpPr>
          <p:cNvPr id="3" name="Rettangolo 2"/>
          <p:cNvSpPr/>
          <p:nvPr/>
        </p:nvSpPr>
        <p:spPr>
          <a:xfrm>
            <a:off x="18146" y="1040"/>
            <a:ext cx="12173854" cy="461665"/>
          </a:xfrm>
          <a:prstGeom prst="rect">
            <a:avLst/>
          </a:prstGeom>
        </p:spPr>
        <p:txBody>
          <a:bodyPr wrap="square">
            <a:spAutoFit/>
          </a:bodyPr>
          <a:lstStyle/>
          <a:p>
            <a:pPr algn="ctr"/>
            <a:r>
              <a:rPr lang="en-US" sz="2400" b="1" dirty="0" smtClean="0">
                <a:solidFill>
                  <a:srgbClr val="002060"/>
                </a:solidFill>
              </a:rPr>
              <a:t>Predictors of MACE up to 1 year in elderly patients</a:t>
            </a:r>
            <a:endParaRPr lang="it-IT" sz="2400" b="1" dirty="0">
              <a:solidFill>
                <a:srgbClr val="002060"/>
              </a:solidFill>
            </a:endParaRPr>
          </a:p>
        </p:txBody>
      </p:sp>
      <p:sp>
        <p:nvSpPr>
          <p:cNvPr id="4" name="Rettangolo 3"/>
          <p:cNvSpPr/>
          <p:nvPr/>
        </p:nvSpPr>
        <p:spPr>
          <a:xfrm>
            <a:off x="158514" y="538458"/>
            <a:ext cx="5724000" cy="307777"/>
          </a:xfrm>
          <a:prstGeom prst="rect">
            <a:avLst/>
          </a:prstGeom>
        </p:spPr>
        <p:txBody>
          <a:bodyPr wrap="square">
            <a:spAutoFit/>
          </a:bodyPr>
          <a:lstStyle/>
          <a:p>
            <a:pPr algn="ctr"/>
            <a:r>
              <a:rPr lang="en-US" sz="1400" b="1" dirty="0" smtClean="0">
                <a:solidFill>
                  <a:srgbClr val="002060"/>
                </a:solidFill>
              </a:rPr>
              <a:t>Outcome between discharge and 1 year </a:t>
            </a:r>
            <a:endParaRPr lang="it-IT" sz="1400" b="1" dirty="0">
              <a:solidFill>
                <a:srgbClr val="002060"/>
              </a:solidFill>
            </a:endParaRPr>
          </a:p>
        </p:txBody>
      </p:sp>
      <p:sp>
        <p:nvSpPr>
          <p:cNvPr id="5" name="Rettangolo 4"/>
          <p:cNvSpPr/>
          <p:nvPr/>
        </p:nvSpPr>
        <p:spPr>
          <a:xfrm>
            <a:off x="6434994" y="546476"/>
            <a:ext cx="5724000" cy="307777"/>
          </a:xfrm>
          <a:prstGeom prst="rect">
            <a:avLst/>
          </a:prstGeom>
        </p:spPr>
        <p:txBody>
          <a:bodyPr wrap="square">
            <a:spAutoFit/>
          </a:bodyPr>
          <a:lstStyle/>
          <a:p>
            <a:pPr algn="ctr"/>
            <a:r>
              <a:rPr lang="en-US" sz="1400" b="1" dirty="0" smtClean="0">
                <a:solidFill>
                  <a:srgbClr val="002060"/>
                </a:solidFill>
              </a:rPr>
              <a:t>Outcome between 1 month and 1 year </a:t>
            </a:r>
            <a:endParaRPr lang="it-IT" sz="1400" b="1" dirty="0">
              <a:solidFill>
                <a:srgbClr val="002060"/>
              </a:solidFill>
            </a:endParaRPr>
          </a:p>
        </p:txBody>
      </p:sp>
      <p:graphicFrame>
        <p:nvGraphicFramePr>
          <p:cNvPr id="6" name="Tabella 5"/>
          <p:cNvGraphicFramePr>
            <a:graphicFrameLocks noGrp="1"/>
          </p:cNvGraphicFramePr>
          <p:nvPr>
            <p:extLst/>
          </p:nvPr>
        </p:nvGraphicFramePr>
        <p:xfrm>
          <a:off x="6256424" y="896609"/>
          <a:ext cx="5762199" cy="5913120"/>
        </p:xfrm>
        <a:graphic>
          <a:graphicData uri="http://schemas.openxmlformats.org/drawingml/2006/table">
            <a:tbl>
              <a:tblPr firstRow="1" bandRow="1">
                <a:tableStyleId>{3B4B98B0-60AC-42C2-AFA5-B58CD77FA1E5}</a:tableStyleId>
              </a:tblPr>
              <a:tblGrid>
                <a:gridCol w="1900987"/>
                <a:gridCol w="965303"/>
                <a:gridCol w="965303"/>
                <a:gridCol w="965303"/>
                <a:gridCol w="965303"/>
              </a:tblGrid>
              <a:tr h="239654">
                <a:tc>
                  <a:txBody>
                    <a:bodyPr/>
                    <a:lstStyle/>
                    <a:p>
                      <a:endParaRPr lang="de-DE" sz="1000" b="1" dirty="0">
                        <a:latin typeface="+mn-lt"/>
                        <a:cs typeface="Arial" panose="020B0604020202020204" pitchFamily="34" charset="0"/>
                      </a:endParaRPr>
                    </a:p>
                  </a:txBody>
                  <a:tcPr anchor="ctr"/>
                </a:tc>
                <a:tc gridSpan="2">
                  <a:txBody>
                    <a:bodyPr/>
                    <a:lstStyle/>
                    <a:p>
                      <a:pPr algn="ctr"/>
                      <a:r>
                        <a:rPr lang="de-DE" sz="1000" dirty="0" err="1" smtClean="0"/>
                        <a:t>Univariate</a:t>
                      </a:r>
                      <a:endParaRPr lang="de-DE" sz="1000" b="1" dirty="0" smtClean="0">
                        <a:latin typeface="+mn-lt"/>
                        <a:cs typeface="Arial" panose="020B0604020202020204" pitchFamily="34" charset="0"/>
                      </a:endParaRPr>
                    </a:p>
                  </a:txBody>
                  <a:tcPr anchor="ctr"/>
                </a:tc>
                <a:tc hMerge="1">
                  <a:txBody>
                    <a:bodyPr/>
                    <a:lstStyle/>
                    <a:p>
                      <a:endParaRPr lang="de-DE" dirty="0"/>
                    </a:p>
                  </a:txBody>
                  <a:tcPr/>
                </a:tc>
                <a:tc gridSpan="2">
                  <a:txBody>
                    <a:bodyPr/>
                    <a:lstStyle/>
                    <a:p>
                      <a:pPr algn="ctr"/>
                      <a:r>
                        <a:rPr lang="de-DE" sz="1000" dirty="0" err="1" smtClean="0"/>
                        <a:t>Stepwise</a:t>
                      </a:r>
                      <a:r>
                        <a:rPr lang="de-DE" sz="1000" dirty="0" smtClean="0"/>
                        <a:t> multivariate</a:t>
                      </a:r>
                      <a:endParaRPr lang="de-DE" sz="1000" b="1" dirty="0">
                        <a:latin typeface="+mn-lt"/>
                        <a:cs typeface="Arial" panose="020B0604020202020204" pitchFamily="34" charset="0"/>
                      </a:endParaRPr>
                    </a:p>
                  </a:txBody>
                  <a:tcPr anchor="ctr"/>
                </a:tc>
                <a:tc hMerge="1">
                  <a:txBody>
                    <a:bodyPr/>
                    <a:lstStyle/>
                    <a:p>
                      <a:endParaRPr lang="de-DE" dirty="0"/>
                    </a:p>
                  </a:txBody>
                  <a:tcPr/>
                </a:tc>
              </a:tr>
              <a:tr h="389438">
                <a:tc>
                  <a:txBody>
                    <a:bodyPr/>
                    <a:lstStyle/>
                    <a:p>
                      <a:r>
                        <a:rPr lang="de-DE" sz="1000" b="1" dirty="0" smtClean="0"/>
                        <a:t>Variable</a:t>
                      </a:r>
                      <a:endParaRPr lang="de-DE" sz="1000" b="1" dirty="0">
                        <a:latin typeface="+mn-lt"/>
                        <a:cs typeface="Arial" panose="020B0604020202020204" pitchFamily="34" charset="0"/>
                      </a:endParaRPr>
                    </a:p>
                  </a:txBody>
                  <a:tcPr anchor="ctr"/>
                </a:tc>
                <a:tc>
                  <a:txBody>
                    <a:bodyPr/>
                    <a:lstStyle/>
                    <a:p>
                      <a:pPr algn="ctr"/>
                      <a:r>
                        <a:rPr lang="de-DE" sz="1000" b="1" dirty="0" err="1" smtClean="0"/>
                        <a:t>Hazard</a:t>
                      </a:r>
                      <a:r>
                        <a:rPr lang="de-DE" sz="1000" b="1" dirty="0" smtClean="0"/>
                        <a:t> </a:t>
                      </a:r>
                      <a:r>
                        <a:rPr lang="de-DE" sz="1000" b="1" dirty="0" err="1" smtClean="0"/>
                        <a:t>ratio</a:t>
                      </a:r>
                      <a:r>
                        <a:rPr lang="de-DE" sz="1000" b="1" dirty="0" smtClean="0"/>
                        <a:t> (CI)</a:t>
                      </a:r>
                      <a:endParaRPr lang="de-DE" sz="1000" b="1" dirty="0" smtClean="0">
                        <a:latin typeface="+mn-lt"/>
                        <a:cs typeface="Arial" panose="020B0604020202020204" pitchFamily="34" charset="0"/>
                      </a:endParaRPr>
                    </a:p>
                  </a:txBody>
                  <a:tcPr anchor="ctr"/>
                </a:tc>
                <a:tc>
                  <a:txBody>
                    <a:bodyPr/>
                    <a:lstStyle/>
                    <a:p>
                      <a:pPr algn="ctr"/>
                      <a:r>
                        <a:rPr lang="de-DE" sz="1000" b="1" dirty="0" smtClean="0"/>
                        <a:t>p</a:t>
                      </a:r>
                      <a:endParaRPr lang="de-DE" sz="1000" b="1" dirty="0">
                        <a:latin typeface="+mn-lt"/>
                        <a:cs typeface="Arial" panose="020B0604020202020204" pitchFamily="34" charset="0"/>
                      </a:endParaRPr>
                    </a:p>
                  </a:txBody>
                  <a:tcPr anchor="ctr"/>
                </a:tc>
                <a:tc>
                  <a:txBody>
                    <a:bodyPr/>
                    <a:lstStyle/>
                    <a:p>
                      <a:pPr algn="ctr"/>
                      <a:r>
                        <a:rPr lang="de-DE" sz="1000" b="1" dirty="0" err="1" smtClean="0"/>
                        <a:t>Hazard</a:t>
                      </a:r>
                      <a:r>
                        <a:rPr lang="de-DE" sz="1000" b="1" dirty="0" smtClean="0"/>
                        <a:t> </a:t>
                      </a:r>
                      <a:r>
                        <a:rPr lang="de-DE" sz="1000" b="1" dirty="0" err="1" smtClean="0"/>
                        <a:t>ratio</a:t>
                      </a:r>
                      <a:r>
                        <a:rPr lang="de-DE" sz="1000" b="1" dirty="0" smtClean="0"/>
                        <a:t> (CI)</a:t>
                      </a:r>
                      <a:endParaRPr lang="de-DE" sz="1000" b="1" dirty="0" smtClean="0">
                        <a:latin typeface="+mn-lt"/>
                        <a:cs typeface="Arial" panose="020B0604020202020204" pitchFamily="34" charset="0"/>
                      </a:endParaRPr>
                    </a:p>
                  </a:txBody>
                  <a:tcPr anchor="ctr"/>
                </a:tc>
                <a:tc>
                  <a:txBody>
                    <a:bodyPr/>
                    <a:lstStyle/>
                    <a:p>
                      <a:pPr algn="ctr"/>
                      <a:r>
                        <a:rPr lang="de-DE" sz="1000" b="1" dirty="0" smtClean="0"/>
                        <a:t>p</a:t>
                      </a:r>
                      <a:endParaRPr lang="de-DE" sz="1000" b="1" dirty="0">
                        <a:latin typeface="+mn-lt"/>
                        <a:cs typeface="Arial" panose="020B0604020202020204" pitchFamily="34" charset="0"/>
                      </a:endParaRPr>
                    </a:p>
                  </a:txBody>
                  <a:tcPr anchor="ctr"/>
                </a:tc>
              </a:tr>
              <a:tr h="389438">
                <a:tc>
                  <a:txBody>
                    <a:bodyPr/>
                    <a:lstStyle/>
                    <a:p>
                      <a:r>
                        <a:rPr lang="de-DE" sz="1000" dirty="0" smtClean="0"/>
                        <a:t>Male </a:t>
                      </a:r>
                      <a:r>
                        <a:rPr lang="de-DE" sz="1000" dirty="0" err="1" smtClean="0"/>
                        <a:t>gender</a:t>
                      </a:r>
                      <a:endParaRPr lang="de-DE" sz="1000" dirty="0">
                        <a:latin typeface="+mn-lt"/>
                        <a:cs typeface="Arial" panose="020B0604020202020204" pitchFamily="34" charset="0"/>
                      </a:endParaRPr>
                    </a:p>
                  </a:txBody>
                  <a:tcPr anchor="ctr"/>
                </a:tc>
                <a:tc>
                  <a:txBody>
                    <a:bodyPr/>
                    <a:lstStyle/>
                    <a:p>
                      <a:pPr algn="ctr"/>
                      <a:r>
                        <a:rPr lang="de-DE" sz="1000" dirty="0" smtClean="0"/>
                        <a:t>1.104 </a:t>
                      </a:r>
                    </a:p>
                    <a:p>
                      <a:pPr algn="ctr"/>
                      <a:r>
                        <a:rPr lang="de-DE" sz="1000" dirty="0" smtClean="0"/>
                        <a:t>(0.711-1.714)</a:t>
                      </a:r>
                      <a:endParaRPr lang="de-DE" sz="1000" dirty="0">
                        <a:latin typeface="+mn-lt"/>
                        <a:cs typeface="Arial" panose="020B0604020202020204" pitchFamily="34" charset="0"/>
                      </a:endParaRPr>
                    </a:p>
                  </a:txBody>
                  <a:tcPr anchor="ctr"/>
                </a:tc>
                <a:tc>
                  <a:txBody>
                    <a:bodyPr/>
                    <a:lstStyle/>
                    <a:p>
                      <a:pPr algn="ctr"/>
                      <a:r>
                        <a:rPr lang="de-DE" sz="1000" dirty="0" smtClean="0"/>
                        <a:t>0.661</a:t>
                      </a:r>
                      <a:endParaRPr lang="de-DE" sz="1000" dirty="0">
                        <a:latin typeface="+mn-lt"/>
                        <a:cs typeface="Arial" panose="020B0604020202020204" pitchFamily="34" charset="0"/>
                      </a:endParaRPr>
                    </a:p>
                  </a:txBody>
                  <a:tcPr anchor="ctr"/>
                </a:tc>
                <a:tc>
                  <a:txBody>
                    <a:bodyPr/>
                    <a:lstStyle/>
                    <a:p>
                      <a:pPr algn="ctr"/>
                      <a:r>
                        <a:rPr lang="de-DE" sz="1000" dirty="0" smtClean="0"/>
                        <a:t>-</a:t>
                      </a:r>
                      <a:endParaRPr lang="de-DE" sz="1000" dirty="0">
                        <a:latin typeface="+mn-lt"/>
                        <a:cs typeface="Arial" panose="020B0604020202020204" pitchFamily="34" charset="0"/>
                      </a:endParaRPr>
                    </a:p>
                  </a:txBody>
                  <a:tcPr anchor="ctr"/>
                </a:tc>
                <a:tc>
                  <a:txBody>
                    <a:bodyPr/>
                    <a:lstStyle/>
                    <a:p>
                      <a:pPr algn="ctr"/>
                      <a:r>
                        <a:rPr lang="de-DE" sz="1000" dirty="0" smtClean="0"/>
                        <a:t>-</a:t>
                      </a:r>
                      <a:endParaRPr lang="de-DE" sz="1000" dirty="0">
                        <a:latin typeface="+mn-lt"/>
                        <a:cs typeface="Arial" panose="020B0604020202020204" pitchFamily="34" charset="0"/>
                      </a:endParaRPr>
                    </a:p>
                  </a:txBody>
                  <a:tcPr anchor="ctr"/>
                </a:tc>
              </a:tr>
              <a:tr h="389438">
                <a:tc>
                  <a:txBody>
                    <a:bodyPr/>
                    <a:lstStyle/>
                    <a:p>
                      <a:r>
                        <a:rPr lang="de-DE" sz="1000" dirty="0" smtClean="0"/>
                        <a:t>Diabetes</a:t>
                      </a:r>
                      <a:endParaRPr lang="de-DE" sz="1000" dirty="0">
                        <a:latin typeface="+mn-lt"/>
                        <a:cs typeface="Arial" panose="020B0604020202020204" pitchFamily="34" charset="0"/>
                      </a:endParaRPr>
                    </a:p>
                  </a:txBody>
                  <a:tcPr anchor="ctr"/>
                </a:tc>
                <a:tc>
                  <a:txBody>
                    <a:bodyPr/>
                    <a:lstStyle/>
                    <a:p>
                      <a:pPr algn="ctr"/>
                      <a:r>
                        <a:rPr lang="de-DE" sz="1000" dirty="0" smtClean="0"/>
                        <a:t>3.433 </a:t>
                      </a:r>
                    </a:p>
                    <a:p>
                      <a:pPr algn="ctr"/>
                      <a:r>
                        <a:rPr lang="de-DE" sz="1000" dirty="0" smtClean="0"/>
                        <a:t>(1.446-8.148)</a:t>
                      </a:r>
                      <a:endParaRPr lang="de-DE" sz="1000" dirty="0">
                        <a:latin typeface="+mn-lt"/>
                        <a:cs typeface="Arial" panose="020B0604020202020204" pitchFamily="34" charset="0"/>
                      </a:endParaRPr>
                    </a:p>
                  </a:txBody>
                  <a:tcPr anchor="ctr"/>
                </a:tc>
                <a:tc>
                  <a:txBody>
                    <a:bodyPr/>
                    <a:lstStyle/>
                    <a:p>
                      <a:pPr algn="ctr"/>
                      <a:r>
                        <a:rPr lang="de-DE" sz="1000" b="1" dirty="0" smtClean="0"/>
                        <a:t>0.005</a:t>
                      </a:r>
                      <a:endParaRPr lang="de-DE" sz="1000" b="1" dirty="0">
                        <a:latin typeface="+mn-lt"/>
                        <a:cs typeface="Arial" panose="020B0604020202020204" pitchFamily="34" charset="0"/>
                      </a:endParaRPr>
                    </a:p>
                  </a:txBody>
                  <a:tcPr anchor="ctr"/>
                </a:tc>
                <a:tc>
                  <a:txBody>
                    <a:bodyPr/>
                    <a:lstStyle/>
                    <a:p>
                      <a:pPr algn="ctr"/>
                      <a:r>
                        <a:rPr lang="de-DE" sz="1000" dirty="0" smtClean="0"/>
                        <a:t>3.560</a:t>
                      </a:r>
                      <a:r>
                        <a:rPr lang="de-DE" sz="1000" baseline="0" dirty="0" smtClean="0"/>
                        <a:t> </a:t>
                      </a:r>
                    </a:p>
                    <a:p>
                      <a:pPr algn="ctr"/>
                      <a:r>
                        <a:rPr lang="de-DE" sz="1000" baseline="0" dirty="0" smtClean="0"/>
                        <a:t>(1.499-8.454)</a:t>
                      </a:r>
                      <a:endParaRPr lang="de-DE" sz="1000" dirty="0">
                        <a:latin typeface="+mn-lt"/>
                        <a:cs typeface="Arial" panose="020B0604020202020204" pitchFamily="34" charset="0"/>
                      </a:endParaRPr>
                    </a:p>
                  </a:txBody>
                  <a:tcPr anchor="ctr"/>
                </a:tc>
                <a:tc>
                  <a:txBody>
                    <a:bodyPr/>
                    <a:lstStyle/>
                    <a:p>
                      <a:pPr algn="ctr"/>
                      <a:r>
                        <a:rPr lang="de-DE" sz="1000" b="1" dirty="0" smtClean="0"/>
                        <a:t>0.004</a:t>
                      </a:r>
                      <a:endParaRPr lang="de-DE" sz="1000" b="1" dirty="0">
                        <a:latin typeface="+mn-lt"/>
                        <a:cs typeface="Arial" panose="020B0604020202020204" pitchFamily="34" charset="0"/>
                      </a:endParaRPr>
                    </a:p>
                  </a:txBody>
                  <a:tcPr anchor="ctr"/>
                </a:tc>
              </a:tr>
              <a:tr h="389438">
                <a:tc>
                  <a:txBody>
                    <a:bodyPr/>
                    <a:lstStyle/>
                    <a:p>
                      <a:r>
                        <a:rPr lang="de-DE" sz="1000" dirty="0" smtClean="0"/>
                        <a:t>LVEF</a:t>
                      </a:r>
                      <a:endParaRPr lang="de-DE" sz="1000" dirty="0">
                        <a:latin typeface="+mn-lt"/>
                        <a:cs typeface="Arial" panose="020B0604020202020204" pitchFamily="34" charset="0"/>
                      </a:endParaRPr>
                    </a:p>
                  </a:txBody>
                  <a:tcPr anchor="ctr"/>
                </a:tc>
                <a:tc>
                  <a:txBody>
                    <a:bodyPr/>
                    <a:lstStyle/>
                    <a:p>
                      <a:pPr algn="ctr"/>
                      <a:r>
                        <a:rPr lang="de-DE" sz="1000" dirty="0" smtClean="0"/>
                        <a:t>1.002 </a:t>
                      </a:r>
                    </a:p>
                    <a:p>
                      <a:pPr algn="ctr"/>
                      <a:r>
                        <a:rPr lang="de-DE" sz="1000" dirty="0" smtClean="0"/>
                        <a:t>(0.964-1.041)</a:t>
                      </a:r>
                      <a:endParaRPr lang="de-DE" sz="1000" dirty="0">
                        <a:latin typeface="+mn-lt"/>
                        <a:cs typeface="Arial" panose="020B0604020202020204" pitchFamily="34" charset="0"/>
                      </a:endParaRPr>
                    </a:p>
                  </a:txBody>
                  <a:tcPr anchor="ctr"/>
                </a:tc>
                <a:tc>
                  <a:txBody>
                    <a:bodyPr/>
                    <a:lstStyle/>
                    <a:p>
                      <a:pPr algn="ctr"/>
                      <a:r>
                        <a:rPr lang="de-DE" sz="1000" dirty="0" smtClean="0"/>
                        <a:t>0.935</a:t>
                      </a:r>
                      <a:endParaRPr lang="de-DE" sz="1000" dirty="0">
                        <a:latin typeface="+mn-lt"/>
                        <a:cs typeface="Arial" panose="020B0604020202020204" pitchFamily="34" charset="0"/>
                      </a:endParaRPr>
                    </a:p>
                  </a:txBody>
                  <a:tcPr anchor="ctr"/>
                </a:tc>
                <a:tc>
                  <a:txBody>
                    <a:bodyPr/>
                    <a:lstStyle/>
                    <a:p>
                      <a:pPr algn="ctr"/>
                      <a:r>
                        <a:rPr lang="de-DE" sz="1000" dirty="0" smtClean="0"/>
                        <a:t>-</a:t>
                      </a:r>
                      <a:endParaRPr lang="de-DE" sz="1000" dirty="0">
                        <a:latin typeface="+mn-lt"/>
                        <a:cs typeface="Arial" panose="020B0604020202020204" pitchFamily="34" charset="0"/>
                      </a:endParaRPr>
                    </a:p>
                  </a:txBody>
                  <a:tcPr anchor="ctr"/>
                </a:tc>
                <a:tc>
                  <a:txBody>
                    <a:bodyPr/>
                    <a:lstStyle/>
                    <a:p>
                      <a:pPr algn="ctr"/>
                      <a:r>
                        <a:rPr lang="de-DE" sz="1000" dirty="0" smtClean="0"/>
                        <a:t>-</a:t>
                      </a:r>
                      <a:endParaRPr lang="de-DE" sz="1000" dirty="0">
                        <a:latin typeface="+mn-lt"/>
                        <a:cs typeface="Arial" panose="020B0604020202020204" pitchFamily="34" charset="0"/>
                      </a:endParaRPr>
                    </a:p>
                  </a:txBody>
                  <a:tcPr anchor="ctr"/>
                </a:tc>
              </a:tr>
              <a:tr h="389438">
                <a:tc>
                  <a:txBody>
                    <a:bodyPr/>
                    <a:lstStyle/>
                    <a:p>
                      <a:r>
                        <a:rPr lang="de-DE" sz="1000" dirty="0" smtClean="0"/>
                        <a:t>NSTEMI-</a:t>
                      </a:r>
                      <a:r>
                        <a:rPr lang="de-DE" sz="1000" dirty="0" err="1" smtClean="0"/>
                        <a:t>presentation</a:t>
                      </a:r>
                      <a:endParaRPr lang="de-DE" sz="1000" dirty="0">
                        <a:latin typeface="+mn-lt"/>
                        <a:cs typeface="Arial" panose="020B0604020202020204" pitchFamily="34" charset="0"/>
                      </a:endParaRPr>
                    </a:p>
                  </a:txBody>
                  <a:tcPr anchor="ctr"/>
                </a:tc>
                <a:tc>
                  <a:txBody>
                    <a:bodyPr/>
                    <a:lstStyle/>
                    <a:p>
                      <a:pPr algn="ctr"/>
                      <a:r>
                        <a:rPr lang="de-DE" sz="1000" dirty="0" smtClean="0"/>
                        <a:t>1.149 </a:t>
                      </a:r>
                    </a:p>
                    <a:p>
                      <a:pPr algn="ctr"/>
                      <a:r>
                        <a:rPr lang="de-DE" sz="1000" dirty="0" smtClean="0"/>
                        <a:t>(0.476-2.772)</a:t>
                      </a:r>
                      <a:endParaRPr lang="de-DE" sz="1000" dirty="0">
                        <a:latin typeface="+mn-lt"/>
                        <a:cs typeface="Arial" panose="020B0604020202020204" pitchFamily="34" charset="0"/>
                      </a:endParaRPr>
                    </a:p>
                  </a:txBody>
                  <a:tcPr anchor="ctr"/>
                </a:tc>
                <a:tc>
                  <a:txBody>
                    <a:bodyPr/>
                    <a:lstStyle/>
                    <a:p>
                      <a:pPr algn="ctr"/>
                      <a:r>
                        <a:rPr lang="de-DE" sz="1000" dirty="0" smtClean="0"/>
                        <a:t>0.757</a:t>
                      </a:r>
                      <a:endParaRPr lang="de-DE" sz="1000" dirty="0">
                        <a:latin typeface="+mn-lt"/>
                        <a:cs typeface="Arial" panose="020B0604020202020204" pitchFamily="34" charset="0"/>
                      </a:endParaRPr>
                    </a:p>
                  </a:txBody>
                  <a:tcPr anchor="ctr"/>
                </a:tc>
                <a:tc>
                  <a:txBody>
                    <a:bodyPr/>
                    <a:lstStyle/>
                    <a:p>
                      <a:pPr algn="ctr"/>
                      <a:r>
                        <a:rPr lang="de-DE" sz="1000" dirty="0" smtClean="0"/>
                        <a:t>-</a:t>
                      </a:r>
                      <a:endParaRPr lang="de-DE" sz="1000" dirty="0">
                        <a:latin typeface="+mn-lt"/>
                        <a:cs typeface="Arial" panose="020B0604020202020204" pitchFamily="34" charset="0"/>
                      </a:endParaRPr>
                    </a:p>
                  </a:txBody>
                  <a:tcPr anchor="ctr"/>
                </a:tc>
                <a:tc>
                  <a:txBody>
                    <a:bodyPr/>
                    <a:lstStyle/>
                    <a:p>
                      <a:pPr algn="ctr"/>
                      <a:r>
                        <a:rPr lang="de-DE" sz="1000" dirty="0" smtClean="0"/>
                        <a:t>-</a:t>
                      </a:r>
                      <a:endParaRPr lang="de-DE" sz="1000" dirty="0">
                        <a:latin typeface="+mn-lt"/>
                        <a:cs typeface="Arial" panose="020B0604020202020204" pitchFamily="34" charset="0"/>
                      </a:endParaRPr>
                    </a:p>
                  </a:txBody>
                  <a:tcPr anchor="ctr"/>
                </a:tc>
              </a:tr>
              <a:tr h="389438">
                <a:tc>
                  <a:txBody>
                    <a:bodyPr/>
                    <a:lstStyle/>
                    <a:p>
                      <a:r>
                        <a:rPr lang="de-DE" sz="1000" dirty="0" err="1" smtClean="0"/>
                        <a:t>Chronic</a:t>
                      </a:r>
                      <a:r>
                        <a:rPr lang="de-DE" sz="1000" baseline="0" dirty="0" smtClean="0"/>
                        <a:t> </a:t>
                      </a:r>
                      <a:r>
                        <a:rPr lang="de-DE" sz="1000" baseline="0" dirty="0" err="1" smtClean="0"/>
                        <a:t>kidney</a:t>
                      </a:r>
                      <a:r>
                        <a:rPr lang="de-DE" sz="1000" baseline="0" dirty="0" smtClean="0"/>
                        <a:t> </a:t>
                      </a:r>
                      <a:r>
                        <a:rPr lang="de-DE" sz="1000" baseline="0" dirty="0" err="1" smtClean="0"/>
                        <a:t>disease</a:t>
                      </a:r>
                      <a:endParaRPr lang="de-DE" sz="1000" dirty="0">
                        <a:latin typeface="+mn-lt"/>
                        <a:cs typeface="Arial" panose="020B0604020202020204" pitchFamily="34" charset="0"/>
                      </a:endParaRPr>
                    </a:p>
                  </a:txBody>
                  <a:tcPr anchor="ctr"/>
                </a:tc>
                <a:tc>
                  <a:txBody>
                    <a:bodyPr/>
                    <a:lstStyle/>
                    <a:p>
                      <a:pPr algn="ctr"/>
                      <a:r>
                        <a:rPr lang="de-DE" sz="1000" dirty="0" smtClean="0"/>
                        <a:t>1.704 </a:t>
                      </a:r>
                    </a:p>
                    <a:p>
                      <a:pPr algn="ctr"/>
                      <a:r>
                        <a:rPr lang="de-DE" sz="1000" dirty="0" smtClean="0"/>
                        <a:t>(0.688-4.223)</a:t>
                      </a:r>
                      <a:endParaRPr lang="de-DE" sz="1000" dirty="0">
                        <a:latin typeface="+mn-lt"/>
                        <a:cs typeface="Arial" panose="020B0604020202020204" pitchFamily="34" charset="0"/>
                      </a:endParaRPr>
                    </a:p>
                  </a:txBody>
                  <a:tcPr anchor="ctr"/>
                </a:tc>
                <a:tc>
                  <a:txBody>
                    <a:bodyPr/>
                    <a:lstStyle/>
                    <a:p>
                      <a:pPr algn="ctr"/>
                      <a:r>
                        <a:rPr lang="de-DE" sz="1000" dirty="0" smtClean="0"/>
                        <a:t>0.249</a:t>
                      </a:r>
                      <a:endParaRPr lang="de-DE" sz="1000" dirty="0">
                        <a:latin typeface="+mn-lt"/>
                        <a:cs typeface="Arial" panose="020B0604020202020204" pitchFamily="34" charset="0"/>
                      </a:endParaRPr>
                    </a:p>
                  </a:txBody>
                  <a:tcPr anchor="ctr"/>
                </a:tc>
                <a:tc>
                  <a:txBody>
                    <a:bodyPr/>
                    <a:lstStyle/>
                    <a:p>
                      <a:pPr algn="ctr"/>
                      <a:r>
                        <a:rPr lang="de-DE" sz="1000" dirty="0" smtClean="0"/>
                        <a:t>-</a:t>
                      </a:r>
                      <a:endParaRPr lang="de-DE" sz="1000" dirty="0">
                        <a:latin typeface="+mn-lt"/>
                        <a:cs typeface="Arial" panose="020B0604020202020204" pitchFamily="34" charset="0"/>
                      </a:endParaRPr>
                    </a:p>
                  </a:txBody>
                  <a:tcPr anchor="ctr"/>
                </a:tc>
                <a:tc>
                  <a:txBody>
                    <a:bodyPr/>
                    <a:lstStyle/>
                    <a:p>
                      <a:pPr algn="ctr"/>
                      <a:r>
                        <a:rPr lang="de-DE" sz="1000" dirty="0" smtClean="0"/>
                        <a:t>-</a:t>
                      </a:r>
                      <a:endParaRPr lang="de-DE" sz="1000" dirty="0">
                        <a:latin typeface="+mn-lt"/>
                        <a:cs typeface="Arial" panose="020B0604020202020204" pitchFamily="34" charset="0"/>
                      </a:endParaRPr>
                    </a:p>
                  </a:txBody>
                  <a:tcPr anchor="ctr"/>
                </a:tc>
              </a:tr>
              <a:tr h="389438">
                <a:tc>
                  <a:txBody>
                    <a:bodyPr/>
                    <a:lstStyle/>
                    <a:p>
                      <a:r>
                        <a:rPr lang="de-DE" sz="1000" dirty="0" smtClean="0"/>
                        <a:t>SYNTAX Score ≥ 15</a:t>
                      </a:r>
                      <a:endParaRPr lang="de-DE" sz="1000" dirty="0" smtClean="0">
                        <a:latin typeface="+mn-lt"/>
                        <a:cs typeface="Arial" panose="020B0604020202020204" pitchFamily="34" charset="0"/>
                      </a:endParaRPr>
                    </a:p>
                  </a:txBody>
                  <a:tcPr anchor="ctr"/>
                </a:tc>
                <a:tc>
                  <a:txBody>
                    <a:bodyPr/>
                    <a:lstStyle/>
                    <a:p>
                      <a:pPr algn="ctr"/>
                      <a:r>
                        <a:rPr lang="de-DE" sz="1000" dirty="0" smtClean="0"/>
                        <a:t>3.033 </a:t>
                      </a:r>
                    </a:p>
                    <a:p>
                      <a:pPr algn="ctr"/>
                      <a:r>
                        <a:rPr lang="de-DE" sz="1000" dirty="0" smtClean="0"/>
                        <a:t>(1.224-7.515)</a:t>
                      </a:r>
                      <a:endParaRPr lang="de-DE" sz="1000" dirty="0">
                        <a:latin typeface="+mn-lt"/>
                        <a:cs typeface="Arial" panose="020B0604020202020204" pitchFamily="34" charset="0"/>
                      </a:endParaRPr>
                    </a:p>
                  </a:txBody>
                  <a:tcPr anchor="ctr"/>
                </a:tc>
                <a:tc>
                  <a:txBody>
                    <a:bodyPr/>
                    <a:lstStyle/>
                    <a:p>
                      <a:pPr algn="ctr"/>
                      <a:r>
                        <a:rPr lang="de-DE" sz="1000" b="1" dirty="0" smtClean="0"/>
                        <a:t>0.017</a:t>
                      </a:r>
                      <a:endParaRPr lang="de-DE" sz="1000" b="1" dirty="0">
                        <a:latin typeface="+mn-lt"/>
                        <a:cs typeface="Arial" panose="020B0604020202020204" pitchFamily="34" charset="0"/>
                      </a:endParaRPr>
                    </a:p>
                  </a:txBody>
                  <a:tcPr anchor="ctr"/>
                </a:tc>
                <a:tc>
                  <a:txBody>
                    <a:bodyPr/>
                    <a:lstStyle/>
                    <a:p>
                      <a:pPr algn="ctr"/>
                      <a:r>
                        <a:rPr lang="de-DE" sz="1000" dirty="0" smtClean="0"/>
                        <a:t>2.347 </a:t>
                      </a:r>
                    </a:p>
                    <a:p>
                      <a:pPr algn="ctr"/>
                      <a:r>
                        <a:rPr lang="de-DE" sz="1000" dirty="0" smtClean="0"/>
                        <a:t>(0.925-5.888)</a:t>
                      </a:r>
                      <a:endParaRPr lang="de-DE" sz="1000" dirty="0">
                        <a:latin typeface="+mn-lt"/>
                        <a:cs typeface="Arial" panose="020B0604020202020204" pitchFamily="34" charset="0"/>
                      </a:endParaRPr>
                    </a:p>
                  </a:txBody>
                  <a:tcPr anchor="ctr"/>
                </a:tc>
                <a:tc>
                  <a:txBody>
                    <a:bodyPr/>
                    <a:lstStyle/>
                    <a:p>
                      <a:pPr algn="ctr"/>
                      <a:r>
                        <a:rPr lang="de-DE" sz="1000" dirty="0" smtClean="0"/>
                        <a:t>0.062</a:t>
                      </a:r>
                      <a:endParaRPr lang="de-DE" sz="1000" dirty="0">
                        <a:latin typeface="+mn-lt"/>
                        <a:cs typeface="Arial" panose="020B0604020202020204" pitchFamily="34" charset="0"/>
                      </a:endParaRPr>
                    </a:p>
                  </a:txBody>
                  <a:tcPr anchor="ctr"/>
                </a:tc>
              </a:tr>
              <a:tr h="389438">
                <a:tc>
                  <a:txBody>
                    <a:bodyPr/>
                    <a:lstStyle/>
                    <a:p>
                      <a:r>
                        <a:rPr lang="de-DE" sz="1000" dirty="0" smtClean="0"/>
                        <a:t>HPR at 1 </a:t>
                      </a:r>
                      <a:r>
                        <a:rPr lang="de-DE" sz="1000" dirty="0" err="1" smtClean="0"/>
                        <a:t>month</a:t>
                      </a:r>
                      <a:endParaRPr lang="de-DE" sz="1000" dirty="0" smtClean="0">
                        <a:latin typeface="+mn-lt"/>
                        <a:cs typeface="Arial" panose="020B0604020202020204" pitchFamily="34" charset="0"/>
                      </a:endParaRPr>
                    </a:p>
                  </a:txBody>
                  <a:tcPr anchor="ctr"/>
                </a:tc>
                <a:tc>
                  <a:txBody>
                    <a:bodyPr/>
                    <a:lstStyle/>
                    <a:p>
                      <a:pPr algn="ctr"/>
                      <a:r>
                        <a:rPr lang="de-DE" sz="1000" dirty="0" smtClean="0"/>
                        <a:t>3.281 </a:t>
                      </a:r>
                    </a:p>
                    <a:p>
                      <a:pPr algn="ctr"/>
                      <a:r>
                        <a:rPr lang="de-DE" sz="1000" dirty="0" smtClean="0"/>
                        <a:t>(1.273-8.458)</a:t>
                      </a:r>
                      <a:endParaRPr lang="de-DE" sz="1000" dirty="0" smtClean="0">
                        <a:latin typeface="+mn-lt"/>
                        <a:cs typeface="Arial" panose="020B0604020202020204" pitchFamily="34" charset="0"/>
                      </a:endParaRPr>
                    </a:p>
                  </a:txBody>
                  <a:tcPr anchor="ctr"/>
                </a:tc>
                <a:tc>
                  <a:txBody>
                    <a:bodyPr/>
                    <a:lstStyle/>
                    <a:p>
                      <a:pPr algn="ctr"/>
                      <a:r>
                        <a:rPr lang="de-DE" sz="1000" b="1" dirty="0" smtClean="0"/>
                        <a:t>0.014</a:t>
                      </a:r>
                      <a:endParaRPr lang="de-DE" sz="1000" b="1" dirty="0">
                        <a:latin typeface="+mn-lt"/>
                        <a:cs typeface="Arial" panose="020B0604020202020204" pitchFamily="34" charset="0"/>
                      </a:endParaRPr>
                    </a:p>
                  </a:txBody>
                  <a:tcPr anchor="ctr"/>
                </a:tc>
                <a:tc>
                  <a:txBody>
                    <a:bodyPr/>
                    <a:lstStyle/>
                    <a:p>
                      <a:pPr algn="ctr"/>
                      <a:r>
                        <a:rPr lang="de-DE" sz="1000" dirty="0" smtClean="0"/>
                        <a:t>3.542 </a:t>
                      </a:r>
                    </a:p>
                    <a:p>
                      <a:pPr algn="ctr"/>
                      <a:r>
                        <a:rPr lang="de-DE" sz="1000" dirty="0" smtClean="0"/>
                        <a:t>(1.373-9.137)</a:t>
                      </a:r>
                      <a:endParaRPr lang="de-DE" sz="1000" dirty="0">
                        <a:latin typeface="+mn-lt"/>
                        <a:cs typeface="Arial" panose="020B0604020202020204" pitchFamily="34" charset="0"/>
                      </a:endParaRPr>
                    </a:p>
                  </a:txBody>
                  <a:tcPr anchor="ctr"/>
                </a:tc>
                <a:tc>
                  <a:txBody>
                    <a:bodyPr/>
                    <a:lstStyle/>
                    <a:p>
                      <a:pPr algn="ctr"/>
                      <a:r>
                        <a:rPr lang="de-DE" sz="1000" b="1" dirty="0" smtClean="0"/>
                        <a:t>0.009</a:t>
                      </a:r>
                      <a:endParaRPr lang="de-DE" sz="1000" b="1" dirty="0">
                        <a:latin typeface="+mn-lt"/>
                        <a:cs typeface="Arial" panose="020B0604020202020204" pitchFamily="34" charset="0"/>
                      </a:endParaRPr>
                    </a:p>
                  </a:txBody>
                  <a:tcPr anchor="ctr"/>
                </a:tc>
              </a:tr>
              <a:tr h="380901">
                <a:tc>
                  <a:txBody>
                    <a:bodyPr/>
                    <a:lstStyle/>
                    <a:p>
                      <a:r>
                        <a:rPr lang="de-DE" sz="1000" dirty="0" smtClean="0"/>
                        <a:t>HPR at 1 </a:t>
                      </a:r>
                      <a:r>
                        <a:rPr lang="de-DE" sz="1000" dirty="0" err="1" smtClean="0"/>
                        <a:t>month</a:t>
                      </a:r>
                      <a:r>
                        <a:rPr lang="de-DE" sz="1000" dirty="0" smtClean="0"/>
                        <a:t> </a:t>
                      </a:r>
                      <a:r>
                        <a:rPr lang="de-DE" sz="1000" dirty="0" err="1" smtClean="0"/>
                        <a:t>and</a:t>
                      </a:r>
                      <a:r>
                        <a:rPr lang="de-DE" sz="1000" dirty="0" smtClean="0"/>
                        <a:t> SS &lt;</a:t>
                      </a:r>
                      <a:r>
                        <a:rPr lang="de-DE" sz="1000" baseline="0" dirty="0" smtClean="0"/>
                        <a:t> 15</a:t>
                      </a:r>
                      <a:endParaRPr lang="de-DE" sz="1000" dirty="0" smtClean="0">
                        <a:latin typeface="+mn-lt"/>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smtClean="0"/>
                        <a:t>11.3 </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smtClean="0"/>
                        <a:t>(3.049- 42.29)</a:t>
                      </a:r>
                      <a:endParaRPr lang="de-DE" sz="1000" dirty="0" smtClean="0">
                        <a:latin typeface="+mn-lt"/>
                        <a:cs typeface="Arial" panose="020B0604020202020204" pitchFamily="34" charset="0"/>
                      </a:endParaRPr>
                    </a:p>
                  </a:txBody>
                  <a:tcPr anchor="ctr"/>
                </a:tc>
                <a:tc>
                  <a:txBody>
                    <a:bodyPr/>
                    <a:lstStyle/>
                    <a:p>
                      <a:pPr algn="ctr"/>
                      <a:r>
                        <a:rPr lang="de-DE" sz="1000" b="1" dirty="0" smtClean="0"/>
                        <a:t>&lt; 0.001</a:t>
                      </a:r>
                      <a:endParaRPr lang="de-DE" sz="1000" b="1" dirty="0">
                        <a:latin typeface="+mn-lt"/>
                        <a:cs typeface="Arial" panose="020B0604020202020204" pitchFamily="34" charset="0"/>
                      </a:endParaRPr>
                    </a:p>
                  </a:txBody>
                  <a:tcPr anchor="ctr"/>
                </a:tc>
                <a:tc>
                  <a:txBody>
                    <a:bodyPr/>
                    <a:lstStyle/>
                    <a:p>
                      <a:pPr algn="ctr"/>
                      <a:endParaRPr lang="de-DE" sz="1000" dirty="0">
                        <a:latin typeface="+mn-lt"/>
                        <a:cs typeface="Arial" panose="020B0604020202020204" pitchFamily="34" charset="0"/>
                      </a:endParaRPr>
                    </a:p>
                  </a:txBody>
                  <a:tcPr anchor="ctr"/>
                </a:tc>
                <a:tc>
                  <a:txBody>
                    <a:bodyPr/>
                    <a:lstStyle/>
                    <a:p>
                      <a:pPr algn="ctr"/>
                      <a:endParaRPr lang="de-DE" sz="1000" b="1" dirty="0">
                        <a:latin typeface="+mn-lt"/>
                        <a:cs typeface="Arial" panose="020B0604020202020204" pitchFamily="34" charset="0"/>
                      </a:endParaRPr>
                    </a:p>
                  </a:txBody>
                  <a:tcPr anchor="ctr"/>
                </a:tc>
              </a:tr>
              <a:tr h="389438">
                <a:tc>
                  <a:txBody>
                    <a:bodyPr/>
                    <a:lstStyle/>
                    <a:p>
                      <a:r>
                        <a:rPr lang="de-DE" sz="1000" dirty="0" err="1" smtClean="0"/>
                        <a:t>No</a:t>
                      </a:r>
                      <a:r>
                        <a:rPr lang="de-DE" sz="1000" dirty="0" smtClean="0"/>
                        <a:t> HPR</a:t>
                      </a:r>
                      <a:r>
                        <a:rPr lang="de-DE" sz="1000" baseline="0" dirty="0" smtClean="0"/>
                        <a:t> at 1 </a:t>
                      </a:r>
                      <a:r>
                        <a:rPr lang="de-DE" sz="1000" baseline="0" dirty="0" err="1" smtClean="0"/>
                        <a:t>month</a:t>
                      </a:r>
                      <a:r>
                        <a:rPr lang="de-DE" sz="1000" baseline="0" dirty="0" smtClean="0"/>
                        <a:t> </a:t>
                      </a:r>
                      <a:r>
                        <a:rPr lang="de-DE" sz="1000" baseline="0" dirty="0" err="1" smtClean="0"/>
                        <a:t>and</a:t>
                      </a:r>
                      <a:r>
                        <a:rPr lang="de-DE" sz="1000" baseline="0" dirty="0" smtClean="0"/>
                        <a:t> SS </a:t>
                      </a:r>
                      <a:r>
                        <a:rPr lang="de-DE" sz="1000" dirty="0" smtClean="0"/>
                        <a:t>≥ 15</a:t>
                      </a:r>
                      <a:endParaRPr lang="de-DE" sz="1000" dirty="0" smtClean="0">
                        <a:latin typeface="+mn-lt"/>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smtClean="0"/>
                        <a:t>0.425 </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smtClean="0"/>
                        <a:t>(0.149-1.211)</a:t>
                      </a:r>
                      <a:endParaRPr lang="de-DE" sz="1000" dirty="0" smtClean="0">
                        <a:latin typeface="+mn-lt"/>
                        <a:cs typeface="Arial" panose="020B0604020202020204" pitchFamily="34" charset="0"/>
                      </a:endParaRPr>
                    </a:p>
                  </a:txBody>
                  <a:tcPr anchor="ctr"/>
                </a:tc>
                <a:tc>
                  <a:txBody>
                    <a:bodyPr/>
                    <a:lstStyle/>
                    <a:p>
                      <a:pPr algn="ctr"/>
                      <a:r>
                        <a:rPr lang="de-DE" sz="1000" dirty="0" smtClean="0"/>
                        <a:t>0.109</a:t>
                      </a:r>
                      <a:endParaRPr lang="de-DE" sz="1000" dirty="0">
                        <a:latin typeface="+mn-lt"/>
                        <a:cs typeface="Arial" panose="020B0604020202020204" pitchFamily="34" charset="0"/>
                      </a:endParaRPr>
                    </a:p>
                  </a:txBody>
                  <a:tcPr anchor="ctr"/>
                </a:tc>
                <a:tc>
                  <a:txBody>
                    <a:bodyPr/>
                    <a:lstStyle/>
                    <a:p>
                      <a:pPr algn="ctr"/>
                      <a:endParaRPr lang="de-DE" sz="1000" dirty="0">
                        <a:latin typeface="+mn-lt"/>
                        <a:cs typeface="Arial" panose="020B0604020202020204" pitchFamily="34" charset="0"/>
                      </a:endParaRPr>
                    </a:p>
                  </a:txBody>
                  <a:tcPr anchor="ctr"/>
                </a:tc>
                <a:tc>
                  <a:txBody>
                    <a:bodyPr/>
                    <a:lstStyle/>
                    <a:p>
                      <a:pPr algn="ctr"/>
                      <a:endParaRPr lang="de-DE" sz="1000" dirty="0">
                        <a:latin typeface="+mn-lt"/>
                        <a:cs typeface="Arial" panose="020B0604020202020204" pitchFamily="34" charset="0"/>
                      </a:endParaRPr>
                    </a:p>
                  </a:txBody>
                  <a:tcPr anchor="ctr"/>
                </a:tc>
              </a:tr>
              <a:tr h="389438">
                <a:tc>
                  <a:txBody>
                    <a:bodyPr/>
                    <a:lstStyle/>
                    <a:p>
                      <a:r>
                        <a:rPr lang="de-DE" sz="1000" dirty="0" smtClean="0"/>
                        <a:t>HPR</a:t>
                      </a:r>
                      <a:r>
                        <a:rPr lang="de-DE" sz="1000" baseline="0" dirty="0" smtClean="0"/>
                        <a:t> at 1 </a:t>
                      </a:r>
                      <a:r>
                        <a:rPr lang="de-DE" sz="1000" baseline="0" dirty="0" err="1" smtClean="0"/>
                        <a:t>month</a:t>
                      </a:r>
                      <a:r>
                        <a:rPr lang="de-DE" sz="1000" baseline="0" dirty="0" smtClean="0"/>
                        <a:t> </a:t>
                      </a:r>
                      <a:r>
                        <a:rPr lang="de-DE" sz="1000" baseline="0" dirty="0" err="1" smtClean="0"/>
                        <a:t>and</a:t>
                      </a:r>
                      <a:r>
                        <a:rPr lang="de-DE" sz="1000" baseline="0" dirty="0" smtClean="0"/>
                        <a:t> SS </a:t>
                      </a:r>
                      <a:r>
                        <a:rPr lang="de-DE" sz="1000" dirty="0" smtClean="0"/>
                        <a:t>≥ 15</a:t>
                      </a:r>
                      <a:endParaRPr lang="de-DE" sz="1000" dirty="0" smtClean="0">
                        <a:latin typeface="+mn-lt"/>
                        <a:cs typeface="Arial" panose="020B0604020202020204" pitchFamily="34" charset="0"/>
                      </a:endParaRPr>
                    </a:p>
                  </a:txBody>
                  <a:tcPr anchor="ctr"/>
                </a:tc>
                <a:tc>
                  <a:txBody>
                    <a:bodyPr/>
                    <a:lstStyle/>
                    <a:p>
                      <a:pPr algn="ctr"/>
                      <a:r>
                        <a:rPr lang="de-DE" sz="1000" dirty="0" smtClean="0"/>
                        <a:t>3.771 </a:t>
                      </a:r>
                    </a:p>
                    <a:p>
                      <a:pPr algn="ctr"/>
                      <a:r>
                        <a:rPr lang="de-DE" sz="1000" dirty="0" smtClean="0"/>
                        <a:t>(1.653-8.601)</a:t>
                      </a:r>
                      <a:endParaRPr lang="de-DE" sz="1000" dirty="0" smtClean="0">
                        <a:latin typeface="+mn-lt"/>
                        <a:cs typeface="Arial" panose="020B0604020202020204" pitchFamily="34" charset="0"/>
                      </a:endParaRPr>
                    </a:p>
                  </a:txBody>
                  <a:tcPr anchor="ctr"/>
                </a:tc>
                <a:tc>
                  <a:txBody>
                    <a:bodyPr/>
                    <a:lstStyle/>
                    <a:p>
                      <a:pPr algn="ctr"/>
                      <a:r>
                        <a:rPr lang="de-DE" sz="1000" b="1" dirty="0" smtClean="0"/>
                        <a:t>0.002</a:t>
                      </a:r>
                      <a:endParaRPr lang="de-DE" sz="1000" b="1" dirty="0">
                        <a:latin typeface="+mn-lt"/>
                        <a:cs typeface="Arial" panose="020B0604020202020204" pitchFamily="34" charset="0"/>
                      </a:endParaRPr>
                    </a:p>
                  </a:txBody>
                  <a:tcPr anchor="ctr"/>
                </a:tc>
                <a:tc>
                  <a:txBody>
                    <a:bodyPr/>
                    <a:lstStyle/>
                    <a:p>
                      <a:pPr algn="ctr"/>
                      <a:endParaRPr lang="de-DE" sz="1000" dirty="0">
                        <a:latin typeface="+mn-lt"/>
                        <a:cs typeface="Arial" panose="020B0604020202020204" pitchFamily="34" charset="0"/>
                      </a:endParaRPr>
                    </a:p>
                  </a:txBody>
                  <a:tcPr anchor="ctr"/>
                </a:tc>
                <a:tc>
                  <a:txBody>
                    <a:bodyPr/>
                    <a:lstStyle/>
                    <a:p>
                      <a:pPr algn="ctr"/>
                      <a:endParaRPr lang="de-DE" sz="1000" b="1" dirty="0">
                        <a:latin typeface="+mn-lt"/>
                        <a:cs typeface="Arial" panose="020B0604020202020204" pitchFamily="34" charset="0"/>
                      </a:endParaRPr>
                    </a:p>
                  </a:txBody>
                  <a:tcPr anchor="ctr"/>
                </a:tc>
              </a:tr>
              <a:tr h="1288140">
                <a:tc>
                  <a:txBody>
                    <a:bodyPr/>
                    <a:lstStyle/>
                    <a:p>
                      <a:r>
                        <a:rPr lang="de-DE" sz="1000" dirty="0" smtClean="0"/>
                        <a:t>CYP2C19*2 681 G&gt;A</a:t>
                      </a:r>
                    </a:p>
                    <a:p>
                      <a:endParaRPr lang="de-DE" sz="1000" dirty="0" smtClean="0"/>
                    </a:p>
                    <a:p>
                      <a:pPr marL="171450" indent="-171450">
                        <a:buFontTx/>
                        <a:buChar char="-"/>
                      </a:pPr>
                      <a:r>
                        <a:rPr lang="de-DE" sz="1000" dirty="0" smtClean="0"/>
                        <a:t>AA (8/223)</a:t>
                      </a:r>
                    </a:p>
                    <a:p>
                      <a:pPr marL="171450" indent="-171450">
                        <a:buFontTx/>
                        <a:buChar char="-"/>
                      </a:pPr>
                      <a:endParaRPr lang="de-DE" sz="1000" dirty="0" smtClean="0"/>
                    </a:p>
                    <a:p>
                      <a:pPr marL="171450" indent="-171450">
                        <a:buFontTx/>
                        <a:buChar char="-"/>
                      </a:pPr>
                      <a:r>
                        <a:rPr lang="de-DE" sz="1000" dirty="0" smtClean="0"/>
                        <a:t>GA (61/223)</a:t>
                      </a:r>
                    </a:p>
                    <a:p>
                      <a:pPr marL="171450" indent="-171450">
                        <a:buFontTx/>
                        <a:buChar char="-"/>
                      </a:pPr>
                      <a:endParaRPr lang="de-DE" sz="1000" dirty="0" smtClean="0"/>
                    </a:p>
                    <a:p>
                      <a:pPr marL="171450" indent="-171450">
                        <a:buFontTx/>
                        <a:buChar char="-"/>
                      </a:pPr>
                      <a:r>
                        <a:rPr lang="de-DE" sz="1000" dirty="0" smtClean="0"/>
                        <a:t>GG (154/223)</a:t>
                      </a:r>
                      <a:endParaRPr lang="de-DE" sz="1000" dirty="0" smtClean="0">
                        <a:latin typeface="+mn-lt"/>
                        <a:cs typeface="Arial" panose="020B0604020202020204" pitchFamily="34" charset="0"/>
                      </a:endParaRPr>
                    </a:p>
                  </a:txBody>
                  <a:tcPr anchor="ctr"/>
                </a:tc>
                <a:tc>
                  <a:txBody>
                    <a:bodyPr/>
                    <a:lstStyle/>
                    <a:p>
                      <a:pPr algn="ctr"/>
                      <a:endParaRPr lang="de-DE" sz="1000" dirty="0"/>
                    </a:p>
                    <a:p>
                      <a:pPr algn="ctr"/>
                      <a:endParaRPr lang="de-DE" sz="1000" dirty="0"/>
                    </a:p>
                    <a:p>
                      <a:pPr algn="ctr"/>
                      <a:r>
                        <a:rPr lang="de-DE" sz="1000" dirty="0" smtClean="0"/>
                        <a:t>1.291</a:t>
                      </a:r>
                    </a:p>
                    <a:p>
                      <a:pPr algn="ctr"/>
                      <a:r>
                        <a:rPr lang="de-DE" sz="1000" baseline="0" dirty="0" smtClean="0"/>
                        <a:t>(0.422-3.945)</a:t>
                      </a:r>
                    </a:p>
                    <a:p>
                      <a:pPr algn="ctr"/>
                      <a:r>
                        <a:rPr lang="de-DE" sz="1000" baseline="0" dirty="0" smtClean="0"/>
                        <a:t>2.602</a:t>
                      </a:r>
                    </a:p>
                    <a:p>
                      <a:pPr algn="ctr"/>
                      <a:r>
                        <a:rPr lang="de-DE" sz="1000" baseline="0" dirty="0" smtClean="0"/>
                        <a:t>(0.325-20.808)</a:t>
                      </a:r>
                    </a:p>
                    <a:p>
                      <a:pPr algn="ctr"/>
                      <a:r>
                        <a:rPr lang="de-DE" sz="1000" baseline="0" dirty="0" smtClean="0"/>
                        <a:t>2.356 </a:t>
                      </a:r>
                    </a:p>
                    <a:p>
                      <a:pPr algn="ctr"/>
                      <a:r>
                        <a:rPr lang="de-DE" sz="1000" baseline="0" dirty="0" smtClean="0"/>
                        <a:t>(0.854-6.498)</a:t>
                      </a:r>
                      <a:endParaRPr lang="de-DE" sz="1000" dirty="0">
                        <a:latin typeface="+mn-lt"/>
                        <a:cs typeface="Arial" panose="020B0604020202020204" pitchFamily="34" charset="0"/>
                      </a:endParaRPr>
                    </a:p>
                  </a:txBody>
                  <a:tcPr anchor="ctr"/>
                </a:tc>
                <a:tc>
                  <a:txBody>
                    <a:bodyPr/>
                    <a:lstStyle/>
                    <a:p>
                      <a:pPr algn="ctr"/>
                      <a:endParaRPr lang="de-DE" sz="1000" dirty="0"/>
                    </a:p>
                    <a:p>
                      <a:pPr algn="ctr"/>
                      <a:endParaRPr lang="de-DE" sz="1000" dirty="0"/>
                    </a:p>
                    <a:p>
                      <a:pPr algn="ctr"/>
                      <a:r>
                        <a:rPr lang="de-DE" sz="1000" dirty="0" smtClean="0"/>
                        <a:t>0.655</a:t>
                      </a:r>
                    </a:p>
                    <a:p>
                      <a:pPr algn="ctr"/>
                      <a:endParaRPr lang="de-DE" sz="1000" dirty="0" smtClean="0"/>
                    </a:p>
                    <a:p>
                      <a:pPr algn="ctr"/>
                      <a:r>
                        <a:rPr lang="de-DE" sz="1000" dirty="0" smtClean="0"/>
                        <a:t>0.367</a:t>
                      </a:r>
                    </a:p>
                    <a:p>
                      <a:pPr algn="ctr"/>
                      <a:endParaRPr lang="de-DE" sz="1000" dirty="0" smtClean="0"/>
                    </a:p>
                    <a:p>
                      <a:pPr algn="ctr"/>
                      <a:r>
                        <a:rPr lang="de-DE" sz="1000" dirty="0" smtClean="0"/>
                        <a:t>0.098</a:t>
                      </a:r>
                      <a:endParaRPr lang="de-DE" sz="1000" dirty="0">
                        <a:latin typeface="+mn-lt"/>
                        <a:cs typeface="Arial" panose="020B0604020202020204" pitchFamily="34" charset="0"/>
                      </a:endParaRPr>
                    </a:p>
                  </a:txBody>
                  <a:tcPr anchor="ctr"/>
                </a:tc>
                <a:tc>
                  <a:txBody>
                    <a:bodyPr/>
                    <a:lstStyle/>
                    <a:p>
                      <a:pPr algn="ctr"/>
                      <a:endParaRPr lang="de-DE" sz="1000" dirty="0" smtClean="0">
                        <a:latin typeface="+mn-lt"/>
                        <a:cs typeface="Arial" panose="020B0604020202020204" pitchFamily="34" charset="0"/>
                      </a:endParaRPr>
                    </a:p>
                    <a:p>
                      <a:pPr algn="ctr"/>
                      <a:endParaRPr lang="de-DE" sz="1000" dirty="0" smtClean="0">
                        <a:latin typeface="+mn-lt"/>
                        <a:cs typeface="Arial" panose="020B0604020202020204" pitchFamily="34" charset="0"/>
                      </a:endParaRPr>
                    </a:p>
                    <a:p>
                      <a:pPr algn="ctr"/>
                      <a:r>
                        <a:rPr lang="de-DE" sz="1000" dirty="0" smtClean="0">
                          <a:latin typeface="+mn-lt"/>
                          <a:cs typeface="Arial" panose="020B0604020202020204" pitchFamily="34" charset="0"/>
                        </a:rPr>
                        <a:t>-</a:t>
                      </a:r>
                    </a:p>
                    <a:p>
                      <a:pPr algn="ctr"/>
                      <a:endParaRPr lang="de-DE" sz="1000" dirty="0" smtClean="0">
                        <a:latin typeface="+mn-lt"/>
                        <a:cs typeface="Arial" panose="020B0604020202020204" pitchFamily="34" charset="0"/>
                      </a:endParaRPr>
                    </a:p>
                    <a:p>
                      <a:pPr algn="ctr"/>
                      <a:r>
                        <a:rPr lang="de-DE" sz="1000" dirty="0" smtClean="0">
                          <a:latin typeface="+mn-lt"/>
                          <a:cs typeface="Arial" panose="020B0604020202020204" pitchFamily="34" charset="0"/>
                        </a:rPr>
                        <a:t>-</a:t>
                      </a:r>
                    </a:p>
                    <a:p>
                      <a:pPr algn="ctr"/>
                      <a:endParaRPr lang="de-DE" sz="1000" dirty="0" smtClean="0">
                        <a:latin typeface="+mn-lt"/>
                        <a:cs typeface="Arial" panose="020B0604020202020204" pitchFamily="34" charset="0"/>
                      </a:endParaRPr>
                    </a:p>
                    <a:p>
                      <a:pPr algn="ctr"/>
                      <a:r>
                        <a:rPr lang="de-DE" sz="1000" dirty="0" smtClean="0">
                          <a:latin typeface="+mn-lt"/>
                          <a:cs typeface="Arial" panose="020B0604020202020204" pitchFamily="34" charset="0"/>
                        </a:rPr>
                        <a:t>-</a:t>
                      </a:r>
                    </a:p>
                  </a:txBody>
                  <a:tcPr anchor="ctr"/>
                </a:tc>
                <a:tc>
                  <a:txBody>
                    <a:bodyPr/>
                    <a:lstStyle/>
                    <a:p>
                      <a:pPr algn="ctr"/>
                      <a:endParaRPr lang="de-DE" sz="1000" dirty="0" smtClean="0">
                        <a:latin typeface="+mn-lt"/>
                        <a:cs typeface="Arial" panose="020B0604020202020204" pitchFamily="34" charset="0"/>
                      </a:endParaRPr>
                    </a:p>
                    <a:p>
                      <a:pPr algn="ctr"/>
                      <a:endParaRPr lang="de-DE" sz="1000" dirty="0" smtClean="0">
                        <a:latin typeface="+mn-lt"/>
                        <a:cs typeface="Arial" panose="020B0604020202020204" pitchFamily="34" charset="0"/>
                      </a:endParaRPr>
                    </a:p>
                    <a:p>
                      <a:pPr algn="ctr"/>
                      <a:r>
                        <a:rPr lang="de-DE" sz="1000" dirty="0" smtClean="0">
                          <a:latin typeface="+mn-lt"/>
                          <a:cs typeface="Arial" panose="020B0604020202020204" pitchFamily="34" charset="0"/>
                        </a:rPr>
                        <a:t>-</a:t>
                      </a:r>
                    </a:p>
                    <a:p>
                      <a:pPr algn="ctr"/>
                      <a:endParaRPr lang="de-DE" sz="1000" dirty="0" smtClean="0">
                        <a:latin typeface="+mn-lt"/>
                        <a:cs typeface="Arial" panose="020B0604020202020204" pitchFamily="34" charset="0"/>
                      </a:endParaRPr>
                    </a:p>
                    <a:p>
                      <a:pPr algn="ctr"/>
                      <a:r>
                        <a:rPr lang="de-DE" sz="1000" dirty="0" smtClean="0">
                          <a:latin typeface="+mn-lt"/>
                          <a:cs typeface="Arial" panose="020B0604020202020204" pitchFamily="34" charset="0"/>
                        </a:rPr>
                        <a:t>-</a:t>
                      </a:r>
                    </a:p>
                    <a:p>
                      <a:pPr algn="ctr"/>
                      <a:endParaRPr lang="de-DE" sz="1000" dirty="0" smtClean="0">
                        <a:latin typeface="+mn-lt"/>
                        <a:cs typeface="Arial" panose="020B0604020202020204" pitchFamily="34" charset="0"/>
                      </a:endParaRPr>
                    </a:p>
                    <a:p>
                      <a:pPr algn="ctr"/>
                      <a:r>
                        <a:rPr lang="de-DE" sz="1000" dirty="0" smtClean="0">
                          <a:latin typeface="+mn-lt"/>
                          <a:cs typeface="Arial" panose="020B0604020202020204" pitchFamily="34" charset="0"/>
                        </a:rPr>
                        <a:t>-</a:t>
                      </a:r>
                    </a:p>
                    <a:p>
                      <a:pPr algn="ctr"/>
                      <a:endParaRPr lang="de-DE" sz="1000" b="1" dirty="0">
                        <a:latin typeface="+mn-lt"/>
                        <a:cs typeface="Arial" panose="020B0604020202020204" pitchFamily="34" charset="0"/>
                      </a:endParaRPr>
                    </a:p>
                  </a:txBody>
                  <a:tcPr anchor="ctr"/>
                </a:tc>
              </a:tr>
            </a:tbl>
          </a:graphicData>
        </a:graphic>
      </p:graphicFrame>
      <p:sp>
        <p:nvSpPr>
          <p:cNvPr id="7" name="Ovale 6"/>
          <p:cNvSpPr/>
          <p:nvPr/>
        </p:nvSpPr>
        <p:spPr>
          <a:xfrm>
            <a:off x="158514" y="1948636"/>
            <a:ext cx="600303" cy="293822"/>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p:cNvSpPr/>
          <p:nvPr/>
        </p:nvSpPr>
        <p:spPr>
          <a:xfrm>
            <a:off x="158513" y="3922578"/>
            <a:ext cx="1104230" cy="330108"/>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p:cNvSpPr/>
          <p:nvPr/>
        </p:nvSpPr>
        <p:spPr>
          <a:xfrm>
            <a:off x="6284684" y="3958864"/>
            <a:ext cx="986973" cy="293822"/>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p:cNvSpPr/>
          <p:nvPr/>
        </p:nvSpPr>
        <p:spPr>
          <a:xfrm>
            <a:off x="6284684" y="1934121"/>
            <a:ext cx="667659" cy="351879"/>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115285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7764" y="1190589"/>
            <a:ext cx="5953125" cy="4452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5369500" y="2211182"/>
            <a:ext cx="2310248"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b="1" i="1" dirty="0" smtClean="0">
                <a:latin typeface="Times New Roman" pitchFamily="18" charset="0"/>
                <a:cs typeface="Times New Roman" pitchFamily="18" charset="0"/>
              </a:rPr>
              <a:t>Clearance &lt;45 ml </a:t>
            </a:r>
            <a:r>
              <a:rPr lang="it-IT" b="1" i="1" dirty="0" err="1" smtClean="0">
                <a:latin typeface="Times New Roman" pitchFamily="18" charset="0"/>
                <a:cs typeface="Times New Roman" pitchFamily="18" charset="0"/>
              </a:rPr>
              <a:t>min</a:t>
            </a:r>
            <a:endParaRPr lang="it-IT" b="1" i="1" dirty="0">
              <a:latin typeface="Times New Roman" pitchFamily="18" charset="0"/>
              <a:cs typeface="Times New Roman" pitchFamily="18" charset="0"/>
            </a:endParaRPr>
          </a:p>
        </p:txBody>
      </p:sp>
      <p:sp>
        <p:nvSpPr>
          <p:cNvPr id="6" name="CasellaDiTesto 7"/>
          <p:cNvSpPr txBox="1"/>
          <p:nvPr/>
        </p:nvSpPr>
        <p:spPr>
          <a:xfrm>
            <a:off x="6422926" y="3379735"/>
            <a:ext cx="2310248"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b="1" i="1" dirty="0" smtClean="0">
                <a:latin typeface="Times New Roman" pitchFamily="18" charset="0"/>
                <a:cs typeface="Times New Roman" pitchFamily="18" charset="0"/>
              </a:rPr>
              <a:t>Clearance &gt;45 ml </a:t>
            </a:r>
            <a:r>
              <a:rPr lang="it-IT" b="1" i="1" dirty="0" err="1" smtClean="0">
                <a:latin typeface="Times New Roman" pitchFamily="18" charset="0"/>
                <a:cs typeface="Times New Roman" pitchFamily="18" charset="0"/>
              </a:rPr>
              <a:t>min</a:t>
            </a:r>
            <a:endParaRPr lang="it-IT" b="1" i="1" dirty="0">
              <a:latin typeface="Times New Roman" pitchFamily="18" charset="0"/>
              <a:cs typeface="Times New Roman" pitchFamily="18" charset="0"/>
            </a:endParaRPr>
          </a:p>
        </p:txBody>
      </p:sp>
      <p:sp>
        <p:nvSpPr>
          <p:cNvPr id="7" name="CasellaDiTesto 5"/>
          <p:cNvSpPr txBox="1"/>
          <p:nvPr/>
        </p:nvSpPr>
        <p:spPr>
          <a:xfrm>
            <a:off x="7455273" y="4427142"/>
            <a:ext cx="1944216" cy="369332"/>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b="1" i="1" dirty="0" smtClean="0">
                <a:latin typeface="Times New Roman" pitchFamily="18" charset="0"/>
                <a:cs typeface="Times New Roman" pitchFamily="18" charset="0"/>
              </a:rPr>
              <a:t>Log-</a:t>
            </a:r>
            <a:r>
              <a:rPr lang="it-IT" b="1" i="1" dirty="0" err="1" smtClean="0">
                <a:latin typeface="Times New Roman" pitchFamily="18" charset="0"/>
                <a:cs typeface="Times New Roman" pitchFamily="18" charset="0"/>
              </a:rPr>
              <a:t>rank</a:t>
            </a:r>
            <a:r>
              <a:rPr lang="it-IT" b="1" i="1" dirty="0" smtClean="0">
                <a:latin typeface="Times New Roman" pitchFamily="18" charset="0"/>
                <a:cs typeface="Times New Roman" pitchFamily="18" charset="0"/>
              </a:rPr>
              <a:t>=0.015</a:t>
            </a:r>
            <a:endParaRPr lang="it-IT" b="1" i="1" dirty="0">
              <a:latin typeface="Times New Roman" pitchFamily="18" charset="0"/>
              <a:cs typeface="Times New Roman" pitchFamily="18" charset="0"/>
            </a:endParaRPr>
          </a:p>
        </p:txBody>
      </p:sp>
      <p:sp>
        <p:nvSpPr>
          <p:cNvPr id="8" name="CasellaDiTesto 1"/>
          <p:cNvSpPr txBox="1"/>
          <p:nvPr/>
        </p:nvSpPr>
        <p:spPr>
          <a:xfrm>
            <a:off x="1523603" y="5590467"/>
            <a:ext cx="8604448" cy="1169551"/>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400" b="1" i="1" dirty="0" err="1" smtClean="0">
                <a:latin typeface="Times New Roman" pitchFamily="18" charset="0"/>
                <a:cs typeface="Times New Roman" pitchFamily="18" charset="0"/>
              </a:rPr>
              <a:t>Deaths</a:t>
            </a:r>
            <a:r>
              <a:rPr lang="it-IT" sz="1400" b="1" i="1" dirty="0" smtClean="0">
                <a:latin typeface="Times New Roman" pitchFamily="18" charset="0"/>
                <a:cs typeface="Times New Roman" pitchFamily="18" charset="0"/>
              </a:rPr>
              <a:t> in </a:t>
            </a:r>
            <a:r>
              <a:rPr lang="it-IT" sz="1400" b="1" i="1" dirty="0" err="1" smtClean="0">
                <a:latin typeface="Times New Roman" pitchFamily="18" charset="0"/>
                <a:cs typeface="Times New Roman" pitchFamily="18" charset="0"/>
              </a:rPr>
              <a:t>patients</a:t>
            </a:r>
            <a:r>
              <a:rPr lang="it-IT" sz="1400" b="1" i="1" dirty="0" smtClean="0">
                <a:latin typeface="Times New Roman" pitchFamily="18" charset="0"/>
                <a:cs typeface="Times New Roman" pitchFamily="18" charset="0"/>
              </a:rPr>
              <a:t> 		8              11      13            14               15                              20	</a:t>
            </a:r>
          </a:p>
          <a:p>
            <a:r>
              <a:rPr lang="it-IT" sz="1400" b="1" i="1" dirty="0" smtClean="0">
                <a:latin typeface="Times New Roman" pitchFamily="18" charset="0"/>
                <a:cs typeface="Times New Roman" pitchFamily="18" charset="0"/>
              </a:rPr>
              <a:t>with </a:t>
            </a:r>
            <a:r>
              <a:rPr lang="it-IT" sz="1400" b="1" i="1" dirty="0" err="1" smtClean="0">
                <a:latin typeface="Times New Roman" pitchFamily="18" charset="0"/>
                <a:cs typeface="Times New Roman" pitchFamily="18" charset="0"/>
              </a:rPr>
              <a:t>renal</a:t>
            </a:r>
            <a:r>
              <a:rPr lang="it-IT" sz="1400" b="1" i="1" dirty="0" smtClean="0">
                <a:latin typeface="Times New Roman" pitchFamily="18" charset="0"/>
                <a:cs typeface="Times New Roman" pitchFamily="18" charset="0"/>
              </a:rPr>
              <a:t> </a:t>
            </a:r>
            <a:r>
              <a:rPr lang="it-IT" sz="1400" b="1" i="1" dirty="0" err="1" smtClean="0">
                <a:latin typeface="Times New Roman" pitchFamily="18" charset="0"/>
                <a:cs typeface="Times New Roman" pitchFamily="18" charset="0"/>
              </a:rPr>
              <a:t>dysfunction</a:t>
            </a:r>
            <a:r>
              <a:rPr lang="it-IT" sz="1400" b="1" i="1" dirty="0" smtClean="0">
                <a:latin typeface="Times New Roman" pitchFamily="18" charset="0"/>
                <a:cs typeface="Times New Roman" pitchFamily="18" charset="0"/>
              </a:rPr>
              <a:t> (n=108)</a:t>
            </a:r>
          </a:p>
          <a:p>
            <a:endParaRPr lang="it-IT" sz="1400" b="1" i="1" dirty="0">
              <a:latin typeface="Times New Roman" pitchFamily="18" charset="0"/>
              <a:cs typeface="Times New Roman" pitchFamily="18" charset="0"/>
            </a:endParaRPr>
          </a:p>
          <a:p>
            <a:r>
              <a:rPr lang="it-IT" sz="1400" b="1" i="1" dirty="0" err="1" smtClean="0">
                <a:latin typeface="Times New Roman" pitchFamily="18" charset="0"/>
                <a:cs typeface="Times New Roman" pitchFamily="18" charset="0"/>
              </a:rPr>
              <a:t>Deaths</a:t>
            </a:r>
            <a:r>
              <a:rPr lang="it-IT" sz="1400" b="1" i="1" dirty="0" smtClean="0">
                <a:latin typeface="Times New Roman" pitchFamily="18" charset="0"/>
                <a:cs typeface="Times New Roman" pitchFamily="18" charset="0"/>
              </a:rPr>
              <a:t> in </a:t>
            </a:r>
            <a:r>
              <a:rPr lang="it-IT" sz="1400" b="1" i="1" dirty="0" err="1" smtClean="0">
                <a:latin typeface="Times New Roman" pitchFamily="18" charset="0"/>
                <a:cs typeface="Times New Roman" pitchFamily="18" charset="0"/>
              </a:rPr>
              <a:t>patients</a:t>
            </a:r>
            <a:r>
              <a:rPr lang="it-IT" sz="1400" b="1" i="1" dirty="0" smtClean="0">
                <a:latin typeface="Times New Roman" pitchFamily="18" charset="0"/>
                <a:cs typeface="Times New Roman" pitchFamily="18" charset="0"/>
              </a:rPr>
              <a:t> </a:t>
            </a:r>
          </a:p>
          <a:p>
            <a:r>
              <a:rPr lang="it-IT" sz="1400" b="1" i="1" dirty="0" err="1">
                <a:latin typeface="Times New Roman" pitchFamily="18" charset="0"/>
                <a:cs typeface="Times New Roman" pitchFamily="18" charset="0"/>
              </a:rPr>
              <a:t>w</a:t>
            </a:r>
            <a:r>
              <a:rPr lang="it-IT" sz="1400" b="1" i="1" dirty="0" err="1" smtClean="0">
                <a:latin typeface="Times New Roman" pitchFamily="18" charset="0"/>
                <a:cs typeface="Times New Roman" pitchFamily="18" charset="0"/>
              </a:rPr>
              <a:t>ithout</a:t>
            </a:r>
            <a:r>
              <a:rPr lang="it-IT" sz="1400" b="1" i="1" dirty="0" smtClean="0">
                <a:latin typeface="Times New Roman" pitchFamily="18" charset="0"/>
                <a:cs typeface="Times New Roman" pitchFamily="18" charset="0"/>
              </a:rPr>
              <a:t> </a:t>
            </a:r>
            <a:r>
              <a:rPr lang="it-IT" sz="1400" b="1" i="1" dirty="0" err="1" smtClean="0">
                <a:latin typeface="Times New Roman" pitchFamily="18" charset="0"/>
                <a:cs typeface="Times New Roman" pitchFamily="18" charset="0"/>
              </a:rPr>
              <a:t>renal</a:t>
            </a:r>
            <a:r>
              <a:rPr lang="it-IT" sz="1400" b="1" i="1" dirty="0" smtClean="0">
                <a:latin typeface="Times New Roman" pitchFamily="18" charset="0"/>
                <a:cs typeface="Times New Roman" pitchFamily="18" charset="0"/>
              </a:rPr>
              <a:t> </a:t>
            </a:r>
            <a:r>
              <a:rPr lang="it-IT" sz="1400" b="1" i="1" dirty="0" err="1" smtClean="0">
                <a:latin typeface="Times New Roman" pitchFamily="18" charset="0"/>
                <a:cs typeface="Times New Roman" pitchFamily="18" charset="0"/>
              </a:rPr>
              <a:t>dysfunction</a:t>
            </a:r>
            <a:r>
              <a:rPr lang="it-IT" sz="1400" b="1" i="1" dirty="0" smtClean="0">
                <a:latin typeface="Times New Roman" pitchFamily="18" charset="0"/>
                <a:cs typeface="Times New Roman" pitchFamily="18" charset="0"/>
              </a:rPr>
              <a:t> (n=198)	8              12       12           14              14                                17 </a:t>
            </a:r>
            <a:endParaRPr lang="it-IT" sz="1400" b="1" i="1" dirty="0">
              <a:latin typeface="Times New Roman" pitchFamily="18" charset="0"/>
              <a:cs typeface="Times New Roman" pitchFamily="18" charset="0"/>
            </a:endParaRPr>
          </a:p>
        </p:txBody>
      </p:sp>
      <p:pic>
        <p:nvPicPr>
          <p:cNvPr id="9" name="Immagine 8"/>
          <p:cNvPicPr>
            <a:picLocks noChangeAspect="1"/>
          </p:cNvPicPr>
          <p:nvPr/>
        </p:nvPicPr>
        <p:blipFill>
          <a:blip r:embed="rId3"/>
          <a:stretch>
            <a:fillRect/>
          </a:stretch>
        </p:blipFill>
        <p:spPr>
          <a:xfrm>
            <a:off x="1626064" y="-107369"/>
            <a:ext cx="9797121" cy="1012024"/>
          </a:xfrm>
          <a:prstGeom prst="rect">
            <a:avLst/>
          </a:prstGeom>
        </p:spPr>
      </p:pic>
      <p:pic>
        <p:nvPicPr>
          <p:cNvPr id="10" name="Immagine 9"/>
          <p:cNvPicPr>
            <a:picLocks noChangeAspect="1"/>
          </p:cNvPicPr>
          <p:nvPr/>
        </p:nvPicPr>
        <p:blipFill>
          <a:blip r:embed="rId4"/>
          <a:stretch>
            <a:fillRect/>
          </a:stretch>
        </p:blipFill>
        <p:spPr>
          <a:xfrm>
            <a:off x="1850529" y="837344"/>
            <a:ext cx="9144793" cy="640135"/>
          </a:xfrm>
          <a:prstGeom prst="rect">
            <a:avLst/>
          </a:prstGeom>
        </p:spPr>
      </p:pic>
      <p:pic>
        <p:nvPicPr>
          <p:cNvPr id="2" name="Immagine 1"/>
          <p:cNvPicPr>
            <a:picLocks noChangeAspect="1"/>
          </p:cNvPicPr>
          <p:nvPr/>
        </p:nvPicPr>
        <p:blipFill>
          <a:blip r:embed="rId5"/>
          <a:stretch>
            <a:fillRect/>
          </a:stretch>
        </p:blipFill>
        <p:spPr>
          <a:xfrm>
            <a:off x="10364728" y="6399968"/>
            <a:ext cx="1535172" cy="285385"/>
          </a:xfrm>
          <a:prstGeom prst="rect">
            <a:avLst/>
          </a:prstGeom>
        </p:spPr>
      </p:pic>
    </p:spTree>
    <p:extLst>
      <p:ext uri="{BB962C8B-B14F-4D97-AF65-F5344CB8AC3E}">
        <p14:creationId xmlns:p14="http://schemas.microsoft.com/office/powerpoint/2010/main" val="98850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315704" y="289677"/>
            <a:ext cx="10364057" cy="338554"/>
          </a:xfrm>
          <a:prstGeom prst="rect">
            <a:avLst/>
          </a:prstGeom>
          <a:noFill/>
        </p:spPr>
        <p:txBody>
          <a:bodyPr wrap="square" rtlCol="0">
            <a:spAutoFit/>
          </a:bodyPr>
          <a:lstStyle/>
          <a:p>
            <a:r>
              <a:rPr lang="it-IT" sz="1600" b="1" dirty="0" smtClean="0">
                <a:solidFill>
                  <a:srgbClr val="FF0000"/>
                </a:solidFill>
                <a:latin typeface="Times New Roman" pitchFamily="18" charset="0"/>
                <a:cs typeface="Times New Roman" pitchFamily="18" charset="0"/>
              </a:rPr>
              <a:t>Cumulative </a:t>
            </a:r>
            <a:r>
              <a:rPr lang="it-IT" sz="1600" b="1" dirty="0" err="1" smtClean="0">
                <a:solidFill>
                  <a:srgbClr val="FF0000"/>
                </a:solidFill>
                <a:latin typeface="Times New Roman" pitchFamily="18" charset="0"/>
                <a:cs typeface="Times New Roman" pitchFamily="18" charset="0"/>
              </a:rPr>
              <a:t>Risk</a:t>
            </a:r>
            <a:r>
              <a:rPr lang="it-IT" sz="1600" b="1" dirty="0" smtClean="0">
                <a:solidFill>
                  <a:srgbClr val="FF0000"/>
                </a:solidFill>
                <a:latin typeface="Times New Roman" pitchFamily="18" charset="0"/>
                <a:cs typeface="Times New Roman" pitchFamily="18" charset="0"/>
              </a:rPr>
              <a:t> of  </a:t>
            </a:r>
            <a:r>
              <a:rPr lang="it-IT" sz="1600" b="1" dirty="0" err="1" smtClean="0">
                <a:solidFill>
                  <a:srgbClr val="FF0000"/>
                </a:solidFill>
                <a:latin typeface="Times New Roman" pitchFamily="18" charset="0"/>
                <a:cs typeface="Times New Roman" pitchFamily="18" charset="0"/>
              </a:rPr>
              <a:t>Overall</a:t>
            </a:r>
            <a:r>
              <a:rPr lang="it-IT" sz="1600" b="1" dirty="0" smtClean="0">
                <a:solidFill>
                  <a:srgbClr val="FF0000"/>
                </a:solidFill>
                <a:latin typeface="Times New Roman" pitchFamily="18" charset="0"/>
                <a:cs typeface="Times New Roman" pitchFamily="18" charset="0"/>
              </a:rPr>
              <a:t> Death </a:t>
            </a:r>
            <a:r>
              <a:rPr lang="it-IT" sz="1600" b="1" dirty="0" err="1" smtClean="0">
                <a:solidFill>
                  <a:srgbClr val="FF0000"/>
                </a:solidFill>
                <a:latin typeface="Times New Roman" pitchFamily="18" charset="0"/>
                <a:cs typeface="Times New Roman" pitchFamily="18" charset="0"/>
              </a:rPr>
              <a:t>stratified</a:t>
            </a:r>
            <a:r>
              <a:rPr lang="it-IT" sz="1600" b="1" dirty="0" smtClean="0">
                <a:solidFill>
                  <a:srgbClr val="FF0000"/>
                </a:solidFill>
                <a:latin typeface="Times New Roman" pitchFamily="18" charset="0"/>
                <a:cs typeface="Times New Roman" pitchFamily="18" charset="0"/>
              </a:rPr>
              <a:t> </a:t>
            </a:r>
            <a:r>
              <a:rPr lang="it-IT" sz="1600" b="1" dirty="0" err="1" smtClean="0">
                <a:solidFill>
                  <a:srgbClr val="FF0000"/>
                </a:solidFill>
                <a:latin typeface="Times New Roman" pitchFamily="18" charset="0"/>
                <a:cs typeface="Times New Roman" pitchFamily="18" charset="0"/>
              </a:rPr>
              <a:t>according</a:t>
            </a:r>
            <a:r>
              <a:rPr lang="it-IT" sz="1600" b="1" dirty="0" smtClean="0">
                <a:solidFill>
                  <a:srgbClr val="FF0000"/>
                </a:solidFill>
                <a:latin typeface="Times New Roman" pitchFamily="18" charset="0"/>
                <a:cs typeface="Times New Roman" pitchFamily="18" charset="0"/>
              </a:rPr>
              <a:t> </a:t>
            </a:r>
            <a:r>
              <a:rPr lang="it-IT" sz="1600" b="1" dirty="0" err="1" smtClean="0">
                <a:solidFill>
                  <a:srgbClr val="FF0000"/>
                </a:solidFill>
                <a:latin typeface="Times New Roman" pitchFamily="18" charset="0"/>
                <a:cs typeface="Times New Roman" pitchFamily="18" charset="0"/>
              </a:rPr>
              <a:t>renal</a:t>
            </a:r>
            <a:r>
              <a:rPr lang="it-IT" sz="1600" b="1" dirty="0" smtClean="0">
                <a:solidFill>
                  <a:srgbClr val="FF0000"/>
                </a:solidFill>
                <a:latin typeface="Times New Roman" pitchFamily="18" charset="0"/>
                <a:cs typeface="Times New Roman" pitchFamily="18" charset="0"/>
              </a:rPr>
              <a:t> </a:t>
            </a:r>
            <a:r>
              <a:rPr lang="it-IT" sz="1600" b="1" dirty="0" err="1" smtClean="0">
                <a:solidFill>
                  <a:srgbClr val="FF0000"/>
                </a:solidFill>
                <a:latin typeface="Times New Roman" pitchFamily="18" charset="0"/>
                <a:cs typeface="Times New Roman" pitchFamily="18" charset="0"/>
              </a:rPr>
              <a:t>dysfunction</a:t>
            </a:r>
            <a:r>
              <a:rPr lang="it-IT" sz="1600" b="1" dirty="0" smtClean="0">
                <a:solidFill>
                  <a:srgbClr val="FF0000"/>
                </a:solidFill>
                <a:latin typeface="Times New Roman" pitchFamily="18" charset="0"/>
                <a:cs typeface="Times New Roman" pitchFamily="18" charset="0"/>
              </a:rPr>
              <a:t> and </a:t>
            </a:r>
            <a:r>
              <a:rPr lang="it-IT" sz="1600" b="1" dirty="0" err="1" smtClean="0">
                <a:solidFill>
                  <a:srgbClr val="FF0000"/>
                </a:solidFill>
                <a:latin typeface="Times New Roman" pitchFamily="18" charset="0"/>
                <a:cs typeface="Times New Roman" pitchFamily="18" charset="0"/>
              </a:rPr>
              <a:t>coronary</a:t>
            </a:r>
            <a:r>
              <a:rPr lang="it-IT" sz="1600" b="1" dirty="0" smtClean="0">
                <a:solidFill>
                  <a:srgbClr val="FF0000"/>
                </a:solidFill>
                <a:latin typeface="Times New Roman" pitchFamily="18" charset="0"/>
                <a:cs typeface="Times New Roman" pitchFamily="18" charset="0"/>
              </a:rPr>
              <a:t> </a:t>
            </a:r>
            <a:r>
              <a:rPr lang="it-IT" sz="1600" b="1" dirty="0" err="1" smtClean="0">
                <a:solidFill>
                  <a:srgbClr val="FF0000"/>
                </a:solidFill>
                <a:latin typeface="Times New Roman" pitchFamily="18" charset="0"/>
                <a:cs typeface="Times New Roman" pitchFamily="18" charset="0"/>
              </a:rPr>
              <a:t>revascularization</a:t>
            </a:r>
            <a:endParaRPr lang="it-IT" sz="1600" b="1" dirty="0">
              <a:solidFill>
                <a:srgbClr val="FF0000"/>
              </a:solidFill>
              <a:latin typeface="Times New Roman" pitchFamily="18" charset="0"/>
              <a:cs typeface="Times New Roman" pitchFamily="18" charset="0"/>
            </a:endParaRPr>
          </a:p>
        </p:txBody>
      </p:sp>
      <p:pic>
        <p:nvPicPr>
          <p:cNvPr id="12" name="Immagine 11"/>
          <p:cNvPicPr>
            <a:picLocks noChangeAspect="1"/>
          </p:cNvPicPr>
          <p:nvPr/>
        </p:nvPicPr>
        <p:blipFill>
          <a:blip r:embed="rId2"/>
          <a:stretch>
            <a:fillRect/>
          </a:stretch>
        </p:blipFill>
        <p:spPr>
          <a:xfrm>
            <a:off x="2002256" y="628231"/>
            <a:ext cx="8990954" cy="6079111"/>
          </a:xfrm>
          <a:prstGeom prst="rect">
            <a:avLst/>
          </a:prstGeom>
        </p:spPr>
      </p:pic>
    </p:spTree>
    <p:extLst>
      <p:ext uri="{BB962C8B-B14F-4D97-AF65-F5344CB8AC3E}">
        <p14:creationId xmlns:p14="http://schemas.microsoft.com/office/powerpoint/2010/main" val="14331154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0975" y="-192088"/>
            <a:ext cx="10515600" cy="1325563"/>
          </a:xfrm>
        </p:spPr>
        <p:txBody>
          <a:bodyPr/>
          <a:lstStyle/>
          <a:p>
            <a:r>
              <a:rPr lang="it-IT" b="1" dirty="0" smtClean="0"/>
              <a:t>Preliminary </a:t>
            </a:r>
            <a:r>
              <a:rPr lang="it-IT" b="1" dirty="0" err="1" smtClean="0"/>
              <a:t>Results</a:t>
            </a:r>
            <a:r>
              <a:rPr lang="it-IT" b="1" dirty="0" smtClean="0"/>
              <a:t>…</a:t>
            </a:r>
            <a:endParaRPr lang="it-IT" b="1" dirty="0"/>
          </a:p>
        </p:txBody>
      </p:sp>
      <p:graphicFrame>
        <p:nvGraphicFramePr>
          <p:cNvPr id="6" name="Tabella 5"/>
          <p:cNvGraphicFramePr>
            <a:graphicFrameLocks noGrp="1"/>
          </p:cNvGraphicFramePr>
          <p:nvPr>
            <p:extLst>
              <p:ext uri="{D42A27DB-BD31-4B8C-83A1-F6EECF244321}">
                <p14:modId xmlns:p14="http://schemas.microsoft.com/office/powerpoint/2010/main" val="3988443019"/>
              </p:ext>
            </p:extLst>
          </p:nvPr>
        </p:nvGraphicFramePr>
        <p:xfrm>
          <a:off x="303645" y="967514"/>
          <a:ext cx="5368492" cy="5504727"/>
        </p:xfrm>
        <a:graphic>
          <a:graphicData uri="http://schemas.openxmlformats.org/drawingml/2006/table">
            <a:tbl>
              <a:tblPr firstRow="1" firstCol="1" bandRow="1"/>
              <a:tblGrid>
                <a:gridCol w="1342123"/>
                <a:gridCol w="1342123"/>
                <a:gridCol w="1342123"/>
                <a:gridCol w="1342123"/>
              </a:tblGrid>
              <a:tr h="172023">
                <a:tc gridSpan="4">
                  <a:txBody>
                    <a:bodyPr/>
                    <a:lstStyle/>
                    <a:p>
                      <a:pPr>
                        <a:lnSpc>
                          <a:spcPct val="107000"/>
                        </a:lnSpc>
                        <a:spcAft>
                          <a:spcPts val="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Baseline characteristics between patients presenting with STE-ACS or NSTE-ACS</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hMerge="1">
                  <a:txBody>
                    <a:bodyPr/>
                    <a:lstStyle/>
                    <a:p>
                      <a:endParaRPr lang="it-IT"/>
                    </a:p>
                  </a:txBody>
                  <a:tcPr/>
                </a:tc>
              </a:tr>
              <a:tr h="344045">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 </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 </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STE-ACS</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(N=711)</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NSTE-ACS</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(N=1225)</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p</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023">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Age</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Calibri" panose="020F0502020204030204" pitchFamily="34" charset="0"/>
                        </a:rPr>
                        <a:t>81.0±4.7</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Calibri" panose="020F0502020204030204" pitchFamily="34" charset="0"/>
                        </a:rPr>
                        <a:t>80.8±4.5</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0.510</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023">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Male gender</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373</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727</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0.006</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4045">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Diabetes</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    - IDDM</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178</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46</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389</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125</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0.002</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0.006</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023">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Hypertension</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512</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903</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&lt;0.001</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023">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Dyslipidemia</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270</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537</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&lt;0.001</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023">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Current smoker</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78</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82</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0.001</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023">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BMI</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Calibri" panose="020F0502020204030204" pitchFamily="34" charset="0"/>
                        </a:rPr>
                        <a:t>25.2±5.2</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Calibri" panose="020F0502020204030204" pitchFamily="34" charset="0"/>
                        </a:rPr>
                        <a:t>25.6±5.0</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0.073</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023">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Overweight (BMI&gt;25)</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 </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 </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 </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023">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Previous MI</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72</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282</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&lt;0.001</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023">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Previous PCI</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81</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253</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&lt;0.001</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023">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Previous CABG</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26</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141</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&lt;0.001</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023">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COPD</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29</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75</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0.004</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023">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Family history of CVD</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96</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137</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0.943</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023">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Atrial fibrillation</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7</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49</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&lt;0.001</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023">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Creatinine clearance</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Calibri" panose="020F0502020204030204" pitchFamily="34" charset="0"/>
                        </a:rPr>
                        <a:t>54.8±20.0</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Calibri" panose="020F0502020204030204" pitchFamily="34" charset="0"/>
                        </a:rPr>
                        <a:t>52.8±19.7</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0.050</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8089">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Chronic kidney disease</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    - moderate (eGFR&lt;40)</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    - severe (eGFR&lt;30)</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 </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 </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 </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023">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Blood haemoglobin</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Calibri" panose="020F0502020204030204" pitchFamily="34" charset="0"/>
                        </a:rPr>
                        <a:t>12.1±4.3</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Calibri" panose="020F0502020204030204" pitchFamily="34" charset="0"/>
                        </a:rPr>
                        <a:t>13.1±2.0</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&lt;0.001</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023">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LV-EF</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Calibri" panose="020F0502020204030204" pitchFamily="34" charset="0"/>
                        </a:rPr>
                        <a:t>42.6±13.7</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Calibri" panose="020F0502020204030204" pitchFamily="34" charset="0"/>
                        </a:rPr>
                        <a:t>48.1±12.1</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&lt;0.001</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8089">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Previous therapy</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    - aspirin</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    -P2Y12 inhibitors</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    - statins</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 </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235</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47</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159</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 </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641</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233</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435</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 </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&lt;0.001</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&lt;0.001</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&lt;0.001</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023">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Multivessel disease</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 </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 </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 </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4045">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Times New Roman" panose="02020603050405020304" pitchFamily="18" charset="0"/>
                        </a:rPr>
                        <a:t>Number of critically diseased vessels</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Calibri" panose="020F0502020204030204" pitchFamily="34" charset="0"/>
                        </a:rPr>
                        <a:t>1.9±1.0</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a:effectLst/>
                          <a:latin typeface="Calibri" panose="020F0502020204030204" pitchFamily="34" charset="0"/>
                          <a:ea typeface="Calibri" panose="020F0502020204030204" pitchFamily="34" charset="0"/>
                          <a:cs typeface="Calibri" panose="020F0502020204030204" pitchFamily="34" charset="0"/>
                        </a:rPr>
                        <a:t>2.1±1.1</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&lt;0.001</a:t>
                      </a:r>
                      <a:endParaRPr lang="it-IT"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662" marR="53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7" name="Tabella 6"/>
          <p:cNvGraphicFramePr>
            <a:graphicFrameLocks noGrp="1"/>
          </p:cNvGraphicFramePr>
          <p:nvPr>
            <p:extLst>
              <p:ext uri="{D42A27DB-BD31-4B8C-83A1-F6EECF244321}">
                <p14:modId xmlns:p14="http://schemas.microsoft.com/office/powerpoint/2010/main" val="3213389036"/>
              </p:ext>
            </p:extLst>
          </p:nvPr>
        </p:nvGraphicFramePr>
        <p:xfrm>
          <a:off x="5882323" y="969168"/>
          <a:ext cx="6113780" cy="1435102"/>
        </p:xfrm>
        <a:graphic>
          <a:graphicData uri="http://schemas.openxmlformats.org/drawingml/2006/table">
            <a:tbl>
              <a:tblPr firstRow="1" firstCol="1" bandRow="1"/>
              <a:tblGrid>
                <a:gridCol w="1707515"/>
                <a:gridCol w="1349375"/>
                <a:gridCol w="1528445"/>
                <a:gridCol w="1528445"/>
              </a:tblGrid>
              <a:tr h="0">
                <a:tc gridSpan="4">
                  <a:txBody>
                    <a:bodyPr/>
                    <a:lstStyle/>
                    <a:p>
                      <a:pPr>
                        <a:lnSpc>
                          <a:spcPct val="107000"/>
                        </a:lnSpc>
                        <a:spcAft>
                          <a:spcPts val="0"/>
                        </a:spcAft>
                      </a:pPr>
                      <a:r>
                        <a:rPr lang="en-GB" sz="1100" b="1">
                          <a:effectLst/>
                          <a:latin typeface="Calibri" panose="020F0502020204030204" pitchFamily="34" charset="0"/>
                          <a:ea typeface="Calibri" panose="020F0502020204030204" pitchFamily="34" charset="0"/>
                          <a:cs typeface="Times New Roman" panose="02020603050405020304" pitchFamily="18" charset="0"/>
                        </a:rPr>
                        <a:t>In-hospital and long-term clinical outcome of patients presenting with STE-ACS or NSTE-ACS</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hMerge="1">
                  <a:txBody>
                    <a:bodyPr/>
                    <a:lstStyle/>
                    <a:p>
                      <a:endParaRPr lang="it-IT"/>
                    </a:p>
                  </a:txBody>
                  <a:tcPr/>
                </a:tc>
              </a:tr>
              <a:tr h="0">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a:effectLst/>
                          <a:latin typeface="Calibri" panose="020F0502020204030204" pitchFamily="34" charset="0"/>
                          <a:ea typeface="Calibri" panose="020F0502020204030204" pitchFamily="34" charset="0"/>
                          <a:cs typeface="Times New Roman" panose="02020603050405020304" pitchFamily="18" charset="0"/>
                        </a:rPr>
                        <a:t>STE-ACS</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b="1">
                          <a:effectLst/>
                          <a:latin typeface="Calibri" panose="020F0502020204030204" pitchFamily="34" charset="0"/>
                          <a:ea typeface="Calibri" panose="020F0502020204030204" pitchFamily="34" charset="0"/>
                          <a:cs typeface="Times New Roman" panose="02020603050405020304" pitchFamily="18" charset="0"/>
                        </a:rPr>
                        <a:t>(N=711)</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a:effectLst/>
                          <a:latin typeface="Calibri" panose="020F0502020204030204" pitchFamily="34" charset="0"/>
                          <a:ea typeface="Calibri" panose="020F0502020204030204" pitchFamily="34" charset="0"/>
                          <a:cs typeface="Times New Roman" panose="02020603050405020304" pitchFamily="18" charset="0"/>
                        </a:rPr>
                        <a:t>NSTE-ACS</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b="1">
                          <a:effectLst/>
                          <a:latin typeface="Calibri" panose="020F0502020204030204" pitchFamily="34" charset="0"/>
                          <a:ea typeface="Calibri" panose="020F0502020204030204" pitchFamily="34" charset="0"/>
                          <a:cs typeface="Times New Roman" panose="02020603050405020304" pitchFamily="18" charset="0"/>
                        </a:rPr>
                        <a:t>(N=1225))</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a:effectLst/>
                          <a:latin typeface="Calibri" panose="020F0502020204030204" pitchFamily="34" charset="0"/>
                          <a:ea typeface="Calibri" panose="020F0502020204030204" pitchFamily="34" charset="0"/>
                          <a:cs typeface="Times New Roman" panose="02020603050405020304" pitchFamily="18" charset="0"/>
                        </a:rPr>
                        <a:t>p</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In-hospital all-cause death</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49580"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16</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13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0.050</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In-hospital cardiovascular death</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14</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10</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0.224</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1-y all-cause death</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54</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64</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a:effectLst/>
                          <a:latin typeface="Calibri" panose="020F0502020204030204" pitchFamily="34" charset="0"/>
                          <a:ea typeface="Calibri" panose="020F0502020204030204" pitchFamily="34" charset="0"/>
                          <a:cs typeface="Times New Roman" panose="02020603050405020304" pitchFamily="18" charset="0"/>
                        </a:rPr>
                        <a:t>0.032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1-y cardiovascular death</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36</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40</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0.052</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8" name="Tabella 7"/>
          <p:cNvGraphicFramePr>
            <a:graphicFrameLocks noGrp="1"/>
          </p:cNvGraphicFramePr>
          <p:nvPr>
            <p:extLst>
              <p:ext uri="{D42A27DB-BD31-4B8C-83A1-F6EECF244321}">
                <p14:modId xmlns:p14="http://schemas.microsoft.com/office/powerpoint/2010/main" val="237263554"/>
              </p:ext>
            </p:extLst>
          </p:nvPr>
        </p:nvGraphicFramePr>
        <p:xfrm>
          <a:off x="5882323" y="2893216"/>
          <a:ext cx="6113780" cy="3587755"/>
        </p:xfrm>
        <a:graphic>
          <a:graphicData uri="http://schemas.openxmlformats.org/drawingml/2006/table">
            <a:tbl>
              <a:tblPr firstRow="1" firstCol="1" bandRow="1"/>
              <a:tblGrid>
                <a:gridCol w="1528445"/>
                <a:gridCol w="1528445"/>
                <a:gridCol w="1528445"/>
                <a:gridCol w="1528445"/>
              </a:tblGrid>
              <a:tr h="0">
                <a:tc gridSpan="4">
                  <a:txBody>
                    <a:bodyPr/>
                    <a:lstStyle/>
                    <a:p>
                      <a:pPr>
                        <a:lnSpc>
                          <a:spcPct val="107000"/>
                        </a:lnSpc>
                        <a:spcAft>
                          <a:spcPts val="0"/>
                        </a:spcAft>
                      </a:pPr>
                      <a:r>
                        <a:rPr lang="en-GB" sz="1100" b="1">
                          <a:effectLst/>
                          <a:latin typeface="Calibri" panose="020F0502020204030204" pitchFamily="34" charset="0"/>
                          <a:ea typeface="Calibri" panose="020F0502020204030204" pitchFamily="34" charset="0"/>
                          <a:cs typeface="Times New Roman" panose="02020603050405020304" pitchFamily="18" charset="0"/>
                        </a:rPr>
                        <a:t>12months All-cause death (n=118)</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hMerge="1">
                  <a:txBody>
                    <a:bodyPr/>
                    <a:lstStyle/>
                    <a:p>
                      <a:endParaRPr lang="it-IT"/>
                    </a:p>
                  </a:txBody>
                  <a:tcPr/>
                </a:tc>
              </a:tr>
              <a:tr h="0">
                <a:tc>
                  <a:txBody>
                    <a:bodyPr/>
                    <a:lstStyle/>
                    <a:p>
                      <a:pPr>
                        <a:lnSpc>
                          <a:spcPct val="107000"/>
                        </a:lnSpc>
                        <a:spcAft>
                          <a:spcPts val="0"/>
                        </a:spcAft>
                      </a:pPr>
                      <a:r>
                        <a:rPr lang="it-IT" sz="1100" b="1">
                          <a:effectLst/>
                          <a:latin typeface="Calibri" panose="020F0502020204030204" pitchFamily="34" charset="0"/>
                          <a:ea typeface="Calibri" panose="020F0502020204030204" pitchFamily="34" charset="0"/>
                          <a:cs typeface="Times New Roman" panose="02020603050405020304" pitchFamily="18" charset="0"/>
                        </a:rPr>
                        <a:t>Variable</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b="1">
                          <a:effectLst/>
                          <a:latin typeface="Calibri" panose="020F0502020204030204" pitchFamily="34" charset="0"/>
                          <a:ea typeface="Calibri" panose="020F0502020204030204" pitchFamily="34" charset="0"/>
                          <a:cs typeface="Times New Roman" panose="02020603050405020304" pitchFamily="18" charset="0"/>
                        </a:rPr>
                        <a:t>HR</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b="1">
                          <a:effectLst/>
                          <a:latin typeface="Calibri" panose="020F0502020204030204" pitchFamily="34" charset="0"/>
                          <a:ea typeface="Calibri" panose="020F0502020204030204" pitchFamily="34" charset="0"/>
                          <a:cs typeface="Times New Roman" panose="02020603050405020304" pitchFamily="18" charset="0"/>
                        </a:rPr>
                        <a:t>95% CI</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b="1">
                          <a:effectLst/>
                          <a:latin typeface="Calibri" panose="020F0502020204030204" pitchFamily="34" charset="0"/>
                          <a:ea typeface="Calibri" panose="020F0502020204030204" pitchFamily="34" charset="0"/>
                          <a:cs typeface="Times New Roman" panose="02020603050405020304" pitchFamily="18" charset="0"/>
                        </a:rPr>
                        <a:t>p Value</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Age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1.056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1.017-1.096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0.005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Male gender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1.037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0.721-1.491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0.846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Diabetes</a:t>
                      </a:r>
                    </a:p>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    - IDDM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1.741</a:t>
                      </a:r>
                    </a:p>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2.006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1.207-2.511</a:t>
                      </a:r>
                    </a:p>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1.228-3.277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0.003</a:t>
                      </a:r>
                    </a:p>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0.005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BMI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0.972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0.943-1.002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0.071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Creatinine clearance</a:t>
                      </a:r>
                    </a:p>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    &lt;60</a:t>
                      </a:r>
                    </a:p>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    &lt;40</a:t>
                      </a:r>
                    </a:p>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    &lt;30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0.977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0.966-0.987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&lt;0.001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Blood hemoglobin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0.959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0.913-1.007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0.096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LV-ejection fraction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0.988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0.974-1.002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0.095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Atrial fibrillation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1.533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0.626-1.756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0.350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ACS type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1.477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1.028-2.121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0.035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Number of critically diseased vessels</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1.048</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0.893-1.230</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0.564</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Multivessel disease</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1.138</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0.781-1.659</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0.501</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P2Y12-inhibitor during index hospitalization</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1.111</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0.926-1.334</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0.256</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 name="Immagine 2"/>
          <p:cNvPicPr>
            <a:picLocks noChangeAspect="1"/>
          </p:cNvPicPr>
          <p:nvPr/>
        </p:nvPicPr>
        <p:blipFill>
          <a:blip r:embed="rId2"/>
          <a:stretch>
            <a:fillRect/>
          </a:stretch>
        </p:blipFill>
        <p:spPr>
          <a:xfrm>
            <a:off x="10696575" y="1960859"/>
            <a:ext cx="949325" cy="295691"/>
          </a:xfrm>
          <a:prstGeom prst="rect">
            <a:avLst/>
          </a:prstGeom>
        </p:spPr>
      </p:pic>
    </p:spTree>
    <p:extLst>
      <p:ext uri="{BB962C8B-B14F-4D97-AF65-F5344CB8AC3E}">
        <p14:creationId xmlns:p14="http://schemas.microsoft.com/office/powerpoint/2010/main" val="6412361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9">
            <a:extLst>
              <a:ext uri="{FF2B5EF4-FFF2-40B4-BE49-F238E27FC236}">
                <a16:creationId xmlns:a16="http://schemas.microsoft.com/office/drawing/2014/main" xmlns="" id="{6F65BC9B-8473-4FBD-9B8F-C58850473319}"/>
              </a:ext>
            </a:extLst>
          </p:cNvPr>
          <p:cNvGrpSpPr/>
          <p:nvPr/>
        </p:nvGrpSpPr>
        <p:grpSpPr>
          <a:xfrm>
            <a:off x="203079" y="316789"/>
            <a:ext cx="5991225" cy="5675187"/>
            <a:chOff x="203079" y="316789"/>
            <a:chExt cx="5991225" cy="5675187"/>
          </a:xfrm>
        </p:grpSpPr>
        <p:grpSp>
          <p:nvGrpSpPr>
            <p:cNvPr id="7" name="Gruppo 6">
              <a:extLst>
                <a:ext uri="{FF2B5EF4-FFF2-40B4-BE49-F238E27FC236}">
                  <a16:creationId xmlns:a16="http://schemas.microsoft.com/office/drawing/2014/main" xmlns="" id="{495FC5B4-0375-4362-9CCC-2547B46ABEAC}"/>
                </a:ext>
              </a:extLst>
            </p:cNvPr>
            <p:cNvGrpSpPr/>
            <p:nvPr/>
          </p:nvGrpSpPr>
          <p:grpSpPr>
            <a:xfrm>
              <a:off x="203079" y="316789"/>
              <a:ext cx="5991225" cy="5675187"/>
              <a:chOff x="367461" y="328773"/>
              <a:chExt cx="5991225" cy="5675187"/>
            </a:xfrm>
          </p:grpSpPr>
          <p:sp>
            <p:nvSpPr>
              <p:cNvPr id="5" name="CasellaDiTesto 4">
                <a:extLst>
                  <a:ext uri="{FF2B5EF4-FFF2-40B4-BE49-F238E27FC236}">
                    <a16:creationId xmlns:a16="http://schemas.microsoft.com/office/drawing/2014/main" xmlns="" id="{219822F8-00BF-4674-B3B5-250077EAAB86}"/>
                  </a:ext>
                </a:extLst>
              </p:cNvPr>
              <p:cNvSpPr txBox="1"/>
              <p:nvPr/>
            </p:nvSpPr>
            <p:spPr>
              <a:xfrm>
                <a:off x="441794" y="328773"/>
                <a:ext cx="5691883" cy="646331"/>
              </a:xfrm>
              <a:prstGeom prst="rect">
                <a:avLst/>
              </a:prstGeom>
              <a:noFill/>
            </p:spPr>
            <p:txBody>
              <a:bodyPr wrap="square" rtlCol="0">
                <a:spAutoFit/>
              </a:bodyPr>
              <a:lstStyle/>
              <a:p>
                <a:r>
                  <a:rPr lang="it-IT" b="1" dirty="0">
                    <a:solidFill>
                      <a:prstClr val="black"/>
                    </a:solidFill>
                  </a:rPr>
                  <a:t>Cumulative </a:t>
                </a:r>
                <a:r>
                  <a:rPr lang="it-IT" b="1" dirty="0" err="1">
                    <a:solidFill>
                      <a:srgbClr val="FF0000"/>
                    </a:solidFill>
                  </a:rPr>
                  <a:t>all</a:t>
                </a:r>
                <a:r>
                  <a:rPr lang="it-IT" b="1" dirty="0">
                    <a:solidFill>
                      <a:srgbClr val="FF0000"/>
                    </a:solidFill>
                  </a:rPr>
                  <a:t>-cause </a:t>
                </a:r>
                <a:r>
                  <a:rPr lang="it-IT" b="1" dirty="0" err="1">
                    <a:solidFill>
                      <a:srgbClr val="FF0000"/>
                    </a:solidFill>
                  </a:rPr>
                  <a:t>death</a:t>
                </a:r>
                <a:r>
                  <a:rPr lang="it-IT" b="1" dirty="0">
                    <a:solidFill>
                      <a:srgbClr val="FF0000"/>
                    </a:solidFill>
                  </a:rPr>
                  <a:t> </a:t>
                </a:r>
                <a:r>
                  <a:rPr lang="it-IT" b="1" dirty="0">
                    <a:solidFill>
                      <a:prstClr val="black"/>
                    </a:solidFill>
                  </a:rPr>
                  <a:t>hazard </a:t>
                </a:r>
                <a:r>
                  <a:rPr lang="it-IT" b="1" dirty="0" err="1">
                    <a:solidFill>
                      <a:prstClr val="black"/>
                    </a:solidFill>
                  </a:rPr>
                  <a:t>at</a:t>
                </a:r>
                <a:r>
                  <a:rPr lang="it-IT" b="1" dirty="0">
                    <a:solidFill>
                      <a:prstClr val="black"/>
                    </a:solidFill>
                  </a:rPr>
                  <a:t> 12 months in </a:t>
                </a:r>
                <a:r>
                  <a:rPr lang="it-IT" b="1" dirty="0" err="1">
                    <a:solidFill>
                      <a:prstClr val="black"/>
                    </a:solidFill>
                  </a:rPr>
                  <a:t>elderly</a:t>
                </a:r>
                <a:r>
                  <a:rPr lang="it-IT" b="1" dirty="0">
                    <a:solidFill>
                      <a:prstClr val="black"/>
                    </a:solidFill>
                  </a:rPr>
                  <a:t> </a:t>
                </a:r>
                <a:r>
                  <a:rPr lang="it-IT" b="1" dirty="0" err="1">
                    <a:solidFill>
                      <a:prstClr val="black"/>
                    </a:solidFill>
                  </a:rPr>
                  <a:t>patients</a:t>
                </a:r>
                <a:r>
                  <a:rPr lang="it-IT" b="1" dirty="0">
                    <a:solidFill>
                      <a:prstClr val="black"/>
                    </a:solidFill>
                  </a:rPr>
                  <a:t> </a:t>
                </a:r>
                <a:r>
                  <a:rPr lang="it-IT" b="1" dirty="0" err="1">
                    <a:solidFill>
                      <a:prstClr val="black"/>
                    </a:solidFill>
                  </a:rPr>
                  <a:t>presenting</a:t>
                </a:r>
                <a:r>
                  <a:rPr lang="it-IT" b="1" dirty="0">
                    <a:solidFill>
                      <a:prstClr val="black"/>
                    </a:solidFill>
                  </a:rPr>
                  <a:t> with STE- or NSTE-ACS </a:t>
                </a:r>
              </a:p>
            </p:txBody>
          </p:sp>
          <p:pic>
            <p:nvPicPr>
              <p:cNvPr id="6" name="Immagine 5">
                <a:extLst>
                  <a:ext uri="{FF2B5EF4-FFF2-40B4-BE49-F238E27FC236}">
                    <a16:creationId xmlns:a16="http://schemas.microsoft.com/office/drawing/2014/main" xmlns="" id="{FED5D014-6541-4405-9F02-D341B9F08CB1}"/>
                  </a:ext>
                </a:extLst>
              </p:cNvPr>
              <p:cNvPicPr>
                <a:picLocks noChangeAspect="1"/>
              </p:cNvPicPr>
              <p:nvPr/>
            </p:nvPicPr>
            <p:blipFill>
              <a:blip r:embed="rId2"/>
              <a:stretch>
                <a:fillRect/>
              </a:stretch>
            </p:blipFill>
            <p:spPr>
              <a:xfrm>
                <a:off x="367461" y="1203360"/>
                <a:ext cx="5991225" cy="4800600"/>
              </a:xfrm>
              <a:prstGeom prst="rect">
                <a:avLst/>
              </a:prstGeom>
            </p:spPr>
          </p:pic>
        </p:grpSp>
        <p:sp>
          <p:nvSpPr>
            <p:cNvPr id="9" name="CasellaDiTesto 8">
              <a:extLst>
                <a:ext uri="{FF2B5EF4-FFF2-40B4-BE49-F238E27FC236}">
                  <a16:creationId xmlns:a16="http://schemas.microsoft.com/office/drawing/2014/main" xmlns="" id="{580FD6D6-22D0-42C2-80F2-6B437D91812B}"/>
                </a:ext>
              </a:extLst>
            </p:cNvPr>
            <p:cNvSpPr txBox="1"/>
            <p:nvPr/>
          </p:nvSpPr>
          <p:spPr>
            <a:xfrm>
              <a:off x="1808254" y="4911043"/>
              <a:ext cx="2825393" cy="307777"/>
            </a:xfrm>
            <a:prstGeom prst="rect">
              <a:avLst/>
            </a:prstGeom>
            <a:noFill/>
          </p:spPr>
          <p:txBody>
            <a:bodyPr wrap="square" rtlCol="0">
              <a:spAutoFit/>
            </a:bodyPr>
            <a:lstStyle/>
            <a:p>
              <a:r>
                <a:rPr lang="it-IT" sz="1400" b="1" dirty="0">
                  <a:solidFill>
                    <a:prstClr val="black"/>
                  </a:solidFill>
                </a:rPr>
                <a:t>Log </a:t>
              </a:r>
              <a:r>
                <a:rPr lang="it-IT" sz="1400" b="1" dirty="0" err="1">
                  <a:solidFill>
                    <a:prstClr val="black"/>
                  </a:solidFill>
                </a:rPr>
                <a:t>Rank</a:t>
              </a:r>
              <a:r>
                <a:rPr lang="it-IT" sz="1400" b="1" dirty="0">
                  <a:solidFill>
                    <a:prstClr val="black"/>
                  </a:solidFill>
                </a:rPr>
                <a:t> (</a:t>
              </a:r>
              <a:r>
                <a:rPr lang="it-IT" sz="1400" b="1" dirty="0" err="1">
                  <a:solidFill>
                    <a:prstClr val="black"/>
                  </a:solidFill>
                </a:rPr>
                <a:t>Mantel-Cox</a:t>
              </a:r>
              <a:r>
                <a:rPr lang="it-IT" sz="1400" b="1" dirty="0">
                  <a:solidFill>
                    <a:prstClr val="black"/>
                  </a:solidFill>
                </a:rPr>
                <a:t>)= 0.033</a:t>
              </a:r>
            </a:p>
          </p:txBody>
        </p:sp>
      </p:grpSp>
      <p:grpSp>
        <p:nvGrpSpPr>
          <p:cNvPr id="13" name="Gruppo 12">
            <a:extLst>
              <a:ext uri="{FF2B5EF4-FFF2-40B4-BE49-F238E27FC236}">
                <a16:creationId xmlns:a16="http://schemas.microsoft.com/office/drawing/2014/main" xmlns="" id="{1D48E1D4-F48A-4660-988A-2B063501FDFA}"/>
              </a:ext>
            </a:extLst>
          </p:cNvPr>
          <p:cNvGrpSpPr/>
          <p:nvPr/>
        </p:nvGrpSpPr>
        <p:grpSpPr>
          <a:xfrm>
            <a:off x="5969295" y="316789"/>
            <a:ext cx="6214157" cy="5675187"/>
            <a:chOff x="5969295" y="316789"/>
            <a:chExt cx="6214157" cy="5675187"/>
          </a:xfrm>
        </p:grpSpPr>
        <p:sp>
          <p:nvSpPr>
            <p:cNvPr id="8" name="CasellaDiTesto 7">
              <a:extLst>
                <a:ext uri="{FF2B5EF4-FFF2-40B4-BE49-F238E27FC236}">
                  <a16:creationId xmlns:a16="http://schemas.microsoft.com/office/drawing/2014/main" xmlns="" id="{4272E3F5-CE00-4298-888F-5193A6635F4D}"/>
                </a:ext>
              </a:extLst>
            </p:cNvPr>
            <p:cNvSpPr txBox="1"/>
            <p:nvPr/>
          </p:nvSpPr>
          <p:spPr>
            <a:xfrm>
              <a:off x="6491569" y="316789"/>
              <a:ext cx="5691883" cy="646331"/>
            </a:xfrm>
            <a:prstGeom prst="rect">
              <a:avLst/>
            </a:prstGeom>
            <a:noFill/>
          </p:spPr>
          <p:txBody>
            <a:bodyPr wrap="square" rtlCol="0">
              <a:spAutoFit/>
            </a:bodyPr>
            <a:lstStyle/>
            <a:p>
              <a:r>
                <a:rPr lang="it-IT" b="1" dirty="0">
                  <a:solidFill>
                    <a:prstClr val="black"/>
                  </a:solidFill>
                </a:rPr>
                <a:t>Cumulative </a:t>
              </a:r>
              <a:r>
                <a:rPr lang="it-IT" b="1" dirty="0" err="1">
                  <a:solidFill>
                    <a:srgbClr val="FF0000"/>
                  </a:solidFill>
                </a:rPr>
                <a:t>cardiovascular</a:t>
              </a:r>
              <a:r>
                <a:rPr lang="it-IT" b="1" dirty="0">
                  <a:solidFill>
                    <a:srgbClr val="FF0000"/>
                  </a:solidFill>
                </a:rPr>
                <a:t> </a:t>
              </a:r>
              <a:r>
                <a:rPr lang="it-IT" b="1" dirty="0" err="1">
                  <a:solidFill>
                    <a:srgbClr val="FF0000"/>
                  </a:solidFill>
                </a:rPr>
                <a:t>death</a:t>
              </a:r>
              <a:r>
                <a:rPr lang="it-IT" b="1" dirty="0">
                  <a:solidFill>
                    <a:srgbClr val="FF0000"/>
                  </a:solidFill>
                </a:rPr>
                <a:t> </a:t>
              </a:r>
              <a:r>
                <a:rPr lang="it-IT" b="1" dirty="0">
                  <a:solidFill>
                    <a:prstClr val="black"/>
                  </a:solidFill>
                </a:rPr>
                <a:t>hazard </a:t>
              </a:r>
              <a:r>
                <a:rPr lang="it-IT" b="1" dirty="0" err="1">
                  <a:solidFill>
                    <a:prstClr val="black"/>
                  </a:solidFill>
                </a:rPr>
                <a:t>at</a:t>
              </a:r>
              <a:r>
                <a:rPr lang="it-IT" b="1" dirty="0">
                  <a:solidFill>
                    <a:prstClr val="black"/>
                  </a:solidFill>
                </a:rPr>
                <a:t> 12 months in </a:t>
              </a:r>
              <a:r>
                <a:rPr lang="it-IT" b="1" dirty="0" err="1">
                  <a:solidFill>
                    <a:prstClr val="black"/>
                  </a:solidFill>
                </a:rPr>
                <a:t>elderly</a:t>
              </a:r>
              <a:r>
                <a:rPr lang="it-IT" b="1" dirty="0">
                  <a:solidFill>
                    <a:prstClr val="black"/>
                  </a:solidFill>
                </a:rPr>
                <a:t> </a:t>
              </a:r>
              <a:r>
                <a:rPr lang="it-IT" b="1" dirty="0" err="1">
                  <a:solidFill>
                    <a:prstClr val="black"/>
                  </a:solidFill>
                </a:rPr>
                <a:t>patients</a:t>
              </a:r>
              <a:r>
                <a:rPr lang="it-IT" b="1" dirty="0">
                  <a:solidFill>
                    <a:prstClr val="black"/>
                  </a:solidFill>
                </a:rPr>
                <a:t> </a:t>
              </a:r>
              <a:r>
                <a:rPr lang="it-IT" b="1" dirty="0" err="1">
                  <a:solidFill>
                    <a:prstClr val="black"/>
                  </a:solidFill>
                </a:rPr>
                <a:t>presenting</a:t>
              </a:r>
              <a:r>
                <a:rPr lang="it-IT" b="1" dirty="0">
                  <a:solidFill>
                    <a:prstClr val="black"/>
                  </a:solidFill>
                </a:rPr>
                <a:t> with STE- or NSTE-ACS </a:t>
              </a:r>
            </a:p>
          </p:txBody>
        </p:sp>
        <p:pic>
          <p:nvPicPr>
            <p:cNvPr id="11" name="Immagine 10">
              <a:extLst>
                <a:ext uri="{FF2B5EF4-FFF2-40B4-BE49-F238E27FC236}">
                  <a16:creationId xmlns:a16="http://schemas.microsoft.com/office/drawing/2014/main" xmlns="" id="{1DE2ACDB-A1A3-41CD-A9FF-8B5CDAD0E7C9}"/>
                </a:ext>
              </a:extLst>
            </p:cNvPr>
            <p:cNvPicPr>
              <a:picLocks noChangeAspect="1"/>
            </p:cNvPicPr>
            <p:nvPr/>
          </p:nvPicPr>
          <p:blipFill>
            <a:blip r:embed="rId3"/>
            <a:stretch>
              <a:fillRect/>
            </a:stretch>
          </p:blipFill>
          <p:spPr>
            <a:xfrm>
              <a:off x="5969295" y="1191376"/>
              <a:ext cx="5991225" cy="4800600"/>
            </a:xfrm>
            <a:prstGeom prst="rect">
              <a:avLst/>
            </a:prstGeom>
          </p:spPr>
        </p:pic>
        <p:sp>
          <p:nvSpPr>
            <p:cNvPr id="12" name="CasellaDiTesto 11">
              <a:extLst>
                <a:ext uri="{FF2B5EF4-FFF2-40B4-BE49-F238E27FC236}">
                  <a16:creationId xmlns:a16="http://schemas.microsoft.com/office/drawing/2014/main" xmlns="" id="{0410E446-33B1-47BC-A87D-1F5E95CE91FC}"/>
                </a:ext>
              </a:extLst>
            </p:cNvPr>
            <p:cNvSpPr txBox="1"/>
            <p:nvPr/>
          </p:nvSpPr>
          <p:spPr>
            <a:xfrm>
              <a:off x="7570358" y="4981251"/>
              <a:ext cx="2825393" cy="307777"/>
            </a:xfrm>
            <a:prstGeom prst="rect">
              <a:avLst/>
            </a:prstGeom>
            <a:noFill/>
          </p:spPr>
          <p:txBody>
            <a:bodyPr wrap="square" rtlCol="0">
              <a:spAutoFit/>
            </a:bodyPr>
            <a:lstStyle/>
            <a:p>
              <a:r>
                <a:rPr lang="it-IT" sz="1400" b="1" dirty="0">
                  <a:solidFill>
                    <a:prstClr val="black"/>
                  </a:solidFill>
                </a:rPr>
                <a:t>Log </a:t>
              </a:r>
              <a:r>
                <a:rPr lang="it-IT" sz="1400" b="1" dirty="0" err="1">
                  <a:solidFill>
                    <a:prstClr val="black"/>
                  </a:solidFill>
                </a:rPr>
                <a:t>Rank</a:t>
              </a:r>
              <a:r>
                <a:rPr lang="it-IT" sz="1400" b="1" dirty="0">
                  <a:solidFill>
                    <a:prstClr val="black"/>
                  </a:solidFill>
                </a:rPr>
                <a:t> (</a:t>
              </a:r>
              <a:r>
                <a:rPr lang="it-IT" sz="1400" b="1" dirty="0" err="1">
                  <a:solidFill>
                    <a:prstClr val="black"/>
                  </a:solidFill>
                </a:rPr>
                <a:t>Mantel-Cox</a:t>
              </a:r>
              <a:r>
                <a:rPr lang="it-IT" sz="1400" b="1" dirty="0">
                  <a:solidFill>
                    <a:prstClr val="black"/>
                  </a:solidFill>
                </a:rPr>
                <a:t>)= 0.046</a:t>
              </a:r>
            </a:p>
          </p:txBody>
        </p:sp>
      </p:grpSp>
    </p:spTree>
    <p:extLst>
      <p:ext uri="{BB962C8B-B14F-4D97-AF65-F5344CB8AC3E}">
        <p14:creationId xmlns:p14="http://schemas.microsoft.com/office/powerpoint/2010/main" val="31292350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7709A74F-D400-4C3F-A7C8-9DE7FB34872D}"/>
              </a:ext>
            </a:extLst>
          </p:cNvPr>
          <p:cNvPicPr>
            <a:picLocks noChangeAspect="1"/>
          </p:cNvPicPr>
          <p:nvPr/>
        </p:nvPicPr>
        <p:blipFill>
          <a:blip r:embed="rId2"/>
          <a:stretch>
            <a:fillRect/>
          </a:stretch>
        </p:blipFill>
        <p:spPr>
          <a:xfrm>
            <a:off x="225337" y="1028700"/>
            <a:ext cx="5991225" cy="4866180"/>
          </a:xfrm>
          <a:prstGeom prst="rect">
            <a:avLst/>
          </a:prstGeom>
        </p:spPr>
      </p:pic>
      <p:pic>
        <p:nvPicPr>
          <p:cNvPr id="2" name="Immagine 1">
            <a:extLst>
              <a:ext uri="{FF2B5EF4-FFF2-40B4-BE49-F238E27FC236}">
                <a16:creationId xmlns:a16="http://schemas.microsoft.com/office/drawing/2014/main" xmlns="" id="{8E76D25A-92C2-43F9-B048-DD6F65974D76}"/>
              </a:ext>
            </a:extLst>
          </p:cNvPr>
          <p:cNvPicPr>
            <a:picLocks noChangeAspect="1"/>
          </p:cNvPicPr>
          <p:nvPr/>
        </p:nvPicPr>
        <p:blipFill>
          <a:blip r:embed="rId3"/>
          <a:stretch>
            <a:fillRect/>
          </a:stretch>
        </p:blipFill>
        <p:spPr>
          <a:xfrm>
            <a:off x="6096000" y="1028700"/>
            <a:ext cx="5991225" cy="5002230"/>
          </a:xfrm>
          <a:prstGeom prst="rect">
            <a:avLst/>
          </a:prstGeom>
        </p:spPr>
      </p:pic>
      <p:grpSp>
        <p:nvGrpSpPr>
          <p:cNvPr id="10" name="Gruppo 9">
            <a:extLst>
              <a:ext uri="{FF2B5EF4-FFF2-40B4-BE49-F238E27FC236}">
                <a16:creationId xmlns:a16="http://schemas.microsoft.com/office/drawing/2014/main" xmlns="" id="{6F65BC9B-8473-4FBD-9B8F-C58850473319}"/>
              </a:ext>
            </a:extLst>
          </p:cNvPr>
          <p:cNvGrpSpPr/>
          <p:nvPr/>
        </p:nvGrpSpPr>
        <p:grpSpPr>
          <a:xfrm>
            <a:off x="277412" y="316789"/>
            <a:ext cx="5691883" cy="4902031"/>
            <a:chOff x="277412" y="316789"/>
            <a:chExt cx="5691883" cy="4902031"/>
          </a:xfrm>
        </p:grpSpPr>
        <p:sp>
          <p:nvSpPr>
            <p:cNvPr id="5" name="CasellaDiTesto 4">
              <a:extLst>
                <a:ext uri="{FF2B5EF4-FFF2-40B4-BE49-F238E27FC236}">
                  <a16:creationId xmlns:a16="http://schemas.microsoft.com/office/drawing/2014/main" xmlns="" id="{219822F8-00BF-4674-B3B5-250077EAAB86}"/>
                </a:ext>
              </a:extLst>
            </p:cNvPr>
            <p:cNvSpPr txBox="1"/>
            <p:nvPr/>
          </p:nvSpPr>
          <p:spPr>
            <a:xfrm>
              <a:off x="277412" y="316789"/>
              <a:ext cx="5691883" cy="646331"/>
            </a:xfrm>
            <a:prstGeom prst="rect">
              <a:avLst/>
            </a:prstGeom>
            <a:noFill/>
          </p:spPr>
          <p:txBody>
            <a:bodyPr wrap="square" rtlCol="0">
              <a:spAutoFit/>
            </a:bodyPr>
            <a:lstStyle/>
            <a:p>
              <a:r>
                <a:rPr lang="it-IT" b="1" dirty="0">
                  <a:solidFill>
                    <a:prstClr val="black"/>
                  </a:solidFill>
                </a:rPr>
                <a:t>Cumulative </a:t>
              </a:r>
              <a:r>
                <a:rPr lang="it-IT" b="1" dirty="0" err="1">
                  <a:solidFill>
                    <a:srgbClr val="FF0000"/>
                  </a:solidFill>
                </a:rPr>
                <a:t>all</a:t>
              </a:r>
              <a:r>
                <a:rPr lang="it-IT" b="1" dirty="0">
                  <a:solidFill>
                    <a:srgbClr val="FF0000"/>
                  </a:solidFill>
                </a:rPr>
                <a:t>-cause </a:t>
              </a:r>
              <a:r>
                <a:rPr lang="it-IT" b="1" dirty="0" err="1">
                  <a:solidFill>
                    <a:srgbClr val="FF0000"/>
                  </a:solidFill>
                </a:rPr>
                <a:t>death</a:t>
              </a:r>
              <a:r>
                <a:rPr lang="it-IT" b="1" dirty="0">
                  <a:solidFill>
                    <a:srgbClr val="FF0000"/>
                  </a:solidFill>
                </a:rPr>
                <a:t> </a:t>
              </a:r>
              <a:r>
                <a:rPr lang="it-IT" b="1" dirty="0">
                  <a:solidFill>
                    <a:prstClr val="black"/>
                  </a:solidFill>
                </a:rPr>
                <a:t>hazard </a:t>
              </a:r>
              <a:r>
                <a:rPr lang="it-IT" b="1" dirty="0" err="1">
                  <a:solidFill>
                    <a:prstClr val="black"/>
                  </a:solidFill>
                </a:rPr>
                <a:t>at</a:t>
              </a:r>
              <a:r>
                <a:rPr lang="it-IT" b="1" dirty="0">
                  <a:solidFill>
                    <a:prstClr val="black"/>
                  </a:solidFill>
                </a:rPr>
                <a:t> 12 months in </a:t>
              </a:r>
              <a:r>
                <a:rPr lang="it-IT" b="1" dirty="0" err="1">
                  <a:solidFill>
                    <a:prstClr val="black"/>
                  </a:solidFill>
                </a:rPr>
                <a:t>elderly</a:t>
              </a:r>
              <a:r>
                <a:rPr lang="it-IT" b="1" dirty="0">
                  <a:solidFill>
                    <a:prstClr val="black"/>
                  </a:solidFill>
                </a:rPr>
                <a:t> ACS </a:t>
              </a:r>
              <a:r>
                <a:rPr lang="it-IT" b="1" dirty="0" err="1">
                  <a:solidFill>
                    <a:prstClr val="black"/>
                  </a:solidFill>
                </a:rPr>
                <a:t>patients</a:t>
              </a:r>
              <a:r>
                <a:rPr lang="it-IT" b="1" dirty="0">
                  <a:solidFill>
                    <a:prstClr val="black"/>
                  </a:solidFill>
                </a:rPr>
                <a:t> </a:t>
              </a:r>
              <a:r>
                <a:rPr lang="it-IT" b="1" dirty="0" err="1">
                  <a:solidFill>
                    <a:prstClr val="black"/>
                  </a:solidFill>
                </a:rPr>
                <a:t>according</a:t>
              </a:r>
              <a:r>
                <a:rPr lang="it-IT" b="1" dirty="0">
                  <a:solidFill>
                    <a:prstClr val="black"/>
                  </a:solidFill>
                </a:rPr>
                <a:t> to </a:t>
              </a:r>
              <a:r>
                <a:rPr lang="it-IT" b="1" dirty="0" err="1">
                  <a:solidFill>
                    <a:prstClr val="black"/>
                  </a:solidFill>
                </a:rPr>
                <a:t>eGFR</a:t>
              </a:r>
              <a:endParaRPr lang="it-IT" b="1" dirty="0">
                <a:solidFill>
                  <a:prstClr val="black"/>
                </a:solidFill>
              </a:endParaRPr>
            </a:p>
          </p:txBody>
        </p:sp>
        <p:sp>
          <p:nvSpPr>
            <p:cNvPr id="9" name="CasellaDiTesto 8">
              <a:extLst>
                <a:ext uri="{FF2B5EF4-FFF2-40B4-BE49-F238E27FC236}">
                  <a16:creationId xmlns:a16="http://schemas.microsoft.com/office/drawing/2014/main" xmlns="" id="{580FD6D6-22D0-42C2-80F2-6B437D91812B}"/>
                </a:ext>
              </a:extLst>
            </p:cNvPr>
            <p:cNvSpPr txBox="1"/>
            <p:nvPr/>
          </p:nvSpPr>
          <p:spPr>
            <a:xfrm>
              <a:off x="1808254" y="4911043"/>
              <a:ext cx="2825393" cy="307777"/>
            </a:xfrm>
            <a:prstGeom prst="rect">
              <a:avLst/>
            </a:prstGeom>
            <a:noFill/>
          </p:spPr>
          <p:txBody>
            <a:bodyPr wrap="square" rtlCol="0">
              <a:spAutoFit/>
            </a:bodyPr>
            <a:lstStyle/>
            <a:p>
              <a:r>
                <a:rPr lang="it-IT" sz="1400" b="1" dirty="0">
                  <a:solidFill>
                    <a:prstClr val="black"/>
                  </a:solidFill>
                </a:rPr>
                <a:t>Log </a:t>
              </a:r>
              <a:r>
                <a:rPr lang="it-IT" sz="1400" b="1" dirty="0" err="1">
                  <a:solidFill>
                    <a:prstClr val="black"/>
                  </a:solidFill>
                </a:rPr>
                <a:t>Rank</a:t>
              </a:r>
              <a:r>
                <a:rPr lang="it-IT" sz="1400" b="1" dirty="0">
                  <a:solidFill>
                    <a:prstClr val="black"/>
                  </a:solidFill>
                </a:rPr>
                <a:t> (</a:t>
              </a:r>
              <a:r>
                <a:rPr lang="it-IT" sz="1400" b="1" dirty="0" err="1">
                  <a:solidFill>
                    <a:prstClr val="black"/>
                  </a:solidFill>
                </a:rPr>
                <a:t>Mantel-Cox</a:t>
              </a:r>
              <a:r>
                <a:rPr lang="it-IT" sz="1400" b="1" dirty="0">
                  <a:solidFill>
                    <a:prstClr val="black"/>
                  </a:solidFill>
                </a:rPr>
                <a:t>)&lt;0.001 </a:t>
              </a:r>
            </a:p>
          </p:txBody>
        </p:sp>
      </p:grpSp>
      <p:grpSp>
        <p:nvGrpSpPr>
          <p:cNvPr id="13" name="Gruppo 12">
            <a:extLst>
              <a:ext uri="{FF2B5EF4-FFF2-40B4-BE49-F238E27FC236}">
                <a16:creationId xmlns:a16="http://schemas.microsoft.com/office/drawing/2014/main" xmlns="" id="{1D48E1D4-F48A-4660-988A-2B063501FDFA}"/>
              </a:ext>
            </a:extLst>
          </p:cNvPr>
          <p:cNvGrpSpPr/>
          <p:nvPr/>
        </p:nvGrpSpPr>
        <p:grpSpPr>
          <a:xfrm>
            <a:off x="6491569" y="316789"/>
            <a:ext cx="5691883" cy="4809558"/>
            <a:chOff x="6491569" y="316789"/>
            <a:chExt cx="5691883" cy="4809558"/>
          </a:xfrm>
        </p:grpSpPr>
        <p:sp>
          <p:nvSpPr>
            <p:cNvPr id="8" name="CasellaDiTesto 7">
              <a:extLst>
                <a:ext uri="{FF2B5EF4-FFF2-40B4-BE49-F238E27FC236}">
                  <a16:creationId xmlns:a16="http://schemas.microsoft.com/office/drawing/2014/main" xmlns="" id="{4272E3F5-CE00-4298-888F-5193A6635F4D}"/>
                </a:ext>
              </a:extLst>
            </p:cNvPr>
            <p:cNvSpPr txBox="1"/>
            <p:nvPr/>
          </p:nvSpPr>
          <p:spPr>
            <a:xfrm>
              <a:off x="6491569" y="316789"/>
              <a:ext cx="5691883" cy="646331"/>
            </a:xfrm>
            <a:prstGeom prst="rect">
              <a:avLst/>
            </a:prstGeom>
            <a:noFill/>
          </p:spPr>
          <p:txBody>
            <a:bodyPr wrap="square" rtlCol="0">
              <a:spAutoFit/>
            </a:bodyPr>
            <a:lstStyle/>
            <a:p>
              <a:r>
                <a:rPr lang="it-IT" b="1" dirty="0">
                  <a:solidFill>
                    <a:prstClr val="black"/>
                  </a:solidFill>
                </a:rPr>
                <a:t>Cumulative </a:t>
              </a:r>
              <a:r>
                <a:rPr lang="it-IT" b="1" dirty="0" err="1">
                  <a:solidFill>
                    <a:srgbClr val="FF0000"/>
                  </a:solidFill>
                </a:rPr>
                <a:t>cardiovascular</a:t>
              </a:r>
              <a:r>
                <a:rPr lang="it-IT" b="1" dirty="0">
                  <a:solidFill>
                    <a:srgbClr val="FF0000"/>
                  </a:solidFill>
                </a:rPr>
                <a:t> </a:t>
              </a:r>
              <a:r>
                <a:rPr lang="it-IT" b="1" dirty="0" err="1">
                  <a:solidFill>
                    <a:srgbClr val="FF0000"/>
                  </a:solidFill>
                </a:rPr>
                <a:t>death</a:t>
              </a:r>
              <a:r>
                <a:rPr lang="it-IT" b="1" dirty="0">
                  <a:solidFill>
                    <a:srgbClr val="FF0000"/>
                  </a:solidFill>
                </a:rPr>
                <a:t> </a:t>
              </a:r>
              <a:r>
                <a:rPr lang="it-IT" b="1" dirty="0">
                  <a:solidFill>
                    <a:prstClr val="black"/>
                  </a:solidFill>
                </a:rPr>
                <a:t>hazard </a:t>
              </a:r>
              <a:r>
                <a:rPr lang="it-IT" b="1" dirty="0" err="1">
                  <a:solidFill>
                    <a:prstClr val="black"/>
                  </a:solidFill>
                </a:rPr>
                <a:t>at</a:t>
              </a:r>
              <a:r>
                <a:rPr lang="it-IT" b="1" dirty="0">
                  <a:solidFill>
                    <a:prstClr val="black"/>
                  </a:solidFill>
                </a:rPr>
                <a:t> 12 months in </a:t>
              </a:r>
              <a:r>
                <a:rPr lang="it-IT" b="1" dirty="0" err="1">
                  <a:solidFill>
                    <a:prstClr val="black"/>
                  </a:solidFill>
                </a:rPr>
                <a:t>elderly</a:t>
              </a:r>
              <a:r>
                <a:rPr lang="it-IT" b="1" dirty="0">
                  <a:solidFill>
                    <a:prstClr val="black"/>
                  </a:solidFill>
                </a:rPr>
                <a:t> ACS </a:t>
              </a:r>
              <a:r>
                <a:rPr lang="it-IT" b="1" dirty="0" err="1">
                  <a:solidFill>
                    <a:prstClr val="black"/>
                  </a:solidFill>
                </a:rPr>
                <a:t>patients</a:t>
              </a:r>
              <a:r>
                <a:rPr lang="it-IT" b="1" dirty="0">
                  <a:solidFill>
                    <a:prstClr val="black"/>
                  </a:solidFill>
                </a:rPr>
                <a:t> </a:t>
              </a:r>
              <a:r>
                <a:rPr lang="it-IT" b="1" dirty="0" err="1">
                  <a:solidFill>
                    <a:prstClr val="black"/>
                  </a:solidFill>
                </a:rPr>
                <a:t>according</a:t>
              </a:r>
              <a:r>
                <a:rPr lang="it-IT" b="1" dirty="0">
                  <a:solidFill>
                    <a:prstClr val="black"/>
                  </a:solidFill>
                </a:rPr>
                <a:t> to </a:t>
              </a:r>
              <a:r>
                <a:rPr lang="it-IT" b="1" dirty="0" err="1">
                  <a:solidFill>
                    <a:prstClr val="black"/>
                  </a:solidFill>
                </a:rPr>
                <a:t>eGFR</a:t>
              </a:r>
              <a:endParaRPr lang="it-IT" b="1" dirty="0">
                <a:solidFill>
                  <a:prstClr val="black"/>
                </a:solidFill>
              </a:endParaRPr>
            </a:p>
          </p:txBody>
        </p:sp>
        <p:sp>
          <p:nvSpPr>
            <p:cNvPr id="12" name="CasellaDiTesto 11">
              <a:extLst>
                <a:ext uri="{FF2B5EF4-FFF2-40B4-BE49-F238E27FC236}">
                  <a16:creationId xmlns:a16="http://schemas.microsoft.com/office/drawing/2014/main" xmlns="" id="{0410E446-33B1-47BC-A87D-1F5E95CE91FC}"/>
                </a:ext>
              </a:extLst>
            </p:cNvPr>
            <p:cNvSpPr txBox="1"/>
            <p:nvPr/>
          </p:nvSpPr>
          <p:spPr>
            <a:xfrm>
              <a:off x="7678915" y="4818570"/>
              <a:ext cx="2825393" cy="307777"/>
            </a:xfrm>
            <a:prstGeom prst="rect">
              <a:avLst/>
            </a:prstGeom>
            <a:noFill/>
          </p:spPr>
          <p:txBody>
            <a:bodyPr wrap="square" rtlCol="0">
              <a:spAutoFit/>
            </a:bodyPr>
            <a:lstStyle/>
            <a:p>
              <a:r>
                <a:rPr lang="it-IT" sz="1400" b="1" dirty="0">
                  <a:solidFill>
                    <a:prstClr val="black"/>
                  </a:solidFill>
                </a:rPr>
                <a:t>Log </a:t>
              </a:r>
              <a:r>
                <a:rPr lang="it-IT" sz="1400" b="1" dirty="0" err="1">
                  <a:solidFill>
                    <a:prstClr val="black"/>
                  </a:solidFill>
                </a:rPr>
                <a:t>Rank</a:t>
              </a:r>
              <a:r>
                <a:rPr lang="it-IT" sz="1400" b="1" dirty="0">
                  <a:solidFill>
                    <a:prstClr val="black"/>
                  </a:solidFill>
                </a:rPr>
                <a:t> (</a:t>
              </a:r>
              <a:r>
                <a:rPr lang="it-IT" sz="1400" b="1" dirty="0" err="1">
                  <a:solidFill>
                    <a:prstClr val="black"/>
                  </a:solidFill>
                </a:rPr>
                <a:t>Mantel-Cox</a:t>
              </a:r>
              <a:r>
                <a:rPr lang="it-IT" sz="1400" b="1" dirty="0">
                  <a:solidFill>
                    <a:prstClr val="black"/>
                  </a:solidFill>
                </a:rPr>
                <a:t>)=0.001 </a:t>
              </a:r>
            </a:p>
          </p:txBody>
        </p:sp>
      </p:grpSp>
      <p:sp>
        <p:nvSpPr>
          <p:cNvPr id="3" name="CasellaDiTesto 2">
            <a:extLst>
              <a:ext uri="{FF2B5EF4-FFF2-40B4-BE49-F238E27FC236}">
                <a16:creationId xmlns:a16="http://schemas.microsoft.com/office/drawing/2014/main" xmlns="" id="{201B98C7-AE37-43AA-8C53-04DF3B829E19}"/>
              </a:ext>
            </a:extLst>
          </p:cNvPr>
          <p:cNvSpPr txBox="1"/>
          <p:nvPr/>
        </p:nvSpPr>
        <p:spPr>
          <a:xfrm>
            <a:off x="10582384" y="6030930"/>
            <a:ext cx="1397284" cy="738664"/>
          </a:xfrm>
          <a:prstGeom prst="rect">
            <a:avLst/>
          </a:prstGeom>
          <a:noFill/>
        </p:spPr>
        <p:txBody>
          <a:bodyPr wrap="square" rtlCol="0">
            <a:spAutoFit/>
          </a:bodyPr>
          <a:lstStyle/>
          <a:p>
            <a:r>
              <a:rPr lang="it-IT" sz="1400" dirty="0">
                <a:solidFill>
                  <a:prstClr val="black"/>
                </a:solidFill>
              </a:rPr>
              <a:t>0= </a:t>
            </a:r>
            <a:r>
              <a:rPr lang="it-IT" sz="1400" dirty="0" err="1">
                <a:solidFill>
                  <a:prstClr val="black"/>
                </a:solidFill>
              </a:rPr>
              <a:t>eGRF</a:t>
            </a:r>
            <a:r>
              <a:rPr lang="it-IT" sz="1400" dirty="0">
                <a:solidFill>
                  <a:prstClr val="black"/>
                </a:solidFill>
              </a:rPr>
              <a:t>&gt;60</a:t>
            </a:r>
          </a:p>
          <a:p>
            <a:r>
              <a:rPr lang="it-IT" sz="1400" dirty="0">
                <a:solidFill>
                  <a:prstClr val="black"/>
                </a:solidFill>
              </a:rPr>
              <a:t>1=</a:t>
            </a:r>
            <a:r>
              <a:rPr lang="it-IT" sz="1400" dirty="0" err="1">
                <a:solidFill>
                  <a:prstClr val="black"/>
                </a:solidFill>
              </a:rPr>
              <a:t>eGFR</a:t>
            </a:r>
            <a:r>
              <a:rPr lang="it-IT" sz="1400" dirty="0">
                <a:solidFill>
                  <a:prstClr val="black"/>
                </a:solidFill>
              </a:rPr>
              <a:t> 30-59</a:t>
            </a:r>
          </a:p>
          <a:p>
            <a:r>
              <a:rPr lang="it-IT" sz="1400" dirty="0">
                <a:solidFill>
                  <a:prstClr val="black"/>
                </a:solidFill>
              </a:rPr>
              <a:t>2=</a:t>
            </a:r>
            <a:r>
              <a:rPr lang="it-IT" sz="1400" dirty="0" err="1">
                <a:solidFill>
                  <a:prstClr val="black"/>
                </a:solidFill>
              </a:rPr>
              <a:t>eGFR</a:t>
            </a:r>
            <a:r>
              <a:rPr lang="it-IT" sz="1400" dirty="0">
                <a:solidFill>
                  <a:prstClr val="black"/>
                </a:solidFill>
              </a:rPr>
              <a:t>&lt;30</a:t>
            </a:r>
          </a:p>
        </p:txBody>
      </p:sp>
    </p:spTree>
    <p:extLst>
      <p:ext uri="{BB962C8B-B14F-4D97-AF65-F5344CB8AC3E}">
        <p14:creationId xmlns:p14="http://schemas.microsoft.com/office/powerpoint/2010/main" val="12587729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xmlns="" id="{7A981D5C-B5DD-4352-87E0-E05421D6849F}"/>
              </a:ext>
            </a:extLst>
          </p:cNvPr>
          <p:cNvPicPr>
            <a:picLocks noChangeAspect="1"/>
          </p:cNvPicPr>
          <p:nvPr/>
        </p:nvPicPr>
        <p:blipFill>
          <a:blip r:embed="rId2"/>
          <a:stretch>
            <a:fillRect/>
          </a:stretch>
        </p:blipFill>
        <p:spPr>
          <a:xfrm>
            <a:off x="104775" y="1087778"/>
            <a:ext cx="5991225" cy="4800600"/>
          </a:xfrm>
          <a:prstGeom prst="rect">
            <a:avLst/>
          </a:prstGeom>
        </p:spPr>
      </p:pic>
      <p:pic>
        <p:nvPicPr>
          <p:cNvPr id="7" name="Immagine 6">
            <a:extLst>
              <a:ext uri="{FF2B5EF4-FFF2-40B4-BE49-F238E27FC236}">
                <a16:creationId xmlns:a16="http://schemas.microsoft.com/office/drawing/2014/main" xmlns="" id="{099C25EA-484C-4250-8FC4-5D71209C8506}"/>
              </a:ext>
            </a:extLst>
          </p:cNvPr>
          <p:cNvPicPr>
            <a:picLocks noChangeAspect="1"/>
          </p:cNvPicPr>
          <p:nvPr/>
        </p:nvPicPr>
        <p:blipFill>
          <a:blip r:embed="rId3"/>
          <a:stretch>
            <a:fillRect/>
          </a:stretch>
        </p:blipFill>
        <p:spPr>
          <a:xfrm>
            <a:off x="5991225" y="1121168"/>
            <a:ext cx="5991225" cy="4800600"/>
          </a:xfrm>
          <a:prstGeom prst="rect">
            <a:avLst/>
          </a:prstGeom>
        </p:spPr>
      </p:pic>
      <p:grpSp>
        <p:nvGrpSpPr>
          <p:cNvPr id="10" name="Gruppo 9">
            <a:extLst>
              <a:ext uri="{FF2B5EF4-FFF2-40B4-BE49-F238E27FC236}">
                <a16:creationId xmlns:a16="http://schemas.microsoft.com/office/drawing/2014/main" xmlns="" id="{6F65BC9B-8473-4FBD-9B8F-C58850473319}"/>
              </a:ext>
            </a:extLst>
          </p:cNvPr>
          <p:cNvGrpSpPr/>
          <p:nvPr/>
        </p:nvGrpSpPr>
        <p:grpSpPr>
          <a:xfrm>
            <a:off x="277412" y="316789"/>
            <a:ext cx="5691883" cy="4902031"/>
            <a:chOff x="277412" y="316789"/>
            <a:chExt cx="5691883" cy="4902031"/>
          </a:xfrm>
        </p:grpSpPr>
        <p:sp>
          <p:nvSpPr>
            <p:cNvPr id="5" name="CasellaDiTesto 4">
              <a:extLst>
                <a:ext uri="{FF2B5EF4-FFF2-40B4-BE49-F238E27FC236}">
                  <a16:creationId xmlns:a16="http://schemas.microsoft.com/office/drawing/2014/main" xmlns="" id="{219822F8-00BF-4674-B3B5-250077EAAB86}"/>
                </a:ext>
              </a:extLst>
            </p:cNvPr>
            <p:cNvSpPr txBox="1"/>
            <p:nvPr/>
          </p:nvSpPr>
          <p:spPr>
            <a:xfrm>
              <a:off x="277412" y="316789"/>
              <a:ext cx="5691883" cy="646331"/>
            </a:xfrm>
            <a:prstGeom prst="rect">
              <a:avLst/>
            </a:prstGeom>
            <a:noFill/>
          </p:spPr>
          <p:txBody>
            <a:bodyPr wrap="square" rtlCol="0">
              <a:spAutoFit/>
            </a:bodyPr>
            <a:lstStyle/>
            <a:p>
              <a:r>
                <a:rPr lang="it-IT" b="1" dirty="0">
                  <a:solidFill>
                    <a:prstClr val="black"/>
                  </a:solidFill>
                </a:rPr>
                <a:t>Cumulative </a:t>
              </a:r>
              <a:r>
                <a:rPr lang="it-IT" b="1" dirty="0" err="1">
                  <a:solidFill>
                    <a:srgbClr val="FF0000"/>
                  </a:solidFill>
                </a:rPr>
                <a:t>all</a:t>
              </a:r>
              <a:r>
                <a:rPr lang="it-IT" b="1" dirty="0">
                  <a:solidFill>
                    <a:srgbClr val="FF0000"/>
                  </a:solidFill>
                </a:rPr>
                <a:t>-cause </a:t>
              </a:r>
              <a:r>
                <a:rPr lang="it-IT" b="1" dirty="0" err="1">
                  <a:solidFill>
                    <a:srgbClr val="FF0000"/>
                  </a:solidFill>
                </a:rPr>
                <a:t>death</a:t>
              </a:r>
              <a:r>
                <a:rPr lang="it-IT" b="1" dirty="0">
                  <a:solidFill>
                    <a:srgbClr val="FF0000"/>
                  </a:solidFill>
                </a:rPr>
                <a:t> </a:t>
              </a:r>
              <a:r>
                <a:rPr lang="it-IT" b="1" dirty="0">
                  <a:solidFill>
                    <a:prstClr val="black"/>
                  </a:solidFill>
                </a:rPr>
                <a:t>hazard </a:t>
              </a:r>
              <a:r>
                <a:rPr lang="it-IT" b="1" dirty="0" err="1">
                  <a:solidFill>
                    <a:prstClr val="black"/>
                  </a:solidFill>
                </a:rPr>
                <a:t>at</a:t>
              </a:r>
              <a:r>
                <a:rPr lang="it-IT" b="1" dirty="0">
                  <a:solidFill>
                    <a:prstClr val="black"/>
                  </a:solidFill>
                </a:rPr>
                <a:t> 12 months in </a:t>
              </a:r>
              <a:r>
                <a:rPr lang="it-IT" b="1" dirty="0" err="1">
                  <a:solidFill>
                    <a:prstClr val="black"/>
                  </a:solidFill>
                </a:rPr>
                <a:t>elderly</a:t>
              </a:r>
              <a:r>
                <a:rPr lang="it-IT" b="1" dirty="0">
                  <a:solidFill>
                    <a:prstClr val="black"/>
                  </a:solidFill>
                </a:rPr>
                <a:t> ACS </a:t>
              </a:r>
              <a:r>
                <a:rPr lang="it-IT" b="1" dirty="0" err="1">
                  <a:solidFill>
                    <a:prstClr val="black"/>
                  </a:solidFill>
                </a:rPr>
                <a:t>patients</a:t>
              </a:r>
              <a:r>
                <a:rPr lang="it-IT" b="1" dirty="0">
                  <a:solidFill>
                    <a:prstClr val="black"/>
                  </a:solidFill>
                </a:rPr>
                <a:t> </a:t>
              </a:r>
              <a:r>
                <a:rPr lang="it-IT" b="1" dirty="0" err="1">
                  <a:solidFill>
                    <a:prstClr val="black"/>
                  </a:solidFill>
                </a:rPr>
                <a:t>according</a:t>
              </a:r>
              <a:r>
                <a:rPr lang="it-IT" b="1" dirty="0">
                  <a:solidFill>
                    <a:prstClr val="black"/>
                  </a:solidFill>
                </a:rPr>
                <a:t> to gender</a:t>
              </a:r>
            </a:p>
          </p:txBody>
        </p:sp>
        <p:sp>
          <p:nvSpPr>
            <p:cNvPr id="9" name="CasellaDiTesto 8">
              <a:extLst>
                <a:ext uri="{FF2B5EF4-FFF2-40B4-BE49-F238E27FC236}">
                  <a16:creationId xmlns:a16="http://schemas.microsoft.com/office/drawing/2014/main" xmlns="" id="{580FD6D6-22D0-42C2-80F2-6B437D91812B}"/>
                </a:ext>
              </a:extLst>
            </p:cNvPr>
            <p:cNvSpPr txBox="1"/>
            <p:nvPr/>
          </p:nvSpPr>
          <p:spPr>
            <a:xfrm>
              <a:off x="1808254" y="4911043"/>
              <a:ext cx="2825393" cy="307777"/>
            </a:xfrm>
            <a:prstGeom prst="rect">
              <a:avLst/>
            </a:prstGeom>
            <a:noFill/>
          </p:spPr>
          <p:txBody>
            <a:bodyPr wrap="square" rtlCol="0">
              <a:spAutoFit/>
            </a:bodyPr>
            <a:lstStyle/>
            <a:p>
              <a:r>
                <a:rPr lang="it-IT" sz="1400" b="1" dirty="0">
                  <a:solidFill>
                    <a:prstClr val="black"/>
                  </a:solidFill>
                </a:rPr>
                <a:t>Log </a:t>
              </a:r>
              <a:r>
                <a:rPr lang="it-IT" sz="1400" b="1" dirty="0" err="1">
                  <a:solidFill>
                    <a:prstClr val="black"/>
                  </a:solidFill>
                </a:rPr>
                <a:t>Rank</a:t>
              </a:r>
              <a:r>
                <a:rPr lang="it-IT" sz="1400" b="1" dirty="0">
                  <a:solidFill>
                    <a:prstClr val="black"/>
                  </a:solidFill>
                </a:rPr>
                <a:t> (</a:t>
              </a:r>
              <a:r>
                <a:rPr lang="it-IT" sz="1400" b="1" dirty="0" err="1">
                  <a:solidFill>
                    <a:prstClr val="black"/>
                  </a:solidFill>
                </a:rPr>
                <a:t>Mantel-Cox</a:t>
              </a:r>
              <a:r>
                <a:rPr lang="it-IT" sz="1400" b="1" dirty="0">
                  <a:solidFill>
                    <a:prstClr val="black"/>
                  </a:solidFill>
                </a:rPr>
                <a:t>)=0.846 </a:t>
              </a:r>
            </a:p>
          </p:txBody>
        </p:sp>
      </p:grpSp>
      <p:grpSp>
        <p:nvGrpSpPr>
          <p:cNvPr id="13" name="Gruppo 12">
            <a:extLst>
              <a:ext uri="{FF2B5EF4-FFF2-40B4-BE49-F238E27FC236}">
                <a16:creationId xmlns:a16="http://schemas.microsoft.com/office/drawing/2014/main" xmlns="" id="{1D48E1D4-F48A-4660-988A-2B063501FDFA}"/>
              </a:ext>
            </a:extLst>
          </p:cNvPr>
          <p:cNvGrpSpPr/>
          <p:nvPr/>
        </p:nvGrpSpPr>
        <p:grpSpPr>
          <a:xfrm>
            <a:off x="6491569" y="316789"/>
            <a:ext cx="5691883" cy="4809558"/>
            <a:chOff x="6491569" y="316789"/>
            <a:chExt cx="5691883" cy="4809558"/>
          </a:xfrm>
        </p:grpSpPr>
        <p:sp>
          <p:nvSpPr>
            <p:cNvPr id="8" name="CasellaDiTesto 7">
              <a:extLst>
                <a:ext uri="{FF2B5EF4-FFF2-40B4-BE49-F238E27FC236}">
                  <a16:creationId xmlns:a16="http://schemas.microsoft.com/office/drawing/2014/main" xmlns="" id="{4272E3F5-CE00-4298-888F-5193A6635F4D}"/>
                </a:ext>
              </a:extLst>
            </p:cNvPr>
            <p:cNvSpPr txBox="1"/>
            <p:nvPr/>
          </p:nvSpPr>
          <p:spPr>
            <a:xfrm>
              <a:off x="6491569" y="316789"/>
              <a:ext cx="5691883" cy="646331"/>
            </a:xfrm>
            <a:prstGeom prst="rect">
              <a:avLst/>
            </a:prstGeom>
            <a:noFill/>
          </p:spPr>
          <p:txBody>
            <a:bodyPr wrap="square" rtlCol="0">
              <a:spAutoFit/>
            </a:bodyPr>
            <a:lstStyle/>
            <a:p>
              <a:r>
                <a:rPr lang="it-IT" b="1" dirty="0">
                  <a:solidFill>
                    <a:prstClr val="black"/>
                  </a:solidFill>
                </a:rPr>
                <a:t>Cumulative </a:t>
              </a:r>
              <a:r>
                <a:rPr lang="it-IT" b="1" dirty="0" err="1">
                  <a:solidFill>
                    <a:srgbClr val="FF0000"/>
                  </a:solidFill>
                </a:rPr>
                <a:t>cardiovascular</a:t>
              </a:r>
              <a:r>
                <a:rPr lang="it-IT" b="1" dirty="0">
                  <a:solidFill>
                    <a:srgbClr val="FF0000"/>
                  </a:solidFill>
                </a:rPr>
                <a:t> </a:t>
              </a:r>
              <a:r>
                <a:rPr lang="it-IT" b="1" dirty="0" err="1">
                  <a:solidFill>
                    <a:srgbClr val="FF0000"/>
                  </a:solidFill>
                </a:rPr>
                <a:t>death</a:t>
              </a:r>
              <a:r>
                <a:rPr lang="it-IT" b="1" dirty="0">
                  <a:solidFill>
                    <a:srgbClr val="FF0000"/>
                  </a:solidFill>
                </a:rPr>
                <a:t> </a:t>
              </a:r>
              <a:r>
                <a:rPr lang="it-IT" b="1" dirty="0">
                  <a:solidFill>
                    <a:prstClr val="black"/>
                  </a:solidFill>
                </a:rPr>
                <a:t>hazard </a:t>
              </a:r>
              <a:r>
                <a:rPr lang="it-IT" b="1" dirty="0" err="1">
                  <a:solidFill>
                    <a:prstClr val="black"/>
                  </a:solidFill>
                </a:rPr>
                <a:t>at</a:t>
              </a:r>
              <a:r>
                <a:rPr lang="it-IT" b="1" dirty="0">
                  <a:solidFill>
                    <a:prstClr val="black"/>
                  </a:solidFill>
                </a:rPr>
                <a:t> 12 months in </a:t>
              </a:r>
              <a:r>
                <a:rPr lang="it-IT" b="1" dirty="0" err="1">
                  <a:solidFill>
                    <a:prstClr val="black"/>
                  </a:solidFill>
                </a:rPr>
                <a:t>elderly</a:t>
              </a:r>
              <a:r>
                <a:rPr lang="it-IT" b="1" dirty="0">
                  <a:solidFill>
                    <a:prstClr val="black"/>
                  </a:solidFill>
                </a:rPr>
                <a:t> ACS </a:t>
              </a:r>
              <a:r>
                <a:rPr lang="it-IT" b="1" dirty="0" err="1">
                  <a:solidFill>
                    <a:prstClr val="black"/>
                  </a:solidFill>
                </a:rPr>
                <a:t>patients</a:t>
              </a:r>
              <a:r>
                <a:rPr lang="it-IT" b="1" dirty="0">
                  <a:solidFill>
                    <a:prstClr val="black"/>
                  </a:solidFill>
                </a:rPr>
                <a:t> </a:t>
              </a:r>
              <a:r>
                <a:rPr lang="it-IT" b="1" dirty="0" err="1">
                  <a:solidFill>
                    <a:prstClr val="black"/>
                  </a:solidFill>
                </a:rPr>
                <a:t>according</a:t>
              </a:r>
              <a:r>
                <a:rPr lang="it-IT" b="1" dirty="0">
                  <a:solidFill>
                    <a:prstClr val="black"/>
                  </a:solidFill>
                </a:rPr>
                <a:t> to gender</a:t>
              </a:r>
            </a:p>
          </p:txBody>
        </p:sp>
        <p:sp>
          <p:nvSpPr>
            <p:cNvPr id="12" name="CasellaDiTesto 11">
              <a:extLst>
                <a:ext uri="{FF2B5EF4-FFF2-40B4-BE49-F238E27FC236}">
                  <a16:creationId xmlns:a16="http://schemas.microsoft.com/office/drawing/2014/main" xmlns="" id="{0410E446-33B1-47BC-A87D-1F5E95CE91FC}"/>
                </a:ext>
              </a:extLst>
            </p:cNvPr>
            <p:cNvSpPr txBox="1"/>
            <p:nvPr/>
          </p:nvSpPr>
          <p:spPr>
            <a:xfrm>
              <a:off x="7678915" y="4818570"/>
              <a:ext cx="2825393" cy="307777"/>
            </a:xfrm>
            <a:prstGeom prst="rect">
              <a:avLst/>
            </a:prstGeom>
            <a:noFill/>
          </p:spPr>
          <p:txBody>
            <a:bodyPr wrap="square" rtlCol="0">
              <a:spAutoFit/>
            </a:bodyPr>
            <a:lstStyle/>
            <a:p>
              <a:r>
                <a:rPr lang="it-IT" sz="1400" b="1" dirty="0">
                  <a:solidFill>
                    <a:prstClr val="black"/>
                  </a:solidFill>
                </a:rPr>
                <a:t>Log </a:t>
              </a:r>
              <a:r>
                <a:rPr lang="it-IT" sz="1400" b="1" dirty="0" err="1">
                  <a:solidFill>
                    <a:prstClr val="black"/>
                  </a:solidFill>
                </a:rPr>
                <a:t>Rank</a:t>
              </a:r>
              <a:r>
                <a:rPr lang="it-IT" sz="1400" b="1" dirty="0">
                  <a:solidFill>
                    <a:prstClr val="black"/>
                  </a:solidFill>
                </a:rPr>
                <a:t> (</a:t>
              </a:r>
              <a:r>
                <a:rPr lang="it-IT" sz="1400" b="1" dirty="0" err="1">
                  <a:solidFill>
                    <a:prstClr val="black"/>
                  </a:solidFill>
                </a:rPr>
                <a:t>Mantel-Cox</a:t>
              </a:r>
              <a:r>
                <a:rPr lang="it-IT" sz="1400" b="1" dirty="0">
                  <a:solidFill>
                    <a:prstClr val="black"/>
                  </a:solidFill>
                </a:rPr>
                <a:t>)=0.464 </a:t>
              </a:r>
            </a:p>
          </p:txBody>
        </p:sp>
      </p:grpSp>
      <p:sp>
        <p:nvSpPr>
          <p:cNvPr id="14" name="CasellaDiTesto 13">
            <a:extLst>
              <a:ext uri="{FF2B5EF4-FFF2-40B4-BE49-F238E27FC236}">
                <a16:creationId xmlns:a16="http://schemas.microsoft.com/office/drawing/2014/main" xmlns="" id="{DA7F87F8-B50C-4B02-8928-B674A069E790}"/>
              </a:ext>
            </a:extLst>
          </p:cNvPr>
          <p:cNvSpPr txBox="1"/>
          <p:nvPr/>
        </p:nvSpPr>
        <p:spPr>
          <a:xfrm>
            <a:off x="10582384" y="6030930"/>
            <a:ext cx="1397284" cy="523220"/>
          </a:xfrm>
          <a:prstGeom prst="rect">
            <a:avLst/>
          </a:prstGeom>
          <a:noFill/>
        </p:spPr>
        <p:txBody>
          <a:bodyPr wrap="square" rtlCol="0">
            <a:spAutoFit/>
          </a:bodyPr>
          <a:lstStyle/>
          <a:p>
            <a:r>
              <a:rPr lang="it-IT" sz="1400" dirty="0">
                <a:solidFill>
                  <a:prstClr val="black"/>
                </a:solidFill>
              </a:rPr>
              <a:t>1=male</a:t>
            </a:r>
          </a:p>
          <a:p>
            <a:r>
              <a:rPr lang="it-IT" sz="1400" dirty="0">
                <a:solidFill>
                  <a:prstClr val="black"/>
                </a:solidFill>
              </a:rPr>
              <a:t>2=</a:t>
            </a:r>
            <a:r>
              <a:rPr lang="it-IT" sz="1400" dirty="0" err="1">
                <a:solidFill>
                  <a:prstClr val="black"/>
                </a:solidFill>
              </a:rPr>
              <a:t>female</a:t>
            </a:r>
            <a:endParaRPr lang="it-IT" sz="1400" dirty="0">
              <a:solidFill>
                <a:prstClr val="black"/>
              </a:solidFill>
            </a:endParaRPr>
          </a:p>
        </p:txBody>
      </p:sp>
    </p:spTree>
    <p:extLst>
      <p:ext uri="{BB962C8B-B14F-4D97-AF65-F5344CB8AC3E}">
        <p14:creationId xmlns:p14="http://schemas.microsoft.com/office/powerpoint/2010/main" val="24934364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444500" y="33233"/>
            <a:ext cx="11188699" cy="6791533"/>
          </a:xfrm>
          <a:prstGeom prst="rect">
            <a:avLst/>
          </a:prstGeom>
        </p:spPr>
      </p:pic>
    </p:spTree>
    <p:extLst>
      <p:ext uri="{BB962C8B-B14F-4D97-AF65-F5344CB8AC3E}">
        <p14:creationId xmlns:p14="http://schemas.microsoft.com/office/powerpoint/2010/main" val="24782584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597168" y="220545"/>
            <a:ext cx="6590476" cy="3695238"/>
          </a:xfrm>
          <a:prstGeom prst="rect">
            <a:avLst/>
          </a:prstGeom>
        </p:spPr>
      </p:pic>
      <p:pic>
        <p:nvPicPr>
          <p:cNvPr id="6" name="Immagine 5"/>
          <p:cNvPicPr>
            <a:picLocks noChangeAspect="1"/>
          </p:cNvPicPr>
          <p:nvPr/>
        </p:nvPicPr>
        <p:blipFill>
          <a:blip r:embed="rId3"/>
          <a:stretch>
            <a:fillRect/>
          </a:stretch>
        </p:blipFill>
        <p:spPr>
          <a:xfrm>
            <a:off x="4383619" y="1332818"/>
            <a:ext cx="6529024" cy="5165930"/>
          </a:xfrm>
          <a:prstGeom prst="rect">
            <a:avLst/>
          </a:prstGeom>
        </p:spPr>
      </p:pic>
    </p:spTree>
    <p:extLst>
      <p:ext uri="{BB962C8B-B14F-4D97-AF65-F5344CB8AC3E}">
        <p14:creationId xmlns:p14="http://schemas.microsoft.com/office/powerpoint/2010/main" val="385557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3"/>
          <a:srcRect l="8114" t="37601" r="70307" b="55615"/>
          <a:stretch/>
        </p:blipFill>
        <p:spPr>
          <a:xfrm>
            <a:off x="7748671" y="620942"/>
            <a:ext cx="3946358" cy="697830"/>
          </a:xfrm>
          <a:prstGeom prst="rect">
            <a:avLst/>
          </a:prstGeom>
        </p:spPr>
      </p:pic>
      <p:pic>
        <p:nvPicPr>
          <p:cNvPr id="5" name="Picture 4" descr="Risultati immagini per george aristogatt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8681" y="1404698"/>
            <a:ext cx="3811589" cy="4767587"/>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5"/>
          <a:stretch>
            <a:fillRect/>
          </a:stretch>
        </p:blipFill>
        <p:spPr>
          <a:xfrm>
            <a:off x="604191" y="185673"/>
            <a:ext cx="6580952" cy="1790476"/>
          </a:xfrm>
          <a:prstGeom prst="rect">
            <a:avLst/>
          </a:prstGeom>
        </p:spPr>
      </p:pic>
      <p:pic>
        <p:nvPicPr>
          <p:cNvPr id="3" name="Immagine 2"/>
          <p:cNvPicPr>
            <a:picLocks noChangeAspect="1"/>
          </p:cNvPicPr>
          <p:nvPr/>
        </p:nvPicPr>
        <p:blipFill>
          <a:blip r:embed="rId6"/>
          <a:stretch>
            <a:fillRect/>
          </a:stretch>
        </p:blipFill>
        <p:spPr>
          <a:xfrm>
            <a:off x="5698337" y="6534684"/>
            <a:ext cx="2560254" cy="179381"/>
          </a:xfrm>
          <a:prstGeom prst="rect">
            <a:avLst/>
          </a:prstGeom>
        </p:spPr>
      </p:pic>
      <p:sp>
        <p:nvSpPr>
          <p:cNvPr id="6" name="Rettangolo 5"/>
          <p:cNvSpPr/>
          <p:nvPr/>
        </p:nvSpPr>
        <p:spPr>
          <a:xfrm>
            <a:off x="3910719" y="2295858"/>
            <a:ext cx="3575236" cy="939668"/>
          </a:xfrm>
          <a:prstGeom prst="rect">
            <a:avLst/>
          </a:prstGeom>
        </p:spPr>
        <p:txBody>
          <a:bodyPr wrap="square">
            <a:spAutoFit/>
          </a:bodyPr>
          <a:lstStyle/>
          <a:p>
            <a:pPr algn="ctr"/>
            <a:r>
              <a:rPr lang="it-IT" dirty="0"/>
              <a:t> </a:t>
            </a:r>
            <a:r>
              <a:rPr lang="it-IT" dirty="0" err="1"/>
              <a:t>Almost</a:t>
            </a:r>
            <a:r>
              <a:rPr lang="it-IT" dirty="0"/>
              <a:t> 25% of </a:t>
            </a:r>
            <a:r>
              <a:rPr lang="it-IT" dirty="0" err="1"/>
              <a:t>all</a:t>
            </a:r>
            <a:r>
              <a:rPr lang="it-IT" dirty="0"/>
              <a:t> </a:t>
            </a:r>
            <a:r>
              <a:rPr lang="it-IT" dirty="0" err="1"/>
              <a:t>patients</a:t>
            </a:r>
            <a:r>
              <a:rPr lang="it-IT" dirty="0"/>
              <a:t> </a:t>
            </a:r>
            <a:r>
              <a:rPr lang="it-IT" dirty="0" err="1"/>
              <a:t>undergoing</a:t>
            </a:r>
            <a:r>
              <a:rPr lang="it-IT" dirty="0"/>
              <a:t> CABG are </a:t>
            </a:r>
          </a:p>
          <a:p>
            <a:pPr algn="ctr"/>
            <a:r>
              <a:rPr lang="it-IT" dirty="0"/>
              <a:t>&gt;70  </a:t>
            </a:r>
            <a:r>
              <a:rPr lang="it-IT" dirty="0" err="1"/>
              <a:t>years</a:t>
            </a:r>
            <a:r>
              <a:rPr lang="it-IT" dirty="0"/>
              <a:t>  of  </a:t>
            </a:r>
            <a:r>
              <a:rPr lang="it-IT" dirty="0" err="1"/>
              <a:t>age</a:t>
            </a:r>
            <a:r>
              <a:rPr lang="it-IT" dirty="0"/>
              <a:t>.</a:t>
            </a:r>
          </a:p>
        </p:txBody>
      </p:sp>
      <p:pic>
        <p:nvPicPr>
          <p:cNvPr id="7" name="Immagine 6"/>
          <p:cNvPicPr>
            <a:picLocks noChangeAspect="1"/>
          </p:cNvPicPr>
          <p:nvPr/>
        </p:nvPicPr>
        <p:blipFill>
          <a:blip r:embed="rId7"/>
          <a:stretch>
            <a:fillRect/>
          </a:stretch>
        </p:blipFill>
        <p:spPr>
          <a:xfrm>
            <a:off x="660910" y="2295858"/>
            <a:ext cx="3217083" cy="1192013"/>
          </a:xfrm>
          <a:prstGeom prst="rect">
            <a:avLst/>
          </a:prstGeom>
        </p:spPr>
      </p:pic>
      <p:pic>
        <p:nvPicPr>
          <p:cNvPr id="8" name="Immagine 7"/>
          <p:cNvPicPr>
            <a:picLocks noChangeAspect="1"/>
          </p:cNvPicPr>
          <p:nvPr/>
        </p:nvPicPr>
        <p:blipFill>
          <a:blip r:embed="rId8"/>
          <a:stretch>
            <a:fillRect/>
          </a:stretch>
        </p:blipFill>
        <p:spPr>
          <a:xfrm>
            <a:off x="1932892" y="3555235"/>
            <a:ext cx="4264708" cy="2979454"/>
          </a:xfrm>
          <a:prstGeom prst="rect">
            <a:avLst/>
          </a:prstGeom>
        </p:spPr>
      </p:pic>
      <p:cxnSp>
        <p:nvCxnSpPr>
          <p:cNvPr id="10" name="Connettore 1 9"/>
          <p:cNvCxnSpPr/>
          <p:nvPr/>
        </p:nvCxnSpPr>
        <p:spPr>
          <a:xfrm>
            <a:off x="3264969" y="5602266"/>
            <a:ext cx="263339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074344" y="5811816"/>
            <a:ext cx="1554681" cy="319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270653" y="1926526"/>
            <a:ext cx="2247900" cy="369332"/>
          </a:xfrm>
          <a:prstGeom prst="rect">
            <a:avLst/>
          </a:prstGeom>
          <a:noFill/>
        </p:spPr>
        <p:txBody>
          <a:bodyPr wrap="square" rtlCol="0">
            <a:spAutoFit/>
          </a:bodyPr>
          <a:lstStyle/>
          <a:p>
            <a:r>
              <a:rPr lang="it-IT" dirty="0" smtClean="0"/>
              <a:t>7972 </a:t>
            </a:r>
            <a:r>
              <a:rPr lang="it-IT" dirty="0" err="1" smtClean="0"/>
              <a:t>patients</a:t>
            </a:r>
            <a:endParaRPr lang="it-IT" dirty="0"/>
          </a:p>
        </p:txBody>
      </p:sp>
    </p:spTree>
    <p:extLst>
      <p:ext uri="{BB962C8B-B14F-4D97-AF65-F5344CB8AC3E}">
        <p14:creationId xmlns:p14="http://schemas.microsoft.com/office/powerpoint/2010/main" val="5575991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36525"/>
            <a:ext cx="10515600" cy="1325563"/>
          </a:xfrm>
        </p:spPr>
        <p:txBody>
          <a:bodyPr/>
          <a:lstStyle/>
          <a:p>
            <a:r>
              <a:rPr lang="it-IT" b="1" dirty="0" err="1" smtClean="0">
                <a:solidFill>
                  <a:srgbClr val="FF0000"/>
                </a:solidFill>
              </a:rPr>
              <a:t>Conclusions</a:t>
            </a:r>
            <a:endParaRPr lang="it-IT" b="1" dirty="0">
              <a:solidFill>
                <a:srgbClr val="FF0000"/>
              </a:solidFill>
            </a:endParaRPr>
          </a:p>
        </p:txBody>
      </p:sp>
      <p:sp>
        <p:nvSpPr>
          <p:cNvPr id="3" name="Segnaposto contenuto 2"/>
          <p:cNvSpPr>
            <a:spLocks noGrp="1"/>
          </p:cNvSpPr>
          <p:nvPr>
            <p:ph idx="1"/>
          </p:nvPr>
        </p:nvSpPr>
        <p:spPr>
          <a:xfrm>
            <a:off x="624840" y="1978025"/>
            <a:ext cx="10515600" cy="4351338"/>
          </a:xfrm>
        </p:spPr>
        <p:txBody>
          <a:bodyPr/>
          <a:lstStyle/>
          <a:p>
            <a:pPr algn="just"/>
            <a:r>
              <a:rPr lang="it-IT" dirty="0" smtClean="0"/>
              <a:t>La rivascolarizzazione nel grande anziano è fortemente raccomandata, in particolare in presenza di sindromi coronariche acute.</a:t>
            </a:r>
          </a:p>
          <a:p>
            <a:pPr algn="just"/>
            <a:r>
              <a:rPr lang="it-IT" dirty="0" smtClean="0"/>
              <a:t>La reattività piastrinica, il </a:t>
            </a:r>
            <a:r>
              <a:rPr lang="it-IT" dirty="0" err="1" smtClean="0"/>
              <a:t>Sintax</a:t>
            </a:r>
            <a:r>
              <a:rPr lang="it-IT" dirty="0" smtClean="0"/>
              <a:t> score e la funzione renale sono importanti determinanti dell’</a:t>
            </a:r>
            <a:r>
              <a:rPr lang="it-IT" dirty="0" err="1" smtClean="0"/>
              <a:t>outcome</a:t>
            </a:r>
            <a:r>
              <a:rPr lang="it-IT" dirty="0" smtClean="0"/>
              <a:t> clinico a lungo termine.</a:t>
            </a:r>
          </a:p>
          <a:p>
            <a:pPr algn="just"/>
            <a:r>
              <a:rPr lang="it-IT" dirty="0" smtClean="0"/>
              <a:t>Nel grande anziano, a differenza di quanto osservato finora in letteratura nella globalità dei pazienti, l’</a:t>
            </a:r>
            <a:r>
              <a:rPr lang="it-IT" dirty="0" err="1" smtClean="0"/>
              <a:t>outcome</a:t>
            </a:r>
            <a:r>
              <a:rPr lang="it-IT" dirty="0" smtClean="0"/>
              <a:t> clinico a distanza è peggiore nei pazienti STEMI. </a:t>
            </a:r>
          </a:p>
          <a:p>
            <a:pPr algn="just"/>
            <a:r>
              <a:rPr lang="it-IT" dirty="0" smtClean="0"/>
              <a:t>La chirurgia coronarica nel grande anziano è possibile, indipendentemente dall’età ma è fortemente dipendente dal profilo clinico del paziente.</a:t>
            </a:r>
          </a:p>
          <a:p>
            <a:pPr algn="just"/>
            <a:endParaRPr lang="it-IT" dirty="0"/>
          </a:p>
        </p:txBody>
      </p:sp>
      <p:pic>
        <p:nvPicPr>
          <p:cNvPr id="4" name="Immagine 3"/>
          <p:cNvPicPr>
            <a:picLocks noChangeAspect="1"/>
          </p:cNvPicPr>
          <p:nvPr/>
        </p:nvPicPr>
        <p:blipFill>
          <a:blip r:embed="rId2"/>
          <a:stretch>
            <a:fillRect/>
          </a:stretch>
        </p:blipFill>
        <p:spPr>
          <a:xfrm>
            <a:off x="10085764" y="78581"/>
            <a:ext cx="1560711" cy="1481456"/>
          </a:xfrm>
          <a:prstGeom prst="rect">
            <a:avLst/>
          </a:prstGeom>
        </p:spPr>
      </p:pic>
    </p:spTree>
    <p:extLst>
      <p:ext uri="{BB962C8B-B14F-4D97-AF65-F5344CB8AC3E}">
        <p14:creationId xmlns:p14="http://schemas.microsoft.com/office/powerpoint/2010/main" val="579197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775474" y="5604686"/>
            <a:ext cx="1568058" cy="523220"/>
          </a:xfrm>
          <a:prstGeom prst="rect">
            <a:avLst/>
          </a:prstGeom>
          <a:noFill/>
        </p:spPr>
        <p:txBody>
          <a:bodyPr wrap="none">
            <a:spAutoFit/>
          </a:bodyPr>
          <a:lstStyle/>
          <a:p>
            <a:pPr defTabSz="457200">
              <a:defRPr/>
            </a:pPr>
            <a:r>
              <a:rPr lang="it-IT" sz="2800" b="1" i="1" dirty="0">
                <a:solidFill>
                  <a:srgbClr val="FF0000"/>
                </a:solidFill>
                <a:effectLst>
                  <a:outerShdw blurRad="38100" dist="38100" dir="2700000" algn="tl">
                    <a:srgbClr val="C0C0C0"/>
                  </a:outerShdw>
                </a:effectLst>
                <a:latin typeface="Garamond" pitchFamily="18" charset="0"/>
              </a:rPr>
              <a:t>GRAZIE</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5357813"/>
          </a:xfrm>
          <a:prstGeom prst="rect">
            <a:avLst/>
          </a:prstGeom>
        </p:spPr>
      </p:pic>
      <p:grpSp>
        <p:nvGrpSpPr>
          <p:cNvPr id="5" name="Gruppo 7"/>
          <p:cNvGrpSpPr/>
          <p:nvPr/>
        </p:nvGrpSpPr>
        <p:grpSpPr>
          <a:xfrm>
            <a:off x="1647061" y="5914805"/>
            <a:ext cx="1789614" cy="787443"/>
            <a:chOff x="35496" y="5805264"/>
            <a:chExt cx="2160240" cy="980728"/>
          </a:xfrm>
        </p:grpSpPr>
        <p:pic>
          <p:nvPicPr>
            <p:cNvPr id="6" name="Picture 4" descr="http://digitalforensics.dia.unisa.it/images/logoUnisa.gif"/>
            <p:cNvPicPr>
              <a:picLocks noChangeAspect="1" noChangeArrowheads="1"/>
            </p:cNvPicPr>
            <p:nvPr/>
          </p:nvPicPr>
          <p:blipFill>
            <a:blip r:embed="rId3" cstate="print"/>
            <a:srcRect/>
            <a:stretch>
              <a:fillRect/>
            </a:stretch>
          </p:blipFill>
          <p:spPr bwMode="auto">
            <a:xfrm>
              <a:off x="35496" y="5805264"/>
              <a:ext cx="980727" cy="980728"/>
            </a:xfrm>
            <a:prstGeom prst="rect">
              <a:avLst/>
            </a:prstGeom>
            <a:noFill/>
          </p:spPr>
        </p:pic>
        <p:pic>
          <p:nvPicPr>
            <p:cNvPr id="7" name="Picture 6" descr="C:\Users\pcrep1422\Desktop\marco\Logo_\20150212_110644 - Copia (2).jpg"/>
            <p:cNvPicPr>
              <a:picLocks noChangeAspect="1" noChangeArrowheads="1"/>
            </p:cNvPicPr>
            <p:nvPr/>
          </p:nvPicPr>
          <p:blipFill>
            <a:blip r:embed="rId4" cstate="print"/>
            <a:srcRect l="4320" r="17921"/>
            <a:stretch>
              <a:fillRect/>
            </a:stretch>
          </p:blipFill>
          <p:spPr bwMode="auto">
            <a:xfrm>
              <a:off x="1259632" y="5864275"/>
              <a:ext cx="936104" cy="877093"/>
            </a:xfrm>
            <a:prstGeom prst="rect">
              <a:avLst/>
            </a:prstGeom>
            <a:noFill/>
            <a:ln w="9525">
              <a:noFill/>
              <a:miter lim="800000"/>
              <a:headEnd/>
              <a:tailEnd/>
            </a:ln>
          </p:spPr>
        </p:pic>
      </p:grpSp>
      <p:sp>
        <p:nvSpPr>
          <p:cNvPr id="3" name="CasellaDiTesto 2"/>
          <p:cNvSpPr txBox="1"/>
          <p:nvPr/>
        </p:nvSpPr>
        <p:spPr>
          <a:xfrm>
            <a:off x="4231106" y="5807243"/>
            <a:ext cx="3729789" cy="646331"/>
          </a:xfrm>
          <a:prstGeom prst="rect">
            <a:avLst/>
          </a:prstGeom>
          <a:noFill/>
        </p:spPr>
        <p:txBody>
          <a:bodyPr wrap="square" rtlCol="0">
            <a:spAutoFit/>
          </a:bodyPr>
          <a:lstStyle/>
          <a:p>
            <a:pPr algn="ctr" defTabSz="457200"/>
            <a:r>
              <a:rPr lang="it-IT" sz="3600" dirty="0" err="1">
                <a:solidFill>
                  <a:prstClr val="black"/>
                </a:solidFill>
              </a:rPr>
              <a:t>CardioUnisa</a:t>
            </a:r>
            <a:r>
              <a:rPr lang="it-IT" sz="3600" dirty="0">
                <a:solidFill>
                  <a:prstClr val="black"/>
                </a:solidFill>
              </a:rPr>
              <a:t> 2017</a:t>
            </a:r>
          </a:p>
        </p:txBody>
      </p:sp>
    </p:spTree>
    <p:extLst>
      <p:ext uri="{BB962C8B-B14F-4D97-AF65-F5344CB8AC3E}">
        <p14:creationId xmlns:p14="http://schemas.microsoft.com/office/powerpoint/2010/main" val="39073078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64569" y="2582780"/>
            <a:ext cx="6316578" cy="1107996"/>
          </a:xfrm>
          <a:prstGeom prst="rect">
            <a:avLst/>
          </a:prstGeom>
          <a:noFill/>
        </p:spPr>
        <p:txBody>
          <a:bodyPr wrap="square" rtlCol="0">
            <a:spAutoFit/>
          </a:bodyPr>
          <a:lstStyle/>
          <a:p>
            <a:r>
              <a:rPr lang="it-IT" sz="6600" dirty="0" smtClean="0"/>
              <a:t>Back up </a:t>
            </a:r>
            <a:r>
              <a:rPr lang="it-IT" sz="6600" dirty="0" err="1" smtClean="0"/>
              <a:t>Slides</a:t>
            </a:r>
            <a:endParaRPr lang="it-IT" sz="6600" dirty="0"/>
          </a:p>
        </p:txBody>
      </p:sp>
    </p:spTree>
    <p:extLst>
      <p:ext uri="{BB962C8B-B14F-4D97-AF65-F5344CB8AC3E}">
        <p14:creationId xmlns:p14="http://schemas.microsoft.com/office/powerpoint/2010/main" val="10460112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703513" y="1599920"/>
            <a:ext cx="8574652" cy="587919"/>
          </a:xfrm>
          <a:prstGeom prst="rect">
            <a:avLst/>
          </a:prstGeom>
          <a:solidFill>
            <a:schemeClr val="bg1"/>
          </a:solid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a:solidFill>
                  <a:prstClr val="black"/>
                </a:solidFill>
                <a:latin typeface="Arial" charset="0"/>
                <a:ea typeface="msgothic" charset="0"/>
                <a:cs typeface="msgothic" charset="0"/>
              </a:rPr>
              <a:t>Fig. 1: Kaplan–Meier curves, adjusted for age and sex, for study participants (n) over the medium term (5–6 years), according to their scores on the CSHA Clinical Frailty Scale. </a:t>
            </a:r>
          </a:p>
        </p:txBody>
      </p:sp>
      <p:pic>
        <p:nvPicPr>
          <p:cNvPr id="3075" name="Picture 3"/>
          <p:cNvPicPr>
            <a:picLocks noChangeAspect="1" noChangeArrowheads="1"/>
          </p:cNvPicPr>
          <p:nvPr/>
        </p:nvPicPr>
        <p:blipFill>
          <a:blip r:embed="rId3" cstate="print"/>
          <a:srcRect/>
          <a:stretch>
            <a:fillRect/>
          </a:stretch>
        </p:blipFill>
        <p:spPr bwMode="auto">
          <a:xfrm>
            <a:off x="6553223" y="2318487"/>
            <a:ext cx="3919050" cy="3919461"/>
          </a:xfrm>
          <a:prstGeom prst="rect">
            <a:avLst/>
          </a:prstGeom>
          <a:noFill/>
          <a:ln w="9525">
            <a:noFill/>
            <a:round/>
            <a:headEnd/>
            <a:tailEnd/>
          </a:ln>
          <a:effectLst/>
        </p:spPr>
      </p:pic>
      <p:sp>
        <p:nvSpPr>
          <p:cNvPr id="3076" name="Text Box 4"/>
          <p:cNvSpPr txBox="1">
            <a:spLocks noChangeArrowheads="1"/>
          </p:cNvSpPr>
          <p:nvPr/>
        </p:nvSpPr>
        <p:spPr bwMode="auto">
          <a:xfrm>
            <a:off x="7176120" y="6165304"/>
            <a:ext cx="504056" cy="288032"/>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a:solidFill>
                  <a:prstClr val="white"/>
                </a:solidFill>
                <a:latin typeface="Arial" charset="0"/>
                <a:ea typeface="msgothic" charset="0"/>
                <a:cs typeface="msgothic" charset="0"/>
              </a:rPr>
              <a:t>Roc</a:t>
            </a:r>
          </a:p>
          <a:p>
            <a:pPr>
              <a:tabLst>
                <a:tab pos="656650" algn="l"/>
                <a:tab pos="1313299" algn="l"/>
                <a:tab pos="1969949" algn="l"/>
                <a:tab pos="2626599" algn="l"/>
                <a:tab pos="3283248" algn="l"/>
              </a:tabLst>
            </a:pPr>
            <a:r>
              <a:rPr lang="en-GB" sz="1100" b="1" dirty="0">
                <a:solidFill>
                  <a:prstClr val="black"/>
                </a:solidFill>
                <a:latin typeface="Arial" charset="0"/>
                <a:ea typeface="msgothic" charset="0"/>
                <a:cs typeface="msgothic" charset="0"/>
              </a:rPr>
              <a:t>Fig.1</a:t>
            </a:r>
            <a:r>
              <a:rPr lang="en-GB" sz="1100" b="1" dirty="0">
                <a:solidFill>
                  <a:prstClr val="white"/>
                </a:solidFill>
                <a:latin typeface="Arial" charset="0"/>
                <a:ea typeface="msgothic" charset="0"/>
                <a:cs typeface="msgothic" charset="0"/>
              </a:rPr>
              <a:t>l. CMAJ 2005;173:489-495</a:t>
            </a:r>
          </a:p>
        </p:txBody>
      </p:sp>
      <p:sp>
        <p:nvSpPr>
          <p:cNvPr id="7" name="Rettangolo 6"/>
          <p:cNvSpPr/>
          <p:nvPr/>
        </p:nvSpPr>
        <p:spPr>
          <a:xfrm>
            <a:off x="1524000" y="2"/>
            <a:ext cx="9144000" cy="1591861"/>
          </a:xfrm>
          <a:prstGeom prst="rect">
            <a:avLst/>
          </a:prstGeom>
          <a:solidFill>
            <a:schemeClr val="bg1"/>
          </a:solidFill>
        </p:spPr>
        <p:txBody>
          <a:bodyPr wrap="square" lIns="82945" tIns="41473" rIns="82945" bIns="41473">
            <a:spAutoFit/>
          </a:bodyPr>
          <a:lstStyle/>
          <a:p>
            <a:r>
              <a:rPr lang="it-IT" sz="3300" b="1" dirty="0">
                <a:solidFill>
                  <a:prstClr val="black"/>
                </a:solidFill>
              </a:rPr>
              <a:t>A global </a:t>
            </a:r>
            <a:r>
              <a:rPr lang="it-IT" sz="3300" b="1" dirty="0" err="1">
                <a:solidFill>
                  <a:prstClr val="black"/>
                </a:solidFill>
              </a:rPr>
              <a:t>clinical</a:t>
            </a:r>
            <a:r>
              <a:rPr lang="it-IT" sz="3300" b="1" dirty="0">
                <a:solidFill>
                  <a:prstClr val="black"/>
                </a:solidFill>
              </a:rPr>
              <a:t> </a:t>
            </a:r>
            <a:r>
              <a:rPr lang="it-IT" sz="3300" b="1" dirty="0" err="1">
                <a:solidFill>
                  <a:prstClr val="black"/>
                </a:solidFill>
              </a:rPr>
              <a:t>measure</a:t>
            </a:r>
            <a:r>
              <a:rPr lang="it-IT" sz="3300" b="1" dirty="0">
                <a:solidFill>
                  <a:prstClr val="black"/>
                </a:solidFill>
              </a:rPr>
              <a:t> </a:t>
            </a:r>
            <a:r>
              <a:rPr lang="it-IT" sz="3300" b="1" dirty="0" err="1">
                <a:solidFill>
                  <a:prstClr val="black"/>
                </a:solidFill>
              </a:rPr>
              <a:t>of</a:t>
            </a:r>
            <a:r>
              <a:rPr lang="it-IT" sz="3300" b="1" dirty="0">
                <a:solidFill>
                  <a:prstClr val="black"/>
                </a:solidFill>
              </a:rPr>
              <a:t> fitness and </a:t>
            </a:r>
            <a:r>
              <a:rPr lang="it-IT" sz="3300" b="1" dirty="0" err="1">
                <a:solidFill>
                  <a:prstClr val="black"/>
                </a:solidFill>
              </a:rPr>
              <a:t>frailty</a:t>
            </a:r>
            <a:r>
              <a:rPr lang="it-IT" sz="3300" b="1" dirty="0">
                <a:solidFill>
                  <a:prstClr val="black"/>
                </a:solidFill>
              </a:rPr>
              <a:t> in   </a:t>
            </a:r>
            <a:r>
              <a:rPr lang="it-IT" sz="3300" b="1" dirty="0" err="1">
                <a:solidFill>
                  <a:prstClr val="black"/>
                </a:solidFill>
              </a:rPr>
              <a:t>elderly</a:t>
            </a:r>
            <a:r>
              <a:rPr lang="it-IT" sz="3300" b="1" dirty="0">
                <a:solidFill>
                  <a:prstClr val="black"/>
                </a:solidFill>
              </a:rPr>
              <a:t> people</a:t>
            </a:r>
          </a:p>
          <a:p>
            <a:r>
              <a:rPr lang="it-IT" sz="1500" dirty="0">
                <a:solidFill>
                  <a:prstClr val="black"/>
                </a:solidFill>
              </a:rPr>
              <a:t>Kenneth </a:t>
            </a:r>
            <a:r>
              <a:rPr lang="it-IT" sz="1500" dirty="0" err="1">
                <a:solidFill>
                  <a:prstClr val="black"/>
                </a:solidFill>
              </a:rPr>
              <a:t>Rockwood</a:t>
            </a:r>
            <a:r>
              <a:rPr lang="it-IT" sz="1500" dirty="0">
                <a:solidFill>
                  <a:prstClr val="black"/>
                </a:solidFill>
              </a:rPr>
              <a:t>, </a:t>
            </a:r>
            <a:r>
              <a:rPr lang="it-IT" sz="1500" dirty="0" err="1">
                <a:solidFill>
                  <a:prstClr val="black"/>
                </a:solidFill>
              </a:rPr>
              <a:t>Xiaowei</a:t>
            </a:r>
            <a:r>
              <a:rPr lang="it-IT" sz="1500" dirty="0">
                <a:solidFill>
                  <a:prstClr val="black"/>
                </a:solidFill>
              </a:rPr>
              <a:t> </a:t>
            </a:r>
            <a:r>
              <a:rPr lang="it-IT" sz="1500" dirty="0" err="1">
                <a:solidFill>
                  <a:prstClr val="black"/>
                </a:solidFill>
              </a:rPr>
              <a:t>Song</a:t>
            </a:r>
            <a:r>
              <a:rPr lang="it-IT" sz="1500" dirty="0">
                <a:solidFill>
                  <a:prstClr val="black"/>
                </a:solidFill>
              </a:rPr>
              <a:t>, Chris </a:t>
            </a:r>
            <a:r>
              <a:rPr lang="it-IT" sz="1500" dirty="0" err="1">
                <a:solidFill>
                  <a:prstClr val="black"/>
                </a:solidFill>
              </a:rPr>
              <a:t>MacKnight</a:t>
            </a:r>
            <a:r>
              <a:rPr lang="it-IT" sz="1500" dirty="0">
                <a:solidFill>
                  <a:prstClr val="black"/>
                </a:solidFill>
              </a:rPr>
              <a:t>, Howard Bergman, David B. </a:t>
            </a:r>
            <a:r>
              <a:rPr lang="it-IT" sz="1500" dirty="0" err="1">
                <a:solidFill>
                  <a:prstClr val="black"/>
                </a:solidFill>
              </a:rPr>
              <a:t>Hogan</a:t>
            </a:r>
            <a:r>
              <a:rPr lang="it-IT" sz="1500" dirty="0">
                <a:solidFill>
                  <a:prstClr val="black"/>
                </a:solidFill>
              </a:rPr>
              <a:t>, </a:t>
            </a:r>
            <a:r>
              <a:rPr lang="it-IT" sz="1500" dirty="0" err="1">
                <a:solidFill>
                  <a:prstClr val="black"/>
                </a:solidFill>
              </a:rPr>
              <a:t>Ian</a:t>
            </a:r>
            <a:r>
              <a:rPr lang="it-IT" sz="1500" dirty="0">
                <a:solidFill>
                  <a:prstClr val="black"/>
                </a:solidFill>
              </a:rPr>
              <a:t> </a:t>
            </a:r>
            <a:r>
              <a:rPr lang="it-IT" sz="1500" dirty="0" err="1">
                <a:solidFill>
                  <a:prstClr val="black"/>
                </a:solidFill>
              </a:rPr>
              <a:t>McDowell</a:t>
            </a:r>
            <a:r>
              <a:rPr lang="it-IT" sz="1500" dirty="0">
                <a:solidFill>
                  <a:prstClr val="black"/>
                </a:solidFill>
              </a:rPr>
              <a:t>, Arnold </a:t>
            </a:r>
            <a:r>
              <a:rPr lang="it-IT" sz="1500" dirty="0" err="1">
                <a:solidFill>
                  <a:prstClr val="black"/>
                </a:solidFill>
              </a:rPr>
              <a:t>Mitnitski</a:t>
            </a:r>
            <a:endParaRPr lang="it-IT" sz="1500" dirty="0">
              <a:solidFill>
                <a:prstClr val="black"/>
              </a:solidFill>
            </a:endParaRPr>
          </a:p>
        </p:txBody>
      </p:sp>
      <p:pic>
        <p:nvPicPr>
          <p:cNvPr id="3080" name="Picture 8" descr="http://nephron.com/images/table1Charlson_RPA.jpg"/>
          <p:cNvPicPr>
            <a:picLocks noChangeAspect="1" noChangeArrowheads="1"/>
          </p:cNvPicPr>
          <p:nvPr/>
        </p:nvPicPr>
        <p:blipFill>
          <a:blip r:embed="rId4" cstate="print"/>
          <a:srcRect/>
          <a:stretch>
            <a:fillRect/>
          </a:stretch>
        </p:blipFill>
        <p:spPr bwMode="auto">
          <a:xfrm>
            <a:off x="1524001" y="2318486"/>
            <a:ext cx="4637317" cy="3881838"/>
          </a:xfrm>
          <a:prstGeom prst="rect">
            <a:avLst/>
          </a:prstGeom>
          <a:noFill/>
        </p:spPr>
      </p:pic>
      <p:sp>
        <p:nvSpPr>
          <p:cNvPr id="12" name="CasellaDiTesto 11"/>
          <p:cNvSpPr txBox="1"/>
          <p:nvPr/>
        </p:nvSpPr>
        <p:spPr>
          <a:xfrm>
            <a:off x="3215680" y="6550224"/>
            <a:ext cx="3456384" cy="307777"/>
          </a:xfrm>
          <a:prstGeom prst="rect">
            <a:avLst/>
          </a:prstGeom>
          <a:noFill/>
        </p:spPr>
        <p:txBody>
          <a:bodyPr wrap="square" rtlCol="0">
            <a:spAutoFit/>
          </a:bodyPr>
          <a:lstStyle/>
          <a:p>
            <a:r>
              <a:rPr lang="it-IT" sz="1400" b="1" dirty="0">
                <a:solidFill>
                  <a:prstClr val="black"/>
                </a:solidFill>
              </a:rPr>
              <a:t>(</a:t>
            </a:r>
            <a:r>
              <a:rPr lang="it-IT" sz="1400" b="1" dirty="0" err="1">
                <a:solidFill>
                  <a:prstClr val="black"/>
                </a:solidFill>
              </a:rPr>
              <a:t>CMAJ-August</a:t>
            </a:r>
            <a:r>
              <a:rPr lang="it-IT" sz="1400" b="1" dirty="0">
                <a:solidFill>
                  <a:prstClr val="black"/>
                </a:solidFill>
              </a:rPr>
              <a:t> 30,2005 )</a:t>
            </a:r>
          </a:p>
        </p:txBody>
      </p:sp>
    </p:spTree>
    <p:extLst>
      <p:ext uri="{BB962C8B-B14F-4D97-AF65-F5344CB8AC3E}">
        <p14:creationId xmlns:p14="http://schemas.microsoft.com/office/powerpoint/2010/main" val="15383920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981200" y="188640"/>
            <a:ext cx="8229600" cy="1228998"/>
          </a:xfrm>
        </p:spPr>
        <p:txBody>
          <a:bodyPr>
            <a:normAutofit fontScale="90000"/>
          </a:bodyPr>
          <a:lstStyle/>
          <a:p>
            <a:r>
              <a:rPr lang="it-IT" sz="5300" dirty="0">
                <a:solidFill>
                  <a:srgbClr val="FFC000"/>
                </a:solidFill>
              </a:rPr>
              <a:t>Ma esiste anziano e anziano!</a:t>
            </a:r>
            <a:r>
              <a:rPr lang="it-IT" dirty="0" smtClean="0"/>
              <a:t/>
            </a:r>
            <a:br>
              <a:rPr lang="it-IT" dirty="0" smtClean="0"/>
            </a:br>
            <a:endParaRPr lang="it-IT" dirty="0"/>
          </a:p>
        </p:txBody>
      </p:sp>
      <p:pic>
        <p:nvPicPr>
          <p:cNvPr id="111617" name="Picture 1" descr="C:\Users\Utente\Desktop\anziano.jpg"/>
          <p:cNvPicPr>
            <a:picLocks noGrp="1" noChangeAspect="1" noChangeArrowheads="1"/>
          </p:cNvPicPr>
          <p:nvPr>
            <p:ph idx="1"/>
          </p:nvPr>
        </p:nvPicPr>
        <p:blipFill>
          <a:blip r:embed="rId3" cstate="print"/>
          <a:srcRect/>
          <a:stretch>
            <a:fillRect/>
          </a:stretch>
        </p:blipFill>
        <p:spPr bwMode="auto">
          <a:xfrm>
            <a:off x="6312024" y="1772817"/>
            <a:ext cx="4355976" cy="4143003"/>
          </a:xfrm>
          <a:prstGeom prst="rect">
            <a:avLst/>
          </a:prstGeom>
          <a:noFill/>
        </p:spPr>
      </p:pic>
      <p:pic>
        <p:nvPicPr>
          <p:cNvPr id="111618" name="Picture 2" descr="C:\Users\Utente\Desktop\anziano-esercizi.jpg"/>
          <p:cNvPicPr>
            <a:picLocks noChangeAspect="1" noChangeArrowheads="1"/>
          </p:cNvPicPr>
          <p:nvPr/>
        </p:nvPicPr>
        <p:blipFill>
          <a:blip r:embed="rId4" cstate="print"/>
          <a:srcRect/>
          <a:stretch>
            <a:fillRect/>
          </a:stretch>
        </p:blipFill>
        <p:spPr bwMode="auto">
          <a:xfrm>
            <a:off x="1524000" y="1772816"/>
            <a:ext cx="4716016" cy="4104456"/>
          </a:xfrm>
          <a:prstGeom prst="rect">
            <a:avLst/>
          </a:prstGeom>
          <a:noFill/>
        </p:spPr>
      </p:pic>
    </p:spTree>
    <p:extLst>
      <p:ext uri="{BB962C8B-B14F-4D97-AF65-F5344CB8AC3E}">
        <p14:creationId xmlns:p14="http://schemas.microsoft.com/office/powerpoint/2010/main" val="232808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additive="base">
                                        <p:cTn id="7" dur="1000" fill="hold"/>
                                        <p:tgtEl>
                                          <p:spTgt spid="111618"/>
                                        </p:tgtEl>
                                        <p:attrNameLst>
                                          <p:attrName>ppt_x</p:attrName>
                                        </p:attrNameLst>
                                      </p:cBhvr>
                                      <p:tavLst>
                                        <p:tav tm="0">
                                          <p:val>
                                            <p:strVal val="0-#ppt_w/2"/>
                                          </p:val>
                                        </p:tav>
                                        <p:tav tm="100000">
                                          <p:val>
                                            <p:strVal val="#ppt_x"/>
                                          </p:val>
                                        </p:tav>
                                      </p:tavLst>
                                    </p:anim>
                                    <p:anim calcmode="lin" valueType="num">
                                      <p:cBhvr additive="base">
                                        <p:cTn id="8" dur="1000" fill="hold"/>
                                        <p:tgtEl>
                                          <p:spTgt spid="1116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1617"/>
                                        </p:tgtEl>
                                        <p:attrNameLst>
                                          <p:attrName>style.visibility</p:attrName>
                                        </p:attrNameLst>
                                      </p:cBhvr>
                                      <p:to>
                                        <p:strVal val="visible"/>
                                      </p:to>
                                    </p:set>
                                    <p:anim calcmode="lin" valueType="num">
                                      <p:cBhvr additive="base">
                                        <p:cTn id="13" dur="1000" fill="hold"/>
                                        <p:tgtEl>
                                          <p:spTgt spid="111617"/>
                                        </p:tgtEl>
                                        <p:attrNameLst>
                                          <p:attrName>ppt_x</p:attrName>
                                        </p:attrNameLst>
                                      </p:cBhvr>
                                      <p:tavLst>
                                        <p:tav tm="0">
                                          <p:val>
                                            <p:strVal val="1+#ppt_w/2"/>
                                          </p:val>
                                        </p:tav>
                                        <p:tav tm="100000">
                                          <p:val>
                                            <p:strVal val="#ppt_x"/>
                                          </p:val>
                                        </p:tav>
                                      </p:tavLst>
                                    </p:anim>
                                    <p:anim calcmode="lin" valueType="num">
                                      <p:cBhvr additive="base">
                                        <p:cTn id="14" dur="1000" fill="hold"/>
                                        <p:tgtEl>
                                          <p:spTgt spid="1116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1262743" y="624022"/>
            <a:ext cx="8926438" cy="5293065"/>
          </a:xfrm>
          <a:prstGeom prst="rect">
            <a:avLst/>
          </a:prstGeom>
        </p:spPr>
      </p:pic>
      <p:sp>
        <p:nvSpPr>
          <p:cNvPr id="3" name="Rettangolo 2"/>
          <p:cNvSpPr/>
          <p:nvPr/>
        </p:nvSpPr>
        <p:spPr>
          <a:xfrm>
            <a:off x="7718503" y="6366585"/>
            <a:ext cx="4118435" cy="253916"/>
          </a:xfrm>
          <a:prstGeom prst="rect">
            <a:avLst/>
          </a:prstGeom>
        </p:spPr>
        <p:txBody>
          <a:bodyPr wrap="none">
            <a:spAutoFit/>
          </a:bodyPr>
          <a:lstStyle/>
          <a:p>
            <a:r>
              <a:rPr lang="en-US" sz="1050" dirty="0" smtClean="0">
                <a:solidFill>
                  <a:prstClr val="black"/>
                </a:solidFill>
                <a:latin typeface="Roboto"/>
              </a:rPr>
              <a:t>De Rosa et al. International </a:t>
            </a:r>
            <a:r>
              <a:rPr lang="en-US" sz="1050" dirty="0">
                <a:solidFill>
                  <a:prstClr val="black"/>
                </a:solidFill>
                <a:latin typeface="Roboto"/>
              </a:rPr>
              <a:t>Journal of Cardiology </a:t>
            </a:r>
            <a:r>
              <a:rPr lang="en-US" sz="1050" dirty="0" smtClean="0">
                <a:solidFill>
                  <a:prstClr val="black"/>
                </a:solidFill>
                <a:latin typeface="Roboto"/>
              </a:rPr>
              <a:t>2018;259:20-25</a:t>
            </a:r>
            <a:endParaRPr lang="it-IT" sz="1050" dirty="0">
              <a:solidFill>
                <a:prstClr val="black"/>
              </a:solidFill>
            </a:endParaRPr>
          </a:p>
        </p:txBody>
      </p:sp>
    </p:spTree>
    <p:extLst>
      <p:ext uri="{BB962C8B-B14F-4D97-AF65-F5344CB8AC3E}">
        <p14:creationId xmlns:p14="http://schemas.microsoft.com/office/powerpoint/2010/main" val="10075730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050654" y="1365954"/>
            <a:ext cx="4579086" cy="4730045"/>
          </a:xfrm>
          <a:prstGeom prst="rect">
            <a:avLst/>
          </a:prstGeom>
        </p:spPr>
      </p:pic>
      <p:pic>
        <p:nvPicPr>
          <p:cNvPr id="5" name="Immagine 4"/>
          <p:cNvPicPr>
            <a:picLocks noChangeAspect="1"/>
          </p:cNvPicPr>
          <p:nvPr/>
        </p:nvPicPr>
        <p:blipFill>
          <a:blip r:embed="rId3"/>
          <a:stretch>
            <a:fillRect/>
          </a:stretch>
        </p:blipFill>
        <p:spPr>
          <a:xfrm>
            <a:off x="2863962" y="260619"/>
            <a:ext cx="5877053" cy="963251"/>
          </a:xfrm>
          <a:prstGeom prst="rect">
            <a:avLst/>
          </a:prstGeom>
        </p:spPr>
      </p:pic>
      <p:pic>
        <p:nvPicPr>
          <p:cNvPr id="6" name="Immagine 5"/>
          <p:cNvPicPr>
            <a:picLocks noChangeAspect="1"/>
          </p:cNvPicPr>
          <p:nvPr/>
        </p:nvPicPr>
        <p:blipFill>
          <a:blip r:embed="rId4"/>
          <a:stretch>
            <a:fillRect/>
          </a:stretch>
        </p:blipFill>
        <p:spPr>
          <a:xfrm>
            <a:off x="6502292" y="1223870"/>
            <a:ext cx="5102794" cy="5450296"/>
          </a:xfrm>
          <a:prstGeom prst="rect">
            <a:avLst/>
          </a:prstGeom>
        </p:spPr>
      </p:pic>
    </p:spTree>
    <p:extLst>
      <p:ext uri="{BB962C8B-B14F-4D97-AF65-F5344CB8AC3E}">
        <p14:creationId xmlns:p14="http://schemas.microsoft.com/office/powerpoint/2010/main" val="24618161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524001" y="1556792"/>
            <a:ext cx="4283967" cy="4032448"/>
          </a:xfrm>
          <a:prstGeom prst="rect">
            <a:avLst/>
          </a:prstGeom>
          <a:noFill/>
          <a:ln w="9525">
            <a:noFill/>
            <a:miter lim="800000"/>
            <a:headEnd/>
            <a:tailEnd/>
          </a:ln>
        </p:spPr>
      </p:pic>
      <p:sp>
        <p:nvSpPr>
          <p:cNvPr id="5" name="Rettangolo 4"/>
          <p:cNvSpPr/>
          <p:nvPr/>
        </p:nvSpPr>
        <p:spPr>
          <a:xfrm>
            <a:off x="1703512" y="260648"/>
            <a:ext cx="8496944" cy="523220"/>
          </a:xfrm>
          <a:prstGeom prst="rect">
            <a:avLst/>
          </a:prstGeom>
          <a:solidFill>
            <a:sysClr val="window" lastClr="FFFFFF"/>
          </a:solidFill>
        </p:spPr>
        <p:txBody>
          <a:bodyPr wrap="square">
            <a:spAutoFit/>
          </a:bodyPr>
          <a:lstStyle/>
          <a:p>
            <a:pPr>
              <a:defRPr/>
            </a:pPr>
            <a:r>
              <a:rPr lang="en-US" sz="2800" b="1" kern="0" dirty="0">
                <a:solidFill>
                  <a:prstClr val="black"/>
                </a:solidFill>
              </a:rPr>
              <a:t>Role of Frailty in Patients With Cardiovascular Disease</a:t>
            </a:r>
            <a:endParaRPr lang="it-IT" sz="2800" kern="0" dirty="0">
              <a:solidFill>
                <a:prstClr val="black"/>
              </a:solidFill>
            </a:endParaRPr>
          </a:p>
        </p:txBody>
      </p:sp>
      <p:sp>
        <p:nvSpPr>
          <p:cNvPr id="6" name="Rettangolo 5"/>
          <p:cNvSpPr/>
          <p:nvPr/>
        </p:nvSpPr>
        <p:spPr>
          <a:xfrm>
            <a:off x="1847528" y="836713"/>
            <a:ext cx="8820472" cy="646331"/>
          </a:xfrm>
          <a:prstGeom prst="rect">
            <a:avLst/>
          </a:prstGeom>
        </p:spPr>
        <p:txBody>
          <a:bodyPr wrap="square">
            <a:spAutoFit/>
          </a:bodyPr>
          <a:lstStyle/>
          <a:p>
            <a:pPr>
              <a:defRPr/>
            </a:pPr>
            <a:r>
              <a:rPr lang="it-IT" kern="0" dirty="0">
                <a:solidFill>
                  <a:prstClr val="white"/>
                </a:solidFill>
              </a:rPr>
              <a:t>Jonathan </a:t>
            </a:r>
            <a:r>
              <a:rPr lang="it-IT" kern="0" dirty="0" err="1">
                <a:solidFill>
                  <a:prstClr val="white"/>
                </a:solidFill>
              </a:rPr>
              <a:t>Afilalo</a:t>
            </a:r>
            <a:r>
              <a:rPr lang="it-IT" kern="0" dirty="0">
                <a:solidFill>
                  <a:prstClr val="white"/>
                </a:solidFill>
              </a:rPr>
              <a:t>, </a:t>
            </a:r>
            <a:r>
              <a:rPr lang="it-IT" kern="0" dirty="0" smtClean="0">
                <a:solidFill>
                  <a:prstClr val="white"/>
                </a:solidFill>
              </a:rPr>
              <a:t>MD, </a:t>
            </a:r>
            <a:r>
              <a:rPr lang="it-IT" kern="0" dirty="0" err="1">
                <a:solidFill>
                  <a:prstClr val="white"/>
                </a:solidFill>
              </a:rPr>
              <a:t>Sathya</a:t>
            </a:r>
            <a:r>
              <a:rPr lang="it-IT" kern="0" dirty="0">
                <a:solidFill>
                  <a:prstClr val="white"/>
                </a:solidFill>
              </a:rPr>
              <a:t> </a:t>
            </a:r>
            <a:r>
              <a:rPr lang="it-IT" kern="0" dirty="0" err="1">
                <a:solidFill>
                  <a:prstClr val="white"/>
                </a:solidFill>
              </a:rPr>
              <a:t>Karunananthan</a:t>
            </a:r>
            <a:r>
              <a:rPr lang="it-IT" kern="0" dirty="0">
                <a:solidFill>
                  <a:prstClr val="white"/>
                </a:solidFill>
              </a:rPr>
              <a:t>, </a:t>
            </a:r>
            <a:r>
              <a:rPr lang="it-IT" kern="0" dirty="0" smtClean="0">
                <a:solidFill>
                  <a:prstClr val="white"/>
                </a:solidFill>
              </a:rPr>
              <a:t>MS, </a:t>
            </a:r>
            <a:r>
              <a:rPr lang="it-IT" kern="0" dirty="0">
                <a:solidFill>
                  <a:prstClr val="white"/>
                </a:solidFill>
              </a:rPr>
              <a:t>Mark J. </a:t>
            </a:r>
            <a:r>
              <a:rPr lang="it-IT" kern="0" dirty="0" err="1">
                <a:solidFill>
                  <a:prstClr val="white"/>
                </a:solidFill>
              </a:rPr>
              <a:t>Eisenberg</a:t>
            </a:r>
            <a:r>
              <a:rPr lang="it-IT" kern="0" dirty="0">
                <a:solidFill>
                  <a:prstClr val="white"/>
                </a:solidFill>
              </a:rPr>
              <a:t>, MD, </a:t>
            </a:r>
            <a:r>
              <a:rPr lang="it-IT" kern="0" dirty="0" smtClean="0">
                <a:solidFill>
                  <a:prstClr val="white"/>
                </a:solidFill>
              </a:rPr>
              <a:t>MPH,</a:t>
            </a:r>
            <a:endParaRPr lang="it-IT" kern="0" dirty="0">
              <a:solidFill>
                <a:prstClr val="white"/>
              </a:solidFill>
            </a:endParaRPr>
          </a:p>
          <a:p>
            <a:pPr>
              <a:defRPr/>
            </a:pPr>
            <a:r>
              <a:rPr lang="it-IT" kern="0" dirty="0">
                <a:solidFill>
                  <a:prstClr val="white"/>
                </a:solidFill>
              </a:rPr>
              <a:t>Karen P. Alexander, </a:t>
            </a:r>
            <a:r>
              <a:rPr lang="it-IT" kern="0" dirty="0" err="1" smtClean="0">
                <a:solidFill>
                  <a:prstClr val="white"/>
                </a:solidFill>
              </a:rPr>
              <a:t>MD</a:t>
            </a:r>
            <a:r>
              <a:rPr lang="it-IT" kern="0" dirty="0" smtClean="0">
                <a:solidFill>
                  <a:prstClr val="white"/>
                </a:solidFill>
              </a:rPr>
              <a:t>, </a:t>
            </a:r>
            <a:r>
              <a:rPr lang="it-IT" kern="0" dirty="0">
                <a:solidFill>
                  <a:prstClr val="white"/>
                </a:solidFill>
              </a:rPr>
              <a:t>and Howard Bergman, </a:t>
            </a:r>
            <a:r>
              <a:rPr lang="it-IT" kern="0" dirty="0" smtClean="0">
                <a:solidFill>
                  <a:prstClr val="white"/>
                </a:solidFill>
              </a:rPr>
              <a:t>MD.</a:t>
            </a:r>
            <a:endParaRPr lang="it-IT" kern="0" dirty="0">
              <a:solidFill>
                <a:prstClr val="white"/>
              </a:solidFill>
            </a:endParaRPr>
          </a:p>
        </p:txBody>
      </p:sp>
      <p:pic>
        <p:nvPicPr>
          <p:cNvPr id="7" name="Picture 2"/>
          <p:cNvPicPr>
            <a:picLocks noChangeAspect="1" noChangeArrowheads="1"/>
          </p:cNvPicPr>
          <p:nvPr/>
        </p:nvPicPr>
        <p:blipFill>
          <a:blip r:embed="rId4" cstate="print"/>
          <a:srcRect/>
          <a:stretch>
            <a:fillRect/>
          </a:stretch>
        </p:blipFill>
        <p:spPr bwMode="auto">
          <a:xfrm>
            <a:off x="5951984" y="1556793"/>
            <a:ext cx="4716016" cy="4032448"/>
          </a:xfrm>
          <a:prstGeom prst="rect">
            <a:avLst/>
          </a:prstGeom>
          <a:noFill/>
          <a:ln w="9525">
            <a:noFill/>
            <a:miter lim="800000"/>
            <a:headEnd/>
            <a:tailEnd/>
          </a:ln>
        </p:spPr>
      </p:pic>
      <p:sp>
        <p:nvSpPr>
          <p:cNvPr id="8" name="Rettangolo 7"/>
          <p:cNvSpPr/>
          <p:nvPr/>
        </p:nvSpPr>
        <p:spPr>
          <a:xfrm>
            <a:off x="6096000" y="5733257"/>
            <a:ext cx="4572000" cy="830997"/>
          </a:xfrm>
          <a:prstGeom prst="rect">
            <a:avLst/>
          </a:prstGeom>
          <a:solidFill>
            <a:sysClr val="window" lastClr="FFFFFF"/>
          </a:solidFill>
        </p:spPr>
        <p:txBody>
          <a:bodyPr wrap="square">
            <a:spAutoFit/>
          </a:bodyPr>
          <a:lstStyle/>
          <a:p>
            <a:pPr>
              <a:defRPr/>
            </a:pPr>
            <a:r>
              <a:rPr lang="en-US" sz="1200" kern="0" dirty="0">
                <a:solidFill>
                  <a:prstClr val="black"/>
                </a:solidFill>
              </a:rPr>
              <a:t>Prevalence of cardiovascular disease stratified by frailty status.</a:t>
            </a:r>
          </a:p>
          <a:p>
            <a:pPr>
              <a:defRPr/>
            </a:pPr>
            <a:r>
              <a:rPr lang="en-US" sz="1200" kern="0" dirty="0">
                <a:solidFill>
                  <a:prstClr val="black"/>
                </a:solidFill>
              </a:rPr>
              <a:t>Depicted studies used the same definition of frailty, based on Fried’s</a:t>
            </a:r>
          </a:p>
          <a:p>
            <a:pPr>
              <a:defRPr/>
            </a:pPr>
            <a:r>
              <a:rPr lang="en-US" sz="1200" kern="0" dirty="0">
                <a:solidFill>
                  <a:prstClr val="black"/>
                </a:solidFill>
              </a:rPr>
              <a:t>criteria, with 3 of 5 criteria required for a diagnosis of frailty and 1 or 2 </a:t>
            </a:r>
            <a:r>
              <a:rPr lang="en-US" sz="1200" kern="0" dirty="0" smtClean="0">
                <a:solidFill>
                  <a:prstClr val="black"/>
                </a:solidFill>
              </a:rPr>
              <a:t>of 5 </a:t>
            </a:r>
            <a:r>
              <a:rPr lang="en-US" sz="1200" kern="0" dirty="0">
                <a:solidFill>
                  <a:prstClr val="black"/>
                </a:solidFill>
              </a:rPr>
              <a:t>criteria for a diagnosis of </a:t>
            </a:r>
            <a:r>
              <a:rPr lang="en-US" sz="1200" kern="0" dirty="0" err="1">
                <a:solidFill>
                  <a:prstClr val="black"/>
                </a:solidFill>
              </a:rPr>
              <a:t>prefrailty</a:t>
            </a:r>
            <a:r>
              <a:rPr lang="en-US" sz="1200" kern="0" dirty="0">
                <a:solidFill>
                  <a:prstClr val="black"/>
                </a:solidFill>
              </a:rPr>
              <a:t>. CAD  coronary artery </a:t>
            </a:r>
            <a:r>
              <a:rPr lang="en-US" sz="1200" kern="0" dirty="0" smtClean="0">
                <a:solidFill>
                  <a:prstClr val="black"/>
                </a:solidFill>
              </a:rPr>
              <a:t>disease.</a:t>
            </a:r>
            <a:endParaRPr lang="it-IT" sz="1200" kern="0" dirty="0">
              <a:solidFill>
                <a:prstClr val="black"/>
              </a:solidFill>
            </a:endParaRPr>
          </a:p>
        </p:txBody>
      </p:sp>
      <p:sp>
        <p:nvSpPr>
          <p:cNvPr id="9" name="Rettangolo 8"/>
          <p:cNvSpPr/>
          <p:nvPr/>
        </p:nvSpPr>
        <p:spPr>
          <a:xfrm>
            <a:off x="1524000" y="5733257"/>
            <a:ext cx="4283968" cy="646331"/>
          </a:xfrm>
          <a:prstGeom prst="rect">
            <a:avLst/>
          </a:prstGeom>
          <a:solidFill>
            <a:sysClr val="window" lastClr="FFFFFF"/>
          </a:solidFill>
          <a:ln>
            <a:solidFill>
              <a:sysClr val="windowText" lastClr="000000"/>
            </a:solidFill>
          </a:ln>
        </p:spPr>
        <p:txBody>
          <a:bodyPr wrap="square">
            <a:spAutoFit/>
          </a:bodyPr>
          <a:lstStyle/>
          <a:p>
            <a:pPr>
              <a:defRPr/>
            </a:pPr>
            <a:r>
              <a:rPr lang="en-US" sz="1200" kern="0" dirty="0">
                <a:solidFill>
                  <a:prstClr val="black"/>
                </a:solidFill>
              </a:rPr>
              <a:t>Overlap between frailty, co-morbidity, and disability. ADL </a:t>
            </a:r>
          </a:p>
          <a:p>
            <a:pPr>
              <a:defRPr/>
            </a:pPr>
            <a:r>
              <a:rPr lang="en-US" sz="1200" kern="0" dirty="0">
                <a:solidFill>
                  <a:prstClr val="black"/>
                </a:solidFill>
              </a:rPr>
              <a:t>activities of daily living (basic self-care tasks); IADL  instrumental </a:t>
            </a:r>
            <a:r>
              <a:rPr lang="en-US" sz="1200" kern="0" dirty="0" smtClean="0">
                <a:solidFill>
                  <a:prstClr val="black"/>
                </a:solidFill>
              </a:rPr>
              <a:t>ADL </a:t>
            </a:r>
            <a:r>
              <a:rPr lang="it-IT" sz="1200" kern="0" dirty="0" smtClean="0">
                <a:solidFill>
                  <a:prstClr val="black"/>
                </a:solidFill>
              </a:rPr>
              <a:t>(</a:t>
            </a:r>
            <a:r>
              <a:rPr lang="it-IT" sz="1200" kern="0" dirty="0" err="1" smtClean="0">
                <a:solidFill>
                  <a:prstClr val="black"/>
                </a:solidFill>
              </a:rPr>
              <a:t>household</a:t>
            </a:r>
            <a:r>
              <a:rPr lang="it-IT" sz="1200" kern="0" dirty="0" smtClean="0">
                <a:solidFill>
                  <a:prstClr val="black"/>
                </a:solidFill>
              </a:rPr>
              <a:t> </a:t>
            </a:r>
            <a:r>
              <a:rPr lang="it-IT" sz="1200" kern="0" dirty="0">
                <a:solidFill>
                  <a:prstClr val="black"/>
                </a:solidFill>
              </a:rPr>
              <a:t>management </a:t>
            </a:r>
            <a:r>
              <a:rPr lang="it-IT" sz="1200" kern="0" dirty="0" err="1">
                <a:solidFill>
                  <a:prstClr val="black"/>
                </a:solidFill>
              </a:rPr>
              <a:t>tasks</a:t>
            </a:r>
            <a:r>
              <a:rPr lang="it-IT" sz="1200" kern="0" dirty="0" smtClean="0">
                <a:solidFill>
                  <a:prstClr val="black"/>
                </a:solidFill>
              </a:rPr>
              <a:t>). </a:t>
            </a:r>
            <a:endParaRPr lang="it-IT" sz="1200" kern="0" dirty="0">
              <a:solidFill>
                <a:prstClr val="black"/>
              </a:solidFill>
            </a:endParaRPr>
          </a:p>
        </p:txBody>
      </p:sp>
      <p:sp>
        <p:nvSpPr>
          <p:cNvPr id="10" name="CasellaDiTesto 9"/>
          <p:cNvSpPr txBox="1"/>
          <p:nvPr/>
        </p:nvSpPr>
        <p:spPr>
          <a:xfrm>
            <a:off x="6816080" y="6550224"/>
            <a:ext cx="3672408" cy="307777"/>
          </a:xfrm>
          <a:prstGeom prst="rect">
            <a:avLst/>
          </a:prstGeom>
          <a:noFill/>
        </p:spPr>
        <p:txBody>
          <a:bodyPr wrap="square" rtlCol="0">
            <a:spAutoFit/>
          </a:bodyPr>
          <a:lstStyle/>
          <a:p>
            <a:pPr>
              <a:defRPr/>
            </a:pPr>
            <a:r>
              <a:rPr lang="en-US" sz="1400" b="1" kern="0" dirty="0" smtClean="0">
                <a:solidFill>
                  <a:prstClr val="white"/>
                </a:solidFill>
              </a:rPr>
              <a:t>(Am J </a:t>
            </a:r>
            <a:r>
              <a:rPr lang="en-US" sz="1400" b="1" kern="0" dirty="0" err="1" smtClean="0">
                <a:solidFill>
                  <a:prstClr val="white"/>
                </a:solidFill>
              </a:rPr>
              <a:t>Cardiol</a:t>
            </a:r>
            <a:r>
              <a:rPr lang="en-US" sz="1400" b="1" kern="0" dirty="0" smtClean="0">
                <a:solidFill>
                  <a:prstClr val="white"/>
                </a:solidFill>
              </a:rPr>
              <a:t> 2009;103:1616 –1621)</a:t>
            </a:r>
            <a:endParaRPr lang="it-IT" sz="1400" kern="0" dirty="0">
              <a:solidFill>
                <a:prstClr val="white"/>
              </a:solidFill>
            </a:endParaRPr>
          </a:p>
        </p:txBody>
      </p:sp>
    </p:spTree>
    <p:extLst>
      <p:ext uri="{BB962C8B-B14F-4D97-AF65-F5344CB8AC3E}">
        <p14:creationId xmlns:p14="http://schemas.microsoft.com/office/powerpoint/2010/main" val="15591152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0972800" cy="1143000"/>
          </a:xfrm>
        </p:spPr>
        <p:txBody>
          <a:bodyPr/>
          <a:lstStyle/>
          <a:p>
            <a:r>
              <a:rPr lang="it-IT" dirty="0">
                <a:solidFill>
                  <a:srgbClr val="FFC000"/>
                </a:solidFill>
              </a:rPr>
              <a:t>“ ELDERLY BOOM ”</a:t>
            </a:r>
            <a:endParaRPr lang="it-IT" dirty="0"/>
          </a:p>
        </p:txBody>
      </p:sp>
      <p:pic>
        <p:nvPicPr>
          <p:cNvPr id="4" name="Immagine 3"/>
          <p:cNvPicPr>
            <a:picLocks noChangeAspect="1"/>
          </p:cNvPicPr>
          <p:nvPr/>
        </p:nvPicPr>
        <p:blipFill rotWithShape="1">
          <a:blip r:embed="rId2"/>
          <a:srcRect r="3835" b="9000"/>
          <a:stretch/>
        </p:blipFill>
        <p:spPr>
          <a:xfrm>
            <a:off x="1230071" y="1391355"/>
            <a:ext cx="4256329" cy="5192798"/>
          </a:xfrm>
          <a:prstGeom prst="rect">
            <a:avLst/>
          </a:prstGeom>
        </p:spPr>
      </p:pic>
      <p:pic>
        <p:nvPicPr>
          <p:cNvPr id="5" name="Immagine 4"/>
          <p:cNvPicPr>
            <a:picLocks noChangeAspect="1"/>
          </p:cNvPicPr>
          <p:nvPr/>
        </p:nvPicPr>
        <p:blipFill rotWithShape="1">
          <a:blip r:embed="rId3"/>
          <a:srcRect t="1689" b="1786"/>
          <a:stretch/>
        </p:blipFill>
        <p:spPr>
          <a:xfrm>
            <a:off x="6342755" y="1391355"/>
            <a:ext cx="4630045" cy="5192798"/>
          </a:xfrm>
          <a:prstGeom prst="rect">
            <a:avLst/>
          </a:prstGeom>
        </p:spPr>
      </p:pic>
      <p:pic>
        <p:nvPicPr>
          <p:cNvPr id="6" name="Immagine 5"/>
          <p:cNvPicPr>
            <a:picLocks noChangeAspect="1"/>
          </p:cNvPicPr>
          <p:nvPr/>
        </p:nvPicPr>
        <p:blipFill>
          <a:blip r:embed="rId4"/>
          <a:stretch>
            <a:fillRect/>
          </a:stretch>
        </p:blipFill>
        <p:spPr>
          <a:xfrm>
            <a:off x="8305155" y="79904"/>
            <a:ext cx="1063096" cy="1063096"/>
          </a:xfrm>
          <a:prstGeom prst="rect">
            <a:avLst/>
          </a:prstGeom>
        </p:spPr>
      </p:pic>
    </p:spTree>
    <p:extLst>
      <p:ext uri="{BB962C8B-B14F-4D97-AF65-F5344CB8AC3E}">
        <p14:creationId xmlns:p14="http://schemas.microsoft.com/office/powerpoint/2010/main" val="22844405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6139" y="1112838"/>
            <a:ext cx="3468687" cy="505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a:spLocks noChangeArrowheads="1"/>
          </p:cNvSpPr>
          <p:nvPr/>
        </p:nvSpPr>
        <p:spPr bwMode="auto">
          <a:xfrm rot="-5400000">
            <a:off x="3415508" y="3137695"/>
            <a:ext cx="1525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omic Sans MS" panose="030F0702030302020204" pitchFamily="66" charset="0"/>
                <a:ea typeface="ＭＳ Ｐゴシック" panose="020B0600070205080204" pitchFamily="34" charset="-128"/>
              </a:defRPr>
            </a:lvl1pPr>
            <a:lvl2pPr marL="742950" indent="-285750">
              <a:defRPr sz="2800">
                <a:solidFill>
                  <a:schemeClr val="tx1"/>
                </a:solidFill>
                <a:latin typeface="Comic Sans MS" panose="030F0702030302020204" pitchFamily="66" charset="0"/>
                <a:ea typeface="ＭＳ Ｐゴシック" panose="020B0600070205080204" pitchFamily="34" charset="-128"/>
              </a:defRPr>
            </a:lvl2pPr>
            <a:lvl3pPr marL="1143000" indent="-228600">
              <a:defRPr sz="2800">
                <a:solidFill>
                  <a:schemeClr val="tx1"/>
                </a:solidFill>
                <a:latin typeface="Comic Sans MS" panose="030F0702030302020204" pitchFamily="66" charset="0"/>
                <a:ea typeface="ＭＳ Ｐゴシック" panose="020B0600070205080204" pitchFamily="34" charset="-128"/>
              </a:defRPr>
            </a:lvl3pPr>
            <a:lvl4pPr marL="1600200" indent="-228600">
              <a:defRPr sz="2800">
                <a:solidFill>
                  <a:schemeClr val="tx1"/>
                </a:solidFill>
                <a:latin typeface="Comic Sans MS" panose="030F0702030302020204" pitchFamily="66" charset="0"/>
                <a:ea typeface="ＭＳ Ｐゴシック" panose="020B0600070205080204" pitchFamily="34" charset="-128"/>
              </a:defRPr>
            </a:lvl4pPr>
            <a:lvl5pPr marL="2057400" indent="-22860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8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20000"/>
              </a:spcBef>
              <a:spcAft>
                <a:spcPct val="0"/>
              </a:spcAft>
              <a:defRPr/>
            </a:pPr>
            <a:r>
              <a:rPr lang="it-IT" altLang="it-IT" kern="0" smtClean="0">
                <a:solidFill>
                  <a:srgbClr val="FFFFFF"/>
                </a:solidFill>
              </a:rPr>
              <a:t>Survival</a:t>
            </a:r>
          </a:p>
        </p:txBody>
      </p:sp>
      <p:sp>
        <p:nvSpPr>
          <p:cNvPr id="6" name="CasellaDiTesto 3"/>
          <p:cNvSpPr txBox="1">
            <a:spLocks noChangeArrowheads="1"/>
          </p:cNvSpPr>
          <p:nvPr/>
        </p:nvSpPr>
        <p:spPr bwMode="auto">
          <a:xfrm>
            <a:off x="1552575" y="130175"/>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omic Sans MS" panose="030F0702030302020204" pitchFamily="66" charset="0"/>
                <a:ea typeface="ＭＳ Ｐゴシック" panose="020B0600070205080204" pitchFamily="34" charset="-128"/>
              </a:defRPr>
            </a:lvl1pPr>
            <a:lvl2pPr marL="742950" indent="-285750">
              <a:defRPr sz="2800">
                <a:solidFill>
                  <a:schemeClr val="tx1"/>
                </a:solidFill>
                <a:latin typeface="Comic Sans MS" panose="030F0702030302020204" pitchFamily="66" charset="0"/>
                <a:ea typeface="ＭＳ Ｐゴシック" panose="020B0600070205080204" pitchFamily="34" charset="-128"/>
              </a:defRPr>
            </a:lvl2pPr>
            <a:lvl3pPr marL="1143000" indent="-228600">
              <a:defRPr sz="2800">
                <a:solidFill>
                  <a:schemeClr val="tx1"/>
                </a:solidFill>
                <a:latin typeface="Comic Sans MS" panose="030F0702030302020204" pitchFamily="66" charset="0"/>
                <a:ea typeface="ＭＳ Ｐゴシック" panose="020B0600070205080204" pitchFamily="34" charset="-128"/>
              </a:defRPr>
            </a:lvl3pPr>
            <a:lvl4pPr marL="1600200" indent="-228600">
              <a:defRPr sz="2800">
                <a:solidFill>
                  <a:schemeClr val="tx1"/>
                </a:solidFill>
                <a:latin typeface="Comic Sans MS" panose="030F0702030302020204" pitchFamily="66" charset="0"/>
                <a:ea typeface="ＭＳ Ｐゴシック" panose="020B0600070205080204" pitchFamily="34" charset="-128"/>
              </a:defRPr>
            </a:lvl4pPr>
            <a:lvl5pPr marL="2057400" indent="-22860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8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20000"/>
              </a:spcBef>
              <a:spcAft>
                <a:spcPct val="0"/>
              </a:spcAft>
              <a:defRPr/>
            </a:pPr>
            <a:r>
              <a:rPr lang="it-IT" altLang="it-IT" kern="0" smtClean="0">
                <a:solidFill>
                  <a:srgbClr val="FFFFFF"/>
                </a:solidFill>
              </a:rPr>
              <a:t>La fragilità ha un effetto indipendente sulla mortalità rispetto alla presenza di comorbidità e disabilità</a:t>
            </a:r>
          </a:p>
        </p:txBody>
      </p:sp>
      <p:sp>
        <p:nvSpPr>
          <p:cNvPr id="7" name="Rectangle 5"/>
          <p:cNvSpPr>
            <a:spLocks noChangeArrowheads="1"/>
          </p:cNvSpPr>
          <p:nvPr/>
        </p:nvSpPr>
        <p:spPr bwMode="auto">
          <a:xfrm>
            <a:off x="7331075" y="6308725"/>
            <a:ext cx="3295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omic Sans MS" panose="030F0702030302020204" pitchFamily="66" charset="0"/>
                <a:ea typeface="ＭＳ Ｐゴシック" panose="020B0600070205080204" pitchFamily="34" charset="-128"/>
              </a:defRPr>
            </a:lvl1pPr>
            <a:lvl2pPr marL="742950" indent="-285750">
              <a:defRPr sz="2800">
                <a:solidFill>
                  <a:schemeClr val="tx1"/>
                </a:solidFill>
                <a:latin typeface="Comic Sans MS" panose="030F0702030302020204" pitchFamily="66" charset="0"/>
                <a:ea typeface="ＭＳ Ｐゴシック" panose="020B0600070205080204" pitchFamily="34" charset="-128"/>
              </a:defRPr>
            </a:lvl2pPr>
            <a:lvl3pPr marL="1143000" indent="-228600">
              <a:defRPr sz="2800">
                <a:solidFill>
                  <a:schemeClr val="tx1"/>
                </a:solidFill>
                <a:latin typeface="Comic Sans MS" panose="030F0702030302020204" pitchFamily="66" charset="0"/>
                <a:ea typeface="ＭＳ Ｐゴシック" panose="020B0600070205080204" pitchFamily="34" charset="-128"/>
              </a:defRPr>
            </a:lvl3pPr>
            <a:lvl4pPr marL="1600200" indent="-228600">
              <a:defRPr sz="2800">
                <a:solidFill>
                  <a:schemeClr val="tx1"/>
                </a:solidFill>
                <a:latin typeface="Comic Sans MS" panose="030F0702030302020204" pitchFamily="66" charset="0"/>
                <a:ea typeface="ＭＳ Ｐゴシック" panose="020B0600070205080204" pitchFamily="34" charset="-128"/>
              </a:defRPr>
            </a:lvl4pPr>
            <a:lvl5pPr marL="2057400" indent="-22860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8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20000"/>
              </a:spcBef>
              <a:spcAft>
                <a:spcPct val="0"/>
              </a:spcAft>
              <a:defRPr/>
            </a:pPr>
            <a:r>
              <a:rPr lang="it-IT" altLang="it-IT" sz="1600" kern="0" smtClean="0">
                <a:solidFill>
                  <a:srgbClr val="FFFFFF"/>
                </a:solidFill>
              </a:rPr>
              <a:t>Puts TE, </a:t>
            </a:r>
            <a:r>
              <a:rPr lang="de-DE" altLang="it-IT" sz="1600" kern="0" smtClean="0">
                <a:solidFill>
                  <a:srgbClr val="FFFFFF"/>
                </a:solidFill>
              </a:rPr>
              <a:t>J Am Geriatr Soc 2005</a:t>
            </a:r>
            <a:endParaRPr lang="it-IT" altLang="it-IT" sz="1600" kern="0" smtClean="0">
              <a:solidFill>
                <a:srgbClr val="FFFFFF"/>
              </a:solidFill>
            </a:endParaRPr>
          </a:p>
        </p:txBody>
      </p:sp>
      <p:cxnSp>
        <p:nvCxnSpPr>
          <p:cNvPr id="3" name="Connettore 1 2"/>
          <p:cNvCxnSpPr/>
          <p:nvPr/>
        </p:nvCxnSpPr>
        <p:spPr>
          <a:xfrm>
            <a:off x="5518151" y="4128559"/>
            <a:ext cx="872331" cy="3386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a:off x="5518150" y="4929714"/>
            <a:ext cx="711200" cy="280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29202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813189" y="112488"/>
            <a:ext cx="8565622" cy="6633023"/>
          </a:xfrm>
          <a:prstGeom prst="rect">
            <a:avLst/>
          </a:prstGeom>
        </p:spPr>
      </p:pic>
    </p:spTree>
    <p:extLst>
      <p:ext uri="{BB962C8B-B14F-4D97-AF65-F5344CB8AC3E}">
        <p14:creationId xmlns:p14="http://schemas.microsoft.com/office/powerpoint/2010/main" val="21204239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a:spLocks noChangeArrowheads="1"/>
          </p:cNvSpPr>
          <p:nvPr/>
        </p:nvSpPr>
        <p:spPr bwMode="auto">
          <a:xfrm>
            <a:off x="1847850" y="260350"/>
            <a:ext cx="4006850" cy="4000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it-IT" sz="2000" dirty="0">
                <a:solidFill>
                  <a:prstClr val="white"/>
                </a:solidFill>
              </a:rPr>
              <a:t>1936 </a:t>
            </a:r>
            <a:r>
              <a:rPr lang="en-US" altLang="it-IT" sz="2000" dirty="0" err="1">
                <a:solidFill>
                  <a:prstClr val="white"/>
                </a:solidFill>
              </a:rPr>
              <a:t>pts</a:t>
            </a:r>
            <a:r>
              <a:rPr lang="en-US" altLang="it-IT" sz="2000" dirty="0">
                <a:solidFill>
                  <a:prstClr val="white"/>
                </a:solidFill>
              </a:rPr>
              <a:t> </a:t>
            </a:r>
            <a:r>
              <a:rPr lang="en-US" altLang="it-IT" sz="2000" u="sng" dirty="0">
                <a:solidFill>
                  <a:prstClr val="white"/>
                </a:solidFill>
              </a:rPr>
              <a:t>&gt;</a:t>
            </a:r>
            <a:r>
              <a:rPr lang="en-US" altLang="it-IT" sz="2000" dirty="0">
                <a:solidFill>
                  <a:prstClr val="white"/>
                </a:solidFill>
              </a:rPr>
              <a:t> 75 years with NSTEMI</a:t>
            </a:r>
            <a:endParaRPr lang="it-IT" altLang="it-IT" sz="2000" dirty="0">
              <a:solidFill>
                <a:prstClr val="white"/>
              </a:solidFill>
            </a:endParaRPr>
          </a:p>
        </p:txBody>
      </p:sp>
      <p:sp>
        <p:nvSpPr>
          <p:cNvPr id="5" name="Rettangolo 4"/>
          <p:cNvSpPr>
            <a:spLocks noChangeArrowheads="1"/>
          </p:cNvSpPr>
          <p:nvPr/>
        </p:nvSpPr>
        <p:spPr bwMode="auto">
          <a:xfrm>
            <a:off x="8372475" y="6475414"/>
            <a:ext cx="2441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it-IT" altLang="it-IT" dirty="0" err="1">
                <a:solidFill>
                  <a:prstClr val="white"/>
                </a:solidFill>
              </a:rPr>
              <a:t>Bauer</a:t>
            </a:r>
            <a:r>
              <a:rPr lang="it-IT" altLang="it-IT" dirty="0">
                <a:solidFill>
                  <a:prstClr val="white"/>
                </a:solidFill>
              </a:rPr>
              <a:t> et al. EHJ 2007</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0" y="1268413"/>
            <a:ext cx="7086600" cy="43926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6326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2513365" y="0"/>
            <a:ext cx="6508044" cy="914479"/>
          </a:xfrm>
          <a:prstGeom prst="rect">
            <a:avLst/>
          </a:prstGeom>
        </p:spPr>
      </p:pic>
      <p:pic>
        <p:nvPicPr>
          <p:cNvPr id="5" name="Immagine 4"/>
          <p:cNvPicPr>
            <a:picLocks noChangeAspect="1"/>
          </p:cNvPicPr>
          <p:nvPr/>
        </p:nvPicPr>
        <p:blipFill>
          <a:blip r:embed="rId4"/>
          <a:stretch>
            <a:fillRect/>
          </a:stretch>
        </p:blipFill>
        <p:spPr>
          <a:xfrm>
            <a:off x="9274416" y="311517"/>
            <a:ext cx="2450287" cy="291444"/>
          </a:xfrm>
          <a:prstGeom prst="rect">
            <a:avLst/>
          </a:prstGeom>
        </p:spPr>
      </p:pic>
      <p:sp>
        <p:nvSpPr>
          <p:cNvPr id="6" name="Rettangolo 5"/>
          <p:cNvSpPr/>
          <p:nvPr/>
        </p:nvSpPr>
        <p:spPr>
          <a:xfrm>
            <a:off x="7762162" y="6330434"/>
            <a:ext cx="4241995" cy="369332"/>
          </a:xfrm>
          <a:prstGeom prst="rect">
            <a:avLst/>
          </a:prstGeom>
        </p:spPr>
        <p:txBody>
          <a:bodyPr wrap="none">
            <a:spAutoFit/>
          </a:bodyPr>
          <a:lstStyle/>
          <a:p>
            <a:r>
              <a:rPr lang="it-IT" dirty="0" smtClean="0">
                <a:solidFill>
                  <a:prstClr val="white"/>
                </a:solidFill>
              </a:rPr>
              <a:t>Ferri et al. Menopause</a:t>
            </a:r>
            <a:r>
              <a:rPr lang="it-IT" dirty="0">
                <a:solidFill>
                  <a:prstClr val="white"/>
                </a:solidFill>
              </a:rPr>
              <a:t>, Vol. 25, No. 6, 2018</a:t>
            </a:r>
          </a:p>
        </p:txBody>
      </p:sp>
      <p:pic>
        <p:nvPicPr>
          <p:cNvPr id="7" name="Immagine 6"/>
          <p:cNvPicPr>
            <a:picLocks noChangeAspect="1"/>
          </p:cNvPicPr>
          <p:nvPr/>
        </p:nvPicPr>
        <p:blipFill>
          <a:blip r:embed="rId5"/>
          <a:stretch>
            <a:fillRect/>
          </a:stretch>
        </p:blipFill>
        <p:spPr>
          <a:xfrm>
            <a:off x="56619" y="1327085"/>
            <a:ext cx="11668084" cy="4430778"/>
          </a:xfrm>
          <a:prstGeom prst="rect">
            <a:avLst/>
          </a:prstGeom>
        </p:spPr>
      </p:pic>
      <p:sp>
        <p:nvSpPr>
          <p:cNvPr id="8" name="Ovale 7"/>
          <p:cNvSpPr/>
          <p:nvPr/>
        </p:nvSpPr>
        <p:spPr>
          <a:xfrm>
            <a:off x="10701338" y="3914775"/>
            <a:ext cx="1023365" cy="1843088"/>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2" name="Immagine 1"/>
          <p:cNvPicPr>
            <a:picLocks noChangeAspect="1"/>
          </p:cNvPicPr>
          <p:nvPr/>
        </p:nvPicPr>
        <p:blipFill rotWithShape="1">
          <a:blip r:embed="rId6"/>
          <a:srcRect l="23335" t="20898" r="24694" b="13122"/>
          <a:stretch/>
        </p:blipFill>
        <p:spPr>
          <a:xfrm>
            <a:off x="508067" y="3472"/>
            <a:ext cx="1252530" cy="1198978"/>
          </a:xfrm>
          <a:prstGeom prst="rect">
            <a:avLst/>
          </a:prstGeom>
        </p:spPr>
      </p:pic>
    </p:spTree>
    <p:extLst>
      <p:ext uri="{BB962C8B-B14F-4D97-AF65-F5344CB8AC3E}">
        <p14:creationId xmlns:p14="http://schemas.microsoft.com/office/powerpoint/2010/main" val="16117355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b="23339"/>
          <a:stretch/>
        </p:blipFill>
        <p:spPr>
          <a:xfrm>
            <a:off x="283985" y="230088"/>
            <a:ext cx="11521486" cy="4927700"/>
          </a:xfrm>
          <a:prstGeom prst="rect">
            <a:avLst/>
          </a:prstGeom>
        </p:spPr>
      </p:pic>
      <p:sp>
        <p:nvSpPr>
          <p:cNvPr id="5" name="Rettangolo 4"/>
          <p:cNvSpPr/>
          <p:nvPr/>
        </p:nvSpPr>
        <p:spPr>
          <a:xfrm>
            <a:off x="6600825" y="1171575"/>
            <a:ext cx="4857750" cy="200025"/>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6" name="Rettangolo 5"/>
          <p:cNvSpPr/>
          <p:nvPr/>
        </p:nvSpPr>
        <p:spPr>
          <a:xfrm>
            <a:off x="6600825" y="1924050"/>
            <a:ext cx="4857750" cy="200025"/>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7" name="Rettangolo 6"/>
          <p:cNvSpPr/>
          <p:nvPr/>
        </p:nvSpPr>
        <p:spPr>
          <a:xfrm>
            <a:off x="6600825" y="3648075"/>
            <a:ext cx="4857750" cy="200025"/>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8" name="Immagine 7"/>
          <p:cNvPicPr>
            <a:picLocks noChangeAspect="1"/>
          </p:cNvPicPr>
          <p:nvPr/>
        </p:nvPicPr>
        <p:blipFill>
          <a:blip r:embed="rId3"/>
          <a:stretch>
            <a:fillRect/>
          </a:stretch>
        </p:blipFill>
        <p:spPr>
          <a:xfrm>
            <a:off x="283985" y="230088"/>
            <a:ext cx="11521486" cy="2967326"/>
          </a:xfrm>
          <a:prstGeom prst="rect">
            <a:avLst/>
          </a:prstGeom>
        </p:spPr>
      </p:pic>
      <p:pic>
        <p:nvPicPr>
          <p:cNvPr id="9" name="Immagine 8"/>
          <p:cNvPicPr>
            <a:picLocks noChangeAspect="1"/>
          </p:cNvPicPr>
          <p:nvPr/>
        </p:nvPicPr>
        <p:blipFill>
          <a:blip r:embed="rId4"/>
          <a:stretch>
            <a:fillRect/>
          </a:stretch>
        </p:blipFill>
        <p:spPr>
          <a:xfrm>
            <a:off x="283984" y="3197414"/>
            <a:ext cx="11555521" cy="2746186"/>
          </a:xfrm>
          <a:prstGeom prst="rect">
            <a:avLst/>
          </a:prstGeom>
        </p:spPr>
      </p:pic>
      <p:sp>
        <p:nvSpPr>
          <p:cNvPr id="10" name="Ovale 9"/>
          <p:cNvSpPr/>
          <p:nvPr/>
        </p:nvSpPr>
        <p:spPr>
          <a:xfrm>
            <a:off x="10782106" y="1682044"/>
            <a:ext cx="1023365" cy="151537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1" name="Ovale 10"/>
          <p:cNvSpPr/>
          <p:nvPr/>
        </p:nvSpPr>
        <p:spPr>
          <a:xfrm>
            <a:off x="10938933" y="4138901"/>
            <a:ext cx="785770" cy="1804699"/>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364160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6146" name="Picture 2" descr="http://2.bp.blogspot.com/-wSZWcdPx6pk/Th6VqoFfXkI/AAAAAAAAD_A/WMmnV87BEcA/s1600/il-dubbio_-3-picture.jpg"/>
          <p:cNvPicPr>
            <a:picLocks noChangeAspect="1" noChangeArrowheads="1"/>
          </p:cNvPicPr>
          <p:nvPr/>
        </p:nvPicPr>
        <p:blipFill>
          <a:blip r:embed="rId3" cstate="print"/>
          <a:srcRect/>
          <a:stretch>
            <a:fillRect/>
          </a:stretch>
        </p:blipFill>
        <p:spPr bwMode="auto">
          <a:xfrm>
            <a:off x="5963524" y="4653136"/>
            <a:ext cx="4056405" cy="2204864"/>
          </a:xfrm>
          <a:prstGeom prst="rect">
            <a:avLst/>
          </a:prstGeom>
          <a:noFill/>
        </p:spPr>
      </p:pic>
      <p:sp>
        <p:nvSpPr>
          <p:cNvPr id="6" name="Fumetto 4 5"/>
          <p:cNvSpPr/>
          <p:nvPr/>
        </p:nvSpPr>
        <p:spPr>
          <a:xfrm>
            <a:off x="1524000" y="1052736"/>
            <a:ext cx="5868144" cy="3660428"/>
          </a:xfrm>
          <a:prstGeom prst="cloudCallout">
            <a:avLst>
              <a:gd name="adj1" fmla="val 46299"/>
              <a:gd name="adj2" fmla="val 58664"/>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7" name="CasellaDiTesto 6"/>
          <p:cNvSpPr txBox="1"/>
          <p:nvPr/>
        </p:nvSpPr>
        <p:spPr>
          <a:xfrm>
            <a:off x="1775521" y="2276873"/>
            <a:ext cx="5544615" cy="769441"/>
          </a:xfrm>
          <a:prstGeom prst="rect">
            <a:avLst/>
          </a:prstGeom>
          <a:noFill/>
        </p:spPr>
        <p:txBody>
          <a:bodyPr wrap="square">
            <a:spAutoFit/>
          </a:bodyPr>
          <a:lstStyle/>
          <a:p>
            <a:pPr algn="ctr">
              <a:defRPr/>
            </a:pPr>
            <a:r>
              <a:rPr lang="it-IT" sz="4400" b="1" dirty="0">
                <a:solidFill>
                  <a:srgbClr val="FF0000"/>
                </a:solidFill>
              </a:rPr>
              <a:t>     WHICH  STENT  ? </a:t>
            </a:r>
          </a:p>
        </p:txBody>
      </p:sp>
      <p:sp>
        <p:nvSpPr>
          <p:cNvPr id="8" name="Sottotitolo 2"/>
          <p:cNvSpPr txBox="1">
            <a:spLocks/>
          </p:cNvSpPr>
          <p:nvPr/>
        </p:nvSpPr>
        <p:spPr>
          <a:xfrm>
            <a:off x="2207568" y="0"/>
            <a:ext cx="7632848" cy="1268760"/>
          </a:xfrm>
          <a:prstGeom prst="rect">
            <a:avLst/>
          </a:prstGeom>
        </p:spPr>
        <p:txBody>
          <a:bodyPr>
            <a:noAutofit/>
          </a:bodyPr>
          <a:lstStyle/>
          <a:p>
            <a:pPr marL="411480" indent="-342900" algn="ctr">
              <a:spcBef>
                <a:spcPts val="700"/>
              </a:spcBef>
              <a:buClr>
                <a:srgbClr val="1F497D"/>
              </a:buClr>
              <a:buSzPct val="95000"/>
              <a:defRPr/>
            </a:pPr>
            <a:r>
              <a:rPr lang="it-IT" sz="4400" b="1" dirty="0" err="1">
                <a:solidFill>
                  <a:srgbClr val="FF0000"/>
                </a:solidFill>
              </a:rPr>
              <a:t>SO…</a:t>
            </a:r>
            <a:endParaRPr lang="it-IT" sz="3600" b="1" dirty="0">
              <a:solidFill>
                <a:srgbClr val="FF0000"/>
              </a:solidFill>
            </a:endParaRPr>
          </a:p>
        </p:txBody>
      </p:sp>
    </p:spTree>
    <p:extLst>
      <p:ext uri="{BB962C8B-B14F-4D97-AF65-F5344CB8AC3E}">
        <p14:creationId xmlns:p14="http://schemas.microsoft.com/office/powerpoint/2010/main" val="1724538543"/>
      </p:ext>
    </p:extLst>
  </p:cSld>
  <p:clrMapOvr>
    <a:masterClrMapping/>
  </p:clrMapOvr>
  <p:transition>
    <p:pull dir="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cstate="print"/>
          <a:srcRect l="11212" t="25629" r="6296" b="14571"/>
          <a:stretch>
            <a:fillRect/>
          </a:stretch>
        </p:blipFill>
        <p:spPr bwMode="auto">
          <a:xfrm>
            <a:off x="3791744" y="954862"/>
            <a:ext cx="5184576" cy="2114099"/>
          </a:xfrm>
          <a:prstGeom prst="rect">
            <a:avLst/>
          </a:prstGeom>
          <a:noFill/>
          <a:ln w="9525">
            <a:noFill/>
            <a:miter lim="800000"/>
            <a:headEnd/>
            <a:tailEnd/>
          </a:ln>
        </p:spPr>
      </p:pic>
      <p:sp>
        <p:nvSpPr>
          <p:cNvPr id="15" name="Rettangolo 14"/>
          <p:cNvSpPr/>
          <p:nvPr/>
        </p:nvSpPr>
        <p:spPr>
          <a:xfrm>
            <a:off x="1524000" y="620689"/>
            <a:ext cx="9144000" cy="307777"/>
          </a:xfrm>
          <a:prstGeom prst="rect">
            <a:avLst/>
          </a:prstGeom>
        </p:spPr>
        <p:txBody>
          <a:bodyPr wrap="square">
            <a:spAutoFit/>
          </a:bodyPr>
          <a:lstStyle/>
          <a:p>
            <a:pPr algn="ctr">
              <a:defRPr/>
            </a:pPr>
            <a:r>
              <a:rPr lang="en-US" sz="1400" b="1" kern="0" dirty="0" smtClean="0">
                <a:solidFill>
                  <a:prstClr val="white"/>
                </a:solidFill>
              </a:rPr>
              <a:t>Drug-eluting stents (</a:t>
            </a:r>
            <a:r>
              <a:rPr lang="en-US" sz="1400" b="1" kern="0" dirty="0" smtClean="0">
                <a:solidFill>
                  <a:srgbClr val="FFC000"/>
                </a:solidFill>
              </a:rPr>
              <a:t>DES</a:t>
            </a:r>
            <a:r>
              <a:rPr lang="en-US" sz="1400" b="1" kern="0" dirty="0" smtClean="0">
                <a:solidFill>
                  <a:prstClr val="white"/>
                </a:solidFill>
              </a:rPr>
              <a:t>) reduce the need for </a:t>
            </a:r>
            <a:r>
              <a:rPr lang="en-US" sz="1400" b="1" kern="0" dirty="0" err="1" smtClean="0">
                <a:solidFill>
                  <a:prstClr val="white"/>
                </a:solidFill>
              </a:rPr>
              <a:t>reintervention</a:t>
            </a:r>
            <a:r>
              <a:rPr lang="en-US" sz="1400" b="1" kern="0" dirty="0" smtClean="0">
                <a:solidFill>
                  <a:prstClr val="white"/>
                </a:solidFill>
              </a:rPr>
              <a:t> when compared to bare-metal stents (</a:t>
            </a:r>
            <a:r>
              <a:rPr lang="en-US" sz="1400" b="1" kern="0" dirty="0" smtClean="0">
                <a:solidFill>
                  <a:srgbClr val="FFC000"/>
                </a:solidFill>
              </a:rPr>
              <a:t>BMS</a:t>
            </a:r>
            <a:r>
              <a:rPr lang="en-US" sz="1400" b="1" kern="0" dirty="0" smtClean="0">
                <a:solidFill>
                  <a:prstClr val="white"/>
                </a:solidFill>
              </a:rPr>
              <a:t>):</a:t>
            </a:r>
            <a:endParaRPr lang="it-IT" sz="1400" b="1" kern="0" dirty="0" smtClean="0">
              <a:solidFill>
                <a:prstClr val="white"/>
              </a:solidFill>
            </a:endParaRPr>
          </a:p>
        </p:txBody>
      </p:sp>
      <p:sp>
        <p:nvSpPr>
          <p:cNvPr id="16" name="Rettangolo 15"/>
          <p:cNvSpPr/>
          <p:nvPr/>
        </p:nvSpPr>
        <p:spPr>
          <a:xfrm>
            <a:off x="4187354" y="3038764"/>
            <a:ext cx="3852862" cy="246221"/>
          </a:xfrm>
          <a:prstGeom prst="rect">
            <a:avLst/>
          </a:prstGeom>
        </p:spPr>
        <p:txBody>
          <a:bodyPr>
            <a:spAutoFit/>
          </a:bodyPr>
          <a:lstStyle/>
          <a:p>
            <a:pPr algn="ctr">
              <a:defRPr/>
            </a:pPr>
            <a:r>
              <a:rPr lang="en-US" sz="1000" b="1" kern="0" dirty="0" err="1">
                <a:solidFill>
                  <a:prstClr val="white"/>
                </a:solidFill>
              </a:rPr>
              <a:t>Piscione</a:t>
            </a:r>
            <a:r>
              <a:rPr lang="en-US" sz="1000" b="1" kern="0" dirty="0">
                <a:solidFill>
                  <a:prstClr val="white"/>
                </a:solidFill>
              </a:rPr>
              <a:t> F. et al </a:t>
            </a:r>
            <a:r>
              <a:rPr lang="en-US" sz="1000" b="1" kern="0" dirty="0" err="1">
                <a:solidFill>
                  <a:prstClr val="white"/>
                </a:solidFill>
              </a:rPr>
              <a:t>Eurointervention</a:t>
            </a:r>
            <a:r>
              <a:rPr lang="en-US" sz="1000" b="1" kern="0" dirty="0">
                <a:solidFill>
                  <a:prstClr val="white"/>
                </a:solidFill>
              </a:rPr>
              <a:t> (2010) 5:853-860</a:t>
            </a:r>
            <a:endParaRPr lang="it-IT" sz="1000" b="1" kern="0" dirty="0">
              <a:solidFill>
                <a:prstClr val="white"/>
              </a:solidFill>
            </a:endParaRPr>
          </a:p>
        </p:txBody>
      </p:sp>
      <p:pic>
        <p:nvPicPr>
          <p:cNvPr id="17" name="Picture 3"/>
          <p:cNvPicPr>
            <a:picLocks noChangeAspect="1" noChangeArrowheads="1"/>
          </p:cNvPicPr>
          <p:nvPr/>
        </p:nvPicPr>
        <p:blipFill>
          <a:blip r:embed="rId3" cstate="print"/>
          <a:srcRect/>
          <a:stretch>
            <a:fillRect/>
          </a:stretch>
        </p:blipFill>
        <p:spPr bwMode="auto">
          <a:xfrm>
            <a:off x="1775521" y="3727744"/>
            <a:ext cx="3030885" cy="2869609"/>
          </a:xfrm>
          <a:prstGeom prst="rect">
            <a:avLst/>
          </a:prstGeom>
          <a:noFill/>
          <a:ln w="9525">
            <a:noFill/>
            <a:miter lim="800000"/>
            <a:headEnd/>
            <a:tailEnd/>
          </a:ln>
        </p:spPr>
      </p:pic>
      <p:sp>
        <p:nvSpPr>
          <p:cNvPr id="19" name="Rettangolo 18"/>
          <p:cNvSpPr/>
          <p:nvPr/>
        </p:nvSpPr>
        <p:spPr>
          <a:xfrm>
            <a:off x="1487488" y="6611780"/>
            <a:ext cx="3384376" cy="246221"/>
          </a:xfrm>
          <a:prstGeom prst="rect">
            <a:avLst/>
          </a:prstGeom>
        </p:spPr>
        <p:txBody>
          <a:bodyPr wrap="square">
            <a:spAutoFit/>
          </a:bodyPr>
          <a:lstStyle/>
          <a:p>
            <a:pPr algn="ctr">
              <a:defRPr/>
            </a:pPr>
            <a:r>
              <a:rPr lang="en-US" sz="1000" b="1" kern="0" dirty="0" err="1">
                <a:solidFill>
                  <a:prstClr val="white"/>
                </a:solidFill>
              </a:rPr>
              <a:t>Piscione</a:t>
            </a:r>
            <a:r>
              <a:rPr lang="en-US" sz="1000" b="1" kern="0" dirty="0">
                <a:solidFill>
                  <a:prstClr val="white"/>
                </a:solidFill>
              </a:rPr>
              <a:t> F. et al </a:t>
            </a:r>
            <a:r>
              <a:rPr lang="en-US" sz="1000" b="1" kern="0" dirty="0" err="1">
                <a:solidFill>
                  <a:prstClr val="white"/>
                </a:solidFill>
              </a:rPr>
              <a:t>Cath</a:t>
            </a:r>
            <a:r>
              <a:rPr lang="en-US" sz="1000" b="1" kern="0" dirty="0">
                <a:solidFill>
                  <a:prstClr val="white"/>
                </a:solidFill>
              </a:rPr>
              <a:t> Card </a:t>
            </a:r>
            <a:r>
              <a:rPr lang="en-US" sz="1000" b="1" kern="0" dirty="0" err="1">
                <a:solidFill>
                  <a:prstClr val="white"/>
                </a:solidFill>
              </a:rPr>
              <a:t>Interv</a:t>
            </a:r>
            <a:r>
              <a:rPr lang="en-US" sz="1000" b="1" kern="0" dirty="0">
                <a:solidFill>
                  <a:prstClr val="white"/>
                </a:solidFill>
              </a:rPr>
              <a:t> (2009) 74:323-332</a:t>
            </a:r>
            <a:endParaRPr lang="it-IT" sz="1000" b="1" kern="0" dirty="0">
              <a:solidFill>
                <a:prstClr val="white"/>
              </a:solidFill>
            </a:endParaRPr>
          </a:p>
        </p:txBody>
      </p:sp>
      <p:pic>
        <p:nvPicPr>
          <p:cNvPr id="20" name="Picture 4"/>
          <p:cNvPicPr>
            <a:picLocks noChangeAspect="1" noChangeArrowheads="1"/>
          </p:cNvPicPr>
          <p:nvPr/>
        </p:nvPicPr>
        <p:blipFill>
          <a:blip r:embed="rId4" cstate="print"/>
          <a:srcRect/>
          <a:stretch>
            <a:fillRect/>
          </a:stretch>
        </p:blipFill>
        <p:spPr bwMode="auto">
          <a:xfrm>
            <a:off x="6312024" y="3717032"/>
            <a:ext cx="3864398" cy="2880320"/>
          </a:xfrm>
          <a:prstGeom prst="rect">
            <a:avLst/>
          </a:prstGeom>
          <a:noFill/>
          <a:ln w="9525">
            <a:noFill/>
            <a:miter lim="800000"/>
            <a:headEnd/>
            <a:tailEnd/>
          </a:ln>
        </p:spPr>
      </p:pic>
      <p:sp>
        <p:nvSpPr>
          <p:cNvPr id="21" name="Rettangolo 20"/>
          <p:cNvSpPr/>
          <p:nvPr/>
        </p:nvSpPr>
        <p:spPr>
          <a:xfrm>
            <a:off x="6888088" y="3212976"/>
            <a:ext cx="2879304" cy="523220"/>
          </a:xfrm>
          <a:prstGeom prst="rect">
            <a:avLst/>
          </a:prstGeom>
        </p:spPr>
        <p:txBody>
          <a:bodyPr wrap="square">
            <a:spAutoFit/>
          </a:bodyPr>
          <a:lstStyle/>
          <a:p>
            <a:pPr algn="ctr">
              <a:defRPr/>
            </a:pPr>
            <a:r>
              <a:rPr lang="en-US" sz="1400" b="1" kern="0" dirty="0" smtClean="0">
                <a:solidFill>
                  <a:prstClr val="white"/>
                </a:solidFill>
              </a:rPr>
              <a:t>But with a higher risk for very late stent thrombosis (after 1 year)</a:t>
            </a:r>
            <a:endParaRPr lang="it-IT" sz="1400" b="1" kern="0" dirty="0" smtClean="0">
              <a:solidFill>
                <a:prstClr val="white"/>
              </a:solidFill>
            </a:endParaRPr>
          </a:p>
        </p:txBody>
      </p:sp>
      <p:sp>
        <p:nvSpPr>
          <p:cNvPr id="22" name="Rettangolo 21"/>
          <p:cNvSpPr/>
          <p:nvPr/>
        </p:nvSpPr>
        <p:spPr>
          <a:xfrm>
            <a:off x="6456040" y="6597353"/>
            <a:ext cx="3672408" cy="246221"/>
          </a:xfrm>
          <a:prstGeom prst="rect">
            <a:avLst/>
          </a:prstGeom>
          <a:solidFill>
            <a:sysClr val="windowText" lastClr="000000">
              <a:lumMod val="65000"/>
              <a:lumOff val="35000"/>
            </a:sysClr>
          </a:solidFill>
        </p:spPr>
        <p:txBody>
          <a:bodyPr wrap="square">
            <a:spAutoFit/>
          </a:bodyPr>
          <a:lstStyle/>
          <a:p>
            <a:pPr algn="ctr">
              <a:defRPr/>
            </a:pPr>
            <a:r>
              <a:rPr lang="en-US" sz="1000" b="1" kern="0" dirty="0">
                <a:solidFill>
                  <a:prstClr val="white"/>
                </a:solidFill>
              </a:rPr>
              <a:t>Piccolo R., </a:t>
            </a:r>
            <a:r>
              <a:rPr lang="en-US" sz="1000" b="1" kern="0" dirty="0" err="1">
                <a:solidFill>
                  <a:prstClr val="white"/>
                </a:solidFill>
              </a:rPr>
              <a:t>Piscione</a:t>
            </a:r>
            <a:r>
              <a:rPr lang="en-US" sz="1000" b="1" kern="0" dirty="0">
                <a:solidFill>
                  <a:prstClr val="white"/>
                </a:solidFill>
              </a:rPr>
              <a:t> F. et al Atherosclerosis (2011) 74:149-157</a:t>
            </a:r>
            <a:endParaRPr lang="it-IT" sz="1000" b="1" kern="0" dirty="0">
              <a:solidFill>
                <a:prstClr val="white"/>
              </a:solidFill>
            </a:endParaRPr>
          </a:p>
        </p:txBody>
      </p:sp>
      <p:sp>
        <p:nvSpPr>
          <p:cNvPr id="23" name="Sottotitolo 2"/>
          <p:cNvSpPr txBox="1">
            <a:spLocks/>
          </p:cNvSpPr>
          <p:nvPr/>
        </p:nvSpPr>
        <p:spPr>
          <a:xfrm>
            <a:off x="2135560" y="0"/>
            <a:ext cx="7632848" cy="836712"/>
          </a:xfrm>
          <a:prstGeom prst="rect">
            <a:avLst/>
          </a:prstGeom>
        </p:spPr>
        <p:txBody>
          <a:bodyPr>
            <a:noAutofit/>
          </a:bodyPr>
          <a:lstStyle/>
          <a:p>
            <a:pPr marL="411480" indent="-342900" algn="ctr">
              <a:spcBef>
                <a:spcPts val="700"/>
              </a:spcBef>
              <a:buClr>
                <a:srgbClr val="1F497D"/>
              </a:buClr>
              <a:buSzPct val="95000"/>
              <a:defRPr/>
            </a:pPr>
            <a:r>
              <a:rPr lang="it-IT" sz="2800" b="1" kern="0" dirty="0" err="1" smtClean="0">
                <a:solidFill>
                  <a:srgbClr val="FFC000"/>
                </a:solidFill>
              </a:rPr>
              <a:t>Revascularization</a:t>
            </a:r>
            <a:r>
              <a:rPr lang="it-IT" sz="2800" b="1" kern="0" dirty="0" smtClean="0">
                <a:solidFill>
                  <a:srgbClr val="FFC000"/>
                </a:solidFill>
              </a:rPr>
              <a:t> </a:t>
            </a:r>
            <a:r>
              <a:rPr lang="it-IT" sz="2800" b="1" kern="0" dirty="0" err="1" smtClean="0">
                <a:solidFill>
                  <a:srgbClr val="FFC000"/>
                </a:solidFill>
              </a:rPr>
              <a:t>strategies</a:t>
            </a:r>
            <a:r>
              <a:rPr lang="it-IT" sz="2800" b="1" kern="0" dirty="0" smtClean="0">
                <a:solidFill>
                  <a:srgbClr val="FFC000"/>
                </a:solidFill>
              </a:rPr>
              <a:t> </a:t>
            </a:r>
          </a:p>
        </p:txBody>
      </p:sp>
      <p:sp>
        <p:nvSpPr>
          <p:cNvPr id="24" name="Rettangolo 23"/>
          <p:cNvSpPr/>
          <p:nvPr/>
        </p:nvSpPr>
        <p:spPr>
          <a:xfrm>
            <a:off x="1775521" y="3194433"/>
            <a:ext cx="6096000" cy="523220"/>
          </a:xfrm>
          <a:prstGeom prst="rect">
            <a:avLst/>
          </a:prstGeom>
        </p:spPr>
        <p:txBody>
          <a:bodyPr>
            <a:spAutoFit/>
          </a:bodyPr>
          <a:lstStyle/>
          <a:p>
            <a:pPr>
              <a:defRPr/>
            </a:pPr>
            <a:r>
              <a:rPr lang="en-US" sz="1400" b="1" kern="0" dirty="0">
                <a:solidFill>
                  <a:prstClr val="white"/>
                </a:solidFill>
              </a:rPr>
              <a:t>Without increasing the risk for death, </a:t>
            </a:r>
            <a:endParaRPr lang="en-US" sz="1400" b="1" kern="0" dirty="0" smtClean="0">
              <a:solidFill>
                <a:prstClr val="white"/>
              </a:solidFill>
            </a:endParaRPr>
          </a:p>
          <a:p>
            <a:pPr>
              <a:defRPr/>
            </a:pPr>
            <a:r>
              <a:rPr lang="en-US" sz="1400" b="1" kern="0" dirty="0" smtClean="0">
                <a:solidFill>
                  <a:prstClr val="white"/>
                </a:solidFill>
              </a:rPr>
              <a:t>MI </a:t>
            </a:r>
            <a:r>
              <a:rPr lang="en-US" sz="1400" b="1" kern="0" dirty="0">
                <a:solidFill>
                  <a:prstClr val="white"/>
                </a:solidFill>
              </a:rPr>
              <a:t>and stent thrombosis</a:t>
            </a:r>
            <a:endParaRPr lang="it-IT" sz="1400" b="1" kern="0" dirty="0">
              <a:solidFill>
                <a:prstClr val="white"/>
              </a:solidFill>
            </a:endParaRPr>
          </a:p>
        </p:txBody>
      </p:sp>
    </p:spTree>
    <p:extLst>
      <p:ext uri="{BB962C8B-B14F-4D97-AF65-F5344CB8AC3E}">
        <p14:creationId xmlns:p14="http://schemas.microsoft.com/office/powerpoint/2010/main" val="14643180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464" y="0"/>
            <a:ext cx="7129463"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t="13921"/>
          <a:stretch>
            <a:fillRect/>
          </a:stretch>
        </p:blipFill>
        <p:spPr bwMode="auto">
          <a:xfrm>
            <a:off x="1668464" y="1268413"/>
            <a:ext cx="8459787" cy="20558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3556" name="Picture 4"/>
          <p:cNvPicPr>
            <a:picLocks noChangeAspect="1" noChangeArrowheads="1"/>
          </p:cNvPicPr>
          <p:nvPr/>
        </p:nvPicPr>
        <p:blipFill>
          <a:blip r:embed="rId5">
            <a:extLst>
              <a:ext uri="{28A0092B-C50C-407E-A947-70E740481C1C}">
                <a14:useLocalDpi xmlns:a14="http://schemas.microsoft.com/office/drawing/2010/main" val="0"/>
              </a:ext>
            </a:extLst>
          </a:blip>
          <a:srcRect b="34143"/>
          <a:stretch>
            <a:fillRect/>
          </a:stretch>
        </p:blipFill>
        <p:spPr bwMode="auto">
          <a:xfrm>
            <a:off x="1685926" y="3394076"/>
            <a:ext cx="6931025" cy="34194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557" name="Rettangolo 9"/>
          <p:cNvSpPr>
            <a:spLocks noChangeArrowheads="1"/>
          </p:cNvSpPr>
          <p:nvPr/>
        </p:nvSpPr>
        <p:spPr bwMode="auto">
          <a:xfrm>
            <a:off x="5664201" y="2852739"/>
            <a:ext cx="180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it-IT" b="1">
                <a:solidFill>
                  <a:srgbClr val="FF0000"/>
                </a:solidFill>
              </a:rPr>
              <a:t>Reintervention</a:t>
            </a:r>
            <a:endParaRPr lang="it-IT" altLang="it-IT">
              <a:solidFill>
                <a:srgbClr val="FF0000"/>
              </a:solidFill>
            </a:endParaRPr>
          </a:p>
        </p:txBody>
      </p:sp>
      <p:sp>
        <p:nvSpPr>
          <p:cNvPr id="23558" name="Rettangolo 10"/>
          <p:cNvSpPr>
            <a:spLocks noChangeArrowheads="1"/>
          </p:cNvSpPr>
          <p:nvPr/>
        </p:nvSpPr>
        <p:spPr bwMode="auto">
          <a:xfrm>
            <a:off x="5138738" y="6443664"/>
            <a:ext cx="81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it-IT" b="1">
                <a:solidFill>
                  <a:srgbClr val="FF0000"/>
                </a:solidFill>
              </a:rPr>
              <a:t>Re-IM</a:t>
            </a:r>
            <a:endParaRPr lang="it-IT" altLang="it-IT">
              <a:solidFill>
                <a:srgbClr val="FF0000"/>
              </a:solidFill>
            </a:endParaRPr>
          </a:p>
        </p:txBody>
      </p:sp>
      <p:sp>
        <p:nvSpPr>
          <p:cNvPr id="23560" name="Rettangolo 11"/>
          <p:cNvSpPr>
            <a:spLocks noChangeArrowheads="1"/>
          </p:cNvSpPr>
          <p:nvPr/>
        </p:nvSpPr>
        <p:spPr bwMode="auto">
          <a:xfrm>
            <a:off x="5087938" y="4797425"/>
            <a:ext cx="825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it-IT" b="1">
                <a:solidFill>
                  <a:srgbClr val="FF0000"/>
                </a:solidFill>
              </a:rPr>
              <a:t>Death</a:t>
            </a:r>
            <a:endParaRPr lang="it-IT" altLang="it-IT">
              <a:solidFill>
                <a:srgbClr val="FF0000"/>
              </a:solidFill>
            </a:endParaRPr>
          </a:p>
        </p:txBody>
      </p:sp>
      <p:sp>
        <p:nvSpPr>
          <p:cNvPr id="9" name="Rettangolo 8"/>
          <p:cNvSpPr/>
          <p:nvPr/>
        </p:nvSpPr>
        <p:spPr>
          <a:xfrm>
            <a:off x="9766301" y="6489701"/>
            <a:ext cx="2303462" cy="277812"/>
          </a:xfrm>
          <a:prstGeom prst="rect">
            <a:avLst/>
          </a:prstGeom>
        </p:spPr>
        <p:txBody>
          <a:bodyPr>
            <a:spAutoFit/>
          </a:bodyPr>
          <a:lstStyle/>
          <a:p>
            <a:pPr algn="ctr" fontAlgn="base">
              <a:spcBef>
                <a:spcPct val="0"/>
              </a:spcBef>
              <a:spcAft>
                <a:spcPct val="0"/>
              </a:spcAft>
              <a:defRPr/>
            </a:pPr>
            <a:r>
              <a:rPr lang="en-US" sz="1200" b="1" dirty="0" err="1">
                <a:solidFill>
                  <a:prstClr val="white"/>
                </a:solidFill>
                <a:latin typeface="Arial" panose="020B0604020202020204" pitchFamily="34" charset="0"/>
                <a:cs typeface="Arial" panose="020B0604020202020204" pitchFamily="34" charset="0"/>
              </a:rPr>
              <a:t>Int</a:t>
            </a:r>
            <a:r>
              <a:rPr lang="en-US" sz="1200" b="1" dirty="0">
                <a:solidFill>
                  <a:prstClr val="white"/>
                </a:solidFill>
                <a:latin typeface="Arial" panose="020B0604020202020204" pitchFamily="34" charset="0"/>
                <a:cs typeface="Arial" panose="020B0604020202020204" pitchFamily="34" charset="0"/>
              </a:rPr>
              <a:t> J Card (2011) 150:84-89</a:t>
            </a:r>
            <a:endParaRPr lang="it-IT" sz="12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04778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8"/>
          <p:cNvSpPr>
            <a:spLocks noChangeArrowheads="1"/>
          </p:cNvSpPr>
          <p:nvPr/>
        </p:nvSpPr>
        <p:spPr bwMode="auto">
          <a:xfrm>
            <a:off x="1703389" y="5732464"/>
            <a:ext cx="8785225" cy="401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it-IT" sz="2000" dirty="0">
                <a:solidFill>
                  <a:prstClr val="white"/>
                </a:solidFill>
              </a:rPr>
              <a:t>Second-generation DES have the potential to </a:t>
            </a:r>
            <a:r>
              <a:rPr lang="en-US" altLang="it-IT" sz="2000" b="1" dirty="0">
                <a:solidFill>
                  <a:srgbClr val="FF0000"/>
                </a:solidFill>
              </a:rPr>
              <a:t>reduce stent thrombosis</a:t>
            </a:r>
            <a:endParaRPr lang="it-IT" altLang="it-IT" sz="2000" b="1" dirty="0">
              <a:solidFill>
                <a:srgbClr val="FF0000"/>
              </a:solidFill>
            </a:endParaRPr>
          </a:p>
        </p:txBody>
      </p:sp>
      <p:sp>
        <p:nvSpPr>
          <p:cNvPr id="5" name="Rettangolo 4"/>
          <p:cNvSpPr/>
          <p:nvPr/>
        </p:nvSpPr>
        <p:spPr>
          <a:xfrm>
            <a:off x="9736138" y="6565901"/>
            <a:ext cx="2303462" cy="277812"/>
          </a:xfrm>
          <a:prstGeom prst="rect">
            <a:avLst/>
          </a:prstGeom>
        </p:spPr>
        <p:txBody>
          <a:bodyPr>
            <a:spAutoFit/>
          </a:bodyPr>
          <a:lstStyle/>
          <a:p>
            <a:pPr algn="ctr" fontAlgn="base">
              <a:spcBef>
                <a:spcPct val="0"/>
              </a:spcBef>
              <a:spcAft>
                <a:spcPct val="0"/>
              </a:spcAft>
              <a:defRPr/>
            </a:pPr>
            <a:r>
              <a:rPr lang="en-US" sz="1200" b="1" dirty="0" err="1">
                <a:solidFill>
                  <a:prstClr val="white"/>
                </a:solidFill>
                <a:latin typeface="Arial" panose="020B0604020202020204" pitchFamily="34" charset="0"/>
                <a:cs typeface="Arial" panose="020B0604020202020204" pitchFamily="34" charset="0"/>
              </a:rPr>
              <a:t>Int</a:t>
            </a:r>
            <a:r>
              <a:rPr lang="en-US" sz="1200" b="1" dirty="0">
                <a:solidFill>
                  <a:prstClr val="white"/>
                </a:solidFill>
                <a:latin typeface="Arial" panose="020B0604020202020204" pitchFamily="34" charset="0"/>
                <a:cs typeface="Arial" panose="020B0604020202020204" pitchFamily="34" charset="0"/>
              </a:rPr>
              <a:t> J Card (2011) 150:84-89</a:t>
            </a:r>
            <a:endParaRPr lang="it-IT" sz="1200" b="1" dirty="0">
              <a:solidFill>
                <a:prstClr val="white"/>
              </a:solidFill>
              <a:latin typeface="Arial" panose="020B0604020202020204" pitchFamily="34" charset="0"/>
              <a:cs typeface="Arial" panose="020B0604020202020204" pitchFamily="34" charset="0"/>
            </a:endParaRP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t="65857"/>
          <a:stretch>
            <a:fillRect/>
          </a:stretch>
        </p:blipFill>
        <p:spPr bwMode="auto">
          <a:xfrm>
            <a:off x="1524002" y="1238249"/>
            <a:ext cx="8964612" cy="31670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 name="Rettangolo 9"/>
          <p:cNvSpPr>
            <a:spLocks noChangeArrowheads="1"/>
          </p:cNvSpPr>
          <p:nvPr/>
        </p:nvSpPr>
        <p:spPr bwMode="auto">
          <a:xfrm>
            <a:off x="5650619" y="3877734"/>
            <a:ext cx="209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it-IT" b="1" dirty="0">
                <a:solidFill>
                  <a:srgbClr val="FF0000"/>
                </a:solidFill>
              </a:rPr>
              <a:t>Stent </a:t>
            </a:r>
            <a:r>
              <a:rPr lang="en-US" altLang="it-IT" b="1" dirty="0" err="1">
                <a:solidFill>
                  <a:srgbClr val="FF0000"/>
                </a:solidFill>
              </a:rPr>
              <a:t>thrombobis</a:t>
            </a:r>
            <a:endParaRPr lang="it-IT" altLang="it-IT" dirty="0">
              <a:solidFill>
                <a:srgbClr val="FF0000"/>
              </a:solidFill>
            </a:endParaRPr>
          </a:p>
        </p:txBody>
      </p:sp>
    </p:spTree>
    <p:extLst>
      <p:ext uri="{BB962C8B-B14F-4D97-AF65-F5344CB8AC3E}">
        <p14:creationId xmlns:p14="http://schemas.microsoft.com/office/powerpoint/2010/main" val="3319459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0237" y="446294"/>
            <a:ext cx="5953125"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2843263" y="66562"/>
            <a:ext cx="7632848" cy="584775"/>
          </a:xfrm>
          <a:prstGeom prst="rect">
            <a:avLst/>
          </a:prstGeom>
          <a:noFill/>
        </p:spPr>
        <p:txBody>
          <a:bodyPr wrap="square" rtlCol="0">
            <a:spAutoFit/>
          </a:bodyPr>
          <a:lstStyle/>
          <a:p>
            <a:pPr algn="ctr"/>
            <a:r>
              <a:rPr lang="it-IT" sz="1600" b="1" dirty="0" smtClean="0">
                <a:solidFill>
                  <a:srgbClr val="FF0000"/>
                </a:solidFill>
                <a:latin typeface="Times New Roman" pitchFamily="18" charset="0"/>
                <a:cs typeface="Times New Roman" pitchFamily="18" charset="0"/>
              </a:rPr>
              <a:t>Cumulative </a:t>
            </a:r>
            <a:r>
              <a:rPr lang="it-IT" sz="1600" b="1" dirty="0" err="1" smtClean="0">
                <a:solidFill>
                  <a:srgbClr val="FF0000"/>
                </a:solidFill>
                <a:latin typeface="Times New Roman" pitchFamily="18" charset="0"/>
                <a:cs typeface="Times New Roman" pitchFamily="18" charset="0"/>
              </a:rPr>
              <a:t>Risk</a:t>
            </a:r>
            <a:r>
              <a:rPr lang="it-IT" sz="1600" b="1" dirty="0" smtClean="0">
                <a:solidFill>
                  <a:srgbClr val="FF0000"/>
                </a:solidFill>
                <a:latin typeface="Times New Roman" pitchFamily="18" charset="0"/>
                <a:cs typeface="Times New Roman" pitchFamily="18" charset="0"/>
              </a:rPr>
              <a:t> of  </a:t>
            </a:r>
            <a:r>
              <a:rPr lang="it-IT" sz="1600" b="1" dirty="0" err="1" smtClean="0">
                <a:solidFill>
                  <a:srgbClr val="FF0000"/>
                </a:solidFill>
                <a:latin typeface="Times New Roman" pitchFamily="18" charset="0"/>
                <a:cs typeface="Times New Roman" pitchFamily="18" charset="0"/>
              </a:rPr>
              <a:t>Overall</a:t>
            </a:r>
            <a:r>
              <a:rPr lang="it-IT" sz="1600" b="1" dirty="0" smtClean="0">
                <a:solidFill>
                  <a:srgbClr val="FF0000"/>
                </a:solidFill>
                <a:latin typeface="Times New Roman" pitchFamily="18" charset="0"/>
                <a:cs typeface="Times New Roman" pitchFamily="18" charset="0"/>
              </a:rPr>
              <a:t> Death in </a:t>
            </a:r>
            <a:r>
              <a:rPr lang="it-IT" sz="1600" b="1" dirty="0" err="1" smtClean="0">
                <a:solidFill>
                  <a:srgbClr val="FF0000"/>
                </a:solidFill>
                <a:latin typeface="Times New Roman" pitchFamily="18" charset="0"/>
                <a:cs typeface="Times New Roman" pitchFamily="18" charset="0"/>
              </a:rPr>
              <a:t>patients</a:t>
            </a:r>
            <a:r>
              <a:rPr lang="it-IT" sz="1600" b="1" dirty="0" smtClean="0">
                <a:solidFill>
                  <a:srgbClr val="FF0000"/>
                </a:solidFill>
                <a:latin typeface="Times New Roman" pitchFamily="18" charset="0"/>
                <a:cs typeface="Times New Roman" pitchFamily="18" charset="0"/>
              </a:rPr>
              <a:t> with and </a:t>
            </a:r>
            <a:r>
              <a:rPr lang="it-IT" sz="1600" b="1" dirty="0" err="1" smtClean="0">
                <a:solidFill>
                  <a:srgbClr val="FF0000"/>
                </a:solidFill>
                <a:latin typeface="Times New Roman" pitchFamily="18" charset="0"/>
                <a:cs typeface="Times New Roman" pitchFamily="18" charset="0"/>
              </a:rPr>
              <a:t>without</a:t>
            </a:r>
            <a:r>
              <a:rPr lang="it-IT" sz="1600" b="1" dirty="0" smtClean="0">
                <a:solidFill>
                  <a:srgbClr val="FF0000"/>
                </a:solidFill>
                <a:latin typeface="Times New Roman" pitchFamily="18" charset="0"/>
                <a:cs typeface="Times New Roman" pitchFamily="18" charset="0"/>
              </a:rPr>
              <a:t> </a:t>
            </a:r>
            <a:r>
              <a:rPr lang="it-IT" sz="1600" b="1" dirty="0" err="1" smtClean="0">
                <a:solidFill>
                  <a:srgbClr val="FF0000"/>
                </a:solidFill>
                <a:latin typeface="Times New Roman" pitchFamily="18" charset="0"/>
                <a:cs typeface="Times New Roman" pitchFamily="18" charset="0"/>
              </a:rPr>
              <a:t>coronary</a:t>
            </a:r>
            <a:r>
              <a:rPr lang="it-IT" sz="1600" b="1" dirty="0" smtClean="0">
                <a:solidFill>
                  <a:srgbClr val="FF0000"/>
                </a:solidFill>
                <a:latin typeface="Times New Roman" pitchFamily="18" charset="0"/>
                <a:cs typeface="Times New Roman" pitchFamily="18" charset="0"/>
              </a:rPr>
              <a:t> </a:t>
            </a:r>
            <a:r>
              <a:rPr lang="it-IT" sz="1600" b="1" dirty="0" err="1" smtClean="0">
                <a:solidFill>
                  <a:srgbClr val="FF0000"/>
                </a:solidFill>
                <a:latin typeface="Times New Roman" pitchFamily="18" charset="0"/>
                <a:cs typeface="Times New Roman" pitchFamily="18" charset="0"/>
              </a:rPr>
              <a:t>revascularization</a:t>
            </a:r>
            <a:r>
              <a:rPr lang="it-IT" sz="1600" b="1" dirty="0" smtClean="0">
                <a:solidFill>
                  <a:srgbClr val="FF0000"/>
                </a:solidFill>
                <a:latin typeface="Times New Roman" pitchFamily="18" charset="0"/>
                <a:cs typeface="Times New Roman" pitchFamily="18" charset="0"/>
              </a:rPr>
              <a:t> </a:t>
            </a:r>
            <a:r>
              <a:rPr lang="it-IT" sz="1600" b="1" dirty="0" err="1" smtClean="0">
                <a:solidFill>
                  <a:srgbClr val="FF0000"/>
                </a:solidFill>
                <a:latin typeface="Times New Roman" pitchFamily="18" charset="0"/>
                <a:cs typeface="Times New Roman" pitchFamily="18" charset="0"/>
              </a:rPr>
              <a:t>during</a:t>
            </a:r>
            <a:r>
              <a:rPr lang="it-IT" sz="1600" b="1" dirty="0" smtClean="0">
                <a:solidFill>
                  <a:srgbClr val="FF0000"/>
                </a:solidFill>
                <a:latin typeface="Times New Roman" pitchFamily="18" charset="0"/>
                <a:cs typeface="Times New Roman" pitchFamily="18" charset="0"/>
              </a:rPr>
              <a:t> </a:t>
            </a:r>
            <a:r>
              <a:rPr lang="it-IT" sz="1600" b="1" dirty="0" err="1" smtClean="0">
                <a:solidFill>
                  <a:srgbClr val="FF0000"/>
                </a:solidFill>
                <a:latin typeface="Times New Roman" pitchFamily="18" charset="0"/>
                <a:cs typeface="Times New Roman" pitchFamily="18" charset="0"/>
              </a:rPr>
              <a:t>index</a:t>
            </a:r>
            <a:r>
              <a:rPr lang="it-IT" sz="1600" b="1" dirty="0" smtClean="0">
                <a:solidFill>
                  <a:srgbClr val="FF0000"/>
                </a:solidFill>
                <a:latin typeface="Times New Roman" pitchFamily="18" charset="0"/>
                <a:cs typeface="Times New Roman" pitchFamily="18" charset="0"/>
              </a:rPr>
              <a:t> </a:t>
            </a:r>
            <a:r>
              <a:rPr lang="it-IT" sz="1600" b="1" dirty="0" err="1" smtClean="0">
                <a:solidFill>
                  <a:srgbClr val="FF0000"/>
                </a:solidFill>
                <a:latin typeface="Times New Roman" pitchFamily="18" charset="0"/>
                <a:cs typeface="Times New Roman" pitchFamily="18" charset="0"/>
              </a:rPr>
              <a:t>admission</a:t>
            </a:r>
            <a:r>
              <a:rPr lang="it-IT" sz="1600" b="1" dirty="0" smtClean="0">
                <a:solidFill>
                  <a:srgbClr val="FF0000"/>
                </a:solidFill>
                <a:latin typeface="Times New Roman" pitchFamily="18" charset="0"/>
                <a:cs typeface="Times New Roman" pitchFamily="18" charset="0"/>
              </a:rPr>
              <a:t> and </a:t>
            </a:r>
            <a:r>
              <a:rPr lang="it-IT" sz="1600" b="1" dirty="0" err="1" smtClean="0">
                <a:solidFill>
                  <a:srgbClr val="FF0000"/>
                </a:solidFill>
                <a:latin typeface="Times New Roman" pitchFamily="18" charset="0"/>
                <a:cs typeface="Times New Roman" pitchFamily="18" charset="0"/>
              </a:rPr>
              <a:t>at</a:t>
            </a:r>
            <a:r>
              <a:rPr lang="it-IT" sz="1600" b="1" dirty="0" smtClean="0">
                <a:solidFill>
                  <a:srgbClr val="FF0000"/>
                </a:solidFill>
                <a:latin typeface="Times New Roman" pitchFamily="18" charset="0"/>
                <a:cs typeface="Times New Roman" pitchFamily="18" charset="0"/>
              </a:rPr>
              <a:t> </a:t>
            </a:r>
            <a:r>
              <a:rPr lang="it-IT" sz="1600" b="1" dirty="0" err="1" smtClean="0">
                <a:solidFill>
                  <a:srgbClr val="FF0000"/>
                </a:solidFill>
                <a:latin typeface="Times New Roman" pitchFamily="18" charset="0"/>
                <a:cs typeface="Times New Roman" pitchFamily="18" charset="0"/>
              </a:rPr>
              <a:t>discharge</a:t>
            </a:r>
            <a:endParaRPr lang="it-IT" sz="1600" b="1" dirty="0">
              <a:solidFill>
                <a:srgbClr val="FF0000"/>
              </a:solidFill>
              <a:latin typeface="Times New Roman" pitchFamily="18" charset="0"/>
              <a:cs typeface="Times New Roman" pitchFamily="18" charset="0"/>
            </a:endParaRPr>
          </a:p>
        </p:txBody>
      </p:sp>
      <p:sp>
        <p:nvSpPr>
          <p:cNvPr id="6" name="CasellaDiTesto 5"/>
          <p:cNvSpPr txBox="1"/>
          <p:nvPr/>
        </p:nvSpPr>
        <p:spPr>
          <a:xfrm>
            <a:off x="4406514" y="1636396"/>
            <a:ext cx="4204997" cy="369332"/>
          </a:xfrm>
          <a:prstGeom prst="rect">
            <a:avLst/>
          </a:prstGeom>
          <a:noFill/>
        </p:spPr>
        <p:txBody>
          <a:bodyPr wrap="none" rtlCol="0">
            <a:spAutoFit/>
          </a:bodyPr>
          <a:lstStyle/>
          <a:p>
            <a:r>
              <a:rPr lang="it-IT" b="1" i="1" dirty="0" err="1" smtClean="0">
                <a:solidFill>
                  <a:prstClr val="black"/>
                </a:solidFill>
                <a:latin typeface="Times New Roman" pitchFamily="18" charset="0"/>
                <a:cs typeface="Times New Roman" pitchFamily="18" charset="0"/>
              </a:rPr>
              <a:t>Coronary</a:t>
            </a:r>
            <a:r>
              <a:rPr lang="it-IT" b="1" i="1" dirty="0" smtClean="0">
                <a:solidFill>
                  <a:prstClr val="black"/>
                </a:solidFill>
                <a:latin typeface="Times New Roman" pitchFamily="18" charset="0"/>
                <a:cs typeface="Times New Roman" pitchFamily="18" charset="0"/>
              </a:rPr>
              <a:t> </a:t>
            </a:r>
            <a:r>
              <a:rPr lang="it-IT" b="1" i="1" dirty="0" err="1" smtClean="0">
                <a:solidFill>
                  <a:prstClr val="black"/>
                </a:solidFill>
                <a:latin typeface="Times New Roman" pitchFamily="18" charset="0"/>
                <a:cs typeface="Times New Roman" pitchFamily="18" charset="0"/>
              </a:rPr>
              <a:t>revascularization</a:t>
            </a:r>
            <a:r>
              <a:rPr lang="it-IT" b="1" i="1" dirty="0" smtClean="0">
                <a:solidFill>
                  <a:prstClr val="black"/>
                </a:solidFill>
                <a:latin typeface="Times New Roman" pitchFamily="18" charset="0"/>
                <a:cs typeface="Times New Roman" pitchFamily="18" charset="0"/>
              </a:rPr>
              <a:t> </a:t>
            </a:r>
            <a:r>
              <a:rPr lang="it-IT" b="1" i="1" dirty="0" err="1" smtClean="0">
                <a:solidFill>
                  <a:prstClr val="black"/>
                </a:solidFill>
                <a:latin typeface="Times New Roman" pitchFamily="18" charset="0"/>
                <a:cs typeface="Times New Roman" pitchFamily="18" charset="0"/>
              </a:rPr>
              <a:t>not</a:t>
            </a:r>
            <a:r>
              <a:rPr lang="it-IT" b="1" i="1" dirty="0" smtClean="0">
                <a:solidFill>
                  <a:prstClr val="black"/>
                </a:solidFill>
                <a:latin typeface="Times New Roman" pitchFamily="18" charset="0"/>
                <a:cs typeface="Times New Roman" pitchFamily="18" charset="0"/>
              </a:rPr>
              <a:t> </a:t>
            </a:r>
            <a:r>
              <a:rPr lang="it-IT" b="1" i="1" dirty="0" err="1" smtClean="0">
                <a:solidFill>
                  <a:prstClr val="black"/>
                </a:solidFill>
                <a:latin typeface="Times New Roman" pitchFamily="18" charset="0"/>
                <a:cs typeface="Times New Roman" pitchFamily="18" charset="0"/>
              </a:rPr>
              <a:t>performed</a:t>
            </a:r>
            <a:endParaRPr lang="it-IT" b="1" i="1" dirty="0">
              <a:solidFill>
                <a:prstClr val="black"/>
              </a:solidFill>
              <a:latin typeface="Times New Roman" pitchFamily="18" charset="0"/>
              <a:cs typeface="Times New Roman" pitchFamily="18" charset="0"/>
            </a:endParaRPr>
          </a:p>
        </p:txBody>
      </p:sp>
      <p:sp>
        <p:nvSpPr>
          <p:cNvPr id="7" name="CasellaDiTesto 6"/>
          <p:cNvSpPr txBox="1"/>
          <p:nvPr/>
        </p:nvSpPr>
        <p:spPr>
          <a:xfrm>
            <a:off x="4916562" y="3946203"/>
            <a:ext cx="3839513" cy="369332"/>
          </a:xfrm>
          <a:prstGeom prst="rect">
            <a:avLst/>
          </a:prstGeom>
          <a:noFill/>
        </p:spPr>
        <p:txBody>
          <a:bodyPr wrap="none" rtlCol="0">
            <a:spAutoFit/>
          </a:bodyPr>
          <a:lstStyle/>
          <a:p>
            <a:r>
              <a:rPr lang="it-IT" b="1" i="1" dirty="0" err="1" smtClean="0">
                <a:solidFill>
                  <a:prstClr val="black"/>
                </a:solidFill>
                <a:latin typeface="Times New Roman" pitchFamily="18" charset="0"/>
                <a:cs typeface="Times New Roman" pitchFamily="18" charset="0"/>
              </a:rPr>
              <a:t>Coronary</a:t>
            </a:r>
            <a:r>
              <a:rPr lang="it-IT" b="1" i="1" dirty="0" smtClean="0">
                <a:solidFill>
                  <a:prstClr val="black"/>
                </a:solidFill>
                <a:latin typeface="Times New Roman" pitchFamily="18" charset="0"/>
                <a:cs typeface="Times New Roman" pitchFamily="18" charset="0"/>
              </a:rPr>
              <a:t> </a:t>
            </a:r>
            <a:r>
              <a:rPr lang="it-IT" b="1" i="1" dirty="0" err="1" smtClean="0">
                <a:solidFill>
                  <a:prstClr val="black"/>
                </a:solidFill>
                <a:latin typeface="Times New Roman" pitchFamily="18" charset="0"/>
                <a:cs typeface="Times New Roman" pitchFamily="18" charset="0"/>
              </a:rPr>
              <a:t>revascularization</a:t>
            </a:r>
            <a:r>
              <a:rPr lang="it-IT" b="1" i="1" dirty="0" smtClean="0">
                <a:solidFill>
                  <a:prstClr val="black"/>
                </a:solidFill>
                <a:latin typeface="Times New Roman" pitchFamily="18" charset="0"/>
                <a:cs typeface="Times New Roman" pitchFamily="18" charset="0"/>
              </a:rPr>
              <a:t> </a:t>
            </a:r>
            <a:r>
              <a:rPr lang="it-IT" b="1" i="1" dirty="0" err="1" smtClean="0">
                <a:solidFill>
                  <a:prstClr val="black"/>
                </a:solidFill>
                <a:latin typeface="Times New Roman" pitchFamily="18" charset="0"/>
                <a:cs typeface="Times New Roman" pitchFamily="18" charset="0"/>
              </a:rPr>
              <a:t>performed</a:t>
            </a:r>
            <a:endParaRPr lang="it-IT" b="1" i="1" dirty="0">
              <a:solidFill>
                <a:prstClr val="black"/>
              </a:solidFill>
              <a:latin typeface="Times New Roman" pitchFamily="18" charset="0"/>
              <a:cs typeface="Times New Roman" pitchFamily="18" charset="0"/>
            </a:endParaRPr>
          </a:p>
        </p:txBody>
      </p:sp>
      <p:sp>
        <p:nvSpPr>
          <p:cNvPr id="8" name="CasellaDiTesto 7"/>
          <p:cNvSpPr txBox="1"/>
          <p:nvPr/>
        </p:nvSpPr>
        <p:spPr>
          <a:xfrm>
            <a:off x="6979146" y="887250"/>
            <a:ext cx="1944216" cy="369332"/>
          </a:xfrm>
          <a:prstGeom prst="rect">
            <a:avLst/>
          </a:prstGeom>
          <a:noFill/>
        </p:spPr>
        <p:txBody>
          <a:bodyPr wrap="square" rtlCol="0">
            <a:spAutoFit/>
          </a:bodyPr>
          <a:lstStyle/>
          <a:p>
            <a:r>
              <a:rPr lang="it-IT" b="1" i="1" dirty="0" smtClean="0">
                <a:solidFill>
                  <a:prstClr val="black"/>
                </a:solidFill>
                <a:latin typeface="Times New Roman" pitchFamily="18" charset="0"/>
                <a:cs typeface="Times New Roman" pitchFamily="18" charset="0"/>
              </a:rPr>
              <a:t>Log-</a:t>
            </a:r>
            <a:r>
              <a:rPr lang="it-IT" b="1" i="1" dirty="0" err="1" smtClean="0">
                <a:solidFill>
                  <a:prstClr val="black"/>
                </a:solidFill>
                <a:latin typeface="Times New Roman" pitchFamily="18" charset="0"/>
                <a:cs typeface="Times New Roman" pitchFamily="18" charset="0"/>
              </a:rPr>
              <a:t>rank</a:t>
            </a:r>
            <a:r>
              <a:rPr lang="it-IT" b="1" i="1" dirty="0" smtClean="0">
                <a:solidFill>
                  <a:prstClr val="black"/>
                </a:solidFill>
                <a:latin typeface="Times New Roman" pitchFamily="18" charset="0"/>
                <a:cs typeface="Times New Roman" pitchFamily="18" charset="0"/>
              </a:rPr>
              <a:t>=0.028</a:t>
            </a:r>
            <a:endParaRPr lang="it-IT" b="1" i="1" dirty="0">
              <a:solidFill>
                <a:prstClr val="black"/>
              </a:solidFill>
              <a:latin typeface="Times New Roman" pitchFamily="18" charset="0"/>
              <a:cs typeface="Times New Roman" pitchFamily="18" charset="0"/>
            </a:endParaRPr>
          </a:p>
        </p:txBody>
      </p:sp>
      <p:sp>
        <p:nvSpPr>
          <p:cNvPr id="9" name="CasellaDiTesto 8"/>
          <p:cNvSpPr txBox="1"/>
          <p:nvPr/>
        </p:nvSpPr>
        <p:spPr>
          <a:xfrm>
            <a:off x="2357463" y="5300594"/>
            <a:ext cx="8604448" cy="1169551"/>
          </a:xfrm>
          <a:prstGeom prst="rect">
            <a:avLst/>
          </a:prstGeom>
          <a:noFill/>
        </p:spPr>
        <p:txBody>
          <a:bodyPr wrap="square" rtlCol="0">
            <a:spAutoFit/>
          </a:bodyPr>
          <a:lstStyle/>
          <a:p>
            <a:r>
              <a:rPr lang="it-IT" sz="1400" b="1" i="1" dirty="0" err="1" smtClean="0">
                <a:solidFill>
                  <a:prstClr val="black"/>
                </a:solidFill>
                <a:latin typeface="Times New Roman" pitchFamily="18" charset="0"/>
                <a:cs typeface="Times New Roman" pitchFamily="18" charset="0"/>
              </a:rPr>
              <a:t>Deaths</a:t>
            </a:r>
            <a:r>
              <a:rPr lang="it-IT" sz="1400" b="1" i="1" dirty="0" smtClean="0">
                <a:solidFill>
                  <a:prstClr val="black"/>
                </a:solidFill>
                <a:latin typeface="Times New Roman" pitchFamily="18" charset="0"/>
                <a:cs typeface="Times New Roman" pitchFamily="18" charset="0"/>
              </a:rPr>
              <a:t> in </a:t>
            </a:r>
            <a:r>
              <a:rPr lang="it-IT" sz="1400" b="1" i="1" dirty="0" err="1" smtClean="0">
                <a:solidFill>
                  <a:prstClr val="black"/>
                </a:solidFill>
                <a:latin typeface="Times New Roman" pitchFamily="18" charset="0"/>
                <a:cs typeface="Times New Roman" pitchFamily="18" charset="0"/>
              </a:rPr>
              <a:t>patients</a:t>
            </a:r>
            <a:r>
              <a:rPr lang="it-IT" sz="1400" b="1" i="1" dirty="0" smtClean="0">
                <a:solidFill>
                  <a:prstClr val="black"/>
                </a:solidFill>
                <a:latin typeface="Times New Roman" pitchFamily="18" charset="0"/>
                <a:cs typeface="Times New Roman" pitchFamily="18" charset="0"/>
              </a:rPr>
              <a:t> 		3              4        </a:t>
            </a:r>
            <a:r>
              <a:rPr lang="it-IT" sz="1400" b="1" i="1" dirty="0">
                <a:solidFill>
                  <a:prstClr val="black"/>
                </a:solidFill>
                <a:latin typeface="Times New Roman" pitchFamily="18" charset="0"/>
                <a:cs typeface="Times New Roman" pitchFamily="18" charset="0"/>
              </a:rPr>
              <a:t>4</a:t>
            </a:r>
            <a:r>
              <a:rPr lang="it-IT" sz="1400" b="1" i="1" dirty="0" smtClean="0">
                <a:solidFill>
                  <a:prstClr val="black"/>
                </a:solidFill>
                <a:latin typeface="Times New Roman" pitchFamily="18" charset="0"/>
                <a:cs typeface="Times New Roman" pitchFamily="18" charset="0"/>
              </a:rPr>
              <a:t>                6                </a:t>
            </a:r>
            <a:r>
              <a:rPr lang="it-IT" sz="1400" b="1" i="1" dirty="0">
                <a:solidFill>
                  <a:prstClr val="black"/>
                </a:solidFill>
                <a:latin typeface="Times New Roman" pitchFamily="18" charset="0"/>
                <a:cs typeface="Times New Roman" pitchFamily="18" charset="0"/>
              </a:rPr>
              <a:t>7</a:t>
            </a:r>
            <a:r>
              <a:rPr lang="it-IT" sz="1400" b="1" i="1" dirty="0" smtClean="0">
                <a:solidFill>
                  <a:prstClr val="black"/>
                </a:solidFill>
                <a:latin typeface="Times New Roman" pitchFamily="18" charset="0"/>
                <a:cs typeface="Times New Roman" pitchFamily="18" charset="0"/>
              </a:rPr>
              <a:t>                              </a:t>
            </a:r>
            <a:r>
              <a:rPr lang="it-IT" sz="1400" b="1" i="1" dirty="0">
                <a:solidFill>
                  <a:prstClr val="black"/>
                </a:solidFill>
                <a:latin typeface="Times New Roman" pitchFamily="18" charset="0"/>
                <a:cs typeface="Times New Roman" pitchFamily="18" charset="0"/>
              </a:rPr>
              <a:t>9</a:t>
            </a:r>
            <a:r>
              <a:rPr lang="it-IT" sz="1400" b="1" i="1" dirty="0" smtClean="0">
                <a:solidFill>
                  <a:prstClr val="black"/>
                </a:solidFill>
                <a:latin typeface="Times New Roman" pitchFamily="18" charset="0"/>
                <a:cs typeface="Times New Roman" pitchFamily="18" charset="0"/>
              </a:rPr>
              <a:t>	</a:t>
            </a:r>
          </a:p>
          <a:p>
            <a:r>
              <a:rPr lang="it-IT" sz="1400" b="1" i="1" dirty="0" smtClean="0">
                <a:solidFill>
                  <a:prstClr val="black"/>
                </a:solidFill>
                <a:latin typeface="Times New Roman" pitchFamily="18" charset="0"/>
                <a:cs typeface="Times New Roman" pitchFamily="18" charset="0"/>
              </a:rPr>
              <a:t>with </a:t>
            </a:r>
            <a:r>
              <a:rPr lang="it-IT" sz="1400" b="1" i="1" dirty="0" err="1" smtClean="0">
                <a:solidFill>
                  <a:prstClr val="black"/>
                </a:solidFill>
                <a:latin typeface="Times New Roman" pitchFamily="18" charset="0"/>
                <a:cs typeface="Times New Roman" pitchFamily="18" charset="0"/>
              </a:rPr>
              <a:t>revascularization</a:t>
            </a:r>
            <a:r>
              <a:rPr lang="it-IT" sz="1400" b="1" i="1" dirty="0" smtClean="0">
                <a:solidFill>
                  <a:prstClr val="black"/>
                </a:solidFill>
                <a:latin typeface="Times New Roman" pitchFamily="18" charset="0"/>
                <a:cs typeface="Times New Roman" pitchFamily="18" charset="0"/>
              </a:rPr>
              <a:t> (n=124)</a:t>
            </a:r>
          </a:p>
          <a:p>
            <a:endParaRPr lang="it-IT" sz="1400" b="1" i="1" dirty="0">
              <a:solidFill>
                <a:prstClr val="black"/>
              </a:solidFill>
              <a:latin typeface="Times New Roman" pitchFamily="18" charset="0"/>
              <a:cs typeface="Times New Roman" pitchFamily="18" charset="0"/>
            </a:endParaRPr>
          </a:p>
          <a:p>
            <a:r>
              <a:rPr lang="it-IT" sz="1400" b="1" i="1" dirty="0" err="1" smtClean="0">
                <a:solidFill>
                  <a:prstClr val="black"/>
                </a:solidFill>
                <a:latin typeface="Times New Roman" pitchFamily="18" charset="0"/>
                <a:cs typeface="Times New Roman" pitchFamily="18" charset="0"/>
              </a:rPr>
              <a:t>Deaths</a:t>
            </a:r>
            <a:r>
              <a:rPr lang="it-IT" sz="1400" b="1" i="1" dirty="0" smtClean="0">
                <a:solidFill>
                  <a:prstClr val="black"/>
                </a:solidFill>
                <a:latin typeface="Times New Roman" pitchFamily="18" charset="0"/>
                <a:cs typeface="Times New Roman" pitchFamily="18" charset="0"/>
              </a:rPr>
              <a:t> in </a:t>
            </a:r>
            <a:r>
              <a:rPr lang="it-IT" sz="1400" b="1" i="1" dirty="0" err="1" smtClean="0">
                <a:solidFill>
                  <a:prstClr val="black"/>
                </a:solidFill>
                <a:latin typeface="Times New Roman" pitchFamily="18" charset="0"/>
                <a:cs typeface="Times New Roman" pitchFamily="18" charset="0"/>
              </a:rPr>
              <a:t>patients</a:t>
            </a:r>
            <a:r>
              <a:rPr lang="it-IT" sz="1400" b="1" i="1" dirty="0" smtClean="0">
                <a:solidFill>
                  <a:prstClr val="black"/>
                </a:solidFill>
                <a:latin typeface="Times New Roman" pitchFamily="18" charset="0"/>
                <a:cs typeface="Times New Roman" pitchFamily="18" charset="0"/>
              </a:rPr>
              <a:t> </a:t>
            </a:r>
          </a:p>
          <a:p>
            <a:r>
              <a:rPr lang="it-IT" sz="1400" b="1" i="1" dirty="0" err="1">
                <a:solidFill>
                  <a:prstClr val="black"/>
                </a:solidFill>
                <a:latin typeface="Times New Roman" pitchFamily="18" charset="0"/>
                <a:cs typeface="Times New Roman" pitchFamily="18" charset="0"/>
              </a:rPr>
              <a:t>w</a:t>
            </a:r>
            <a:r>
              <a:rPr lang="it-IT" sz="1400" b="1" i="1" dirty="0" err="1" smtClean="0">
                <a:solidFill>
                  <a:prstClr val="black"/>
                </a:solidFill>
                <a:latin typeface="Times New Roman" pitchFamily="18" charset="0"/>
                <a:cs typeface="Times New Roman" pitchFamily="18" charset="0"/>
              </a:rPr>
              <a:t>ithout</a:t>
            </a:r>
            <a:r>
              <a:rPr lang="it-IT" sz="1400" b="1" i="1" dirty="0" smtClean="0">
                <a:solidFill>
                  <a:prstClr val="black"/>
                </a:solidFill>
                <a:latin typeface="Times New Roman" pitchFamily="18" charset="0"/>
                <a:cs typeface="Times New Roman" pitchFamily="18" charset="0"/>
              </a:rPr>
              <a:t> </a:t>
            </a:r>
            <a:r>
              <a:rPr lang="it-IT" sz="1400" b="1" i="1" dirty="0" err="1" smtClean="0">
                <a:solidFill>
                  <a:prstClr val="black"/>
                </a:solidFill>
                <a:latin typeface="Times New Roman" pitchFamily="18" charset="0"/>
                <a:cs typeface="Times New Roman" pitchFamily="18" charset="0"/>
              </a:rPr>
              <a:t>revascularization</a:t>
            </a:r>
            <a:r>
              <a:rPr lang="it-IT" sz="1400" b="1" i="1" dirty="0" smtClean="0">
                <a:solidFill>
                  <a:prstClr val="black"/>
                </a:solidFill>
                <a:latin typeface="Times New Roman" pitchFamily="18" charset="0"/>
                <a:cs typeface="Times New Roman" pitchFamily="18" charset="0"/>
              </a:rPr>
              <a:t> (n=189)	12            20      22             23              23                             29</a:t>
            </a:r>
            <a:endParaRPr lang="it-IT" sz="1400" b="1"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2924312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p:cNvSpPr/>
          <p:nvPr/>
        </p:nvSpPr>
        <p:spPr>
          <a:xfrm>
            <a:off x="1524000" y="188641"/>
            <a:ext cx="9144000" cy="830997"/>
          </a:xfrm>
          <a:prstGeom prst="rect">
            <a:avLst/>
          </a:prstGeom>
          <a:solidFill>
            <a:sysClr val="window" lastClr="FFFFFF"/>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smtClean="0">
                <a:ln>
                  <a:noFill/>
                </a:ln>
                <a:solidFill>
                  <a:prstClr val="black"/>
                </a:solidFill>
                <a:effectLst/>
                <a:uLnTx/>
                <a:uFillTx/>
              </a:rPr>
              <a:t>Abciximab</a:t>
            </a:r>
            <a:r>
              <a:rPr kumimoji="0" lang="en-US" sz="2400" b="0" i="0" u="none" strike="noStrike" kern="0" cap="none" spc="0" normalizeH="0" baseline="0" noProof="0" dirty="0" smtClean="0">
                <a:ln>
                  <a:noFill/>
                </a:ln>
                <a:solidFill>
                  <a:prstClr val="black"/>
                </a:solidFill>
                <a:effectLst/>
                <a:uLnTx/>
                <a:uFillTx/>
              </a:rPr>
              <a:t> in elderly with Acute Coronary Syndrome invasively treated:  </a:t>
            </a:r>
            <a:r>
              <a:rPr kumimoji="0" lang="it-IT" sz="2400" b="0" i="0" u="none" strike="noStrike" kern="0" cap="none" spc="0" normalizeH="0" baseline="0" noProof="0" dirty="0" err="1" smtClean="0">
                <a:ln>
                  <a:noFill/>
                </a:ln>
                <a:solidFill>
                  <a:prstClr val="black"/>
                </a:solidFill>
                <a:effectLst/>
                <a:uLnTx/>
                <a:uFillTx/>
              </a:rPr>
              <a:t>Effect</a:t>
            </a:r>
            <a:r>
              <a:rPr kumimoji="0" lang="it-IT" sz="2400" b="0" i="0" u="none" strike="noStrike" kern="0" cap="none" spc="0" normalizeH="0" baseline="0" noProof="0" dirty="0" smtClean="0">
                <a:ln>
                  <a:noFill/>
                </a:ln>
                <a:solidFill>
                  <a:prstClr val="black"/>
                </a:solidFill>
                <a:effectLst/>
                <a:uLnTx/>
                <a:uFillTx/>
              </a:rPr>
              <a:t> on </a:t>
            </a:r>
            <a:r>
              <a:rPr kumimoji="0" lang="it-IT" sz="2400" b="0" i="0" u="none" strike="noStrike" kern="0" cap="none" spc="0" normalizeH="0" baseline="0" noProof="0" dirty="0" err="1" smtClean="0">
                <a:ln>
                  <a:noFill/>
                </a:ln>
                <a:solidFill>
                  <a:prstClr val="black"/>
                </a:solidFill>
                <a:effectLst/>
                <a:uLnTx/>
                <a:uFillTx/>
              </a:rPr>
              <a:t>outcome</a:t>
            </a:r>
            <a:r>
              <a:rPr kumimoji="0" lang="it-IT" sz="2400" b="0" i="0" u="none" strike="noStrike" kern="0" cap="none" spc="0" normalizeH="0" baseline="0" noProof="0" dirty="0" smtClean="0">
                <a:ln>
                  <a:noFill/>
                </a:ln>
                <a:solidFill>
                  <a:prstClr val="black"/>
                </a:solidFill>
                <a:effectLst/>
                <a:uLnTx/>
                <a:uFillTx/>
              </a:rPr>
              <a:t> .</a:t>
            </a:r>
          </a:p>
        </p:txBody>
      </p:sp>
      <p:sp>
        <p:nvSpPr>
          <p:cNvPr id="12" name="Rettangolo 11"/>
          <p:cNvSpPr/>
          <p:nvPr/>
        </p:nvSpPr>
        <p:spPr>
          <a:xfrm>
            <a:off x="1524000" y="980728"/>
            <a:ext cx="9144000" cy="523220"/>
          </a:xfrm>
          <a:prstGeom prst="rect">
            <a:avLst/>
          </a:prstGeom>
          <a:solidFill>
            <a:sysClr val="window" lastClr="FFFFFF"/>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400" b="0" i="0" u="none" strike="noStrike" kern="0" cap="none" spc="0" normalizeH="0" baseline="0" noProof="0" dirty="0" smtClean="0">
                <a:ln>
                  <a:noFill/>
                </a:ln>
                <a:solidFill>
                  <a:prstClr val="black"/>
                </a:solidFill>
                <a:effectLst/>
                <a:uLnTx/>
                <a:uFillTx/>
              </a:rPr>
              <a:t>Gennaro </a:t>
            </a:r>
            <a:r>
              <a:rPr kumimoji="0" lang="it-IT" sz="1400" b="0" i="0" u="none" strike="noStrike" kern="0" cap="none" spc="0" normalizeH="0" baseline="0" noProof="0" dirty="0" err="1" smtClean="0">
                <a:ln>
                  <a:noFill/>
                </a:ln>
                <a:solidFill>
                  <a:prstClr val="black"/>
                </a:solidFill>
                <a:effectLst/>
                <a:uLnTx/>
                <a:uFillTx/>
              </a:rPr>
              <a:t>Galasso</a:t>
            </a:r>
            <a:r>
              <a:rPr kumimoji="0" lang="it-IT" sz="1400" b="0" i="0" u="none" strike="noStrike" kern="0" cap="none" spc="0" normalizeH="0" baseline="0" noProof="0" dirty="0" smtClean="0">
                <a:ln>
                  <a:noFill/>
                </a:ln>
                <a:solidFill>
                  <a:prstClr val="black"/>
                </a:solidFill>
                <a:effectLst/>
                <a:uLnTx/>
                <a:uFillTx/>
              </a:rPr>
              <a:t> , Federico Piscione , Fulvio </a:t>
            </a:r>
            <a:r>
              <a:rPr kumimoji="0" lang="it-IT" sz="1400" b="0" i="0" u="none" strike="noStrike" kern="0" cap="none" spc="0" normalizeH="0" baseline="0" noProof="0" dirty="0" err="1" smtClean="0">
                <a:ln>
                  <a:noFill/>
                </a:ln>
                <a:solidFill>
                  <a:prstClr val="black"/>
                </a:solidFill>
                <a:effectLst/>
                <a:uLnTx/>
                <a:uFillTx/>
              </a:rPr>
              <a:t>Furbatto</a:t>
            </a:r>
            <a:r>
              <a:rPr kumimoji="0" lang="it-IT" sz="1400" b="0" i="0" u="none" strike="noStrike" kern="0" cap="none" spc="0" normalizeH="0" baseline="0" noProof="0" dirty="0" smtClean="0">
                <a:ln>
                  <a:noFill/>
                </a:ln>
                <a:solidFill>
                  <a:prstClr val="black"/>
                </a:solidFill>
                <a:effectLst/>
                <a:uLnTx/>
                <a:uFillTx/>
              </a:rPr>
              <a:t> , Dario </a:t>
            </a:r>
            <a:r>
              <a:rPr kumimoji="0" lang="it-IT" sz="1400" b="0" i="0" u="none" strike="noStrike" kern="0" cap="none" spc="0" normalizeH="0" baseline="0" noProof="0" dirty="0" err="1" smtClean="0">
                <a:ln>
                  <a:noFill/>
                </a:ln>
                <a:solidFill>
                  <a:prstClr val="black"/>
                </a:solidFill>
                <a:effectLst/>
                <a:uLnTx/>
                <a:uFillTx/>
              </a:rPr>
              <a:t>Leosco</a:t>
            </a:r>
            <a:r>
              <a:rPr kumimoji="0" lang="it-IT" sz="1400" b="0" i="0" u="none" strike="noStrike" kern="0" cap="none" spc="0" normalizeH="0" baseline="0" noProof="0" dirty="0" smtClean="0">
                <a:ln>
                  <a:noFill/>
                </a:ln>
                <a:solidFill>
                  <a:prstClr val="black"/>
                </a:solidFill>
                <a:effectLst/>
                <a:uLnTx/>
                <a:uFillTx/>
              </a:rPr>
              <a:t> , Adele </a:t>
            </a:r>
            <a:r>
              <a:rPr kumimoji="0" lang="it-IT" sz="1400" b="0" i="0" u="none" strike="noStrike" kern="0" cap="none" spc="0" normalizeH="0" baseline="0" noProof="0" dirty="0" err="1" smtClean="0">
                <a:ln>
                  <a:noFill/>
                </a:ln>
                <a:solidFill>
                  <a:prstClr val="black"/>
                </a:solidFill>
                <a:effectLst/>
                <a:uLnTx/>
                <a:uFillTx/>
              </a:rPr>
              <a:t>Pierri</a:t>
            </a:r>
            <a:r>
              <a:rPr kumimoji="0" lang="it-IT" sz="1400" b="0" i="0" u="none" strike="noStrike" kern="0" cap="none" spc="0" normalizeH="0" baseline="0" noProof="0" dirty="0" smtClean="0">
                <a:ln>
                  <a:noFill/>
                </a:ln>
                <a:solidFill>
                  <a:prstClr val="black"/>
                </a:solidFill>
                <a:effectLst/>
                <a:uLnTx/>
                <a:uFillTx/>
              </a:rPr>
              <a:t> ,Roberta De Rosa , Plinio Cirillo a, Antonio </a:t>
            </a:r>
            <a:r>
              <a:rPr kumimoji="0" lang="it-IT" sz="1400" b="0" i="0" u="none" strike="noStrike" kern="0" cap="none" spc="0" normalizeH="0" baseline="0" noProof="0" dirty="0" err="1" smtClean="0">
                <a:ln>
                  <a:noFill/>
                </a:ln>
                <a:solidFill>
                  <a:prstClr val="black"/>
                </a:solidFill>
                <a:effectLst/>
                <a:uLnTx/>
                <a:uFillTx/>
              </a:rPr>
              <a:t>Rapacciuolo</a:t>
            </a:r>
            <a:r>
              <a:rPr kumimoji="0" lang="it-IT" sz="1400" b="0" i="0" u="none" strike="noStrike" kern="0" cap="none" spc="0" normalizeH="0" baseline="0" noProof="0" dirty="0" smtClean="0">
                <a:ln>
                  <a:noFill/>
                </a:ln>
                <a:solidFill>
                  <a:prstClr val="black"/>
                </a:solidFill>
                <a:effectLst/>
                <a:uLnTx/>
                <a:uFillTx/>
              </a:rPr>
              <a:t> ,Giovanni Esposito , Massimo </a:t>
            </a:r>
            <a:r>
              <a:rPr kumimoji="0" lang="it-IT" sz="1400" b="0" i="0" u="none" strike="noStrike" kern="0" cap="none" spc="0" normalizeH="0" baseline="0" noProof="0" dirty="0" err="1" smtClean="0">
                <a:ln>
                  <a:noFill/>
                </a:ln>
                <a:solidFill>
                  <a:prstClr val="black"/>
                </a:solidFill>
                <a:effectLst/>
                <a:uLnTx/>
                <a:uFillTx/>
              </a:rPr>
              <a:t>Chiariello</a:t>
            </a:r>
            <a:endParaRPr kumimoji="0" lang="it-IT" sz="1400" b="0" i="0" u="none" strike="noStrike" kern="0" cap="none" spc="0" normalizeH="0" baseline="0" noProof="0" dirty="0" smtClean="0">
              <a:ln>
                <a:noFill/>
              </a:ln>
              <a:solidFill>
                <a:prstClr val="black"/>
              </a:solidFill>
              <a:effectLst/>
              <a:uLnTx/>
              <a:uFillTx/>
            </a:endParaRPr>
          </a:p>
        </p:txBody>
      </p:sp>
      <p:pic>
        <p:nvPicPr>
          <p:cNvPr id="13" name="Picture 2"/>
          <p:cNvPicPr>
            <a:picLocks noChangeAspect="1" noChangeArrowheads="1"/>
          </p:cNvPicPr>
          <p:nvPr/>
        </p:nvPicPr>
        <p:blipFill>
          <a:blip r:embed="rId2" cstate="print"/>
          <a:srcRect/>
          <a:stretch>
            <a:fillRect/>
          </a:stretch>
        </p:blipFill>
        <p:spPr bwMode="auto">
          <a:xfrm>
            <a:off x="6744072" y="1700808"/>
            <a:ext cx="3923928" cy="4176464"/>
          </a:xfrm>
          <a:prstGeom prst="rect">
            <a:avLst/>
          </a:prstGeom>
          <a:noFill/>
          <a:ln w="9525">
            <a:noFill/>
            <a:miter lim="800000"/>
            <a:headEnd/>
            <a:tailEnd/>
          </a:ln>
        </p:spPr>
      </p:pic>
      <p:sp>
        <p:nvSpPr>
          <p:cNvPr id="14" name="Rettangolo 13"/>
          <p:cNvSpPr/>
          <p:nvPr/>
        </p:nvSpPr>
        <p:spPr>
          <a:xfrm>
            <a:off x="6960096" y="5949280"/>
            <a:ext cx="3707904" cy="553998"/>
          </a:xfrm>
          <a:prstGeom prst="rect">
            <a:avLst/>
          </a:prstGeom>
          <a:solidFill>
            <a:sysClr val="window" lastClr="FFFFFF"/>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rPr>
              <a:t> Kaplan–Meier analysis on event-free survival. Analysis of</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rPr>
              <a:t>cumulative MACE in the two groups of patients. Elderly treated with PCI and </a:t>
            </a:r>
            <a:r>
              <a:rPr kumimoji="0" lang="en-US" sz="1000" b="0" i="0" u="none" strike="noStrike" kern="0" cap="none" spc="0" normalizeH="0" baseline="0" noProof="0" dirty="0" err="1" smtClean="0">
                <a:ln>
                  <a:noFill/>
                </a:ln>
                <a:solidFill>
                  <a:prstClr val="black"/>
                </a:solidFill>
                <a:effectLst/>
                <a:uLnTx/>
                <a:uFillTx/>
              </a:rPr>
              <a:t>abciximab</a:t>
            </a:r>
            <a:r>
              <a:rPr kumimoji="0" lang="en-US" sz="1000" b="0" i="0" u="none" strike="noStrike" kern="0" cap="none" spc="0" normalizeH="0" baseline="0" noProof="0" dirty="0" smtClean="0">
                <a:ln>
                  <a:noFill/>
                </a:ln>
                <a:solidFill>
                  <a:prstClr val="black"/>
                </a:solidFill>
                <a:effectLst/>
                <a:uLnTx/>
                <a:uFillTx/>
              </a:rPr>
              <a:t> showed a significant reduction in overall MACE.</a:t>
            </a:r>
            <a:endParaRPr kumimoji="0" lang="it-IT" sz="1000" b="0" i="0" u="none" strike="noStrike" kern="0" cap="none" spc="0" normalizeH="0" baseline="0" noProof="0" dirty="0" smtClean="0">
              <a:ln>
                <a:noFill/>
              </a:ln>
              <a:solidFill>
                <a:prstClr val="black"/>
              </a:solidFill>
              <a:effectLst/>
              <a:uLnTx/>
              <a:uFillTx/>
            </a:endParaRPr>
          </a:p>
        </p:txBody>
      </p:sp>
      <p:pic>
        <p:nvPicPr>
          <p:cNvPr id="15" name="Picture 3"/>
          <p:cNvPicPr>
            <a:picLocks noChangeAspect="1" noChangeArrowheads="1"/>
          </p:cNvPicPr>
          <p:nvPr/>
        </p:nvPicPr>
        <p:blipFill>
          <a:blip r:embed="rId3" cstate="print"/>
          <a:srcRect/>
          <a:stretch>
            <a:fillRect/>
          </a:stretch>
        </p:blipFill>
        <p:spPr bwMode="auto">
          <a:xfrm>
            <a:off x="1524001" y="1700808"/>
            <a:ext cx="4633143" cy="4176464"/>
          </a:xfrm>
          <a:prstGeom prst="rect">
            <a:avLst/>
          </a:prstGeom>
          <a:noFill/>
          <a:ln w="9525">
            <a:noFill/>
            <a:miter lim="800000"/>
            <a:headEnd/>
            <a:tailEnd/>
          </a:ln>
        </p:spPr>
      </p:pic>
      <p:sp>
        <p:nvSpPr>
          <p:cNvPr id="16" name="Rettangolo 15"/>
          <p:cNvSpPr/>
          <p:nvPr/>
        </p:nvSpPr>
        <p:spPr>
          <a:xfrm>
            <a:off x="1524000" y="5949280"/>
            <a:ext cx="4644008" cy="861774"/>
          </a:xfrm>
          <a:prstGeom prst="rect">
            <a:avLst/>
          </a:prstGeom>
          <a:solidFill>
            <a:sysClr val="window" lastClr="FFFFFF"/>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rPr>
              <a:t>Long-term follow-up. This figure reports the incidence of death, non-fatal MI and pre-PCI at long-term follow-up in the two groups. Patients treated with</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err="1" smtClean="0">
                <a:ln>
                  <a:noFill/>
                </a:ln>
                <a:solidFill>
                  <a:prstClr val="black"/>
                </a:solidFill>
                <a:effectLst/>
                <a:uLnTx/>
                <a:uFillTx/>
              </a:rPr>
              <a:t>abciximab</a:t>
            </a:r>
            <a:r>
              <a:rPr kumimoji="0" lang="en-US" sz="1000" b="0" i="0" u="none" strike="noStrike" kern="0" cap="none" spc="0" normalizeH="0" baseline="0" noProof="0" dirty="0" smtClean="0">
                <a:ln>
                  <a:noFill/>
                </a:ln>
                <a:solidFill>
                  <a:prstClr val="black"/>
                </a:solidFill>
                <a:effectLst/>
                <a:uLnTx/>
                <a:uFillTx/>
              </a:rPr>
              <a:t> showed a significant reduction in any considered adverse events compared with patients treated with </a:t>
            </a:r>
            <a:r>
              <a:rPr kumimoji="0" lang="en-US" sz="1000" b="0" i="0" u="none" strike="noStrike" kern="0" cap="none" spc="0" normalizeH="0" baseline="0" noProof="0" dirty="0" err="1" smtClean="0">
                <a:ln>
                  <a:noFill/>
                </a:ln>
                <a:solidFill>
                  <a:prstClr val="black"/>
                </a:solidFill>
                <a:effectLst/>
                <a:uLnTx/>
                <a:uFillTx/>
              </a:rPr>
              <a:t>stenting</a:t>
            </a:r>
            <a:r>
              <a:rPr kumimoji="0" lang="en-US" sz="1000" b="0" i="0" u="none" strike="noStrike" kern="0" cap="none" spc="0" normalizeH="0" baseline="0" noProof="0" dirty="0" smtClean="0">
                <a:ln>
                  <a:noFill/>
                </a:ln>
                <a:solidFill>
                  <a:prstClr val="black"/>
                </a:solidFill>
                <a:effectLst/>
                <a:uLnTx/>
                <a:uFillTx/>
              </a:rPr>
              <a:t> alone. This difference was confirmed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rPr>
              <a:t>also in patients divided by age.</a:t>
            </a:r>
            <a:endParaRPr kumimoji="0" lang="it-IT" sz="1000" b="0" i="0" u="none" strike="noStrike" kern="0" cap="none" spc="0" normalizeH="0" baseline="0" noProof="0" dirty="0" smtClean="0">
              <a:ln>
                <a:noFill/>
              </a:ln>
              <a:solidFill>
                <a:prstClr val="black"/>
              </a:solidFill>
              <a:effectLst/>
              <a:uLnTx/>
              <a:uFillTx/>
            </a:endParaRPr>
          </a:p>
        </p:txBody>
      </p:sp>
      <p:sp>
        <p:nvSpPr>
          <p:cNvPr id="17" name="Rettangolo 16"/>
          <p:cNvSpPr/>
          <p:nvPr/>
        </p:nvSpPr>
        <p:spPr>
          <a:xfrm>
            <a:off x="6600056" y="6581002"/>
            <a:ext cx="4283968" cy="27699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rPr>
              <a:t>International Journal of Cardiology xx (2008) – IJCA  10835</a:t>
            </a:r>
            <a:endParaRPr kumimoji="0" lang="it-IT" sz="1200" b="0" i="0" u="none" strike="noStrike" kern="0" cap="none" spc="0" normalizeH="0" baseline="0" noProof="0" dirty="0" smtClean="0">
              <a:ln>
                <a:noFill/>
              </a:ln>
              <a:solidFill>
                <a:prstClr val="white"/>
              </a:solidFill>
              <a:effectLst/>
              <a:uLnTx/>
              <a:uFillTx/>
            </a:endParaRPr>
          </a:p>
        </p:txBody>
      </p:sp>
    </p:spTree>
    <p:extLst>
      <p:ext uri="{BB962C8B-B14F-4D97-AF65-F5344CB8AC3E}">
        <p14:creationId xmlns:p14="http://schemas.microsoft.com/office/powerpoint/2010/main" val="86023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1+#ppt_w/2"/>
                                          </p:val>
                                        </p:tav>
                                        <p:tav tm="100000">
                                          <p:val>
                                            <p:strVal val="#ppt_x"/>
                                          </p:val>
                                        </p:tav>
                                      </p:tavLst>
                                    </p:anim>
                                    <p:anim calcmode="lin" valueType="num">
                                      <p:cBhvr additive="base">
                                        <p:cTn id="12"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2738414" y="1571611"/>
            <a:ext cx="6500858" cy="4786347"/>
          </a:xfrm>
          <a:prstGeom prst="rect">
            <a:avLst/>
          </a:prstGeom>
          <a:noFill/>
          <a:ln w="9525">
            <a:noFill/>
            <a:miter lim="800000"/>
            <a:headEnd/>
            <a:tailEnd/>
          </a:ln>
          <a:effectLst/>
        </p:spPr>
      </p:pic>
      <p:pic>
        <p:nvPicPr>
          <p:cNvPr id="52227" name="Picture 3"/>
          <p:cNvPicPr>
            <a:picLocks noChangeAspect="1" noChangeArrowheads="1"/>
          </p:cNvPicPr>
          <p:nvPr/>
        </p:nvPicPr>
        <p:blipFill>
          <a:blip r:embed="rId3" cstate="print"/>
          <a:srcRect/>
          <a:stretch>
            <a:fillRect/>
          </a:stretch>
        </p:blipFill>
        <p:spPr bwMode="auto">
          <a:xfrm>
            <a:off x="2166910" y="2"/>
            <a:ext cx="7500990" cy="785793"/>
          </a:xfrm>
          <a:prstGeom prst="rect">
            <a:avLst/>
          </a:prstGeom>
          <a:noFill/>
          <a:ln w="9525">
            <a:noFill/>
            <a:miter lim="800000"/>
            <a:headEnd/>
            <a:tailEnd/>
          </a:ln>
          <a:effectLst/>
        </p:spPr>
      </p:pic>
      <p:pic>
        <p:nvPicPr>
          <p:cNvPr id="52228" name="Picture 4"/>
          <p:cNvPicPr>
            <a:picLocks noChangeAspect="1" noChangeArrowheads="1"/>
          </p:cNvPicPr>
          <p:nvPr/>
        </p:nvPicPr>
        <p:blipFill>
          <a:blip r:embed="rId4" cstate="print"/>
          <a:srcRect/>
          <a:stretch>
            <a:fillRect/>
          </a:stretch>
        </p:blipFill>
        <p:spPr bwMode="auto">
          <a:xfrm>
            <a:off x="1524000" y="6581776"/>
            <a:ext cx="3981450" cy="276225"/>
          </a:xfrm>
          <a:prstGeom prst="rect">
            <a:avLst/>
          </a:prstGeom>
          <a:noFill/>
          <a:ln w="9525">
            <a:noFill/>
            <a:miter lim="800000"/>
            <a:headEnd/>
            <a:tailEnd/>
          </a:ln>
          <a:effectLst/>
        </p:spPr>
      </p:pic>
      <p:pic>
        <p:nvPicPr>
          <p:cNvPr id="52229" name="Picture 5"/>
          <p:cNvPicPr>
            <a:picLocks noChangeAspect="1" noChangeArrowheads="1"/>
          </p:cNvPicPr>
          <p:nvPr/>
        </p:nvPicPr>
        <p:blipFill>
          <a:blip r:embed="rId5" cstate="print"/>
          <a:srcRect/>
          <a:stretch>
            <a:fillRect/>
          </a:stretch>
        </p:blipFill>
        <p:spPr bwMode="auto">
          <a:xfrm>
            <a:off x="7753350" y="6600826"/>
            <a:ext cx="2914650" cy="257175"/>
          </a:xfrm>
          <a:prstGeom prst="rect">
            <a:avLst/>
          </a:prstGeom>
          <a:noFill/>
          <a:ln w="9525">
            <a:noFill/>
            <a:miter lim="800000"/>
            <a:headEnd/>
            <a:tailEnd/>
          </a:ln>
          <a:effectLst/>
        </p:spPr>
      </p:pic>
      <p:pic>
        <p:nvPicPr>
          <p:cNvPr id="52230" name="Picture 6"/>
          <p:cNvPicPr>
            <a:picLocks noChangeAspect="1" noChangeArrowheads="1"/>
          </p:cNvPicPr>
          <p:nvPr/>
        </p:nvPicPr>
        <p:blipFill>
          <a:blip r:embed="rId6" cstate="print"/>
          <a:srcRect/>
          <a:stretch>
            <a:fillRect/>
          </a:stretch>
        </p:blipFill>
        <p:spPr bwMode="auto">
          <a:xfrm>
            <a:off x="2166910" y="785795"/>
            <a:ext cx="7500990" cy="571504"/>
          </a:xfrm>
          <a:prstGeom prst="rect">
            <a:avLst/>
          </a:prstGeom>
          <a:noFill/>
          <a:ln w="9525">
            <a:noFill/>
            <a:miter lim="800000"/>
            <a:headEnd/>
            <a:tailEnd/>
          </a:ln>
          <a:effectLst/>
        </p:spPr>
      </p:pic>
    </p:spTree>
    <p:extLst>
      <p:ext uri="{BB962C8B-B14F-4D97-AF65-F5344CB8AC3E}">
        <p14:creationId xmlns:p14="http://schemas.microsoft.com/office/powerpoint/2010/main" val="7255589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82537" y="208237"/>
            <a:ext cx="7911692" cy="3271838"/>
          </a:xfrm>
          <a:prstGeom prst="rect">
            <a:avLst/>
          </a:prstGeom>
        </p:spPr>
      </p:pic>
      <p:pic>
        <p:nvPicPr>
          <p:cNvPr id="5" name="Immagine 4"/>
          <p:cNvPicPr>
            <a:picLocks noChangeAspect="1"/>
          </p:cNvPicPr>
          <p:nvPr/>
        </p:nvPicPr>
        <p:blipFill>
          <a:blip r:embed="rId3"/>
          <a:stretch>
            <a:fillRect/>
          </a:stretch>
        </p:blipFill>
        <p:spPr>
          <a:xfrm>
            <a:off x="2832735" y="509766"/>
            <a:ext cx="6261135" cy="237765"/>
          </a:xfrm>
          <a:prstGeom prst="rect">
            <a:avLst/>
          </a:prstGeom>
        </p:spPr>
      </p:pic>
      <p:pic>
        <p:nvPicPr>
          <p:cNvPr id="7" name="Immagine 6"/>
          <p:cNvPicPr>
            <a:picLocks noChangeAspect="1"/>
          </p:cNvPicPr>
          <p:nvPr/>
        </p:nvPicPr>
        <p:blipFill>
          <a:blip r:embed="rId4"/>
          <a:stretch>
            <a:fillRect/>
          </a:stretch>
        </p:blipFill>
        <p:spPr>
          <a:xfrm>
            <a:off x="11362872" y="6577560"/>
            <a:ext cx="829128" cy="280440"/>
          </a:xfrm>
          <a:prstGeom prst="rect">
            <a:avLst/>
          </a:prstGeom>
        </p:spPr>
      </p:pic>
      <p:pic>
        <p:nvPicPr>
          <p:cNvPr id="8" name="Immagine 7"/>
          <p:cNvPicPr>
            <a:picLocks noChangeAspect="1"/>
          </p:cNvPicPr>
          <p:nvPr/>
        </p:nvPicPr>
        <p:blipFill>
          <a:blip r:embed="rId5"/>
          <a:stretch>
            <a:fillRect/>
          </a:stretch>
        </p:blipFill>
        <p:spPr>
          <a:xfrm>
            <a:off x="82537" y="3451499"/>
            <a:ext cx="7911692" cy="3237705"/>
          </a:xfrm>
          <a:prstGeom prst="rect">
            <a:avLst/>
          </a:prstGeom>
        </p:spPr>
      </p:pic>
      <p:sp>
        <p:nvSpPr>
          <p:cNvPr id="9" name="Rettangolo 8"/>
          <p:cNvSpPr/>
          <p:nvPr/>
        </p:nvSpPr>
        <p:spPr>
          <a:xfrm>
            <a:off x="8915400" y="2600325"/>
            <a:ext cx="2447472" cy="122264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prstClr val="black"/>
                </a:solidFill>
              </a:rPr>
              <a:t>NO </a:t>
            </a:r>
            <a:r>
              <a:rPr lang="it-IT" dirty="0" err="1" smtClean="0">
                <a:solidFill>
                  <a:prstClr val="black"/>
                </a:solidFill>
              </a:rPr>
              <a:t>bleeding</a:t>
            </a:r>
            <a:endParaRPr lang="it-IT" dirty="0" smtClean="0">
              <a:solidFill>
                <a:prstClr val="black"/>
              </a:solidFill>
            </a:endParaRPr>
          </a:p>
          <a:p>
            <a:pPr algn="ctr"/>
            <a:r>
              <a:rPr lang="it-IT" dirty="0" smtClean="0">
                <a:solidFill>
                  <a:prstClr val="black"/>
                </a:solidFill>
              </a:rPr>
              <a:t>NO </a:t>
            </a:r>
            <a:r>
              <a:rPr lang="it-IT" dirty="0" err="1" smtClean="0">
                <a:solidFill>
                  <a:prstClr val="black"/>
                </a:solidFill>
              </a:rPr>
              <a:t>ischaemic</a:t>
            </a:r>
            <a:r>
              <a:rPr lang="it-IT" dirty="0" smtClean="0">
                <a:solidFill>
                  <a:prstClr val="black"/>
                </a:solidFill>
              </a:rPr>
              <a:t> </a:t>
            </a:r>
            <a:r>
              <a:rPr lang="it-IT" dirty="0" err="1" smtClean="0">
                <a:solidFill>
                  <a:prstClr val="black"/>
                </a:solidFill>
              </a:rPr>
              <a:t>events</a:t>
            </a:r>
            <a:r>
              <a:rPr lang="it-IT" dirty="0" smtClean="0">
                <a:solidFill>
                  <a:prstClr val="black"/>
                </a:solidFill>
              </a:rPr>
              <a:t> </a:t>
            </a:r>
            <a:endParaRPr lang="it-IT" dirty="0">
              <a:solidFill>
                <a:prstClr val="black"/>
              </a:solidFill>
            </a:endParaRPr>
          </a:p>
        </p:txBody>
      </p:sp>
      <p:sp>
        <p:nvSpPr>
          <p:cNvPr id="10" name="Rettangolo 9"/>
          <p:cNvSpPr/>
          <p:nvPr/>
        </p:nvSpPr>
        <p:spPr>
          <a:xfrm>
            <a:off x="1085851" y="4686300"/>
            <a:ext cx="271462" cy="1891260"/>
          </a:xfrm>
          <a:prstGeom prst="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379431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700747" y="0"/>
            <a:ext cx="6561905" cy="1276190"/>
          </a:xfrm>
          <a:prstGeom prst="rect">
            <a:avLst/>
          </a:prstGeom>
        </p:spPr>
      </p:pic>
      <p:pic>
        <p:nvPicPr>
          <p:cNvPr id="5" name="Immagine 4"/>
          <p:cNvPicPr>
            <a:picLocks noChangeAspect="1"/>
          </p:cNvPicPr>
          <p:nvPr/>
        </p:nvPicPr>
        <p:blipFill>
          <a:blip r:embed="rId3"/>
          <a:stretch>
            <a:fillRect/>
          </a:stretch>
        </p:blipFill>
        <p:spPr>
          <a:xfrm>
            <a:off x="9629875" y="6638936"/>
            <a:ext cx="2327555" cy="219064"/>
          </a:xfrm>
          <a:prstGeom prst="rect">
            <a:avLst/>
          </a:prstGeom>
        </p:spPr>
      </p:pic>
      <p:pic>
        <p:nvPicPr>
          <p:cNvPr id="6" name="Immagine 5"/>
          <p:cNvPicPr>
            <a:picLocks noChangeAspect="1"/>
          </p:cNvPicPr>
          <p:nvPr/>
        </p:nvPicPr>
        <p:blipFill>
          <a:blip r:embed="rId4"/>
          <a:stretch>
            <a:fillRect/>
          </a:stretch>
        </p:blipFill>
        <p:spPr>
          <a:xfrm>
            <a:off x="281376" y="1919811"/>
            <a:ext cx="6504762" cy="4180952"/>
          </a:xfrm>
          <a:prstGeom prst="rect">
            <a:avLst/>
          </a:prstGeom>
        </p:spPr>
      </p:pic>
      <p:pic>
        <p:nvPicPr>
          <p:cNvPr id="7" name="Immagine 6"/>
          <p:cNvPicPr>
            <a:picLocks noChangeAspect="1"/>
          </p:cNvPicPr>
          <p:nvPr/>
        </p:nvPicPr>
        <p:blipFill>
          <a:blip r:embed="rId5"/>
          <a:stretch>
            <a:fillRect/>
          </a:stretch>
        </p:blipFill>
        <p:spPr>
          <a:xfrm>
            <a:off x="7005839" y="1782817"/>
            <a:ext cx="4295574" cy="2956365"/>
          </a:xfrm>
          <a:prstGeom prst="rect">
            <a:avLst/>
          </a:prstGeom>
        </p:spPr>
      </p:pic>
      <p:pic>
        <p:nvPicPr>
          <p:cNvPr id="8" name="Immagine 7"/>
          <p:cNvPicPr>
            <a:picLocks noChangeAspect="1"/>
          </p:cNvPicPr>
          <p:nvPr/>
        </p:nvPicPr>
        <p:blipFill>
          <a:blip r:embed="rId6"/>
          <a:stretch>
            <a:fillRect/>
          </a:stretch>
        </p:blipFill>
        <p:spPr>
          <a:xfrm>
            <a:off x="6762915" y="5071848"/>
            <a:ext cx="4999473" cy="795712"/>
          </a:xfrm>
          <a:prstGeom prst="rect">
            <a:avLst/>
          </a:prstGeom>
        </p:spPr>
      </p:pic>
      <p:sp>
        <p:nvSpPr>
          <p:cNvPr id="10" name="CasellaDiTesto 9"/>
          <p:cNvSpPr txBox="1"/>
          <p:nvPr/>
        </p:nvSpPr>
        <p:spPr>
          <a:xfrm>
            <a:off x="6786138" y="4888361"/>
            <a:ext cx="4976250" cy="1212402"/>
          </a:xfrm>
          <a:prstGeom prst="rect">
            <a:avLst/>
          </a:prstGeom>
          <a:solidFill>
            <a:srgbClr val="FFC000">
              <a:alpha val="26000"/>
            </a:srgbClr>
          </a:solidFill>
        </p:spPr>
        <p:txBody>
          <a:bodyPr wrap="square" rtlCol="0">
            <a:spAutoFit/>
          </a:bodyPr>
          <a:lstStyle/>
          <a:p>
            <a:endParaRPr lang="it-IT" sz="5400" dirty="0">
              <a:solidFill>
                <a:prstClr val="black"/>
              </a:solidFill>
            </a:endParaRPr>
          </a:p>
        </p:txBody>
      </p:sp>
      <p:pic>
        <p:nvPicPr>
          <p:cNvPr id="11" name="Immagine 10"/>
          <p:cNvPicPr>
            <a:picLocks noChangeAspect="1"/>
          </p:cNvPicPr>
          <p:nvPr/>
        </p:nvPicPr>
        <p:blipFill>
          <a:blip r:embed="rId7"/>
          <a:stretch>
            <a:fillRect/>
          </a:stretch>
        </p:blipFill>
        <p:spPr>
          <a:xfrm>
            <a:off x="9897462" y="156774"/>
            <a:ext cx="1792379" cy="786452"/>
          </a:xfrm>
          <a:prstGeom prst="rect">
            <a:avLst/>
          </a:prstGeom>
        </p:spPr>
      </p:pic>
      <p:sp>
        <p:nvSpPr>
          <p:cNvPr id="9" name="Rettangolo 8"/>
          <p:cNvSpPr/>
          <p:nvPr/>
        </p:nvSpPr>
        <p:spPr>
          <a:xfrm>
            <a:off x="10487377" y="2047566"/>
            <a:ext cx="711201" cy="176345"/>
          </a:xfrm>
          <a:prstGeom prst="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332451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ppt_x"/>
                                          </p:val>
                                        </p:tav>
                                        <p:tav tm="100000">
                                          <p:val>
                                            <p:strVal val="#ppt_x"/>
                                          </p:val>
                                        </p:tav>
                                      </p:tavLst>
                                    </p:anim>
                                    <p:anim calcmode="lin" valueType="num">
                                      <p:cBhvr additive="base">
                                        <p:cTn id="14"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3"/>
          <a:stretch>
            <a:fillRect/>
          </a:stretch>
        </p:blipFill>
        <p:spPr>
          <a:xfrm>
            <a:off x="2109837" y="-9279"/>
            <a:ext cx="7684293" cy="1331944"/>
          </a:xfrm>
          <a:prstGeom prst="rect">
            <a:avLst/>
          </a:prstGeom>
        </p:spPr>
      </p:pic>
      <p:sp>
        <p:nvSpPr>
          <p:cNvPr id="5" name="Rettangolo 4"/>
          <p:cNvSpPr/>
          <p:nvPr/>
        </p:nvSpPr>
        <p:spPr>
          <a:xfrm>
            <a:off x="1524000" y="1052737"/>
            <a:ext cx="9144000" cy="769441"/>
          </a:xfrm>
          <a:prstGeom prst="rect">
            <a:avLst/>
          </a:prstGeom>
          <a:solidFill>
            <a:sysClr val="window" lastClr="FFFFFF"/>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200" b="0" i="0" u="none" strike="noStrike" kern="0" cap="none" spc="0" normalizeH="0" baseline="0" noProof="0" dirty="0" smtClean="0">
                <a:ln>
                  <a:noFill/>
                </a:ln>
                <a:solidFill>
                  <a:prstClr val="black"/>
                </a:solidFill>
                <a:effectLst/>
                <a:uLnTx/>
                <a:uFillTx/>
              </a:rPr>
              <a:t>                                                                                                      </a:t>
            </a:r>
            <a:r>
              <a:rPr kumimoji="0" lang="it-IT" sz="1200" b="0" i="1" u="none" strike="noStrike" kern="0" cap="none" spc="0" normalizeH="0" baseline="0" noProof="0" dirty="0" smtClean="0">
                <a:ln>
                  <a:noFill/>
                </a:ln>
                <a:solidFill>
                  <a:prstClr val="black"/>
                </a:solidFill>
                <a:effectLst/>
                <a:uLnTx/>
                <a:uFillTx/>
              </a:rPr>
              <a:t>A </a:t>
            </a:r>
            <a:r>
              <a:rPr kumimoji="0" lang="it-IT" sz="1200" b="0" i="1" u="none" strike="noStrike" kern="0" cap="none" spc="0" normalizeH="0" baseline="0" noProof="0" dirty="0" err="1" smtClean="0">
                <a:ln>
                  <a:noFill/>
                </a:ln>
                <a:solidFill>
                  <a:prstClr val="black"/>
                </a:solidFill>
                <a:effectLst/>
                <a:uLnTx/>
                <a:uFillTx/>
              </a:rPr>
              <a:t>Randomized</a:t>
            </a:r>
            <a:r>
              <a:rPr kumimoji="0" lang="it-IT" sz="1200" b="0" i="1" u="none" strike="noStrike" kern="0" cap="none" spc="0" normalizeH="0" baseline="0" noProof="0" dirty="0" smtClean="0">
                <a:ln>
                  <a:noFill/>
                </a:ln>
                <a:solidFill>
                  <a:prstClr val="black"/>
                </a:solidFill>
                <a:effectLst/>
                <a:uLnTx/>
                <a:uFillTx/>
              </a:rPr>
              <a:t> </a:t>
            </a:r>
            <a:r>
              <a:rPr kumimoji="0" lang="it-IT" sz="1200" b="0" i="1" u="none" strike="noStrike" kern="0" cap="none" spc="0" normalizeH="0" baseline="0" noProof="0" dirty="0" err="1" smtClean="0">
                <a:ln>
                  <a:noFill/>
                </a:ln>
                <a:solidFill>
                  <a:prstClr val="black"/>
                </a:solidFill>
                <a:effectLst/>
                <a:uLnTx/>
                <a:uFillTx/>
              </a:rPr>
              <a:t>Controlled</a:t>
            </a:r>
            <a:r>
              <a:rPr kumimoji="0" lang="it-IT" sz="1200" b="0" i="1" u="none" strike="noStrike" kern="0" cap="none" spc="0" normalizeH="0" baseline="0" noProof="0" dirty="0" smtClean="0">
                <a:ln>
                  <a:noFill/>
                </a:ln>
                <a:solidFill>
                  <a:prstClr val="black"/>
                </a:solidFill>
                <a:effectLst/>
                <a:uLnTx/>
                <a:uFillTx/>
              </a:rPr>
              <a:t> Trial</a:t>
            </a:r>
            <a:r>
              <a:rPr kumimoji="0" lang="it-IT" sz="1200" b="0" i="0" u="none" strike="noStrike" kern="0" cap="none" spc="0" normalizeH="0" baseline="0" noProof="0" dirty="0" smtClean="0">
                <a:ln>
                  <a:noFill/>
                </a:ln>
                <a:solidFill>
                  <a:prstClr val="black"/>
                </a:solidFill>
                <a:effectLst/>
                <a:uLnTx/>
                <a:uFillTx/>
              </a:rPr>
              <a:t> </a:t>
            </a:r>
            <a:endParaRPr kumimoji="0" lang="it-IT" sz="1200" b="0" i="1"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it-IT" sz="1200" b="0" i="0" u="none" strike="noStrike" kern="0" cap="none" spc="0" normalizeH="0" baseline="0" noProof="0" dirty="0" smtClean="0">
                <a:ln>
                  <a:noFill/>
                </a:ln>
                <a:solidFill>
                  <a:prstClr val="black"/>
                </a:solidFill>
                <a:effectLst/>
                <a:uLnTx/>
                <a:uFillTx/>
              </a:rPr>
              <a:t> </a:t>
            </a:r>
            <a:r>
              <a:rPr kumimoji="0" lang="it-IT" sz="1000" b="0" i="0" u="none" strike="noStrike" kern="0" cap="none" spc="0" normalizeH="0" baseline="0" noProof="0" dirty="0" smtClean="0">
                <a:ln>
                  <a:noFill/>
                </a:ln>
                <a:solidFill>
                  <a:prstClr val="black"/>
                </a:solidFill>
                <a:effectLst/>
                <a:uLnTx/>
                <a:uFillTx/>
              </a:rPr>
              <a:t>Stefano </a:t>
            </a:r>
            <a:r>
              <a:rPr kumimoji="0" lang="it-IT" sz="1000" b="0" i="0" u="none" strike="noStrike" kern="0" cap="none" spc="0" normalizeH="0" baseline="0" noProof="0" dirty="0" err="1" smtClean="0">
                <a:ln>
                  <a:noFill/>
                </a:ln>
                <a:solidFill>
                  <a:prstClr val="black"/>
                </a:solidFill>
                <a:effectLst/>
                <a:uLnTx/>
                <a:uFillTx/>
              </a:rPr>
              <a:t>Savonitto</a:t>
            </a:r>
            <a:r>
              <a:rPr kumimoji="0" lang="it-IT" sz="1000" b="0" i="0" u="none" strike="noStrike" kern="0" cap="none" spc="0" normalizeH="0" baseline="0" noProof="0" dirty="0" smtClean="0">
                <a:ln>
                  <a:noFill/>
                </a:ln>
                <a:solidFill>
                  <a:prstClr val="black"/>
                </a:solidFill>
                <a:effectLst/>
                <a:uLnTx/>
                <a:uFillTx/>
              </a:rPr>
              <a:t>, MD,* Claudio Cavallini, MD,† A. Sonia Petronio, </a:t>
            </a:r>
            <a:r>
              <a:rPr kumimoji="0" lang="it-IT" sz="1000" b="0" i="0" u="none" strike="noStrike" kern="0" cap="none" spc="0" normalizeH="0" baseline="0" noProof="0" dirty="0" err="1" smtClean="0">
                <a:ln>
                  <a:noFill/>
                </a:ln>
                <a:solidFill>
                  <a:prstClr val="black"/>
                </a:solidFill>
                <a:effectLst/>
                <a:uLnTx/>
                <a:uFillTx/>
              </a:rPr>
              <a:t>MD</a:t>
            </a:r>
            <a:r>
              <a:rPr kumimoji="0" lang="it-IT" sz="1000" b="0" i="0" u="none" strike="noStrike" kern="0" cap="none" spc="0" normalizeH="0" baseline="0" noProof="0" dirty="0" smtClean="0">
                <a:ln>
                  <a:noFill/>
                </a:ln>
                <a:solidFill>
                  <a:prstClr val="black"/>
                </a:solidFill>
                <a:effectLst/>
                <a:uLnTx/>
                <a:uFillTx/>
              </a:rPr>
              <a:t>,Ernesto Murena, </a:t>
            </a:r>
            <a:r>
              <a:rPr kumimoji="0" lang="it-IT" sz="1000" b="0" i="0" u="none" strike="noStrike" kern="0" cap="none" spc="0" normalizeH="0" baseline="0" noProof="0" dirty="0" err="1" smtClean="0">
                <a:ln>
                  <a:noFill/>
                </a:ln>
                <a:solidFill>
                  <a:prstClr val="black"/>
                </a:solidFill>
                <a:effectLst/>
                <a:uLnTx/>
                <a:uFillTx/>
              </a:rPr>
              <a:t>MD</a:t>
            </a:r>
            <a:r>
              <a:rPr kumimoji="0" lang="it-IT" sz="1000" b="0" i="0" u="none" strike="noStrike" kern="0" cap="none" spc="0" normalizeH="0" baseline="0" noProof="0" dirty="0" smtClean="0">
                <a:ln>
                  <a:noFill/>
                </a:ln>
                <a:solidFill>
                  <a:prstClr val="black"/>
                </a:solidFill>
                <a:effectLst/>
                <a:uLnTx/>
                <a:uFillTx/>
              </a:rPr>
              <a:t>,§ Roberto </a:t>
            </a:r>
            <a:r>
              <a:rPr kumimoji="0" lang="it-IT" sz="1000" b="0" i="0" u="none" strike="noStrike" kern="0" cap="none" spc="0" normalizeH="0" baseline="0" noProof="0" dirty="0" err="1" smtClean="0">
                <a:ln>
                  <a:noFill/>
                </a:ln>
                <a:solidFill>
                  <a:prstClr val="black"/>
                </a:solidFill>
                <a:effectLst/>
                <a:uLnTx/>
                <a:uFillTx/>
              </a:rPr>
              <a:t>Antonicelli</a:t>
            </a:r>
            <a:r>
              <a:rPr kumimoji="0" lang="it-IT" sz="1000" b="0" i="0" u="none" strike="noStrike" kern="0" cap="none" spc="0" normalizeH="0" baseline="0" noProof="0" dirty="0" smtClean="0">
                <a:ln>
                  <a:noFill/>
                </a:ln>
                <a:solidFill>
                  <a:prstClr val="black"/>
                </a:solidFill>
                <a:effectLst/>
                <a:uLnTx/>
                <a:uFillTx/>
              </a:rPr>
              <a:t>, MD, Alice Sacco, </a:t>
            </a:r>
            <a:r>
              <a:rPr kumimoji="0" lang="it-IT" sz="1000" b="0" i="0" u="none" strike="noStrike" kern="0" cap="none" spc="0" normalizeH="0" baseline="0" noProof="0" dirty="0" err="1" smtClean="0">
                <a:ln>
                  <a:noFill/>
                </a:ln>
                <a:solidFill>
                  <a:prstClr val="black"/>
                </a:solidFill>
                <a:effectLst/>
                <a:uLnTx/>
                <a:uFillTx/>
              </a:rPr>
              <a:t>MD</a:t>
            </a:r>
            <a:r>
              <a:rPr kumimoji="0" lang="it-IT" sz="1000" b="0" i="0" u="none" strike="noStrike" kern="0" cap="none" spc="0" normalizeH="0" baseline="0" noProof="0" dirty="0" smtClean="0">
                <a:ln>
                  <a:noFill/>
                </a:ln>
                <a:solidFill>
                  <a:prstClr val="black"/>
                </a:solidFill>
                <a:effectLst/>
                <a:uLnTx/>
                <a:uFillTx/>
              </a:rPr>
              <a:t>,Giuseppe </a:t>
            </a:r>
            <a:r>
              <a:rPr kumimoji="0" lang="it-IT" sz="1000" b="0" i="0" u="none" strike="noStrike" kern="0" cap="none" spc="0" normalizeH="0" baseline="0" noProof="0" dirty="0" err="1" smtClean="0">
                <a:ln>
                  <a:noFill/>
                </a:ln>
                <a:solidFill>
                  <a:prstClr val="black"/>
                </a:solidFill>
                <a:effectLst/>
                <a:uLnTx/>
                <a:uFillTx/>
              </a:rPr>
              <a:t>Steffenino</a:t>
            </a:r>
            <a:r>
              <a:rPr kumimoji="0" lang="it-IT" sz="1000" b="0" i="0" u="none" strike="noStrike" kern="0" cap="none" spc="0" normalizeH="0" baseline="0" noProof="0" dirty="0" smtClean="0">
                <a:ln>
                  <a:noFill/>
                </a:ln>
                <a:solidFill>
                  <a:prstClr val="black"/>
                </a:solidFill>
                <a:effectLst/>
                <a:uLnTx/>
                <a:uFillTx/>
              </a:rPr>
              <a:t>, MD,# Francesco </a:t>
            </a:r>
            <a:r>
              <a:rPr kumimoji="0" lang="it-IT" sz="1000" b="0" i="0" u="none" strike="noStrike" kern="0" cap="none" spc="0" normalizeH="0" baseline="0" noProof="0" dirty="0" err="1" smtClean="0">
                <a:ln>
                  <a:noFill/>
                </a:ln>
                <a:solidFill>
                  <a:prstClr val="black"/>
                </a:solidFill>
                <a:effectLst/>
                <a:uLnTx/>
                <a:uFillTx/>
              </a:rPr>
              <a:t>Bonechi</a:t>
            </a:r>
            <a:r>
              <a:rPr kumimoji="0" lang="it-IT" sz="1000" b="0" i="0" u="none" strike="noStrike" kern="0" cap="none" spc="0" normalizeH="0" baseline="0" noProof="0" dirty="0" smtClean="0">
                <a:ln>
                  <a:noFill/>
                </a:ln>
                <a:solidFill>
                  <a:prstClr val="black"/>
                </a:solidFill>
                <a:effectLst/>
                <a:uLnTx/>
                <a:uFillTx/>
              </a:rPr>
              <a:t>, MD,** Ernesto </a:t>
            </a:r>
            <a:r>
              <a:rPr kumimoji="0" lang="it-IT" sz="1000" b="0" i="0" u="none" strike="noStrike" kern="0" cap="none" spc="0" normalizeH="0" baseline="0" noProof="0" dirty="0" err="1" smtClean="0">
                <a:ln>
                  <a:noFill/>
                </a:ln>
                <a:solidFill>
                  <a:prstClr val="black"/>
                </a:solidFill>
                <a:effectLst/>
                <a:uLnTx/>
                <a:uFillTx/>
              </a:rPr>
              <a:t>Mossuti</a:t>
            </a:r>
            <a:r>
              <a:rPr kumimoji="0" lang="it-IT" sz="1000" b="0" i="0" u="none" strike="noStrike" kern="0" cap="none" spc="0" normalizeH="0" baseline="0" noProof="0" dirty="0" smtClean="0">
                <a:ln>
                  <a:noFill/>
                </a:ln>
                <a:solidFill>
                  <a:prstClr val="black"/>
                </a:solidFill>
                <a:effectLst/>
                <a:uLnTx/>
                <a:uFillTx/>
              </a:rPr>
              <a:t>, MD,</a:t>
            </a:r>
            <a:r>
              <a:rPr kumimoji="0" lang="it-IT" sz="1000" b="0" i="0" u="none" strike="noStrike" kern="0" cap="none" spc="0" normalizeH="0" baseline="0" noProof="0" dirty="0" err="1" smtClean="0">
                <a:ln>
                  <a:noFill/>
                </a:ln>
                <a:solidFill>
                  <a:prstClr val="black"/>
                </a:solidFill>
                <a:effectLst/>
                <a:uLnTx/>
                <a:uFillTx/>
              </a:rPr>
              <a:t>††Antonio</a:t>
            </a:r>
            <a:r>
              <a:rPr kumimoji="0" lang="it-IT" sz="1000" b="0" i="0" u="none" strike="noStrike" kern="0" cap="none" spc="0" normalizeH="0" baseline="0" noProof="0" dirty="0" smtClean="0">
                <a:ln>
                  <a:noFill/>
                </a:ln>
                <a:solidFill>
                  <a:prstClr val="black"/>
                </a:solidFill>
                <a:effectLst/>
                <a:uLnTx/>
                <a:uFillTx/>
              </a:rPr>
              <a:t> </a:t>
            </a:r>
            <a:r>
              <a:rPr kumimoji="0" lang="it-IT" sz="1000" b="0" i="0" u="none" strike="noStrike" kern="0" cap="none" spc="0" normalizeH="0" baseline="0" noProof="0" dirty="0" err="1" smtClean="0">
                <a:ln>
                  <a:noFill/>
                </a:ln>
                <a:solidFill>
                  <a:prstClr val="black"/>
                </a:solidFill>
                <a:effectLst/>
                <a:uLnTx/>
                <a:uFillTx/>
              </a:rPr>
              <a:t>Manari</a:t>
            </a:r>
            <a:r>
              <a:rPr kumimoji="0" lang="it-IT" sz="1000" b="0" i="0" u="none" strike="noStrike" kern="0" cap="none" spc="0" normalizeH="0" baseline="0" noProof="0" dirty="0" smtClean="0">
                <a:ln>
                  <a:noFill/>
                </a:ln>
                <a:solidFill>
                  <a:prstClr val="black"/>
                </a:solidFill>
                <a:effectLst/>
                <a:uLnTx/>
                <a:uFillTx/>
              </a:rPr>
              <a:t>, MD,* Salvatore </a:t>
            </a:r>
            <a:r>
              <a:rPr kumimoji="0" lang="it-IT" sz="1000" b="0" i="0" u="none" strike="noStrike" kern="0" cap="none" spc="0" normalizeH="0" baseline="0" noProof="0" dirty="0" err="1" smtClean="0">
                <a:ln>
                  <a:noFill/>
                </a:ln>
                <a:solidFill>
                  <a:prstClr val="black"/>
                </a:solidFill>
                <a:effectLst/>
                <a:uLnTx/>
                <a:uFillTx/>
              </a:rPr>
              <a:t>Tolaro</a:t>
            </a:r>
            <a:r>
              <a:rPr kumimoji="0" lang="it-IT" sz="1000" b="0" i="0" u="none" strike="noStrike" kern="0" cap="none" spc="0" normalizeH="0" baseline="0" noProof="0" dirty="0" smtClean="0">
                <a:ln>
                  <a:noFill/>
                </a:ln>
                <a:solidFill>
                  <a:prstClr val="black"/>
                </a:solidFill>
                <a:effectLst/>
                <a:uLnTx/>
                <a:uFillTx/>
              </a:rPr>
              <a:t>, MD,</a:t>
            </a:r>
            <a:r>
              <a:rPr kumimoji="0" lang="it-IT" sz="1000" b="0" i="0" u="none" strike="noStrike" kern="0" cap="none" spc="0" normalizeH="0" baseline="0" noProof="0" dirty="0" err="1" smtClean="0">
                <a:ln>
                  <a:noFill/>
                </a:ln>
                <a:solidFill>
                  <a:prstClr val="black"/>
                </a:solidFill>
                <a:effectLst/>
                <a:uLnTx/>
                <a:uFillTx/>
              </a:rPr>
              <a:t>‡‡</a:t>
            </a:r>
            <a:r>
              <a:rPr kumimoji="0" lang="it-IT" sz="1000" b="0" i="0" u="none" strike="noStrike" kern="0" cap="none" spc="0" normalizeH="0" baseline="0" noProof="0" dirty="0" smtClean="0">
                <a:ln>
                  <a:noFill/>
                </a:ln>
                <a:solidFill>
                  <a:prstClr val="black"/>
                </a:solidFill>
                <a:effectLst/>
                <a:uLnTx/>
                <a:uFillTx/>
              </a:rPr>
              <a:t> Anna Toso, </a:t>
            </a:r>
            <a:r>
              <a:rPr kumimoji="0" lang="it-IT" sz="1000" b="0" i="0" u="none" strike="noStrike" kern="0" cap="none" spc="0" normalizeH="0" baseline="0" noProof="0" dirty="0" err="1" smtClean="0">
                <a:ln>
                  <a:noFill/>
                </a:ln>
                <a:solidFill>
                  <a:prstClr val="black"/>
                </a:solidFill>
                <a:effectLst/>
                <a:uLnTx/>
                <a:uFillTx/>
              </a:rPr>
              <a:t>MD</a:t>
            </a:r>
            <a:r>
              <a:rPr kumimoji="0" lang="it-IT" sz="1000" b="0" i="0" u="none" strike="noStrike" kern="0" cap="none" spc="0" normalizeH="0" baseline="0" noProof="0" dirty="0" smtClean="0">
                <a:ln>
                  <a:noFill/>
                </a:ln>
                <a:solidFill>
                  <a:prstClr val="black"/>
                </a:solidFill>
                <a:effectLst/>
                <a:uLnTx/>
                <a:uFillTx/>
              </a:rPr>
              <a:t>,Alessandro </a:t>
            </a:r>
            <a:r>
              <a:rPr kumimoji="0" lang="it-IT" sz="1000" b="0" i="0" u="none" strike="noStrike" kern="0" cap="none" spc="0" normalizeH="0" baseline="0" noProof="0" dirty="0" err="1" smtClean="0">
                <a:ln>
                  <a:noFill/>
                </a:ln>
                <a:solidFill>
                  <a:prstClr val="black"/>
                </a:solidFill>
                <a:effectLst/>
                <a:uLnTx/>
                <a:uFillTx/>
              </a:rPr>
              <a:t>Daniotti</a:t>
            </a:r>
            <a:r>
              <a:rPr kumimoji="0" lang="it-IT" sz="1000" b="0" i="0" u="none" strike="noStrike" kern="0" cap="none" spc="0" normalizeH="0" baseline="0" noProof="0" dirty="0" smtClean="0">
                <a:ln>
                  <a:noFill/>
                </a:ln>
                <a:solidFill>
                  <a:prstClr val="black"/>
                </a:solidFill>
                <a:effectLst/>
                <a:uLnTx/>
                <a:uFillTx/>
              </a:rPr>
              <a:t>, MD, Federico Piscione, MD,</a:t>
            </a:r>
            <a:r>
              <a:rPr kumimoji="0" lang="it-IT" sz="1000" b="0" i="0" u="none" strike="noStrike" kern="0" cap="none" spc="0" normalizeH="0" baseline="0" noProof="0" dirty="0" err="1" smtClean="0">
                <a:ln>
                  <a:noFill/>
                </a:ln>
                <a:solidFill>
                  <a:prstClr val="black"/>
                </a:solidFill>
                <a:effectLst/>
                <a:uLnTx/>
                <a:uFillTx/>
              </a:rPr>
              <a:t>¶¶</a:t>
            </a:r>
            <a:r>
              <a:rPr kumimoji="0" lang="it-IT" sz="1000" b="0" i="0" u="none" strike="noStrike" kern="0" cap="none" spc="0" normalizeH="0" baseline="0" noProof="0" dirty="0" smtClean="0">
                <a:ln>
                  <a:noFill/>
                </a:ln>
                <a:solidFill>
                  <a:prstClr val="black"/>
                </a:solidFill>
                <a:effectLst/>
                <a:uLnTx/>
                <a:uFillTx/>
              </a:rPr>
              <a:t> </a:t>
            </a:r>
            <a:r>
              <a:rPr kumimoji="0" lang="it-IT" sz="1000" b="0" i="0" u="none" strike="noStrike" kern="0" cap="none" spc="0" normalizeH="0" baseline="0" noProof="0" dirty="0" err="1" smtClean="0">
                <a:ln>
                  <a:noFill/>
                </a:ln>
                <a:solidFill>
                  <a:prstClr val="black"/>
                </a:solidFill>
                <a:effectLst/>
                <a:uLnTx/>
                <a:uFillTx/>
              </a:rPr>
              <a:t>Nuccia</a:t>
            </a:r>
            <a:r>
              <a:rPr kumimoji="0" lang="it-IT" sz="1000" b="0" i="0" u="none" strike="noStrike" kern="0" cap="none" spc="0" normalizeH="0" baseline="0" noProof="0" dirty="0" smtClean="0">
                <a:ln>
                  <a:noFill/>
                </a:ln>
                <a:solidFill>
                  <a:prstClr val="black"/>
                </a:solidFill>
                <a:effectLst/>
                <a:uLnTx/>
                <a:uFillTx/>
              </a:rPr>
              <a:t> </a:t>
            </a:r>
            <a:r>
              <a:rPr kumimoji="0" lang="it-IT" sz="1000" b="0" i="0" u="none" strike="noStrike" kern="0" cap="none" spc="0" normalizeH="0" baseline="0" noProof="0" dirty="0" err="1" smtClean="0">
                <a:ln>
                  <a:noFill/>
                </a:ln>
                <a:solidFill>
                  <a:prstClr val="black"/>
                </a:solidFill>
                <a:effectLst/>
                <a:uLnTx/>
                <a:uFillTx/>
              </a:rPr>
              <a:t>Morici</a:t>
            </a:r>
            <a:r>
              <a:rPr kumimoji="0" lang="it-IT" sz="1000" b="0" i="0" u="none" strike="noStrike" kern="0" cap="none" spc="0" normalizeH="0" baseline="0" noProof="0" dirty="0" smtClean="0">
                <a:ln>
                  <a:noFill/>
                </a:ln>
                <a:solidFill>
                  <a:prstClr val="black"/>
                </a:solidFill>
                <a:effectLst/>
                <a:uLnTx/>
                <a:uFillTx/>
              </a:rPr>
              <a:t>, MD,Bruno M. </a:t>
            </a:r>
            <a:r>
              <a:rPr kumimoji="0" lang="it-IT" sz="1000" b="0" i="0" u="none" strike="noStrike" kern="0" cap="none" spc="0" normalizeH="0" baseline="0" noProof="0" dirty="0" err="1" smtClean="0">
                <a:ln>
                  <a:noFill/>
                </a:ln>
                <a:solidFill>
                  <a:prstClr val="black"/>
                </a:solidFill>
                <a:effectLst/>
                <a:uLnTx/>
                <a:uFillTx/>
              </a:rPr>
              <a:t>Cesana</a:t>
            </a:r>
            <a:r>
              <a:rPr kumimoji="0" lang="it-IT" sz="1000" b="0" i="0" u="none" strike="noStrike" kern="0" cap="none" spc="0" normalizeH="0" baseline="0" noProof="0" dirty="0" smtClean="0">
                <a:ln>
                  <a:noFill/>
                </a:ln>
                <a:solidFill>
                  <a:prstClr val="black"/>
                </a:solidFill>
                <a:effectLst/>
                <a:uLnTx/>
                <a:uFillTx/>
              </a:rPr>
              <a:t>, MD,## M. Cristina </a:t>
            </a:r>
            <a:r>
              <a:rPr kumimoji="0" lang="it-IT" sz="1000" b="0" i="0" u="none" strike="noStrike" kern="0" cap="none" spc="0" normalizeH="0" baseline="0" noProof="0" dirty="0" err="1" smtClean="0">
                <a:ln>
                  <a:noFill/>
                </a:ln>
                <a:solidFill>
                  <a:prstClr val="black"/>
                </a:solidFill>
                <a:effectLst/>
                <a:uLnTx/>
                <a:uFillTx/>
              </a:rPr>
              <a:t>Jori</a:t>
            </a:r>
            <a:r>
              <a:rPr kumimoji="0" lang="it-IT" sz="1000" b="0" i="0" u="none" strike="noStrike" kern="0" cap="none" spc="0" normalizeH="0" baseline="0" noProof="0" dirty="0" smtClean="0">
                <a:ln>
                  <a:noFill/>
                </a:ln>
                <a:solidFill>
                  <a:prstClr val="black"/>
                </a:solidFill>
                <a:effectLst/>
                <a:uLnTx/>
                <a:uFillTx/>
              </a:rPr>
              <a:t>, MD,*** Stefano De Servi, MD,</a:t>
            </a:r>
            <a:r>
              <a:rPr kumimoji="0" lang="en-US" sz="1000" b="0" i="0" u="none" strike="noStrike" kern="0" cap="none" spc="0" normalizeH="0" baseline="0" noProof="0" dirty="0" smtClean="0">
                <a:ln>
                  <a:noFill/>
                </a:ln>
                <a:solidFill>
                  <a:prstClr val="black"/>
                </a:solidFill>
                <a:effectLst/>
                <a:uLnTx/>
                <a:uFillTx/>
              </a:rPr>
              <a:t>for the Italian Elderly ACS Trial Investigators.</a:t>
            </a:r>
          </a:p>
        </p:txBody>
      </p:sp>
      <p:pic>
        <p:nvPicPr>
          <p:cNvPr id="6" name="Picture 2"/>
          <p:cNvPicPr>
            <a:picLocks noChangeAspect="1" noChangeArrowheads="1"/>
          </p:cNvPicPr>
          <p:nvPr/>
        </p:nvPicPr>
        <p:blipFill>
          <a:blip r:embed="rId4" cstate="print"/>
          <a:srcRect/>
          <a:stretch>
            <a:fillRect/>
          </a:stretch>
        </p:blipFill>
        <p:spPr bwMode="auto">
          <a:xfrm>
            <a:off x="1524000" y="2132856"/>
            <a:ext cx="4427984" cy="4725144"/>
          </a:xfrm>
          <a:prstGeom prst="rect">
            <a:avLst/>
          </a:prstGeom>
          <a:noFill/>
          <a:ln w="9525">
            <a:noFill/>
            <a:miter lim="800000"/>
            <a:headEnd/>
            <a:tailEnd/>
          </a:ln>
        </p:spPr>
      </p:pic>
      <p:pic>
        <p:nvPicPr>
          <p:cNvPr id="7" name="Picture 3"/>
          <p:cNvPicPr>
            <a:picLocks noChangeAspect="1" noChangeArrowheads="1"/>
          </p:cNvPicPr>
          <p:nvPr/>
        </p:nvPicPr>
        <p:blipFill>
          <a:blip r:embed="rId5" cstate="print"/>
          <a:srcRect/>
          <a:stretch>
            <a:fillRect/>
          </a:stretch>
        </p:blipFill>
        <p:spPr bwMode="auto">
          <a:xfrm>
            <a:off x="6312024" y="2132856"/>
            <a:ext cx="3960440" cy="3456384"/>
          </a:xfrm>
          <a:prstGeom prst="rect">
            <a:avLst/>
          </a:prstGeom>
          <a:noFill/>
          <a:ln w="9525">
            <a:noFill/>
            <a:miter lim="800000"/>
            <a:headEnd/>
            <a:tailEnd/>
          </a:ln>
        </p:spPr>
      </p:pic>
      <p:sp>
        <p:nvSpPr>
          <p:cNvPr id="8" name="Rettangolo 7"/>
          <p:cNvSpPr/>
          <p:nvPr/>
        </p:nvSpPr>
        <p:spPr>
          <a:xfrm>
            <a:off x="6096000" y="6381328"/>
            <a:ext cx="4104456" cy="40011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rPr>
              <a:t>Italian Elderly ACS Study; NCT00510185 (J Am </a:t>
            </a:r>
            <a:r>
              <a:rPr kumimoji="0" lang="en-US" sz="1000" b="0" i="0" u="none" strike="noStrike" kern="0" cap="none" spc="0" normalizeH="0" baseline="0" noProof="0" dirty="0" err="1" smtClean="0">
                <a:ln>
                  <a:noFill/>
                </a:ln>
                <a:solidFill>
                  <a:prstClr val="white"/>
                </a:solidFill>
                <a:effectLst/>
                <a:uLnTx/>
                <a:uFillTx/>
              </a:rPr>
              <a:t>Coll</a:t>
            </a:r>
            <a:r>
              <a:rPr kumimoji="0" lang="en-US" sz="1000" b="0" i="0" u="none" strike="noStrike" kern="0" cap="none" spc="0" normalizeH="0" baseline="0" noProof="0" dirty="0" smtClean="0">
                <a:ln>
                  <a:noFill/>
                </a:ln>
                <a:solidFill>
                  <a:prstClr val="white"/>
                </a:solidFill>
                <a:effectLst/>
                <a:uLnTx/>
                <a:uFillTx/>
              </a:rPr>
              <a:t> </a:t>
            </a:r>
            <a:r>
              <a:rPr kumimoji="0" lang="en-US" sz="1000" b="0" i="0" u="none" strike="noStrike" kern="0" cap="none" spc="0" normalizeH="0" baseline="0" noProof="0" dirty="0" err="1" smtClean="0">
                <a:ln>
                  <a:noFill/>
                </a:ln>
                <a:solidFill>
                  <a:prstClr val="white"/>
                </a:solidFill>
                <a:effectLst/>
                <a:uLnTx/>
                <a:uFillTx/>
              </a:rPr>
              <a:t>Cardiol</a:t>
            </a:r>
            <a:r>
              <a:rPr kumimoji="0" lang="en-US" sz="1000" b="0" i="0" u="none" strike="noStrike" kern="0" cap="none" spc="0" normalizeH="0" baseline="0" noProof="0" dirty="0" smtClean="0">
                <a:ln>
                  <a:noFill/>
                </a:ln>
                <a:solidFill>
                  <a:prstClr val="white"/>
                </a:solidFill>
                <a:effectLst/>
                <a:uLnTx/>
                <a:uFillTx/>
              </a:rPr>
              <a:t> </a:t>
            </a:r>
            <a:r>
              <a:rPr kumimoji="0" lang="en-US" sz="1000" b="0" i="0" u="none" strike="noStrike" kern="0" cap="none" spc="0" normalizeH="0" baseline="0" noProof="0" dirty="0" err="1" smtClean="0">
                <a:ln>
                  <a:noFill/>
                </a:ln>
                <a:solidFill>
                  <a:prstClr val="white"/>
                </a:solidFill>
                <a:effectLst/>
                <a:uLnTx/>
                <a:uFillTx/>
              </a:rPr>
              <a:t>Intv</a:t>
            </a:r>
            <a:r>
              <a:rPr kumimoji="0" lang="en-US" sz="1000" b="0" i="0" u="none" strike="noStrike" kern="0" cap="none" spc="0" normalizeH="0" baseline="0" noProof="0" dirty="0" smtClean="0">
                <a:ln>
                  <a:noFill/>
                </a:ln>
                <a:solidFill>
                  <a:prstClr val="white"/>
                </a:solidFill>
                <a:effectLst/>
                <a:uLnTx/>
                <a:uFillTx/>
              </a:rPr>
              <a:t> 2012;5: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rPr>
              <a:t>906–16) © 2012 by the American College of Cardiology Foundation</a:t>
            </a:r>
            <a:endParaRPr kumimoji="0" lang="it-IT" sz="1000" b="0" i="0" u="none" strike="noStrike" kern="0" cap="none" spc="0" normalizeH="0" baseline="0" noProof="0" dirty="0" smtClean="0">
              <a:ln>
                <a:noFill/>
              </a:ln>
              <a:solidFill>
                <a:prstClr val="white"/>
              </a:solidFill>
              <a:effectLst/>
              <a:uLnTx/>
              <a:uFillTx/>
            </a:endParaRPr>
          </a:p>
        </p:txBody>
      </p:sp>
      <p:pic>
        <p:nvPicPr>
          <p:cNvPr id="10" name="Immagine 9"/>
          <p:cNvPicPr>
            <a:picLocks noChangeAspect="1"/>
          </p:cNvPicPr>
          <p:nvPr/>
        </p:nvPicPr>
        <p:blipFill>
          <a:blip r:embed="rId6"/>
          <a:stretch>
            <a:fillRect/>
          </a:stretch>
        </p:blipFill>
        <p:spPr>
          <a:xfrm>
            <a:off x="1524000" y="2384681"/>
            <a:ext cx="1682645" cy="246910"/>
          </a:xfrm>
          <a:prstGeom prst="rect">
            <a:avLst/>
          </a:prstGeom>
        </p:spPr>
      </p:pic>
      <p:pic>
        <p:nvPicPr>
          <p:cNvPr id="11" name="Immagine 10"/>
          <p:cNvPicPr>
            <a:picLocks noChangeAspect="1"/>
          </p:cNvPicPr>
          <p:nvPr/>
        </p:nvPicPr>
        <p:blipFill>
          <a:blip r:embed="rId7"/>
          <a:stretch>
            <a:fillRect/>
          </a:stretch>
        </p:blipFill>
        <p:spPr>
          <a:xfrm>
            <a:off x="1337733" y="0"/>
            <a:ext cx="9516533" cy="6896895"/>
          </a:xfrm>
          <a:prstGeom prst="rect">
            <a:avLst/>
          </a:prstGeom>
        </p:spPr>
      </p:pic>
    </p:spTree>
    <p:extLst>
      <p:ext uri="{BB962C8B-B14F-4D97-AF65-F5344CB8AC3E}">
        <p14:creationId xmlns:p14="http://schemas.microsoft.com/office/powerpoint/2010/main" val="11049695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1981200" y="190234"/>
            <a:ext cx="8229600" cy="6477529"/>
          </a:xfrm>
          <a:prstGeom prst="rect">
            <a:avLst/>
          </a:prstGeom>
        </p:spPr>
      </p:pic>
    </p:spTree>
    <p:extLst>
      <p:ext uri="{BB962C8B-B14F-4D97-AF65-F5344CB8AC3E}">
        <p14:creationId xmlns:p14="http://schemas.microsoft.com/office/powerpoint/2010/main" val="2817837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970533" y="0"/>
            <a:ext cx="6816730" cy="1648061"/>
          </a:xfrm>
          <a:prstGeom prst="rect">
            <a:avLst/>
          </a:prstGeom>
        </p:spPr>
      </p:pic>
      <p:pic>
        <p:nvPicPr>
          <p:cNvPr id="5" name="Immagine 4"/>
          <p:cNvPicPr>
            <a:picLocks noChangeAspect="1"/>
          </p:cNvPicPr>
          <p:nvPr/>
        </p:nvPicPr>
        <p:blipFill>
          <a:blip r:embed="rId3"/>
          <a:stretch>
            <a:fillRect/>
          </a:stretch>
        </p:blipFill>
        <p:spPr>
          <a:xfrm>
            <a:off x="334127" y="1829976"/>
            <a:ext cx="4326773" cy="3123684"/>
          </a:xfrm>
          <a:prstGeom prst="rect">
            <a:avLst/>
          </a:prstGeom>
        </p:spPr>
      </p:pic>
      <p:pic>
        <p:nvPicPr>
          <p:cNvPr id="6" name="Immagine 5"/>
          <p:cNvPicPr>
            <a:picLocks noChangeAspect="1"/>
          </p:cNvPicPr>
          <p:nvPr/>
        </p:nvPicPr>
        <p:blipFill>
          <a:blip r:embed="rId4"/>
          <a:stretch>
            <a:fillRect/>
          </a:stretch>
        </p:blipFill>
        <p:spPr>
          <a:xfrm>
            <a:off x="1036802" y="5135575"/>
            <a:ext cx="2514265" cy="1663040"/>
          </a:xfrm>
          <a:prstGeom prst="rect">
            <a:avLst/>
          </a:prstGeom>
        </p:spPr>
      </p:pic>
      <p:sp>
        <p:nvSpPr>
          <p:cNvPr id="7" name="Rettangolo 6"/>
          <p:cNvSpPr/>
          <p:nvPr/>
        </p:nvSpPr>
        <p:spPr>
          <a:xfrm>
            <a:off x="9787263" y="6429283"/>
            <a:ext cx="1863074" cy="369332"/>
          </a:xfrm>
          <a:prstGeom prst="rect">
            <a:avLst/>
          </a:prstGeom>
        </p:spPr>
        <p:txBody>
          <a:bodyPr wrap="none">
            <a:spAutoFit/>
          </a:bodyPr>
          <a:lstStyle/>
          <a:p>
            <a:r>
              <a:rPr lang="pt-BR" dirty="0">
                <a:solidFill>
                  <a:prstClr val="white"/>
                </a:solidFill>
              </a:rPr>
              <a:t>Am J Cardiol 2013</a:t>
            </a:r>
            <a:endParaRPr lang="it-IT" dirty="0"/>
          </a:p>
        </p:txBody>
      </p:sp>
      <p:pic>
        <p:nvPicPr>
          <p:cNvPr id="8" name="Immagine 7"/>
          <p:cNvPicPr>
            <a:picLocks noChangeAspect="1"/>
          </p:cNvPicPr>
          <p:nvPr/>
        </p:nvPicPr>
        <p:blipFill>
          <a:blip r:embed="rId5"/>
          <a:stretch>
            <a:fillRect/>
          </a:stretch>
        </p:blipFill>
        <p:spPr>
          <a:xfrm>
            <a:off x="5211795" y="2388730"/>
            <a:ext cx="6569009" cy="3223539"/>
          </a:xfrm>
          <a:prstGeom prst="rect">
            <a:avLst/>
          </a:prstGeom>
        </p:spPr>
      </p:pic>
      <p:sp>
        <p:nvSpPr>
          <p:cNvPr id="9" name="Ovale 8"/>
          <p:cNvSpPr/>
          <p:nvPr/>
        </p:nvSpPr>
        <p:spPr>
          <a:xfrm>
            <a:off x="1933303" y="5900738"/>
            <a:ext cx="360632" cy="271462"/>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p:cNvSpPr/>
          <p:nvPr/>
        </p:nvSpPr>
        <p:spPr>
          <a:xfrm>
            <a:off x="5211795" y="4082121"/>
            <a:ext cx="1331880" cy="718479"/>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902325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938" y="1"/>
            <a:ext cx="7853362"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o 4"/>
          <p:cNvGrpSpPr>
            <a:grpSpLocks/>
          </p:cNvGrpSpPr>
          <p:nvPr/>
        </p:nvGrpSpPr>
        <p:grpSpPr bwMode="auto">
          <a:xfrm>
            <a:off x="6646863" y="2071689"/>
            <a:ext cx="3306762" cy="257175"/>
            <a:chOff x="3157538" y="3386139"/>
            <a:chExt cx="3307569" cy="257175"/>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7538" y="3386139"/>
              <a:ext cx="282892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60" y="3429000"/>
              <a:ext cx="464347" cy="214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0" y="2428875"/>
            <a:ext cx="8572500" cy="36766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 name="Rettangolo 6"/>
          <p:cNvSpPr>
            <a:spLocks noChangeArrowheads="1"/>
          </p:cNvSpPr>
          <p:nvPr/>
        </p:nvSpPr>
        <p:spPr bwMode="auto">
          <a:xfrm>
            <a:off x="1524000" y="6262689"/>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it-IT" sz="1400" b="1" i="0" u="none" strike="noStrike" kern="0" cap="none" spc="0" normalizeH="0" baseline="0" noProof="0" dirty="0">
                <a:ln>
                  <a:noFill/>
                </a:ln>
                <a:effectLst/>
                <a:uLnTx/>
                <a:uFillTx/>
                <a:latin typeface="Arial" panose="020B0604020202020204" pitchFamily="34" charset="0"/>
                <a:cs typeface="Arial" panose="020B0604020202020204" pitchFamily="34" charset="0"/>
              </a:rPr>
              <a:t>Primary end point was the composite of </a:t>
            </a:r>
            <a:r>
              <a:rPr kumimoji="0" lang="en-US" altLang="it-IT" sz="14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death, myocardial infarction, disabling stroke, </a:t>
            </a:r>
            <a:r>
              <a:rPr kumimoji="0" lang="en-US" altLang="it-IT" sz="1400" b="1" i="0" u="none" strike="noStrike" kern="0" cap="none" spc="0" normalizeH="0" baseline="0" noProof="0" dirty="0">
                <a:ln>
                  <a:noFill/>
                </a:ln>
                <a:effectLst/>
                <a:uLnTx/>
                <a:uFillTx/>
                <a:latin typeface="Arial" panose="020B0604020202020204" pitchFamily="34" charset="0"/>
                <a:cs typeface="Arial" panose="020B0604020202020204" pitchFamily="34" charset="0"/>
              </a:rPr>
              <a:t>and </a:t>
            </a:r>
            <a:r>
              <a:rPr kumimoji="0" lang="en-US" altLang="it-IT" sz="14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repeat hospital stay for cardiovascular causes or </a:t>
            </a:r>
            <a:r>
              <a:rPr kumimoji="0" lang="it-IT" altLang="it-IT" sz="1400" b="1" i="0" u="none" strike="noStrike" kern="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bleeding</a:t>
            </a:r>
            <a:r>
              <a:rPr kumimoji="0" lang="it-IT" altLang="it-IT" sz="14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it-IT" altLang="it-IT" sz="1400" b="1" i="0" u="none" strike="noStrike" kern="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within</a:t>
            </a:r>
            <a:r>
              <a:rPr kumimoji="0" lang="it-IT" altLang="it-IT" sz="14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1 </a:t>
            </a:r>
            <a:r>
              <a:rPr kumimoji="0" lang="it-IT" altLang="it-IT" sz="1400" b="1" i="0" u="none" strike="noStrike" kern="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year</a:t>
            </a:r>
            <a:endParaRPr kumimoji="0" lang="it-IT" altLang="it-IT" sz="14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1" name="Rettangolo 7"/>
          <p:cNvSpPr>
            <a:spLocks noChangeArrowheads="1"/>
          </p:cNvSpPr>
          <p:nvPr/>
        </p:nvSpPr>
        <p:spPr bwMode="auto">
          <a:xfrm>
            <a:off x="1774825" y="1989138"/>
            <a:ext cx="941388"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it-IT" altLang="it-IT" sz="1800" b="0" i="0" u="none" strike="noStrike" kern="0" cap="none" spc="0" normalizeH="0" baseline="0" noProof="0" dirty="0">
                <a:ln>
                  <a:noFill/>
                </a:ln>
                <a:effectLst/>
                <a:uLnTx/>
                <a:uFillTx/>
                <a:latin typeface="Arial" panose="020B0604020202020204" pitchFamily="34" charset="0"/>
                <a:cs typeface="Arial" panose="020B0604020202020204" pitchFamily="34" charset="0"/>
              </a:rPr>
              <a:t>313 </a:t>
            </a:r>
            <a:r>
              <a:rPr kumimoji="0" lang="it-IT" altLang="it-IT" sz="18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pts</a:t>
            </a:r>
            <a:endParaRPr kumimoji="0" lang="it-IT" altLang="it-IT" sz="18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6926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2673189" y="0"/>
            <a:ext cx="6274122" cy="1384371"/>
          </a:xfrm>
          <a:prstGeom prst="rect">
            <a:avLst/>
          </a:prstGeom>
        </p:spPr>
      </p:pic>
      <p:pic>
        <p:nvPicPr>
          <p:cNvPr id="5" name="Immagine 4"/>
          <p:cNvPicPr>
            <a:picLocks noChangeAspect="1"/>
          </p:cNvPicPr>
          <p:nvPr/>
        </p:nvPicPr>
        <p:blipFill>
          <a:blip r:embed="rId4"/>
          <a:stretch>
            <a:fillRect/>
          </a:stretch>
        </p:blipFill>
        <p:spPr>
          <a:xfrm>
            <a:off x="9216982" y="330187"/>
            <a:ext cx="1644735" cy="482625"/>
          </a:xfrm>
          <a:prstGeom prst="rect">
            <a:avLst/>
          </a:prstGeom>
        </p:spPr>
      </p:pic>
      <p:sp>
        <p:nvSpPr>
          <p:cNvPr id="6" name="Rettangolo 5"/>
          <p:cNvSpPr/>
          <p:nvPr/>
        </p:nvSpPr>
        <p:spPr>
          <a:xfrm>
            <a:off x="8846789" y="6488668"/>
            <a:ext cx="3223383" cy="369332"/>
          </a:xfrm>
          <a:prstGeom prst="rect">
            <a:avLst/>
          </a:prstGeom>
        </p:spPr>
        <p:txBody>
          <a:bodyPr wrap="none">
            <a:spAutoFit/>
          </a:bodyPr>
          <a:lstStyle/>
          <a:p>
            <a:r>
              <a:rPr lang="it-IT" dirty="0" err="1" smtClean="0"/>
              <a:t>Savonitto</a:t>
            </a:r>
            <a:r>
              <a:rPr lang="it-IT" dirty="0" smtClean="0"/>
              <a:t> et al. </a:t>
            </a:r>
            <a:r>
              <a:rPr lang="it-IT" dirty="0" err="1" smtClean="0"/>
              <a:t>Circulation</a:t>
            </a:r>
            <a:r>
              <a:rPr lang="it-IT" dirty="0" smtClean="0"/>
              <a:t> </a:t>
            </a:r>
            <a:r>
              <a:rPr lang="it-IT" dirty="0"/>
              <a:t>2018</a:t>
            </a:r>
          </a:p>
        </p:txBody>
      </p:sp>
      <p:pic>
        <p:nvPicPr>
          <p:cNvPr id="7" name="Immagine 6"/>
          <p:cNvPicPr>
            <a:picLocks noChangeAspect="1"/>
          </p:cNvPicPr>
          <p:nvPr/>
        </p:nvPicPr>
        <p:blipFill>
          <a:blip r:embed="rId5"/>
          <a:stretch>
            <a:fillRect/>
          </a:stretch>
        </p:blipFill>
        <p:spPr>
          <a:xfrm>
            <a:off x="123710" y="1990654"/>
            <a:ext cx="4515082" cy="2762392"/>
          </a:xfrm>
          <a:prstGeom prst="rect">
            <a:avLst/>
          </a:prstGeom>
        </p:spPr>
      </p:pic>
      <p:sp>
        <p:nvSpPr>
          <p:cNvPr id="8" name="Rettangolo 7"/>
          <p:cNvSpPr/>
          <p:nvPr/>
        </p:nvSpPr>
        <p:spPr>
          <a:xfrm>
            <a:off x="467300" y="1494186"/>
            <a:ext cx="3604898" cy="369332"/>
          </a:xfrm>
          <a:prstGeom prst="rect">
            <a:avLst/>
          </a:prstGeom>
        </p:spPr>
        <p:txBody>
          <a:bodyPr wrap="none">
            <a:spAutoFit/>
          </a:bodyPr>
          <a:lstStyle/>
          <a:p>
            <a:r>
              <a:rPr lang="it-IT" dirty="0"/>
              <a:t> </a:t>
            </a:r>
            <a:r>
              <a:rPr lang="it-IT" dirty="0" err="1"/>
              <a:t>prasugrel</a:t>
            </a:r>
            <a:r>
              <a:rPr lang="it-IT" dirty="0"/>
              <a:t> 5 </a:t>
            </a:r>
            <a:r>
              <a:rPr lang="it-IT" dirty="0" smtClean="0"/>
              <a:t>mg vs </a:t>
            </a:r>
            <a:r>
              <a:rPr lang="it-IT" dirty="0" err="1" smtClean="0"/>
              <a:t>clopidogrel</a:t>
            </a:r>
            <a:r>
              <a:rPr lang="it-IT" dirty="0" smtClean="0"/>
              <a:t> 75 mg</a:t>
            </a:r>
            <a:endParaRPr lang="it-IT" dirty="0"/>
          </a:p>
        </p:txBody>
      </p:sp>
      <p:pic>
        <p:nvPicPr>
          <p:cNvPr id="9" name="Immagine 8"/>
          <p:cNvPicPr>
            <a:picLocks noChangeAspect="1"/>
          </p:cNvPicPr>
          <p:nvPr/>
        </p:nvPicPr>
        <p:blipFill>
          <a:blip r:embed="rId6"/>
          <a:stretch>
            <a:fillRect/>
          </a:stretch>
        </p:blipFill>
        <p:spPr>
          <a:xfrm>
            <a:off x="5011601" y="1409978"/>
            <a:ext cx="6332674" cy="4992346"/>
          </a:xfrm>
          <a:prstGeom prst="rect">
            <a:avLst/>
          </a:prstGeom>
        </p:spPr>
      </p:pic>
      <p:sp>
        <p:nvSpPr>
          <p:cNvPr id="12" name="Ovale 11"/>
          <p:cNvSpPr/>
          <p:nvPr/>
        </p:nvSpPr>
        <p:spPr>
          <a:xfrm>
            <a:off x="10501084" y="1992178"/>
            <a:ext cx="600303" cy="293822"/>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p:cNvSpPr/>
          <p:nvPr/>
        </p:nvSpPr>
        <p:spPr>
          <a:xfrm>
            <a:off x="10501084" y="4050340"/>
            <a:ext cx="600303" cy="293822"/>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p:cNvSpPr/>
          <p:nvPr/>
        </p:nvSpPr>
        <p:spPr>
          <a:xfrm>
            <a:off x="10493827" y="5487853"/>
            <a:ext cx="600303" cy="293822"/>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1567234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2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885</TotalTime>
  <Words>2608</Words>
  <Application>Microsoft Office PowerPoint</Application>
  <PresentationFormat>Widescreen</PresentationFormat>
  <Paragraphs>622</Paragraphs>
  <Slides>42</Slides>
  <Notes>13</Notes>
  <HiddenSlides>0</HiddenSlides>
  <MMClips>0</MMClips>
  <ScaleCrop>false</ScaleCrop>
  <HeadingPairs>
    <vt:vector size="6" baseType="variant">
      <vt:variant>
        <vt:lpstr>Caratteri utilizzati</vt:lpstr>
      </vt:variant>
      <vt:variant>
        <vt:i4>10</vt:i4>
      </vt:variant>
      <vt:variant>
        <vt:lpstr>Tema</vt:lpstr>
      </vt:variant>
      <vt:variant>
        <vt:i4>9</vt:i4>
      </vt:variant>
      <vt:variant>
        <vt:lpstr>Titoli diapositive</vt:lpstr>
      </vt:variant>
      <vt:variant>
        <vt:i4>42</vt:i4>
      </vt:variant>
    </vt:vector>
  </HeadingPairs>
  <TitlesOfParts>
    <vt:vector size="61" baseType="lpstr">
      <vt:lpstr>ＭＳ Ｐゴシック</vt:lpstr>
      <vt:lpstr>Arial</vt:lpstr>
      <vt:lpstr>Calibri</vt:lpstr>
      <vt:lpstr>Calibri Light</vt:lpstr>
      <vt:lpstr>Comic Sans MS</vt:lpstr>
      <vt:lpstr>Copperplate Gothic Bold</vt:lpstr>
      <vt:lpstr>Garamond</vt:lpstr>
      <vt:lpstr>msgothic</vt:lpstr>
      <vt:lpstr>Roboto</vt:lpstr>
      <vt:lpstr>Times New Roman</vt:lpstr>
      <vt:lpstr>1_Tema di Office</vt:lpstr>
      <vt:lpstr>Tema di Office</vt:lpstr>
      <vt:lpstr>2_Tema di Office</vt:lpstr>
      <vt:lpstr>3_Tema di Office</vt:lpstr>
      <vt:lpstr>5_Tema di Office</vt:lpstr>
      <vt:lpstr>6_Tema di Office</vt:lpstr>
      <vt:lpstr>7_Tema di Office</vt:lpstr>
      <vt:lpstr>12_Tema di Office</vt:lpstr>
      <vt:lpstr>4_Tema di Office</vt:lpstr>
      <vt:lpstr>Presentazione standard di PowerPoint</vt:lpstr>
      <vt:lpstr>Presentazione standard di PowerPoint</vt:lpstr>
      <vt:lpstr>“ ELDERLY BOOM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Preliminary Results…</vt:lpstr>
      <vt:lpstr>Presentazione standard di PowerPoint</vt:lpstr>
      <vt:lpstr>Presentazione standard di PowerPoint</vt:lpstr>
      <vt:lpstr>Presentazione standard di PowerPoint</vt:lpstr>
      <vt:lpstr>Presentazione standard di PowerPoint</vt:lpstr>
      <vt:lpstr>Presentazione standard di PowerPoint</vt:lpstr>
      <vt:lpstr>Conclusions</vt:lpstr>
      <vt:lpstr>Presentazione standard di PowerPoint</vt:lpstr>
      <vt:lpstr>Presentazione standard di PowerPoint</vt:lpstr>
      <vt:lpstr>Presentazione standard di PowerPoint</vt:lpstr>
      <vt:lpstr>Ma esiste anziano e anziano!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Marienza Polito</dc:creator>
  <cp:lastModifiedBy>Marienza Polito</cp:lastModifiedBy>
  <cp:revision>57</cp:revision>
  <dcterms:created xsi:type="dcterms:W3CDTF">2018-10-01T16:44:09Z</dcterms:created>
  <dcterms:modified xsi:type="dcterms:W3CDTF">2018-10-09T13:12:21Z</dcterms:modified>
</cp:coreProperties>
</file>