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8" r:id="rId12"/>
    <p:sldId id="319" r:id="rId13"/>
    <p:sldId id="314" r:id="rId14"/>
    <p:sldId id="315" r:id="rId15"/>
    <p:sldId id="268" r:id="rId16"/>
    <p:sldId id="269" r:id="rId17"/>
    <p:sldId id="270" r:id="rId18"/>
    <p:sldId id="27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273" r:id="rId31"/>
    <p:sldId id="274" r:id="rId32"/>
    <p:sldId id="275" r:id="rId33"/>
    <p:sldId id="277" r:id="rId34"/>
    <p:sldId id="278" r:id="rId35"/>
    <p:sldId id="279" r:id="rId36"/>
    <p:sldId id="317" r:id="rId37"/>
    <p:sldId id="282" r:id="rId38"/>
    <p:sldId id="31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2476"/>
  </p:normalViewPr>
  <p:slideViewPr>
    <p:cSldViewPr snapToGrid="0" snapToObjects="1">
      <p:cViewPr varScale="1">
        <p:scale>
          <a:sx n="70" d="100"/>
          <a:sy n="70" d="100"/>
        </p:scale>
        <p:origin x="10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 smtClean="0"/>
              <a:t>Trattamenti</a:t>
            </a:r>
            <a:r>
              <a:rPr lang="en-US" sz="2800" dirty="0" smtClean="0"/>
              <a:t> </a:t>
            </a:r>
            <a:r>
              <a:rPr lang="en-US" sz="2800" dirty="0" err="1" smtClean="0"/>
              <a:t>Antritrombotici</a:t>
            </a:r>
            <a:r>
              <a:rPr lang="en-US" sz="2800" baseline="0" dirty="0" smtClean="0"/>
              <a:t> </a:t>
            </a:r>
            <a:r>
              <a:rPr lang="en-US" sz="2800" baseline="0" dirty="0" err="1" smtClean="0"/>
              <a:t>nella</a:t>
            </a:r>
            <a:r>
              <a:rPr lang="en-US" sz="2800" baseline="0" dirty="0" smtClean="0"/>
              <a:t> FANV</a:t>
            </a:r>
            <a:endParaRPr lang="en-US" sz="2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20"/>
      <c:rotY val="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4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7.9545454545454405E-2"/>
                  <c:y val="-4.79349800213638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414141414141398E-2"/>
                  <c:y val="-5.9984214680347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9040404040404099E-2"/>
                  <c:y val="-3.472770323599049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.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.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3"/>
                <c:pt idx="0">
                  <c:v>ACO</c:v>
                </c:pt>
                <c:pt idx="1">
                  <c:v>Altra Terapia Antitrombotica</c:v>
                </c:pt>
                <c:pt idx="2">
                  <c:v>Nessun Trattamento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0.36</c:v>
                </c:pt>
                <c:pt idx="1">
                  <c:v>0.55000000000000004</c:v>
                </c:pt>
                <c:pt idx="2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roundedCorners val="1"/>
  <c:style val="18"/>
  <c:chart>
    <c:autoTitleDeleted val="1"/>
    <c:plotArea>
      <c:layout>
        <c:manualLayout>
          <c:layoutTarget val="inner"/>
          <c:xMode val="edge"/>
          <c:yMode val="edge"/>
          <c:x val="3.45911949685535E-2"/>
          <c:y val="0.35633018702591501"/>
          <c:w val="0.93081761006289299"/>
          <c:h val="0.5087851739626679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Atteso</c:v>
                </c:pt>
              </c:strCache>
            </c:strRef>
          </c:tx>
          <c:spPr>
            <a:solidFill>
              <a:srgbClr val="7F7F7F"/>
            </a:solidFill>
          </c:spPr>
          <c:invertIfNegative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7,2%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10,5%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Stroke Ischemico</c:v>
                </c:pt>
                <c:pt idx="1">
                  <c:v>Stroke Ischemico/TIA/ES</c:v>
                </c:pt>
              </c:strCache>
            </c:strRef>
          </c:cat>
          <c:val>
            <c:numRef>
              <c:f>Foglio1!$B$2:$B$3</c:f>
              <c:numCache>
                <c:formatCode>0.00%</c:formatCode>
                <c:ptCount val="2"/>
                <c:pt idx="0">
                  <c:v>7.1999999999999995E-2</c:v>
                </c:pt>
                <c:pt idx="1">
                  <c:v>0.105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Osservato</c:v>
                </c:pt>
              </c:strCache>
            </c:strRef>
          </c:tx>
          <c:spPr>
            <a:solidFill>
              <a:srgbClr val="D9D9D9"/>
            </a:solidFill>
          </c:spPr>
          <c:invertIfNegative val="1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1,1%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1,5%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Stroke Ischemico</c:v>
                </c:pt>
                <c:pt idx="1">
                  <c:v>Stroke Ischemico/TIA/ES</c:v>
                </c:pt>
              </c:strCache>
            </c:strRef>
          </c:cat>
          <c:val>
            <c:numRef>
              <c:f>Foglio1!$C$2:$C$3</c:f>
              <c:numCache>
                <c:formatCode>0.00%</c:formatCode>
                <c:ptCount val="2"/>
                <c:pt idx="0">
                  <c:v>1.0999999999999999E-2</c:v>
                </c:pt>
                <c:pt idx="1">
                  <c:v>1.4999999999999999E-2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035436048"/>
        <c:axId val="1035438224"/>
      </c:barChart>
      <c:catAx>
        <c:axId val="1035436048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035438224"/>
        <c:crosses val="autoZero"/>
        <c:auto val="1"/>
        <c:lblAlgn val="ctr"/>
        <c:lblOffset val="100"/>
        <c:noMultiLvlLbl val="1"/>
      </c:catAx>
      <c:valAx>
        <c:axId val="1035438224"/>
        <c:scaling>
          <c:orientation val="minMax"/>
        </c:scaling>
        <c:delete val="1"/>
        <c:axPos val="l"/>
        <c:numFmt formatCode="0.00%" sourceLinked="1"/>
        <c:majorTickMark val="cross"/>
        <c:minorTickMark val="cross"/>
        <c:tickLblPos val="nextTo"/>
        <c:crossAx val="103543604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92362742884539"/>
          <c:y val="0.102308813785566"/>
          <c:w val="0.60347447135145804"/>
          <c:h val="0.106559193991223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roundedCorners val="1"/>
  <c:style val="18"/>
  <c:chart>
    <c:autoTitleDeleted val="1"/>
    <c:plotArea>
      <c:layout>
        <c:manualLayout>
          <c:layoutTarget val="inner"/>
          <c:xMode val="edge"/>
          <c:yMode val="edge"/>
          <c:x val="3.45911949685535E-2"/>
          <c:y val="0.24057989205145699"/>
          <c:w val="0.93081761006289299"/>
          <c:h val="0.5689753273493860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Atteso</c:v>
                </c:pt>
              </c:strCache>
            </c:strRef>
          </c:tx>
          <c:spPr>
            <a:solidFill>
              <a:srgbClr val="7F7F7F"/>
            </a:solidFill>
          </c:spPr>
          <c:invertIfNegative val="1"/>
          <c:cat>
            <c:strRef>
              <c:f>Foglio1!$A$2:$A$6</c:f>
              <c:strCache>
                <c:ptCount val="5"/>
                <c:pt idx="0">
                  <c:v>Major Bleed</c:v>
                </c:pt>
                <c:pt idx="1">
                  <c:v>SAPT</c:v>
                </c:pt>
                <c:pt idx="2">
                  <c:v>DAPT</c:v>
                </c:pt>
                <c:pt idx="3">
                  <c:v>None</c:v>
                </c:pt>
                <c:pt idx="4">
                  <c:v>OAC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 formatCode="0%">
                  <c:v>0.05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Osservato</c:v>
                </c:pt>
              </c:strCache>
            </c:strRef>
          </c:tx>
          <c:spPr>
            <a:solidFill>
              <a:srgbClr val="D9D9D9"/>
            </a:solidFill>
          </c:spPr>
          <c:invertIfNegative val="1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1509433962264E-2"/>
                  <c:y val="1.547291253169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it-IT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0.11770440251572301"/>
                      <c:h val="6.887035438364150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2012578616352099E-2"/>
                  <c:y val="1.72767458052353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83018867924528E-2"/>
                  <c:y val="1.72767458052353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83018867924528E-2"/>
                  <c:y val="2.16459992824435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>
                  <c15:layout>
                    <c:manualLayout>
                      <c:w val="9.6163522012578606E-2"/>
                      <c:h val="7.2478020930715495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Foglio1!$A$2:$A$6</c:f>
              <c:strCache>
                <c:ptCount val="5"/>
                <c:pt idx="0">
                  <c:v>Major Bleed</c:v>
                </c:pt>
                <c:pt idx="1">
                  <c:v>SAPT</c:v>
                </c:pt>
                <c:pt idx="2">
                  <c:v>DAPT</c:v>
                </c:pt>
                <c:pt idx="3">
                  <c:v>None</c:v>
                </c:pt>
                <c:pt idx="4">
                  <c:v>OAC</c:v>
                </c:pt>
              </c:strCache>
            </c:strRef>
          </c:cat>
          <c:val>
            <c:numRef>
              <c:f>Foglio1!$C$2:$C$6</c:f>
              <c:numCache>
                <c:formatCode>General</c:formatCode>
                <c:ptCount val="5"/>
                <c:pt idx="0" formatCode="0.00%">
                  <c:v>2.5999999999999999E-2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Terapia al fu</c:v>
                </c:pt>
              </c:strCache>
            </c:strRef>
          </c:tx>
          <c:spPr>
            <a:solidFill>
              <a:srgbClr val="C4BD97"/>
            </a:solidFill>
          </c:spPr>
          <c:invertIfNegative val="1"/>
          <c:dLbls>
            <c:dLbl>
              <c:idx val="0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Foglio1!$A$2:$A$6</c:f>
              <c:strCache>
                <c:ptCount val="5"/>
                <c:pt idx="0">
                  <c:v>Major Bleed</c:v>
                </c:pt>
                <c:pt idx="1">
                  <c:v>SAPT</c:v>
                </c:pt>
                <c:pt idx="2">
                  <c:v>DAPT</c:v>
                </c:pt>
                <c:pt idx="3">
                  <c:v>None</c:v>
                </c:pt>
                <c:pt idx="4">
                  <c:v>OAC</c:v>
                </c:pt>
              </c:strCache>
            </c:strRef>
          </c:cat>
          <c:val>
            <c:numRef>
              <c:f>Foglio1!$D$2:$D$6</c:f>
              <c:numCache>
                <c:formatCode>0%</c:formatCode>
                <c:ptCount val="5"/>
                <c:pt idx="1">
                  <c:v>0.55000000000000004</c:v>
                </c:pt>
                <c:pt idx="2">
                  <c:v>0.28000000000000003</c:v>
                </c:pt>
                <c:pt idx="3">
                  <c:v>0.09</c:v>
                </c:pt>
                <c:pt idx="4">
                  <c:v>0.08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80"/>
        <c:axId val="1035423536"/>
        <c:axId val="1035424624"/>
      </c:barChart>
      <c:catAx>
        <c:axId val="1035423536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035424624"/>
        <c:crosses val="autoZero"/>
        <c:auto val="1"/>
        <c:lblAlgn val="ctr"/>
        <c:lblOffset val="100"/>
        <c:noMultiLvlLbl val="1"/>
      </c:catAx>
      <c:valAx>
        <c:axId val="1035424624"/>
        <c:scaling>
          <c:orientation val="minMax"/>
        </c:scaling>
        <c:delete val="1"/>
        <c:axPos val="l"/>
        <c:numFmt formatCode="0%" sourceLinked="1"/>
        <c:majorTickMark val="cross"/>
        <c:minorTickMark val="cross"/>
        <c:tickLblPos val="nextTo"/>
        <c:crossAx val="10354235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4.0566072324716498E-2"/>
          <c:y val="8.2677206734348696E-2"/>
          <c:w val="0.9"/>
          <c:h val="0.10009598665561099"/>
        </c:manualLayout>
      </c:layout>
      <c:overlay val="1"/>
    </c:legend>
    <c:plotVisOnly val="1"/>
    <c:dispBlanksAs val="zero"/>
    <c:showDLblsOverMax val="1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Sanguinamenti Maggiori</c:v>
                </c:pt>
                <c:pt idx="1">
                  <c:v>Sanguinamenti intracranici</c:v>
                </c:pt>
                <c:pt idx="2">
                  <c:v>Ictus Fatali</c:v>
                </c:pt>
              </c:strCache>
            </c:strRef>
          </c:cat>
          <c:val>
            <c:numRef>
              <c:f>Foglio1!$B$2:$B$4</c:f>
              <c:numCache>
                <c:formatCode>0.00%</c:formatCode>
                <c:ptCount val="3"/>
                <c:pt idx="0">
                  <c:v>2.9000000000000001E-2</c:v>
                </c:pt>
                <c:pt idx="1">
                  <c:v>5.0000000000000001E-3</c:v>
                </c:pt>
                <c:pt idx="2">
                  <c:v>3.0000000000000001E-3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5311792"/>
        <c:axId val="1533179088"/>
      </c:barChart>
      <c:catAx>
        <c:axId val="103531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33179088"/>
        <c:crosses val="autoZero"/>
        <c:auto val="1"/>
        <c:lblAlgn val="ctr"/>
        <c:lblOffset val="100"/>
        <c:noMultiLvlLbl val="0"/>
      </c:catAx>
      <c:valAx>
        <c:axId val="1533179088"/>
        <c:scaling>
          <c:orientation val="minMax"/>
        </c:scaling>
        <c:delete val="1"/>
        <c:axPos val="l"/>
        <c:numFmt formatCode="0.00%" sourceLinked="0"/>
        <c:majorTickMark val="none"/>
        <c:minorTickMark val="none"/>
        <c:tickLblPos val="nextTo"/>
        <c:crossAx val="1035311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68B5F-5C96-CD4A-971D-C09ECEB3CB9F}" type="doc">
      <dgm:prSet loTypeId="urn:microsoft.com/office/officeart/2005/8/layout/radial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61028A3-6648-7D44-8BBD-8C556FED0C54}">
      <dgm:prSet phldrT="[Testo]"/>
      <dgm:spPr/>
      <dgm:t>
        <a:bodyPr/>
        <a:lstStyle/>
        <a:p>
          <a:pPr>
            <a:spcAft>
              <a:spcPts val="60"/>
            </a:spcAft>
          </a:pPr>
          <a:r>
            <a:rPr lang="it-IT" dirty="0" smtClean="0"/>
            <a:t>Paziente ♟</a:t>
          </a:r>
        </a:p>
        <a:p>
          <a:pPr>
            <a:spcAft>
              <a:spcPts val="60"/>
            </a:spcAft>
          </a:pPr>
          <a:r>
            <a:rPr lang="it-IT" dirty="0" err="1" smtClean="0"/>
            <a:t>LAAc</a:t>
          </a:r>
          <a:endParaRPr lang="it-IT" dirty="0"/>
        </a:p>
      </dgm:t>
    </dgm:pt>
    <dgm:pt modelId="{996C54D3-2754-F446-92C6-61618537B1A0}" type="parTrans" cxnId="{6C33F58E-034C-3345-82FC-80A2A96069D1}">
      <dgm:prSet/>
      <dgm:spPr/>
      <dgm:t>
        <a:bodyPr/>
        <a:lstStyle/>
        <a:p>
          <a:endParaRPr lang="it-IT"/>
        </a:p>
      </dgm:t>
    </dgm:pt>
    <dgm:pt modelId="{2950635C-7E8E-924E-903B-DB53E0906ABC}" type="sibTrans" cxnId="{6C33F58E-034C-3345-82FC-80A2A96069D1}">
      <dgm:prSet/>
      <dgm:spPr/>
      <dgm:t>
        <a:bodyPr/>
        <a:lstStyle/>
        <a:p>
          <a:endParaRPr lang="it-IT"/>
        </a:p>
      </dgm:t>
    </dgm:pt>
    <dgm:pt modelId="{FEC52C20-E12F-BA40-86B6-C102F84791E5}">
      <dgm:prSet phldrT="[Testo]"/>
      <dgm:spPr/>
      <dgm:t>
        <a:bodyPr/>
        <a:lstStyle/>
        <a:p>
          <a:r>
            <a:rPr lang="it-IT" dirty="0" smtClean="0"/>
            <a:t>Cardiologo</a:t>
          </a:r>
          <a:endParaRPr lang="it-IT" dirty="0"/>
        </a:p>
      </dgm:t>
    </dgm:pt>
    <dgm:pt modelId="{076E994F-F774-444D-979B-3E48375C849C}" type="parTrans" cxnId="{1B5CCE13-6097-0F48-887D-63474E96F2AC}">
      <dgm:prSet/>
      <dgm:spPr/>
      <dgm:t>
        <a:bodyPr/>
        <a:lstStyle/>
        <a:p>
          <a:endParaRPr lang="it-IT"/>
        </a:p>
      </dgm:t>
    </dgm:pt>
    <dgm:pt modelId="{84E4B6F2-ABEA-5640-8267-2B70505A54DF}" type="sibTrans" cxnId="{1B5CCE13-6097-0F48-887D-63474E96F2AC}">
      <dgm:prSet/>
      <dgm:spPr/>
      <dgm:t>
        <a:bodyPr/>
        <a:lstStyle/>
        <a:p>
          <a:endParaRPr lang="it-IT"/>
        </a:p>
      </dgm:t>
    </dgm:pt>
    <dgm:pt modelId="{1803B92C-9CFD-174C-AB98-C12D80FAA2CA}">
      <dgm:prSet phldrT="[Testo]"/>
      <dgm:spPr/>
      <dgm:t>
        <a:bodyPr/>
        <a:lstStyle/>
        <a:p>
          <a:r>
            <a:rPr lang="it-IT" dirty="0" smtClean="0"/>
            <a:t>Gastroenterologo</a:t>
          </a:r>
          <a:endParaRPr lang="it-IT" dirty="0"/>
        </a:p>
      </dgm:t>
    </dgm:pt>
    <dgm:pt modelId="{88DF4457-3437-BB46-B505-A8A0FF8FE092}" type="parTrans" cxnId="{4F16BC4E-0607-7445-95F1-E53C0CFFA62B}">
      <dgm:prSet/>
      <dgm:spPr/>
      <dgm:t>
        <a:bodyPr/>
        <a:lstStyle/>
        <a:p>
          <a:endParaRPr lang="it-IT"/>
        </a:p>
      </dgm:t>
    </dgm:pt>
    <dgm:pt modelId="{7AF406F4-6D46-C747-AE12-98B36E62A586}" type="sibTrans" cxnId="{4F16BC4E-0607-7445-95F1-E53C0CFFA62B}">
      <dgm:prSet/>
      <dgm:spPr/>
      <dgm:t>
        <a:bodyPr/>
        <a:lstStyle/>
        <a:p>
          <a:endParaRPr lang="it-IT"/>
        </a:p>
      </dgm:t>
    </dgm:pt>
    <dgm:pt modelId="{670E136B-1745-B646-8FBA-8858CBFB5ED7}">
      <dgm:prSet phldrT="[Testo]"/>
      <dgm:spPr/>
      <dgm:t>
        <a:bodyPr/>
        <a:lstStyle/>
        <a:p>
          <a:endParaRPr lang="it-IT" dirty="0"/>
        </a:p>
      </dgm:t>
    </dgm:pt>
    <dgm:pt modelId="{219E5E53-C5DB-664F-AFFD-B6B4BE4DFECC}" type="parTrans" cxnId="{8BB98EF4-3F3D-7E48-9525-365361DAD488}">
      <dgm:prSet/>
      <dgm:spPr/>
      <dgm:t>
        <a:bodyPr/>
        <a:lstStyle/>
        <a:p>
          <a:endParaRPr lang="it-IT"/>
        </a:p>
      </dgm:t>
    </dgm:pt>
    <dgm:pt modelId="{169FDE19-1D97-1B48-86AA-133AA9D15ED8}" type="sibTrans" cxnId="{8BB98EF4-3F3D-7E48-9525-365361DAD488}">
      <dgm:prSet/>
      <dgm:spPr/>
      <dgm:t>
        <a:bodyPr/>
        <a:lstStyle/>
        <a:p>
          <a:endParaRPr lang="it-IT"/>
        </a:p>
      </dgm:t>
    </dgm:pt>
    <dgm:pt modelId="{3774188A-017C-544A-BB0C-B2FED04C48A2}">
      <dgm:prSet phldrT="[Testo]"/>
      <dgm:spPr/>
      <dgm:t>
        <a:bodyPr/>
        <a:lstStyle/>
        <a:p>
          <a:r>
            <a:rPr lang="it-IT" dirty="0" smtClean="0"/>
            <a:t>Internista</a:t>
          </a:r>
          <a:endParaRPr lang="it-IT" dirty="0"/>
        </a:p>
      </dgm:t>
    </dgm:pt>
    <dgm:pt modelId="{7921C7D8-0381-114C-859F-415EB83A5019}" type="parTrans" cxnId="{3679CFEA-1214-2C46-BCFE-B3F4657217AB}">
      <dgm:prSet/>
      <dgm:spPr/>
      <dgm:t>
        <a:bodyPr/>
        <a:lstStyle/>
        <a:p>
          <a:endParaRPr lang="it-IT"/>
        </a:p>
      </dgm:t>
    </dgm:pt>
    <dgm:pt modelId="{A0EBC7B0-C8AA-024A-950A-6EEE5F4C7110}" type="sibTrans" cxnId="{3679CFEA-1214-2C46-BCFE-B3F4657217AB}">
      <dgm:prSet/>
      <dgm:spPr/>
      <dgm:t>
        <a:bodyPr/>
        <a:lstStyle/>
        <a:p>
          <a:endParaRPr lang="it-IT"/>
        </a:p>
      </dgm:t>
    </dgm:pt>
    <dgm:pt modelId="{30E4158F-3202-F043-9CD5-2573E3E68633}">
      <dgm:prSet phldrT="[Testo]"/>
      <dgm:spPr/>
      <dgm:t>
        <a:bodyPr/>
        <a:lstStyle/>
        <a:p>
          <a:r>
            <a:rPr lang="it-IT" dirty="0" smtClean="0"/>
            <a:t>Nefrologo</a:t>
          </a:r>
          <a:endParaRPr lang="it-IT" dirty="0"/>
        </a:p>
      </dgm:t>
    </dgm:pt>
    <dgm:pt modelId="{42334450-098D-0242-B147-76FB74104D59}" type="parTrans" cxnId="{37AB1A37-0623-294A-8538-2B21521B32D8}">
      <dgm:prSet/>
      <dgm:spPr/>
      <dgm:t>
        <a:bodyPr/>
        <a:lstStyle/>
        <a:p>
          <a:endParaRPr lang="it-IT"/>
        </a:p>
      </dgm:t>
    </dgm:pt>
    <dgm:pt modelId="{13373B95-43CF-B84E-AE79-DDB851F4434A}" type="sibTrans" cxnId="{37AB1A37-0623-294A-8538-2B21521B32D8}">
      <dgm:prSet/>
      <dgm:spPr/>
      <dgm:t>
        <a:bodyPr/>
        <a:lstStyle/>
        <a:p>
          <a:endParaRPr lang="it-IT"/>
        </a:p>
      </dgm:t>
    </dgm:pt>
    <dgm:pt modelId="{867360A9-64F7-1949-AE38-F22A652E53C3}">
      <dgm:prSet phldrT="[Testo]"/>
      <dgm:spPr/>
      <dgm:t>
        <a:bodyPr/>
        <a:lstStyle/>
        <a:p>
          <a:r>
            <a:rPr lang="it-IT" dirty="0" smtClean="0"/>
            <a:t>Neurochirurgo</a:t>
          </a:r>
          <a:endParaRPr lang="it-IT" dirty="0"/>
        </a:p>
      </dgm:t>
    </dgm:pt>
    <dgm:pt modelId="{BB2F0721-62EC-6D47-BF2C-CCAB42A1DF45}" type="parTrans" cxnId="{580EFCBE-BCB8-4844-B558-2157B3F2EC4A}">
      <dgm:prSet/>
      <dgm:spPr/>
      <dgm:t>
        <a:bodyPr/>
        <a:lstStyle/>
        <a:p>
          <a:endParaRPr lang="it-IT"/>
        </a:p>
      </dgm:t>
    </dgm:pt>
    <dgm:pt modelId="{11573B9A-29B1-D341-86A1-A91DF253AD30}" type="sibTrans" cxnId="{580EFCBE-BCB8-4844-B558-2157B3F2EC4A}">
      <dgm:prSet/>
      <dgm:spPr/>
      <dgm:t>
        <a:bodyPr/>
        <a:lstStyle/>
        <a:p>
          <a:endParaRPr lang="it-IT"/>
        </a:p>
      </dgm:t>
    </dgm:pt>
    <dgm:pt modelId="{3BC5B507-E521-A648-A46A-9653EE00165D}">
      <dgm:prSet phldrT="[Testo]"/>
      <dgm:spPr/>
      <dgm:t>
        <a:bodyPr/>
        <a:lstStyle/>
        <a:p>
          <a:r>
            <a:rPr lang="it-IT" dirty="0" smtClean="0"/>
            <a:t>Neurologo</a:t>
          </a:r>
          <a:endParaRPr lang="it-IT" dirty="0"/>
        </a:p>
      </dgm:t>
    </dgm:pt>
    <dgm:pt modelId="{32E6141C-A5ED-8643-A886-344087E6A7DC}" type="parTrans" cxnId="{14D2A201-30C3-2042-B174-31F677A4D420}">
      <dgm:prSet/>
      <dgm:spPr/>
      <dgm:t>
        <a:bodyPr/>
        <a:lstStyle/>
        <a:p>
          <a:endParaRPr lang="it-IT"/>
        </a:p>
      </dgm:t>
    </dgm:pt>
    <dgm:pt modelId="{998C3F53-FE63-F947-AB34-1796307AB013}" type="sibTrans" cxnId="{14D2A201-30C3-2042-B174-31F677A4D420}">
      <dgm:prSet/>
      <dgm:spPr/>
      <dgm:t>
        <a:bodyPr/>
        <a:lstStyle/>
        <a:p>
          <a:endParaRPr lang="it-IT"/>
        </a:p>
      </dgm:t>
    </dgm:pt>
    <dgm:pt modelId="{A971FD86-2F08-994C-8332-FBC198F86E82}">
      <dgm:prSet phldrT="[Testo]"/>
      <dgm:spPr/>
      <dgm:t>
        <a:bodyPr/>
        <a:lstStyle/>
        <a:p>
          <a:r>
            <a:rPr lang="it-IT" dirty="0" smtClean="0"/>
            <a:t>Urologo</a:t>
          </a:r>
          <a:endParaRPr lang="it-IT" dirty="0"/>
        </a:p>
      </dgm:t>
    </dgm:pt>
    <dgm:pt modelId="{CB1551F9-3857-B34E-A5D7-C4C126A0888E}" type="parTrans" cxnId="{1AD5E688-711E-9A4C-9E1B-DA1F95A14523}">
      <dgm:prSet/>
      <dgm:spPr/>
      <dgm:t>
        <a:bodyPr/>
        <a:lstStyle/>
        <a:p>
          <a:endParaRPr lang="it-IT"/>
        </a:p>
      </dgm:t>
    </dgm:pt>
    <dgm:pt modelId="{C7541CE7-F87B-1F4B-911A-1169E77BAAE8}" type="sibTrans" cxnId="{1AD5E688-711E-9A4C-9E1B-DA1F95A14523}">
      <dgm:prSet/>
      <dgm:spPr/>
      <dgm:t>
        <a:bodyPr/>
        <a:lstStyle/>
        <a:p>
          <a:endParaRPr lang="it-IT"/>
        </a:p>
      </dgm:t>
    </dgm:pt>
    <dgm:pt modelId="{3FC85237-DB3D-1C41-B8E9-9EE69F933A47}">
      <dgm:prSet phldrT="[Testo]"/>
      <dgm:spPr/>
      <dgm:t>
        <a:bodyPr/>
        <a:lstStyle/>
        <a:p>
          <a:r>
            <a:rPr lang="it-IT" dirty="0" smtClean="0"/>
            <a:t>Ematologo</a:t>
          </a:r>
          <a:endParaRPr lang="it-IT" dirty="0"/>
        </a:p>
      </dgm:t>
    </dgm:pt>
    <dgm:pt modelId="{6AB423DE-0F0A-D044-95D3-5A38A93EFEBF}" type="parTrans" cxnId="{3EB36C54-1932-B94C-9FC1-F6BA786A0512}">
      <dgm:prSet/>
      <dgm:spPr/>
      <dgm:t>
        <a:bodyPr/>
        <a:lstStyle/>
        <a:p>
          <a:endParaRPr lang="it-IT"/>
        </a:p>
      </dgm:t>
    </dgm:pt>
    <dgm:pt modelId="{3B8D7924-D2CF-BC47-BE9F-D89E676B3535}" type="sibTrans" cxnId="{3EB36C54-1932-B94C-9FC1-F6BA786A0512}">
      <dgm:prSet/>
      <dgm:spPr/>
      <dgm:t>
        <a:bodyPr/>
        <a:lstStyle/>
        <a:p>
          <a:endParaRPr lang="it-IT"/>
        </a:p>
      </dgm:t>
    </dgm:pt>
    <dgm:pt modelId="{2CAA35BC-6204-184C-8D91-D7446DDFBE9C}">
      <dgm:prSet phldrT="[Testo]"/>
      <dgm:spPr/>
      <dgm:t>
        <a:bodyPr/>
        <a:lstStyle/>
        <a:p>
          <a:r>
            <a:rPr lang="it-IT" dirty="0" smtClean="0"/>
            <a:t>MMG</a:t>
          </a:r>
          <a:endParaRPr lang="it-IT" dirty="0"/>
        </a:p>
      </dgm:t>
    </dgm:pt>
    <dgm:pt modelId="{98A7015C-706C-C341-8CDF-C87C56D9E7E3}" type="parTrans" cxnId="{3337719E-1789-DC4F-AEF4-4F5FDB34BF2B}">
      <dgm:prSet/>
      <dgm:spPr/>
      <dgm:t>
        <a:bodyPr/>
        <a:lstStyle/>
        <a:p>
          <a:endParaRPr lang="it-IT"/>
        </a:p>
      </dgm:t>
    </dgm:pt>
    <dgm:pt modelId="{B2355A75-21DC-6B40-96CA-AB557482B1E5}" type="sibTrans" cxnId="{3337719E-1789-DC4F-AEF4-4F5FDB34BF2B}">
      <dgm:prSet/>
      <dgm:spPr/>
      <dgm:t>
        <a:bodyPr/>
        <a:lstStyle/>
        <a:p>
          <a:endParaRPr lang="it-IT"/>
        </a:p>
      </dgm:t>
    </dgm:pt>
    <dgm:pt modelId="{775786A8-F3E9-D840-A7E5-B9CE8CEAF972}">
      <dgm:prSet phldrT="[Testo]"/>
      <dgm:spPr/>
      <dgm:t>
        <a:bodyPr/>
        <a:lstStyle/>
        <a:p>
          <a:r>
            <a:rPr lang="it-IT" dirty="0" smtClean="0"/>
            <a:t>Altre figure professionali</a:t>
          </a:r>
          <a:endParaRPr lang="it-IT" dirty="0"/>
        </a:p>
      </dgm:t>
    </dgm:pt>
    <dgm:pt modelId="{77ADA496-CF78-0146-85CC-BDF02665F950}" type="parTrans" cxnId="{80D9F296-3688-634B-8047-94D78346FD88}">
      <dgm:prSet/>
      <dgm:spPr/>
      <dgm:t>
        <a:bodyPr/>
        <a:lstStyle/>
        <a:p>
          <a:endParaRPr lang="it-IT"/>
        </a:p>
      </dgm:t>
    </dgm:pt>
    <dgm:pt modelId="{DD5AB7EE-F5BB-6A4E-9BBA-3BFDC0BB85F3}" type="sibTrans" cxnId="{80D9F296-3688-634B-8047-94D78346FD88}">
      <dgm:prSet/>
      <dgm:spPr/>
      <dgm:t>
        <a:bodyPr/>
        <a:lstStyle/>
        <a:p>
          <a:endParaRPr lang="it-IT"/>
        </a:p>
      </dgm:t>
    </dgm:pt>
    <dgm:pt modelId="{242F79F1-4A9D-A946-9B10-B129354EB680}" type="pres">
      <dgm:prSet presAssocID="{87768B5F-5C96-CD4A-971D-C09ECEB3CB9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E00A1E-3072-0F44-9231-754C8132E730}" type="pres">
      <dgm:prSet presAssocID="{87768B5F-5C96-CD4A-971D-C09ECEB3CB9F}" presName="radial" presStyleCnt="0">
        <dgm:presLayoutVars>
          <dgm:animLvl val="ctr"/>
        </dgm:presLayoutVars>
      </dgm:prSet>
      <dgm:spPr/>
    </dgm:pt>
    <dgm:pt modelId="{1357BB8D-A028-C746-AA1E-DC5E18C86739}" type="pres">
      <dgm:prSet presAssocID="{261028A3-6648-7D44-8BBD-8C556FED0C54}" presName="centerShape" presStyleLbl="vennNode1" presStyleIdx="0" presStyleCnt="11"/>
      <dgm:spPr/>
      <dgm:t>
        <a:bodyPr/>
        <a:lstStyle/>
        <a:p>
          <a:endParaRPr lang="it-IT"/>
        </a:p>
      </dgm:t>
    </dgm:pt>
    <dgm:pt modelId="{79A95B52-7697-4D44-973C-8E2E1BF2C07E}" type="pres">
      <dgm:prSet presAssocID="{FEC52C20-E12F-BA40-86B6-C102F84791E5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2964300-EC71-B745-81F0-8F8D56456FFD}" type="pres">
      <dgm:prSet presAssocID="{1803B92C-9CFD-174C-AB98-C12D80FAA2CA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F92A31B-E940-E747-8136-8D957DA4506F}" type="pres">
      <dgm:prSet presAssocID="{3774188A-017C-544A-BB0C-B2FED04C48A2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F9260A7-B39D-4D4A-932D-36094A430510}" type="pres">
      <dgm:prSet presAssocID="{30E4158F-3202-F043-9CD5-2573E3E68633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A91D9CF-4DF5-3741-94AA-4A87773A733A}" type="pres">
      <dgm:prSet presAssocID="{867360A9-64F7-1949-AE38-F22A652E53C3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F91559-E33A-CF4C-AC9E-EF7B2BEA6832}" type="pres">
      <dgm:prSet presAssocID="{3BC5B507-E521-A648-A46A-9653EE00165D}" presName="node" presStyleLbl="vennNode1" presStyleIdx="6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D2726B0-4AB1-BF48-8F3C-41FCA2CD5822}" type="pres">
      <dgm:prSet presAssocID="{A971FD86-2F08-994C-8332-FBC198F86E82}" presName="node" presStyleLbl="vennNode1" presStyleIdx="7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09F3705-FCCA-1B43-B693-92F57D8274E4}" type="pres">
      <dgm:prSet presAssocID="{3FC85237-DB3D-1C41-B8E9-9EE69F933A47}" presName="node" presStyleLbl="vennNode1" presStyleIdx="8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1ECB7E-0EF9-CB43-8013-0286F55C3D58}" type="pres">
      <dgm:prSet presAssocID="{2CAA35BC-6204-184C-8D91-D7446DDFBE9C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4F1F017-793B-A145-AEA6-BF30773A5C30}" type="pres">
      <dgm:prSet presAssocID="{775786A8-F3E9-D840-A7E5-B9CE8CEAF972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679CFEA-1214-2C46-BCFE-B3F4657217AB}" srcId="{261028A3-6648-7D44-8BBD-8C556FED0C54}" destId="{3774188A-017C-544A-BB0C-B2FED04C48A2}" srcOrd="2" destOrd="0" parTransId="{7921C7D8-0381-114C-859F-415EB83A5019}" sibTransId="{A0EBC7B0-C8AA-024A-950A-6EEE5F4C7110}"/>
    <dgm:cxn modelId="{3EB36C54-1932-B94C-9FC1-F6BA786A0512}" srcId="{261028A3-6648-7D44-8BBD-8C556FED0C54}" destId="{3FC85237-DB3D-1C41-B8E9-9EE69F933A47}" srcOrd="7" destOrd="0" parTransId="{6AB423DE-0F0A-D044-95D3-5A38A93EFEBF}" sibTransId="{3B8D7924-D2CF-BC47-BE9F-D89E676B3535}"/>
    <dgm:cxn modelId="{3337719E-1789-DC4F-AEF4-4F5FDB34BF2B}" srcId="{261028A3-6648-7D44-8BBD-8C556FED0C54}" destId="{2CAA35BC-6204-184C-8D91-D7446DDFBE9C}" srcOrd="8" destOrd="0" parTransId="{98A7015C-706C-C341-8CDF-C87C56D9E7E3}" sibTransId="{B2355A75-21DC-6B40-96CA-AB557482B1E5}"/>
    <dgm:cxn modelId="{0EB27AA8-90DE-0C4B-97AE-B82969144665}" type="presOf" srcId="{3774188A-017C-544A-BB0C-B2FED04C48A2}" destId="{7F92A31B-E940-E747-8136-8D957DA4506F}" srcOrd="0" destOrd="0" presId="urn:microsoft.com/office/officeart/2005/8/layout/radial3"/>
    <dgm:cxn modelId="{A3AF5FF7-6306-4442-92E2-A0A076851DEA}" type="presOf" srcId="{3FC85237-DB3D-1C41-B8E9-9EE69F933A47}" destId="{709F3705-FCCA-1B43-B693-92F57D8274E4}" srcOrd="0" destOrd="0" presId="urn:microsoft.com/office/officeart/2005/8/layout/radial3"/>
    <dgm:cxn modelId="{790FA860-02BE-334D-9148-C7C59816C83C}" type="presOf" srcId="{261028A3-6648-7D44-8BBD-8C556FED0C54}" destId="{1357BB8D-A028-C746-AA1E-DC5E18C86739}" srcOrd="0" destOrd="0" presId="urn:microsoft.com/office/officeart/2005/8/layout/radial3"/>
    <dgm:cxn modelId="{14D2A201-30C3-2042-B174-31F677A4D420}" srcId="{261028A3-6648-7D44-8BBD-8C556FED0C54}" destId="{3BC5B507-E521-A648-A46A-9653EE00165D}" srcOrd="5" destOrd="0" parTransId="{32E6141C-A5ED-8643-A886-344087E6A7DC}" sibTransId="{998C3F53-FE63-F947-AB34-1796307AB013}"/>
    <dgm:cxn modelId="{1EA70AD2-7EFB-0641-B2B3-2628238FD146}" type="presOf" srcId="{FEC52C20-E12F-BA40-86B6-C102F84791E5}" destId="{79A95B52-7697-4D44-973C-8E2E1BF2C07E}" srcOrd="0" destOrd="0" presId="urn:microsoft.com/office/officeart/2005/8/layout/radial3"/>
    <dgm:cxn modelId="{1B5CCE13-6097-0F48-887D-63474E96F2AC}" srcId="{261028A3-6648-7D44-8BBD-8C556FED0C54}" destId="{FEC52C20-E12F-BA40-86B6-C102F84791E5}" srcOrd="0" destOrd="0" parTransId="{076E994F-F774-444D-979B-3E48375C849C}" sibTransId="{84E4B6F2-ABEA-5640-8267-2B70505A54DF}"/>
    <dgm:cxn modelId="{8BB98EF4-3F3D-7E48-9525-365361DAD488}" srcId="{87768B5F-5C96-CD4A-971D-C09ECEB3CB9F}" destId="{670E136B-1745-B646-8FBA-8858CBFB5ED7}" srcOrd="1" destOrd="0" parTransId="{219E5E53-C5DB-664F-AFFD-B6B4BE4DFECC}" sibTransId="{169FDE19-1D97-1B48-86AA-133AA9D15ED8}"/>
    <dgm:cxn modelId="{4F16BC4E-0607-7445-95F1-E53C0CFFA62B}" srcId="{261028A3-6648-7D44-8BBD-8C556FED0C54}" destId="{1803B92C-9CFD-174C-AB98-C12D80FAA2CA}" srcOrd="1" destOrd="0" parTransId="{88DF4457-3437-BB46-B505-A8A0FF8FE092}" sibTransId="{7AF406F4-6D46-C747-AE12-98B36E62A586}"/>
    <dgm:cxn modelId="{54D74B98-B892-3E41-B17C-39279E35AE7E}" type="presOf" srcId="{867360A9-64F7-1949-AE38-F22A652E53C3}" destId="{6A91D9CF-4DF5-3741-94AA-4A87773A733A}" srcOrd="0" destOrd="0" presId="urn:microsoft.com/office/officeart/2005/8/layout/radial3"/>
    <dgm:cxn modelId="{1AD5E688-711E-9A4C-9E1B-DA1F95A14523}" srcId="{261028A3-6648-7D44-8BBD-8C556FED0C54}" destId="{A971FD86-2F08-994C-8332-FBC198F86E82}" srcOrd="6" destOrd="0" parTransId="{CB1551F9-3857-B34E-A5D7-C4C126A0888E}" sibTransId="{C7541CE7-F87B-1F4B-911A-1169E77BAAE8}"/>
    <dgm:cxn modelId="{E56DF998-C562-FF4D-8BEE-7A6D42DFE586}" type="presOf" srcId="{2CAA35BC-6204-184C-8D91-D7446DDFBE9C}" destId="{9B1ECB7E-0EF9-CB43-8013-0286F55C3D58}" srcOrd="0" destOrd="0" presId="urn:microsoft.com/office/officeart/2005/8/layout/radial3"/>
    <dgm:cxn modelId="{292260C0-1743-074B-9D4E-5068FB4D8872}" type="presOf" srcId="{3BC5B507-E521-A648-A46A-9653EE00165D}" destId="{37F91559-E33A-CF4C-AC9E-EF7B2BEA6832}" srcOrd="0" destOrd="0" presId="urn:microsoft.com/office/officeart/2005/8/layout/radial3"/>
    <dgm:cxn modelId="{6C33F58E-034C-3345-82FC-80A2A96069D1}" srcId="{87768B5F-5C96-CD4A-971D-C09ECEB3CB9F}" destId="{261028A3-6648-7D44-8BBD-8C556FED0C54}" srcOrd="0" destOrd="0" parTransId="{996C54D3-2754-F446-92C6-61618537B1A0}" sibTransId="{2950635C-7E8E-924E-903B-DB53E0906ABC}"/>
    <dgm:cxn modelId="{4D8D13C8-26F5-3643-B275-3E63D206CCD7}" type="presOf" srcId="{775786A8-F3E9-D840-A7E5-B9CE8CEAF972}" destId="{B4F1F017-793B-A145-AEA6-BF30773A5C30}" srcOrd="0" destOrd="0" presId="urn:microsoft.com/office/officeart/2005/8/layout/radial3"/>
    <dgm:cxn modelId="{80D9F296-3688-634B-8047-94D78346FD88}" srcId="{261028A3-6648-7D44-8BBD-8C556FED0C54}" destId="{775786A8-F3E9-D840-A7E5-B9CE8CEAF972}" srcOrd="9" destOrd="0" parTransId="{77ADA496-CF78-0146-85CC-BDF02665F950}" sibTransId="{DD5AB7EE-F5BB-6A4E-9BBA-3BFDC0BB85F3}"/>
    <dgm:cxn modelId="{580EFCBE-BCB8-4844-B558-2157B3F2EC4A}" srcId="{261028A3-6648-7D44-8BBD-8C556FED0C54}" destId="{867360A9-64F7-1949-AE38-F22A652E53C3}" srcOrd="4" destOrd="0" parTransId="{BB2F0721-62EC-6D47-BF2C-CCAB42A1DF45}" sibTransId="{11573B9A-29B1-D341-86A1-A91DF253AD30}"/>
    <dgm:cxn modelId="{37AB1A37-0623-294A-8538-2B21521B32D8}" srcId="{261028A3-6648-7D44-8BBD-8C556FED0C54}" destId="{30E4158F-3202-F043-9CD5-2573E3E68633}" srcOrd="3" destOrd="0" parTransId="{42334450-098D-0242-B147-76FB74104D59}" sibTransId="{13373B95-43CF-B84E-AE79-DDB851F4434A}"/>
    <dgm:cxn modelId="{CC95D19C-AB89-8F4F-A090-CC01F98457E6}" type="presOf" srcId="{1803B92C-9CFD-174C-AB98-C12D80FAA2CA}" destId="{02964300-EC71-B745-81F0-8F8D56456FFD}" srcOrd="0" destOrd="0" presId="urn:microsoft.com/office/officeart/2005/8/layout/radial3"/>
    <dgm:cxn modelId="{9593865A-69E0-1A4D-B594-AF36C57D21C9}" type="presOf" srcId="{A971FD86-2F08-994C-8332-FBC198F86E82}" destId="{0D2726B0-4AB1-BF48-8F3C-41FCA2CD5822}" srcOrd="0" destOrd="0" presId="urn:microsoft.com/office/officeart/2005/8/layout/radial3"/>
    <dgm:cxn modelId="{7C9C91E0-C7B5-FD4E-B33D-CD75D7D69F18}" type="presOf" srcId="{87768B5F-5C96-CD4A-971D-C09ECEB3CB9F}" destId="{242F79F1-4A9D-A946-9B10-B129354EB680}" srcOrd="0" destOrd="0" presId="urn:microsoft.com/office/officeart/2005/8/layout/radial3"/>
    <dgm:cxn modelId="{141721B0-66C2-4544-BE52-83505D487495}" type="presOf" srcId="{30E4158F-3202-F043-9CD5-2573E3E68633}" destId="{4F9260A7-B39D-4D4A-932D-36094A430510}" srcOrd="0" destOrd="0" presId="urn:microsoft.com/office/officeart/2005/8/layout/radial3"/>
    <dgm:cxn modelId="{593241C7-9A94-0B46-AF33-17B58268EA02}" type="presParOf" srcId="{242F79F1-4A9D-A946-9B10-B129354EB680}" destId="{71E00A1E-3072-0F44-9231-754C8132E730}" srcOrd="0" destOrd="0" presId="urn:microsoft.com/office/officeart/2005/8/layout/radial3"/>
    <dgm:cxn modelId="{12B1EE75-F981-DB41-BF09-402B78D1A372}" type="presParOf" srcId="{71E00A1E-3072-0F44-9231-754C8132E730}" destId="{1357BB8D-A028-C746-AA1E-DC5E18C86739}" srcOrd="0" destOrd="0" presId="urn:microsoft.com/office/officeart/2005/8/layout/radial3"/>
    <dgm:cxn modelId="{ADE20136-4EBB-D24E-A8FF-08F577E93415}" type="presParOf" srcId="{71E00A1E-3072-0F44-9231-754C8132E730}" destId="{79A95B52-7697-4D44-973C-8E2E1BF2C07E}" srcOrd="1" destOrd="0" presId="urn:microsoft.com/office/officeart/2005/8/layout/radial3"/>
    <dgm:cxn modelId="{FD22BF9A-CE2E-914A-BCB4-7D453DBFBFDD}" type="presParOf" srcId="{71E00A1E-3072-0F44-9231-754C8132E730}" destId="{02964300-EC71-B745-81F0-8F8D56456FFD}" srcOrd="2" destOrd="0" presId="urn:microsoft.com/office/officeart/2005/8/layout/radial3"/>
    <dgm:cxn modelId="{A1281B36-C544-0F41-A315-EAB7CCD69B6C}" type="presParOf" srcId="{71E00A1E-3072-0F44-9231-754C8132E730}" destId="{7F92A31B-E940-E747-8136-8D957DA4506F}" srcOrd="3" destOrd="0" presId="urn:microsoft.com/office/officeart/2005/8/layout/radial3"/>
    <dgm:cxn modelId="{481C0E26-0625-B442-86BC-CBF3D3308B1E}" type="presParOf" srcId="{71E00A1E-3072-0F44-9231-754C8132E730}" destId="{4F9260A7-B39D-4D4A-932D-36094A430510}" srcOrd="4" destOrd="0" presId="urn:microsoft.com/office/officeart/2005/8/layout/radial3"/>
    <dgm:cxn modelId="{F587CF88-8F37-7A4D-89E7-0460919C1348}" type="presParOf" srcId="{71E00A1E-3072-0F44-9231-754C8132E730}" destId="{6A91D9CF-4DF5-3741-94AA-4A87773A733A}" srcOrd="5" destOrd="0" presId="urn:microsoft.com/office/officeart/2005/8/layout/radial3"/>
    <dgm:cxn modelId="{88603E5C-FFE5-CB49-B406-D5802052D91A}" type="presParOf" srcId="{71E00A1E-3072-0F44-9231-754C8132E730}" destId="{37F91559-E33A-CF4C-AC9E-EF7B2BEA6832}" srcOrd="6" destOrd="0" presId="urn:microsoft.com/office/officeart/2005/8/layout/radial3"/>
    <dgm:cxn modelId="{34419094-73EE-6C45-A9E6-21C04E45B33C}" type="presParOf" srcId="{71E00A1E-3072-0F44-9231-754C8132E730}" destId="{0D2726B0-4AB1-BF48-8F3C-41FCA2CD5822}" srcOrd="7" destOrd="0" presId="urn:microsoft.com/office/officeart/2005/8/layout/radial3"/>
    <dgm:cxn modelId="{2513A56C-F8C0-664B-A170-4AE37DA9AABF}" type="presParOf" srcId="{71E00A1E-3072-0F44-9231-754C8132E730}" destId="{709F3705-FCCA-1B43-B693-92F57D8274E4}" srcOrd="8" destOrd="0" presId="urn:microsoft.com/office/officeart/2005/8/layout/radial3"/>
    <dgm:cxn modelId="{16346A0D-E107-1746-AE28-0CA8FD447566}" type="presParOf" srcId="{71E00A1E-3072-0F44-9231-754C8132E730}" destId="{9B1ECB7E-0EF9-CB43-8013-0286F55C3D58}" srcOrd="9" destOrd="0" presId="urn:microsoft.com/office/officeart/2005/8/layout/radial3"/>
    <dgm:cxn modelId="{878288CC-DB61-F942-A044-635A7B5876C1}" type="presParOf" srcId="{71E00A1E-3072-0F44-9231-754C8132E730}" destId="{B4F1F017-793B-A145-AEA6-BF30773A5C30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7BB8D-A028-C746-AA1E-DC5E18C86739}">
      <dsp:nvSpPr>
        <dsp:cNvPr id="0" name=""/>
        <dsp:cNvSpPr/>
      </dsp:nvSpPr>
      <dsp:spPr>
        <a:xfrm>
          <a:off x="2859552" y="1007733"/>
          <a:ext cx="2510495" cy="251049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ts val="60"/>
            </a:spcAft>
          </a:pPr>
          <a:r>
            <a:rPr lang="it-IT" sz="3800" kern="1200" dirty="0" smtClean="0"/>
            <a:t>Paziente ♟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ts val="60"/>
            </a:spcAft>
          </a:pPr>
          <a:r>
            <a:rPr lang="it-IT" sz="3800" kern="1200" dirty="0" err="1" smtClean="0"/>
            <a:t>LAAc</a:t>
          </a:r>
          <a:endParaRPr lang="it-IT" sz="3800" kern="1200" dirty="0"/>
        </a:p>
      </dsp:txBody>
      <dsp:txXfrm>
        <a:off x="3227205" y="1375386"/>
        <a:ext cx="1775189" cy="1775189"/>
      </dsp:txXfrm>
    </dsp:sp>
    <dsp:sp modelId="{79A95B52-7697-4D44-973C-8E2E1BF2C07E}">
      <dsp:nvSpPr>
        <dsp:cNvPr id="0" name=""/>
        <dsp:cNvSpPr/>
      </dsp:nvSpPr>
      <dsp:spPr>
        <a:xfrm>
          <a:off x="3487176" y="448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Cardiologo</a:t>
          </a:r>
          <a:endParaRPr lang="it-IT" sz="900" kern="1200" dirty="0"/>
        </a:p>
      </dsp:txBody>
      <dsp:txXfrm>
        <a:off x="3671003" y="184275"/>
        <a:ext cx="887593" cy="887593"/>
      </dsp:txXfrm>
    </dsp:sp>
    <dsp:sp modelId="{02964300-EC71-B745-81F0-8F8D56456FFD}">
      <dsp:nvSpPr>
        <dsp:cNvPr id="0" name=""/>
        <dsp:cNvSpPr/>
      </dsp:nvSpPr>
      <dsp:spPr>
        <a:xfrm>
          <a:off x="4448151" y="312688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Gastroenterologo</a:t>
          </a:r>
          <a:endParaRPr lang="it-IT" sz="900" kern="1200" dirty="0"/>
        </a:p>
      </dsp:txBody>
      <dsp:txXfrm>
        <a:off x="4631978" y="496515"/>
        <a:ext cx="887593" cy="887593"/>
      </dsp:txXfrm>
    </dsp:sp>
    <dsp:sp modelId="{7F92A31B-E940-E747-8136-8D957DA4506F}">
      <dsp:nvSpPr>
        <dsp:cNvPr id="0" name=""/>
        <dsp:cNvSpPr/>
      </dsp:nvSpPr>
      <dsp:spPr>
        <a:xfrm>
          <a:off x="5042067" y="1130142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Internista</a:t>
          </a:r>
          <a:endParaRPr lang="it-IT" sz="900" kern="1200" dirty="0"/>
        </a:p>
      </dsp:txBody>
      <dsp:txXfrm>
        <a:off x="5225894" y="1313969"/>
        <a:ext cx="887593" cy="887593"/>
      </dsp:txXfrm>
    </dsp:sp>
    <dsp:sp modelId="{4F9260A7-B39D-4D4A-932D-36094A430510}">
      <dsp:nvSpPr>
        <dsp:cNvPr id="0" name=""/>
        <dsp:cNvSpPr/>
      </dsp:nvSpPr>
      <dsp:spPr>
        <a:xfrm>
          <a:off x="5042067" y="2140572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Nefrologo</a:t>
          </a:r>
          <a:endParaRPr lang="it-IT" sz="900" kern="1200" dirty="0"/>
        </a:p>
      </dsp:txBody>
      <dsp:txXfrm>
        <a:off x="5225894" y="2324399"/>
        <a:ext cx="887593" cy="887593"/>
      </dsp:txXfrm>
    </dsp:sp>
    <dsp:sp modelId="{6A91D9CF-4DF5-3741-94AA-4A87773A733A}">
      <dsp:nvSpPr>
        <dsp:cNvPr id="0" name=""/>
        <dsp:cNvSpPr/>
      </dsp:nvSpPr>
      <dsp:spPr>
        <a:xfrm>
          <a:off x="4448151" y="2958027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Neurochirurgo</a:t>
          </a:r>
          <a:endParaRPr lang="it-IT" sz="900" kern="1200" dirty="0"/>
        </a:p>
      </dsp:txBody>
      <dsp:txXfrm>
        <a:off x="4631978" y="3141854"/>
        <a:ext cx="887593" cy="887593"/>
      </dsp:txXfrm>
    </dsp:sp>
    <dsp:sp modelId="{37F91559-E33A-CF4C-AC9E-EF7B2BEA6832}">
      <dsp:nvSpPr>
        <dsp:cNvPr id="0" name=""/>
        <dsp:cNvSpPr/>
      </dsp:nvSpPr>
      <dsp:spPr>
        <a:xfrm>
          <a:off x="3487176" y="3270267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Neurologo</a:t>
          </a:r>
          <a:endParaRPr lang="it-IT" sz="900" kern="1200" dirty="0"/>
        </a:p>
      </dsp:txBody>
      <dsp:txXfrm>
        <a:off x="3671003" y="3454094"/>
        <a:ext cx="887593" cy="887593"/>
      </dsp:txXfrm>
    </dsp:sp>
    <dsp:sp modelId="{0D2726B0-4AB1-BF48-8F3C-41FCA2CD5822}">
      <dsp:nvSpPr>
        <dsp:cNvPr id="0" name=""/>
        <dsp:cNvSpPr/>
      </dsp:nvSpPr>
      <dsp:spPr>
        <a:xfrm>
          <a:off x="2526200" y="2958027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Urologo</a:t>
          </a:r>
          <a:endParaRPr lang="it-IT" sz="900" kern="1200" dirty="0"/>
        </a:p>
      </dsp:txBody>
      <dsp:txXfrm>
        <a:off x="2710027" y="3141854"/>
        <a:ext cx="887593" cy="887593"/>
      </dsp:txXfrm>
    </dsp:sp>
    <dsp:sp modelId="{709F3705-FCCA-1B43-B693-92F57D8274E4}">
      <dsp:nvSpPr>
        <dsp:cNvPr id="0" name=""/>
        <dsp:cNvSpPr/>
      </dsp:nvSpPr>
      <dsp:spPr>
        <a:xfrm>
          <a:off x="1932284" y="2140572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Ematologo</a:t>
          </a:r>
          <a:endParaRPr lang="it-IT" sz="900" kern="1200" dirty="0"/>
        </a:p>
      </dsp:txBody>
      <dsp:txXfrm>
        <a:off x="2116111" y="2324399"/>
        <a:ext cx="887593" cy="887593"/>
      </dsp:txXfrm>
    </dsp:sp>
    <dsp:sp modelId="{9B1ECB7E-0EF9-CB43-8013-0286F55C3D58}">
      <dsp:nvSpPr>
        <dsp:cNvPr id="0" name=""/>
        <dsp:cNvSpPr/>
      </dsp:nvSpPr>
      <dsp:spPr>
        <a:xfrm>
          <a:off x="1932284" y="1130142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MMG</a:t>
          </a:r>
          <a:endParaRPr lang="it-IT" sz="900" kern="1200" dirty="0"/>
        </a:p>
      </dsp:txBody>
      <dsp:txXfrm>
        <a:off x="2116111" y="1313969"/>
        <a:ext cx="887593" cy="887593"/>
      </dsp:txXfrm>
    </dsp:sp>
    <dsp:sp modelId="{B4F1F017-793B-A145-AEA6-BF30773A5C30}">
      <dsp:nvSpPr>
        <dsp:cNvPr id="0" name=""/>
        <dsp:cNvSpPr/>
      </dsp:nvSpPr>
      <dsp:spPr>
        <a:xfrm>
          <a:off x="2526200" y="312688"/>
          <a:ext cx="1255247" cy="125524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900" kern="1200" dirty="0" smtClean="0"/>
            <a:t>Altre figure professionali</a:t>
          </a:r>
          <a:endParaRPr lang="it-IT" sz="900" kern="1200" dirty="0"/>
        </a:p>
      </dsp:txBody>
      <dsp:txXfrm>
        <a:off x="2710027" y="496515"/>
        <a:ext cx="887593" cy="887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6978D-A61A-A34B-8F26-EF7170F2E130}" type="datetimeFigureOut">
              <a:rPr lang="it-IT" smtClean="0"/>
              <a:t>13/10/2018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CC625-13C7-6A45-BC7C-4F477BDAE6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72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CC625-13C7-6A45-BC7C-4F477BDAE64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64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>
                <a:ea typeface="ＭＳ Ｐゴシック" pitchFamily="4" charset="-128"/>
                <a:cs typeface="ＭＳ Ｐゴシック" pitchFamily="4" charset="-128"/>
              </a:rPr>
              <a:t>Morte stroke embolia sistemica</a:t>
            </a:r>
          </a:p>
        </p:txBody>
      </p:sp>
      <p:sp>
        <p:nvSpPr>
          <p:cNvPr id="3481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8B03F8-D85C-0A4E-859E-1A8C7E16675F}" type="slidenum">
              <a:rPr lang="it-IT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47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E7B06F-79F9-A54C-BCDE-0E8CBD39C638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86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>
                <a:latin typeface="Papyrus" charset="0"/>
                <a:ea typeface="ＭＳ Ｐゴシック" charset="-128"/>
              </a:rPr>
              <a:t>entro 7 giorni dall</a:t>
            </a:r>
            <a:r>
              <a:rPr lang="ja-JP" altLang="it-IT">
                <a:latin typeface="Papyrus" charset="0"/>
                <a:ea typeface="ＭＳ Ｐゴシック" charset="-128"/>
              </a:rPr>
              <a:t>’</a:t>
            </a:r>
            <a:r>
              <a:rPr lang="it-IT" altLang="ja-JP">
                <a:latin typeface="Papyrus" charset="0"/>
                <a:ea typeface="ＭＳ Ｐゴシック" charset="-128"/>
              </a:rPr>
              <a:t>impianto</a:t>
            </a:r>
          </a:p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charset="-128"/>
            </a:endParaRPr>
          </a:p>
        </p:txBody>
      </p:sp>
      <p:sp>
        <p:nvSpPr>
          <p:cNvPr id="4403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F7F61BD-CEBE-7C42-BDF8-FE3F65EFB685}" type="slidenum">
              <a:rPr lang="it-IT" altLang="it-IT"/>
              <a:pPr>
                <a:spcBef>
                  <a:spcPct val="0"/>
                </a:spcBef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8819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it-IT">
                <a:latin typeface="Papyrus" charset="0"/>
                <a:ea typeface="ＭＳ Ｐゴシック" charset="-128"/>
              </a:rPr>
              <a:t>entro 7 giorni dall</a:t>
            </a:r>
            <a:r>
              <a:rPr lang="ja-JP" altLang="it-IT">
                <a:latin typeface="Papyrus" charset="0"/>
                <a:ea typeface="ＭＳ Ｐゴシック" charset="-128"/>
              </a:rPr>
              <a:t>’</a:t>
            </a:r>
            <a:r>
              <a:rPr lang="it-IT" altLang="ja-JP">
                <a:latin typeface="Papyrus" charset="0"/>
                <a:ea typeface="ＭＳ Ｐゴシック" charset="-128"/>
              </a:rPr>
              <a:t>impianto</a:t>
            </a:r>
          </a:p>
          <a:p>
            <a:pPr eaLnBrk="1" hangingPunct="1">
              <a:spcBef>
                <a:spcPct val="0"/>
              </a:spcBef>
            </a:pPr>
            <a:endParaRPr lang="it-IT" altLang="it-IT">
              <a:ea typeface="ＭＳ Ｐゴシック" charset="-128"/>
            </a:endParaRPr>
          </a:p>
        </p:txBody>
      </p:sp>
      <p:sp>
        <p:nvSpPr>
          <p:cNvPr id="460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5AC6495-FEF5-2D48-B73B-4FEE0465DB29}" type="slidenum">
              <a:rPr lang="it-IT" altLang="it-IT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370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smtClean="0"/>
              <a:t>simulatore</a:t>
            </a:r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7D7453-8222-3046-A072-89F5A154A41D}" type="slidenum">
              <a:rPr lang="it-IT" smtClean="0">
                <a:ea typeface="ＭＳ Ｐゴシック" pitchFamily="4" charset="-128"/>
                <a:cs typeface="ＭＳ Ｐゴシック" pitchFamily="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it-IT" smtClean="0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88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34.av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13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35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02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044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04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20.av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17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40.av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Image39.avi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18" Type="http://schemas.openxmlformats.org/officeDocument/2006/relationships/image" Target="../media/image48.jpg"/><Relationship Id="rId3" Type="http://schemas.openxmlformats.org/officeDocument/2006/relationships/image" Target="../media/image33.jpg"/><Relationship Id="rId21" Type="http://schemas.openxmlformats.org/officeDocument/2006/relationships/image" Target="../media/image51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17" Type="http://schemas.openxmlformats.org/officeDocument/2006/relationships/image" Target="../media/image47.jpg"/><Relationship Id="rId2" Type="http://schemas.openxmlformats.org/officeDocument/2006/relationships/image" Target="../media/image32.jpg"/><Relationship Id="rId16" Type="http://schemas.openxmlformats.org/officeDocument/2006/relationships/image" Target="../media/image46.jpg"/><Relationship Id="rId20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24" Type="http://schemas.openxmlformats.org/officeDocument/2006/relationships/image" Target="../media/image54.jpg"/><Relationship Id="rId5" Type="http://schemas.openxmlformats.org/officeDocument/2006/relationships/image" Target="../media/image35.jpg"/><Relationship Id="rId15" Type="http://schemas.openxmlformats.org/officeDocument/2006/relationships/image" Target="../media/image45.jpg"/><Relationship Id="rId23" Type="http://schemas.openxmlformats.org/officeDocument/2006/relationships/image" Target="../media/image53.jpg"/><Relationship Id="rId10" Type="http://schemas.openxmlformats.org/officeDocument/2006/relationships/image" Target="../media/image40.jpg"/><Relationship Id="rId19" Type="http://schemas.openxmlformats.org/officeDocument/2006/relationships/image" Target="../media/image49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Relationship Id="rId14" Type="http://schemas.openxmlformats.org/officeDocument/2006/relationships/image" Target="../media/image44.jpg"/><Relationship Id="rId22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file://localhost/Users/Greco/Desktop/LAAC%2030.09.17/LAAC%2011.m4v" TargetMode="External"/><Relationship Id="rId7" Type="http://schemas.openxmlformats.org/officeDocument/2006/relationships/image" Target="../media/image7.png"/><Relationship Id="rId2" Type="http://schemas.openxmlformats.org/officeDocument/2006/relationships/video" Target="file://localhost/Users/Greco/Desktop/LAAC%2030.09.17/LAAC%2010.m4v" TargetMode="External"/><Relationship Id="rId1" Type="http://schemas.microsoft.com/office/2007/relationships/media" Target="file://localhost/Users/Greco/Desktop/LAAC%2030.09.17/LAAC%2010.m4v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localhost/Users/Greco/Desktop/LAAC%2030.09.17/LAAC%2011.m4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2" descr="data:image/png;base64,iVBORw0KGgoAAAANSUhEUgAAAGIAAABBCAYAAAAqnXGWAAAdlElEQVR4nO2caXSb9Zn21b0kgMnifZP3fXe877tly4u8ybIs75blfZFlS7Ys75bXeIkTJ5BAWIeWFt6htAUCtC9NKC1Q1rbAsGcpnXfmzJyW+fp7PwSpCZbtOAnpOXP48Dvn0X3f1309uv6WP+mRwKltFBOOrQaLXDnzDV8PAqc2AyZi9Id5619/xIm6Mp7/3avc/8yvcFAOceXMN3w9XHUQiYZlflKRwSOPPEJ3Vxe/OPMcDs1afLvHaNp4iJq5IxTNLKNYOILIeJTyicMoZo6iO/EwWUNGZMYVauaP0bx4jECVBtn8fdTNryOeWSdrcpWc8VXKjCukjy4hmlwjSTeLeGKR9JFF8qfWSRxfQ9Q7Rv7UGpKpBZoWTyBduxeZcYacsWWyx5dJGJjGsXXknx7czT+IVgMmEg3L/P2eaf785z/TJZfy5EArDk1awjRzlOiNSLQTiHSTFA9Nk6qfJ7y2jbKReeS6abI6B8gaHCdK2U/z/AoBKg3pPVOoj55icMqI3LiCpN9Aco+O4pFpJIMTlGgmaJxbpHRgmJqJJQ5pZinpNdAyuUj11CRV40uU6ico0euRDU1QpjMgHZnBsUXPlff9vwGBU+sIJiK18zz90H38pK6IHyulzJ04iUOTlitntsJRtVVdj2OLfsv+N1zmqoOI6tKjKMy7iprSYmq/4aYTr+rHUaW3fBD57f0ccxHsHuG3Oe75ffPr4x7fY8PtOzvqNjy+t2uv454/YEP47ct6t+9yzPVbHHP99uW623fZ8Pjudb2H4+5fuRfXb3Hc8wccc/0WG27fMb+n49ewf8N95xlRcgIOTYNXHIRKjwlJh5qnPQVbck6ayptP/YiztWmcSXXnnCyRZ0OteEXdxh8f2OCxGGdeLI3kz6eX+T99Sp5LEfJcpg/nqtJ4Ongvz0XZcSbGlhey/ThXncG7Rye4N86T55I9OZPsxq/zgvjll16/zg3ibHkcZ1I9OJPhzYvF0bwoiePX993NT0sOca4qjde1fbzYVsGvixP4w2On+ammgzcfXOG5JCfOZHjxtKeA5+NdeSE3gJeq0zkT58JL1em8kOHLs9k+nKtM5pnQPZyVJvHG9DTPxLtyJlnIWWkSvyqI5OzdJ3lRVcpLzSU8d2SCRzqVvPHQKs8l2PNsuhdP+36Xc7I0XsgJ4SVFBs9GH+SstJBzw6ptc3zaU0BJYszlg/gye4GjSo8JaaeaDwMEW3K+LpN3jhp4e32Kj04s8dLJZT56+Bjv6FT8vxf+lTNrs7zTkMl7R/W8ODvI+fuO8dbdS7z6o3s521XOh3G2/Me55/ng/mVe16q4cOYJHtEP8eaUgdd//BAvn1riFZ/LXu+dXuH8qXXeX5/j3EQ/7949yacPnOS1Z37GuVNHeKu/hs+ffIrXNDV8+NRjfPzc4/x6eZw/rGg5/+hpzirz+CBAwF+0bby7MszLDxzjjbUVXtfWc/H1t3hR18Jroyr+9Oj9vD3by8en7uMVQx9vPnCaV8dVfKBR8Pbjj/OapoZPf/8bXjgxyy+ndby6puPCEz/mbH06F9vL+W1/De+fuo+358f47MWn+U1fDW/oVdvm+GGAgOrkGOwbB8zZCxxbhjEh71TzRahgS/6W4cT5pAN8KgnhPzNd+FOfjEtpTrw3UMd5ZQ4fFQXzelsBH5UE8b4khP8qC+Ni1B7ODyp4N9GWL0IFXJBG8d9p9rw3UMcnzdm8VxjGb6uS+E/pIV6ry+Ktilj+FiLg8/p0/tQm4b8K/Pkgei8X2ot4t0nE+825/DHbnffUCi405PL+gII/FQTyUXM275SG87EkgM+PTfFpoh3vib3474IAPk8+wEeDtXzSVss7c4P8URrPh/FWfNZfxVvJtnzaJ+X9yjgu9Up5M8mO8/1VvFMSyr/VZfOeRsGfKqJ4QxrNm4UhfCgJ4MKxKT4LEvBFzB4+6K/mI1kKn+b48Jk0gg/U1Xwg9t82xy9CBTSkfHkQX2b/lYPo44swwc4UCPl76BWvI3/A/9Qn8UWB29VzyQf4ojSAv0d9/9r2hgn+sTdqL1+U+l6z7kr+PfL7/D308q6/53uY63+L+C7/EfrtTfP/I43gb+G72f8DvsjzvDqDXdKQEoN9g+YfB+GgHMKEtKOPjwMFZj6J3MsFYy+fVkZw0djNJUUc/6ar4dPHT/NW+G18ErGHS1Md/NXQxodvvsIrk11cmuvlgiSYiwtqPp/X8ObDR/lDh4SLjVl82lPBhe4i/qpr4XyPhEu9Ui52ivl4oJbPWkS8XRHDx+F7uDjbw79PdPDyaAuXZLG8Lk3gokHJZzUJfD6n5a/Gbj5T5XBpqJ4Lzel8HHI7fz2s4/Ppdj5rSOPSRDsX1TX8ZbaTl9eWeF2exMXJdi4q8/l4qJZPxlS8F/Rt/tIi4rPBCj546nFe8RVwcbiRT+szuTDTzid91Xw+1c6F7go+N/ZyvkPG+eFaPgwU8BdNNZcePs1H3ZV8PtPN+S4ZfzH2cGlCycWGLC4tarnUIubS0iCfyOK5aOzi46jbrsq2OjkGuwaNOfurDqK4rY8zXgIzvxFFcHamh9+0V/LbRR2/Wpvj3Wef5IWpdh7vqOdJXTuvn3mKZ5emeP2hw5zbMPDiTx/h+aVpfqOr5+XuSl45vcjzmiZeWhvlnZ8/wVOrM/xSq+W3Ri1vP/1znlqa4LX7H+T3cyO8PKflxdxwfjun4eXHHuAXNfH8vrGUc0cP89KGkV/MT/CsXsNzxmH+71wvb//qDE9MaDjjb8OTfS2cMWr41eoErxyf5o2NE7xs7OaPZ1/m2U45r5/5OT+bX+IXrcX8+dln+GXYHn63NsObJxd5yNDGM357OHt8nifnFvjFaAuvnlrhg/tPcmZ9lg8fvpenBoZ4dVbLE+4CXr13lX87fZznNhb44MGTPDGg5eVZPS+Od3JmZYz3Tx/ndydXeOfuI7x2ap3n/+U0P4l1vCrbksQY7Or7rziIZh0m8lp7OeEiuIqlCCemXb7DUpgDRpfvMBVsz2F/Kza+7C+GOTDvuZfVEGuWPb7HbIQLS87fYi7ShQXPPSwHH2TV/fus+t7Ouv9djHtbseK3j9WAfaz672PK24rFUHvmvO5g2sfq8s5wR+Y9bmPZ64dseO9l3NuKtRAbJoQ/MGtXAqxYDbJmymMvJ1y/w7KPFSsB+1jxt2Il1A6jvw1rAXex7Lfv8r2FOWD0uJ1l7z0YQx1YcxZw1Od2xnzvYtnfiuMuAtaDrRlzu40Vfyse13Zz78Qga353MR3qzKLPPtYD9nHUWcCRgH1Mhziy7n8XUyFOLPju40jAPo74W7HitYeZCCGP1kr40fFVZj1/yHS4M2vOV+cqiv/yIL7MXuDQpMVEbJuWptggGsK9viHci/owLxrCvh59eGwcdnVqc/YCh6ZBTNg3DmJdruRgcd03fN1IGrBvGDBnL3BoHMBEYIeBULnyG24Bwcp+7Bs05uwFDg0aTIR3GbDOyONgWu4tw7FEdtN2ORSW71pjfx2aG/W0FRXjlSHCVt5pzl7gUN+PifDOEawz88ls8EW/6EZlhw/qaTckbd5IO33YG3jopmObU3jV6+JObwpUPkjafFH1edKk9aRY5Yu4xYfSFl9SpAHky/zpMnhQ1Oh/lfZgeh57Aw9hHReGUudJZp0/5Sofxmfc0ejdkfd6MTUhpEXjjWNMxGVNWi57Aw+RUe9L26g7TRpPSrt9yFP6ohr1oKQygKxqfwZH3Wns8+Seu50pbPRjX2jkl3rRpvdU3OlNWo0/Fe2+yNu9uf0r/X1xaXhniLCtajdnL3CoV2MivFOPdaYY15Rw0hUB5NT5E1cWRIosgOCCEPYGRd10bHOLrnodKw0go9afCEkwWXJ/chr8CMsPIU7mT6oskNjyQBKkAYga/IgsvPqeDqbnsTcoCpeUMELzQggUB5Ol8CdbHkBRsy+pVQGkSgIpbPD/hyZNxN6gKNzSwomrCKSi1YeEqkDiZQFkNfiTKg0kThpIuiyAtMoA8uUBpMgCN3l+9T3ESQNJlwfimRK2qW8+CFmbOXuBQ20fJsI79FhnFbA3OPqWYSsqNl/HlgbROuNB97QQ9byQpcMeDE67MzztQfOIJ9l1/qimPOkZd0Oj80Y3J8QtMdKsP5iRv2v/g+l5N3T/Js+BRVdO/cyBkcOuSLt8WT/mgmrCg74pNzqHvRhbc6Fz3JODEVHsi0+/fBCVrebsBfY1vZgIbx/GVlzKgTTRLcOlqt58HVGZQUhVBn7lGQRVZuBbnEV4VTrexVm4FWQhFGfjKs4mUp5GaGUG/hUZWKfnmvVOZdW79ncsk9/Q/Zv0gdIMPEuzCJRmECC9fO/CgmyCZel4F2YToUgjVJbOwbRc7MRleGXkYSNVmbMX2Ct6MBHePoSNSIJjag6uKSLuiExkX0w6B6KTuCMy8SrcM8WbajaxGZtqO2FfWLFrzVbYiiS71tjkFt+Q5/XoD6SK8MrMw6aixZy9wL66CxPhbTpsRRLiZFVUtumpH9CT1aimbcRAgaqHktZ+SjqHUA4M0z24RFnvIPUDkzT26+jRzlPdPkxJmwaXlCzuCE+4JuwLyrftB4hkJBTXkFBSy8GY5G1nbXKKN9Vii2tIKK0jtriG2KLqzZrsIou7gkQyEiQ1xJfWEyupZX9UkmVPC/qY4hoSyuqIk9QQK6nZ1N+fnIN3Zh425Upz9gI7eScmwlq1OEhk2Iok14SduJxQRSO2IgluRVXYiiQIS6quWW8rkuBe37qr+e0QKpp2rXGVN96Qp2v17vVO5dV4Z+VjXdZszl5gV9WBibBWLXb5ZfjlF+OXV0Z8aR2eohK8sooIEJcTIakitqSWEEk1XrnFHCqtJqygkuACKTEltQgzCrCOzyG0qBq/tCK8MwqIqlTgK5IQUlhJYH4FwbkV+ORX4JGRj9WhZByLKrE6lLwlzkkinJPycEoS4ZQk2nbWLq90U21/TBYuKfm4puRjHZWyqW8rKtnGOw+nRBFOiblbe1rQ74vOxCE+G6fEPJyTsjb1D6bl4Z2Zj3Vpkzl7gZ2sDRNhqkHsCioILZWRpGgiOK+KrLp20utaiZE2klXXTX5jN2nVHZR066js0lPY3EOpapCUsmaSapVElDaTpWgnr7aT+HIFcfJ64qS1VLTrqGjVkSJtpahXj3dGHlbRqThIqrCKTt2S4AIZQYVVBBXICBRLt521yy/bVLNPLSSkqIrQIjnOSdmb+rZ5pRZ33RWbQXChjKCCSvxFm/du52mXUoCfqJTggip8cgo39Q9miC9/IkoazNkLbKWtmAhtGcCxvAbbAuktw72p86btEtaqrkPTcss9nSrr8c4Sc7C43py9wLaiBROhSg12xVVEyetIrFGiGJwgra6NoKJq8pV9pDV2kFPfTVCJgoS6Lmr1wxyS1mMVl3XdOJQqtu37FdUQJ20itrIZ21TRtrN2hZWbatHSJmJlSqKlTUSXb75X2wKpxV0BJl+ZkmhpM9bJuRbnbC14RlU0ESdrJqayiejKpk39g9nFeGWJOVhUa85eYFPWjInQZjV2JdW4i8sIqaglTt6Gf2ENQcUKIssaCC6rIVbegmteGUGl9fgVV+CWV4ZVQs5141Beu23/YIoYmy/ZaZdtcdWmmnWKGJvUAqxTxFhb2GFbtFlj1qWIsUkpsKjbztNmB8+DuaV4ZYs5UFhjzl5gU9qEidCmPhyrmrErrblluLepb9ouYXP3dWi6brmnc40Kr+wCDoirzdkLrEsaMBHS1It9RT0Jyl7qp1Yo7dZQrDaQqtJQ1D5Gc/8kSbV91I/OUdo+QknrEJm1/bRMrJBS38ldqeJd4yhr2rYfXKEiWdFJUk0XNlnF287aldVuqsUrOkiq6yZe0Ul8ddtmTelmjYlIqYrE2m5ssoquyzOhppN4xeZcrMWVeGcXsD+/ypy9wLq4DhMhDT04yJqwy6vApbgGn7J6XIsVuJfU4C9tJrCyGc+yWlwlClzFcoRiOZ6ltQiLavAtr2dfVsmucappvS6dJRxkTbvW2FfuXnOjnjYSBd45hezPk5mzFxwsqsFESEM3TrXtOFQ241Xbhl1FA3YVDThVteAsa0JYrcKuogH3mlZz76s4V7XgVNmIQ2UzLrJmnOXNOMmatpx3ax/YsrdbhC19u9a4KnevuVFPp7oOvHOL2C+SmrMXHCyoxkRwfReO1a3EtfQS2dyPYmIFmX4SuWGNar0Rad8Usj4jypkT1OlnKew2kNM1QoFuBoV2HsnwDC3jR5HpjIh7JqjTGWnWL1Kum6FYPUH16CLy0TnS29Tszylnf045TrUd5mtLhCi6SW5Uk9ykwU5cue2sQ1XLppprqYpU1SBpqkG8CuUWNEqLuw6IKklq0pDYqCa2tntXns4SJVE1nSQ2DhBTq9rUty2twzu3iH055ebsBQfEckwE13XiWNPOgbwqHIoUOEvq8C5XYpMvx7tcia1Yjp1Yjl2BAluxHPvCGuzEcqzFcmzy5TgUKnAursOxqAYbsRyb/CrsCxQ4FCmwLajGoagWxyIF9oXV7BdVsl9UiXN9l/n6RnGobr0OjeqGPB2vw9O2vAHv3GL2ZZWZsxccyJNhIri2A6e6Tg41a+iYPkG5bglx7xgdi/eg0C6hnFynY/o4VaMrpHYMciC/6oZxbuy5KXsO5Fdd/iParUbRdss97Sqa8BYVc1dmiTl7wX6RFBNBNe0I2wYQqvqvwrdjyHztc8X1zcB3eOam7fIenNy9ZmD3mivx0e5e79k7gk+ehLsyis3ZC6783xWkaMW5sReHciVRKg3RqgEC6ro5pOonplGDh7yNVPUE4sFpfKo78K3tJLS+Gx9FByk9w2SqRzjUMkBsm5aDRbXXhKuyf9u+U5kSYZkSYblyx11O9T0W68LyFlzLLOud6ru3vrcvdVtpDxbV4mxBb13ciHNpE65lLQjLmzb17ata8RFJsEorNGcv2J9ViokguQqXZjWBjWpK9EYy+6epnFxC1DODRG0kqVtPTv88JcNL5HSNUzI6h3xigZguPbEdGjK0s2Sox5AMTWMtqb8mXFUD2/b969XEqLTEtGpxqmjedta5sc9CvYHoVh1RLZZ9nBt7LdZtSpuIadURpdIS0dS/jedmvWtVJ+FNaqJVOkIbujb1Harb8cmTYJVaYM5esC9TgolAeQtuHUO4NKtvGT666Zu2y0szsWuNZ//4Lfd079bjk1fCncn55uwF+9KLMRFYpcS1VYtXvRqJfp7cgRlyNPOkqsfIVk+RohknqsNAYpeefO0c2ZppRL0zpPVOEdsxQu7AHCnqMfwaerAtV14Tbu1D2/aDmrXEt+uJ7xjBuap121nXloFNNfdaNfGdBhI6DXhXt2/quyg1FnfZSVXEdYwQ267nUIt2V55uij4iWwaJbTcQoVRv6jvV9eCbX8KdSSJz9oK70goxEShrRtimw6uhj5h2PbHto6T0TRGq0hDaoiOlb4yIjjFS+8aIUI2Q0TNJatcE0Uo90W0GUtVTRHUOE9Ssxk6quibcO/Xb9l3kXbjJu3Cr7tpxl7BVu6lmL+vATdGNu6IbRwsaV9VmjXlfdRdCeSdCeeeWM5b09pXtuFZ1IJR34Vbdsanv1NCHT34pdyTkmrMX3JUixkSgtAmP3jGEbUO3DD/Dwk3b5TM0u3uNznjLPT3VE/jkl3FHfLY5e4FVch4mAqQNuHUZyNbPE9M5TfnYOtnaw8gnVyibXCNRPUH+6CIFhjUytTPYyztvGI/esW37Ud1TZGtmyRqYQ1jXs+2sW4d+Uy29f5aswXnSNbOkqzffs7B9s8ZEQvcUmYPzuNZu7Su04OnZpCepZ4IMzTzJvSOb+s7NA5c/EXGZ5uwFVom5mAgor8etexT3Rg3BHSN4NemI6B77khHCukYJ7TKQopkjuEPPlV/FuV48+iZuyh57RQ9uXYZda4TXoblRT5cWLT75pdwek27OXmCVkI2JgPI6PDXTuHUZcO8exaN7DI/uMXz7JnDrMpjx6B696vV27DTrN7Z8zbt2wke/cEs0N6r3GpzBV1zG7dFp5uwFVvFZmAgoq8W9b4JI9TR1qyepX7uXpo0HaTv2AGXzJyif20CxepKkkRXkcxtULZ2gbH6D5vVT5I+u0bR+GunicarmN6g6fA8VcxvIl+8lqE3HlV/tvBKP/ukte7vFrWd895rusRvzvA69S+vw5YOISjFnL7gzLgMTAaU1eGpn8VJP4aMxEqqbJ3JkAb+BaYJ1c/gNzBA+vIiPZhrv/mlChhYI1y8SMbxAoHaOYN0cQVojvpoZQocX8BuYIVg3h2fvBG5b4D+5tmVvt/iOLu9a4zN6+AY9d6/30s3hKy7n9kPJ5uwFd8akYcK/pBr3/mkcGjR4txvw7xjhyucnLOHRMoxn2/COc1vqB4w7zjg1DuLUOLDjnFvflMW6Y+MAjltpeid39N3O261vC/02ni4dhsufiIhEc/aCO6NTMeFfIsddM4ND4yCJwwtkjK3SdfJRypfvo3ruPuqW70d9z6OkjSxQOneCho1HaZu/H9XywzSvPEjj2kMkDS6gWD6F9PAp6tbuR7nxAA6Ng1viMTi3bd+hcZCMkVUyhg/vOOemnrZYD+ybJazTYFnTN2Wx7tisI3NkhQz9MinahV17+vcYCe8atdhz6Ry9fBDh8ebsBXdGJWPCX1KF1/Ai7hrjlnhq5/HRzm47sxv8jRs3bZff1JFda3wnd6+5Ub23YRnfgnJuD4szZy+481ASJvyLZbgPzuLQrCNycIbwfiP+PTPEDc6RMXqE4J5JDg0uED8wS5xmAe+uCaL6ZgnWGInTLhDZb8SvZ5Lk0TUi1FOE9E3jqBziykeIv4rn0MK2fYdmHZ5tY3i2je4456YxWqy7qAy4bnEfW2nM3q3b+26ld1YZELZY9nTpnrh8EKGx5uwFV35d3L+oEvfBORyUQ6SNL5OiX6do+gRls8epOvwAorFjVK6cpnL8OCVT9xA7vEzT0YfImV6nxHiSHP0ximeOkjm+QeHMBjmjRwnqGuXKh+q/isfQ4rZ9B+UwcUNLxOkWdpgbwm1g1mLdt9dIQNeYZY3GuOU+J9UI0QNz1+Xp3TNDYLdlT5eeCXwKytkbEmPOXnBHRAIm/Isq8Ro5jPvA7C0jYPb4TdvlN7W+a43vdWhu1NN79PK/pr3B0ebsBbeHx2PCr1CKh24BR5WehJHDJBpWKF26B5HxOBLjPYiNGxTN3otoYJmc8XXi9UukaFfJHj9G7uRRxHMnSJ86Ss2R07Qcf4j6jYfx6fzHzxBZwnN4adu+o0pP6ugRUkdWdpxzH5yzWA/sXyC0Z2JXGqdWA+mja6QZVkkaOrxrT3/1PGG9kxZ7rr1T+BaUsycoypy94PawOEz4FVTgqVvASaUnsH+G6KFFkkaWiBpeJGV0lciBedLGjhDSNUXK6CoxQ4vEDx8mUj1Pytgq8fol/PqmiRtZJkRjJH1smYC+Sa78ca6v4qVf2rbvpNIjbBtF2Da645yHdt5i3bnVgMtWmsG5HXwNCNsMW3sObuPZOmJ5b98UvuJy9gQeMmcv2BsaiwlfcQWe+iVcuyduGb4Tazdtl9fI8nVoDt+Qp/d1eHpo5/ApKOe2gEhz9oK9ITGY8BWX4zVyGGHfDH66RYKGFhH2zSDsMxKiN11vhZGwkaUdZjbjN31015qt8Blf271mbPXGPMd27+k5vHT5IPwjzNkLrnxU1Te/DM+hRZxaDWRMrpM7czeDD/4MxfqP0Rx9jLbjjyGaXkd192NIFx6g/Z6f0HvqSRSL91O7/i/oTz9O5sQq7fc9jurkY9Qdf5D2jZ9Se+RHtKw8QP2RR1De/WOiBmfNv3fqNXJ4x99EzRrfIHNsfcc5D92CxXrw4DLhvVOWNdp5i3Xn9lGyx4+ROXaUtJG1rT21lj2zxo+RNXbUYk+onsFHXM5t/uHm7AVXPojtm1eKp/4wHrqFa8LPsELM9NFrnreEv3HjhvRX4ju1vnvN5O41V3vu/v17j63ik1/GbX7/eBhesDfoECaEqSL8q5T4VdR/w9eMMDqR23zDzNkLrvyNiD2BkfzQO5gfegR8w9eNZwB7AiLM2Qv2BkbyDf98BHsDIviGfz7/Hw3QvOuTKPqKAAAAAElFTkSuQmCC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8243" name="AutoShape 3" descr="Risultati immagini per ospedale civile dell'annunziata cosenza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8245" name="AutoShape 5" descr="Risultati immagini per ospedale civile dell'annunziata cosenza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8249" name="AutoShape 9" descr="Risultati immagini per azienda sanitaria cs log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8251" name="AutoShape 11" descr="Risultati immagini per azienda sanitaria cs log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8253" name="AutoShape 13" descr="Risultati immagini per azienda sanitaria cs logo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9266" name="Picture 2" descr="Risultati immagini per ospedale cosenza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02171" y="5041778"/>
            <a:ext cx="2789829" cy="1210814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9589498" y="3552383"/>
            <a:ext cx="25072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sz="2400" dirty="0" smtClean="0"/>
              <a:t>Dott. </a:t>
            </a:r>
            <a:r>
              <a:rPr lang="it-IT" sz="2400" dirty="0" err="1" smtClean="0"/>
              <a:t>G.Meringolo</a:t>
            </a:r>
            <a:endParaRPr lang="it-IT" sz="2400" dirty="0"/>
          </a:p>
        </p:txBody>
      </p:sp>
      <p:sp>
        <p:nvSpPr>
          <p:cNvPr id="15" name="Rettangolo 14"/>
          <p:cNvSpPr/>
          <p:nvPr/>
        </p:nvSpPr>
        <p:spPr>
          <a:xfrm>
            <a:off x="5032156" y="1702185"/>
            <a:ext cx="5212667" cy="2605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sz="3200" b="1" dirty="0" smtClean="0">
                <a:solidFill>
                  <a:srgbClr val="002060"/>
                </a:solidFill>
              </a:rPr>
              <a:t>CHIUSURA PERCUTANEA DELL’AURICOLA NELLA FIBRILLAZIONEATRIALE:</a:t>
            </a:r>
          </a:p>
          <a:p>
            <a:r>
              <a:rPr lang="it-IT" sz="3200" b="1" dirty="0" smtClean="0">
                <a:solidFill>
                  <a:srgbClr val="002060"/>
                </a:solidFill>
              </a:rPr>
              <a:t>ANCORA DUBBI?</a:t>
            </a:r>
          </a:p>
        </p:txBody>
      </p:sp>
      <p:pic>
        <p:nvPicPr>
          <p:cNvPr id="16386" name="Picture 2" descr="G:\Image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9436" y="4342146"/>
            <a:ext cx="4751139" cy="2483125"/>
          </a:xfrm>
          <a:prstGeom prst="rect">
            <a:avLst/>
          </a:prstGeom>
          <a:noFill/>
        </p:spPr>
      </p:pic>
      <p:pic>
        <p:nvPicPr>
          <p:cNvPr id="16387" name="Picture 3" descr="C:\Users\meringolo\Desktop\e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1634" y="-17308"/>
            <a:ext cx="4733796" cy="235743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4769436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5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8829677"/>
              </p:ext>
            </p:extLst>
          </p:nvPr>
        </p:nvGraphicFramePr>
        <p:xfrm>
          <a:off x="1316484" y="2718881"/>
          <a:ext cx="4305132" cy="3306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Segnaposto contenuto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80248075"/>
              </p:ext>
            </p:extLst>
          </p:nvPr>
        </p:nvGraphicFramePr>
        <p:xfrm>
          <a:off x="5951984" y="2722439"/>
          <a:ext cx="5236716" cy="352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ttangolo 3"/>
          <p:cNvSpPr/>
          <p:nvPr/>
        </p:nvSpPr>
        <p:spPr>
          <a:xfrm>
            <a:off x="1181100" y="1991529"/>
            <a:ext cx="1000760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dirty="0" smtClean="0">
                <a:latin typeface="Papyrus" charset="0"/>
                <a:ea typeface="Papyrus" charset="0"/>
                <a:cs typeface="Papyrus" charset="0"/>
              </a:rPr>
              <a:t>EWOLUTION </a:t>
            </a:r>
            <a:r>
              <a:rPr lang="it-IT" sz="2400" dirty="0" err="1" smtClean="0">
                <a:latin typeface="Papyrus" charset="0"/>
                <a:ea typeface="Papyrus" charset="0"/>
                <a:cs typeface="Papyrus" charset="0"/>
              </a:rPr>
              <a:t>Registry</a:t>
            </a:r>
            <a:r>
              <a:rPr lang="it-IT" sz="2400" dirty="0" smtClean="0">
                <a:latin typeface="Papyrus" charset="0"/>
                <a:ea typeface="Papyrus" charset="0"/>
                <a:cs typeface="Papyrus" charset="0"/>
              </a:rPr>
              <a:t> . 1025 </a:t>
            </a:r>
            <a:r>
              <a:rPr lang="it-IT" sz="2400" dirty="0">
                <a:latin typeface="Papyrus" charset="0"/>
                <a:ea typeface="Papyrus" charset="0"/>
                <a:cs typeface="Papyrus" charset="0"/>
              </a:rPr>
              <a:t>pazienti . 1y </a:t>
            </a:r>
            <a:r>
              <a:rPr lang="it-IT" sz="2400" dirty="0" smtClean="0">
                <a:latin typeface="Papyrus" charset="0"/>
                <a:ea typeface="Papyrus" charset="0"/>
                <a:cs typeface="Papyrus" charset="0"/>
              </a:rPr>
              <a:t>follow-up</a:t>
            </a:r>
            <a:endParaRPr lang="it-IT" sz="2400" dirty="0">
              <a:latin typeface="Papyrus" charset="0"/>
              <a:ea typeface="Papyrus" charset="0"/>
              <a:cs typeface="Papyrus" charset="0"/>
            </a:endParaRPr>
          </a:p>
          <a:p>
            <a:pPr>
              <a:spcAft>
                <a:spcPts val="600"/>
              </a:spcAft>
            </a:pPr>
            <a:r>
              <a:rPr lang="it-IT" sz="2000" i="1" dirty="0">
                <a:latin typeface="Papyrus" charset="0"/>
                <a:ea typeface="Papyrus" charset="0"/>
                <a:cs typeface="Papyrus" charset="0"/>
              </a:rPr>
              <a:t>CHA2DS2-VASc score = 4.5  </a:t>
            </a:r>
            <a:r>
              <a:rPr lang="it-IT" sz="2000" i="1" dirty="0" err="1">
                <a:latin typeface="Papyrus" charset="0"/>
                <a:ea typeface="Papyrus" charset="0"/>
                <a:cs typeface="Papyrus" charset="0"/>
              </a:rPr>
              <a:t>±</a:t>
            </a:r>
            <a:r>
              <a:rPr lang="it-IT" sz="2000" i="1" dirty="0">
                <a:latin typeface="Papyrus" charset="0"/>
                <a:ea typeface="Papyrus" charset="0"/>
                <a:cs typeface="Papyrus" charset="0"/>
              </a:rPr>
              <a:t> 1.6 @ Controindicazione a </a:t>
            </a:r>
            <a:r>
              <a:rPr lang="it-IT" sz="2000" i="1" dirty="0" err="1">
                <a:latin typeface="Papyrus" charset="0"/>
                <a:ea typeface="Papyrus" charset="0"/>
                <a:cs typeface="Papyrus" charset="0"/>
              </a:rPr>
              <a:t>W</a:t>
            </a:r>
            <a:r>
              <a:rPr lang="it-IT" sz="2000" i="1" dirty="0">
                <a:latin typeface="Papyrus" charset="0"/>
                <a:ea typeface="Papyrus" charset="0"/>
                <a:cs typeface="Papyrus" charset="0"/>
              </a:rPr>
              <a:t> o </a:t>
            </a:r>
            <a:r>
              <a:rPr lang="it-IT" sz="2000" i="1" dirty="0" err="1">
                <a:latin typeface="Papyrus" charset="0"/>
                <a:ea typeface="Papyrus" charset="0"/>
                <a:cs typeface="Papyrus" charset="0"/>
              </a:rPr>
              <a:t>NOACs</a:t>
            </a:r>
            <a:r>
              <a:rPr lang="it-IT" sz="2000" i="1" dirty="0">
                <a:latin typeface="Papyrus" charset="0"/>
                <a:ea typeface="Papyrus" charset="0"/>
                <a:cs typeface="Papyrus" charset="0"/>
              </a:rPr>
              <a:t> = 73.3%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709687" y="4354950"/>
            <a:ext cx="625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latin typeface="Papyrus"/>
                <a:cs typeface="Papyrus"/>
              </a:rPr>
              <a:t>RR</a:t>
            </a:r>
          </a:p>
          <a:p>
            <a:pPr algn="ctr"/>
            <a:r>
              <a:rPr lang="it-IT" sz="1600" b="1" dirty="0">
                <a:latin typeface="Papyrus"/>
                <a:cs typeface="Papyrus"/>
              </a:rPr>
              <a:t> 84%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728829" y="4355491"/>
            <a:ext cx="591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latin typeface="Papyrus"/>
                <a:cs typeface="Papyrus"/>
              </a:rPr>
              <a:t>RR</a:t>
            </a:r>
          </a:p>
          <a:p>
            <a:pPr algn="ctr"/>
            <a:r>
              <a:rPr lang="it-IT" sz="1600" b="1" dirty="0">
                <a:latin typeface="Papyrus"/>
                <a:cs typeface="Papyrus"/>
              </a:rPr>
              <a:t> 85%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258076" y="4368225"/>
            <a:ext cx="625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latin typeface="Papyrus"/>
                <a:cs typeface="Papyrus"/>
              </a:rPr>
              <a:t>RR</a:t>
            </a:r>
          </a:p>
          <a:p>
            <a:pPr algn="ctr"/>
            <a:r>
              <a:rPr lang="it-IT" sz="1600" b="1" dirty="0">
                <a:latin typeface="Papyrus"/>
                <a:cs typeface="Papyrus"/>
              </a:rPr>
              <a:t> 48%</a:t>
            </a:r>
          </a:p>
        </p:txBody>
      </p:sp>
      <p:cxnSp>
        <p:nvCxnSpPr>
          <p:cNvPr id="17" name="Connettore 2 16"/>
          <p:cNvCxnSpPr/>
          <p:nvPr/>
        </p:nvCxnSpPr>
        <p:spPr>
          <a:xfrm rot="5400000">
            <a:off x="6323806" y="5143822"/>
            <a:ext cx="457200" cy="158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1478893" y="5724546"/>
            <a:ext cx="2037368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latin typeface="Papyrus" charset="0"/>
                <a:ea typeface="Papyrus" charset="0"/>
                <a:cs typeface="Papyrus" charset="0"/>
              </a:rPr>
              <a:t>Stroke</a:t>
            </a:r>
            <a:r>
              <a:rPr lang="it-IT" sz="1600" b="1" dirty="0">
                <a:latin typeface="Papyrus" charset="0"/>
                <a:ea typeface="Papyrus" charset="0"/>
                <a:cs typeface="Papyrus" charset="0"/>
              </a:rPr>
              <a:t> Ischemico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065400" y="5680191"/>
            <a:ext cx="987771" cy="5847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1600" b="1">
                <a:latin typeface="Papyrus" charset="0"/>
                <a:ea typeface="Papyrus" charset="0"/>
                <a:cs typeface="Papyrus" charset="0"/>
              </a:rPr>
              <a:t>Major </a:t>
            </a:r>
          </a:p>
          <a:p>
            <a:pPr algn="ctr"/>
            <a:r>
              <a:rPr lang="it-IT" sz="1600" b="1" dirty="0" err="1">
                <a:latin typeface="Papyrus" charset="0"/>
                <a:ea typeface="Papyrus" charset="0"/>
                <a:cs typeface="Papyrus" charset="0"/>
              </a:rPr>
              <a:t>Bleeding</a:t>
            </a:r>
            <a:endParaRPr lang="it-IT" sz="1600" b="1" dirty="0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444716" y="5724546"/>
            <a:ext cx="2037368" cy="5847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latin typeface="Papyrus" charset="0"/>
                <a:ea typeface="Papyrus" charset="0"/>
                <a:cs typeface="Papyrus" charset="0"/>
              </a:rPr>
              <a:t>Stroke</a:t>
            </a:r>
            <a:r>
              <a:rPr lang="it-IT" sz="1600" b="1" dirty="0">
                <a:latin typeface="Papyrus" charset="0"/>
                <a:ea typeface="Papyrus" charset="0"/>
                <a:cs typeface="Papyrus" charset="0"/>
              </a:rPr>
              <a:t> Ischemico/ TIA/ES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731206" y="5733256"/>
            <a:ext cx="283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Tx</a:t>
            </a:r>
            <a:r>
              <a:rPr lang="it-IT" dirty="0"/>
              <a:t> ----------------------------------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9559740" y="6465705"/>
            <a:ext cx="1323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i="1" dirty="0" err="1" smtClean="0"/>
              <a:t>Heart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Rhytm</a:t>
            </a:r>
            <a:r>
              <a:rPr lang="it-IT" sz="1200" i="1" dirty="0" smtClean="0"/>
              <a:t> 2017</a:t>
            </a:r>
            <a:endParaRPr lang="it-IT" sz="1200" i="1" dirty="0"/>
          </a:p>
        </p:txBody>
      </p:sp>
      <p:sp>
        <p:nvSpPr>
          <p:cNvPr id="24" name="Titolo 28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l"/>
            <a:r>
              <a:rPr lang="it-IT" dirty="0" smtClean="0"/>
              <a:t>Efficacia . </a:t>
            </a:r>
            <a:r>
              <a:rPr lang="it-IT" dirty="0" err="1" smtClean="0"/>
              <a:t>R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2463800" y="4916015"/>
            <a:ext cx="980916" cy="67198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60" y="0"/>
            <a:ext cx="91188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50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14" y="14066"/>
            <a:ext cx="91126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7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An external file that holds a picture, illustration, etc.&#10;Object name is jafib-10-01651-g01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64" y="-1"/>
            <a:ext cx="12385964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41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An external file that holds a picture, illustration, etc.&#10;Object name is jafib-10-01651-g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0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>
                <a:ea typeface="ＭＳ Ｐゴシック" charset="-128"/>
              </a:rPr>
              <a:t>Sicurezza . RT+R</a:t>
            </a:r>
            <a:endParaRPr lang="it-IT" altLang="it-IT" dirty="0">
              <a:ea typeface="ＭＳ Ｐゴシック" charset="-128"/>
            </a:endParaRPr>
          </a:p>
        </p:txBody>
      </p:sp>
      <p:sp>
        <p:nvSpPr>
          <p:cNvPr id="43010" name="CasellaDiTesto 23"/>
          <p:cNvSpPr txBox="1">
            <a:spLocks noChangeArrowheads="1"/>
          </p:cNvSpPr>
          <p:nvPr/>
        </p:nvSpPr>
        <p:spPr bwMode="auto">
          <a:xfrm>
            <a:off x="2496257" y="1987660"/>
            <a:ext cx="7260449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it-IT" altLang="it-IT" sz="2400" dirty="0" err="1" smtClean="0">
                <a:latin typeface="Papyrus" charset="0"/>
              </a:rPr>
              <a:t>Ewolution</a:t>
            </a:r>
            <a:r>
              <a:rPr lang="it-IT" altLang="it-IT" sz="2400" dirty="0" smtClean="0">
                <a:latin typeface="Papyrus" charset="0"/>
              </a:rPr>
              <a:t> </a:t>
            </a:r>
            <a:r>
              <a:rPr lang="it-IT" altLang="it-IT" sz="2400" dirty="0" err="1" smtClean="0">
                <a:latin typeface="Papyrus" charset="0"/>
              </a:rPr>
              <a:t>Registry</a:t>
            </a:r>
            <a:r>
              <a:rPr lang="it-IT" altLang="it-IT" sz="2400" dirty="0" smtClean="0">
                <a:latin typeface="Papyrus" charset="0"/>
              </a:rPr>
              <a:t> 1021 </a:t>
            </a:r>
            <a:r>
              <a:rPr lang="it-IT" altLang="it-IT" sz="2400" dirty="0" err="1">
                <a:latin typeface="Papyrus" charset="0"/>
              </a:rPr>
              <a:t>pts</a:t>
            </a:r>
            <a:r>
              <a:rPr lang="it-IT" altLang="it-IT" sz="2400" dirty="0">
                <a:latin typeface="Papyrus" charset="0"/>
              </a:rPr>
              <a:t> . </a:t>
            </a:r>
            <a:endParaRPr lang="it-IT" altLang="it-IT" sz="2400" dirty="0" smtClean="0">
              <a:latin typeface="Papyrus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it-IT" altLang="it-IT" sz="2400" i="1" dirty="0" err="1" smtClean="0">
                <a:latin typeface="Papyrus" charset="0"/>
              </a:rPr>
              <a:t>Serious</a:t>
            </a:r>
            <a:r>
              <a:rPr lang="it-IT" altLang="it-IT" sz="2400" i="1" dirty="0" smtClean="0">
                <a:latin typeface="Papyrus" charset="0"/>
              </a:rPr>
              <a:t> </a:t>
            </a:r>
            <a:r>
              <a:rPr lang="it-IT" altLang="it-IT" sz="2400" i="1" dirty="0" err="1">
                <a:latin typeface="Papyrus" charset="0"/>
              </a:rPr>
              <a:t>Adverse</a:t>
            </a:r>
            <a:r>
              <a:rPr lang="it-IT" altLang="it-IT" sz="2400" i="1" dirty="0">
                <a:latin typeface="Papyrus" charset="0"/>
              </a:rPr>
              <a:t> </a:t>
            </a:r>
            <a:r>
              <a:rPr lang="it-IT" altLang="it-IT" sz="2400" i="1" dirty="0" err="1">
                <a:latin typeface="Papyrus" charset="0"/>
              </a:rPr>
              <a:t>Events</a:t>
            </a:r>
            <a:r>
              <a:rPr lang="it-IT" altLang="it-IT" sz="2400" i="1" dirty="0">
                <a:latin typeface="Papyrus" charset="0"/>
              </a:rPr>
              <a:t> relati alla procedura/</a:t>
            </a:r>
            <a:r>
              <a:rPr lang="it-IT" altLang="it-IT" sz="2400" i="1" dirty="0" err="1">
                <a:latin typeface="Papyrus" charset="0"/>
              </a:rPr>
              <a:t>device</a:t>
            </a:r>
            <a:endParaRPr lang="it-IT" altLang="it-IT" sz="2400" i="1" dirty="0">
              <a:latin typeface="Papyrus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212684" y="3073401"/>
            <a:ext cx="7845717" cy="307777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FFFFF"/>
                </a:gs>
              </a:gsLst>
              <a:path path="rect">
                <a:fillToRect l="100000" b="100000"/>
              </a:path>
              <a:tileRect t="-100000" r="-100000"/>
            </a:gradFill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it-IT" altLang="it-IT" sz="1400" i="1">
                <a:latin typeface="Calibri" charset="0"/>
              </a:rPr>
              <a:t>effusione pericardica 0.4%; tamponamento cardiaco 0.09%; embolizzazione device 0.1%; mortalità 0.1%</a:t>
            </a:r>
          </a:p>
        </p:txBody>
      </p:sp>
      <p:graphicFrame>
        <p:nvGraphicFramePr>
          <p:cNvPr id="43015" name="Gra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705169"/>
              </p:ext>
            </p:extLst>
          </p:nvPr>
        </p:nvGraphicFramePr>
        <p:xfrm>
          <a:off x="2652714" y="3505200"/>
          <a:ext cx="7024687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r:id="rId4" imgW="7028107" imgH="2633254" progId="Excel.Chart.8">
                  <p:embed/>
                </p:oleObj>
              </mc:Choice>
              <mc:Fallback>
                <p:oleObj r:id="rId4" imgW="7028107" imgH="263325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2714" y="3505200"/>
                        <a:ext cx="7024687" cy="263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9844018" y="6465705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i="1" dirty="0" smtClean="0"/>
              <a:t>EHJ 2016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7873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>
                <a:ea typeface="ＭＳ Ｐゴシック" charset="-128"/>
              </a:rPr>
              <a:t>Sicurezza . </a:t>
            </a:r>
            <a:r>
              <a:rPr lang="it-IT" altLang="it-IT" dirty="0" err="1" smtClean="0">
                <a:ea typeface="ＭＳ Ｐゴシック" charset="-128"/>
              </a:rPr>
              <a:t>R</a:t>
            </a:r>
            <a:endParaRPr lang="it-IT" altLang="it-IT" dirty="0">
              <a:ea typeface="ＭＳ Ｐゴシック" charset="-128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513301" y="1993901"/>
            <a:ext cx="7260449" cy="1292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it-IT" sz="2400" dirty="0">
                <a:latin typeface="Papyrus"/>
                <a:cs typeface="Papyrus"/>
              </a:rPr>
              <a:t>Registro </a:t>
            </a:r>
            <a:r>
              <a:rPr lang="it-IT" sz="2400" dirty="0" smtClean="0">
                <a:latin typeface="Papyrus"/>
                <a:cs typeface="Papyrus"/>
              </a:rPr>
              <a:t>post FDA </a:t>
            </a:r>
            <a:r>
              <a:rPr lang="it-IT" sz="2400" dirty="0" err="1" smtClean="0">
                <a:latin typeface="Papyrus"/>
                <a:cs typeface="Papyrus"/>
              </a:rPr>
              <a:t>approval</a:t>
            </a:r>
            <a:r>
              <a:rPr lang="it-IT" sz="2400" dirty="0" smtClean="0">
                <a:latin typeface="Papyrus"/>
                <a:cs typeface="Papyrus"/>
              </a:rPr>
              <a:t> . </a:t>
            </a:r>
            <a:r>
              <a:rPr lang="it-IT" sz="2400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Papyrus"/>
                <a:cs typeface="Papyrus"/>
              </a:rPr>
              <a:t>3822</a:t>
            </a:r>
            <a:r>
              <a:rPr lang="it-IT" sz="2400" dirty="0" smtClean="0">
                <a:latin typeface="Papyrus"/>
                <a:cs typeface="Papyrus"/>
              </a:rPr>
              <a:t> </a:t>
            </a:r>
            <a:r>
              <a:rPr lang="it-IT" sz="2400" dirty="0" err="1">
                <a:latin typeface="Papyrus"/>
                <a:cs typeface="Papyrus"/>
              </a:rPr>
              <a:t>pts</a:t>
            </a:r>
            <a:endParaRPr lang="it-IT" sz="2400" dirty="0">
              <a:latin typeface="Papyrus"/>
              <a:cs typeface="Papyrus"/>
            </a:endParaRPr>
          </a:p>
          <a:p>
            <a:pPr algn="ctr">
              <a:spcAft>
                <a:spcPts val="600"/>
              </a:spcAft>
              <a:defRPr/>
            </a:pPr>
            <a:r>
              <a:rPr lang="it-IT" sz="2000" dirty="0">
                <a:latin typeface="Papyrus"/>
                <a:cs typeface="Papyrus"/>
              </a:rPr>
              <a:t>71% nuovi operatori → 50% delle procedure totali </a:t>
            </a:r>
          </a:p>
          <a:p>
            <a:pPr algn="ctr">
              <a:spcAft>
                <a:spcPts val="600"/>
              </a:spcAft>
              <a:defRPr/>
            </a:pPr>
            <a:r>
              <a:rPr lang="it-IT" sz="2400" i="1" dirty="0" err="1">
                <a:latin typeface="Papyrus"/>
                <a:cs typeface="Papyrus"/>
              </a:rPr>
              <a:t>Serious</a:t>
            </a:r>
            <a:r>
              <a:rPr lang="it-IT" sz="2400" i="1" dirty="0">
                <a:latin typeface="Papyrus"/>
                <a:cs typeface="Papyrus"/>
              </a:rPr>
              <a:t> </a:t>
            </a:r>
            <a:r>
              <a:rPr lang="it-IT" sz="2400" i="1" dirty="0" err="1">
                <a:latin typeface="Papyrus"/>
                <a:cs typeface="Papyrus"/>
              </a:rPr>
              <a:t>Adverse</a:t>
            </a:r>
            <a:r>
              <a:rPr lang="it-IT" sz="2400" i="1" dirty="0">
                <a:latin typeface="Papyrus"/>
                <a:cs typeface="Papyrus"/>
              </a:rPr>
              <a:t> </a:t>
            </a:r>
            <a:r>
              <a:rPr lang="it-IT" sz="2400" i="1" dirty="0" err="1">
                <a:latin typeface="Papyrus"/>
                <a:cs typeface="Papyrus"/>
              </a:rPr>
              <a:t>Events</a:t>
            </a:r>
            <a:r>
              <a:rPr lang="it-IT" sz="2400" i="1" dirty="0">
                <a:latin typeface="Papyrus"/>
                <a:cs typeface="Papyrus"/>
              </a:rPr>
              <a:t> </a:t>
            </a:r>
            <a:r>
              <a:rPr lang="it-IT" sz="2400" i="1" dirty="0" err="1">
                <a:latin typeface="Papyrus"/>
                <a:cs typeface="Papyrus"/>
              </a:rPr>
              <a:t>relati</a:t>
            </a:r>
            <a:r>
              <a:rPr lang="it-IT" sz="2400" i="1" dirty="0">
                <a:latin typeface="Papyrus"/>
                <a:cs typeface="Papyrus"/>
              </a:rPr>
              <a:t> alla procedura/</a:t>
            </a:r>
            <a:r>
              <a:rPr lang="it-IT" sz="2400" i="1" dirty="0" err="1">
                <a:latin typeface="Papyrus"/>
                <a:cs typeface="Papyrus"/>
              </a:rPr>
              <a:t>device</a:t>
            </a:r>
            <a:endParaRPr lang="it-IT" sz="2400" i="1" dirty="0">
              <a:latin typeface="Papyrus"/>
              <a:cs typeface="Papyrus"/>
            </a:endParaRPr>
          </a:p>
        </p:txBody>
      </p:sp>
      <p:pic>
        <p:nvPicPr>
          <p:cNvPr id="45060" name="Grafico 6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45378" b="-1"/>
          <a:stretch/>
        </p:blipFill>
        <p:spPr bwMode="auto">
          <a:xfrm>
            <a:off x="1892300" y="3276600"/>
            <a:ext cx="8421688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9181594" y="6465705"/>
            <a:ext cx="2080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i="1" dirty="0" smtClean="0"/>
              <a:t>Post-FDA </a:t>
            </a:r>
            <a:r>
              <a:rPr lang="it-IT" sz="1200" i="1" dirty="0" err="1" smtClean="0"/>
              <a:t>approval</a:t>
            </a:r>
            <a:r>
              <a:rPr lang="it-IT" sz="1200" i="1" dirty="0" smtClean="0"/>
              <a:t> . JACC 2016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5785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Sicurezza </a:t>
            </a:r>
            <a:endParaRPr lang="it-IT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24599"/>
              </p:ext>
            </p:extLst>
          </p:nvPr>
        </p:nvGraphicFramePr>
        <p:xfrm>
          <a:off x="2819399" y="2108200"/>
          <a:ext cx="7023101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riangolo rettangolo 12"/>
          <p:cNvSpPr/>
          <p:nvPr/>
        </p:nvSpPr>
        <p:spPr>
          <a:xfrm>
            <a:off x="1097280" y="4414232"/>
            <a:ext cx="3322320" cy="1924050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NAO . Eventi Avversi Maggiori</a:t>
            </a:r>
          </a:p>
          <a:p>
            <a:pPr algn="ctr"/>
            <a:r>
              <a:rPr lang="it-IT" sz="1400" i="1" dirty="0" smtClean="0"/>
              <a:t>back-up slide</a:t>
            </a:r>
            <a:endParaRPr lang="it-IT" sz="1400" i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9669781" y="6461087"/>
            <a:ext cx="1104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 smtClean="0"/>
              <a:t>Published</a:t>
            </a:r>
            <a:r>
              <a:rPr lang="it-IT" sz="1200" i="1" dirty="0" smtClean="0"/>
              <a:t> data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3937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Linee-Guida ESC FA 2016</a:t>
            </a:r>
          </a:p>
        </p:txBody>
      </p:sp>
      <p:sp>
        <p:nvSpPr>
          <p:cNvPr id="19459" name="Segnaposto contenuto 2"/>
          <p:cNvSpPr>
            <a:spLocks noGrp="1"/>
          </p:cNvSpPr>
          <p:nvPr>
            <p:ph idx="1"/>
          </p:nvPr>
        </p:nvSpPr>
        <p:spPr>
          <a:xfrm>
            <a:off x="2011680" y="2120900"/>
            <a:ext cx="8229600" cy="4191000"/>
          </a:xfrm>
        </p:spPr>
        <p:txBody>
          <a:bodyPr>
            <a:normAutofit fontScale="77500" lnSpcReduction="20000"/>
          </a:bodyPr>
          <a:lstStyle/>
          <a:p>
            <a:r>
              <a:rPr lang="it-IT" sz="1800" b="1" dirty="0"/>
              <a:t>9.3 </a:t>
            </a:r>
            <a:r>
              <a:rPr lang="it-IT" sz="1800" b="1" dirty="0" err="1"/>
              <a:t>Left</a:t>
            </a:r>
            <a:r>
              <a:rPr lang="it-IT" sz="1800" b="1" dirty="0"/>
              <a:t> </a:t>
            </a:r>
            <a:r>
              <a:rPr lang="it-IT" sz="1800" b="1" dirty="0" err="1"/>
              <a:t>atrial</a:t>
            </a:r>
            <a:r>
              <a:rPr lang="it-IT" sz="1800" b="1" dirty="0"/>
              <a:t> </a:t>
            </a:r>
            <a:r>
              <a:rPr lang="it-IT" sz="1800" b="1" dirty="0" err="1"/>
              <a:t>appendage</a:t>
            </a:r>
            <a:r>
              <a:rPr lang="it-IT" sz="1800" b="1" dirty="0"/>
              <a:t> </a:t>
            </a:r>
            <a:r>
              <a:rPr lang="it-IT" sz="1800" b="1" dirty="0" err="1"/>
              <a:t>occlusion</a:t>
            </a:r>
            <a:r>
              <a:rPr lang="it-IT" sz="1800" b="1" dirty="0"/>
              <a:t> and </a:t>
            </a:r>
            <a:r>
              <a:rPr lang="it-IT" sz="1800" b="1" dirty="0" err="1"/>
              <a:t>exclusion</a:t>
            </a:r>
            <a:endParaRPr lang="it-IT" sz="1800" b="1" dirty="0"/>
          </a:p>
          <a:p>
            <a:endParaRPr lang="it-IT" sz="1400" dirty="0"/>
          </a:p>
          <a:p>
            <a:pPr>
              <a:buFont typeface="Arial" pitchFamily="4" charset="0"/>
              <a:buNone/>
            </a:pPr>
            <a:r>
              <a:rPr lang="it-IT" sz="2100" dirty="0"/>
              <a:t>	… </a:t>
            </a:r>
            <a:r>
              <a:rPr lang="it-IT" sz="2100" b="1" dirty="0"/>
              <a:t>LAA </a:t>
            </a:r>
            <a:r>
              <a:rPr lang="it-IT" sz="2100" b="1" dirty="0" err="1"/>
              <a:t>occlusion</a:t>
            </a:r>
            <a:r>
              <a:rPr lang="it-IT" sz="2100" b="1" dirty="0"/>
              <a:t> </a:t>
            </a:r>
            <a:r>
              <a:rPr lang="it-IT" sz="2100" dirty="0" err="1"/>
              <a:t>may</a:t>
            </a:r>
            <a:r>
              <a:rPr lang="it-IT" sz="2100" dirty="0"/>
              <a:t> be </a:t>
            </a:r>
            <a:r>
              <a:rPr lang="it-IT" sz="2100" dirty="0" err="1" smtClean="0"/>
              <a:t>considered</a:t>
            </a:r>
            <a:r>
              <a:rPr lang="it-IT" sz="2100" dirty="0" smtClean="0"/>
              <a:t> </a:t>
            </a:r>
            <a:r>
              <a:rPr lang="it-IT" sz="2100" dirty="0"/>
              <a:t>for </a:t>
            </a:r>
            <a:r>
              <a:rPr lang="it-IT" sz="2100" b="1" dirty="0" err="1">
                <a:solidFill>
                  <a:srgbClr val="800000"/>
                </a:solidFill>
              </a:rPr>
              <a:t>stroke</a:t>
            </a:r>
            <a:r>
              <a:rPr lang="it-IT" sz="2100" b="1" dirty="0">
                <a:solidFill>
                  <a:srgbClr val="800000"/>
                </a:solidFill>
              </a:rPr>
              <a:t> </a:t>
            </a:r>
            <a:r>
              <a:rPr lang="it-IT" sz="2100" b="1" dirty="0" err="1">
                <a:solidFill>
                  <a:srgbClr val="800000"/>
                </a:solidFill>
              </a:rPr>
              <a:t>prevention</a:t>
            </a:r>
            <a:r>
              <a:rPr lang="it-IT" sz="2100" b="1" dirty="0">
                <a:solidFill>
                  <a:srgbClr val="800000"/>
                </a:solidFill>
              </a:rPr>
              <a:t> in</a:t>
            </a:r>
          </a:p>
          <a:p>
            <a:pPr>
              <a:buFont typeface="Arial" pitchFamily="4" charset="0"/>
              <a:buNone/>
            </a:pPr>
            <a:r>
              <a:rPr lang="it-IT" sz="2100" b="1" dirty="0">
                <a:solidFill>
                  <a:srgbClr val="800000"/>
                </a:solidFill>
              </a:rPr>
              <a:t>	</a:t>
            </a:r>
            <a:r>
              <a:rPr lang="it-IT" sz="2100" b="1" dirty="0" err="1">
                <a:solidFill>
                  <a:srgbClr val="800000"/>
                </a:solidFill>
              </a:rPr>
              <a:t>patients</a:t>
            </a:r>
            <a:r>
              <a:rPr lang="it-IT" sz="2100" b="1" dirty="0">
                <a:solidFill>
                  <a:srgbClr val="800000"/>
                </a:solidFill>
              </a:rPr>
              <a:t> </a:t>
            </a:r>
            <a:r>
              <a:rPr lang="it-IT" sz="2100" b="1" dirty="0" err="1">
                <a:solidFill>
                  <a:srgbClr val="800000"/>
                </a:solidFill>
              </a:rPr>
              <a:t>with</a:t>
            </a:r>
            <a:r>
              <a:rPr lang="it-IT" sz="2100" b="1" dirty="0">
                <a:solidFill>
                  <a:srgbClr val="800000"/>
                </a:solidFill>
              </a:rPr>
              <a:t> AF and </a:t>
            </a:r>
            <a:r>
              <a:rPr lang="it-IT" sz="2100" b="1" dirty="0" err="1">
                <a:solidFill>
                  <a:srgbClr val="800000"/>
                </a:solidFill>
              </a:rPr>
              <a:t>contraindications</a:t>
            </a:r>
            <a:r>
              <a:rPr lang="it-IT" sz="2100" b="1" dirty="0">
                <a:solidFill>
                  <a:srgbClr val="800000"/>
                </a:solidFill>
              </a:rPr>
              <a:t> </a:t>
            </a:r>
            <a:r>
              <a:rPr lang="it-IT" sz="2100" b="1" dirty="0" err="1">
                <a:solidFill>
                  <a:srgbClr val="800000"/>
                </a:solidFill>
              </a:rPr>
              <a:t>for</a:t>
            </a:r>
            <a:r>
              <a:rPr lang="it-IT" sz="2100" b="1" dirty="0">
                <a:solidFill>
                  <a:srgbClr val="800000"/>
                </a:solidFill>
              </a:rPr>
              <a:t> log </a:t>
            </a:r>
            <a:r>
              <a:rPr lang="it-IT" sz="2100" b="1" dirty="0" err="1">
                <a:solidFill>
                  <a:srgbClr val="800000"/>
                </a:solidFill>
              </a:rPr>
              <a:t>term</a:t>
            </a:r>
            <a:r>
              <a:rPr lang="it-IT" sz="2100" b="1" dirty="0">
                <a:solidFill>
                  <a:srgbClr val="800000"/>
                </a:solidFill>
              </a:rPr>
              <a:t> </a:t>
            </a:r>
            <a:r>
              <a:rPr lang="it-IT" sz="2100" b="1" dirty="0" err="1">
                <a:solidFill>
                  <a:srgbClr val="800000"/>
                </a:solidFill>
              </a:rPr>
              <a:t>anticoagulant</a:t>
            </a:r>
            <a:r>
              <a:rPr lang="it-IT" sz="2100" b="1" dirty="0">
                <a:solidFill>
                  <a:srgbClr val="800000"/>
                </a:solidFill>
              </a:rPr>
              <a:t> </a:t>
            </a:r>
            <a:r>
              <a:rPr lang="it-IT" sz="2100" dirty="0"/>
              <a:t>treatment</a:t>
            </a:r>
          </a:p>
          <a:p>
            <a:pPr>
              <a:buFont typeface="Arial" pitchFamily="4" charset="0"/>
              <a:buNone/>
            </a:pPr>
            <a:endParaRPr lang="it-IT" sz="1800" dirty="0"/>
          </a:p>
          <a:p>
            <a:pPr>
              <a:buFont typeface="Arial" pitchFamily="4" charset="0"/>
              <a:buNone/>
            </a:pPr>
            <a:r>
              <a:rPr lang="it-IT" sz="1800" dirty="0"/>
              <a:t>			</a:t>
            </a:r>
            <a:r>
              <a:rPr lang="it-IT" b="1" i="1" dirty="0" err="1"/>
              <a:t>IIb</a:t>
            </a:r>
            <a:r>
              <a:rPr lang="it-IT" sz="1800" i="1" dirty="0"/>
              <a:t>	</a:t>
            </a:r>
            <a:r>
              <a:rPr lang="it-IT" sz="1500" i="1" dirty="0"/>
              <a:t>- </a:t>
            </a:r>
            <a:r>
              <a:rPr lang="it-IT" sz="1500" i="1" dirty="0" err="1"/>
              <a:t>Usefulness</a:t>
            </a:r>
            <a:r>
              <a:rPr lang="it-IT" sz="1500" i="1" dirty="0"/>
              <a:t>/</a:t>
            </a:r>
            <a:r>
              <a:rPr lang="it-IT" sz="1500" i="1" dirty="0" err="1"/>
              <a:t>efficacy</a:t>
            </a:r>
            <a:r>
              <a:rPr lang="it-IT" sz="1500" i="1" dirty="0"/>
              <a:t> </a:t>
            </a:r>
            <a:r>
              <a:rPr lang="it-IT" sz="1500" i="1" dirty="0" err="1"/>
              <a:t>is</a:t>
            </a:r>
            <a:r>
              <a:rPr lang="it-IT" sz="1500" i="1" dirty="0"/>
              <a:t> </a:t>
            </a:r>
            <a:r>
              <a:rPr lang="it-IT" sz="1500" i="1" dirty="0" err="1"/>
              <a:t>less</a:t>
            </a:r>
            <a:r>
              <a:rPr lang="it-IT" sz="1500" i="1" dirty="0"/>
              <a:t> </a:t>
            </a:r>
            <a:r>
              <a:rPr lang="it-IT" sz="1500" i="1" dirty="0" err="1"/>
              <a:t>well</a:t>
            </a:r>
            <a:r>
              <a:rPr lang="it-IT" sz="1500" i="1" dirty="0"/>
              <a:t> </a:t>
            </a:r>
            <a:r>
              <a:rPr lang="it-IT" sz="1500" i="1" dirty="0" err="1"/>
              <a:t>established</a:t>
            </a:r>
            <a:r>
              <a:rPr lang="it-IT" sz="1500" i="1" dirty="0"/>
              <a:t> </a:t>
            </a:r>
            <a:r>
              <a:rPr lang="it-IT" sz="1500" i="1" dirty="0" err="1"/>
              <a:t>by</a:t>
            </a:r>
            <a:r>
              <a:rPr lang="it-IT" sz="1500" i="1" dirty="0"/>
              <a:t> </a:t>
            </a:r>
            <a:r>
              <a:rPr lang="it-IT" sz="1500" i="1" dirty="0" err="1"/>
              <a:t>evidence</a:t>
            </a:r>
            <a:r>
              <a:rPr lang="it-IT" sz="1500" i="1" dirty="0"/>
              <a:t>/opinion</a:t>
            </a:r>
          </a:p>
          <a:p>
            <a:pPr>
              <a:buFont typeface="Arial" pitchFamily="4" charset="0"/>
              <a:buNone/>
            </a:pPr>
            <a:r>
              <a:rPr lang="it-IT" sz="1600" i="1" dirty="0"/>
              <a:t>			</a:t>
            </a:r>
            <a:r>
              <a:rPr lang="it-IT" sz="1800" b="1" i="1" dirty="0" err="1"/>
              <a:t>B</a:t>
            </a:r>
            <a:r>
              <a:rPr lang="it-IT" sz="1600" b="1" i="1" dirty="0"/>
              <a:t>	</a:t>
            </a:r>
            <a:r>
              <a:rPr lang="it-IT" sz="1500" b="1" i="1" dirty="0"/>
              <a:t>-</a:t>
            </a:r>
            <a:r>
              <a:rPr lang="it-IT" sz="1500" i="1" dirty="0"/>
              <a:t> Data </a:t>
            </a:r>
            <a:r>
              <a:rPr lang="it-IT" sz="1500" i="1" dirty="0" err="1"/>
              <a:t>derived</a:t>
            </a:r>
            <a:r>
              <a:rPr lang="it-IT" sz="1500" i="1" dirty="0"/>
              <a:t> </a:t>
            </a:r>
            <a:r>
              <a:rPr lang="it-IT" sz="1500" i="1" dirty="0" err="1"/>
              <a:t>from</a:t>
            </a:r>
            <a:r>
              <a:rPr lang="it-IT" sz="1500" i="1" dirty="0"/>
              <a:t> a single </a:t>
            </a:r>
            <a:r>
              <a:rPr lang="it-IT" sz="1500" i="1" dirty="0" err="1"/>
              <a:t>randomized</a:t>
            </a:r>
            <a:r>
              <a:rPr lang="it-IT" sz="1500" i="1" dirty="0"/>
              <a:t> </a:t>
            </a:r>
            <a:r>
              <a:rPr lang="it-IT" sz="1500" i="1" dirty="0" err="1"/>
              <a:t>clinical</a:t>
            </a:r>
            <a:r>
              <a:rPr lang="it-IT" sz="1500" i="1" dirty="0"/>
              <a:t> trial or </a:t>
            </a:r>
            <a:r>
              <a:rPr lang="it-IT" sz="1500" i="1" dirty="0" err="1"/>
              <a:t>large</a:t>
            </a:r>
            <a:r>
              <a:rPr lang="it-IT" sz="1500" i="1" dirty="0"/>
              <a:t> </a:t>
            </a:r>
            <a:r>
              <a:rPr lang="it-IT" sz="1500" i="1" dirty="0" err="1"/>
              <a:t>non-randomized</a:t>
            </a:r>
            <a:r>
              <a:rPr lang="it-IT" sz="1500" i="1" dirty="0"/>
              <a:t> </a:t>
            </a:r>
            <a:r>
              <a:rPr lang="it-IT" sz="1500" i="1" dirty="0" err="1"/>
              <a:t>studies</a:t>
            </a:r>
            <a:r>
              <a:rPr lang="it-IT" sz="1500" b="1" i="1" dirty="0"/>
              <a:t> </a:t>
            </a:r>
          </a:p>
          <a:p>
            <a:pPr>
              <a:buFont typeface="Arial" pitchFamily="4" charset="0"/>
              <a:buNone/>
            </a:pPr>
            <a:endParaRPr lang="it-IT" sz="1400" b="1" i="1" dirty="0"/>
          </a:p>
          <a:p>
            <a:pPr>
              <a:buFont typeface="Arial" pitchFamily="4" charset="0"/>
              <a:buNone/>
            </a:pPr>
            <a:r>
              <a:rPr lang="it-IT" sz="1400" dirty="0"/>
              <a:t>			↓</a:t>
            </a:r>
          </a:p>
          <a:p>
            <a:pPr>
              <a:buFont typeface="Arial" pitchFamily="4" charset="0"/>
              <a:buNone/>
            </a:pPr>
            <a:r>
              <a:rPr lang="it-IT" sz="1400" dirty="0"/>
              <a:t>			</a:t>
            </a:r>
          </a:p>
          <a:p>
            <a:pPr>
              <a:buFont typeface="Arial" pitchFamily="4" charset="0"/>
              <a:buNone/>
            </a:pPr>
            <a:r>
              <a:rPr lang="it-IT" sz="1600" dirty="0"/>
              <a:t>			</a:t>
            </a:r>
            <a:r>
              <a:rPr lang="it-IT" sz="1500" dirty="0" err="1"/>
              <a:t>2</a:t>
            </a:r>
            <a:r>
              <a:rPr lang="it-IT" sz="1500" dirty="0"/>
              <a:t> RT (PROTECT AF &amp; PREVAIL) di non inferiorità vs </a:t>
            </a:r>
            <a:r>
              <a:rPr lang="it-IT" sz="1500" dirty="0" err="1"/>
              <a:t>Warfarin</a:t>
            </a:r>
            <a:r>
              <a:rPr lang="it-IT" sz="1500" dirty="0"/>
              <a:t> (ineleggibilità </a:t>
            </a:r>
            <a:r>
              <a:rPr lang="it-IT" sz="1500" dirty="0" err="1"/>
              <a:t>W</a:t>
            </a:r>
            <a:r>
              <a:rPr lang="it-IT" sz="1500" dirty="0"/>
              <a:t> criterio di esclusione) </a:t>
            </a:r>
          </a:p>
          <a:p>
            <a:pPr>
              <a:buFont typeface="Arial" pitchFamily="4" charset="0"/>
              <a:buNone/>
            </a:pPr>
            <a:r>
              <a:rPr lang="it-IT" sz="1500" dirty="0"/>
              <a:t>			</a:t>
            </a:r>
            <a:r>
              <a:rPr lang="it-IT" sz="1500" dirty="0" err="1"/>
              <a:t>1</a:t>
            </a:r>
            <a:r>
              <a:rPr lang="it-IT" sz="1500" dirty="0"/>
              <a:t> Registro (ASAP) di 150 pazienti ineleggibili al </a:t>
            </a:r>
            <a:r>
              <a:rPr lang="it-IT" sz="1500" dirty="0" err="1"/>
              <a:t>Warfarin</a:t>
            </a:r>
            <a:r>
              <a:rPr lang="it-IT" sz="1500" dirty="0"/>
              <a:t>   </a:t>
            </a:r>
          </a:p>
          <a:p>
            <a:pPr>
              <a:buFont typeface="Arial" pitchFamily="4" charset="0"/>
              <a:buNone/>
            </a:pPr>
            <a:r>
              <a:rPr lang="it-IT" sz="1800" dirty="0"/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669781" y="6461087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EHJ 2016</a:t>
            </a:r>
            <a:endParaRPr lang="it-IT" sz="1200" i="1" dirty="0"/>
          </a:p>
        </p:txBody>
      </p:sp>
      <p:sp>
        <p:nvSpPr>
          <p:cNvPr id="2" name="Rettangolo 1"/>
          <p:cNvSpPr/>
          <p:nvPr/>
        </p:nvSpPr>
        <p:spPr>
          <a:xfrm>
            <a:off x="3670300" y="3657600"/>
            <a:ext cx="508000" cy="4572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9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3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Terapia 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VKA vs PLACEBO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NAO vs VKA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362199" y="3136900"/>
            <a:ext cx="648823" cy="177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891277" y="3136900"/>
            <a:ext cx="648000" cy="901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/>
        </p:nvCxnSpPr>
        <p:spPr>
          <a:xfrm>
            <a:off x="2002790" y="3136900"/>
            <a:ext cx="30518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328054" y="4945617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- 67%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857428" y="4064972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- 26%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960880" y="2755900"/>
            <a:ext cx="26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Ictus Ischemico	Morte</a:t>
            </a:r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7416798" y="3148568"/>
            <a:ext cx="648000" cy="177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8961119" y="3148568"/>
            <a:ext cx="648000" cy="901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1 20"/>
          <p:cNvCxnSpPr/>
          <p:nvPr/>
        </p:nvCxnSpPr>
        <p:spPr>
          <a:xfrm>
            <a:off x="7057388" y="3148568"/>
            <a:ext cx="30518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7387735" y="544054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- 12%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8911736" y="447647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- 10%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7015478" y="2767568"/>
            <a:ext cx="26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Ictus Ischemico	Morte</a:t>
            </a:r>
            <a:endParaRPr lang="it-IT" dirty="0"/>
          </a:p>
        </p:txBody>
      </p:sp>
      <p:sp>
        <p:nvSpPr>
          <p:cNvPr id="25" name="Rettangolo 24"/>
          <p:cNvSpPr/>
          <p:nvPr/>
        </p:nvSpPr>
        <p:spPr>
          <a:xfrm>
            <a:off x="7416798" y="4914900"/>
            <a:ext cx="648000" cy="490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8953497" y="4050268"/>
            <a:ext cx="655622" cy="389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9669781" y="6461087"/>
            <a:ext cx="1104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smtClean="0"/>
              <a:t>Published</a:t>
            </a:r>
            <a:r>
              <a:rPr lang="it-IT" sz="1200" i="1" dirty="0" smtClean="0"/>
              <a:t> data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2901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3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0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6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04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0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7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4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5600" y="5715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39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85795" y="0"/>
            <a:ext cx="12903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59" y="93061"/>
            <a:ext cx="11964439" cy="676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60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caso di controindicazione?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097280" y="1845734"/>
            <a:ext cx="7272020" cy="4023360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>
              <a:buFont typeface="Arial" charset="0"/>
              <a:buChar char="•"/>
            </a:pPr>
            <a:r>
              <a:rPr lang="it-IT" sz="2400" dirty="0" smtClean="0"/>
              <a:t> Nessun Trattamento 	⍨ 70% a rischio</a:t>
            </a:r>
          </a:p>
          <a:p>
            <a:pPr>
              <a:buFont typeface="Arial" charset="0"/>
              <a:buChar char="•"/>
            </a:pPr>
            <a:endParaRPr lang="it-IT" sz="2400" dirty="0"/>
          </a:p>
          <a:p>
            <a:pPr>
              <a:buFont typeface="Arial" charset="0"/>
              <a:buChar char="•"/>
            </a:pPr>
            <a:r>
              <a:rPr lang="it-IT" sz="2400" dirty="0"/>
              <a:t> </a:t>
            </a:r>
            <a:r>
              <a:rPr lang="it-IT" sz="2400" dirty="0" smtClean="0"/>
              <a:t>ASA 				↓ 20% ma </a:t>
            </a:r>
            <a:r>
              <a:rPr lang="is-IS" sz="2400" dirty="0" smtClean="0"/>
              <a:t>…</a:t>
            </a:r>
            <a:endParaRPr lang="it-IT" sz="2400" dirty="0" smtClean="0"/>
          </a:p>
          <a:p>
            <a:pPr>
              <a:buFont typeface="Arial" charset="0"/>
              <a:buChar char="•"/>
            </a:pPr>
            <a:endParaRPr lang="it-IT" sz="2400" dirty="0"/>
          </a:p>
          <a:p>
            <a:pPr>
              <a:buFont typeface="Arial" charset="0"/>
              <a:buChar char="•"/>
            </a:pPr>
            <a:r>
              <a:rPr lang="it-IT" sz="2400" dirty="0" smtClean="0"/>
              <a:t> ASA+PLAVIX			</a:t>
            </a:r>
            <a:r>
              <a:rPr lang="it-IT" sz="2400" dirty="0"/>
              <a:t> </a:t>
            </a:r>
            <a:r>
              <a:rPr lang="it-IT" sz="2400" dirty="0" smtClean="0"/>
              <a:t>↓ 28% ma </a:t>
            </a:r>
            <a:r>
              <a:rPr lang="is-IS" sz="2400" dirty="0" smtClean="0"/>
              <a:t>…</a:t>
            </a:r>
            <a:endParaRPr lang="it-IT" sz="2400" dirty="0" smtClean="0"/>
          </a:p>
          <a:p>
            <a:pPr>
              <a:buFont typeface="Arial" charset="0"/>
              <a:buChar char="•"/>
            </a:pPr>
            <a:endParaRPr lang="it-IT" sz="2400" dirty="0"/>
          </a:p>
          <a:p>
            <a:pPr>
              <a:buFont typeface="Arial" charset="0"/>
              <a:buChar char="•"/>
            </a:pPr>
            <a:r>
              <a:rPr lang="it-IT" sz="2400" dirty="0" smtClean="0"/>
              <a:t> EBPM 			evidenze? </a:t>
            </a:r>
            <a:r>
              <a:rPr lang="it-IT" sz="2400" dirty="0"/>
              <a:t>r</a:t>
            </a:r>
            <a:r>
              <a:rPr lang="it-IT" sz="2400" dirty="0" smtClean="0"/>
              <a:t>imborsabilità?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669781" y="6461087"/>
            <a:ext cx="1104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 smtClean="0"/>
              <a:t>Published</a:t>
            </a:r>
            <a:r>
              <a:rPr lang="it-IT" sz="1200" i="1" dirty="0" smtClean="0"/>
              <a:t> data</a:t>
            </a:r>
            <a:endParaRPr lang="it-IT" sz="1200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478525" y="1845734"/>
            <a:ext cx="304173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sz="1400" dirty="0" smtClean="0">
                <a:latin typeface="American Typewriter" charset="0"/>
                <a:ea typeface="American Typewriter" charset="0"/>
                <a:cs typeface="American Typewriter" charset="0"/>
              </a:rPr>
              <a:t>Epatopatia severa</a:t>
            </a:r>
          </a:p>
          <a:p>
            <a:pPr>
              <a:lnSpc>
                <a:spcPct val="200000"/>
              </a:lnSpc>
            </a:pPr>
            <a:r>
              <a:rPr lang="it-IT" sz="1400" dirty="0" smtClean="0">
                <a:latin typeface="American Typewriter" charset="0"/>
                <a:ea typeface="American Typewriter" charset="0"/>
                <a:cs typeface="American Typewriter" charset="0"/>
              </a:rPr>
              <a:t>IRC avanzata o in HD</a:t>
            </a:r>
          </a:p>
          <a:p>
            <a:pPr>
              <a:lnSpc>
                <a:spcPct val="200000"/>
              </a:lnSpc>
            </a:pPr>
            <a:r>
              <a:rPr lang="it-IT" sz="1400" dirty="0" smtClean="0">
                <a:latin typeface="American Typewriter" charset="0"/>
                <a:ea typeface="American Typewriter" charset="0"/>
                <a:cs typeface="American Typewriter" charset="0"/>
              </a:rPr>
              <a:t>Patologie tumorali</a:t>
            </a:r>
          </a:p>
          <a:p>
            <a:pPr>
              <a:lnSpc>
                <a:spcPct val="200000"/>
              </a:lnSpc>
            </a:pPr>
            <a:r>
              <a:rPr lang="it-IT" sz="1400" dirty="0" smtClean="0">
                <a:latin typeface="American Typewriter" charset="0"/>
                <a:ea typeface="American Typewriter" charset="0"/>
                <a:cs typeface="American Typewriter" charset="0"/>
              </a:rPr>
              <a:t>Patologie infiammatorie croniche</a:t>
            </a:r>
          </a:p>
          <a:p>
            <a:pPr>
              <a:lnSpc>
                <a:spcPct val="200000"/>
              </a:lnSpc>
            </a:pPr>
            <a:r>
              <a:rPr lang="it-IT" sz="1400" dirty="0" smtClean="0">
                <a:latin typeface="American Typewriter" charset="0"/>
                <a:ea typeface="American Typewriter" charset="0"/>
                <a:cs typeface="American Typewriter" charset="0"/>
              </a:rPr>
              <a:t>Emorragie cerebrali spontanee</a:t>
            </a:r>
          </a:p>
          <a:p>
            <a:pPr>
              <a:lnSpc>
                <a:spcPct val="200000"/>
              </a:lnSpc>
            </a:pPr>
            <a:r>
              <a:rPr lang="it-IT" sz="1400" dirty="0" smtClean="0">
                <a:latin typeface="American Typewriter" charset="0"/>
                <a:ea typeface="American Typewriter" charset="0"/>
                <a:cs typeface="American Typewriter" charset="0"/>
              </a:rPr>
              <a:t>Precedenti sanguinamenti in ACO</a:t>
            </a:r>
          </a:p>
          <a:p>
            <a:pPr>
              <a:lnSpc>
                <a:spcPct val="200000"/>
              </a:lnSpc>
            </a:pPr>
            <a:r>
              <a:rPr lang="is-IS" sz="1400" dirty="0" smtClean="0">
                <a:latin typeface="American Typewriter" charset="0"/>
                <a:ea typeface="American Typewriter" charset="0"/>
                <a:cs typeface="American Typewriter" charset="0"/>
              </a:rPr>
              <a:t>… e tanti altri esempi</a:t>
            </a:r>
            <a:endParaRPr lang="it-IT" sz="14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8255000" y="1422400"/>
            <a:ext cx="10922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9347200" y="1447800"/>
            <a:ext cx="0" cy="39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8369300" y="2118360"/>
            <a:ext cx="0" cy="2606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61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7200" dirty="0" smtClean="0"/>
              <a:t>Nostra Esperienza</a:t>
            </a:r>
            <a:endParaRPr lang="it-IT" sz="7200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5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/>
              <a:t>Programma LAAC-CS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half" idx="1"/>
          </p:nvPr>
        </p:nvSpPr>
        <p:spPr>
          <a:xfrm>
            <a:off x="1097279" y="2163234"/>
            <a:ext cx="4937760" cy="4023360"/>
          </a:xfrm>
        </p:spPr>
        <p:txBody>
          <a:bodyPr rtlCol="0">
            <a:normAutofit fontScale="92500" lnSpcReduction="10000"/>
          </a:bodyPr>
          <a:lstStyle/>
          <a:p>
            <a:pPr>
              <a:spcAft>
                <a:spcPts val="0"/>
              </a:spcAft>
              <a:buNone/>
              <a:defRPr/>
            </a:pPr>
            <a:r>
              <a:rPr lang="it-IT" sz="2400" b="1" u="sng" dirty="0">
                <a:latin typeface="Papyrus"/>
                <a:cs typeface="Papyrus"/>
              </a:rPr>
              <a:t>Problema</a:t>
            </a:r>
            <a:r>
              <a:rPr lang="it-IT" sz="2400" b="1" u="sng" dirty="0"/>
              <a:t>:</a:t>
            </a:r>
            <a:r>
              <a:rPr lang="it-IT" sz="2400" b="1" dirty="0"/>
              <a:t> </a:t>
            </a:r>
            <a:r>
              <a:rPr lang="it-IT" dirty="0"/>
              <a:t>la prevenzione dello </a:t>
            </a:r>
            <a:r>
              <a:rPr lang="it-IT" dirty="0" err="1"/>
              <a:t>stroke</a:t>
            </a:r>
            <a:r>
              <a:rPr lang="it-IT" dirty="0"/>
              <a:t> nei pazienti FA e controindicazione all’ACO</a:t>
            </a:r>
          </a:p>
          <a:p>
            <a:pPr>
              <a:spcAft>
                <a:spcPts val="0"/>
              </a:spcAft>
              <a:buNone/>
              <a:defRPr/>
            </a:pPr>
            <a:endParaRPr lang="it-IT" dirty="0"/>
          </a:p>
          <a:p>
            <a:pPr>
              <a:spcAft>
                <a:spcPts val="0"/>
              </a:spcAft>
              <a:buNone/>
              <a:defRPr/>
            </a:pPr>
            <a:endParaRPr lang="it-IT" dirty="0"/>
          </a:p>
          <a:p>
            <a:pPr>
              <a:spcAft>
                <a:spcPts val="0"/>
              </a:spcAft>
              <a:buNone/>
              <a:defRPr/>
            </a:pPr>
            <a:r>
              <a:rPr lang="it-IT" dirty="0"/>
              <a:t>	</a:t>
            </a:r>
            <a:r>
              <a:rPr lang="it-IT" strike="sngStrike" dirty="0"/>
              <a:t>ASA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it-IT" dirty="0"/>
              <a:t>	</a:t>
            </a:r>
            <a:r>
              <a:rPr lang="it-IT" strike="sngStrike" dirty="0" err="1"/>
              <a:t>ASA+Clopidogrel</a:t>
            </a:r>
            <a:endParaRPr lang="it-IT" strike="sngStrike" dirty="0"/>
          </a:p>
          <a:p>
            <a:pPr>
              <a:spcAft>
                <a:spcPts val="0"/>
              </a:spcAft>
              <a:buNone/>
              <a:defRPr/>
            </a:pPr>
            <a:r>
              <a:rPr lang="it-IT" dirty="0"/>
              <a:t>	</a:t>
            </a:r>
            <a:r>
              <a:rPr lang="it-IT" strike="sngStrike" dirty="0"/>
              <a:t>EBPM/</a:t>
            </a:r>
            <a:r>
              <a:rPr lang="it-IT" strike="sngStrike" dirty="0" err="1"/>
              <a:t>antiXa</a:t>
            </a:r>
            <a:r>
              <a:rPr lang="it-IT" strike="sngStrike" dirty="0"/>
              <a:t> </a:t>
            </a:r>
          </a:p>
          <a:p>
            <a:pPr>
              <a:spcAft>
                <a:spcPts val="0"/>
              </a:spcAft>
              <a:buNone/>
              <a:defRPr/>
            </a:pPr>
            <a:endParaRPr lang="it-IT" dirty="0"/>
          </a:p>
          <a:p>
            <a:pPr>
              <a:spcAft>
                <a:spcPts val="0"/>
              </a:spcAft>
              <a:buNone/>
              <a:defRPr/>
            </a:pPr>
            <a:endParaRPr lang="it-IT" dirty="0"/>
          </a:p>
          <a:p>
            <a:pPr>
              <a:spcAft>
                <a:spcPts val="0"/>
              </a:spcAft>
              <a:buNone/>
              <a:defRPr/>
            </a:pPr>
            <a:r>
              <a:rPr lang="it-IT" sz="2400" b="1" u="sng" dirty="0">
                <a:latin typeface="Papyrus"/>
                <a:cs typeface="Papyrus"/>
              </a:rPr>
              <a:t>Soluzione:</a:t>
            </a:r>
            <a:r>
              <a:rPr lang="it-IT" sz="2400" b="1" dirty="0">
                <a:latin typeface="Papyrus"/>
                <a:cs typeface="Papyrus"/>
              </a:rPr>
              <a:t> </a:t>
            </a:r>
            <a:r>
              <a:rPr lang="it-IT" dirty="0"/>
              <a:t>Watchman 😀</a:t>
            </a:r>
          </a:p>
          <a:p>
            <a:pPr>
              <a:spcAft>
                <a:spcPts val="0"/>
              </a:spcAft>
              <a:buNone/>
              <a:defRPr/>
            </a:pP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half" idx="2"/>
          </p:nvPr>
        </p:nvSpPr>
        <p:spPr>
          <a:xfrm>
            <a:off x="6217920" y="2163235"/>
            <a:ext cx="4937760" cy="402335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  <a:buFont typeface="Arial"/>
              <a:buChar char="•"/>
              <a:defRPr/>
            </a:pPr>
            <a:r>
              <a:rPr lang="it-IT" sz="2200" dirty="0" smtClean="0"/>
              <a:t> Background </a:t>
            </a:r>
            <a:r>
              <a:rPr lang="it-IT" sz="2200" dirty="0"/>
              <a:t>– esperienza maturata con occlusori per PFO</a:t>
            </a:r>
          </a:p>
          <a:p>
            <a:pPr>
              <a:spcAft>
                <a:spcPts val="0"/>
              </a:spcAft>
              <a:buFont typeface="Arial"/>
              <a:buChar char="•"/>
              <a:defRPr/>
            </a:pPr>
            <a:endParaRPr lang="it-IT" dirty="0"/>
          </a:p>
          <a:p>
            <a:pPr>
              <a:spcAft>
                <a:spcPts val="0"/>
              </a:spcAft>
              <a:buFont typeface="Arial"/>
              <a:buChar char="•"/>
              <a:defRPr/>
            </a:pPr>
            <a:r>
              <a:rPr lang="it-IT" sz="2200" dirty="0" smtClean="0"/>
              <a:t> Training </a:t>
            </a:r>
            <a:r>
              <a:rPr lang="it-IT" sz="2200" dirty="0"/>
              <a:t>teorico/pratico “equipe”</a:t>
            </a:r>
          </a:p>
          <a:p>
            <a:pPr lvl="1">
              <a:spcAft>
                <a:spcPts val="0"/>
              </a:spcAft>
              <a:buFont typeface="Arial"/>
              <a:buChar char="–"/>
              <a:defRPr/>
            </a:pPr>
            <a:r>
              <a:rPr lang="it-IT" sz="1600" dirty="0" err="1"/>
              <a:t>Emodinamista</a:t>
            </a:r>
            <a:endParaRPr lang="it-IT" sz="1600" dirty="0"/>
          </a:p>
          <a:p>
            <a:pPr lvl="1">
              <a:spcAft>
                <a:spcPts val="0"/>
              </a:spcAft>
              <a:buFont typeface="Arial"/>
              <a:buChar char="–"/>
              <a:defRPr/>
            </a:pPr>
            <a:r>
              <a:rPr lang="it-IT" sz="1600" dirty="0"/>
              <a:t>Ecografista</a:t>
            </a:r>
          </a:p>
          <a:p>
            <a:pPr lvl="1">
              <a:spcAft>
                <a:spcPts val="0"/>
              </a:spcAft>
              <a:buFont typeface="Arial"/>
              <a:buChar char="–"/>
              <a:defRPr/>
            </a:pPr>
            <a:r>
              <a:rPr lang="it-IT" sz="1600" dirty="0"/>
              <a:t>Rianimatore</a:t>
            </a:r>
          </a:p>
          <a:p>
            <a:pPr lvl="1">
              <a:spcAft>
                <a:spcPts val="0"/>
              </a:spcAft>
              <a:buFont typeface="Arial"/>
              <a:buChar char="–"/>
              <a:defRPr/>
            </a:pPr>
            <a:r>
              <a:rPr lang="it-IT" sz="1600" dirty="0"/>
              <a:t>Infermieri e tecnici radiologi di sala</a:t>
            </a:r>
          </a:p>
          <a:p>
            <a:pPr>
              <a:spcAft>
                <a:spcPts val="0"/>
              </a:spcAft>
              <a:buFont typeface="Arial"/>
              <a:buChar char="•"/>
              <a:defRPr/>
            </a:pPr>
            <a:endParaRPr lang="it-IT" dirty="0"/>
          </a:p>
          <a:p>
            <a:pPr>
              <a:spcAft>
                <a:spcPts val="0"/>
              </a:spcAft>
              <a:buFont typeface="Arial"/>
              <a:buChar char="•"/>
              <a:defRPr/>
            </a:pPr>
            <a:r>
              <a:rPr lang="it-IT" sz="2200" dirty="0" smtClean="0"/>
              <a:t> Condivisione </a:t>
            </a:r>
            <a:r>
              <a:rPr lang="it-IT" sz="2200" dirty="0"/>
              <a:t>del programma AO Cosenza - CCH </a:t>
            </a:r>
            <a:r>
              <a:rPr lang="it-IT" sz="2200" dirty="0" err="1" smtClean="0"/>
              <a:t>dI</a:t>
            </a:r>
            <a:r>
              <a:rPr lang="it-IT" sz="2200" dirty="0" smtClean="0"/>
              <a:t> Germaneto</a:t>
            </a:r>
          </a:p>
          <a:p>
            <a:pPr>
              <a:spcAft>
                <a:spcPts val="0"/>
              </a:spcAft>
              <a:buFont typeface="Arial"/>
              <a:buChar char="•"/>
              <a:defRPr/>
            </a:pPr>
            <a:endParaRPr lang="it-IT" dirty="0"/>
          </a:p>
          <a:p>
            <a:pPr>
              <a:spcAft>
                <a:spcPts val="0"/>
              </a:spcAft>
              <a:buFont typeface="Arial"/>
              <a:buChar char="•"/>
              <a:defRPr/>
            </a:pPr>
            <a:r>
              <a:rPr lang="it-IT" sz="2200" dirty="0" smtClean="0"/>
              <a:t> Incontri </a:t>
            </a:r>
            <a:r>
              <a:rPr lang="it-IT" sz="2200" dirty="0"/>
              <a:t>in/out H multidisciplinari</a:t>
            </a:r>
          </a:p>
          <a:p>
            <a:pPr>
              <a:spcAft>
                <a:spcPts val="0"/>
              </a:spcAft>
              <a:buFont typeface="Arial"/>
              <a:buChar char="•"/>
              <a:defRPr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576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Programma LAAC-CS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4415366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it-IT" u="sng" dirty="0"/>
              <a:t> </a:t>
            </a:r>
            <a:r>
              <a:rPr lang="it-IT" u="sng" dirty="0" smtClean="0"/>
              <a:t>Dicembre 2015 – Maggio 2018</a:t>
            </a:r>
          </a:p>
          <a:p>
            <a:pPr>
              <a:buFont typeface="Arial" charset="0"/>
              <a:buChar char="•"/>
            </a:pPr>
            <a:r>
              <a:rPr lang="it-IT" dirty="0" smtClean="0"/>
              <a:t> 21 pazienti trattati, età media 79 anni</a:t>
            </a:r>
          </a:p>
          <a:p>
            <a:pPr marL="201168" lvl="1" indent="0">
              <a:buNone/>
            </a:pPr>
            <a:r>
              <a:rPr lang="it-IT" sz="1000" dirty="0" smtClean="0"/>
              <a:t>	CHA2DS2VASC 4.6</a:t>
            </a:r>
            <a:r>
              <a:rPr lang="it-IT" sz="1000" dirty="0"/>
              <a:t> </a:t>
            </a:r>
            <a:r>
              <a:rPr lang="it-IT" sz="1000" dirty="0" smtClean="0"/>
              <a:t>- HAS-BLED 3.7</a:t>
            </a:r>
          </a:p>
          <a:p>
            <a:pPr>
              <a:buFont typeface="Arial" charset="0"/>
              <a:buChar char="•"/>
            </a:pPr>
            <a:r>
              <a:rPr lang="it-IT" dirty="0" smtClean="0"/>
              <a:t> Indicazioni</a:t>
            </a:r>
          </a:p>
          <a:p>
            <a:pPr lvl="1">
              <a:buFont typeface="Courier New" charset="0"/>
              <a:buChar char="o"/>
            </a:pPr>
            <a:r>
              <a:rPr lang="it-IT" dirty="0" smtClean="0"/>
              <a:t>70% sanguinamento in NAO/</a:t>
            </a:r>
            <a:r>
              <a:rPr lang="it-IT" dirty="0" err="1" smtClean="0"/>
              <a:t>W</a:t>
            </a:r>
            <a:endParaRPr lang="it-IT" dirty="0" smtClean="0"/>
          </a:p>
          <a:p>
            <a:pPr lvl="1">
              <a:buFont typeface="Courier New" charset="0"/>
              <a:buChar char="o"/>
            </a:pPr>
            <a:r>
              <a:rPr lang="it-IT" dirty="0" smtClean="0"/>
              <a:t>4 HAS-BLED &gt; 3</a:t>
            </a:r>
          </a:p>
          <a:p>
            <a:pPr lvl="1">
              <a:buFont typeface="Courier New" charset="0"/>
              <a:buChar char="o"/>
            </a:pPr>
            <a:r>
              <a:rPr lang="it-IT" dirty="0" smtClean="0"/>
              <a:t>1 “up-grade” di terapia . </a:t>
            </a:r>
            <a:r>
              <a:rPr lang="it-IT" dirty="0" err="1" smtClean="0"/>
              <a:t>Stroke</a:t>
            </a:r>
            <a:r>
              <a:rPr lang="it-IT" dirty="0" smtClean="0"/>
              <a:t> in NAO</a:t>
            </a:r>
          </a:p>
          <a:p>
            <a:pPr>
              <a:buFont typeface="Arial" charset="0"/>
              <a:buChar char="•"/>
            </a:pPr>
            <a:r>
              <a:rPr lang="it-IT" dirty="0" smtClean="0"/>
              <a:t> Dati Procedurali</a:t>
            </a:r>
          </a:p>
          <a:p>
            <a:pPr lvl="1">
              <a:buFont typeface="Courier New" charset="0"/>
              <a:buChar char="o"/>
            </a:pPr>
            <a:r>
              <a:rPr lang="it-IT" dirty="0" smtClean="0"/>
              <a:t> Successo impianto 96% </a:t>
            </a:r>
          </a:p>
          <a:p>
            <a:pPr lvl="1">
              <a:buFont typeface="Courier New" charset="0"/>
              <a:buChar char="o"/>
            </a:pPr>
            <a:r>
              <a:rPr lang="it-IT" dirty="0" smtClean="0"/>
              <a:t>1 tamponamento cardiaco → morte</a:t>
            </a:r>
          </a:p>
          <a:p>
            <a:pPr>
              <a:buFont typeface="Arial" charset="0"/>
              <a:buChar char="•"/>
            </a:pPr>
            <a:r>
              <a:rPr lang="it-IT" dirty="0"/>
              <a:t> </a:t>
            </a:r>
            <a:r>
              <a:rPr lang="it-IT" dirty="0" smtClean="0"/>
              <a:t>Follow-up</a:t>
            </a:r>
          </a:p>
          <a:p>
            <a:pPr lvl="1">
              <a:buFont typeface="Courier New" charset="0"/>
              <a:buChar char="o"/>
            </a:pPr>
            <a:r>
              <a:rPr lang="it-IT" dirty="0" smtClean="0"/>
              <a:t>TIA/</a:t>
            </a:r>
            <a:r>
              <a:rPr lang="it-IT" dirty="0" err="1" smtClean="0"/>
              <a:t>Stroke</a:t>
            </a:r>
            <a:r>
              <a:rPr lang="it-IT" dirty="0" smtClean="0"/>
              <a:t>/ES . 0</a:t>
            </a:r>
          </a:p>
          <a:p>
            <a:pPr lvl="1">
              <a:buFont typeface="Courier New" charset="0"/>
              <a:buChar char="o"/>
            </a:pPr>
            <a:r>
              <a:rPr lang="it-IT" dirty="0" smtClean="0"/>
              <a:t>Morte . 5 non Cardiovascolare</a:t>
            </a:r>
          </a:p>
          <a:p>
            <a:pPr lvl="1">
              <a:buFont typeface="Courier New" charset="0"/>
              <a:buChar char="o"/>
            </a:pPr>
            <a:r>
              <a:rPr lang="it-IT" sz="1300" dirty="0" smtClean="0"/>
              <a:t>No TX 50% . SAPT 40% . DAPT 10%</a:t>
            </a:r>
            <a:endParaRPr lang="it-IT" sz="1300" dirty="0"/>
          </a:p>
        </p:txBody>
      </p:sp>
      <p:pic>
        <p:nvPicPr>
          <p:cNvPr id="5" name="Immagine 4" descr="Weboggi - Cosenza - In Calabria il prim...rvento di chiusura percutanea auricola.pdf"/>
          <p:cNvPicPr>
            <a:picLocks noChangeAspect="1"/>
          </p:cNvPicPr>
          <p:nvPr/>
        </p:nvPicPr>
        <p:blipFill>
          <a:blip r:embed="rId2"/>
          <a:srcRect t="20671"/>
          <a:stretch>
            <a:fillRect/>
          </a:stretch>
        </p:blipFill>
        <p:spPr bwMode="auto">
          <a:xfrm>
            <a:off x="1263650" y="1997752"/>
            <a:ext cx="4006850" cy="4263348"/>
          </a:xfrm>
          <a:prstGeom prst="rect">
            <a:avLst/>
          </a:prstGeom>
          <a:noFill/>
          <a:ln w="19050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 useBgFill="1">
        <p:nvSpPr>
          <p:cNvPr id="6" name="Rettangolo 5"/>
          <p:cNvSpPr/>
          <p:nvPr/>
        </p:nvSpPr>
        <p:spPr>
          <a:xfrm>
            <a:off x="476250" y="1997752"/>
            <a:ext cx="5581650" cy="461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21.12.2015 </a:t>
            </a:r>
            <a:r>
              <a:rPr lang="it-IT" sz="2400" dirty="0" err="1">
                <a:solidFill>
                  <a:prstClr val="black"/>
                </a:solidFill>
                <a:ea typeface="+mj-ea"/>
                <a:cs typeface="+mj-cs"/>
              </a:rPr>
              <a:t>–</a:t>
            </a:r>
            <a:r>
              <a:rPr lang="it-IT" sz="2400" dirty="0">
                <a:solidFill>
                  <a:prstClr val="black"/>
                </a:solidFill>
                <a:ea typeface="+mj-ea"/>
                <a:cs typeface="+mj-cs"/>
              </a:rPr>
              <a:t> I Impianto di </a:t>
            </a:r>
            <a:r>
              <a:rPr lang="it-IT" sz="2400" dirty="0" err="1">
                <a:solidFill>
                  <a:prstClr val="black"/>
                </a:solidFill>
                <a:ea typeface="+mj-ea"/>
                <a:cs typeface="+mj-cs"/>
              </a:rPr>
              <a:t>Watchman</a:t>
            </a:r>
            <a:endParaRPr lang="it-IT" sz="1050" dirty="0"/>
          </a:p>
        </p:txBody>
      </p:sp>
      <p:sp>
        <p:nvSpPr>
          <p:cNvPr id="7" name="Rettangolo arrotondato 6"/>
          <p:cNvSpPr/>
          <p:nvPr/>
        </p:nvSpPr>
        <p:spPr>
          <a:xfrm>
            <a:off x="1552575" y="4711700"/>
            <a:ext cx="3429000" cy="457200"/>
          </a:xfrm>
          <a:prstGeom prst="roundRect">
            <a:avLst/>
          </a:pr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1">
                <a:shade val="95000"/>
                <a:satMod val="105000"/>
                <a:alpha val="10000"/>
              </a:schemeClr>
            </a:solidFill>
          </a:ln>
          <a:effectLst>
            <a:outerShdw blurRad="40000" dist="23000" dir="5400000" rotWithShape="0">
              <a:schemeClr val="accent6">
                <a:lumMod val="7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8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smtClean="0"/>
              <a:t>Stesura PDT AO Cosenza </a:t>
            </a:r>
          </a:p>
        </p:txBody>
      </p:sp>
      <p:pic>
        <p:nvPicPr>
          <p:cNvPr id="4" name="Immagine 10" descr="Proposta PDTA AO Cosenza LAA Closure - Dicembre 2016.pdf"/>
          <p:cNvPicPr>
            <a:picLocks noChangeAspect="1"/>
          </p:cNvPicPr>
          <p:nvPr/>
        </p:nvPicPr>
        <p:blipFill>
          <a:blip r:embed="rId2"/>
          <a:srcRect b="7407"/>
          <a:stretch>
            <a:fillRect/>
          </a:stretch>
        </p:blipFill>
        <p:spPr bwMode="auto">
          <a:xfrm>
            <a:off x="4343400" y="1828800"/>
            <a:ext cx="3733800" cy="448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" name="Ovale 4"/>
          <p:cNvSpPr/>
          <p:nvPr/>
        </p:nvSpPr>
        <p:spPr>
          <a:xfrm>
            <a:off x="4572000" y="1828800"/>
            <a:ext cx="3352800" cy="1447800"/>
          </a:xfrm>
          <a:prstGeom prst="ellipse">
            <a:avLst/>
          </a:prstGeom>
          <a:noFill/>
          <a:ln w="12700">
            <a:solidFill>
              <a:srgbClr val="8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6" name="Immagine 5" descr="12196578-Approvato-timbro-di-gomma-Archivio-Fotografico.jpg"/>
          <p:cNvPicPr>
            <a:picLocks noChangeAspect="1"/>
          </p:cNvPicPr>
          <p:nvPr/>
        </p:nvPicPr>
        <p:blipFill>
          <a:blip r:embed="rId3"/>
          <a:srcRect t="20208" b="19169"/>
          <a:stretch>
            <a:fillRect/>
          </a:stretch>
        </p:blipFill>
        <p:spPr>
          <a:xfrm>
            <a:off x="4229100" y="3695700"/>
            <a:ext cx="3962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circolare a destra 6"/>
          <p:cNvSpPr/>
          <p:nvPr/>
        </p:nvSpPr>
        <p:spPr>
          <a:xfrm rot="16200000">
            <a:off x="5419330" y="497283"/>
            <a:ext cx="1716087" cy="752554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8370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 dirty="0" smtClean="0"/>
              <a:t>Creazione di una RETE sul territorio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58124"/>
              </p:ext>
            </p:extLst>
          </p:nvPr>
        </p:nvGraphicFramePr>
        <p:xfrm>
          <a:off x="1981200" y="18034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897494" y="2717800"/>
            <a:ext cx="18450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Abadi MT Condensed Light"/>
                <a:cs typeface="Abadi MT Condensed Light"/>
              </a:rPr>
              <a:t>informazione diretta</a:t>
            </a:r>
          </a:p>
          <a:p>
            <a:pPr algn="ctr"/>
            <a:r>
              <a:rPr lang="it-IT" sz="1200" dirty="0">
                <a:latin typeface="Abadi MT Condensed Light"/>
                <a:cs typeface="Abadi MT Condensed Light"/>
              </a:rPr>
              <a:t>(incontri informali sul territorio)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295751" y="2717801"/>
            <a:ext cx="2436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badi MT Condensed Light"/>
                <a:cs typeface="Abadi MT Condensed Light"/>
              </a:rPr>
              <a:t>valutazione condivisione</a:t>
            </a:r>
          </a:p>
          <a:p>
            <a:pPr algn="ctr"/>
            <a:r>
              <a:rPr lang="it-IT" dirty="0">
                <a:latin typeface="Abadi MT Condensed Light"/>
                <a:cs typeface="Abadi MT Condensed Light"/>
              </a:rPr>
              <a:t>programmazione feed-back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50" y="4742036"/>
            <a:ext cx="1472597" cy="115230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89" y="4870409"/>
            <a:ext cx="1584865" cy="1187119"/>
          </a:xfrm>
          <a:prstGeom prst="rect">
            <a:avLst/>
          </a:prstGeom>
        </p:spPr>
      </p:pic>
      <p:sp>
        <p:nvSpPr>
          <p:cNvPr id="13" name="Rettangolo 10"/>
          <p:cNvSpPr>
            <a:spLocks noChangeArrowheads="1"/>
          </p:cNvSpPr>
          <p:nvPr/>
        </p:nvSpPr>
        <p:spPr bwMode="auto">
          <a:xfrm>
            <a:off x="8472265" y="5863706"/>
            <a:ext cx="20394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b="1" dirty="0">
                <a:latin typeface="Calibri" pitchFamily="4" charset="0"/>
              </a:rPr>
              <a:t>Programma LAA </a:t>
            </a:r>
            <a:r>
              <a:rPr lang="it-IT" sz="1400" b="1" dirty="0" err="1" smtClean="0">
                <a:latin typeface="Calibri" pitchFamily="4" charset="0"/>
              </a:rPr>
              <a:t>closure</a:t>
            </a:r>
            <a:endParaRPr lang="it-IT" sz="1400" b="1" dirty="0" smtClean="0">
              <a:latin typeface="Calibri" pitchFamily="4" charset="0"/>
            </a:endParaRPr>
          </a:p>
          <a:p>
            <a:pPr algn="ctr"/>
            <a:r>
              <a:rPr lang="it-IT" sz="1400" b="1" dirty="0" smtClean="0">
                <a:latin typeface="Calibri" pitchFamily="4" charset="0"/>
              </a:rPr>
              <a:t>338.8674134</a:t>
            </a:r>
            <a:endParaRPr lang="it-IT" sz="1400" b="1" dirty="0">
              <a:latin typeface="Calibri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1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it-IT" dirty="0" smtClean="0"/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dirty="0" smtClean="0"/>
              <a:t>La procedura di </a:t>
            </a:r>
            <a:r>
              <a:rPr lang="it-IT" sz="2400" b="1" dirty="0" smtClean="0"/>
              <a:t>Occlusione percutanea dell’Auricola </a:t>
            </a:r>
            <a:r>
              <a:rPr lang="it-IT" sz="2400" b="1" dirty="0" err="1" smtClean="0"/>
              <a:t>sx</a:t>
            </a:r>
            <a:r>
              <a:rPr lang="it-IT" sz="2400" b="1" dirty="0" smtClean="0"/>
              <a:t> </a:t>
            </a:r>
            <a:endParaRPr lang="it-IT" b="1" dirty="0" smtClean="0"/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dirty="0" smtClean="0"/>
              <a:t>rappresenta oggi una </a:t>
            </a:r>
            <a:r>
              <a:rPr lang="it-IT" b="1" u="sng" dirty="0" smtClean="0"/>
              <a:t>efficace e sicura alternativa</a:t>
            </a:r>
            <a:r>
              <a:rPr lang="it-IT" dirty="0" smtClean="0"/>
              <a:t> non farmacologica 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dirty="0" smtClean="0"/>
              <a:t>nella prevenzione dello </a:t>
            </a:r>
            <a:r>
              <a:rPr lang="it-IT" dirty="0" err="1" smtClean="0"/>
              <a:t>Stroke</a:t>
            </a:r>
            <a:r>
              <a:rPr lang="it-IT" dirty="0" smtClean="0"/>
              <a:t> Ischemico per il paziente con fibrillazione atriale </a:t>
            </a:r>
          </a:p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dirty="0" smtClean="0"/>
              <a:t>non eleggibile al trattamento con ACO</a:t>
            </a:r>
            <a:endParaRPr lang="it-IT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In conclusione </a:t>
            </a:r>
            <a:r>
              <a:rPr lang="is-IS" dirty="0" smtClean="0"/>
              <a:t>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69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67640" y="1447801"/>
            <a:ext cx="12024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✓</a:t>
            </a:r>
            <a:r>
              <a:rPr lang="it-IT" sz="2000" dirty="0"/>
              <a:t> La OAC è il </a:t>
            </a:r>
            <a:r>
              <a:rPr lang="it-IT" sz="2000" dirty="0" err="1"/>
              <a:t>gold</a:t>
            </a:r>
            <a:r>
              <a:rPr lang="it-IT" sz="2000" dirty="0"/>
              <a:t> standard nella prevenzione dello </a:t>
            </a:r>
            <a:r>
              <a:rPr lang="it-IT" sz="2000" dirty="0" err="1"/>
              <a:t>stroke</a:t>
            </a:r>
            <a:r>
              <a:rPr lang="it-IT" sz="2000" dirty="0"/>
              <a:t> nella </a:t>
            </a:r>
            <a:r>
              <a:rPr lang="it-IT" sz="2000" dirty="0" smtClean="0"/>
              <a:t>FANV</a:t>
            </a:r>
          </a:p>
          <a:p>
            <a:endParaRPr lang="it-IT" sz="2000" dirty="0"/>
          </a:p>
          <a:p>
            <a:r>
              <a:rPr lang="it-IT" sz="2000" dirty="0"/>
              <a:t> </a:t>
            </a:r>
            <a:r>
              <a:rPr lang="en-US" sz="2000" dirty="0"/>
              <a:t>✓</a:t>
            </a:r>
            <a:r>
              <a:rPr lang="it-IT" sz="2000" dirty="0"/>
              <a:t> I trial randomizzati hanno mostrato una significativa riduzione delle emorragie maggiori </a:t>
            </a:r>
            <a:r>
              <a:rPr lang="it-IT" sz="2000" dirty="0" smtClean="0"/>
              <a:t>e</a:t>
            </a:r>
          </a:p>
          <a:p>
            <a:r>
              <a:rPr lang="it-IT" sz="2000" dirty="0" smtClean="0"/>
              <a:t> </a:t>
            </a:r>
            <a:r>
              <a:rPr lang="it-IT" sz="2000" dirty="0"/>
              <a:t>della mortalità rispetto al trattamento con </a:t>
            </a:r>
            <a:r>
              <a:rPr lang="it-IT" sz="2000" dirty="0" err="1"/>
              <a:t>warfarin</a:t>
            </a:r>
            <a:r>
              <a:rPr lang="it-IT" sz="2000" dirty="0"/>
              <a:t> con l’occlusione dell’auricola </a:t>
            </a:r>
            <a:endParaRPr lang="it-IT" sz="2000" dirty="0" smtClean="0"/>
          </a:p>
          <a:p>
            <a:endParaRPr lang="it-IT" sz="2000" dirty="0"/>
          </a:p>
          <a:p>
            <a:r>
              <a:rPr lang="en-US" sz="2000" dirty="0"/>
              <a:t>✓</a:t>
            </a:r>
            <a:r>
              <a:rPr lang="it-IT" sz="2000" dirty="0"/>
              <a:t> Risultati promettenti in termini di riduzione degli eventi ischemici ed emorragici provengono dai registri . </a:t>
            </a:r>
            <a:endParaRPr lang="it-IT" sz="2000" dirty="0" smtClean="0"/>
          </a:p>
          <a:p>
            <a:endParaRPr lang="it-IT" sz="2000" dirty="0" smtClean="0"/>
          </a:p>
          <a:p>
            <a:r>
              <a:rPr lang="en-US" sz="2000" dirty="0" smtClean="0"/>
              <a:t>✓</a:t>
            </a:r>
            <a:r>
              <a:rPr lang="it-IT" sz="2000" dirty="0" smtClean="0"/>
              <a:t> </a:t>
            </a:r>
            <a:r>
              <a:rPr lang="it-IT" sz="2000" dirty="0"/>
              <a:t>Attualmente l’indicazione a LAAO è nei pazienti con FANV e controindicazioni a OAC. </a:t>
            </a:r>
            <a:endParaRPr lang="it-IT" sz="2000" dirty="0" smtClean="0"/>
          </a:p>
          <a:p>
            <a:endParaRPr lang="it-IT" sz="2000" dirty="0"/>
          </a:p>
          <a:p>
            <a:r>
              <a:rPr lang="en-US" sz="2000" dirty="0"/>
              <a:t>➢</a:t>
            </a:r>
            <a:r>
              <a:rPr lang="it-IT" sz="2000" dirty="0"/>
              <a:t> RCT LAAO vs NOAC in AF PRAGUE -</a:t>
            </a:r>
            <a:r>
              <a:rPr lang="it-IT" sz="2000" dirty="0" smtClean="0"/>
              <a:t>17</a:t>
            </a:r>
          </a:p>
          <a:p>
            <a:endParaRPr lang="it-IT" sz="2000" dirty="0"/>
          </a:p>
          <a:p>
            <a:r>
              <a:rPr lang="it-IT" sz="2000" dirty="0"/>
              <a:t> </a:t>
            </a:r>
            <a:r>
              <a:rPr lang="en-US" sz="2000" dirty="0"/>
              <a:t>➢</a:t>
            </a:r>
            <a:r>
              <a:rPr lang="it-IT" sz="2000" dirty="0"/>
              <a:t> RCT in pazienti con controindicazione a OAC ASAP-TOO (</a:t>
            </a:r>
            <a:r>
              <a:rPr lang="it-IT" sz="2000" dirty="0" err="1"/>
              <a:t>Watchman</a:t>
            </a:r>
            <a:r>
              <a:rPr lang="it-IT" sz="2000" dirty="0" smtClean="0"/>
              <a:t>)</a:t>
            </a:r>
          </a:p>
          <a:p>
            <a:endParaRPr lang="it-IT" sz="2000" dirty="0"/>
          </a:p>
          <a:p>
            <a:r>
              <a:rPr lang="en-US" sz="2000" dirty="0"/>
              <a:t>➢</a:t>
            </a:r>
            <a:r>
              <a:rPr lang="it-IT" sz="2000" dirty="0"/>
              <a:t> RCT di confronto tra I due </a:t>
            </a:r>
            <a:r>
              <a:rPr lang="it-IT" sz="2000" dirty="0" err="1"/>
              <a:t>device</a:t>
            </a:r>
            <a:r>
              <a:rPr lang="it-IT" sz="2000" dirty="0"/>
              <a:t> AMULET IDE Trial </a:t>
            </a:r>
            <a:endParaRPr lang="it-IT" sz="2000" dirty="0" smtClean="0"/>
          </a:p>
          <a:p>
            <a:endParaRPr lang="it-IT" sz="2000" dirty="0"/>
          </a:p>
          <a:p>
            <a:r>
              <a:rPr lang="en-US" sz="2000" dirty="0"/>
              <a:t>➢</a:t>
            </a:r>
            <a:r>
              <a:rPr lang="it-IT" sz="2000" dirty="0"/>
              <a:t> RCT in pazienti con alto rischio emorragico e controindicazione a OAC STROKE CLOSE Trial </a:t>
            </a:r>
          </a:p>
        </p:txBody>
      </p:sp>
      <p:sp>
        <p:nvSpPr>
          <p:cNvPr id="6" name="Rettangolo 5"/>
          <p:cNvSpPr/>
          <p:nvPr/>
        </p:nvSpPr>
        <p:spPr>
          <a:xfrm>
            <a:off x="3611880" y="612845"/>
            <a:ext cx="502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 smtClean="0"/>
              <a:t>CONCLUSIONI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6856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8"/>
          <a:stretch/>
        </p:blipFill>
        <p:spPr>
          <a:xfrm flipH="1">
            <a:off x="5443698" y="3797646"/>
            <a:ext cx="1275555" cy="12970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err="1" smtClean="0"/>
              <a:t>cardiologiainvasivacosenza@gmail.com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👊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2" y="2158210"/>
            <a:ext cx="879832" cy="152434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9950" y="2151973"/>
            <a:ext cx="1948170" cy="16815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7933" y="3801804"/>
            <a:ext cx="1286522" cy="107935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5"/>
          <a:stretch/>
        </p:blipFill>
        <p:spPr>
          <a:xfrm flipH="1">
            <a:off x="9488120" y="2792206"/>
            <a:ext cx="1103680" cy="10278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8054" y="3820031"/>
            <a:ext cx="2879880" cy="222058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2"/>
          <a:stretch/>
        </p:blipFill>
        <p:spPr>
          <a:xfrm flipH="1">
            <a:off x="1133657" y="3602164"/>
            <a:ext cx="872767" cy="13676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8120" y="2144554"/>
            <a:ext cx="1103680" cy="65989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682" y="4721260"/>
            <a:ext cx="1962485" cy="131193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16390" r="50709" b="5674"/>
          <a:stretch/>
        </p:blipFill>
        <p:spPr>
          <a:xfrm flipH="1">
            <a:off x="2008892" y="4289765"/>
            <a:ext cx="841017" cy="94263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4"/>
          <a:stretch/>
        </p:blipFill>
        <p:spPr>
          <a:xfrm flipH="1">
            <a:off x="5451542" y="5066021"/>
            <a:ext cx="2040887" cy="96459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4375" y="2151972"/>
            <a:ext cx="1284997" cy="172603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1945" y="4844553"/>
            <a:ext cx="1282510" cy="121173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7970" y="2151973"/>
            <a:ext cx="1558875" cy="214425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00" y="2151972"/>
            <a:ext cx="757460" cy="101865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b="2438"/>
          <a:stretch/>
        </p:blipFill>
        <p:spPr>
          <a:xfrm>
            <a:off x="10591799" y="2144554"/>
            <a:ext cx="1072655" cy="165724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74" y="2151974"/>
            <a:ext cx="1273334" cy="183582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4375" y="3871540"/>
            <a:ext cx="1881545" cy="87794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7" r="9933" b="14432"/>
          <a:stretch/>
        </p:blipFill>
        <p:spPr>
          <a:xfrm>
            <a:off x="6122708" y="3157843"/>
            <a:ext cx="1446921" cy="82545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1"/>
          <a:stretch/>
        </p:blipFill>
        <p:spPr>
          <a:xfrm>
            <a:off x="2836736" y="4294674"/>
            <a:ext cx="807988" cy="173594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0"/>
          <a:stretch/>
        </p:blipFill>
        <p:spPr>
          <a:xfrm>
            <a:off x="2003268" y="5232400"/>
            <a:ext cx="843699" cy="79821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t="9541" r="19332" b="34439"/>
          <a:stretch/>
        </p:blipFill>
        <p:spPr>
          <a:xfrm flipH="1">
            <a:off x="6670421" y="3987800"/>
            <a:ext cx="842293" cy="1066305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3" t="14354" r="26263" b="13686"/>
          <a:stretch/>
        </p:blipFill>
        <p:spPr>
          <a:xfrm flipH="1">
            <a:off x="6762819" y="2151972"/>
            <a:ext cx="803559" cy="1018657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0" b="6059"/>
          <a:stretch/>
        </p:blipFill>
        <p:spPr>
          <a:xfrm>
            <a:off x="1122410" y="4749482"/>
            <a:ext cx="884014" cy="1281132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1046034" y="6438929"/>
            <a:ext cx="369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25 anni di attività di sala e </a:t>
            </a:r>
            <a:r>
              <a:rPr lang="is-IS" dirty="0" smtClean="0"/>
              <a:t>… non solo</a:t>
            </a:r>
            <a:endParaRPr lang="it-IT" dirty="0"/>
          </a:p>
        </p:txBody>
      </p:sp>
      <p:sp>
        <p:nvSpPr>
          <p:cNvPr id="29" name="Rettangolo 28"/>
          <p:cNvSpPr/>
          <p:nvPr/>
        </p:nvSpPr>
        <p:spPr>
          <a:xfrm>
            <a:off x="1133657" y="2151972"/>
            <a:ext cx="10530797" cy="3893138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5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onlinejacc.org/content/accj/71/24/2790/F1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-1"/>
            <a:ext cx="7584976" cy="67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4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Real World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484427"/>
              </p:ext>
            </p:extLst>
          </p:nvPr>
        </p:nvGraphicFramePr>
        <p:xfrm>
          <a:off x="1097280" y="2044701"/>
          <a:ext cx="10058400" cy="422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9669781" y="6461087"/>
            <a:ext cx="2126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International </a:t>
            </a:r>
            <a:r>
              <a:rPr lang="it-IT" sz="1200" i="1" dirty="0" err="1" smtClean="0"/>
              <a:t>J</a:t>
            </a:r>
            <a:r>
              <a:rPr lang="it-IT" sz="1200" i="1" dirty="0" smtClean="0"/>
              <a:t> </a:t>
            </a:r>
            <a:r>
              <a:rPr lang="it-IT" sz="1200" i="1" dirty="0" err="1" smtClean="0"/>
              <a:t>Cardiology</a:t>
            </a:r>
            <a:r>
              <a:rPr lang="it-IT" sz="1200" i="1" dirty="0" smtClean="0"/>
              <a:t> 2012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3172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7200" dirty="0"/>
              <a:t>e</a:t>
            </a:r>
            <a:r>
              <a:rPr lang="it-IT" sz="7200" dirty="0" smtClean="0"/>
              <a:t>siste un’alternativa? SI!!! meccanica </a:t>
            </a:r>
            <a:r>
              <a:rPr lang="is-IS" sz="7200" dirty="0" smtClean="0"/>
              <a:t>… ovvero ...</a:t>
            </a:r>
            <a:endParaRPr lang="it-IT" sz="72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5259" y="4453128"/>
            <a:ext cx="11106614" cy="1143000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chemeClr val="tx1"/>
                </a:solidFill>
              </a:rPr>
              <a:t>OCCLUSIONE </a:t>
            </a:r>
            <a:r>
              <a:rPr lang="it-IT" sz="3600" b="1" dirty="0" err="1" smtClean="0">
                <a:solidFill>
                  <a:schemeClr val="tx1"/>
                </a:solidFill>
              </a:rPr>
              <a:t>transcatetere</a:t>
            </a:r>
            <a:r>
              <a:rPr lang="it-IT" sz="3600" b="1" dirty="0" smtClean="0">
                <a:solidFill>
                  <a:schemeClr val="tx1"/>
                </a:solidFill>
              </a:rPr>
              <a:t> DELL’AURICOLA SX</a:t>
            </a:r>
            <a:endParaRPr lang="it-IT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 smtClean="0"/>
              <a:t>La procedura fa ancora discutere?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800600" y="731520"/>
            <a:ext cx="45974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 smtClean="0"/>
              <a:t> </a:t>
            </a:r>
          </a:p>
          <a:p>
            <a:pPr>
              <a:buFont typeface="Arial" charset="0"/>
              <a:buChar char="•"/>
            </a:pPr>
            <a:r>
              <a:rPr lang="it-IT" sz="3200" dirty="0"/>
              <a:t> </a:t>
            </a:r>
            <a:r>
              <a:rPr lang="it-IT" sz="3200" dirty="0" smtClean="0"/>
              <a:t>Razionale			😃</a:t>
            </a:r>
          </a:p>
          <a:p>
            <a:pPr>
              <a:buFont typeface="Arial" charset="0"/>
              <a:buChar char="•"/>
            </a:pPr>
            <a:endParaRPr lang="it-IT" sz="3200" dirty="0"/>
          </a:p>
          <a:p>
            <a:pPr>
              <a:buFont typeface="Arial" charset="0"/>
              <a:buChar char="•"/>
            </a:pPr>
            <a:r>
              <a:rPr lang="it-IT" sz="3200" dirty="0" smtClean="0"/>
              <a:t> Efficacia			😃</a:t>
            </a:r>
          </a:p>
          <a:p>
            <a:pPr>
              <a:buFont typeface="Arial" charset="0"/>
              <a:buChar char="•"/>
            </a:pPr>
            <a:endParaRPr lang="it-IT" sz="3200" dirty="0"/>
          </a:p>
          <a:p>
            <a:pPr>
              <a:buFont typeface="Arial" charset="0"/>
              <a:buChar char="•"/>
            </a:pPr>
            <a:r>
              <a:rPr lang="it-IT" sz="3200" dirty="0" smtClean="0"/>
              <a:t> Sicurezza			😃</a:t>
            </a:r>
          </a:p>
          <a:p>
            <a:pPr>
              <a:buFont typeface="Arial" charset="0"/>
              <a:buChar char="•"/>
            </a:pPr>
            <a:endParaRPr lang="it-IT" sz="3200" dirty="0"/>
          </a:p>
          <a:p>
            <a:pPr>
              <a:buFont typeface="Arial" charset="0"/>
              <a:buChar char="•"/>
            </a:pPr>
            <a:r>
              <a:rPr lang="it-IT" sz="3200" dirty="0" smtClean="0"/>
              <a:t> Linee-Guida		😐</a:t>
            </a:r>
            <a:endParaRPr lang="it-IT" sz="3200" dirty="0"/>
          </a:p>
        </p:txBody>
      </p:sp>
      <p:pic>
        <p:nvPicPr>
          <p:cNvPr id="9" name="Bild 30" descr="Watchman_fuer_QR-Cod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t="12797" r="2937" b="7860"/>
          <a:stretch>
            <a:fillRect/>
          </a:stretch>
        </p:blipFill>
        <p:spPr>
          <a:xfrm>
            <a:off x="688363" y="3449628"/>
            <a:ext cx="2782677" cy="2362200"/>
          </a:xfrm>
          <a:prstGeom prst="rect">
            <a:avLst/>
          </a:prstGeom>
          <a:effectLst>
            <a:outerShdw blurRad="136525" dist="38100" dir="2700000" algn="tl" rotWithShape="0">
              <a:srgbClr val="000000">
                <a:alpha val="26000"/>
              </a:srgb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10350500" y="1320800"/>
            <a:ext cx="1092200" cy="421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39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Razionale </a:t>
            </a:r>
            <a:endParaRPr lang="it-IT" dirty="0"/>
          </a:p>
        </p:txBody>
      </p:sp>
      <p:pic>
        <p:nvPicPr>
          <p:cNvPr id="7" name="Picture 6" descr="/Users/francesco/Desktop/LAAC 10.m4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828801" y="3844925"/>
            <a:ext cx="4124325" cy="2362200"/>
          </a:xfrm>
          <a:prstGeom prst="rect">
            <a:avLst/>
          </a:prstGeom>
          <a:ln w="19050">
            <a:solidFill>
              <a:srgbClr val="7F7F7F"/>
            </a:solidFill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8" name="Picture 7" descr="/Users/francesco/Desktop/LAAC 11.m4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162676" y="3844926"/>
            <a:ext cx="4124325" cy="2365375"/>
          </a:xfrm>
          <a:prstGeom prst="rect">
            <a:avLst/>
          </a:prstGeom>
          <a:noFill/>
          <a:ln w="19050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9" name="CasellaDiTesto 8"/>
          <p:cNvSpPr txBox="1"/>
          <p:nvPr/>
        </p:nvSpPr>
        <p:spPr>
          <a:xfrm>
            <a:off x="1821129" y="356449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1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162675" y="358405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2</a:t>
            </a:r>
          </a:p>
        </p:txBody>
      </p: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1524000" y="1800186"/>
            <a:ext cx="9144000" cy="185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it-IT" sz="2400" dirty="0">
                <a:ea typeface="Papyrus" pitchFamily="4" charset="0"/>
                <a:cs typeface="Papyrus" pitchFamily="4" charset="0"/>
              </a:rPr>
              <a:t>Più del 90% dei trombi nella FA origina dall’auricola </a:t>
            </a:r>
            <a:r>
              <a:rPr lang="it-IT" sz="2400" dirty="0" err="1">
                <a:ea typeface="Papyrus" pitchFamily="4" charset="0"/>
                <a:cs typeface="Papyrus" pitchFamily="4" charset="0"/>
              </a:rPr>
              <a:t>sx</a:t>
            </a:r>
            <a:endParaRPr lang="it-IT" sz="2400" dirty="0">
              <a:ea typeface="Papyrus" pitchFamily="4" charset="0"/>
              <a:cs typeface="Papyrus" pitchFamily="4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it-IT" sz="2400" dirty="0">
                <a:ea typeface="Papyrus" pitchFamily="4" charset="0"/>
                <a:cs typeface="Papyrus" pitchFamily="4" charset="0"/>
              </a:rPr>
              <a:t>L’occlusione meccanica dell’auricola </a:t>
            </a:r>
            <a:r>
              <a:rPr lang="it-IT" sz="2400" dirty="0" err="1">
                <a:ea typeface="Papyrus" pitchFamily="4" charset="0"/>
                <a:cs typeface="Papyrus" pitchFamily="4" charset="0"/>
              </a:rPr>
              <a:t>sx</a:t>
            </a:r>
            <a:r>
              <a:rPr lang="it-IT" sz="2400" dirty="0">
                <a:ea typeface="Papyrus" pitchFamily="4" charset="0"/>
                <a:cs typeface="Papyrus" pitchFamily="4" charset="0"/>
              </a:rPr>
              <a:t> ↓ lo sviluppo di trombosi auricolare, di eventi </a:t>
            </a:r>
            <a:r>
              <a:rPr lang="it-IT" sz="2400" dirty="0" err="1">
                <a:ea typeface="Papyrus" pitchFamily="4" charset="0"/>
                <a:cs typeface="Papyrus" pitchFamily="4" charset="0"/>
              </a:rPr>
              <a:t>cardioembolici</a:t>
            </a:r>
            <a:r>
              <a:rPr lang="it-IT" sz="2400" dirty="0">
                <a:ea typeface="Papyrus" pitchFamily="4" charset="0"/>
                <a:cs typeface="Papyrus" pitchFamily="4" charset="0"/>
              </a:rPr>
              <a:t> e di </a:t>
            </a:r>
            <a:r>
              <a:rPr lang="it-IT" sz="2400" dirty="0" err="1">
                <a:ea typeface="Papyrus" pitchFamily="4" charset="0"/>
                <a:cs typeface="Papyrus" pitchFamily="4" charset="0"/>
              </a:rPr>
              <a:t>stroke</a:t>
            </a:r>
            <a:endParaRPr lang="it-IT" sz="2400" dirty="0">
              <a:ea typeface="Papyrus" pitchFamily="4" charset="0"/>
              <a:cs typeface="Papyrus" pitchFamily="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767136" y="1759868"/>
            <a:ext cx="260008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aseline="-25000" dirty="0" smtClean="0"/>
              <a:t>1</a:t>
            </a:r>
            <a:endParaRPr lang="it-IT" sz="1600" baseline="-25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789445" y="2479948"/>
            <a:ext cx="260008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02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9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dirty="0" smtClean="0">
                <a:ea typeface="ＭＳ Ｐゴシック" pitchFamily="4" charset="-128"/>
                <a:cs typeface="ＭＳ Ｐゴシック" pitchFamily="4" charset="-128"/>
              </a:rPr>
              <a:t>Efficacia . RT</a:t>
            </a:r>
            <a:endParaRPr lang="it-IT" dirty="0">
              <a:ea typeface="ＭＳ Ｐゴシック" pitchFamily="4" charset="-128"/>
              <a:cs typeface="ＭＳ Ｐゴシック" pitchFamily="4" charset="-128"/>
            </a:endParaRPr>
          </a:p>
        </p:txBody>
      </p:sp>
      <p:graphicFrame>
        <p:nvGraphicFramePr>
          <p:cNvPr id="4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77046"/>
              </p:ext>
            </p:extLst>
          </p:nvPr>
        </p:nvGraphicFramePr>
        <p:xfrm>
          <a:off x="1826768" y="2326658"/>
          <a:ext cx="8384033" cy="1645757"/>
        </p:xfrm>
        <a:graphic>
          <a:graphicData uri="http://schemas.openxmlformats.org/drawingml/2006/table">
            <a:tbl>
              <a:tblPr bandRow="1">
                <a:effectLst/>
                <a:tableStyleId>{69C7853C-536D-4A76-A0AE-DD22124D55A5}</a:tableStyleId>
              </a:tblPr>
              <a:tblGrid>
                <a:gridCol w="1678433"/>
                <a:gridCol w="1981200"/>
                <a:gridCol w="1997315"/>
                <a:gridCol w="1428667"/>
                <a:gridCol w="1298418"/>
              </a:tblGrid>
              <a:tr h="495287">
                <a:tc>
                  <a:txBody>
                    <a:bodyPr/>
                    <a:lstStyle/>
                    <a:p>
                      <a:pPr algn="l"/>
                      <a:endParaRPr lang="en-US" sz="1000" b="1" dirty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WATCHMAN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Observed Rate per 100 </a:t>
                      </a: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pt-yrs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Warfarin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Observed Rate per 100 </a:t>
                      </a: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pt-yrs</a:t>
                      </a:r>
                      <a:endParaRPr lang="en-US" sz="1000" b="1" dirty="0" smtClean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% Reduction </a:t>
                      </a: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000" b="1" dirty="0" err="1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vs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Warfarin)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 smtClean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2D"/>
                    </a:solidFill>
                  </a:tcPr>
                </a:tc>
              </a:tr>
              <a:tr h="2838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Primary Endpoint (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M/S/ES)</a:t>
                      </a:r>
                      <a:endParaRPr lang="en-US" sz="1000" b="1" dirty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2.3</a:t>
                      </a:r>
                      <a:endParaRPr lang="en-US" sz="1000" b="1" dirty="0" smtClean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3.8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40%</a:t>
                      </a:r>
                      <a:endParaRPr lang="en-US" sz="1000" b="1" dirty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EB9931"/>
                          </a:solidFill>
                          <a:latin typeface="Arial"/>
                          <a:cs typeface="Arial"/>
                        </a:rPr>
                        <a:t>SUPERIOR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CV</a:t>
                      </a:r>
                      <a:r>
                        <a:rPr lang="en-US" sz="1000" b="1" baseline="0" dirty="0" smtClean="0">
                          <a:latin typeface="Arial"/>
                          <a:cs typeface="Arial"/>
                        </a:rPr>
                        <a:t> Death</a:t>
                      </a:r>
                      <a:endParaRPr lang="en-US" sz="1000" b="1" baseline="-25000" dirty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1.0</a:t>
                      </a:r>
                      <a:endParaRPr lang="en-US" sz="1000" b="1" dirty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2.4</a:t>
                      </a:r>
                      <a:endParaRPr lang="en-US" sz="1000" b="1" dirty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60%</a:t>
                      </a:r>
                      <a:endParaRPr lang="en-US" sz="1000" b="1" dirty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EB9931"/>
                          </a:solidFill>
                          <a:latin typeface="Arial"/>
                          <a:cs typeface="Arial"/>
                        </a:rPr>
                        <a:t>SUPERIOR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All-Stroke</a:t>
                      </a:r>
                      <a:endParaRPr lang="en-US" sz="1000" b="1" dirty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chemeClr val="dk1"/>
                          </a:solidFill>
                          <a:latin typeface="Arial"/>
                          <a:cs typeface="Arial"/>
                        </a:rPr>
                        <a:t>1.5</a:t>
                      </a:r>
                      <a:endParaRPr lang="en-US" sz="1000" b="1" baseline="30000" dirty="0" smtClean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2.2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32%</a:t>
                      </a:r>
                      <a:endParaRPr lang="en-US" sz="1000" b="1" dirty="0" smtClean="0">
                        <a:solidFill>
                          <a:srgbClr val="424242"/>
                        </a:solidFill>
                        <a:latin typeface="Arial"/>
                        <a:cs typeface="Arial"/>
                      </a:endParaRP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EB9931"/>
                          </a:solidFill>
                          <a:latin typeface="Arial"/>
                          <a:cs typeface="Arial"/>
                        </a:rPr>
                        <a:t>NON-INFERIOR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6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Hemorrhagic Stroke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	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1.1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85%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EB9931"/>
                          </a:solidFill>
                          <a:latin typeface="Arial"/>
                          <a:cs typeface="Arial"/>
                        </a:rPr>
                        <a:t>SUPERIOR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6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Fatal/Disabling Stroke </a:t>
                      </a:r>
                      <a:r>
                        <a:rPr lang="en-US" sz="1000" b="0" i="0" u="none" strike="noStrike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	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1.2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424242"/>
                          </a:solidFill>
                          <a:latin typeface="Arial"/>
                          <a:cs typeface="Arial"/>
                        </a:rPr>
                        <a:t>63%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EB9931"/>
                          </a:solidFill>
                          <a:latin typeface="Arial"/>
                          <a:cs typeface="Arial"/>
                        </a:rPr>
                        <a:t>SUPERIOR</a:t>
                      </a:r>
                    </a:p>
                  </a:txBody>
                  <a:tcPr marL="7200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3795" name="Content Placeholder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2188" y="4624389"/>
            <a:ext cx="7180262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37"/>
          <p:cNvSpPr txBox="1">
            <a:spLocks noChangeArrowheads="1"/>
          </p:cNvSpPr>
          <p:nvPr/>
        </p:nvSpPr>
        <p:spPr bwMode="auto">
          <a:xfrm>
            <a:off x="3813175" y="4102101"/>
            <a:ext cx="4002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ea typeface="Arial" pitchFamily="4" charset="0"/>
                <a:cs typeface="Arial" pitchFamily="4" charset="0"/>
              </a:rPr>
              <a:t>Events in PROTECT AF trial at 2,621 patient years</a:t>
            </a:r>
            <a:endParaRPr lang="en-US" sz="1200" b="1" baseline="30000">
              <a:ea typeface="Arial" pitchFamily="4" charset="0"/>
              <a:cs typeface="Arial" pitchFamily="4" charset="0"/>
            </a:endParaRPr>
          </a:p>
        </p:txBody>
      </p:sp>
      <p:sp>
        <p:nvSpPr>
          <p:cNvPr id="7" name="TextBox 38"/>
          <p:cNvSpPr txBox="1"/>
          <p:nvPr/>
        </p:nvSpPr>
        <p:spPr>
          <a:xfrm>
            <a:off x="2151268" y="4133724"/>
            <a:ext cx="346249" cy="2263196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1050" b="1" dirty="0">
                <a:latin typeface="Arial"/>
                <a:ea typeface="ＭＳ Ｐゴシック" pitchFamily="34" charset="-128"/>
                <a:cs typeface="Arial"/>
              </a:rPr>
              <a:t>Rate per 100 patient years</a:t>
            </a:r>
          </a:p>
        </p:txBody>
      </p:sp>
      <p:sp>
        <p:nvSpPr>
          <p:cNvPr id="33798" name="Text Box 17"/>
          <p:cNvSpPr txBox="1">
            <a:spLocks noChangeArrowheads="1"/>
          </p:cNvSpPr>
          <p:nvPr/>
        </p:nvSpPr>
        <p:spPr bwMode="auto">
          <a:xfrm>
            <a:off x="3000375" y="4470401"/>
            <a:ext cx="843436" cy="276999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ea typeface="Arial" pitchFamily="4" charset="0"/>
                <a:cs typeface="Arial" pitchFamily="4" charset="0"/>
              </a:rPr>
              <a:t>40% lower</a:t>
            </a:r>
          </a:p>
        </p:txBody>
      </p:sp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5513388" y="4494214"/>
            <a:ext cx="843436" cy="276999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ea typeface="Arial" pitchFamily="4" charset="0"/>
                <a:cs typeface="Arial" pitchFamily="4" charset="0"/>
              </a:rPr>
              <a:t>60% lower</a:t>
            </a:r>
          </a:p>
        </p:txBody>
      </p:sp>
      <p:sp>
        <p:nvSpPr>
          <p:cNvPr id="33800" name="Text Box 17"/>
          <p:cNvSpPr txBox="1">
            <a:spLocks noChangeArrowheads="1"/>
          </p:cNvSpPr>
          <p:nvPr/>
        </p:nvSpPr>
        <p:spPr bwMode="auto">
          <a:xfrm>
            <a:off x="7670800" y="4465639"/>
            <a:ext cx="843436" cy="276999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ea typeface="Arial" pitchFamily="4" charset="0"/>
                <a:cs typeface="Arial" pitchFamily="4" charset="0"/>
              </a:rPr>
              <a:t>32% lower</a:t>
            </a:r>
          </a:p>
        </p:txBody>
      </p:sp>
      <p:sp>
        <p:nvSpPr>
          <p:cNvPr id="33801" name="Line 16"/>
          <p:cNvSpPr>
            <a:spLocks noChangeShapeType="1"/>
          </p:cNvSpPr>
          <p:nvPr/>
        </p:nvSpPr>
        <p:spPr bwMode="auto">
          <a:xfrm>
            <a:off x="3505200" y="4819651"/>
            <a:ext cx="0" cy="447675"/>
          </a:xfrm>
          <a:prstGeom prst="line">
            <a:avLst/>
          </a:prstGeom>
          <a:noFill/>
          <a:ln w="79375">
            <a:solidFill>
              <a:srgbClr val="2D2D2D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3802" name="Line 16"/>
          <p:cNvSpPr>
            <a:spLocks noChangeShapeType="1"/>
          </p:cNvSpPr>
          <p:nvPr/>
        </p:nvSpPr>
        <p:spPr bwMode="auto">
          <a:xfrm>
            <a:off x="5638800" y="4819651"/>
            <a:ext cx="0" cy="447675"/>
          </a:xfrm>
          <a:prstGeom prst="line">
            <a:avLst/>
          </a:prstGeom>
          <a:noFill/>
          <a:ln w="79375">
            <a:solidFill>
              <a:srgbClr val="2D2D2D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3803" name="Line 16"/>
          <p:cNvSpPr>
            <a:spLocks noChangeShapeType="1"/>
          </p:cNvSpPr>
          <p:nvPr/>
        </p:nvSpPr>
        <p:spPr bwMode="auto">
          <a:xfrm>
            <a:off x="7772400" y="4819651"/>
            <a:ext cx="0" cy="447675"/>
          </a:xfrm>
          <a:prstGeom prst="line">
            <a:avLst/>
          </a:prstGeom>
          <a:noFill/>
          <a:ln w="79375">
            <a:solidFill>
              <a:srgbClr val="2D2D2D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2" name="Gruppierung 53"/>
          <p:cNvGrpSpPr>
            <a:grpSpLocks/>
          </p:cNvGrpSpPr>
          <p:nvPr/>
        </p:nvGrpSpPr>
        <p:grpSpPr bwMode="auto">
          <a:xfrm>
            <a:off x="8839200" y="4756150"/>
            <a:ext cx="1733550" cy="673100"/>
            <a:chOff x="7010843" y="2808837"/>
            <a:chExt cx="1002601" cy="908137"/>
          </a:xfrm>
        </p:grpSpPr>
        <p:sp>
          <p:nvSpPr>
            <p:cNvPr id="33807" name="Text Box 5"/>
            <p:cNvSpPr txBox="1">
              <a:spLocks noChangeArrowheads="1"/>
            </p:cNvSpPr>
            <p:nvPr/>
          </p:nvSpPr>
          <p:spPr bwMode="auto">
            <a:xfrm>
              <a:off x="7143850" y="2808837"/>
              <a:ext cx="869594" cy="497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900" b="1">
                  <a:ea typeface="Arial" pitchFamily="4" charset="0"/>
                  <a:cs typeface="Arial" pitchFamily="4" charset="0"/>
                </a:rPr>
                <a:t>WATCHMAN Group</a:t>
              </a:r>
              <a:br>
                <a:rPr lang="en-GB" sz="900" b="1">
                  <a:ea typeface="Arial" pitchFamily="4" charset="0"/>
                  <a:cs typeface="Arial" pitchFamily="4" charset="0"/>
                </a:rPr>
              </a:br>
              <a:r>
                <a:rPr lang="en-GB" altLang="ja-JP" sz="900" b="1">
                  <a:ea typeface="Arial" pitchFamily="4" charset="0"/>
                  <a:cs typeface="Arial" pitchFamily="4" charset="0"/>
                </a:rPr>
                <a:t>N=463</a:t>
              </a:r>
              <a:endParaRPr lang="en-US" altLang="ja-JP" sz="900" b="1">
                <a:ea typeface="Arial" pitchFamily="4" charset="0"/>
                <a:cs typeface="Arial" pitchFamily="4" charset="0"/>
              </a:endParaRPr>
            </a:p>
          </p:txBody>
        </p:sp>
        <p:sp>
          <p:nvSpPr>
            <p:cNvPr id="33808" name="Text Box 4"/>
            <p:cNvSpPr txBox="1">
              <a:spLocks noChangeArrowheads="1"/>
            </p:cNvSpPr>
            <p:nvPr/>
          </p:nvSpPr>
          <p:spPr bwMode="auto">
            <a:xfrm>
              <a:off x="7149376" y="3219040"/>
              <a:ext cx="864068" cy="497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ea typeface="Arial" pitchFamily="4" charset="0"/>
                  <a:cs typeface="Arial" pitchFamily="4" charset="0"/>
                </a:rPr>
                <a:t>Warfarin Group</a:t>
              </a:r>
            </a:p>
            <a:p>
              <a:r>
                <a:rPr lang="en-US" sz="900" b="1">
                  <a:ea typeface="Arial" pitchFamily="4" charset="0"/>
                  <a:cs typeface="Arial" pitchFamily="4" charset="0"/>
                </a:rPr>
                <a:t>N=244</a:t>
              </a:r>
              <a:endParaRPr lang="en-US" sz="900">
                <a:ea typeface="Arial" pitchFamily="4" charset="0"/>
                <a:cs typeface="Arial" pitchFamily="4" charset="0"/>
              </a:endParaRPr>
            </a:p>
          </p:txBody>
        </p:sp>
        <p:sp>
          <p:nvSpPr>
            <p:cNvPr id="33809" name="Rectangle 6"/>
            <p:cNvSpPr>
              <a:spLocks noChangeArrowheads="1"/>
            </p:cNvSpPr>
            <p:nvPr/>
          </p:nvSpPr>
          <p:spPr bwMode="auto">
            <a:xfrm>
              <a:off x="7012034" y="2872430"/>
              <a:ext cx="161153" cy="191461"/>
            </a:xfrm>
            <a:prstGeom prst="rect">
              <a:avLst/>
            </a:prstGeom>
            <a:solidFill>
              <a:srgbClr val="EB993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solidFill>
                  <a:srgbClr val="FFFFFF"/>
                </a:solidFill>
                <a:latin typeface="Calibri" pitchFamily="4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7010843" y="3286466"/>
              <a:ext cx="161591" cy="1906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>
                <a:solidFill>
                  <a:srgbClr val="FFFFFF"/>
                </a:solidFill>
                <a:latin typeface="Calibri" pitchFamily="4" charset="0"/>
              </a:endParaRPr>
            </a:p>
          </p:txBody>
        </p:sp>
      </p:grpSp>
      <p:sp>
        <p:nvSpPr>
          <p:cNvPr id="33806" name="CasellaDiTesto 23"/>
          <p:cNvSpPr txBox="1">
            <a:spLocks noChangeArrowheads="1"/>
          </p:cNvSpPr>
          <p:nvPr/>
        </p:nvSpPr>
        <p:spPr bwMode="auto">
          <a:xfrm>
            <a:off x="1622202" y="1896025"/>
            <a:ext cx="83840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 smtClean="0">
                <a:latin typeface="Papyrus" pitchFamily="4" charset="0"/>
                <a:ea typeface="Papyrus" pitchFamily="4" charset="0"/>
                <a:cs typeface="Papyrus" pitchFamily="4" charset="0"/>
              </a:rPr>
              <a:t>PROTECT-AF </a:t>
            </a:r>
            <a:r>
              <a:rPr lang="it-IT" sz="2000" dirty="0">
                <a:latin typeface="Papyrus" pitchFamily="4" charset="0"/>
                <a:ea typeface="Papyrus" pitchFamily="4" charset="0"/>
                <a:cs typeface="Papyrus" pitchFamily="4" charset="0"/>
              </a:rPr>
              <a:t>707 </a:t>
            </a:r>
            <a:r>
              <a:rPr lang="it-IT" sz="2000" dirty="0" err="1" smtClean="0">
                <a:latin typeface="Papyrus" pitchFamily="4" charset="0"/>
                <a:ea typeface="Papyrus" pitchFamily="4" charset="0"/>
                <a:cs typeface="Papyrus" pitchFamily="4" charset="0"/>
              </a:rPr>
              <a:t>pts</a:t>
            </a:r>
            <a:r>
              <a:rPr lang="it-IT" sz="2000" dirty="0" smtClean="0">
                <a:latin typeface="Papyrus" pitchFamily="4" charset="0"/>
                <a:ea typeface="Papyrus" pitchFamily="4" charset="0"/>
                <a:cs typeface="Papyrus" pitchFamily="4" charset="0"/>
              </a:rPr>
              <a:t> . </a:t>
            </a:r>
            <a:r>
              <a:rPr lang="it-IT" sz="2000" dirty="0">
                <a:latin typeface="Papyrus" pitchFamily="4" charset="0"/>
                <a:ea typeface="Papyrus" pitchFamily="4" charset="0"/>
                <a:cs typeface="Papyrus" pitchFamily="4" charset="0"/>
              </a:rPr>
              <a:t>CHADS2 medio 2.2 . follow-up </a:t>
            </a:r>
            <a:r>
              <a:rPr lang="it-IT" sz="2000" dirty="0" err="1">
                <a:latin typeface="Papyrus" pitchFamily="4" charset="0"/>
                <a:ea typeface="Papyrus" pitchFamily="4" charset="0"/>
                <a:cs typeface="Papyrus" pitchFamily="4" charset="0"/>
              </a:rPr>
              <a:t>4</a:t>
            </a:r>
            <a:r>
              <a:rPr lang="it-IT" sz="2000" dirty="0">
                <a:latin typeface="Papyrus" pitchFamily="4" charset="0"/>
                <a:ea typeface="Papyrus" pitchFamily="4" charset="0"/>
                <a:cs typeface="Papyrus" pitchFamily="4" charset="0"/>
              </a:rPr>
              <a:t> anni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9669781" y="6461087"/>
            <a:ext cx="892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/>
              <a:t>JAMA 2014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10985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3" name="Content Placeholder 9"/>
          <p:cNvPicPr>
            <a:picLocks noChangeArrowheads="1"/>
          </p:cNvPicPr>
          <p:nvPr/>
        </p:nvPicPr>
        <p:blipFill>
          <a:blip r:embed="rId2"/>
          <a:srcRect t="36779"/>
          <a:stretch>
            <a:fillRect/>
          </a:stretch>
        </p:blipFill>
        <p:spPr bwMode="auto">
          <a:xfrm>
            <a:off x="2065338" y="1498601"/>
            <a:ext cx="6858000" cy="48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7"/>
          <p:cNvCxnSpPr>
            <a:cxnSpLocks noChangeShapeType="1"/>
          </p:cNvCxnSpPr>
          <p:nvPr/>
        </p:nvCxnSpPr>
        <p:spPr bwMode="auto">
          <a:xfrm flipH="1">
            <a:off x="6705600" y="5143501"/>
            <a:ext cx="7938" cy="384175"/>
          </a:xfrm>
          <a:prstGeom prst="line">
            <a:avLst/>
          </a:prstGeom>
          <a:noFill/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</p:cxnSp>
      <p:cxnSp>
        <p:nvCxnSpPr>
          <p:cNvPr id="32" name="Straight Connector 27"/>
          <p:cNvCxnSpPr>
            <a:cxnSpLocks noChangeShapeType="1"/>
          </p:cNvCxnSpPr>
          <p:nvPr/>
        </p:nvCxnSpPr>
        <p:spPr bwMode="auto">
          <a:xfrm flipH="1">
            <a:off x="7239001" y="5143501"/>
            <a:ext cx="7937" cy="384175"/>
          </a:xfrm>
          <a:prstGeom prst="line">
            <a:avLst/>
          </a:prstGeom>
          <a:noFill/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</p:cxnSp>
      <p:cxnSp>
        <p:nvCxnSpPr>
          <p:cNvPr id="35" name="Straight Connector 27"/>
          <p:cNvCxnSpPr>
            <a:cxnSpLocks noChangeShapeType="1"/>
          </p:cNvCxnSpPr>
          <p:nvPr/>
        </p:nvCxnSpPr>
        <p:spPr bwMode="auto">
          <a:xfrm flipH="1">
            <a:off x="8069262" y="4914901"/>
            <a:ext cx="7938" cy="384175"/>
          </a:xfrm>
          <a:prstGeom prst="line">
            <a:avLst/>
          </a:prstGeom>
          <a:noFill/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</p:cxnSp>
      <p:cxnSp>
        <p:nvCxnSpPr>
          <p:cNvPr id="33" name="Straight Connector 27"/>
          <p:cNvCxnSpPr>
            <a:cxnSpLocks noChangeShapeType="1"/>
          </p:cNvCxnSpPr>
          <p:nvPr/>
        </p:nvCxnSpPr>
        <p:spPr bwMode="auto">
          <a:xfrm rot="16200000" flipH="1">
            <a:off x="7122319" y="5257006"/>
            <a:ext cx="538162" cy="0"/>
          </a:xfrm>
          <a:prstGeom prst="line">
            <a:avLst/>
          </a:prstGeom>
          <a:noFill/>
          <a:ln w="12700" algn="ctr">
            <a:solidFill>
              <a:schemeClr val="bg1">
                <a:lumMod val="50000"/>
              </a:schemeClr>
            </a:solidFill>
            <a:round/>
            <a:headEnd/>
            <a:tailEnd/>
          </a:ln>
          <a:extLst/>
        </p:spPr>
      </p:cxn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681413" y="3100585"/>
            <a:ext cx="2673350" cy="898168"/>
            <a:chOff x="2057400" y="1757065"/>
            <a:chExt cx="4045609" cy="1153049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2057400" y="1757065"/>
              <a:ext cx="4043207" cy="1153049"/>
              <a:chOff x="2133600" y="3970832"/>
              <a:chExt cx="4043207" cy="1153049"/>
            </a:xfrm>
          </p:grpSpPr>
          <p:sp>
            <p:nvSpPr>
              <p:cNvPr id="14" name="Rounded Rectangle 17"/>
              <p:cNvSpPr/>
              <p:nvPr/>
            </p:nvSpPr>
            <p:spPr>
              <a:xfrm>
                <a:off x="2133600" y="3970832"/>
                <a:ext cx="3932698" cy="1153049"/>
              </a:xfrm>
              <a:prstGeom prst="roundRect">
                <a:avLst/>
              </a:prstGeom>
              <a:noFill/>
              <a:ln w="38100">
                <a:noFill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105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cxnSp>
            <p:nvCxnSpPr>
              <p:cNvPr id="15" name="Straight Connector 18"/>
              <p:cNvCxnSpPr/>
              <p:nvPr/>
            </p:nvCxnSpPr>
            <p:spPr bwMode="auto">
              <a:xfrm>
                <a:off x="2284951" y="4260447"/>
                <a:ext cx="365162" cy="0"/>
              </a:xfrm>
              <a:prstGeom prst="line">
                <a:avLst/>
              </a:prstGeom>
              <a:solidFill>
                <a:srgbClr val="00FF00"/>
              </a:solidFill>
              <a:ln w="19050" cap="flat" cmpd="sng" algn="ctr">
                <a:solidFill>
                  <a:schemeClr val="accent4">
                    <a:lumMod val="50000"/>
                  </a:schemeClr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9"/>
              <p:cNvCxnSpPr/>
              <p:nvPr/>
            </p:nvCxnSpPr>
            <p:spPr bwMode="auto">
              <a:xfrm>
                <a:off x="2284951" y="4514875"/>
                <a:ext cx="365162" cy="0"/>
              </a:xfrm>
              <a:prstGeom prst="line">
                <a:avLst/>
              </a:prstGeom>
              <a:solidFill>
                <a:srgbClr val="00FF00"/>
              </a:solidFill>
              <a:ln w="19050" cap="flat" cmpd="sng" algn="ctr">
                <a:solidFill>
                  <a:schemeClr val="accent4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7" name="TextBox 20"/>
              <p:cNvSpPr txBox="1"/>
              <p:nvPr/>
            </p:nvSpPr>
            <p:spPr>
              <a:xfrm>
                <a:off x="2729390" y="4076392"/>
                <a:ext cx="3447417" cy="3556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+mj-lt"/>
                  </a:rPr>
                  <a:t>Untreated AF</a:t>
                </a:r>
              </a:p>
            </p:txBody>
          </p:sp>
          <p:sp>
            <p:nvSpPr>
              <p:cNvPr id="18" name="TextBox 21"/>
              <p:cNvSpPr txBox="1"/>
              <p:nvPr/>
            </p:nvSpPr>
            <p:spPr>
              <a:xfrm>
                <a:off x="2726989" y="4344355"/>
                <a:ext cx="3445014" cy="3556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+mj-lt"/>
                  </a:rPr>
                  <a:t>Treated with Anticoagulants</a:t>
                </a:r>
              </a:p>
            </p:txBody>
          </p:sp>
        </p:grpSp>
        <p:sp>
          <p:nvSpPr>
            <p:cNvPr id="12" name="TextBox 15"/>
            <p:cNvSpPr txBox="1"/>
            <p:nvPr/>
          </p:nvSpPr>
          <p:spPr>
            <a:xfrm>
              <a:off x="2655594" y="2420203"/>
              <a:ext cx="3447415" cy="3556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WATCHMAN Arm</a:t>
              </a:r>
            </a:p>
          </p:txBody>
        </p:sp>
        <p:sp>
          <p:nvSpPr>
            <p:cNvPr id="13" name="Isosceles Triangle 16"/>
            <p:cNvSpPr/>
            <p:nvPr/>
          </p:nvSpPr>
          <p:spPr>
            <a:xfrm>
              <a:off x="2290432" y="2504111"/>
              <a:ext cx="182581" cy="18405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anchor="ctr"/>
            <a:lstStyle/>
            <a:p>
              <a:pPr algn="ctr">
                <a:defRPr/>
              </a:pPr>
              <a:endParaRPr lang="en-US" sz="1050" b="1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6932613" y="4864893"/>
            <a:ext cx="11477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Calibri" pitchFamily="4" charset="0"/>
              </a:rPr>
              <a:t>PREVAIL 1.8</a:t>
            </a: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5562601" y="4965700"/>
            <a:ext cx="17049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Calibri" pitchFamily="4" charset="0"/>
              </a:rPr>
              <a:t>PROTECT AF 1.3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775576" y="4741862"/>
            <a:ext cx="11477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Calibri" pitchFamily="4" charset="0"/>
              </a:rPr>
              <a:t>CAP2 2.3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6940550" y="5351463"/>
            <a:ext cx="7556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solidFill>
                  <a:srgbClr val="000000"/>
                </a:solidFill>
                <a:latin typeface="Calibri" pitchFamily="4" charset="0"/>
              </a:rPr>
              <a:t>CAP 1.3</a:t>
            </a:r>
          </a:p>
        </p:txBody>
      </p:sp>
      <p:sp>
        <p:nvSpPr>
          <p:cNvPr id="36" name="TextBox 50"/>
          <p:cNvSpPr txBox="1"/>
          <p:nvPr/>
        </p:nvSpPr>
        <p:spPr>
          <a:xfrm>
            <a:off x="4043363" y="6007101"/>
            <a:ext cx="4419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+mj-lt"/>
              </a:rPr>
              <a:t>Baseline CHA</a:t>
            </a:r>
            <a:r>
              <a:rPr lang="en-US" sz="1200" b="1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DS</a:t>
            </a:r>
            <a:r>
              <a:rPr lang="en-US" sz="1200" b="1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-VASc Score</a:t>
            </a:r>
          </a:p>
        </p:txBody>
      </p:sp>
      <p:sp>
        <p:nvSpPr>
          <p:cNvPr id="34" name="Titolo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4400" dirty="0">
              <a:latin typeface="+mj-lt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9" name="Titolo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Efficacia . RT</a:t>
            </a:r>
            <a:endParaRPr lang="it-IT" dirty="0"/>
          </a:p>
        </p:txBody>
      </p:sp>
      <p:sp>
        <p:nvSpPr>
          <p:cNvPr id="30" name="CasellaDiTesto 23"/>
          <p:cNvSpPr txBox="1">
            <a:spLocks noChangeArrowheads="1"/>
          </p:cNvSpPr>
          <p:nvPr/>
        </p:nvSpPr>
        <p:spPr bwMode="auto">
          <a:xfrm>
            <a:off x="1097280" y="1919734"/>
            <a:ext cx="1005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 smtClean="0">
                <a:latin typeface="Papyrus" pitchFamily="4" charset="0"/>
                <a:ea typeface="Papyrus" pitchFamily="4" charset="0"/>
                <a:cs typeface="Papyrus" pitchFamily="4" charset="0"/>
              </a:rPr>
              <a:t>PROTECT-AF </a:t>
            </a:r>
            <a:r>
              <a:rPr lang="it-IT" sz="2400" dirty="0">
                <a:latin typeface="Papyrus" pitchFamily="4" charset="0"/>
                <a:ea typeface="Papyrus" pitchFamily="4" charset="0"/>
                <a:cs typeface="Papyrus" pitchFamily="4" charset="0"/>
              </a:rPr>
              <a:t>a 5 anni e PREVAIL a 3 anni </a:t>
            </a:r>
          </a:p>
          <a:p>
            <a:pPr algn="ctr"/>
            <a:r>
              <a:rPr lang="it-IT" sz="2400" dirty="0">
                <a:latin typeface="Papyrus" pitchFamily="4" charset="0"/>
                <a:ea typeface="Papyrus" pitchFamily="4" charset="0"/>
                <a:cs typeface="Papyrus" pitchFamily="4" charset="0"/>
              </a:rPr>
              <a:t>Totale </a:t>
            </a:r>
            <a:r>
              <a:rPr lang="it-IT" sz="2400" dirty="0" err="1">
                <a:latin typeface="Papyrus" pitchFamily="4" charset="0"/>
                <a:ea typeface="Papyrus" pitchFamily="4" charset="0"/>
                <a:cs typeface="Papyrus" pitchFamily="4" charset="0"/>
              </a:rPr>
              <a:t>pts</a:t>
            </a:r>
            <a:r>
              <a:rPr lang="it-IT" sz="2400" dirty="0">
                <a:latin typeface="Papyrus" pitchFamily="4" charset="0"/>
                <a:ea typeface="Papyrus" pitchFamily="4" charset="0"/>
                <a:cs typeface="Papyrus" pitchFamily="4" charset="0"/>
              </a:rPr>
              <a:t> circa 1200</a:t>
            </a:r>
          </a:p>
        </p:txBody>
      </p:sp>
      <p:sp>
        <p:nvSpPr>
          <p:cNvPr id="4" name="Freccia destra 3"/>
          <p:cNvSpPr/>
          <p:nvPr/>
        </p:nvSpPr>
        <p:spPr>
          <a:xfrm>
            <a:off x="1804986" y="3326180"/>
            <a:ext cx="531649" cy="1972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 rot="5400000">
            <a:off x="1739444" y="4028303"/>
            <a:ext cx="2133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>
                <a:solidFill>
                  <a:srgbClr val="000000"/>
                </a:solidFill>
                <a:latin typeface="Calibri" pitchFamily="4" charset="0"/>
              </a:rPr>
              <a:t>Ischemic Stroke Risk 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  <a:latin typeface="Calibri" pitchFamily="4" charset="0"/>
              </a:rPr>
              <a:t>(events 100 pt-yrs)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8564881" y="6465705"/>
            <a:ext cx="3313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i="1" dirty="0" err="1" smtClean="0"/>
              <a:t>Watchman</a:t>
            </a:r>
            <a:r>
              <a:rPr lang="it-IT" sz="1200" i="1" dirty="0" smtClean="0"/>
              <a:t> FDA </a:t>
            </a:r>
            <a:r>
              <a:rPr lang="it-IT" sz="1200" i="1" dirty="0" err="1" smtClean="0"/>
              <a:t>Pannel</a:t>
            </a:r>
            <a:r>
              <a:rPr lang="it-IT" sz="1200" i="1" dirty="0" smtClean="0"/>
              <a:t> Sponsor Presentation 2014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2110303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ttivo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1615</TotalTime>
  <Words>750</Words>
  <Application>Microsoft Office PowerPoint</Application>
  <PresentationFormat>Widescreen</PresentationFormat>
  <Paragraphs>259</Paragraphs>
  <Slides>38</Slides>
  <Notes>6</Notes>
  <HiddenSlides>0</HiddenSlides>
  <MMClips>12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8" baseType="lpstr">
      <vt:lpstr>ＭＳ Ｐゴシック</vt:lpstr>
      <vt:lpstr>Abadi MT Condensed Light</vt:lpstr>
      <vt:lpstr>American Typewriter</vt:lpstr>
      <vt:lpstr>Arial</vt:lpstr>
      <vt:lpstr>Calibri</vt:lpstr>
      <vt:lpstr>Calibri Light</vt:lpstr>
      <vt:lpstr>Courier New</vt:lpstr>
      <vt:lpstr>Papyrus</vt:lpstr>
      <vt:lpstr>Retrospettivo</vt:lpstr>
      <vt:lpstr>Grafico di Microsoft Excel</vt:lpstr>
      <vt:lpstr>Presentazione standard di PowerPoint</vt:lpstr>
      <vt:lpstr>  Terapia </vt:lpstr>
      <vt:lpstr>In caso di controindicazione?</vt:lpstr>
      <vt:lpstr>Real World</vt:lpstr>
      <vt:lpstr>esiste un’alternativa? SI!!! meccanica … ovvero ...</vt:lpstr>
      <vt:lpstr>La procedura fa ancora discutere? </vt:lpstr>
      <vt:lpstr>Razionale </vt:lpstr>
      <vt:lpstr>Efficacia . RT</vt:lpstr>
      <vt:lpstr>Efficacia . RT</vt:lpstr>
      <vt:lpstr>Efficacia . 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Sicurezza . RT+R</vt:lpstr>
      <vt:lpstr>Sicurezza . R</vt:lpstr>
      <vt:lpstr>Sicurezza </vt:lpstr>
      <vt:lpstr>Linee-Guida ESC FA 2016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Nostra Esperienza</vt:lpstr>
      <vt:lpstr>Programma LAAC-CS</vt:lpstr>
      <vt:lpstr>Programma LAAC-CS</vt:lpstr>
      <vt:lpstr>Stesura PDT AO Cosenza </vt:lpstr>
      <vt:lpstr>Creazione di una RETE sul territorio</vt:lpstr>
      <vt:lpstr>Presentazione standard di PowerPoint</vt:lpstr>
      <vt:lpstr>Presentazione standard di PowerPoint</vt:lpstr>
      <vt:lpstr>cardiologiainvasivacosenza@gmail.com 👊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chiusura dell’auricola per la prevenzione dello stroke</dc:title>
  <dc:creator>Utente di Microsoft Office</dc:creator>
  <cp:lastModifiedBy>Gino</cp:lastModifiedBy>
  <cp:revision>74</cp:revision>
  <dcterms:created xsi:type="dcterms:W3CDTF">2018-04-21T15:49:38Z</dcterms:created>
  <dcterms:modified xsi:type="dcterms:W3CDTF">2018-10-13T12:04:27Z</dcterms:modified>
</cp:coreProperties>
</file>