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4" r:id="rId3"/>
    <p:sldId id="264" r:id="rId4"/>
    <p:sldId id="265" r:id="rId5"/>
    <p:sldId id="289" r:id="rId6"/>
    <p:sldId id="257" r:id="rId7"/>
    <p:sldId id="278" r:id="rId8"/>
    <p:sldId id="303" r:id="rId9"/>
    <p:sldId id="305" r:id="rId10"/>
    <p:sldId id="301" r:id="rId11"/>
    <p:sldId id="292" r:id="rId12"/>
    <p:sldId id="293" r:id="rId13"/>
    <p:sldId id="312" r:id="rId14"/>
    <p:sldId id="295" r:id="rId15"/>
    <p:sldId id="317" r:id="rId16"/>
    <p:sldId id="302" r:id="rId17"/>
    <p:sldId id="306" r:id="rId18"/>
    <p:sldId id="280" r:id="rId19"/>
    <p:sldId id="259" r:id="rId20"/>
    <p:sldId id="281" r:id="rId21"/>
    <p:sldId id="282" r:id="rId22"/>
    <p:sldId id="283" r:id="rId23"/>
    <p:sldId id="271" r:id="rId24"/>
    <p:sldId id="308" r:id="rId25"/>
    <p:sldId id="307" r:id="rId26"/>
    <p:sldId id="285" r:id="rId27"/>
    <p:sldId id="287" r:id="rId28"/>
    <p:sldId id="288" r:id="rId29"/>
    <p:sldId id="290" r:id="rId30"/>
    <p:sldId id="309" r:id="rId31"/>
    <p:sldId id="268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85" autoAdjust="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4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bookpro:Desktop:convegni%202018:varese%202018:DATI%202018010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bookpro:Desktop:convegni%202018:CONGRESSI%20DA%20FARE%202018:crotone:Dati%20Attivit&#224;%20CALABRIA%20GISE%20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bookpro:Desktop:GISE%20LOMBARDIA%202018:LOMBARDIA%20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bookpro:Desktop:convegni%202018:varese%202018:Contropulsazione%20in%20pz%20con%20shoc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dirty="0" smtClean="0"/>
              <a:t>REGISTRO</a:t>
            </a:r>
            <a:r>
              <a:rPr lang="it-IT" sz="1800" b="1" baseline="0" dirty="0" smtClean="0"/>
              <a:t> STEMI LOMBARDIA (25.328 pazienti): </a:t>
            </a:r>
            <a:r>
              <a:rPr lang="it-IT" sz="1800" b="1" dirty="0" smtClean="0"/>
              <a:t>Modalità</a:t>
            </a:r>
            <a:r>
              <a:rPr lang="it-IT" sz="1800" b="1" baseline="0" dirty="0" smtClean="0"/>
              <a:t> </a:t>
            </a:r>
            <a:r>
              <a:rPr lang="it-IT" sz="1800" b="1" baseline="0" dirty="0"/>
              <a:t>Accesso</a:t>
            </a:r>
            <a:endParaRPr lang="it-IT" sz="18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408162835067303E-2"/>
          <c:y val="0.17171296296296301"/>
          <c:w val="0.91795774524168405"/>
          <c:h val="0.502686977211959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'[DATI 20180104.xlsx]ACCESSO OSPEDALE'!$B$1</c:f>
              <c:strCache>
                <c:ptCount val="1"/>
                <c:pt idx="0">
                  <c:v>01-MEZZI DI SOCCORSO AVANZATO (MSA)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'[DATI 20180104.xlsx]ACCESSO OSPEDALE'!$A$2:$A$9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'[DATI 20180104.xlsx]ACCESSO OSPEDALE'!$B$2:$B$9</c:f>
              <c:numCache>
                <c:formatCode>_-* #,##0_-;\-* #,##0_-;_-* "-"??_-;_-@_-</c:formatCode>
                <c:ptCount val="8"/>
                <c:pt idx="0">
                  <c:v>325</c:v>
                </c:pt>
                <c:pt idx="1">
                  <c:v>614</c:v>
                </c:pt>
                <c:pt idx="2">
                  <c:v>899</c:v>
                </c:pt>
                <c:pt idx="3">
                  <c:v>1028</c:v>
                </c:pt>
                <c:pt idx="4">
                  <c:v>1154</c:v>
                </c:pt>
                <c:pt idx="5">
                  <c:v>1054</c:v>
                </c:pt>
                <c:pt idx="6">
                  <c:v>995</c:v>
                </c:pt>
                <c:pt idx="7">
                  <c:v>791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91-4EA0-9BB0-D8E12747DBA2}"/>
            </c:ext>
          </c:extLst>
        </c:ser>
        <c:ser>
          <c:idx val="1"/>
          <c:order val="1"/>
          <c:tx>
            <c:strRef>
              <c:f>'[DATI 20180104.xlsx]ACCESSO OSPEDALE'!$C$1</c:f>
              <c:strCache>
                <c:ptCount val="1"/>
                <c:pt idx="0">
                  <c:v>02-MEZZI DI SOCCORSO BASE (MSB)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'[DATI 20180104.xlsx]ACCESSO OSPEDALE'!$A$2:$A$9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'[DATI 20180104.xlsx]ACCESSO OSPEDALE'!$C$2:$C$9</c:f>
              <c:numCache>
                <c:formatCode>_-* #,##0_-;\-* #,##0_-;_-* "-"??_-;_-@_-</c:formatCode>
                <c:ptCount val="8"/>
                <c:pt idx="0">
                  <c:v>217</c:v>
                </c:pt>
                <c:pt idx="1">
                  <c:v>373</c:v>
                </c:pt>
                <c:pt idx="2">
                  <c:v>634</c:v>
                </c:pt>
                <c:pt idx="3">
                  <c:v>733</c:v>
                </c:pt>
                <c:pt idx="4">
                  <c:v>730</c:v>
                </c:pt>
                <c:pt idx="5">
                  <c:v>852</c:v>
                </c:pt>
                <c:pt idx="6">
                  <c:v>813</c:v>
                </c:pt>
                <c:pt idx="7">
                  <c:v>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91-4EA0-9BB0-D8E12747DBA2}"/>
            </c:ext>
          </c:extLst>
        </c:ser>
        <c:ser>
          <c:idx val="2"/>
          <c:order val="2"/>
          <c:tx>
            <c:strRef>
              <c:f>'[DATI 20180104.xlsx]ACCESSO OSPEDALE'!$D$1</c:f>
              <c:strCache>
                <c:ptCount val="1"/>
                <c:pt idx="0">
                  <c:v>03-MEZZI PROPRI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'[DATI 20180104.xlsx]ACCESSO OSPEDALE'!$A$2:$A$9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'[DATI 20180104.xlsx]ACCESSO OSPEDALE'!$D$2:$D$9</c:f>
              <c:numCache>
                <c:formatCode>_-* #,##0_-;\-* #,##0_-;_-* "-"??_-;_-@_-</c:formatCode>
                <c:ptCount val="8"/>
                <c:pt idx="0">
                  <c:v>383</c:v>
                </c:pt>
                <c:pt idx="1">
                  <c:v>1015</c:v>
                </c:pt>
                <c:pt idx="2">
                  <c:v>1271</c:v>
                </c:pt>
                <c:pt idx="3">
                  <c:v>1357</c:v>
                </c:pt>
                <c:pt idx="4">
                  <c:v>1565</c:v>
                </c:pt>
                <c:pt idx="5">
                  <c:v>1532</c:v>
                </c:pt>
                <c:pt idx="6">
                  <c:v>1546</c:v>
                </c:pt>
                <c:pt idx="7">
                  <c:v>1218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891-4EA0-9BB0-D8E12747DBA2}"/>
            </c:ext>
          </c:extLst>
        </c:ser>
        <c:ser>
          <c:idx val="3"/>
          <c:order val="3"/>
          <c:tx>
            <c:strRef>
              <c:f>'[DATI 20180104.xlsx]ACCESSO OSPEDALE'!$E$1</c:f>
              <c:strCache>
                <c:ptCount val="1"/>
                <c:pt idx="0">
                  <c:v>04-TRASFERITO DA ALTRE A.O.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'[DATI 20180104.xlsx]ACCESSO OSPEDALE'!$A$2:$A$9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'[DATI 20180104.xlsx]ACCESSO OSPEDALE'!$E$2:$E$9</c:f>
              <c:numCache>
                <c:formatCode>_-* #,##0_-;\-* #,##0_-;_-* "-"??_-;_-@_-</c:formatCode>
                <c:ptCount val="8"/>
                <c:pt idx="0">
                  <c:v>154</c:v>
                </c:pt>
                <c:pt idx="1">
                  <c:v>211</c:v>
                </c:pt>
                <c:pt idx="2">
                  <c:v>321</c:v>
                </c:pt>
                <c:pt idx="3">
                  <c:v>384</c:v>
                </c:pt>
                <c:pt idx="4">
                  <c:v>362</c:v>
                </c:pt>
                <c:pt idx="5">
                  <c:v>356</c:v>
                </c:pt>
                <c:pt idx="6">
                  <c:v>315</c:v>
                </c:pt>
                <c:pt idx="7">
                  <c:v>226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891-4EA0-9BB0-D8E12747DBA2}"/>
            </c:ext>
          </c:extLst>
        </c:ser>
        <c:ser>
          <c:idx val="4"/>
          <c:order val="4"/>
          <c:tx>
            <c:strRef>
              <c:f>'[DATI 20180104.xlsx]ACCESSO OSPEDALE'!$F$1</c:f>
              <c:strCache>
                <c:ptCount val="1"/>
                <c:pt idx="0">
                  <c:v>05-MEZZO DI SOCCORSO INTERMEDIO (MSI)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'[DATI 20180104.xlsx]ACCESSO OSPEDALE'!$A$2:$A$9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'[DATI 20180104.xlsx]ACCESSO OSPEDALE'!$F$2:$F$9</c:f>
              <c:numCache>
                <c:formatCode>_-* #,##0_-;\-* #,##0_-;_-* "-"??_-;_-@_-</c:formatCode>
                <c:ptCount val="8"/>
                <c:pt idx="0">
                  <c:v>5</c:v>
                </c:pt>
                <c:pt idx="1">
                  <c:v>35</c:v>
                </c:pt>
                <c:pt idx="2">
                  <c:v>51</c:v>
                </c:pt>
                <c:pt idx="3">
                  <c:v>91</c:v>
                </c:pt>
                <c:pt idx="4">
                  <c:v>97</c:v>
                </c:pt>
                <c:pt idx="5">
                  <c:v>131</c:v>
                </c:pt>
                <c:pt idx="6">
                  <c:v>130</c:v>
                </c:pt>
                <c:pt idx="7">
                  <c:v>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91-4EA0-9BB0-D8E12747DBA2}"/>
            </c:ext>
          </c:extLst>
        </c:ser>
        <c:ser>
          <c:idx val="5"/>
          <c:order val="5"/>
          <c:tx>
            <c:strRef>
              <c:f>'[DATI 20180104.xlsx]ACCESSO OSPEDALE'!$G$1</c:f>
              <c:strCache>
                <c:ptCount val="1"/>
                <c:pt idx="0">
                  <c:v>06-IMA INTRAOSPEDALIERO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'[DATI 20180104.xlsx]ACCESSO OSPEDALE'!$A$2:$A$9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'[DATI 20180104.xlsx]ACCESSO OSPEDALE'!$G$2:$G$9</c:f>
              <c:numCache>
                <c:formatCode>General</c:formatCode>
                <c:ptCount val="8"/>
                <c:pt idx="2" formatCode="_-* #,##0_-;\-* #,##0_-;_-* &quot;-&quot;??_-;_-@_-">
                  <c:v>49</c:v>
                </c:pt>
                <c:pt idx="3" formatCode="_-* #,##0_-;\-* #,##0_-;_-* &quot;-&quot;??_-;_-@_-">
                  <c:v>66</c:v>
                </c:pt>
                <c:pt idx="4" formatCode="_-* #,##0_-;\-* #,##0_-;_-* &quot;-&quot;??_-;_-@_-">
                  <c:v>120</c:v>
                </c:pt>
                <c:pt idx="5" formatCode="_-* #,##0_-;\-* #,##0_-;_-* &quot;-&quot;??_-;_-@_-">
                  <c:v>102</c:v>
                </c:pt>
                <c:pt idx="6" formatCode="_-* #,##0_-;\-* #,##0_-;_-* &quot;-&quot;??_-;_-@_-">
                  <c:v>98</c:v>
                </c:pt>
                <c:pt idx="7" formatCode="_-* #,##0_-;\-* #,##0_-;_-* &quot;-&quot;??_-;_-@_-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891-4EA0-9BB0-D8E12747DBA2}"/>
            </c:ext>
          </c:extLst>
        </c:ser>
        <c:ser>
          <c:idx val="6"/>
          <c:order val="6"/>
          <c:tx>
            <c:strRef>
              <c:f>'[DATI 20180104.xlsx]ACCESSO OSPEDALE'!$H$1</c:f>
              <c:strCache>
                <c:ptCount val="1"/>
                <c:pt idx="0">
                  <c:v>NULL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'[DATI 20180104.xlsx]ACCESSO OSPEDALE'!$A$2:$A$9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'[DATI 20180104.xlsx]ACCESSO OSPEDALE'!$H$2:$H$9</c:f>
              <c:numCache>
                <c:formatCode>_-* #,##0_-;\-* #,##0_-;_-* "-"??_-;_-@_-</c:formatCode>
                <c:ptCount val="8"/>
                <c:pt idx="0">
                  <c:v>23</c:v>
                </c:pt>
                <c:pt idx="1">
                  <c:v>55</c:v>
                </c:pt>
                <c:pt idx="2">
                  <c:v>16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891-4EA0-9BB0-D8E12747D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322964960"/>
        <c:axId val="-1322959520"/>
      </c:barChart>
      <c:catAx>
        <c:axId val="-132296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322959520"/>
        <c:crosses val="autoZero"/>
        <c:auto val="1"/>
        <c:lblAlgn val="ctr"/>
        <c:lblOffset val="100"/>
        <c:noMultiLvlLbl val="0"/>
      </c:catAx>
      <c:valAx>
        <c:axId val="-132295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32296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925486699824899E-2"/>
          <c:y val="0.80965292657615795"/>
          <c:w val="0.95069131437186505"/>
          <c:h val="0.16736132933616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 smtClean="0"/>
              <a:t>REGISTRO</a:t>
            </a:r>
            <a:r>
              <a:rPr lang="it-IT" sz="1600" b="1" baseline="0" dirty="0" smtClean="0"/>
              <a:t> STEMI LOMBARDIA: </a:t>
            </a:r>
            <a:r>
              <a:rPr lang="it-IT" sz="1600" b="1" dirty="0" smtClean="0"/>
              <a:t>Utilizzo</a:t>
            </a:r>
            <a:r>
              <a:rPr lang="it-IT" sz="1600" b="1" baseline="0" dirty="0" smtClean="0"/>
              <a:t> </a:t>
            </a:r>
            <a:r>
              <a:rPr lang="it-IT" sz="1600" b="1" baseline="0" dirty="0"/>
              <a:t>TELE-ECG</a:t>
            </a:r>
            <a:endParaRPr lang="it-IT" sz="16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'TELE-ECG'!$B$12</c:f>
              <c:strCache>
                <c:ptCount val="1"/>
                <c:pt idx="0">
                  <c:v>01-SI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'TELE-ECG'!$A$13:$A$20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'TELE-ECG'!$B$13:$B$20</c:f>
              <c:numCache>
                <c:formatCode>0.0%</c:formatCode>
                <c:ptCount val="8"/>
                <c:pt idx="0">
                  <c:v>0.219512195121951</c:v>
                </c:pt>
                <c:pt idx="1">
                  <c:v>0.23795049934867599</c:v>
                </c:pt>
                <c:pt idx="2">
                  <c:v>0.23</c:v>
                </c:pt>
                <c:pt idx="3">
                  <c:v>0.25</c:v>
                </c:pt>
                <c:pt idx="4">
                  <c:v>0.27</c:v>
                </c:pt>
                <c:pt idx="5">
                  <c:v>0.25</c:v>
                </c:pt>
                <c:pt idx="6">
                  <c:v>0.27</c:v>
                </c:pt>
                <c:pt idx="7">
                  <c:v>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33F-4E7E-A3E2-E8D0AC9C0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322952992"/>
        <c:axId val="-1322950272"/>
      </c:lineChart>
      <c:catAx>
        <c:axId val="-132295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322950272"/>
        <c:crosses val="autoZero"/>
        <c:auto val="1"/>
        <c:lblAlgn val="ctr"/>
        <c:lblOffset val="100"/>
        <c:noMultiLvlLbl val="0"/>
      </c:catAx>
      <c:valAx>
        <c:axId val="-1322950272"/>
        <c:scaling>
          <c:orientation val="minMax"/>
          <c:max val="0.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32295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it-IT" sz="2000" dirty="0" smtClean="0"/>
              <a:t>Volumi</a:t>
            </a:r>
            <a:r>
              <a:rPr lang="it-IT" sz="2000" baseline="0" dirty="0" smtClean="0"/>
              <a:t> di attività dei </a:t>
            </a:r>
            <a:r>
              <a:rPr lang="it-IT" sz="2000" baseline="0" dirty="0" err="1" smtClean="0"/>
              <a:t>Cath</a:t>
            </a:r>
            <a:r>
              <a:rPr lang="it-IT" sz="2000" baseline="0" dirty="0" smtClean="0"/>
              <a:t> Lab in Italia (PCI totali)</a:t>
            </a:r>
            <a:endParaRPr lang="it-IT" sz="20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Foglio1!$A$2:$A$3</c:f>
              <c:strCache>
                <c:ptCount val="2"/>
                <c:pt idx="0">
                  <c:v>&lt; 250 PCI tot</c:v>
                </c:pt>
                <c:pt idx="1">
                  <c:v>&lt;400 PCI tot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0.11</c:v>
                </c:pt>
                <c:pt idx="1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22956256"/>
        <c:axId val="-1322962240"/>
      </c:barChart>
      <c:catAx>
        <c:axId val="-132295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322962240"/>
        <c:crosses val="autoZero"/>
        <c:auto val="1"/>
        <c:lblAlgn val="ctr"/>
        <c:lblOffset val="100"/>
        <c:noMultiLvlLbl val="0"/>
      </c:catAx>
      <c:valAx>
        <c:axId val="-13229622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132295625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Volumi</a:t>
            </a:r>
            <a:r>
              <a:rPr lang="it-IT" baseline="0" dirty="0" smtClean="0"/>
              <a:t> di attività dei </a:t>
            </a:r>
            <a:r>
              <a:rPr lang="it-IT" baseline="0" dirty="0" err="1" smtClean="0"/>
              <a:t>Cath</a:t>
            </a:r>
            <a:r>
              <a:rPr lang="it-IT" baseline="0" dirty="0" smtClean="0"/>
              <a:t> Lab in Italia (PPCI)</a:t>
            </a:r>
            <a:endParaRPr lang="it-IT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&lt; 80 PPCI</c:v>
                </c:pt>
                <c:pt idx="1">
                  <c:v>&lt; 100 PPCI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0.24</c:v>
                </c:pt>
                <c:pt idx="1">
                  <c:v>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22952448"/>
        <c:axId val="-1322950816"/>
      </c:barChart>
      <c:catAx>
        <c:axId val="-1322952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322950816"/>
        <c:crosses val="autoZero"/>
        <c:auto val="1"/>
        <c:lblAlgn val="ctr"/>
        <c:lblOffset val="100"/>
        <c:noMultiLvlLbl val="0"/>
      </c:catAx>
      <c:valAx>
        <c:axId val="-13229508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132295244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Dati!$P$3:$P$9</c:f>
              <c:numCache>
                <c:formatCode>General</c:formatCode>
                <c:ptCount val="7"/>
                <c:pt idx="0">
                  <c:v>660</c:v>
                </c:pt>
                <c:pt idx="1">
                  <c:v>837</c:v>
                </c:pt>
                <c:pt idx="2">
                  <c:v>668</c:v>
                </c:pt>
                <c:pt idx="3">
                  <c:v>319</c:v>
                </c:pt>
                <c:pt idx="4">
                  <c:v>326</c:v>
                </c:pt>
                <c:pt idx="5">
                  <c:v>578</c:v>
                </c:pt>
                <c:pt idx="6">
                  <c:v>777</c:v>
                </c:pt>
              </c:numCache>
            </c:numRef>
          </c:val>
        </c:ser>
        <c:ser>
          <c:idx val="1"/>
          <c:order val="1"/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Dati!$Q$3:$Q$9</c:f>
              <c:numCache>
                <c:formatCode>General</c:formatCode>
                <c:ptCount val="7"/>
                <c:pt idx="0">
                  <c:v>198</c:v>
                </c:pt>
                <c:pt idx="1">
                  <c:v>113</c:v>
                </c:pt>
                <c:pt idx="2">
                  <c:v>7</c:v>
                </c:pt>
                <c:pt idx="3">
                  <c:v>127</c:v>
                </c:pt>
                <c:pt idx="4">
                  <c:v>170</c:v>
                </c:pt>
                <c:pt idx="5">
                  <c:v>124</c:v>
                </c:pt>
                <c:pt idx="6">
                  <c:v>256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22957344"/>
        <c:axId val="-1322956800"/>
      </c:barChart>
      <c:catAx>
        <c:axId val="-1322957344"/>
        <c:scaling>
          <c:orientation val="minMax"/>
        </c:scaling>
        <c:delete val="0"/>
        <c:axPos val="b"/>
        <c:majorTickMark val="out"/>
        <c:minorTickMark val="none"/>
        <c:tickLblPos val="nextTo"/>
        <c:crossAx val="-1322956800"/>
        <c:crosses val="autoZero"/>
        <c:auto val="1"/>
        <c:lblAlgn val="ctr"/>
        <c:lblOffset val="100"/>
        <c:noMultiLvlLbl val="0"/>
      </c:catAx>
      <c:valAx>
        <c:axId val="-1322956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322957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accent3"/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rgbClr val="008000"/>
              </a:solidFill>
              <a:ln>
                <a:solidFill>
                  <a:srgbClr val="9BBB59"/>
                </a:solidFill>
              </a:ln>
            </c:spPr>
          </c:dPt>
          <c:dPt>
            <c:idx val="22"/>
            <c:invertIfNegative val="0"/>
            <c:bubble3D val="0"/>
            <c:spPr>
              <a:solidFill>
                <a:srgbClr val="008000"/>
              </a:solidFill>
              <a:ln>
                <a:solidFill>
                  <a:srgbClr val="9BBB59"/>
                </a:solidFill>
              </a:ln>
            </c:spPr>
          </c:dPt>
          <c:dPt>
            <c:idx val="27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29"/>
            <c:invertIfNegative val="0"/>
            <c:bubble3D val="0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dPt>
          <c:dPt>
            <c:idx val="32"/>
            <c:invertIfNegative val="0"/>
            <c:bubble3D val="0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dPt>
          <c:dPt>
            <c:idx val="34"/>
            <c:invertIfNegative val="0"/>
            <c:bubble3D val="0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dPt>
          <c:dPt>
            <c:idx val="38"/>
            <c:invertIfNegative val="0"/>
            <c:bubble3D val="0"/>
            <c:spPr>
              <a:solidFill>
                <a:srgbClr val="008000"/>
              </a:solidFill>
              <a:ln>
                <a:solidFill>
                  <a:srgbClr val="9BBB59"/>
                </a:solidFill>
              </a:ln>
            </c:spPr>
          </c:dPt>
          <c:dPt>
            <c:idx val="43"/>
            <c:invertIfNegative val="0"/>
            <c:bubble3D val="0"/>
            <c:spPr>
              <a:solidFill>
                <a:srgbClr val="000000"/>
              </a:solidFill>
              <a:ln>
                <a:solidFill>
                  <a:srgbClr val="FF0000"/>
                </a:solidFill>
              </a:ln>
            </c:spPr>
          </c:dPt>
          <c:dPt>
            <c:idx val="44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4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47"/>
            <c:invertIfNegative val="0"/>
            <c:bubble3D val="0"/>
            <c:spPr>
              <a:solidFill>
                <a:srgbClr val="008000"/>
              </a:solidFill>
              <a:ln>
                <a:solidFill>
                  <a:srgbClr val="9BBB59"/>
                </a:solidFill>
              </a:ln>
            </c:spPr>
          </c:dPt>
          <c:dPt>
            <c:idx val="48"/>
            <c:invertIfNegative val="0"/>
            <c:bubble3D val="0"/>
            <c:spPr>
              <a:solidFill>
                <a:srgbClr val="000000"/>
              </a:solidFill>
              <a:ln>
                <a:solidFill>
                  <a:schemeClr val="tx1"/>
                </a:solidFill>
              </a:ln>
            </c:spPr>
          </c:dPt>
          <c:dPt>
            <c:idx val="49"/>
            <c:invertIfNegative val="0"/>
            <c:bubble3D val="0"/>
            <c:spPr>
              <a:solidFill>
                <a:schemeClr val="tx1"/>
              </a:solidFill>
              <a:ln>
                <a:solidFill>
                  <a:srgbClr val="000000"/>
                </a:solidFill>
              </a:ln>
            </c:spPr>
          </c:dPt>
          <c:dPt>
            <c:idx val="5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5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53"/>
            <c:invertIfNegative val="0"/>
            <c:bubble3D val="0"/>
            <c:spPr>
              <a:solidFill>
                <a:srgbClr val="008000"/>
              </a:solidFill>
              <a:ln>
                <a:solidFill>
                  <a:srgbClr val="9BBB59"/>
                </a:solidFill>
              </a:ln>
            </c:spPr>
          </c:dPt>
          <c:dPt>
            <c:idx val="55"/>
            <c:invertIfNegative val="0"/>
            <c:bubble3D val="0"/>
            <c:spPr>
              <a:solidFill>
                <a:srgbClr val="008000"/>
              </a:solidFill>
              <a:ln>
                <a:solidFill>
                  <a:srgbClr val="9BBB59"/>
                </a:solidFill>
              </a:ln>
            </c:spPr>
          </c:dPt>
          <c:val>
            <c:numRef>
              <c:f>LOMBARDIA!$BC$3:$BC$58</c:f>
              <c:numCache>
                <c:formatCode>General</c:formatCode>
                <c:ptCount val="56"/>
                <c:pt idx="0">
                  <c:v>22</c:v>
                </c:pt>
                <c:pt idx="1">
                  <c:v>19</c:v>
                </c:pt>
                <c:pt idx="2">
                  <c:v>21</c:v>
                </c:pt>
                <c:pt idx="3">
                  <c:v>20</c:v>
                </c:pt>
                <c:pt idx="4">
                  <c:v>25</c:v>
                </c:pt>
                <c:pt idx="5">
                  <c:v>21</c:v>
                </c:pt>
                <c:pt idx="6">
                  <c:v>7</c:v>
                </c:pt>
                <c:pt idx="7">
                  <c:v>24</c:v>
                </c:pt>
                <c:pt idx="8">
                  <c:v>22</c:v>
                </c:pt>
                <c:pt idx="9">
                  <c:v>18</c:v>
                </c:pt>
                <c:pt idx="10">
                  <c:v>27</c:v>
                </c:pt>
                <c:pt idx="11">
                  <c:v>27</c:v>
                </c:pt>
                <c:pt idx="12">
                  <c:v>9</c:v>
                </c:pt>
                <c:pt idx="13">
                  <c:v>32</c:v>
                </c:pt>
                <c:pt idx="14">
                  <c:v>8</c:v>
                </c:pt>
                <c:pt idx="15">
                  <c:v>25</c:v>
                </c:pt>
                <c:pt idx="16">
                  <c:v>22</c:v>
                </c:pt>
                <c:pt idx="17">
                  <c:v>24</c:v>
                </c:pt>
                <c:pt idx="18">
                  <c:v>25</c:v>
                </c:pt>
                <c:pt idx="19">
                  <c:v>22</c:v>
                </c:pt>
                <c:pt idx="20">
                  <c:v>31</c:v>
                </c:pt>
                <c:pt idx="21">
                  <c:v>27</c:v>
                </c:pt>
                <c:pt idx="22">
                  <c:v>33</c:v>
                </c:pt>
                <c:pt idx="23">
                  <c:v>23</c:v>
                </c:pt>
                <c:pt idx="24">
                  <c:v>28</c:v>
                </c:pt>
                <c:pt idx="25">
                  <c:v>25</c:v>
                </c:pt>
                <c:pt idx="26">
                  <c:v>22</c:v>
                </c:pt>
                <c:pt idx="27">
                  <c:v>17</c:v>
                </c:pt>
                <c:pt idx="28">
                  <c:v>26</c:v>
                </c:pt>
                <c:pt idx="29">
                  <c:v>9</c:v>
                </c:pt>
                <c:pt idx="30">
                  <c:v>0</c:v>
                </c:pt>
                <c:pt idx="31">
                  <c:v>22</c:v>
                </c:pt>
                <c:pt idx="32">
                  <c:v>8</c:v>
                </c:pt>
                <c:pt idx="33">
                  <c:v>21</c:v>
                </c:pt>
                <c:pt idx="34">
                  <c:v>9</c:v>
                </c:pt>
                <c:pt idx="35">
                  <c:v>27</c:v>
                </c:pt>
                <c:pt idx="36">
                  <c:v>22</c:v>
                </c:pt>
                <c:pt idx="37">
                  <c:v>20</c:v>
                </c:pt>
                <c:pt idx="38">
                  <c:v>37</c:v>
                </c:pt>
                <c:pt idx="39">
                  <c:v>28</c:v>
                </c:pt>
                <c:pt idx="40">
                  <c:v>30</c:v>
                </c:pt>
                <c:pt idx="41">
                  <c:v>25</c:v>
                </c:pt>
                <c:pt idx="42">
                  <c:v>26</c:v>
                </c:pt>
                <c:pt idx="43">
                  <c:v>10</c:v>
                </c:pt>
                <c:pt idx="44">
                  <c:v>12</c:v>
                </c:pt>
                <c:pt idx="45">
                  <c:v>14</c:v>
                </c:pt>
                <c:pt idx="46">
                  <c:v>29</c:v>
                </c:pt>
                <c:pt idx="47">
                  <c:v>35</c:v>
                </c:pt>
                <c:pt idx="48">
                  <c:v>8</c:v>
                </c:pt>
                <c:pt idx="49">
                  <c:v>4</c:v>
                </c:pt>
                <c:pt idx="50">
                  <c:v>15</c:v>
                </c:pt>
                <c:pt idx="51">
                  <c:v>27</c:v>
                </c:pt>
                <c:pt idx="52">
                  <c:v>17</c:v>
                </c:pt>
                <c:pt idx="53">
                  <c:v>43</c:v>
                </c:pt>
                <c:pt idx="54">
                  <c:v>26</c:v>
                </c:pt>
                <c:pt idx="55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22955712"/>
        <c:axId val="-1322961152"/>
      </c:barChart>
      <c:catAx>
        <c:axId val="-1322955712"/>
        <c:scaling>
          <c:orientation val="minMax"/>
        </c:scaling>
        <c:delete val="0"/>
        <c:axPos val="b"/>
        <c:majorTickMark val="out"/>
        <c:minorTickMark val="none"/>
        <c:tickLblPos val="nextTo"/>
        <c:crossAx val="-1322961152"/>
        <c:crosses val="autoZero"/>
        <c:auto val="1"/>
        <c:lblAlgn val="ctr"/>
        <c:lblOffset val="100"/>
        <c:noMultiLvlLbl val="0"/>
      </c:catAx>
      <c:valAx>
        <c:axId val="-132296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322955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SHOCK!$F$3</c:f>
              <c:strCache>
                <c:ptCount val="1"/>
                <c:pt idx="0">
                  <c:v>01-SI</c:v>
                </c:pt>
              </c:strCache>
            </c:strRef>
          </c:tx>
          <c:invertIfNegative val="0"/>
          <c:val>
            <c:numRef>
              <c:f>SHOCK!$G$3:$N$3</c:f>
              <c:numCache>
                <c:formatCode>_-* #,##0_-;\-* #,##0_-;_-* "-"??_-;_-@_-</c:formatCode>
                <c:ptCount val="8"/>
                <c:pt idx="0">
                  <c:v>43</c:v>
                </c:pt>
                <c:pt idx="1">
                  <c:v>86</c:v>
                </c:pt>
                <c:pt idx="2">
                  <c:v>140</c:v>
                </c:pt>
                <c:pt idx="3">
                  <c:v>187</c:v>
                </c:pt>
                <c:pt idx="4">
                  <c:v>206</c:v>
                </c:pt>
                <c:pt idx="5">
                  <c:v>180</c:v>
                </c:pt>
                <c:pt idx="6">
                  <c:v>177</c:v>
                </c:pt>
                <c:pt idx="7">
                  <c:v>122</c:v>
                </c:pt>
              </c:numCache>
            </c:numRef>
          </c:val>
        </c:ser>
        <c:ser>
          <c:idx val="2"/>
          <c:order val="1"/>
          <c:tx>
            <c:strRef>
              <c:f>SHOCK!$F$5</c:f>
              <c:strCache>
                <c:ptCount val="1"/>
                <c:pt idx="0">
                  <c:v>03-NON SO</c:v>
                </c:pt>
              </c:strCache>
            </c:strRef>
          </c:tx>
          <c:invertIfNegative val="0"/>
          <c:val>
            <c:numRef>
              <c:f>SHOCK!$G$5:$N$5</c:f>
              <c:numCache>
                <c:formatCode>_-* #,##0_-;\-* #,##0_-;_-* "-"??_-;_-@_-</c:formatCode>
                <c:ptCount val="8"/>
                <c:pt idx="1">
                  <c:v>3</c:v>
                </c:pt>
                <c:pt idx="4">
                  <c:v>1</c:v>
                </c:pt>
                <c:pt idx="5">
                  <c:v>4</c:v>
                </c:pt>
                <c:pt idx="7">
                  <c:v>1</c:v>
                </c:pt>
              </c:numCache>
            </c:numRef>
          </c:val>
        </c:ser>
        <c:ser>
          <c:idx val="3"/>
          <c:order val="2"/>
          <c:tx>
            <c:strRef>
              <c:f>SHOCK!$F$6</c:f>
              <c:strCache>
                <c:ptCount val="1"/>
                <c:pt idx="0">
                  <c:v>Totale complessivo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val>
            <c:numRef>
              <c:f>SHOCK!$G$6:$N$6</c:f>
              <c:numCache>
                <c:formatCode>_-* #,##0_-;\-* #,##0_-;_-* "-"??_-;_-@_-</c:formatCode>
                <c:ptCount val="8"/>
                <c:pt idx="0">
                  <c:v>80</c:v>
                </c:pt>
                <c:pt idx="1">
                  <c:v>193</c:v>
                </c:pt>
                <c:pt idx="2">
                  <c:v>282</c:v>
                </c:pt>
                <c:pt idx="3">
                  <c:v>345</c:v>
                </c:pt>
                <c:pt idx="4">
                  <c:v>408</c:v>
                </c:pt>
                <c:pt idx="5">
                  <c:v>400</c:v>
                </c:pt>
                <c:pt idx="6">
                  <c:v>360</c:v>
                </c:pt>
                <c:pt idx="7">
                  <c:v>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22955168"/>
        <c:axId val="-1322949728"/>
      </c:barChart>
      <c:catAx>
        <c:axId val="-1322955168"/>
        <c:scaling>
          <c:orientation val="minMax"/>
        </c:scaling>
        <c:delete val="1"/>
        <c:axPos val="b"/>
        <c:majorTickMark val="out"/>
        <c:minorTickMark val="none"/>
        <c:tickLblPos val="nextTo"/>
        <c:crossAx val="-1322949728"/>
        <c:crosses val="autoZero"/>
        <c:auto val="1"/>
        <c:lblAlgn val="ctr"/>
        <c:lblOffset val="100"/>
        <c:noMultiLvlLbl val="0"/>
      </c:catAx>
      <c:valAx>
        <c:axId val="-1322949728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-1322955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20B5D-A351-1048-8678-19A45560BD63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28959-9ED4-CC44-957E-8B7EA6F26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62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8959-9ED4-CC44-957E-8B7EA6F2693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48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Ragionevoli certezze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8959-9ED4-CC44-957E-8B7EA6F2693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982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Gap del 40%</a:t>
            </a:r>
            <a:r>
              <a:rPr lang="it-IT" baseline="0" dirty="0" smtClean="0"/>
              <a:t> tra tele-</a:t>
            </a:r>
            <a:r>
              <a:rPr lang="it-IT" baseline="0" dirty="0" err="1" smtClean="0"/>
              <a:t>ecg</a:t>
            </a:r>
            <a:r>
              <a:rPr lang="it-IT" baseline="0" dirty="0" smtClean="0"/>
              <a:t> e pz trasportati con mezzi soccorso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8959-9ED4-CC44-957E-8B7EA6F2693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339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4AA72-E380-2046-8195-4821D753773C}" type="slidenum">
              <a:rPr lang="it-IT"/>
              <a:pPr/>
              <a:t>30</a:t>
            </a:fld>
            <a:endParaRPr lang="it-IT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/>
              <a:t>Sia soprattutto con il prasugrel con un rischio di sanguinamento maggiore che è circa 8 volte superiore a quello del clopidogrel.</a:t>
            </a:r>
          </a:p>
          <a:p>
            <a:pPr eaLnBrk="1" hangingPunct="1"/>
            <a:r>
              <a:rPr lang="it-IT"/>
              <a:t>Interessante notare che circa 1/3 dei pazienti con STEMI veniva somministratto il farmaco upstream e che la necessità di CABG nello STEMI non era poi trascurabile ( è stata del 3.8%)</a:t>
            </a:r>
          </a:p>
        </p:txBody>
      </p:sp>
    </p:spTree>
    <p:extLst>
      <p:ext uri="{BB962C8B-B14F-4D97-AF65-F5344CB8AC3E}">
        <p14:creationId xmlns:p14="http://schemas.microsoft.com/office/powerpoint/2010/main" val="58819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6F91-5EF8-4697-A3C4-2017A234546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0156-4C74-41EB-84D8-E705D1B719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08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6F91-5EF8-4697-A3C4-2017A234546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0156-4C74-41EB-84D8-E705D1B719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19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6F91-5EF8-4697-A3C4-2017A234546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0156-4C74-41EB-84D8-E705D1B719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88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6F91-5EF8-4697-A3C4-2017A234546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0156-4C74-41EB-84D8-E705D1B719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63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6F91-5EF8-4697-A3C4-2017A234546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0156-4C74-41EB-84D8-E705D1B719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9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6F91-5EF8-4697-A3C4-2017A234546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0156-4C74-41EB-84D8-E705D1B719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95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6F91-5EF8-4697-A3C4-2017A234546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0156-4C74-41EB-84D8-E705D1B719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75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6F91-5EF8-4697-A3C4-2017A234546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0156-4C74-41EB-84D8-E705D1B719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17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6F91-5EF8-4697-A3C4-2017A234546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0156-4C74-41EB-84D8-E705D1B719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48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6F91-5EF8-4697-A3C4-2017A234546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0156-4C74-41EB-84D8-E705D1B719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83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6F91-5EF8-4697-A3C4-2017A234546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0156-4C74-41EB-84D8-E705D1B719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84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6F91-5EF8-4697-A3C4-2017A234546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70156-4C74-41EB-84D8-E705D1B719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31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41277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/>
              <a:t>STEMI e PCI: certezze e </a:t>
            </a:r>
            <a:r>
              <a:rPr lang="it-IT" sz="3600" b="1" dirty="0" smtClean="0"/>
              <a:t>problematiche </a:t>
            </a:r>
          </a:p>
          <a:p>
            <a:pPr algn="ctr"/>
            <a:r>
              <a:rPr lang="it-IT" sz="3600" b="1" smtClean="0"/>
              <a:t>ancora aperte</a:t>
            </a:r>
            <a:endParaRPr lang="it-IT" sz="3600" b="1" dirty="0"/>
          </a:p>
        </p:txBody>
      </p:sp>
      <p:sp>
        <p:nvSpPr>
          <p:cNvPr id="5" name="Rettangolo 4"/>
          <p:cNvSpPr/>
          <p:nvPr/>
        </p:nvSpPr>
        <p:spPr>
          <a:xfrm>
            <a:off x="0" y="1268760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-36512" y="2780928"/>
            <a:ext cx="9180512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95536" y="3356992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Corrado Lettieri</a:t>
            </a:r>
          </a:p>
          <a:p>
            <a:pPr algn="ctr"/>
            <a:r>
              <a:rPr lang="it-IT" sz="2800" dirty="0" smtClean="0"/>
              <a:t>Direttore</a:t>
            </a:r>
            <a:r>
              <a:rPr lang="it-IT" sz="2800" dirty="0"/>
              <a:t> </a:t>
            </a:r>
            <a:r>
              <a:rPr lang="it-IT" sz="2800" dirty="0" smtClean="0"/>
              <a:t>S.C. di Cardiologia </a:t>
            </a:r>
            <a:endParaRPr lang="it-IT" sz="2800" dirty="0"/>
          </a:p>
        </p:txBody>
      </p:sp>
      <p:pic>
        <p:nvPicPr>
          <p:cNvPr id="8" name="Immagine 2" descr="Schermata 2016-03-07 alle 22.33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t="2444" r="54443" b="79778"/>
          <a:stretch>
            <a:fillRect/>
          </a:stretch>
        </p:blipFill>
        <p:spPr bwMode="auto">
          <a:xfrm>
            <a:off x="1691680" y="4581128"/>
            <a:ext cx="6000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95536" y="18864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“INCONTRI PITAGORICI </a:t>
            </a:r>
            <a:r>
              <a:rPr lang="it-IT" sz="2800" dirty="0" smtClean="0"/>
              <a:t>DI CARDIOLOGIA 2018”</a:t>
            </a:r>
          </a:p>
          <a:p>
            <a:pPr algn="ctr"/>
            <a:r>
              <a:rPr lang="it-IT" sz="2800" dirty="0" smtClean="0"/>
              <a:t>Crotone, 12-13 </a:t>
            </a:r>
            <a:r>
              <a:rPr lang="it-IT" sz="2800" dirty="0" err="1" smtClean="0"/>
              <a:t>ottobbre</a:t>
            </a:r>
            <a:r>
              <a:rPr lang="it-IT" sz="2800" dirty="0" smtClean="0"/>
              <a:t> 2018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002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23528" y="1052736"/>
            <a:ext cx="842493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 </a:t>
            </a:r>
            <a:r>
              <a:rPr lang="en-US" sz="2400" b="1" dirty="0" smtClean="0"/>
              <a:t>Volume and outcomes relationship for primary PCI in </a:t>
            </a:r>
            <a:r>
              <a:rPr lang="en-US" sz="2400" b="1" dirty="0" err="1" smtClean="0"/>
              <a:t>acutue</a:t>
            </a:r>
            <a:r>
              <a:rPr lang="en-US" sz="2400" b="1" dirty="0" smtClean="0"/>
              <a:t> MI:</a:t>
            </a:r>
          </a:p>
          <a:p>
            <a:pPr algn="ctr"/>
            <a:r>
              <a:rPr lang="en-US" sz="2400" dirty="0" smtClean="0"/>
              <a:t>Meta-analysis of studies investigating the effect of volume on in-hospital mortality after PCI </a:t>
            </a:r>
            <a:r>
              <a:rPr lang="en-US" dirty="0" smtClean="0"/>
              <a:t> </a:t>
            </a:r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7" name="Rettangolo 6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235140" y="260648"/>
            <a:ext cx="6548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Problemi ancora aperti: Volumi di attività </a:t>
            </a:r>
            <a:endParaRPr lang="it-IT" sz="28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5945" r="15645" b="15383"/>
          <a:stretch/>
        </p:blipFill>
        <p:spPr>
          <a:xfrm>
            <a:off x="1245884" y="2348880"/>
            <a:ext cx="6854508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4932040" y="6309320"/>
            <a:ext cx="3936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Post et al. </a:t>
            </a:r>
            <a:r>
              <a:rPr lang="en-US" dirty="0" err="1" smtClean="0"/>
              <a:t>Eur</a:t>
            </a:r>
            <a:r>
              <a:rPr lang="en-US" dirty="0" smtClean="0"/>
              <a:t> </a:t>
            </a:r>
            <a:r>
              <a:rPr lang="en-US" dirty="0"/>
              <a:t>Heart J 2010;31:1985–92.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02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1520" y="105273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 </a:t>
            </a:r>
            <a:r>
              <a:rPr lang="en-US" sz="2400" dirty="0" err="1" smtClean="0"/>
              <a:t>Volumi</a:t>
            </a:r>
            <a:r>
              <a:rPr lang="en-US" sz="2400" dirty="0" smtClean="0"/>
              <a:t> di </a:t>
            </a:r>
            <a:r>
              <a:rPr lang="en-US" sz="2400" dirty="0" err="1" smtClean="0"/>
              <a:t>attività</a:t>
            </a:r>
            <a:endParaRPr lang="en-US" sz="2400" dirty="0" smtClean="0"/>
          </a:p>
          <a:p>
            <a:pPr algn="ctr"/>
            <a:r>
              <a:rPr lang="en-US" sz="2400" dirty="0" smtClean="0"/>
              <a:t> (</a:t>
            </a:r>
            <a:r>
              <a:rPr lang="it-IT" sz="2400" dirty="0" err="1"/>
              <a:t>British</a:t>
            </a:r>
            <a:r>
              <a:rPr lang="it-IT" sz="2400" dirty="0"/>
              <a:t> </a:t>
            </a:r>
            <a:r>
              <a:rPr lang="it-IT" sz="2400" dirty="0" err="1" smtClean="0"/>
              <a:t>Cardiovascular</a:t>
            </a:r>
            <a:r>
              <a:rPr lang="it-IT" sz="2400" dirty="0"/>
              <a:t> </a:t>
            </a:r>
            <a:r>
              <a:rPr lang="it-IT" sz="2400" dirty="0" err="1" smtClean="0"/>
              <a:t>Intervention</a:t>
            </a:r>
            <a:r>
              <a:rPr lang="it-IT" sz="2400" dirty="0" smtClean="0"/>
              <a:t> </a:t>
            </a:r>
            <a:r>
              <a:rPr lang="it-IT" sz="2400" dirty="0"/>
              <a:t>S</a:t>
            </a:r>
            <a:r>
              <a:rPr lang="it-IT" sz="2400" dirty="0" smtClean="0"/>
              <a:t>ociety)</a:t>
            </a:r>
            <a:r>
              <a:rPr lang="en-US" sz="2400" dirty="0" smtClean="0"/>
              <a:t> </a:t>
            </a:r>
            <a:r>
              <a:rPr lang="en-US" dirty="0" smtClean="0"/>
              <a:t> </a:t>
            </a:r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7" name="Rettangolo 6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963819" y="260648"/>
            <a:ext cx="7091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Problemi ancora aperti: Volumi di attività (UK) </a:t>
            </a:r>
            <a:endParaRPr lang="it-IT" sz="28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276872"/>
            <a:ext cx="7460029" cy="36004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169444" y="6309320"/>
            <a:ext cx="3867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Banning AP, et al. </a:t>
            </a:r>
            <a:r>
              <a:rPr lang="nb-NO" dirty="0" err="1"/>
              <a:t>Heart</a:t>
            </a:r>
            <a:r>
              <a:rPr lang="nb-NO" dirty="0"/>
              <a:t> 2015;101:1–13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475656" y="3501008"/>
            <a:ext cx="4752528" cy="360040"/>
          </a:xfrm>
          <a:prstGeom prst="rect">
            <a:avLst/>
          </a:prstGeom>
          <a:solidFill>
            <a:srgbClr val="FF6600">
              <a:alpha val="3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547664" y="4797152"/>
            <a:ext cx="6120680" cy="576064"/>
          </a:xfrm>
          <a:prstGeom prst="rect">
            <a:avLst/>
          </a:prstGeom>
          <a:solidFill>
            <a:srgbClr val="FF6600">
              <a:alpha val="3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3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07504" y="1455167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 </a:t>
            </a:r>
            <a:r>
              <a:rPr lang="en-US" sz="2400" b="1" dirty="0" err="1" smtClean="0"/>
              <a:t>Volumi</a:t>
            </a:r>
            <a:r>
              <a:rPr lang="en-US" sz="2400" b="1" dirty="0" smtClean="0"/>
              <a:t> di </a:t>
            </a:r>
            <a:r>
              <a:rPr lang="en-US" sz="2400" b="1" dirty="0" err="1" smtClean="0"/>
              <a:t>attività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Decreto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Ministeriale</a:t>
            </a:r>
            <a:r>
              <a:rPr lang="en-US" sz="2400" b="1" dirty="0" smtClean="0"/>
              <a:t> n° 70, 2 </a:t>
            </a:r>
            <a:r>
              <a:rPr lang="en-US" sz="2400" b="1" dirty="0" err="1" smtClean="0"/>
              <a:t>aprile</a:t>
            </a:r>
            <a:r>
              <a:rPr lang="en-US" sz="2400" b="1" dirty="0" smtClean="0"/>
              <a:t> 2015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 smtClean="0"/>
              <a:t>Regolamento</a:t>
            </a:r>
            <a:r>
              <a:rPr lang="en-US" sz="2400" dirty="0" smtClean="0"/>
              <a:t> </a:t>
            </a:r>
            <a:r>
              <a:rPr lang="en-US" sz="2400" dirty="0" err="1" smtClean="0"/>
              <a:t>recante</a:t>
            </a:r>
            <a:r>
              <a:rPr lang="en-US" sz="2400" dirty="0" smtClean="0"/>
              <a:t> </a:t>
            </a:r>
            <a:r>
              <a:rPr lang="en-US" sz="2400" dirty="0" err="1" smtClean="0"/>
              <a:t>definizione</a:t>
            </a:r>
            <a:r>
              <a:rPr lang="en-US" sz="2400" dirty="0" smtClean="0"/>
              <a:t> </a:t>
            </a:r>
            <a:r>
              <a:rPr lang="en-US" sz="2400" dirty="0" err="1" smtClean="0"/>
              <a:t>degli</a:t>
            </a:r>
            <a:r>
              <a:rPr lang="en-US" sz="2400" dirty="0" smtClean="0"/>
              <a:t> standard </a:t>
            </a:r>
            <a:r>
              <a:rPr lang="en-US" sz="2400" dirty="0" err="1" smtClean="0"/>
              <a:t>qualitativi</a:t>
            </a:r>
            <a:r>
              <a:rPr lang="en-US" sz="2400" dirty="0" smtClean="0"/>
              <a:t>, </a:t>
            </a:r>
            <a:r>
              <a:rPr lang="en-US" sz="2400" dirty="0" err="1" smtClean="0"/>
              <a:t>strutturali</a:t>
            </a:r>
            <a:r>
              <a:rPr lang="en-US" sz="2400" dirty="0" smtClean="0"/>
              <a:t>, </a:t>
            </a:r>
            <a:r>
              <a:rPr lang="en-US" sz="2400" dirty="0" err="1" smtClean="0"/>
              <a:t>tecnologici</a:t>
            </a:r>
            <a:r>
              <a:rPr lang="en-US" sz="2400" dirty="0" smtClean="0"/>
              <a:t> e </a:t>
            </a:r>
            <a:r>
              <a:rPr lang="en-US" sz="2400" dirty="0" err="1" smtClean="0"/>
              <a:t>quantitativi</a:t>
            </a:r>
            <a:r>
              <a:rPr lang="en-US" sz="2400" dirty="0" smtClean="0"/>
              <a:t> </a:t>
            </a:r>
            <a:r>
              <a:rPr lang="en-US" sz="2400" dirty="0" err="1" smtClean="0"/>
              <a:t>relativi</a:t>
            </a:r>
            <a:r>
              <a:rPr lang="en-US" sz="2400" dirty="0" smtClean="0"/>
              <a:t> </a:t>
            </a:r>
            <a:r>
              <a:rPr lang="en-US" sz="2400" dirty="0" err="1" smtClean="0"/>
              <a:t>all’assistenza</a:t>
            </a:r>
            <a:r>
              <a:rPr lang="en-US" sz="2400" dirty="0" smtClean="0"/>
              <a:t> </a:t>
            </a:r>
            <a:r>
              <a:rPr lang="en-US" sz="2400" dirty="0" err="1" smtClean="0"/>
              <a:t>ospedaliera</a:t>
            </a:r>
            <a:r>
              <a:rPr lang="en-US" sz="2400" dirty="0" smtClean="0"/>
              <a:t> </a:t>
            </a:r>
            <a:r>
              <a:rPr lang="en-US" dirty="0" smtClean="0"/>
              <a:t> </a:t>
            </a:r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7" name="Rettangolo 6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803658" y="260648"/>
            <a:ext cx="7411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Problemi ancora aperti: Volumi di attività (Italia) </a:t>
            </a:r>
            <a:endParaRPr lang="it-IT" sz="28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47137" t="-6347"/>
          <a:stretch/>
        </p:blipFill>
        <p:spPr>
          <a:xfrm>
            <a:off x="251520" y="3861048"/>
            <a:ext cx="8217442" cy="107073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39552" y="3861048"/>
            <a:ext cx="7920880" cy="1152128"/>
          </a:xfrm>
          <a:prstGeom prst="rect">
            <a:avLst/>
          </a:prstGeom>
          <a:solidFill>
            <a:schemeClr val="accent3">
              <a:alpha val="3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123728" y="5733256"/>
            <a:ext cx="4680520" cy="646331"/>
          </a:xfrm>
          <a:prstGeom prst="rect">
            <a:avLst/>
          </a:prstGeom>
          <a:solidFill>
            <a:srgbClr val="EEECE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 &gt; </a:t>
            </a:r>
            <a:r>
              <a:rPr lang="en-US" sz="3600" dirty="0"/>
              <a:t>80 PPCI anno </a:t>
            </a:r>
            <a:r>
              <a:rPr lang="en-US" sz="3600" dirty="0" smtClean="0"/>
              <a:t> </a:t>
            </a:r>
            <a:endParaRPr lang="en-US" sz="3600" dirty="0"/>
          </a:p>
        </p:txBody>
      </p:sp>
      <p:sp>
        <p:nvSpPr>
          <p:cNvPr id="2" name="Rettangolo 1"/>
          <p:cNvSpPr/>
          <p:nvPr/>
        </p:nvSpPr>
        <p:spPr>
          <a:xfrm>
            <a:off x="1907704" y="3284984"/>
            <a:ext cx="5255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Angioplastica</a:t>
            </a:r>
            <a:r>
              <a:rPr lang="en-US" b="1" dirty="0" smtClean="0"/>
              <a:t> </a:t>
            </a:r>
            <a:r>
              <a:rPr lang="en-US" b="1" dirty="0" err="1" smtClean="0"/>
              <a:t>coronarica</a:t>
            </a:r>
            <a:r>
              <a:rPr lang="en-US" b="1" dirty="0" smtClean="0"/>
              <a:t> </a:t>
            </a:r>
            <a:r>
              <a:rPr lang="en-US" b="1" dirty="0" err="1" smtClean="0"/>
              <a:t>percutanea</a:t>
            </a:r>
            <a:r>
              <a:rPr lang="en-US" b="1" dirty="0" smtClean="0"/>
              <a:t>: </a:t>
            </a:r>
            <a:r>
              <a:rPr lang="en-US" b="1" dirty="0" err="1" smtClean="0"/>
              <a:t>Volumi</a:t>
            </a:r>
            <a:r>
              <a:rPr lang="en-US" b="1" dirty="0" smtClean="0"/>
              <a:t> </a:t>
            </a:r>
            <a:r>
              <a:rPr lang="en-US" b="1" dirty="0" err="1" smtClean="0"/>
              <a:t>minimi</a:t>
            </a:r>
            <a:r>
              <a:rPr lang="en-US" b="1" dirty="0" smtClean="0"/>
              <a:t>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02716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411760" y="260648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PCI in ITALIA: </a:t>
            </a:r>
            <a:r>
              <a:rPr lang="fr-FR" sz="2400" b="1" dirty="0" err="1" smtClean="0"/>
              <a:t>dati</a:t>
            </a:r>
            <a:r>
              <a:rPr lang="fr-FR" sz="2400" b="1" dirty="0" smtClean="0"/>
              <a:t> GISE 2017 </a:t>
            </a:r>
            <a:endParaRPr lang="it-IT" sz="2400" b="1" dirty="0"/>
          </a:p>
        </p:txBody>
      </p:sp>
      <p:sp>
        <p:nvSpPr>
          <p:cNvPr id="7" name="Rettangolo 6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 rot="16200000">
            <a:off x="382315" y="3802262"/>
            <a:ext cx="971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% </a:t>
            </a:r>
            <a:r>
              <a:rPr lang="nb-NO" dirty="0" err="1" smtClean="0"/>
              <a:t>Centri</a:t>
            </a:r>
            <a:endParaRPr lang="it-IT" dirty="0"/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767055149"/>
              </p:ext>
            </p:extLst>
          </p:nvPr>
        </p:nvGraphicFramePr>
        <p:xfrm>
          <a:off x="1115616" y="1484784"/>
          <a:ext cx="66967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08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411760" y="260648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PPCI in ITALIA: </a:t>
            </a:r>
            <a:r>
              <a:rPr lang="fr-FR" sz="2400" b="1" dirty="0" err="1" smtClean="0"/>
              <a:t>dati</a:t>
            </a:r>
            <a:r>
              <a:rPr lang="fr-FR" sz="2400" b="1" dirty="0" smtClean="0"/>
              <a:t> GISE 2017 </a:t>
            </a:r>
            <a:endParaRPr lang="it-IT" sz="2400" b="1" dirty="0"/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601661616"/>
              </p:ext>
            </p:extLst>
          </p:nvPr>
        </p:nvGraphicFramePr>
        <p:xfrm>
          <a:off x="1115616" y="1484784"/>
          <a:ext cx="66967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tangolo 6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 rot="16200000">
            <a:off x="382315" y="3802262"/>
            <a:ext cx="971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% </a:t>
            </a:r>
            <a:r>
              <a:rPr lang="nb-NO" dirty="0" err="1" smtClean="0"/>
              <a:t>Centri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15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27584" y="6843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/>
              <a:t>Calabria</a:t>
            </a:r>
            <a:r>
              <a:rPr lang="fr-FR" sz="2400" b="1" dirty="0" smtClean="0"/>
              <a:t>: </a:t>
            </a:r>
            <a:r>
              <a:rPr lang="fr-FR" sz="2400" b="1" dirty="0" err="1" smtClean="0"/>
              <a:t>volumi</a:t>
            </a:r>
            <a:r>
              <a:rPr lang="fr-FR" sz="2400" b="1" dirty="0" smtClean="0"/>
              <a:t> di </a:t>
            </a:r>
            <a:r>
              <a:rPr lang="fr-FR" sz="2400" b="1" dirty="0" err="1" smtClean="0"/>
              <a:t>attività</a:t>
            </a:r>
            <a:r>
              <a:rPr lang="fr-FR" sz="2400" b="1" dirty="0" smtClean="0"/>
              <a:t> e </a:t>
            </a:r>
            <a:r>
              <a:rPr lang="fr-FR" sz="2400" b="1" dirty="0" err="1" smtClean="0"/>
              <a:t>Percentuale</a:t>
            </a:r>
            <a:r>
              <a:rPr lang="fr-FR" sz="2400" b="1" dirty="0" smtClean="0"/>
              <a:t> </a:t>
            </a:r>
            <a:r>
              <a:rPr lang="fr-FR" sz="2400" b="1" dirty="0"/>
              <a:t>PPCI/PCI </a:t>
            </a:r>
            <a:r>
              <a:rPr lang="fr-FR" sz="2400" b="1" dirty="0" err="1" smtClean="0"/>
              <a:t>totali</a:t>
            </a:r>
            <a:endParaRPr lang="fr-FR" sz="2400" b="1" dirty="0"/>
          </a:p>
          <a:p>
            <a:pPr algn="ctr"/>
            <a:r>
              <a:rPr lang="fr-FR" sz="2400" b="1" dirty="0" err="1" smtClean="0"/>
              <a:t>dati</a:t>
            </a:r>
            <a:r>
              <a:rPr lang="fr-FR" sz="2400" b="1" dirty="0" smtClean="0"/>
              <a:t> GISE 2017 </a:t>
            </a:r>
            <a:endParaRPr lang="it-IT" sz="2400" b="1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731685"/>
              </p:ext>
            </p:extLst>
          </p:nvPr>
        </p:nvGraphicFramePr>
        <p:xfrm>
          <a:off x="755576" y="1412776"/>
          <a:ext cx="69847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uppo 2"/>
          <p:cNvGrpSpPr/>
          <p:nvPr/>
        </p:nvGrpSpPr>
        <p:grpSpPr>
          <a:xfrm>
            <a:off x="1187624" y="1124744"/>
            <a:ext cx="6355029" cy="3248744"/>
            <a:chOff x="1187624" y="1124744"/>
            <a:chExt cx="6355029" cy="3248744"/>
          </a:xfrm>
        </p:grpSpPr>
        <p:sp>
          <p:nvSpPr>
            <p:cNvPr id="2" name="CasellaDiTesto 1"/>
            <p:cNvSpPr txBox="1"/>
            <p:nvPr/>
          </p:nvSpPr>
          <p:spPr>
            <a:xfrm>
              <a:off x="1187624" y="2060848"/>
              <a:ext cx="8104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8000"/>
                  </a:solidFill>
                </a:rPr>
                <a:t>30%</a:t>
              </a:r>
              <a:endParaRPr lang="it-IT" sz="2800" b="1" dirty="0">
                <a:solidFill>
                  <a:srgbClr val="008000"/>
                </a:solidFill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2105403" y="1124744"/>
              <a:ext cx="8104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14%</a:t>
              </a:r>
              <a:endParaRPr lang="it-IT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079482" y="1969676"/>
              <a:ext cx="6284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1%</a:t>
              </a:r>
              <a:endParaRPr lang="it-IT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3851920" y="3697868"/>
              <a:ext cx="8104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8000"/>
                  </a:solidFill>
                </a:rPr>
                <a:t>40%</a:t>
              </a:r>
              <a:endParaRPr lang="it-IT" sz="2800" b="1" dirty="0">
                <a:solidFill>
                  <a:srgbClr val="008000"/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913715" y="3850268"/>
              <a:ext cx="8104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8000"/>
                  </a:solidFill>
                </a:rPr>
                <a:t>53%</a:t>
              </a:r>
              <a:endParaRPr lang="it-IT" sz="2800" b="1" dirty="0">
                <a:solidFill>
                  <a:srgbClr val="008000"/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05803" y="2545740"/>
              <a:ext cx="8104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21%</a:t>
              </a:r>
              <a:endParaRPr lang="it-IT" sz="28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6732240" y="1556792"/>
              <a:ext cx="8104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>
                  <a:solidFill>
                    <a:srgbClr val="008000"/>
                  </a:solidFill>
                </a:rPr>
                <a:t>3</a:t>
              </a:r>
              <a:r>
                <a:rPr lang="fr-FR" sz="2800" b="1" dirty="0" smtClean="0">
                  <a:solidFill>
                    <a:srgbClr val="008000"/>
                  </a:solidFill>
                </a:rPr>
                <a:t>3%</a:t>
              </a:r>
              <a:endParaRPr lang="it-IT" sz="28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7884368" y="1628800"/>
            <a:ext cx="216024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7884368" y="2204864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129988" y="1547500"/>
            <a:ext cx="10549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/>
              <a:t>PCI </a:t>
            </a:r>
            <a:r>
              <a:rPr lang="fr-FR" b="1" dirty="0" err="1" smtClean="0"/>
              <a:t>totali</a:t>
            </a:r>
            <a:endParaRPr lang="fr-FR" b="1" dirty="0" smtClean="0"/>
          </a:p>
          <a:p>
            <a:pPr algn="ctr"/>
            <a:endParaRPr lang="fr-FR" b="1" dirty="0"/>
          </a:p>
          <a:p>
            <a:pPr algn="ctr"/>
            <a:r>
              <a:rPr lang="fr-FR" b="1" dirty="0" smtClean="0"/>
              <a:t>PPCI </a:t>
            </a:r>
            <a:endParaRPr lang="it-IT" b="1" dirty="0"/>
          </a:p>
        </p:txBody>
      </p:sp>
      <p:grpSp>
        <p:nvGrpSpPr>
          <p:cNvPr id="19" name="Gruppo 18"/>
          <p:cNvGrpSpPr/>
          <p:nvPr/>
        </p:nvGrpSpPr>
        <p:grpSpPr>
          <a:xfrm>
            <a:off x="755576" y="4725144"/>
            <a:ext cx="7919686" cy="369332"/>
            <a:chOff x="755576" y="4725144"/>
            <a:chExt cx="7919686" cy="369332"/>
          </a:xfrm>
        </p:grpSpPr>
        <p:cxnSp>
          <p:nvCxnSpPr>
            <p:cNvPr id="13" name="Connettore 1 12"/>
            <p:cNvCxnSpPr/>
            <p:nvPr/>
          </p:nvCxnSpPr>
          <p:spPr>
            <a:xfrm>
              <a:off x="755576" y="4941168"/>
              <a:ext cx="7272808" cy="0"/>
            </a:xfrm>
            <a:prstGeom prst="line">
              <a:avLst/>
            </a:prstGeom>
            <a:ln cap="flat">
              <a:solidFill>
                <a:srgbClr val="4F81BD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ttangolo 17"/>
            <p:cNvSpPr/>
            <p:nvPr/>
          </p:nvSpPr>
          <p:spPr>
            <a:xfrm>
              <a:off x="8139614" y="4725144"/>
              <a:ext cx="5356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b="1" dirty="0" smtClean="0"/>
                <a:t>250 </a:t>
              </a:r>
              <a:endParaRPr lang="it-IT" b="1" dirty="0"/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755576" y="5589240"/>
            <a:ext cx="7862383" cy="369332"/>
            <a:chOff x="755576" y="5589240"/>
            <a:chExt cx="7862383" cy="369332"/>
          </a:xfrm>
        </p:grpSpPr>
        <p:cxnSp>
          <p:nvCxnSpPr>
            <p:cNvPr id="17" name="Connettore 1 16"/>
            <p:cNvCxnSpPr/>
            <p:nvPr/>
          </p:nvCxnSpPr>
          <p:spPr>
            <a:xfrm>
              <a:off x="755576" y="5805264"/>
              <a:ext cx="7272808" cy="0"/>
            </a:xfrm>
            <a:prstGeom prst="line">
              <a:avLst/>
            </a:prstGeom>
            <a:ln cap="flat">
              <a:solidFill>
                <a:srgbClr val="FFFF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tangolo 19"/>
            <p:cNvSpPr/>
            <p:nvPr/>
          </p:nvSpPr>
          <p:spPr>
            <a:xfrm>
              <a:off x="8199305" y="5589240"/>
              <a:ext cx="4186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b="1" dirty="0"/>
                <a:t>8</a:t>
              </a:r>
              <a:r>
                <a:rPr lang="fr-FR" b="1" dirty="0" smtClean="0"/>
                <a:t>0 </a:t>
              </a:r>
              <a:endParaRPr lang="it-IT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790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27584" y="40466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/>
              <a:t>Percentuale</a:t>
            </a:r>
            <a:r>
              <a:rPr lang="fr-FR" sz="2400" b="1" dirty="0" smtClean="0"/>
              <a:t> PPCI/PCI </a:t>
            </a:r>
            <a:r>
              <a:rPr lang="fr-FR" sz="2400" b="1" dirty="0" err="1" smtClean="0"/>
              <a:t>totali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Lombardia</a:t>
            </a:r>
            <a:r>
              <a:rPr lang="fr-FR" sz="2400" b="1" dirty="0" smtClean="0"/>
              <a:t>: </a:t>
            </a:r>
            <a:r>
              <a:rPr lang="fr-FR" sz="2400" b="1" dirty="0" err="1" smtClean="0"/>
              <a:t>dati</a:t>
            </a:r>
            <a:r>
              <a:rPr lang="fr-FR" sz="2400" b="1" dirty="0" smtClean="0"/>
              <a:t> GISE 2017 </a:t>
            </a:r>
            <a:endParaRPr lang="it-IT" sz="2400" b="1" dirty="0"/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132993"/>
              </p:ext>
            </p:extLst>
          </p:nvPr>
        </p:nvGraphicFramePr>
        <p:xfrm>
          <a:off x="611560" y="1052736"/>
          <a:ext cx="777686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Connettore 1 8"/>
          <p:cNvCxnSpPr/>
          <p:nvPr/>
        </p:nvCxnSpPr>
        <p:spPr>
          <a:xfrm>
            <a:off x="899592" y="3284984"/>
            <a:ext cx="7272808" cy="0"/>
          </a:xfrm>
          <a:prstGeom prst="line">
            <a:avLst/>
          </a:prstGeom>
          <a:ln cap="flat">
            <a:solidFill>
              <a:srgbClr val="FF66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971600" y="1268760"/>
            <a:ext cx="5616624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13% dei </a:t>
            </a:r>
            <a:r>
              <a:rPr lang="fr-FR" dirty="0" err="1" smtClean="0">
                <a:solidFill>
                  <a:srgbClr val="008000"/>
                </a:solidFill>
              </a:rPr>
              <a:t>centri</a:t>
            </a:r>
            <a:r>
              <a:rPr lang="fr-FR" dirty="0" smtClean="0">
                <a:solidFill>
                  <a:srgbClr val="008000"/>
                </a:solidFill>
              </a:rPr>
              <a:t> con PPCI/PCI </a:t>
            </a:r>
            <a:r>
              <a:rPr lang="fr-FR" dirty="0" err="1" smtClean="0">
                <a:solidFill>
                  <a:srgbClr val="008000"/>
                </a:solidFill>
              </a:rPr>
              <a:t>totali</a:t>
            </a:r>
            <a:r>
              <a:rPr lang="fr-FR" dirty="0" smtClean="0">
                <a:solidFill>
                  <a:srgbClr val="008000"/>
                </a:solidFill>
              </a:rPr>
              <a:t> &gt; 30%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55% dei </a:t>
            </a:r>
            <a:r>
              <a:rPr lang="fr-FR" dirty="0" err="1" smtClean="0">
                <a:solidFill>
                  <a:schemeClr val="accent1"/>
                </a:solidFill>
              </a:rPr>
              <a:t>centri</a:t>
            </a:r>
            <a:r>
              <a:rPr lang="fr-FR" dirty="0" smtClean="0">
                <a:solidFill>
                  <a:schemeClr val="accent1"/>
                </a:solidFill>
              </a:rPr>
              <a:t> con PPCI/PCI </a:t>
            </a:r>
            <a:r>
              <a:rPr lang="fr-FR" dirty="0" err="1" smtClean="0">
                <a:solidFill>
                  <a:schemeClr val="accent1"/>
                </a:solidFill>
              </a:rPr>
              <a:t>totali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tra</a:t>
            </a:r>
            <a:r>
              <a:rPr lang="fr-FR" dirty="0" smtClean="0">
                <a:solidFill>
                  <a:schemeClr val="accent1"/>
                </a:solidFill>
              </a:rPr>
              <a:t> 20 e 30%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32% dei </a:t>
            </a:r>
            <a:r>
              <a:rPr lang="fr-FR" b="1" dirty="0" err="1" smtClean="0">
                <a:solidFill>
                  <a:srgbClr val="FF0000"/>
                </a:solidFill>
              </a:rPr>
              <a:t>centri</a:t>
            </a:r>
            <a:r>
              <a:rPr lang="fr-FR" b="1" dirty="0" smtClean="0">
                <a:solidFill>
                  <a:srgbClr val="FF0000"/>
                </a:solidFill>
              </a:rPr>
              <a:t> con PPCI/PCI </a:t>
            </a:r>
            <a:r>
              <a:rPr lang="fr-FR" b="1" dirty="0" err="1" smtClean="0">
                <a:solidFill>
                  <a:srgbClr val="FF0000"/>
                </a:solidFill>
              </a:rPr>
              <a:t>totali</a:t>
            </a:r>
            <a:r>
              <a:rPr lang="fr-FR" b="1" dirty="0" smtClean="0">
                <a:solidFill>
                  <a:srgbClr val="FF0000"/>
                </a:solidFill>
              </a:rPr>
              <a:t> &lt; 20%</a:t>
            </a:r>
          </a:p>
          <a:p>
            <a:r>
              <a:rPr lang="fr-FR" b="1" dirty="0" smtClean="0"/>
              <a:t>16% dei </a:t>
            </a:r>
            <a:r>
              <a:rPr lang="fr-FR" b="1" dirty="0" err="1" smtClean="0"/>
              <a:t>centri</a:t>
            </a:r>
            <a:r>
              <a:rPr lang="fr-FR" b="1" dirty="0" smtClean="0"/>
              <a:t> con PPCI/PCI </a:t>
            </a:r>
            <a:r>
              <a:rPr lang="fr-FR" b="1" dirty="0" err="1" smtClean="0"/>
              <a:t>totali</a:t>
            </a:r>
            <a:r>
              <a:rPr lang="fr-FR" b="1" dirty="0" smtClean="0"/>
              <a:t> &lt; 10%</a:t>
            </a:r>
          </a:p>
        </p:txBody>
      </p:sp>
    </p:spTree>
    <p:extLst>
      <p:ext uri="{BB962C8B-B14F-4D97-AF65-F5344CB8AC3E}">
        <p14:creationId xmlns:p14="http://schemas.microsoft.com/office/powerpoint/2010/main" val="8591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556792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it-IT" sz="4000" b="1" dirty="0" smtClean="0">
                <a:solidFill>
                  <a:srgbClr val="D9D9D9"/>
                </a:solidFill>
              </a:rPr>
              <a:t>Aspetti logistici-organizzativi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endParaRPr lang="it-IT" sz="4000" b="1" dirty="0"/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it-IT" sz="4000" b="1" dirty="0" smtClean="0"/>
              <a:t> </a:t>
            </a:r>
            <a:r>
              <a:rPr lang="it-IT" sz="4000" b="1" dirty="0" smtClean="0">
                <a:solidFill>
                  <a:schemeClr val="bg1">
                    <a:lumMod val="85000"/>
                  </a:schemeClr>
                </a:solidFill>
              </a:rPr>
              <a:t>Volumi di attività 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endParaRPr lang="it-IT" sz="4000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it-IT" sz="4000" b="1" dirty="0" smtClean="0">
                <a:solidFill>
                  <a:srgbClr val="000000"/>
                </a:solidFill>
              </a:rPr>
              <a:t>Aspetti procedurali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endParaRPr lang="it-IT" sz="4000" b="1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it-IT" sz="4000" b="1" dirty="0" smtClean="0">
                <a:solidFill>
                  <a:srgbClr val="000000"/>
                </a:solidFill>
              </a:rPr>
              <a:t> </a:t>
            </a:r>
            <a:r>
              <a:rPr lang="it-IT" sz="4000" b="1" dirty="0" smtClean="0">
                <a:solidFill>
                  <a:schemeClr val="bg1">
                    <a:lumMod val="85000"/>
                  </a:schemeClr>
                </a:solidFill>
              </a:rPr>
              <a:t>Aspetti farmacologici</a:t>
            </a:r>
            <a:endParaRPr lang="it-IT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635820" y="260648"/>
            <a:ext cx="1747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err="1" smtClean="0"/>
              <a:t>Key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points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9033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97172" y="188640"/>
            <a:ext cx="568937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smtClean="0"/>
              <a:t>PCI primaria: aspetti procedurali</a:t>
            </a:r>
          </a:p>
          <a:p>
            <a:pPr algn="ctr"/>
            <a:endParaRPr lang="it-IT" sz="3200" b="1" dirty="0"/>
          </a:p>
          <a:p>
            <a:pPr algn="ctr"/>
            <a:endParaRPr lang="it-IT" sz="3200" b="1" dirty="0" smtClean="0"/>
          </a:p>
          <a:p>
            <a:pPr algn="ctr"/>
            <a:r>
              <a:rPr lang="it-IT" sz="3200" b="1" dirty="0" err="1" smtClean="0"/>
              <a:t>Change</a:t>
            </a:r>
            <a:r>
              <a:rPr lang="it-IT" sz="3200" b="1" dirty="0" smtClean="0"/>
              <a:t> in </a:t>
            </a:r>
            <a:r>
              <a:rPr lang="it-IT" sz="3200" b="1" dirty="0" err="1" smtClean="0"/>
              <a:t>recommendations</a:t>
            </a:r>
            <a:endParaRPr lang="it-IT" sz="3200" b="1" dirty="0" smtClean="0"/>
          </a:p>
        </p:txBody>
      </p:sp>
      <p:sp>
        <p:nvSpPr>
          <p:cNvPr id="5" name="Rettangolo 4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716016" y="6488668"/>
            <a:ext cx="427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European Heart Journal (2018) 39, 119–177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4556" t="12368" r="51046" b="67308"/>
          <a:stretch/>
        </p:blipFill>
        <p:spPr>
          <a:xfrm>
            <a:off x="755576" y="3107294"/>
            <a:ext cx="7677428" cy="226592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8" name="Rettangolo 7"/>
          <p:cNvSpPr/>
          <p:nvPr/>
        </p:nvSpPr>
        <p:spPr>
          <a:xfrm>
            <a:off x="683568" y="2564904"/>
            <a:ext cx="777686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2012							   2017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1905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99592" y="3772197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2 large scale </a:t>
            </a:r>
            <a:r>
              <a:rPr lang="it-IT" sz="2800" dirty="0" err="1" smtClean="0"/>
              <a:t>RCTs</a:t>
            </a:r>
            <a:r>
              <a:rPr lang="it-IT" sz="2800" dirty="0" smtClean="0"/>
              <a:t> (&gt; 17000 </a:t>
            </a:r>
            <a:r>
              <a:rPr lang="it-IT" sz="2800" dirty="0" err="1" smtClean="0"/>
              <a:t>pts</a:t>
            </a:r>
            <a:r>
              <a:rPr lang="it-IT" sz="2800" dirty="0" smtClean="0"/>
              <a:t>) -&gt; no </a:t>
            </a:r>
            <a:r>
              <a:rPr lang="it-IT" sz="2800" dirty="0"/>
              <a:t>benefit </a:t>
            </a:r>
            <a:r>
              <a:rPr lang="it-IT" sz="2800" dirty="0" smtClean="0"/>
              <a:t>on </a:t>
            </a:r>
            <a:r>
              <a:rPr lang="it-IT" sz="2800" dirty="0" err="1" smtClean="0"/>
              <a:t>clinical</a:t>
            </a:r>
            <a:r>
              <a:rPr lang="it-IT" sz="2800" dirty="0" smtClean="0"/>
              <a:t> </a:t>
            </a:r>
            <a:r>
              <a:rPr lang="it-IT" sz="2800" dirty="0" err="1"/>
              <a:t>outcomes</a:t>
            </a:r>
            <a:r>
              <a:rPr lang="it-IT" sz="2800" dirty="0"/>
              <a:t> of </a:t>
            </a:r>
            <a:r>
              <a:rPr lang="it-IT" sz="2800" u="sng" dirty="0"/>
              <a:t>routine</a:t>
            </a:r>
            <a:r>
              <a:rPr lang="it-IT" sz="2800" dirty="0"/>
              <a:t> </a:t>
            </a:r>
            <a:r>
              <a:rPr lang="it-IT" sz="2800" dirty="0" err="1"/>
              <a:t>aspiration</a:t>
            </a:r>
            <a:r>
              <a:rPr lang="it-IT" sz="2800" dirty="0"/>
              <a:t> </a:t>
            </a:r>
            <a:r>
              <a:rPr lang="it-IT" sz="2800" dirty="0" err="1" smtClean="0"/>
              <a:t>strategy</a:t>
            </a:r>
            <a:r>
              <a:rPr lang="it-IT" sz="2800" dirty="0" smtClean="0"/>
              <a:t>…… </a:t>
            </a:r>
            <a:r>
              <a:rPr lang="it-IT" sz="2800" b="1" dirty="0" err="1" smtClean="0"/>
              <a:t>but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increase</a:t>
            </a:r>
            <a:r>
              <a:rPr lang="it-IT" sz="2800" b="1" dirty="0" smtClean="0"/>
              <a:t> </a:t>
            </a:r>
            <a:r>
              <a:rPr lang="it-IT" sz="2800" b="1" dirty="0"/>
              <a:t>in the </a:t>
            </a:r>
            <a:r>
              <a:rPr lang="it-IT" sz="2800" b="1" dirty="0" err="1"/>
              <a:t>risk</a:t>
            </a:r>
            <a:r>
              <a:rPr lang="it-IT" sz="2800" b="1" dirty="0"/>
              <a:t> of </a:t>
            </a:r>
            <a:r>
              <a:rPr lang="it-IT" sz="2800" b="1" dirty="0" err="1"/>
              <a:t>stroke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4651" t="44956" r="50952" b="45805"/>
          <a:stretch/>
        </p:blipFill>
        <p:spPr>
          <a:xfrm>
            <a:off x="1187624" y="2818090"/>
            <a:ext cx="6273777" cy="84172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716016" y="6488668"/>
            <a:ext cx="427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European Heart Journal (2018) 39, 119–177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95536" y="40466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 1) TROMBOASPIRAZIONE  </a:t>
            </a:r>
            <a:endParaRPr lang="en-US" sz="2400" dirty="0"/>
          </a:p>
        </p:txBody>
      </p:sp>
      <p:sp>
        <p:nvSpPr>
          <p:cNvPr id="9" name="Rettangolo 8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187624" y="481"/>
            <a:ext cx="6635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Problemi ancora aperti: Aspetti procedurali </a:t>
            </a:r>
            <a:endParaRPr lang="it-IT" sz="2800" b="1" dirty="0"/>
          </a:p>
        </p:txBody>
      </p:sp>
      <p:sp>
        <p:nvSpPr>
          <p:cNvPr id="2" name="Rettangolo 1"/>
          <p:cNvSpPr/>
          <p:nvPr/>
        </p:nvSpPr>
        <p:spPr>
          <a:xfrm>
            <a:off x="1778614" y="1556792"/>
            <a:ext cx="505939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err="1"/>
              <a:t>Change</a:t>
            </a:r>
            <a:r>
              <a:rPr lang="it-IT" sz="3200" b="1" dirty="0"/>
              <a:t> in </a:t>
            </a:r>
            <a:r>
              <a:rPr lang="it-IT" sz="3200" b="1" dirty="0" err="1"/>
              <a:t>recommendations</a:t>
            </a:r>
            <a:endParaRPr lang="it-IT" sz="3200" b="1" dirty="0"/>
          </a:p>
        </p:txBody>
      </p:sp>
      <p:sp>
        <p:nvSpPr>
          <p:cNvPr id="12" name="Rettangolo 11"/>
          <p:cNvSpPr/>
          <p:nvPr/>
        </p:nvSpPr>
        <p:spPr>
          <a:xfrm>
            <a:off x="1187624" y="2348880"/>
            <a:ext cx="777686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2012				</a:t>
            </a:r>
            <a:r>
              <a:rPr lang="en-US" sz="3200" dirty="0"/>
              <a:t> </a:t>
            </a:r>
            <a:r>
              <a:rPr lang="en-US" sz="3200" dirty="0" smtClean="0"/>
              <a:t>                2017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7712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556792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it-IT" sz="4000" b="1" dirty="0" smtClean="0"/>
              <a:t>Aspetti logistici-organizzativi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endParaRPr lang="it-IT" sz="4000" b="1" dirty="0"/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it-IT" sz="4000" b="1" dirty="0" smtClean="0"/>
              <a:t> </a:t>
            </a:r>
            <a:r>
              <a:rPr lang="it-IT" sz="4000" b="1" dirty="0" smtClean="0">
                <a:solidFill>
                  <a:schemeClr val="bg1">
                    <a:lumMod val="85000"/>
                  </a:schemeClr>
                </a:solidFill>
              </a:rPr>
              <a:t>Volumi di attività 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endParaRPr lang="it-IT" sz="4000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it-IT" sz="4000" b="1" dirty="0" smtClean="0">
                <a:solidFill>
                  <a:schemeClr val="bg1">
                    <a:lumMod val="85000"/>
                  </a:schemeClr>
                </a:solidFill>
              </a:rPr>
              <a:t>Aspetti procedurali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endParaRPr lang="it-IT" sz="4000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it-IT" sz="4000" b="1" dirty="0" smtClean="0">
                <a:solidFill>
                  <a:schemeClr val="bg1">
                    <a:lumMod val="85000"/>
                  </a:schemeClr>
                </a:solidFill>
              </a:rPr>
              <a:t> Aspetti farmacologici</a:t>
            </a:r>
          </a:p>
        </p:txBody>
      </p:sp>
      <p:sp>
        <p:nvSpPr>
          <p:cNvPr id="3" name="Rettangolo 2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635820" y="260648"/>
            <a:ext cx="1747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err="1" smtClean="0"/>
              <a:t>Key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points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5763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40466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 1) TROMBOASPIRAZIONE  </a:t>
            </a:r>
            <a:endParaRPr lang="en-US" sz="2400" dirty="0"/>
          </a:p>
        </p:txBody>
      </p:sp>
      <p:sp>
        <p:nvSpPr>
          <p:cNvPr id="3" name="Rettangolo 2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187624" y="481"/>
            <a:ext cx="6635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Problemi ancora aperti: Aspetti procedurali </a:t>
            </a:r>
            <a:endParaRPr lang="it-IT" sz="2800" b="1" dirty="0"/>
          </a:p>
        </p:txBody>
      </p:sp>
      <p:sp>
        <p:nvSpPr>
          <p:cNvPr id="10" name="Rettangolo 9"/>
          <p:cNvSpPr/>
          <p:nvPr/>
        </p:nvSpPr>
        <p:spPr>
          <a:xfrm>
            <a:off x="323528" y="141277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………in </a:t>
            </a:r>
            <a:r>
              <a:rPr lang="it-IT" dirty="0" err="1"/>
              <a:t>cases</a:t>
            </a:r>
            <a:r>
              <a:rPr lang="it-IT" dirty="0"/>
              <a:t> of large </a:t>
            </a:r>
            <a:r>
              <a:rPr lang="it-IT" dirty="0" err="1"/>
              <a:t>residual</a:t>
            </a:r>
            <a:r>
              <a:rPr lang="it-IT" dirty="0"/>
              <a:t> </a:t>
            </a:r>
            <a:r>
              <a:rPr lang="it-IT" dirty="0" err="1" smtClean="0"/>
              <a:t>thrombus</a:t>
            </a:r>
            <a:r>
              <a:rPr lang="it-IT" dirty="0" smtClean="0"/>
              <a:t> </a:t>
            </a:r>
            <a:r>
              <a:rPr lang="it-IT" dirty="0" err="1" smtClean="0"/>
              <a:t>burden</a:t>
            </a:r>
            <a:r>
              <a:rPr lang="it-IT" dirty="0" smtClean="0"/>
              <a:t> </a:t>
            </a:r>
            <a:r>
              <a:rPr lang="it-IT" dirty="0" err="1">
                <a:solidFill>
                  <a:srgbClr val="FF0000"/>
                </a:solidFill>
              </a:rPr>
              <a:t>after</a:t>
            </a:r>
            <a:r>
              <a:rPr lang="it-IT" dirty="0">
                <a:solidFill>
                  <a:srgbClr val="FF0000"/>
                </a:solidFill>
              </a:rPr>
              <a:t> opening the vessel with a guide </a:t>
            </a:r>
            <a:r>
              <a:rPr lang="it-IT" dirty="0" err="1">
                <a:solidFill>
                  <a:srgbClr val="FF0000"/>
                </a:solidFill>
              </a:rPr>
              <a:t>wire</a:t>
            </a:r>
            <a:r>
              <a:rPr lang="it-IT" dirty="0">
                <a:solidFill>
                  <a:srgbClr val="FF0000"/>
                </a:solidFill>
              </a:rPr>
              <a:t> or a balloon</a:t>
            </a:r>
            <a:r>
              <a:rPr lang="it-IT" dirty="0" smtClean="0"/>
              <a:t>, </a:t>
            </a:r>
            <a:r>
              <a:rPr lang="it-IT" dirty="0" err="1" smtClean="0"/>
              <a:t>thrombus</a:t>
            </a:r>
            <a:r>
              <a:rPr lang="it-IT" dirty="0" smtClean="0"/>
              <a:t> </a:t>
            </a:r>
            <a:r>
              <a:rPr lang="it-IT" dirty="0" err="1"/>
              <a:t>aspiration</a:t>
            </a:r>
            <a:r>
              <a:rPr lang="it-IT" dirty="0"/>
              <a:t> </a:t>
            </a:r>
            <a:r>
              <a:rPr lang="it-IT" b="1" dirty="0" err="1"/>
              <a:t>may</a:t>
            </a:r>
            <a:r>
              <a:rPr lang="it-IT" b="1" dirty="0"/>
              <a:t> be </a:t>
            </a:r>
            <a:r>
              <a:rPr lang="it-IT" b="1" dirty="0" err="1" smtClean="0"/>
              <a:t>considered</a:t>
            </a:r>
            <a:r>
              <a:rPr lang="it-IT" b="1" dirty="0" smtClean="0"/>
              <a:t> </a:t>
            </a:r>
            <a:r>
              <a:rPr lang="it-IT" dirty="0" smtClean="0"/>
              <a:t>(2017 ESC STEMI GL)</a:t>
            </a:r>
            <a:endParaRPr lang="it-IT" dirty="0"/>
          </a:p>
        </p:txBody>
      </p:sp>
      <p:pic>
        <p:nvPicPr>
          <p:cNvPr id="5" name="Immagine 4" descr="Schermata 2018-10-12 alle 14.12.0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8" t="34206" r="13853" b="13078"/>
          <a:stretch/>
        </p:blipFill>
        <p:spPr>
          <a:xfrm>
            <a:off x="918791" y="2526364"/>
            <a:ext cx="6958494" cy="301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23528" y="141277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………in </a:t>
            </a:r>
            <a:r>
              <a:rPr lang="it-IT" dirty="0" err="1"/>
              <a:t>cases</a:t>
            </a:r>
            <a:r>
              <a:rPr lang="it-IT" dirty="0"/>
              <a:t> of large </a:t>
            </a:r>
            <a:r>
              <a:rPr lang="it-IT" dirty="0" err="1"/>
              <a:t>residual</a:t>
            </a:r>
            <a:r>
              <a:rPr lang="it-IT" dirty="0"/>
              <a:t> </a:t>
            </a:r>
            <a:r>
              <a:rPr lang="it-IT" dirty="0" err="1" smtClean="0"/>
              <a:t>thrombus</a:t>
            </a:r>
            <a:r>
              <a:rPr lang="it-IT" dirty="0" smtClean="0"/>
              <a:t> </a:t>
            </a:r>
            <a:r>
              <a:rPr lang="it-IT" dirty="0" err="1" smtClean="0"/>
              <a:t>burden</a:t>
            </a:r>
            <a:r>
              <a:rPr lang="it-IT" dirty="0" smtClean="0"/>
              <a:t> </a:t>
            </a:r>
            <a:r>
              <a:rPr lang="it-IT" dirty="0" err="1">
                <a:solidFill>
                  <a:srgbClr val="FF0000"/>
                </a:solidFill>
              </a:rPr>
              <a:t>after</a:t>
            </a:r>
            <a:r>
              <a:rPr lang="it-IT" dirty="0">
                <a:solidFill>
                  <a:srgbClr val="FF0000"/>
                </a:solidFill>
              </a:rPr>
              <a:t> opening the vessel with a guide </a:t>
            </a:r>
            <a:r>
              <a:rPr lang="it-IT" dirty="0" err="1">
                <a:solidFill>
                  <a:srgbClr val="FF0000"/>
                </a:solidFill>
              </a:rPr>
              <a:t>wire</a:t>
            </a:r>
            <a:r>
              <a:rPr lang="it-IT" dirty="0">
                <a:solidFill>
                  <a:srgbClr val="FF0000"/>
                </a:solidFill>
              </a:rPr>
              <a:t> or a balloon</a:t>
            </a:r>
            <a:r>
              <a:rPr lang="it-IT" dirty="0" smtClean="0"/>
              <a:t>, </a:t>
            </a:r>
            <a:r>
              <a:rPr lang="it-IT" dirty="0" err="1" smtClean="0"/>
              <a:t>thrombus</a:t>
            </a:r>
            <a:r>
              <a:rPr lang="it-IT" dirty="0" smtClean="0"/>
              <a:t> </a:t>
            </a:r>
            <a:r>
              <a:rPr lang="it-IT" dirty="0" err="1"/>
              <a:t>aspiration</a:t>
            </a:r>
            <a:r>
              <a:rPr lang="it-IT" dirty="0"/>
              <a:t> </a:t>
            </a:r>
            <a:r>
              <a:rPr lang="it-IT" b="1" dirty="0" err="1"/>
              <a:t>may</a:t>
            </a:r>
            <a:r>
              <a:rPr lang="it-IT" b="1" dirty="0"/>
              <a:t> be </a:t>
            </a:r>
            <a:r>
              <a:rPr lang="it-IT" b="1" dirty="0" err="1" smtClean="0"/>
              <a:t>considered</a:t>
            </a:r>
            <a:r>
              <a:rPr lang="it-IT" b="1" dirty="0" smtClean="0"/>
              <a:t> </a:t>
            </a:r>
            <a:r>
              <a:rPr lang="it-IT" dirty="0" smtClean="0"/>
              <a:t>(2017 ESC STEMI GL)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95536" y="40466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 1) TROMBOASPIRAZIONE  </a:t>
            </a:r>
            <a:endParaRPr lang="en-US" sz="2400" dirty="0"/>
          </a:p>
        </p:txBody>
      </p:sp>
      <p:sp>
        <p:nvSpPr>
          <p:cNvPr id="11" name="Rettangolo 10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187624" y="481"/>
            <a:ext cx="6635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Problemi ancora aperti: Aspetti procedurali </a:t>
            </a:r>
            <a:endParaRPr lang="it-IT" sz="2800" b="1" dirty="0"/>
          </a:p>
        </p:txBody>
      </p:sp>
      <p:pic>
        <p:nvPicPr>
          <p:cNvPr id="2" name="Immagine 1" descr="Schermata 2018-10-12 alle 14.12.2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34151" r="9124" b="11329"/>
          <a:stretch/>
        </p:blipFill>
        <p:spPr>
          <a:xfrm>
            <a:off x="837720" y="2526364"/>
            <a:ext cx="7471935" cy="312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868821" y="6488668"/>
            <a:ext cx="427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European Heart Journal (2018) 39, 119–177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95536" y="581779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 2) STRATEGIA DI RIVASCOLARIZZAZIONE NELLO STEMI COMPLICATO DA SHOCK  </a:t>
            </a:r>
            <a:endParaRPr lang="en-US" sz="2400" dirty="0"/>
          </a:p>
        </p:txBody>
      </p:sp>
      <p:sp>
        <p:nvSpPr>
          <p:cNvPr id="9" name="Rettangolo 8"/>
          <p:cNvSpPr/>
          <p:nvPr/>
        </p:nvSpPr>
        <p:spPr>
          <a:xfrm>
            <a:off x="0" y="1484784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187624" y="481"/>
            <a:ext cx="6635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Problemi ancora aperti: Aspetti procedurali </a:t>
            </a:r>
            <a:endParaRPr lang="it-IT" sz="2800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/>
          <a:srcRect l="2335" t="9210" r="3245" b="12399"/>
          <a:stretch/>
        </p:blipFill>
        <p:spPr>
          <a:xfrm>
            <a:off x="214119" y="2348880"/>
            <a:ext cx="8822377" cy="93610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3"/>
          <a:srcRect l="1796" t="7912" r="2992" b="9524"/>
          <a:stretch/>
        </p:blipFill>
        <p:spPr>
          <a:xfrm>
            <a:off x="251520" y="3789040"/>
            <a:ext cx="8731138" cy="144744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5881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1043608" y="2852936"/>
            <a:ext cx="7272808" cy="3600400"/>
            <a:chOff x="-108520" y="1052736"/>
            <a:chExt cx="9505056" cy="4435233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2"/>
            <a:srcRect b="2894"/>
            <a:stretch/>
          </p:blipFill>
          <p:spPr>
            <a:xfrm>
              <a:off x="0" y="1219201"/>
              <a:ext cx="9144000" cy="4268768"/>
            </a:xfrm>
            <a:prstGeom prst="rect">
              <a:avLst/>
            </a:prstGeom>
          </p:spPr>
        </p:pic>
        <p:sp>
          <p:nvSpPr>
            <p:cNvPr id="3" name="Rettangolo 2"/>
            <p:cNvSpPr/>
            <p:nvPr/>
          </p:nvSpPr>
          <p:spPr>
            <a:xfrm>
              <a:off x="-108520" y="1124744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8316416" y="1052736"/>
              <a:ext cx="108012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/>
          <p:cNvSpPr/>
          <p:nvPr/>
        </p:nvSpPr>
        <p:spPr>
          <a:xfrm>
            <a:off x="2771800" y="2348880"/>
            <a:ext cx="3418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CULPRIT-SHOCK TRIAL</a:t>
            </a:r>
            <a:endParaRPr lang="it-IT" sz="2800" dirty="0"/>
          </a:p>
        </p:txBody>
      </p:sp>
      <p:sp>
        <p:nvSpPr>
          <p:cNvPr id="7" name="Rettangolo 6"/>
          <p:cNvSpPr/>
          <p:nvPr/>
        </p:nvSpPr>
        <p:spPr>
          <a:xfrm>
            <a:off x="5686966" y="6470985"/>
            <a:ext cx="3446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N </a:t>
            </a:r>
            <a:r>
              <a:rPr lang="da-DK" dirty="0" err="1"/>
              <a:t>Engl</a:t>
            </a:r>
            <a:r>
              <a:rPr lang="da-DK" dirty="0"/>
              <a:t> J Med 2017; 377:2419-2432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95536" y="148478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PCI </a:t>
            </a:r>
            <a:r>
              <a:rPr lang="it-IT" sz="2000" dirty="0" err="1"/>
              <a:t>Strategies</a:t>
            </a:r>
            <a:r>
              <a:rPr lang="it-IT" sz="2000" dirty="0"/>
              <a:t> in </a:t>
            </a:r>
            <a:r>
              <a:rPr lang="it-IT" sz="2000" dirty="0" err="1"/>
              <a:t>Patients</a:t>
            </a:r>
            <a:r>
              <a:rPr lang="it-IT" sz="2000" dirty="0"/>
              <a:t> with Acute </a:t>
            </a:r>
            <a:r>
              <a:rPr lang="it-IT" sz="2000" dirty="0" err="1"/>
              <a:t>Myocardial</a:t>
            </a:r>
            <a:r>
              <a:rPr lang="it-IT" sz="2000" dirty="0"/>
              <a:t> </a:t>
            </a:r>
            <a:r>
              <a:rPr lang="it-IT" sz="2000" dirty="0" err="1" smtClean="0"/>
              <a:t>Infarction</a:t>
            </a:r>
            <a:endParaRPr lang="it-IT" sz="2000" dirty="0" smtClean="0"/>
          </a:p>
          <a:p>
            <a:pPr algn="ctr"/>
            <a:r>
              <a:rPr lang="it-IT" sz="2000" dirty="0" smtClean="0"/>
              <a:t> </a:t>
            </a:r>
            <a:r>
              <a:rPr lang="it-IT" sz="2000" dirty="0"/>
              <a:t>and </a:t>
            </a:r>
            <a:r>
              <a:rPr lang="it-IT" sz="2000" dirty="0" err="1"/>
              <a:t>Cardiogenic</a:t>
            </a:r>
            <a:r>
              <a:rPr lang="it-IT" sz="2000" dirty="0"/>
              <a:t> </a:t>
            </a:r>
            <a:r>
              <a:rPr lang="it-IT" sz="2000" dirty="0" smtClean="0"/>
              <a:t>Shock</a:t>
            </a:r>
            <a:endParaRPr lang="it-IT" sz="2000" dirty="0"/>
          </a:p>
        </p:txBody>
      </p:sp>
      <p:sp>
        <p:nvSpPr>
          <p:cNvPr id="9" name="Rettangolo 8"/>
          <p:cNvSpPr/>
          <p:nvPr/>
        </p:nvSpPr>
        <p:spPr>
          <a:xfrm>
            <a:off x="395536" y="581779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 2) STRATEGIA DI RIVASCOLARIZZAZIONE NELLO STEMI COMPLICATO DA SHOCK  </a:t>
            </a:r>
            <a:endParaRPr lang="en-US" sz="2400" dirty="0"/>
          </a:p>
        </p:txBody>
      </p:sp>
      <p:sp>
        <p:nvSpPr>
          <p:cNvPr id="10" name="Rettangolo 9"/>
          <p:cNvSpPr/>
          <p:nvPr/>
        </p:nvSpPr>
        <p:spPr>
          <a:xfrm>
            <a:off x="0" y="1484784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187624" y="481"/>
            <a:ext cx="6635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Problemi ancora aperti: Aspetti procedurali 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8469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58177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 3) UTILIZZO DEL CONTROPULSATORE AORTICO NELLO STEMI + SHOCK  </a:t>
            </a:r>
            <a:endParaRPr lang="en-US" sz="2400" dirty="0"/>
          </a:p>
        </p:txBody>
      </p:sp>
      <p:sp>
        <p:nvSpPr>
          <p:cNvPr id="10" name="Rettangolo 9"/>
          <p:cNvSpPr/>
          <p:nvPr/>
        </p:nvSpPr>
        <p:spPr>
          <a:xfrm>
            <a:off x="0" y="1268760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187624" y="481"/>
            <a:ext cx="6635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Problemi ancora aperti: Aspetti procedurali </a:t>
            </a:r>
            <a:endParaRPr lang="it-IT" sz="2800" b="1" dirty="0"/>
          </a:p>
        </p:txBody>
      </p:sp>
      <p:sp>
        <p:nvSpPr>
          <p:cNvPr id="14" name="Rettangolo 13"/>
          <p:cNvSpPr/>
          <p:nvPr/>
        </p:nvSpPr>
        <p:spPr>
          <a:xfrm>
            <a:off x="1543093" y="6084004"/>
            <a:ext cx="652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2010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6660232" y="6084004"/>
            <a:ext cx="652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2017</a:t>
            </a:r>
            <a:endParaRPr lang="it-IT" dirty="0"/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29860"/>
              </p:ext>
            </p:extLst>
          </p:nvPr>
        </p:nvGraphicFramePr>
        <p:xfrm>
          <a:off x="1475656" y="2771636"/>
          <a:ext cx="567037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ttangolo 12"/>
          <p:cNvSpPr/>
          <p:nvPr/>
        </p:nvSpPr>
        <p:spPr>
          <a:xfrm>
            <a:off x="2267744" y="2564904"/>
            <a:ext cx="106679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3275856" y="2564904"/>
            <a:ext cx="106679" cy="144016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2411760" y="2492896"/>
            <a:ext cx="489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IABP</a:t>
            </a:r>
            <a:r>
              <a:rPr lang="fr-FR" sz="1600" dirty="0"/>
              <a:t> </a:t>
            </a:r>
            <a:r>
              <a:rPr lang="fr-FR" sz="1600" dirty="0" smtClean="0"/>
              <a:t>            Totale </a:t>
            </a:r>
            <a:r>
              <a:rPr lang="fr-FR" sz="1600" dirty="0" err="1" smtClean="0"/>
              <a:t>pazienti</a:t>
            </a:r>
            <a:r>
              <a:rPr lang="fr-FR" sz="1600" dirty="0" smtClean="0"/>
              <a:t> con STEMI +</a:t>
            </a:r>
            <a:r>
              <a:rPr lang="fr-FR" sz="1600" dirty="0" err="1" smtClean="0"/>
              <a:t>shock</a:t>
            </a:r>
            <a:r>
              <a:rPr lang="fr-FR" sz="1600" dirty="0" smtClean="0"/>
              <a:t> </a:t>
            </a:r>
            <a:endParaRPr lang="it-IT" sz="1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646" t="14976" r="3162" b="12332"/>
          <a:stretch/>
        </p:blipFill>
        <p:spPr>
          <a:xfrm>
            <a:off x="1979712" y="1700808"/>
            <a:ext cx="5053352" cy="553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ttangolo 2"/>
          <p:cNvSpPr/>
          <p:nvPr/>
        </p:nvSpPr>
        <p:spPr>
          <a:xfrm>
            <a:off x="3327772" y="2852936"/>
            <a:ext cx="4124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prstClr val="black"/>
                </a:solidFill>
              </a:rPr>
              <a:t>Registro</a:t>
            </a:r>
            <a:r>
              <a:rPr lang="en-US" sz="1600" dirty="0" smtClean="0">
                <a:solidFill>
                  <a:prstClr val="black"/>
                </a:solidFill>
              </a:rPr>
              <a:t> STEMI </a:t>
            </a:r>
            <a:r>
              <a:rPr lang="en-US" sz="1600" dirty="0" err="1" smtClean="0">
                <a:solidFill>
                  <a:prstClr val="black"/>
                </a:solidFill>
              </a:rPr>
              <a:t>Lombardia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it-IT" sz="1200" dirty="0"/>
          </a:p>
        </p:txBody>
      </p:sp>
      <p:sp>
        <p:nvSpPr>
          <p:cNvPr id="16" name="Rettangolo 15"/>
          <p:cNvSpPr/>
          <p:nvPr/>
        </p:nvSpPr>
        <p:spPr>
          <a:xfrm>
            <a:off x="971600" y="2420888"/>
            <a:ext cx="7056784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 UTILIZZO DEL CONTROPULSATORE AORTICO</a:t>
            </a:r>
          </a:p>
          <a:p>
            <a:pPr algn="ctr"/>
            <a:r>
              <a:rPr lang="en-US" sz="2400" b="1" dirty="0" smtClean="0"/>
              <a:t> NELLA PPCI IN CALABRIA = 12%  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8826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556792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it-IT" sz="4000" b="1" dirty="0" smtClean="0">
                <a:solidFill>
                  <a:srgbClr val="D9D9D9"/>
                </a:solidFill>
              </a:rPr>
              <a:t>Aspetti logistici-organizzativi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endParaRPr lang="it-IT" sz="4000" b="1" dirty="0"/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it-IT" sz="4000" b="1" dirty="0" smtClean="0"/>
              <a:t> </a:t>
            </a:r>
            <a:r>
              <a:rPr lang="it-IT" sz="4000" b="1" dirty="0" smtClean="0">
                <a:solidFill>
                  <a:schemeClr val="bg1">
                    <a:lumMod val="85000"/>
                  </a:schemeClr>
                </a:solidFill>
              </a:rPr>
              <a:t>Volumi di attività 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endParaRPr lang="it-IT" sz="4000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it-IT" sz="4000" b="1" dirty="0" smtClean="0">
                <a:solidFill>
                  <a:schemeClr val="bg1">
                    <a:lumMod val="85000"/>
                  </a:schemeClr>
                </a:solidFill>
              </a:rPr>
              <a:t>Aspetti procedurali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endParaRPr lang="it-IT" sz="4000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it-IT" sz="4000" b="1" dirty="0" smtClean="0">
                <a:solidFill>
                  <a:srgbClr val="000000"/>
                </a:solidFill>
              </a:rPr>
              <a:t>Aspetti farmacologici</a:t>
            </a:r>
            <a:endParaRPr lang="it-IT" sz="4000" b="1" dirty="0">
              <a:solidFill>
                <a:srgbClr val="0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635820" y="260648"/>
            <a:ext cx="1747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err="1" smtClean="0"/>
              <a:t>Key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points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08489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44824"/>
            <a:ext cx="6330767" cy="29051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395536" y="581779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 1) TERAPIA ANTIAGGREGANTE PRE-PROCEDURALE </a:t>
            </a:r>
            <a:endParaRPr lang="it-IT" sz="2400" dirty="0"/>
          </a:p>
          <a:p>
            <a:pPr algn="ctr"/>
            <a:endParaRPr lang="en-US" sz="2400" dirty="0"/>
          </a:p>
        </p:txBody>
      </p:sp>
      <p:sp>
        <p:nvSpPr>
          <p:cNvPr id="6" name="Rettangolo 5"/>
          <p:cNvSpPr/>
          <p:nvPr/>
        </p:nvSpPr>
        <p:spPr>
          <a:xfrm>
            <a:off x="0" y="1484784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038510" y="481"/>
            <a:ext cx="6933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Problemi ancora aperti: Aspetti farmacologici </a:t>
            </a:r>
            <a:endParaRPr lang="it-IT" sz="2800" b="1" dirty="0"/>
          </a:p>
        </p:txBody>
      </p:sp>
      <p:sp>
        <p:nvSpPr>
          <p:cNvPr id="2" name="Ovale 1"/>
          <p:cNvSpPr/>
          <p:nvPr/>
        </p:nvSpPr>
        <p:spPr>
          <a:xfrm>
            <a:off x="2123728" y="4149080"/>
            <a:ext cx="864096" cy="576064"/>
          </a:xfrm>
          <a:prstGeom prst="ellipse">
            <a:avLst/>
          </a:prstGeom>
          <a:solidFill>
            <a:schemeClr val="accent3"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 flipH="1">
            <a:off x="1259632" y="4797152"/>
            <a:ext cx="1296144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555776" y="4797152"/>
            <a:ext cx="122413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539552" y="5445224"/>
            <a:ext cx="167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TRITON-TIMI 38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3275856" y="5445224"/>
            <a:ext cx="799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PLATO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4716016" y="6488668"/>
            <a:ext cx="427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European Heart Journal (2018) 39, 119–177</a:t>
            </a:r>
            <a:endParaRPr lang="it-IT" dirty="0"/>
          </a:p>
        </p:txBody>
      </p:sp>
      <p:sp>
        <p:nvSpPr>
          <p:cNvPr id="3" name="Ovale 2"/>
          <p:cNvSpPr/>
          <p:nvPr/>
        </p:nvSpPr>
        <p:spPr>
          <a:xfrm>
            <a:off x="1403648" y="2996952"/>
            <a:ext cx="2232248" cy="360040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  <a:alpha val="37000"/>
                </a:schemeClr>
              </a:gs>
              <a:gs pos="80000">
                <a:schemeClr val="accent3">
                  <a:shade val="93000"/>
                  <a:satMod val="130000"/>
                  <a:alpha val="37000"/>
                </a:schemeClr>
              </a:gs>
              <a:gs pos="100000">
                <a:schemeClr val="accent3">
                  <a:shade val="94000"/>
                  <a:satMod val="135000"/>
                  <a:alpha val="37000"/>
                </a:schemeClr>
              </a:gs>
            </a:gsLst>
            <a:lin ang="16200000" scaled="0"/>
            <a:tileRect/>
          </a:gradFill>
          <a:ln>
            <a:solidFill>
              <a:srgbClr val="4F81BD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65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95536" y="581779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 3) TERAPIA ANTIAGGREGANTE PRE-PROCEDURALE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ATLANTIC TRIAL </a:t>
            </a:r>
            <a:endParaRPr lang="it-IT" sz="2400" dirty="0"/>
          </a:p>
          <a:p>
            <a:pPr algn="ctr"/>
            <a:endParaRPr lang="en-US" sz="2400" dirty="0"/>
          </a:p>
        </p:txBody>
      </p:sp>
      <p:sp>
        <p:nvSpPr>
          <p:cNvPr id="6" name="Rettangolo 5"/>
          <p:cNvSpPr/>
          <p:nvPr/>
        </p:nvSpPr>
        <p:spPr>
          <a:xfrm>
            <a:off x="0" y="1484784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038510" y="481"/>
            <a:ext cx="6933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Problemi ancora aperti: Aspetti farmacologici </a:t>
            </a:r>
            <a:endParaRPr lang="it-IT" sz="28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76872"/>
            <a:ext cx="6660232" cy="3840511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3" name="Rettangolo 2"/>
          <p:cNvSpPr/>
          <p:nvPr/>
        </p:nvSpPr>
        <p:spPr>
          <a:xfrm>
            <a:off x="5908672" y="6488668"/>
            <a:ext cx="3218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N </a:t>
            </a:r>
            <a:r>
              <a:rPr lang="da-DK" dirty="0" err="1"/>
              <a:t>Engl</a:t>
            </a:r>
            <a:r>
              <a:rPr lang="da-DK" dirty="0"/>
              <a:t> J Med 2014;371:1016-27.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49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95536" y="581779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 3) TERAPIA ANTIAGGREGANTE PRE-PROCEDURALE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6" name="Rettangolo 5"/>
          <p:cNvSpPr/>
          <p:nvPr/>
        </p:nvSpPr>
        <p:spPr>
          <a:xfrm>
            <a:off x="0" y="1484784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038510" y="481"/>
            <a:ext cx="6933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Problemi ancora aperti: Aspetti farmacologici </a:t>
            </a:r>
            <a:endParaRPr lang="it-IT" sz="2800" b="1" dirty="0"/>
          </a:p>
        </p:txBody>
      </p:sp>
      <p:sp>
        <p:nvSpPr>
          <p:cNvPr id="8" name="Rettangolo 7"/>
          <p:cNvSpPr/>
          <p:nvPr/>
        </p:nvSpPr>
        <p:spPr>
          <a:xfrm>
            <a:off x="4716016" y="6488668"/>
            <a:ext cx="427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European Heart Journal (2018) 39, 119–177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971600" y="2407528"/>
            <a:ext cx="6768752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it-IT" sz="2400" dirty="0" err="1" smtClean="0">
                <a:solidFill>
                  <a:srgbClr val="FF0000"/>
                </a:solidFill>
              </a:rPr>
              <a:t>While</a:t>
            </a:r>
            <a:r>
              <a:rPr lang="it-IT" sz="2400" dirty="0" smtClean="0">
                <a:solidFill>
                  <a:srgbClr val="FF0000"/>
                </a:solidFill>
              </a:rPr>
              <a:t> the </a:t>
            </a:r>
            <a:r>
              <a:rPr lang="it-IT" sz="2400" dirty="0" err="1">
                <a:solidFill>
                  <a:srgbClr val="FF0000"/>
                </a:solidFill>
              </a:rPr>
              <a:t>evidence</a:t>
            </a:r>
            <a:r>
              <a:rPr lang="it-IT" sz="2400" dirty="0">
                <a:solidFill>
                  <a:srgbClr val="FF0000"/>
                </a:solidFill>
              </a:rPr>
              <a:t> of a </a:t>
            </a:r>
            <a:r>
              <a:rPr lang="it-IT" sz="2400" dirty="0" err="1">
                <a:solidFill>
                  <a:srgbClr val="FF0000"/>
                </a:solidFill>
              </a:rPr>
              <a:t>clinical</a:t>
            </a:r>
            <a:r>
              <a:rPr lang="it-IT" sz="2400" dirty="0">
                <a:solidFill>
                  <a:srgbClr val="FF0000"/>
                </a:solidFill>
              </a:rPr>
              <a:t> benefit of P2Y12 </a:t>
            </a:r>
            <a:r>
              <a:rPr lang="it-IT" sz="2400" dirty="0" err="1">
                <a:solidFill>
                  <a:srgbClr val="FF0000"/>
                </a:solidFill>
              </a:rPr>
              <a:t>inhibitor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pre</a:t>
            </a:r>
            <a:r>
              <a:rPr lang="it-IT" sz="2400" dirty="0">
                <a:solidFill>
                  <a:srgbClr val="FF0000"/>
                </a:solidFill>
              </a:rPr>
              <a:t>-treatment </a:t>
            </a:r>
            <a:r>
              <a:rPr lang="it-IT" sz="2400" dirty="0" smtClean="0">
                <a:solidFill>
                  <a:srgbClr val="FF0000"/>
                </a:solidFill>
              </a:rPr>
              <a:t>in </a:t>
            </a:r>
            <a:r>
              <a:rPr lang="it-IT" sz="2400" dirty="0" err="1" smtClean="0">
                <a:solidFill>
                  <a:srgbClr val="FF0000"/>
                </a:solidFill>
              </a:rPr>
              <a:t>this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setting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is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lacking</a:t>
            </a:r>
            <a:r>
              <a:rPr lang="it-IT" sz="2400" dirty="0"/>
              <a:t>, </a:t>
            </a:r>
            <a:r>
              <a:rPr lang="it-IT" sz="2400" dirty="0" err="1"/>
              <a:t>early</a:t>
            </a:r>
            <a:r>
              <a:rPr lang="it-IT" sz="2400" dirty="0"/>
              <a:t> </a:t>
            </a:r>
            <a:r>
              <a:rPr lang="it-IT" sz="2400" dirty="0" err="1"/>
              <a:t>initiation</a:t>
            </a:r>
            <a:r>
              <a:rPr lang="it-IT" sz="2400" dirty="0"/>
              <a:t> of a P2Y12 </a:t>
            </a:r>
            <a:r>
              <a:rPr lang="it-IT" sz="2400" dirty="0" err="1"/>
              <a:t>inhibitor</a:t>
            </a:r>
            <a:r>
              <a:rPr lang="it-IT" sz="2400" dirty="0"/>
              <a:t> </a:t>
            </a:r>
            <a:r>
              <a:rPr lang="it-IT" sz="2400" dirty="0" err="1"/>
              <a:t>while</a:t>
            </a:r>
            <a:r>
              <a:rPr lang="it-IT" sz="2400" dirty="0"/>
              <a:t> </a:t>
            </a:r>
            <a:r>
              <a:rPr lang="it-IT" sz="2400" dirty="0" smtClean="0"/>
              <a:t>the </a:t>
            </a:r>
            <a:r>
              <a:rPr lang="it-IT" sz="2400" dirty="0" err="1" smtClean="0"/>
              <a:t>patient</a:t>
            </a:r>
            <a:r>
              <a:rPr lang="it-IT" sz="2400" dirty="0" smtClean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being</a:t>
            </a:r>
            <a:r>
              <a:rPr lang="it-IT" sz="2400" dirty="0"/>
              <a:t> </a:t>
            </a:r>
            <a:r>
              <a:rPr lang="it-IT" sz="2400" dirty="0" err="1"/>
              <a:t>transported</a:t>
            </a:r>
            <a:r>
              <a:rPr lang="it-IT" sz="2400" dirty="0"/>
              <a:t> to a </a:t>
            </a:r>
            <a:r>
              <a:rPr lang="it-IT" sz="2400" dirty="0" err="1"/>
              <a:t>primary</a:t>
            </a:r>
            <a:r>
              <a:rPr lang="it-IT" sz="2400" dirty="0"/>
              <a:t> PCI centre </a:t>
            </a:r>
            <a:r>
              <a:rPr lang="it-IT" sz="2400" dirty="0" err="1">
                <a:solidFill>
                  <a:srgbClr val="FF0000"/>
                </a:solidFill>
              </a:rPr>
              <a:t>is</a:t>
            </a:r>
            <a:r>
              <a:rPr lang="it-IT" sz="2400" dirty="0">
                <a:solidFill>
                  <a:srgbClr val="FF0000"/>
                </a:solidFill>
              </a:rPr>
              <a:t> common </a:t>
            </a:r>
            <a:r>
              <a:rPr lang="it-IT" sz="2400" dirty="0" err="1" smtClean="0">
                <a:solidFill>
                  <a:srgbClr val="FF0000"/>
                </a:solidFill>
              </a:rPr>
              <a:t>practice</a:t>
            </a:r>
            <a:r>
              <a:rPr lang="it-IT" sz="2400" dirty="0" smtClean="0">
                <a:solidFill>
                  <a:srgbClr val="FF0000"/>
                </a:solidFill>
              </a:rPr>
              <a:t> in </a:t>
            </a:r>
            <a:r>
              <a:rPr lang="it-IT" sz="2400" dirty="0">
                <a:solidFill>
                  <a:srgbClr val="FF0000"/>
                </a:solidFill>
              </a:rPr>
              <a:t>Europe and </a:t>
            </a:r>
            <a:r>
              <a:rPr lang="it-IT" sz="2400" dirty="0" err="1">
                <a:solidFill>
                  <a:srgbClr val="FF0000"/>
                </a:solidFill>
              </a:rPr>
              <a:t>is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consistent</a:t>
            </a:r>
            <a:r>
              <a:rPr lang="it-IT" sz="2400" dirty="0">
                <a:solidFill>
                  <a:srgbClr val="FF0000"/>
                </a:solidFill>
              </a:rPr>
              <a:t> with the </a:t>
            </a:r>
            <a:r>
              <a:rPr lang="it-IT" sz="2400" dirty="0" err="1" smtClean="0">
                <a:solidFill>
                  <a:srgbClr val="FF0000"/>
                </a:solidFill>
              </a:rPr>
              <a:t>pharmacokinetic</a:t>
            </a:r>
            <a:r>
              <a:rPr lang="it-IT" sz="2400" dirty="0" smtClean="0">
                <a:solidFill>
                  <a:srgbClr val="FF0000"/>
                </a:solidFill>
              </a:rPr>
              <a:t> data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3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95536" y="47667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 3) TERAPIA ANTIAGGREGANTE PRE-PROCEDURALE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6" name="Rettangolo 5"/>
          <p:cNvSpPr/>
          <p:nvPr/>
        </p:nvSpPr>
        <p:spPr>
          <a:xfrm>
            <a:off x="0" y="908720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038510" y="481"/>
            <a:ext cx="6933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Problemi ancora aperti: Aspetti farmacologici </a:t>
            </a:r>
            <a:endParaRPr lang="it-IT" sz="2800" b="1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360979" y="1689569"/>
            <a:ext cx="1588" cy="3405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303829" y="5094757"/>
            <a:ext cx="57150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303829" y="4350219"/>
            <a:ext cx="57150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1303829" y="3616794"/>
            <a:ext cx="57150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303829" y="2872257"/>
            <a:ext cx="57150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1303829" y="2135657"/>
            <a:ext cx="57150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1372092" y="5164607"/>
            <a:ext cx="62071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1360979" y="5094757"/>
            <a:ext cx="1588" cy="666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4464542" y="5099519"/>
            <a:ext cx="1587" cy="666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7568104" y="5099519"/>
            <a:ext cx="1588" cy="666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 rot="17097" flipV="1">
            <a:off x="481829" y="2929407"/>
            <a:ext cx="261289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13"/>
              </a:lnSpc>
            </a:pPr>
            <a:r>
              <a:rPr lang="it-IT" sz="1800">
                <a:latin typeface="Calibri"/>
                <a:cs typeface="Calibri"/>
              </a:rPr>
              <a:t>Patients (%)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006967" y="2035644"/>
            <a:ext cx="193588" cy="318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 defTabSz="915988" eaLnBrk="0" hangingPunct="0">
              <a:tabLst>
                <a:tab pos="10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tabLst>
                <a:tab pos="10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tabLst>
                <a:tab pos="10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tabLst>
                <a:tab pos="10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tabLst>
                <a:tab pos="10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588"/>
              </a:lnSpc>
            </a:pPr>
            <a:r>
              <a:rPr lang="it-IT" sz="1400" dirty="0">
                <a:latin typeface="Calibri"/>
                <a:cs typeface="Calibri"/>
              </a:rPr>
              <a:t>20</a:t>
            </a:r>
          </a:p>
          <a:p>
            <a:pPr eaLnBrk="1" hangingPunct="1">
              <a:lnSpc>
                <a:spcPts val="1000"/>
              </a:lnSpc>
            </a:pPr>
            <a:endParaRPr lang="it-IT" sz="1400" dirty="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400" dirty="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400" dirty="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400" dirty="0">
              <a:latin typeface="Calibri"/>
              <a:cs typeface="Calibri"/>
            </a:endParaRPr>
          </a:p>
          <a:p>
            <a:pPr eaLnBrk="1" hangingPunct="1">
              <a:lnSpc>
                <a:spcPts val="1775"/>
              </a:lnSpc>
            </a:pPr>
            <a:r>
              <a:rPr lang="it-IT" sz="1400" dirty="0">
                <a:latin typeface="Calibri"/>
                <a:cs typeface="Calibri"/>
              </a:rPr>
              <a:t>15</a:t>
            </a:r>
          </a:p>
          <a:p>
            <a:pPr eaLnBrk="1" hangingPunct="1">
              <a:lnSpc>
                <a:spcPts val="1000"/>
              </a:lnSpc>
            </a:pPr>
            <a:endParaRPr lang="it-IT" sz="1400" dirty="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400" dirty="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400" dirty="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400" dirty="0">
              <a:latin typeface="Calibri"/>
              <a:cs typeface="Calibri"/>
            </a:endParaRPr>
          </a:p>
          <a:p>
            <a:pPr eaLnBrk="1" hangingPunct="1">
              <a:lnSpc>
                <a:spcPts val="1850"/>
              </a:lnSpc>
            </a:pPr>
            <a:r>
              <a:rPr lang="it-IT" sz="1400" dirty="0">
                <a:latin typeface="Calibri"/>
                <a:cs typeface="Calibri"/>
              </a:rPr>
              <a:t>10</a:t>
            </a:r>
          </a:p>
          <a:p>
            <a:pPr eaLnBrk="1" hangingPunct="1">
              <a:lnSpc>
                <a:spcPts val="1000"/>
              </a:lnSpc>
            </a:pPr>
            <a:endParaRPr lang="it-IT" sz="1400" dirty="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400" dirty="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400" dirty="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400" dirty="0">
              <a:latin typeface="Calibri"/>
              <a:cs typeface="Calibri"/>
            </a:endParaRPr>
          </a:p>
          <a:p>
            <a:pPr eaLnBrk="1" hangingPunct="1">
              <a:lnSpc>
                <a:spcPts val="1775"/>
              </a:lnSpc>
            </a:pPr>
            <a:r>
              <a:rPr lang="it-IT" sz="1400" dirty="0">
                <a:latin typeface="Calibri"/>
                <a:cs typeface="Calibri"/>
              </a:rPr>
              <a:t>	5</a:t>
            </a:r>
          </a:p>
          <a:p>
            <a:pPr eaLnBrk="1" hangingPunct="1">
              <a:lnSpc>
                <a:spcPts val="1000"/>
              </a:lnSpc>
            </a:pPr>
            <a:endParaRPr lang="it-IT" sz="1400" dirty="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400" dirty="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400" dirty="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400" dirty="0">
              <a:latin typeface="Calibri"/>
              <a:cs typeface="Calibri"/>
            </a:endParaRPr>
          </a:p>
          <a:p>
            <a:pPr eaLnBrk="1" hangingPunct="1">
              <a:lnSpc>
                <a:spcPts val="1850"/>
              </a:lnSpc>
            </a:pPr>
            <a:r>
              <a:rPr lang="it-IT" sz="1400" dirty="0">
                <a:latin typeface="Calibri"/>
                <a:cs typeface="Calibri"/>
              </a:rPr>
              <a:t>	0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307129" y="2051519"/>
            <a:ext cx="1231595" cy="350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5988" eaLnBrk="0" hangingPunct="0">
              <a:tabLst>
                <a:tab pos="76200" algn="l"/>
                <a:tab pos="814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tabLst>
                <a:tab pos="76200" algn="l"/>
                <a:tab pos="814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tabLst>
                <a:tab pos="76200" algn="l"/>
                <a:tab pos="814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tabLst>
                <a:tab pos="76200" algn="l"/>
                <a:tab pos="814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tabLst>
                <a:tab pos="76200" algn="l"/>
                <a:tab pos="814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  <a:tab pos="814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  <a:tab pos="814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  <a:tab pos="814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  <a:tab pos="814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13"/>
              </a:lnSpc>
            </a:pPr>
            <a:r>
              <a:rPr lang="it-IT" sz="1800">
                <a:latin typeface="Calibri"/>
                <a:cs typeface="Calibri"/>
              </a:rPr>
              <a:t>		18.8</a:t>
            </a: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2763"/>
              </a:lnSpc>
            </a:pPr>
            <a:r>
              <a:rPr lang="it-IT" sz="1800">
                <a:latin typeface="Calibri"/>
                <a:cs typeface="Calibri"/>
              </a:rPr>
              <a:t>2,7</a:t>
            </a: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2588"/>
              </a:lnSpc>
            </a:pPr>
            <a:r>
              <a:rPr lang="it-IT" sz="1800">
                <a:latin typeface="Calibri"/>
                <a:cs typeface="Calibri"/>
              </a:rPr>
              <a:t>	</a:t>
            </a:r>
            <a:r>
              <a:rPr lang="it-IT" sz="1700">
                <a:latin typeface="Calibri"/>
                <a:cs typeface="Calibri"/>
              </a:rPr>
              <a:t>TIMI major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5124942" y="4216869"/>
            <a:ext cx="1611751" cy="131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5988" eaLnBrk="0" hangingPunct="0"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13"/>
              </a:lnSpc>
            </a:pPr>
            <a:r>
              <a:rPr lang="it-IT" sz="1800">
                <a:latin typeface="Calibri"/>
                <a:cs typeface="Calibri"/>
              </a:rPr>
              <a:t>	4.1</a:t>
            </a: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1000"/>
              </a:lnSpc>
            </a:pPr>
            <a:endParaRPr lang="it-IT" sz="1800">
              <a:latin typeface="Calibri"/>
              <a:cs typeface="Calibri"/>
            </a:endParaRPr>
          </a:p>
          <a:p>
            <a:pPr eaLnBrk="1" hangingPunct="1">
              <a:lnSpc>
                <a:spcPts val="2313"/>
              </a:lnSpc>
            </a:pPr>
            <a:r>
              <a:rPr lang="it-IT" sz="1700">
                <a:latin typeface="Calibri"/>
                <a:cs typeface="Calibri"/>
              </a:rPr>
              <a:t>TIMI minor+major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772892" y="2575394"/>
            <a:ext cx="833774" cy="72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63"/>
              </a:lnSpc>
            </a:pPr>
            <a:r>
              <a:rPr lang="it-IT" sz="1400">
                <a:latin typeface="Calibri"/>
                <a:cs typeface="Calibri"/>
              </a:rPr>
              <a:t>Clopidogrel</a:t>
            </a:r>
          </a:p>
          <a:p>
            <a:pPr eaLnBrk="1" hangingPunct="1">
              <a:lnSpc>
                <a:spcPts val="1763"/>
              </a:lnSpc>
            </a:pPr>
            <a:endParaRPr lang="it-IT" sz="1400">
              <a:latin typeface="Calibri"/>
              <a:cs typeface="Calibri"/>
            </a:endParaRPr>
          </a:p>
          <a:p>
            <a:pPr eaLnBrk="1" hangingPunct="1">
              <a:lnSpc>
                <a:spcPts val="2175"/>
              </a:lnSpc>
            </a:pPr>
            <a:r>
              <a:rPr lang="it-IT" sz="1400">
                <a:latin typeface="Calibri"/>
                <a:cs typeface="Calibri"/>
              </a:rPr>
              <a:t>Prasugrel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2057892" y="2880194"/>
            <a:ext cx="781764" cy="58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5988" eaLnBrk="0" hangingPunct="0"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225"/>
              </a:lnSpc>
            </a:pPr>
            <a:r>
              <a:rPr lang="it-IT" sz="1600">
                <a:latin typeface="Calibri"/>
                <a:cs typeface="Calibri"/>
              </a:rPr>
              <a:t>p=0.0033</a:t>
            </a:r>
          </a:p>
          <a:p>
            <a:pPr eaLnBrk="1" hangingPunct="1">
              <a:lnSpc>
                <a:spcPts val="2400"/>
              </a:lnSpc>
            </a:pPr>
            <a:r>
              <a:rPr lang="it-IT" sz="1600">
                <a:latin typeface="Calibri"/>
                <a:cs typeface="Calibri"/>
              </a:rPr>
              <a:t>	HR 8.19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5364088" y="6601352"/>
            <a:ext cx="3725980" cy="21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fr-FR" sz="1600">
                <a:latin typeface="Calibri"/>
                <a:cs typeface="Calibri"/>
              </a:rPr>
              <a:t>Montalescot et al. Lancet 2009 ;373:723-731</a:t>
            </a:r>
            <a:endParaRPr lang="it-IT" sz="1600">
              <a:latin typeface="Calibri"/>
              <a:cs typeface="Calibri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899592" y="1052736"/>
            <a:ext cx="7275605" cy="40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3113"/>
              </a:lnSpc>
            </a:pPr>
            <a:r>
              <a:rPr lang="it-IT" sz="2800" dirty="0">
                <a:latin typeface="Calibri"/>
                <a:cs typeface="Calibri"/>
              </a:rPr>
              <a:t>TRITON-TIMI 38: CABG </a:t>
            </a:r>
            <a:r>
              <a:rPr lang="it-IT" sz="2800" dirty="0" err="1">
                <a:latin typeface="Calibri"/>
                <a:cs typeface="Calibri"/>
              </a:rPr>
              <a:t>bleeding</a:t>
            </a:r>
            <a:r>
              <a:rPr lang="it-IT" sz="2800" dirty="0">
                <a:latin typeface="Calibri"/>
                <a:cs typeface="Calibri"/>
              </a:rPr>
              <a:t> in STEMI </a:t>
            </a:r>
            <a:r>
              <a:rPr lang="it-IT" sz="2800" dirty="0" err="1">
                <a:latin typeface="Calibri"/>
                <a:cs typeface="Calibri"/>
              </a:rPr>
              <a:t>patients</a:t>
            </a:r>
            <a:endParaRPr lang="it-IT" sz="2800" dirty="0">
              <a:latin typeface="Calibri"/>
              <a:cs typeface="Calibri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5270992" y="1163461"/>
            <a:ext cx="1489678" cy="60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5988" eaLnBrk="0" hangingPunct="0">
              <a:tabLst>
                <a:tab pos="76200" algn="l"/>
                <a:tab pos="10699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tabLst>
                <a:tab pos="76200" algn="l"/>
                <a:tab pos="10699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tabLst>
                <a:tab pos="76200" algn="l"/>
                <a:tab pos="10699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tabLst>
                <a:tab pos="76200" algn="l"/>
                <a:tab pos="10699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tabLst>
                <a:tab pos="76200" algn="l"/>
                <a:tab pos="10699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  <a:tab pos="10699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  <a:tab pos="10699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  <a:tab pos="10699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  <a:tab pos="10699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225"/>
              </a:lnSpc>
            </a:pPr>
            <a:endParaRPr lang="it-IT" sz="1800" dirty="0">
              <a:latin typeface="Calibri"/>
              <a:cs typeface="Calibri"/>
            </a:endParaRPr>
          </a:p>
          <a:p>
            <a:pPr eaLnBrk="1" hangingPunct="1">
              <a:lnSpc>
                <a:spcPts val="2600"/>
              </a:lnSpc>
            </a:pPr>
            <a:r>
              <a:rPr lang="it-IT" sz="1800" dirty="0">
                <a:latin typeface="Calibri"/>
                <a:cs typeface="Calibri"/>
              </a:rPr>
              <a:t>		21.9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547664" y="5634507"/>
            <a:ext cx="6052238" cy="25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13"/>
              </a:lnSpc>
            </a:pPr>
            <a:r>
              <a:rPr lang="en-US" sz="1600">
                <a:latin typeface="Calibri"/>
                <a:cs typeface="Calibri"/>
              </a:rPr>
              <a:t>31% of STEMI-Primary PCI patients received study medication before PCI</a:t>
            </a:r>
            <a:endParaRPr lang="it-IT" sz="1600">
              <a:latin typeface="Calibri"/>
              <a:cs typeface="Calibri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2027089" y="5909144"/>
            <a:ext cx="5364286" cy="2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13"/>
              </a:lnSpc>
            </a:pPr>
            <a:r>
              <a:rPr lang="it-IT" sz="1600" dirty="0">
                <a:latin typeface="Calibri"/>
                <a:cs typeface="Calibri"/>
              </a:rPr>
              <a:t>CABG in STEMI: </a:t>
            </a:r>
            <a:r>
              <a:rPr lang="it-IT" sz="1600" dirty="0" err="1">
                <a:latin typeface="Calibri"/>
                <a:cs typeface="Calibri"/>
              </a:rPr>
              <a:t>Clopidogrel</a:t>
            </a:r>
            <a:r>
              <a:rPr lang="it-IT" sz="1600" dirty="0">
                <a:latin typeface="Calibri"/>
                <a:cs typeface="Calibri"/>
              </a:rPr>
              <a:t> 73/1765; </a:t>
            </a:r>
            <a:r>
              <a:rPr lang="it-IT" sz="1600" dirty="0" err="1">
                <a:latin typeface="Calibri"/>
                <a:cs typeface="Calibri"/>
              </a:rPr>
              <a:t>Prasugrel</a:t>
            </a:r>
            <a:r>
              <a:rPr lang="it-IT" sz="1600" dirty="0">
                <a:latin typeface="Calibri"/>
                <a:cs typeface="Calibri"/>
              </a:rPr>
              <a:t> 64/1769  </a:t>
            </a:r>
            <a:r>
              <a:rPr lang="it-IT" sz="1800" dirty="0">
                <a:latin typeface="Calibri"/>
                <a:cs typeface="Calibri"/>
              </a:rPr>
              <a:t>(3.8%)</a:t>
            </a: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1981692" y="4632794"/>
            <a:ext cx="914400" cy="457200"/>
          </a:xfrm>
          <a:prstGeom prst="rect">
            <a:avLst/>
          </a:prstGeom>
          <a:solidFill>
            <a:srgbClr val="7033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5105892" y="4480394"/>
            <a:ext cx="914400" cy="609600"/>
          </a:xfrm>
          <a:prstGeom prst="rect">
            <a:avLst/>
          </a:prstGeom>
          <a:solidFill>
            <a:srgbClr val="7033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2896092" y="2346794"/>
            <a:ext cx="914400" cy="2743200"/>
          </a:xfrm>
          <a:prstGeom prst="rect">
            <a:avLst/>
          </a:prstGeom>
          <a:solidFill>
            <a:srgbClr val="CC172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6020292" y="1813394"/>
            <a:ext cx="914400" cy="3276600"/>
          </a:xfrm>
          <a:prstGeom prst="rect">
            <a:avLst/>
          </a:prstGeom>
          <a:solidFill>
            <a:srgbClr val="CC172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5167804" y="2880194"/>
            <a:ext cx="781764" cy="58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5988" eaLnBrk="0" hangingPunct="0"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225"/>
              </a:lnSpc>
            </a:pPr>
            <a:r>
              <a:rPr lang="it-IT" sz="1600">
                <a:latin typeface="Calibri"/>
                <a:cs typeface="Calibri"/>
              </a:rPr>
              <a:t>p=0.0032</a:t>
            </a:r>
          </a:p>
          <a:p>
            <a:pPr eaLnBrk="1" hangingPunct="1">
              <a:lnSpc>
                <a:spcPts val="2400"/>
              </a:lnSpc>
            </a:pPr>
            <a:r>
              <a:rPr lang="it-IT" sz="1600">
                <a:latin typeface="Calibri"/>
                <a:cs typeface="Calibri"/>
              </a:rPr>
              <a:t>	HR 6.53</a:t>
            </a:r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7544292" y="3108794"/>
            <a:ext cx="152400" cy="152400"/>
          </a:xfrm>
          <a:prstGeom prst="rect">
            <a:avLst/>
          </a:prstGeom>
          <a:solidFill>
            <a:srgbClr val="CC172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7544292" y="2651594"/>
            <a:ext cx="152400" cy="152400"/>
          </a:xfrm>
          <a:prstGeom prst="rect">
            <a:avLst/>
          </a:prstGeom>
          <a:solidFill>
            <a:srgbClr val="7033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87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4703" t="71611" r="4950" b="4308"/>
          <a:stretch/>
        </p:blipFill>
        <p:spPr>
          <a:xfrm>
            <a:off x="179512" y="2060848"/>
            <a:ext cx="8772285" cy="136815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3" name="Rettangolo 2"/>
          <p:cNvSpPr/>
          <p:nvPr/>
        </p:nvSpPr>
        <p:spPr>
          <a:xfrm>
            <a:off x="611560" y="126876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err="1" smtClean="0"/>
              <a:t>Recommendations</a:t>
            </a:r>
            <a:r>
              <a:rPr lang="it-IT" sz="3200" b="1" dirty="0" smtClean="0"/>
              <a:t> for </a:t>
            </a:r>
            <a:r>
              <a:rPr lang="it-IT" sz="3200" b="1" dirty="0" err="1" smtClean="0"/>
              <a:t>reperfusion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therapy</a:t>
            </a:r>
            <a:endParaRPr lang="it-IT" sz="3200" b="1" dirty="0" smtClean="0"/>
          </a:p>
          <a:p>
            <a:pPr algn="ctr"/>
            <a:endParaRPr lang="it-IT" sz="3200" b="1" dirty="0"/>
          </a:p>
          <a:p>
            <a:pPr algn="ctr"/>
            <a:endParaRPr lang="it-IT" sz="32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716016" y="6488668"/>
            <a:ext cx="427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European Heart Journal (2018) 39, 119–177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67544" y="11663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2017 ESC </a:t>
            </a:r>
            <a:r>
              <a:rPr lang="it-IT" sz="2400" dirty="0" err="1"/>
              <a:t>Guidelines</a:t>
            </a:r>
            <a:r>
              <a:rPr lang="it-IT" sz="2400" dirty="0"/>
              <a:t> for </a:t>
            </a:r>
            <a:r>
              <a:rPr lang="it-IT" sz="2400" dirty="0" smtClean="0"/>
              <a:t>the management of acute </a:t>
            </a:r>
            <a:r>
              <a:rPr lang="it-IT" sz="2400" dirty="0" err="1" smtClean="0"/>
              <a:t>myocardial</a:t>
            </a:r>
            <a:r>
              <a:rPr lang="it-IT" sz="2400" dirty="0" smtClean="0"/>
              <a:t> </a:t>
            </a:r>
            <a:r>
              <a:rPr lang="it-IT" sz="2400" dirty="0" err="1"/>
              <a:t>infarction</a:t>
            </a:r>
            <a:r>
              <a:rPr lang="it-IT" sz="2400" dirty="0"/>
              <a:t> in </a:t>
            </a:r>
            <a:r>
              <a:rPr lang="it-IT" sz="2400" dirty="0" err="1" smtClean="0"/>
              <a:t>patients</a:t>
            </a:r>
            <a:r>
              <a:rPr lang="it-IT" sz="2400" dirty="0"/>
              <a:t> </a:t>
            </a:r>
            <a:r>
              <a:rPr lang="it-IT" sz="2400" dirty="0" err="1" smtClean="0"/>
              <a:t>presenting</a:t>
            </a:r>
            <a:r>
              <a:rPr lang="it-IT" sz="2400" dirty="0" smtClean="0"/>
              <a:t> </a:t>
            </a:r>
            <a:r>
              <a:rPr lang="it-IT" sz="2400" dirty="0"/>
              <a:t>with ST-</a:t>
            </a:r>
            <a:r>
              <a:rPr lang="it-IT" sz="2400" dirty="0" err="1"/>
              <a:t>segment</a:t>
            </a:r>
            <a:r>
              <a:rPr lang="it-IT" sz="2400" dirty="0"/>
              <a:t> </a:t>
            </a:r>
            <a:r>
              <a:rPr lang="it-IT" sz="2400" dirty="0" err="1"/>
              <a:t>elevation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-252536" y="46531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mtClean="0">
                <a:solidFill>
                  <a:srgbClr val="FF0000"/>
                </a:solidFill>
              </a:rPr>
              <a:t>Lancet 2003;361(9351):13–20.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28085" y="5157192"/>
            <a:ext cx="3519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dirty="0">
                <a:solidFill>
                  <a:srgbClr val="FF0000"/>
                </a:solidFill>
              </a:rPr>
              <a:t>N </a:t>
            </a:r>
            <a:r>
              <a:rPr lang="da-DK" dirty="0" err="1">
                <a:solidFill>
                  <a:srgbClr val="FF0000"/>
                </a:solidFill>
              </a:rPr>
              <a:t>Engl</a:t>
            </a:r>
            <a:r>
              <a:rPr lang="da-DK" dirty="0">
                <a:solidFill>
                  <a:srgbClr val="FF0000"/>
                </a:solidFill>
              </a:rPr>
              <a:t> J Med 2003;349(8):733–742.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557555" y="46531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>
                <a:solidFill>
                  <a:schemeClr val="accent6"/>
                </a:solidFill>
              </a:rPr>
              <a:t>Cochrane</a:t>
            </a:r>
            <a:r>
              <a:rPr lang="it-IT" dirty="0">
                <a:solidFill>
                  <a:schemeClr val="accent6"/>
                </a:solidFill>
              </a:rPr>
              <a:t> Database </a:t>
            </a:r>
            <a:r>
              <a:rPr lang="it-IT" dirty="0" err="1">
                <a:solidFill>
                  <a:schemeClr val="accent6"/>
                </a:solidFill>
              </a:rPr>
              <a:t>Syst</a:t>
            </a:r>
            <a:r>
              <a:rPr lang="it-IT" dirty="0">
                <a:solidFill>
                  <a:schemeClr val="accent6"/>
                </a:solidFill>
              </a:rPr>
              <a:t> </a:t>
            </a:r>
            <a:r>
              <a:rPr lang="it-IT" dirty="0" err="1" smtClean="0">
                <a:solidFill>
                  <a:schemeClr val="accent6"/>
                </a:solidFill>
              </a:rPr>
              <a:t>Rev</a:t>
            </a:r>
            <a:r>
              <a:rPr lang="it-IT" dirty="0">
                <a:solidFill>
                  <a:schemeClr val="accent6"/>
                </a:solidFill>
              </a:rPr>
              <a:t> </a:t>
            </a:r>
            <a:r>
              <a:rPr lang="it-IT" dirty="0" smtClean="0">
                <a:solidFill>
                  <a:schemeClr val="accent6"/>
                </a:solidFill>
              </a:rPr>
              <a:t>2003;3</a:t>
            </a:r>
            <a:r>
              <a:rPr lang="it-IT" dirty="0">
                <a:solidFill>
                  <a:schemeClr val="accent6"/>
                </a:solidFill>
              </a:rPr>
              <a:t>:CD001560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046710" y="5157192"/>
            <a:ext cx="361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79646"/>
                </a:solidFill>
              </a:rPr>
              <a:t>Circulation 2003;108(15):1809–1814</a:t>
            </a:r>
            <a:endParaRPr lang="it-IT" dirty="0">
              <a:solidFill>
                <a:srgbClr val="F79646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763688" y="4005064"/>
            <a:ext cx="897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RCTs</a:t>
            </a:r>
            <a:endParaRPr lang="it-IT" sz="2800" b="1" dirty="0"/>
          </a:p>
        </p:txBody>
      </p:sp>
      <p:sp>
        <p:nvSpPr>
          <p:cNvPr id="12" name="Rettangolo 11"/>
          <p:cNvSpPr/>
          <p:nvPr/>
        </p:nvSpPr>
        <p:spPr>
          <a:xfrm>
            <a:off x="4788024" y="4005064"/>
            <a:ext cx="423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Syst</a:t>
            </a:r>
            <a:r>
              <a:rPr lang="en-US" sz="2800" b="1" dirty="0" smtClean="0"/>
              <a:t> Rev and Meta-analysis</a:t>
            </a:r>
            <a:endParaRPr lang="it-IT" sz="2800" b="1" dirty="0"/>
          </a:p>
        </p:txBody>
      </p:sp>
      <p:sp>
        <p:nvSpPr>
          <p:cNvPr id="13" name="Rettangolo 12"/>
          <p:cNvSpPr/>
          <p:nvPr/>
        </p:nvSpPr>
        <p:spPr>
          <a:xfrm>
            <a:off x="1835696" y="3068960"/>
            <a:ext cx="18722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2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7" name="Text Box 29"/>
          <p:cNvSpPr txBox="1">
            <a:spLocks noChangeArrowheads="1"/>
          </p:cNvSpPr>
          <p:nvPr/>
        </p:nvSpPr>
        <p:spPr bwMode="auto">
          <a:xfrm>
            <a:off x="1122363" y="290513"/>
            <a:ext cx="6786438" cy="4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15988">
              <a:lnSpc>
                <a:spcPts val="3113"/>
              </a:lnSpc>
            </a:pPr>
            <a:r>
              <a:rPr lang="it-IT" sz="2800">
                <a:latin typeface="Arial Narrow" charset="0"/>
              </a:rPr>
              <a:t>TRITON-TIMI 38: CABG bleeding in STEMI patients</a:t>
            </a:r>
          </a:p>
        </p:txBody>
      </p:sp>
      <p:sp>
        <p:nvSpPr>
          <p:cNvPr id="5" name="Rettangolo 4"/>
          <p:cNvSpPr/>
          <p:nvPr/>
        </p:nvSpPr>
        <p:spPr>
          <a:xfrm>
            <a:off x="5715000" y="6321623"/>
            <a:ext cx="3377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/>
              <a:t>Stone GW, </a:t>
            </a:r>
            <a:r>
              <a:rPr lang="it-IT" sz="1400" dirty="0" err="1" smtClean="0"/>
              <a:t>et</a:t>
            </a:r>
            <a:r>
              <a:rPr lang="it-IT" sz="1400" dirty="0" smtClean="0"/>
              <a:t> al. Am </a:t>
            </a:r>
            <a:r>
              <a:rPr lang="it-IT" sz="1400" dirty="0" err="1" smtClean="0"/>
              <a:t>Heart</a:t>
            </a:r>
            <a:r>
              <a:rPr lang="it-IT" sz="1400" dirty="0" smtClean="0"/>
              <a:t> </a:t>
            </a:r>
            <a:r>
              <a:rPr lang="it-IT" sz="1400" dirty="0" err="1" smtClean="0"/>
              <a:t>J</a:t>
            </a:r>
            <a:r>
              <a:rPr lang="it-IT" sz="1400" dirty="0" smtClean="0"/>
              <a:t> 2012;163:522-9</a:t>
            </a:r>
            <a:endParaRPr lang="it-IT" sz="1400" dirty="0"/>
          </a:p>
        </p:txBody>
      </p:sp>
      <p:pic>
        <p:nvPicPr>
          <p:cNvPr id="32" name="Immagine 31" descr="Senza titolo.png"/>
          <p:cNvPicPr>
            <a:picLocks noChangeAspect="1"/>
          </p:cNvPicPr>
          <p:nvPr/>
        </p:nvPicPr>
        <p:blipFill>
          <a:blip r:embed="rId3"/>
          <a:srcRect b="77162"/>
          <a:stretch>
            <a:fillRect/>
          </a:stretch>
        </p:blipFill>
        <p:spPr>
          <a:xfrm>
            <a:off x="381000" y="108585"/>
            <a:ext cx="8458200" cy="1339215"/>
          </a:xfrm>
          <a:prstGeom prst="rect">
            <a:avLst/>
          </a:prstGeom>
        </p:spPr>
      </p:pic>
      <p:pic>
        <p:nvPicPr>
          <p:cNvPr id="7" name="Immagine 6" descr="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261912"/>
            <a:ext cx="8305800" cy="3453088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609600" y="4495800"/>
            <a:ext cx="4800600" cy="228600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solidFill>
              <a:srgbClr val="FF0000">
                <a:alpha val="3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09600" y="5105400"/>
            <a:ext cx="4800600" cy="228600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solidFill>
              <a:srgbClr val="FF0000">
                <a:alpha val="3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484784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91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241" t="5012" r="2699" b="56215"/>
          <a:stretch/>
        </p:blipFill>
        <p:spPr>
          <a:xfrm>
            <a:off x="94580" y="1931925"/>
            <a:ext cx="4012957" cy="648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4644008" y="3140968"/>
            <a:ext cx="4320480" cy="2031325"/>
          </a:xfrm>
          <a:prstGeom prst="rect">
            <a:avLst/>
          </a:prstGeom>
          <a:solidFill>
            <a:srgbClr val="EEECE1"/>
          </a:solidFill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FF6600"/>
                </a:solidFill>
              </a:rPr>
              <a:t>Only</a:t>
            </a:r>
            <a:r>
              <a:rPr lang="it-IT" dirty="0" smtClean="0">
                <a:solidFill>
                  <a:srgbClr val="FF6600"/>
                </a:solidFill>
              </a:rPr>
              <a:t> </a:t>
            </a:r>
            <a:r>
              <a:rPr lang="it-IT" dirty="0" err="1" smtClean="0">
                <a:solidFill>
                  <a:srgbClr val="FF6600"/>
                </a:solidFill>
              </a:rPr>
              <a:t>about</a:t>
            </a:r>
            <a:r>
              <a:rPr lang="it-IT" dirty="0" smtClean="0">
                <a:solidFill>
                  <a:srgbClr val="FF6600"/>
                </a:solidFill>
              </a:rPr>
              <a:t> </a:t>
            </a:r>
            <a:r>
              <a:rPr lang="it-IT" dirty="0">
                <a:solidFill>
                  <a:srgbClr val="FF6600"/>
                </a:solidFill>
              </a:rPr>
              <a:t>18% </a:t>
            </a:r>
            <a:r>
              <a:rPr lang="it-IT" dirty="0"/>
              <a:t>of the </a:t>
            </a:r>
            <a:r>
              <a:rPr lang="it-IT" dirty="0" err="1"/>
              <a:t>enrolled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presented</a:t>
            </a:r>
            <a:r>
              <a:rPr lang="it-IT" dirty="0"/>
              <a:t> with STEMI</a:t>
            </a:r>
            <a:r>
              <a:rPr lang="it-IT" dirty="0" smtClean="0"/>
              <a:t>, </a:t>
            </a:r>
            <a:r>
              <a:rPr lang="it-IT" dirty="0" err="1"/>
              <a:t>limits</a:t>
            </a:r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applicability</a:t>
            </a:r>
            <a:r>
              <a:rPr lang="it-IT" dirty="0"/>
              <a:t> of the </a:t>
            </a:r>
            <a:r>
              <a:rPr lang="it-IT" dirty="0" err="1"/>
              <a:t>results</a:t>
            </a:r>
            <a:r>
              <a:rPr lang="it-IT" dirty="0"/>
              <a:t> to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practice</a:t>
            </a:r>
            <a:r>
              <a:rPr lang="it-IT" dirty="0"/>
              <a:t> of </a:t>
            </a:r>
            <a:r>
              <a:rPr lang="it-IT" dirty="0" smtClean="0"/>
              <a:t>management of </a:t>
            </a:r>
            <a:r>
              <a:rPr lang="it-IT" dirty="0"/>
              <a:t>STEMI </a:t>
            </a:r>
            <a:r>
              <a:rPr lang="it-IT" dirty="0" err="1"/>
              <a:t>patients</a:t>
            </a:r>
            <a:r>
              <a:rPr lang="it-IT" dirty="0"/>
              <a:t>. </a:t>
            </a:r>
            <a:r>
              <a:rPr lang="it-IT" dirty="0" err="1"/>
              <a:t>Nevertheless</a:t>
            </a:r>
            <a:r>
              <a:rPr lang="it-IT" dirty="0"/>
              <a:t>, </a:t>
            </a:r>
            <a:r>
              <a:rPr lang="it-IT" dirty="0" err="1"/>
              <a:t>cangrelor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considered</a:t>
            </a:r>
            <a:r>
              <a:rPr lang="it-IT" dirty="0"/>
              <a:t> </a:t>
            </a:r>
            <a:r>
              <a:rPr lang="it-IT" dirty="0" smtClean="0"/>
              <a:t>in </a:t>
            </a:r>
            <a:r>
              <a:rPr lang="it-IT" dirty="0" err="1" smtClean="0"/>
              <a:t>patients</a:t>
            </a:r>
            <a:r>
              <a:rPr lang="it-IT" dirty="0" smtClean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pre-treated</a:t>
            </a:r>
            <a:r>
              <a:rPr lang="it-IT" dirty="0"/>
              <a:t> with </a:t>
            </a:r>
            <a:r>
              <a:rPr lang="it-IT" dirty="0" err="1"/>
              <a:t>oral</a:t>
            </a:r>
            <a:r>
              <a:rPr lang="it-IT" dirty="0"/>
              <a:t> P2Y12 </a:t>
            </a:r>
            <a:r>
              <a:rPr lang="it-IT" dirty="0" err="1"/>
              <a:t>receptor</a:t>
            </a:r>
            <a:r>
              <a:rPr lang="it-IT" dirty="0"/>
              <a:t> </a:t>
            </a:r>
            <a:r>
              <a:rPr lang="it-IT" dirty="0" err="1"/>
              <a:t>inhibitors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smtClean="0"/>
              <a:t>the time </a:t>
            </a:r>
            <a:r>
              <a:rPr lang="it-IT" dirty="0"/>
              <a:t>of PCI</a:t>
            </a:r>
          </a:p>
        </p:txBody>
      </p:sp>
      <p:sp>
        <p:nvSpPr>
          <p:cNvPr id="5" name="Rettangolo 4"/>
          <p:cNvSpPr/>
          <p:nvPr/>
        </p:nvSpPr>
        <p:spPr>
          <a:xfrm>
            <a:off x="4716016" y="6488668"/>
            <a:ext cx="427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European Heart Journal (2018) 39, 119–177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3480" y="3140968"/>
            <a:ext cx="4572000" cy="1754327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it-IT" dirty="0"/>
              <a:t>Using GP </a:t>
            </a:r>
            <a:r>
              <a:rPr lang="it-IT" dirty="0" err="1"/>
              <a:t>IIb</a:t>
            </a:r>
            <a:r>
              <a:rPr lang="it-IT" dirty="0"/>
              <a:t>/</a:t>
            </a:r>
            <a:r>
              <a:rPr lang="it-IT" dirty="0" err="1"/>
              <a:t>IIIa</a:t>
            </a:r>
            <a:r>
              <a:rPr lang="it-IT" dirty="0"/>
              <a:t> </a:t>
            </a:r>
            <a:r>
              <a:rPr lang="it-IT" dirty="0" err="1"/>
              <a:t>inhibitors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bailout</a:t>
            </a:r>
            <a:r>
              <a:rPr lang="it-IT" dirty="0"/>
              <a:t> </a:t>
            </a:r>
            <a:r>
              <a:rPr lang="it-IT" dirty="0" err="1"/>
              <a:t>therapy</a:t>
            </a:r>
            <a:r>
              <a:rPr lang="it-IT" dirty="0"/>
              <a:t> in the </a:t>
            </a:r>
            <a:r>
              <a:rPr lang="it-IT" dirty="0" err="1"/>
              <a:t>event</a:t>
            </a:r>
            <a:r>
              <a:rPr lang="it-IT" dirty="0"/>
              <a:t> </a:t>
            </a:r>
            <a:r>
              <a:rPr lang="it-IT" dirty="0" smtClean="0"/>
              <a:t>of </a:t>
            </a:r>
            <a:r>
              <a:rPr lang="it-IT" dirty="0" err="1" smtClean="0">
                <a:solidFill>
                  <a:srgbClr val="FF6600"/>
                </a:solidFill>
              </a:rPr>
              <a:t>angiographic</a:t>
            </a:r>
            <a:r>
              <a:rPr lang="it-IT" dirty="0" smtClean="0">
                <a:solidFill>
                  <a:srgbClr val="FF6600"/>
                </a:solidFill>
              </a:rPr>
              <a:t> </a:t>
            </a:r>
            <a:r>
              <a:rPr lang="it-IT" dirty="0" err="1">
                <a:solidFill>
                  <a:srgbClr val="FF6600"/>
                </a:solidFill>
              </a:rPr>
              <a:t>evidence</a:t>
            </a:r>
            <a:r>
              <a:rPr lang="it-IT" dirty="0">
                <a:solidFill>
                  <a:srgbClr val="FF6600"/>
                </a:solidFill>
              </a:rPr>
              <a:t> of a large </a:t>
            </a:r>
            <a:r>
              <a:rPr lang="it-IT" dirty="0" err="1">
                <a:solidFill>
                  <a:srgbClr val="FF6600"/>
                </a:solidFill>
              </a:rPr>
              <a:t>thrombus</a:t>
            </a:r>
            <a:r>
              <a:rPr lang="it-IT" dirty="0"/>
              <a:t>, slow- or no-</a:t>
            </a:r>
            <a:r>
              <a:rPr lang="it-IT" dirty="0" err="1"/>
              <a:t>reflow</a:t>
            </a:r>
            <a:r>
              <a:rPr lang="it-IT" dirty="0"/>
              <a:t>, </a:t>
            </a:r>
            <a:r>
              <a:rPr lang="it-IT" dirty="0" smtClean="0"/>
              <a:t>and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/>
              <a:t>thrombotic</a:t>
            </a:r>
            <a:r>
              <a:rPr lang="it-IT" dirty="0"/>
              <a:t> </a:t>
            </a:r>
            <a:r>
              <a:rPr lang="it-IT" dirty="0" err="1"/>
              <a:t>complications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reasonable</a:t>
            </a:r>
            <a:r>
              <a:rPr lang="it-IT" dirty="0"/>
              <a:t>, </a:t>
            </a:r>
            <a:r>
              <a:rPr lang="it-IT" dirty="0" err="1"/>
              <a:t>although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 smtClean="0"/>
              <a:t>strategy</a:t>
            </a:r>
            <a:r>
              <a:rPr lang="it-IT" dirty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tested</a:t>
            </a:r>
            <a:r>
              <a:rPr lang="it-IT" dirty="0"/>
              <a:t> in a </a:t>
            </a:r>
            <a:r>
              <a:rPr lang="it-IT" dirty="0" err="1"/>
              <a:t>randomized</a:t>
            </a:r>
            <a:r>
              <a:rPr lang="it-IT" dirty="0"/>
              <a:t> trial.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1902" t="53617" r="859" b="7053"/>
          <a:stretch/>
        </p:blipFill>
        <p:spPr>
          <a:xfrm>
            <a:off x="4905312" y="1916832"/>
            <a:ext cx="4131184" cy="66198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Rettangolo 7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038510" y="481"/>
            <a:ext cx="6933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Problemi ancora aperti: Aspetti farmacologici </a:t>
            </a:r>
            <a:endParaRPr lang="it-IT" sz="2800" b="1" dirty="0"/>
          </a:p>
        </p:txBody>
      </p:sp>
      <p:sp>
        <p:nvSpPr>
          <p:cNvPr id="10" name="Rettangolo 9"/>
          <p:cNvSpPr/>
          <p:nvPr/>
        </p:nvSpPr>
        <p:spPr>
          <a:xfrm>
            <a:off x="395536" y="47667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 1) TERAPIA ANTIAGGREGANTE INTRA-PROCEDURALE </a:t>
            </a:r>
            <a:endParaRPr lang="it-IT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69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1134" b="10684"/>
          <a:stretch/>
        </p:blipFill>
        <p:spPr>
          <a:xfrm>
            <a:off x="899592" y="1340768"/>
            <a:ext cx="7301358" cy="475034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1353028" y="-24482"/>
            <a:ext cx="59552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err="1" smtClean="0"/>
              <a:t>Flowchart</a:t>
            </a:r>
            <a:r>
              <a:rPr lang="it-IT" sz="3200" b="1" dirty="0" smtClean="0"/>
              <a:t> and </a:t>
            </a:r>
            <a:r>
              <a:rPr lang="it-IT" sz="3200" b="1" dirty="0" err="1" smtClean="0"/>
              <a:t>timeframes</a:t>
            </a:r>
            <a:endParaRPr lang="it-IT" sz="3200" b="1" dirty="0" smtClean="0"/>
          </a:p>
          <a:p>
            <a:pPr algn="ctr"/>
            <a:r>
              <a:rPr lang="it-IT" sz="3200" b="1" dirty="0" smtClean="0"/>
              <a:t> </a:t>
            </a:r>
            <a:r>
              <a:rPr lang="it-IT" sz="3200" b="1" dirty="0"/>
              <a:t>for </a:t>
            </a:r>
            <a:r>
              <a:rPr lang="it-IT" sz="3200" b="1" dirty="0" err="1"/>
              <a:t>reperfusion</a:t>
            </a:r>
            <a:r>
              <a:rPr lang="it-IT" sz="3200" b="1" dirty="0"/>
              <a:t> </a:t>
            </a:r>
            <a:r>
              <a:rPr lang="it-IT" sz="3200" b="1" dirty="0" err="1"/>
              <a:t>strategy</a:t>
            </a:r>
            <a:r>
              <a:rPr lang="it-IT" sz="3200" b="1" dirty="0"/>
              <a:t> </a:t>
            </a:r>
            <a:r>
              <a:rPr lang="it-IT" sz="3200" b="1" dirty="0" err="1"/>
              <a:t>selection</a:t>
            </a:r>
            <a:endParaRPr lang="it-IT" sz="3200" b="1" dirty="0"/>
          </a:p>
        </p:txBody>
      </p:sp>
      <p:sp>
        <p:nvSpPr>
          <p:cNvPr id="5" name="Rettangolo 4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716016" y="6488668"/>
            <a:ext cx="427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European Heart Journal (2018) 39, 119–177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18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716016" y="6488668"/>
            <a:ext cx="427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European Heart Journal (2018) 39, 119–177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72651"/>
          <a:stretch/>
        </p:blipFill>
        <p:spPr>
          <a:xfrm>
            <a:off x="179512" y="3717032"/>
            <a:ext cx="8611139" cy="259228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7" name="Rettangolo 6"/>
          <p:cNvSpPr/>
          <p:nvPr/>
        </p:nvSpPr>
        <p:spPr>
          <a:xfrm>
            <a:off x="1547664" y="260648"/>
            <a:ext cx="5645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err="1"/>
              <a:t>Logistics</a:t>
            </a:r>
            <a:r>
              <a:rPr lang="it-IT" sz="3600" b="1" dirty="0"/>
              <a:t> of </a:t>
            </a:r>
            <a:r>
              <a:rPr lang="it-IT" sz="3600" b="1" dirty="0" err="1"/>
              <a:t>pre</a:t>
            </a:r>
            <a:r>
              <a:rPr lang="it-IT" sz="3600" b="1" dirty="0"/>
              <a:t>-hospital care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t="82588"/>
          <a:stretch/>
        </p:blipFill>
        <p:spPr>
          <a:xfrm>
            <a:off x="179512" y="1772815"/>
            <a:ext cx="8611137" cy="165035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5047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95536" y="126876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 1) Strategies to reduce the time to reperfusion</a:t>
            </a:r>
          </a:p>
          <a:p>
            <a:pPr algn="ctr"/>
            <a:r>
              <a:rPr lang="en-US" sz="2400" dirty="0"/>
              <a:t>a</a:t>
            </a:r>
            <a:r>
              <a:rPr lang="en-US" sz="2400" dirty="0" smtClean="0"/>
              <a:t>) Patients awareness (</a:t>
            </a:r>
            <a:r>
              <a:rPr lang="it-IT" sz="2400" dirty="0" err="1" smtClean="0"/>
              <a:t>education</a:t>
            </a:r>
            <a:r>
              <a:rPr lang="it-IT" sz="2400" dirty="0" smtClean="0"/>
              <a:t> </a:t>
            </a:r>
            <a:r>
              <a:rPr lang="it-IT" sz="2400" dirty="0"/>
              <a:t>of the general </a:t>
            </a:r>
            <a:r>
              <a:rPr lang="it-IT" sz="2400" dirty="0" err="1" smtClean="0"/>
              <a:t>population</a:t>
            </a:r>
            <a:r>
              <a:rPr lang="it-IT" sz="2400" dirty="0" smtClean="0"/>
              <a:t>)</a:t>
            </a:r>
            <a:r>
              <a:rPr lang="en-US" sz="2400" dirty="0" smtClean="0"/>
              <a:t>  </a:t>
            </a:r>
            <a:endParaRPr lang="en-US" sz="2400" dirty="0"/>
          </a:p>
        </p:txBody>
      </p:sp>
      <p:sp>
        <p:nvSpPr>
          <p:cNvPr id="7" name="Rettangolo 6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4283968" y="63093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 smtClean="0"/>
              <a:t>O’Gara</a:t>
            </a:r>
            <a:r>
              <a:rPr lang="fr-FR" dirty="0" smtClean="0"/>
              <a:t> </a:t>
            </a:r>
            <a:r>
              <a:rPr lang="fr-FR" dirty="0"/>
              <a:t>PT et al </a:t>
            </a:r>
            <a:r>
              <a:rPr lang="fr-FR" i="1" dirty="0"/>
              <a:t>Circulation</a:t>
            </a:r>
            <a:r>
              <a:rPr lang="fr-FR" dirty="0" smtClean="0"/>
              <a:t>.2013;127</a:t>
            </a:r>
            <a:r>
              <a:rPr lang="fr-FR" dirty="0"/>
              <a:t>:e362-425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67544" y="3933056"/>
            <a:ext cx="7704856" cy="16312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b="1" dirty="0" smtClean="0"/>
              <a:t>1.5 </a:t>
            </a:r>
            <a:r>
              <a:rPr lang="it-IT" b="1" dirty="0"/>
              <a:t>– 2.0 h </a:t>
            </a:r>
            <a:r>
              <a:rPr lang="it-IT" b="1" dirty="0" smtClean="0"/>
              <a:t>delay</a:t>
            </a:r>
          </a:p>
          <a:p>
            <a:endParaRPr lang="it-IT" dirty="0"/>
          </a:p>
          <a:p>
            <a:r>
              <a:rPr lang="it-IT" b="1" dirty="0" err="1" smtClean="0"/>
              <a:t>women</a:t>
            </a:r>
            <a:r>
              <a:rPr lang="it-IT" b="1" dirty="0"/>
              <a:t>, </a:t>
            </a:r>
            <a:r>
              <a:rPr lang="it-IT" b="1" dirty="0" err="1"/>
              <a:t>black</a:t>
            </a:r>
            <a:r>
              <a:rPr lang="it-IT" b="1" dirty="0"/>
              <a:t>, </a:t>
            </a:r>
            <a:r>
              <a:rPr lang="it-IT" b="1" dirty="0" err="1" smtClean="0"/>
              <a:t>elderly</a:t>
            </a:r>
            <a:endParaRPr lang="it-IT" b="1" dirty="0" smtClean="0"/>
          </a:p>
          <a:p>
            <a:endParaRPr lang="it-IT" b="1" dirty="0"/>
          </a:p>
          <a:p>
            <a:r>
              <a:rPr lang="it-IT" sz="2800" b="1" dirty="0" smtClean="0"/>
              <a:t> </a:t>
            </a:r>
            <a:r>
              <a:rPr lang="it-IT" sz="2800" b="1" dirty="0"/>
              <a:t>EMS use  ≤ 60%  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6572" y="260648"/>
            <a:ext cx="8045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Problemi ancora aperti: Aspetti </a:t>
            </a:r>
            <a:r>
              <a:rPr lang="it-IT" sz="2800" b="1" dirty="0"/>
              <a:t>logistici-organizzativi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39552" y="292494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“The </a:t>
            </a:r>
            <a:r>
              <a:rPr lang="it-IT" sz="2800" dirty="0" err="1"/>
              <a:t>average</a:t>
            </a:r>
            <a:r>
              <a:rPr lang="it-IT" sz="2800" dirty="0"/>
              <a:t> time from </a:t>
            </a:r>
            <a:r>
              <a:rPr lang="it-IT" sz="2800" dirty="0" err="1"/>
              <a:t>onset</a:t>
            </a:r>
            <a:r>
              <a:rPr lang="it-IT" sz="2800" dirty="0"/>
              <a:t> of </a:t>
            </a:r>
            <a:r>
              <a:rPr lang="it-IT" sz="2800" dirty="0" err="1"/>
              <a:t>symptoms</a:t>
            </a:r>
            <a:r>
              <a:rPr lang="it-IT" sz="2800" dirty="0"/>
              <a:t> to FMC</a:t>
            </a:r>
          </a:p>
          <a:p>
            <a:pPr algn="ctr"/>
            <a:r>
              <a:rPr lang="it-IT" sz="2800" dirty="0" err="1"/>
              <a:t>has</a:t>
            </a:r>
            <a:r>
              <a:rPr lang="it-IT" sz="2800" dirty="0"/>
              <a:t> </a:t>
            </a:r>
            <a:r>
              <a:rPr lang="it-IT" sz="2800" dirty="0" err="1"/>
              <a:t>not</a:t>
            </a:r>
            <a:r>
              <a:rPr lang="it-IT" sz="2800" dirty="0"/>
              <a:t> </a:t>
            </a:r>
            <a:r>
              <a:rPr lang="it-IT" sz="2800" dirty="0" err="1"/>
              <a:t>decreased</a:t>
            </a:r>
            <a:r>
              <a:rPr lang="it-IT" sz="2800" dirty="0"/>
              <a:t> in the last 10 </a:t>
            </a:r>
            <a:r>
              <a:rPr lang="it-IT" sz="2800" dirty="0" err="1" smtClean="0"/>
              <a:t>years</a:t>
            </a:r>
            <a:r>
              <a:rPr lang="it-IT" sz="2800" dirty="0" smtClean="0"/>
              <a:t>”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2982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605BC0C5-56D0-4F2C-B0C7-E1B9CB4BB8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890661"/>
              </p:ext>
            </p:extLst>
          </p:nvPr>
        </p:nvGraphicFramePr>
        <p:xfrm>
          <a:off x="251520" y="2060848"/>
          <a:ext cx="8712968" cy="4420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tangolo 7"/>
          <p:cNvSpPr/>
          <p:nvPr/>
        </p:nvSpPr>
        <p:spPr>
          <a:xfrm>
            <a:off x="395536" y="76760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 1)Strategies to reduce the time to reperfusion</a:t>
            </a:r>
          </a:p>
          <a:p>
            <a:pPr algn="ctr"/>
            <a:r>
              <a:rPr lang="en-US" sz="2400" dirty="0"/>
              <a:t>a</a:t>
            </a:r>
            <a:r>
              <a:rPr lang="en-US" sz="2400" dirty="0" smtClean="0"/>
              <a:t>) </a:t>
            </a:r>
            <a:r>
              <a:rPr lang="en-US" sz="2400" dirty="0"/>
              <a:t>Patients awareness (</a:t>
            </a:r>
            <a:r>
              <a:rPr lang="it-IT" sz="2400" dirty="0" err="1"/>
              <a:t>education</a:t>
            </a:r>
            <a:r>
              <a:rPr lang="it-IT" sz="2400" dirty="0"/>
              <a:t> of the general </a:t>
            </a:r>
            <a:r>
              <a:rPr lang="it-IT" sz="2400" dirty="0" err="1"/>
              <a:t>population</a:t>
            </a:r>
            <a:r>
              <a:rPr lang="it-IT" sz="2400" dirty="0"/>
              <a:t>)</a:t>
            </a:r>
            <a:r>
              <a:rPr lang="en-US" sz="2400" dirty="0"/>
              <a:t> </a:t>
            </a:r>
            <a:r>
              <a:rPr lang="en-US" sz="3200" dirty="0" smtClean="0"/>
              <a:t> </a:t>
            </a:r>
            <a:endParaRPr lang="en-US" sz="3200" dirty="0"/>
          </a:p>
        </p:txBody>
      </p:sp>
      <p:sp>
        <p:nvSpPr>
          <p:cNvPr id="9" name="Rettangolo 8"/>
          <p:cNvSpPr/>
          <p:nvPr/>
        </p:nvSpPr>
        <p:spPr>
          <a:xfrm>
            <a:off x="0" y="695598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486572" y="-24482"/>
            <a:ext cx="8045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Problemi ancora aperti: Aspetti </a:t>
            </a:r>
            <a:r>
              <a:rPr lang="it-IT" sz="2800" b="1" dirty="0"/>
              <a:t>logistici-organizzativi </a:t>
            </a:r>
          </a:p>
        </p:txBody>
      </p:sp>
    </p:spTree>
    <p:extLst>
      <p:ext uri="{BB962C8B-B14F-4D97-AF65-F5344CB8AC3E}">
        <p14:creationId xmlns:p14="http://schemas.microsoft.com/office/powerpoint/2010/main" val="27030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95536" y="105273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 1) Strategies to reduce the time to reperfusion</a:t>
            </a:r>
          </a:p>
          <a:p>
            <a:pPr algn="ctr"/>
            <a:r>
              <a:rPr lang="en-US" sz="2400" dirty="0"/>
              <a:t>b</a:t>
            </a:r>
            <a:r>
              <a:rPr lang="en-US" sz="2400" dirty="0" smtClean="0"/>
              <a:t>) TELE-ECG </a:t>
            </a:r>
            <a:r>
              <a:rPr lang="en-US" sz="3200" dirty="0" smtClean="0"/>
              <a:t> </a:t>
            </a:r>
            <a:endParaRPr lang="en-US" sz="3200" dirty="0"/>
          </a:p>
        </p:txBody>
      </p:sp>
      <p:sp>
        <p:nvSpPr>
          <p:cNvPr id="7" name="Rettangolo 6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86572" y="260648"/>
            <a:ext cx="8045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Problemi ancora aperti: Aspetti </a:t>
            </a:r>
            <a:r>
              <a:rPr lang="it-IT" sz="2800" b="1" dirty="0"/>
              <a:t>logistici-organizzativi 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F4168A84-B9E8-4B41-BD50-931BE8FCCD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046847"/>
              </p:ext>
            </p:extLst>
          </p:nvPr>
        </p:nvGraphicFramePr>
        <p:xfrm>
          <a:off x="827584" y="2132856"/>
          <a:ext cx="7239521" cy="424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uppo 10"/>
          <p:cNvGrpSpPr/>
          <p:nvPr/>
        </p:nvGrpSpPr>
        <p:grpSpPr>
          <a:xfrm>
            <a:off x="4860032" y="3717032"/>
            <a:ext cx="2736304" cy="792088"/>
            <a:chOff x="4860032" y="3717032"/>
            <a:chExt cx="2736304" cy="792088"/>
          </a:xfrm>
        </p:grpSpPr>
        <p:sp>
          <p:nvSpPr>
            <p:cNvPr id="9" name="Freccia bidirezionale verticale 8"/>
            <p:cNvSpPr/>
            <p:nvPr/>
          </p:nvSpPr>
          <p:spPr>
            <a:xfrm>
              <a:off x="7308304" y="3717032"/>
              <a:ext cx="288032" cy="792088"/>
            </a:xfrm>
            <a:prstGeom prst="upDownArrow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4860032" y="3861048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No </a:t>
              </a:r>
              <a:r>
                <a:rPr lang="en-US" dirty="0" err="1" smtClean="0"/>
                <a:t>tele</a:t>
              </a:r>
              <a:r>
                <a:rPr lang="en-US" dirty="0" smtClean="0"/>
                <a:t>-ECG in circa 40%</a:t>
              </a:r>
            </a:p>
            <a:p>
              <a:r>
                <a:rPr lang="en-US" dirty="0" err="1"/>
                <a:t>d</a:t>
              </a:r>
              <a:r>
                <a:rPr lang="en-US" dirty="0" err="1" smtClean="0"/>
                <a:t>ei</a:t>
              </a:r>
              <a:r>
                <a:rPr lang="en-US" dirty="0" smtClean="0"/>
                <a:t> </a:t>
              </a:r>
              <a:r>
                <a:rPr lang="en-US" dirty="0" err="1" smtClean="0"/>
                <a:t>pazienti</a:t>
              </a:r>
              <a:r>
                <a:rPr lang="en-US" dirty="0" smtClean="0"/>
                <a:t> </a:t>
              </a:r>
              <a:r>
                <a:rPr lang="en-US" dirty="0" err="1" smtClean="0"/>
                <a:t>eleggibili</a:t>
              </a:r>
              <a:r>
                <a:rPr lang="en-US" dirty="0" smtClean="0"/>
                <a:t> </a:t>
              </a:r>
              <a:endParaRPr lang="it-IT" dirty="0"/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1259632" y="3284984"/>
            <a:ext cx="6768752" cy="369332"/>
            <a:chOff x="1259632" y="3284984"/>
            <a:chExt cx="6768752" cy="369332"/>
          </a:xfrm>
        </p:grpSpPr>
        <p:cxnSp>
          <p:nvCxnSpPr>
            <p:cNvPr id="4" name="Connettore 1 3"/>
            <p:cNvCxnSpPr/>
            <p:nvPr/>
          </p:nvCxnSpPr>
          <p:spPr>
            <a:xfrm>
              <a:off x="1331640" y="3645024"/>
              <a:ext cx="6696744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ttangolo 1"/>
            <p:cNvSpPr/>
            <p:nvPr/>
          </p:nvSpPr>
          <p:spPr>
            <a:xfrm>
              <a:off x="1259632" y="3284984"/>
              <a:ext cx="24805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Pazienti</a:t>
              </a:r>
              <a:r>
                <a:rPr lang="en-US" dirty="0" smtClean="0"/>
                <a:t> </a:t>
              </a:r>
              <a:r>
                <a:rPr lang="en-US" dirty="0" err="1" smtClean="0"/>
                <a:t>soccorsi</a:t>
              </a:r>
              <a:r>
                <a:rPr lang="en-US" dirty="0" smtClean="0"/>
                <a:t> da EMS 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83145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556792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it-IT" sz="4000" b="1" dirty="0" smtClean="0">
                <a:solidFill>
                  <a:srgbClr val="D9D9D9"/>
                </a:solidFill>
              </a:rPr>
              <a:t>Aspetti logistici-organizzativi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endParaRPr lang="it-IT" sz="4000" b="1" dirty="0"/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it-IT" sz="4000" b="1" dirty="0" smtClean="0"/>
              <a:t> Volumi di attività 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endParaRPr lang="it-IT" sz="4000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it-IT" sz="4000" b="1" dirty="0" smtClean="0">
                <a:solidFill>
                  <a:schemeClr val="bg1">
                    <a:lumMod val="85000"/>
                  </a:schemeClr>
                </a:solidFill>
              </a:rPr>
              <a:t>Aspetti procedurali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endParaRPr lang="it-IT" sz="4000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it-IT" sz="4000" b="1" dirty="0" smtClean="0">
                <a:solidFill>
                  <a:schemeClr val="bg1">
                    <a:lumMod val="85000"/>
                  </a:schemeClr>
                </a:solidFill>
              </a:rPr>
              <a:t> Aspetti farmacologici</a:t>
            </a:r>
          </a:p>
        </p:txBody>
      </p:sp>
      <p:sp>
        <p:nvSpPr>
          <p:cNvPr id="3" name="Rettangolo 2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>
            <a:gsLst>
              <a:gs pos="24000">
                <a:schemeClr val="accent1"/>
              </a:gs>
              <a:gs pos="5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alpha val="66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635820" y="260648"/>
            <a:ext cx="1747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err="1" smtClean="0"/>
              <a:t>Key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points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820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959</Words>
  <Application>Microsoft Office PowerPoint</Application>
  <PresentationFormat>Presentazione su schermo (4:3)</PresentationFormat>
  <Paragraphs>249</Paragraphs>
  <Slides>31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Arial Narrow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mnscrmamm01</dc:creator>
  <cp:lastModifiedBy>Utente Windows</cp:lastModifiedBy>
  <cp:revision>140</cp:revision>
  <dcterms:created xsi:type="dcterms:W3CDTF">2018-01-31T18:43:05Z</dcterms:created>
  <dcterms:modified xsi:type="dcterms:W3CDTF">2018-10-12T13:03:17Z</dcterms:modified>
</cp:coreProperties>
</file>